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73"/>
  </p:handoutMasterIdLst>
  <p:sldIdLst>
    <p:sldId id="705" r:id="rId4"/>
    <p:sldId id="1319" r:id="rId6"/>
    <p:sldId id="1062" r:id="rId7"/>
    <p:sldId id="1130" r:id="rId8"/>
    <p:sldId id="1008" r:id="rId9"/>
    <p:sldId id="1318" r:id="rId10"/>
    <p:sldId id="1259" r:id="rId11"/>
    <p:sldId id="1007" r:id="rId12"/>
    <p:sldId id="815" r:id="rId13"/>
    <p:sldId id="706" r:id="rId14"/>
    <p:sldId id="812" r:id="rId15"/>
    <p:sldId id="1260" r:id="rId16"/>
    <p:sldId id="1261" r:id="rId17"/>
    <p:sldId id="1262" r:id="rId18"/>
    <p:sldId id="1133" r:id="rId19"/>
    <p:sldId id="1134" r:id="rId20"/>
    <p:sldId id="816" r:id="rId21"/>
    <p:sldId id="1135" r:id="rId22"/>
    <p:sldId id="811" r:id="rId23"/>
    <p:sldId id="1253" r:id="rId24"/>
    <p:sldId id="928" r:id="rId25"/>
    <p:sldId id="783" r:id="rId26"/>
    <p:sldId id="1254" r:id="rId27"/>
    <p:sldId id="927" r:id="rId28"/>
    <p:sldId id="813" r:id="rId29"/>
    <p:sldId id="930" r:id="rId30"/>
    <p:sldId id="1263" r:id="rId31"/>
    <p:sldId id="810" r:id="rId32"/>
    <p:sldId id="967" r:id="rId33"/>
    <p:sldId id="1264" r:id="rId34"/>
    <p:sldId id="1137" r:id="rId35"/>
    <p:sldId id="819" r:id="rId36"/>
    <p:sldId id="933" r:id="rId37"/>
    <p:sldId id="968" r:id="rId38"/>
    <p:sldId id="1139" r:id="rId39"/>
    <p:sldId id="821" r:id="rId40"/>
    <p:sldId id="831" r:id="rId41"/>
    <p:sldId id="1224" r:id="rId42"/>
    <p:sldId id="1140" r:id="rId43"/>
    <p:sldId id="824" r:id="rId44"/>
    <p:sldId id="935" r:id="rId45"/>
    <p:sldId id="1400" r:id="rId46"/>
    <p:sldId id="836" r:id="rId47"/>
    <p:sldId id="1141" r:id="rId48"/>
    <p:sldId id="1142" r:id="rId49"/>
    <p:sldId id="1426" r:id="rId50"/>
    <p:sldId id="938" r:id="rId51"/>
    <p:sldId id="840" r:id="rId52"/>
    <p:sldId id="841" r:id="rId53"/>
    <p:sldId id="940" r:id="rId54"/>
    <p:sldId id="939" r:id="rId55"/>
    <p:sldId id="1383" r:id="rId56"/>
    <p:sldId id="1384" r:id="rId57"/>
    <p:sldId id="955" r:id="rId58"/>
    <p:sldId id="942" r:id="rId59"/>
    <p:sldId id="943" r:id="rId60"/>
    <p:sldId id="957" r:id="rId61"/>
    <p:sldId id="1119" r:id="rId62"/>
    <p:sldId id="1120" r:id="rId63"/>
    <p:sldId id="1121" r:id="rId64"/>
    <p:sldId id="1122" r:id="rId65"/>
    <p:sldId id="1123" r:id="rId66"/>
    <p:sldId id="944" r:id="rId67"/>
    <p:sldId id="956" r:id="rId68"/>
    <p:sldId id="958" r:id="rId69"/>
    <p:sldId id="964" r:id="rId70"/>
    <p:sldId id="966" r:id="rId71"/>
    <p:sldId id="949" r:id="rId72"/>
  </p:sldIdLst>
  <p:sldSz cx="9144000" cy="6858000" type="screen4x3"/>
  <p:notesSz cx="6638925" cy="9759950"/>
  <p:custDataLst>
    <p:tags r:id="rId77"/>
  </p:custDataLst>
  <p:defaultTextStyle>
    <a:defPPr>
      <a:defRPr lang="en-US"/>
    </a:defPPr>
    <a:lvl1pPr marL="0" lvl="0" indent="0" algn="l" defTabSz="914400" rtl="0" eaLnBrk="1" fontAlgn="base" latinLnBrk="0" hangingPunct="1">
      <a:lnSpc>
        <a:spcPct val="100000"/>
      </a:lnSpc>
      <a:spcBef>
        <a:spcPct val="50000"/>
      </a:spcBef>
      <a:spcAft>
        <a:spcPct val="50000"/>
      </a:spcAft>
      <a:buNone/>
      <a:defRPr sz="2800" b="0" i="0" u="none" kern="1200" baseline="0">
        <a:solidFill>
          <a:schemeClr val="tx1"/>
        </a:solidFill>
        <a:latin typeface="宋体" panose="02010600030101010101" pitchFamily="2" charset="-122"/>
        <a:ea typeface="宋体" panose="02010600030101010101" pitchFamily="2" charset="-122"/>
        <a:cs typeface="+mn-cs"/>
      </a:defRPr>
    </a:lvl1pPr>
    <a:lvl2pPr marL="457200" lvl="1" indent="0" algn="l" defTabSz="914400" rtl="0" eaLnBrk="1" fontAlgn="base" latinLnBrk="0" hangingPunct="1">
      <a:lnSpc>
        <a:spcPct val="100000"/>
      </a:lnSpc>
      <a:spcBef>
        <a:spcPct val="50000"/>
      </a:spcBef>
      <a:spcAft>
        <a:spcPct val="50000"/>
      </a:spcAft>
      <a:buNone/>
      <a:defRPr sz="2800"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50000"/>
      </a:spcAft>
      <a:buNone/>
      <a:defRPr sz="2800"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50000"/>
      </a:spcAft>
      <a:buNone/>
      <a:defRPr sz="2800"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50000"/>
      </a:spcAft>
      <a:buNone/>
      <a:defRPr sz="2800" b="0" i="0" u="none" kern="1200" baseline="0">
        <a:solidFill>
          <a:schemeClr val="tx1"/>
        </a:solidFill>
        <a:latin typeface="宋体" panose="02010600030101010101" pitchFamily="2" charset="-122"/>
        <a:ea typeface="宋体" panose="02010600030101010101" pitchFamily="2" charset="-122"/>
        <a:cs typeface="+mn-cs"/>
      </a:defRPr>
    </a:lvl5pPr>
    <a:lvl6pPr marL="2286000" lvl="5" indent="0" algn="l" defTabSz="914400" rtl="0" eaLnBrk="1" fontAlgn="base" latinLnBrk="0" hangingPunct="1">
      <a:lnSpc>
        <a:spcPct val="100000"/>
      </a:lnSpc>
      <a:spcBef>
        <a:spcPct val="50000"/>
      </a:spcBef>
      <a:spcAft>
        <a:spcPct val="50000"/>
      </a:spcAft>
      <a:buNone/>
      <a:defRPr sz="2800" b="0" i="0" u="none" kern="1200" baseline="0">
        <a:solidFill>
          <a:schemeClr val="tx1"/>
        </a:solidFill>
        <a:latin typeface="宋体" panose="02010600030101010101" pitchFamily="2" charset="-122"/>
        <a:ea typeface="宋体" panose="02010600030101010101" pitchFamily="2" charset="-122"/>
        <a:cs typeface="+mn-cs"/>
      </a:defRPr>
    </a:lvl6pPr>
    <a:lvl7pPr marL="2743200" lvl="6" indent="0" algn="l" defTabSz="914400" rtl="0" eaLnBrk="1" fontAlgn="base" latinLnBrk="0" hangingPunct="1">
      <a:lnSpc>
        <a:spcPct val="100000"/>
      </a:lnSpc>
      <a:spcBef>
        <a:spcPct val="50000"/>
      </a:spcBef>
      <a:spcAft>
        <a:spcPct val="50000"/>
      </a:spcAft>
      <a:buNone/>
      <a:defRPr sz="2800" b="0" i="0" u="none" kern="1200" baseline="0">
        <a:solidFill>
          <a:schemeClr val="tx1"/>
        </a:solidFill>
        <a:latin typeface="宋体" panose="02010600030101010101" pitchFamily="2" charset="-122"/>
        <a:ea typeface="宋体" panose="02010600030101010101" pitchFamily="2" charset="-122"/>
        <a:cs typeface="+mn-cs"/>
      </a:defRPr>
    </a:lvl7pPr>
    <a:lvl8pPr marL="3200400" lvl="7" indent="0" algn="l" defTabSz="914400" rtl="0" eaLnBrk="1" fontAlgn="base" latinLnBrk="0" hangingPunct="1">
      <a:lnSpc>
        <a:spcPct val="100000"/>
      </a:lnSpc>
      <a:spcBef>
        <a:spcPct val="50000"/>
      </a:spcBef>
      <a:spcAft>
        <a:spcPct val="50000"/>
      </a:spcAft>
      <a:buNone/>
      <a:defRPr sz="2800" b="0" i="0" u="none" kern="1200" baseline="0">
        <a:solidFill>
          <a:schemeClr val="tx1"/>
        </a:solidFill>
        <a:latin typeface="宋体" panose="02010600030101010101" pitchFamily="2" charset="-122"/>
        <a:ea typeface="宋体" panose="02010600030101010101" pitchFamily="2" charset="-122"/>
        <a:cs typeface="+mn-cs"/>
      </a:defRPr>
    </a:lvl8pPr>
    <a:lvl9pPr marL="3657600" lvl="8" indent="0" algn="l" defTabSz="914400" rtl="0" eaLnBrk="1" fontAlgn="base" latinLnBrk="0" hangingPunct="1">
      <a:lnSpc>
        <a:spcPct val="100000"/>
      </a:lnSpc>
      <a:spcBef>
        <a:spcPct val="50000"/>
      </a:spcBef>
      <a:spcAft>
        <a:spcPct val="50000"/>
      </a:spcAft>
      <a:buNone/>
      <a:defRPr sz="2800" b="0" i="0" u="none" kern="1200" baseline="0">
        <a:solidFill>
          <a:schemeClr val="tx1"/>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226"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showPr showNarration="1">
    <p:present/>
    <p:sldAll/>
    <p:penClr>
      <a:schemeClr val="accent1"/>
    </p:penClr>
    <p:extLst>
      <p:ext uri="{2FDB2607-1784-4EEB-B798-7EB5836EED8A}">
        <p14:showMediaCtrls xmlns:p14="http://schemas.microsoft.com/office/powerpoint/2010/main" val="1"/>
      </p:ext>
    </p:extLst>
  </p:showPr>
  <p:clrMru>
    <a:srgbClr val="3333FF"/>
    <a:srgbClr val="FF0066"/>
    <a:srgbClr val="99FF33"/>
    <a:srgbClr val="FFFF00"/>
    <a:srgbClr val="CCCC00"/>
    <a:srgbClr val="663300"/>
    <a:srgbClr val="DDDDDD"/>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67"/>
    <p:restoredTop sz="93152"/>
  </p:normalViewPr>
  <p:slideViewPr>
    <p:cSldViewPr showGuides="1">
      <p:cViewPr varScale="1">
        <p:scale>
          <a:sx n="105" d="100"/>
          <a:sy n="105" d="100"/>
        </p:scale>
        <p:origin x="-1782" y="-90"/>
      </p:cViewPr>
      <p:guideLst>
        <p:guide orient="horz" pos="2226"/>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7" Type="http://schemas.openxmlformats.org/officeDocument/2006/relationships/tags" Target="tags/tag12.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handoutMaster" Target="handoutMasters/handoutMaster1.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7.vml.rels><?xml version="1.0" encoding="UTF-8" standalone="yes"?>
<Relationships xmlns="http://schemas.openxmlformats.org/package/2006/relationships"><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 Id="rId3" Type="http://schemas.openxmlformats.org/officeDocument/2006/relationships/image" Target="../media/image32.wmf"/><Relationship Id="rId2" Type="http://schemas.openxmlformats.org/officeDocument/2006/relationships/image" Target="../media/image31.emf"/><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image" Target="../media/image37.pn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33474" name="Rectangle 2"/>
          <p:cNvSpPr>
            <a:spLocks noGrp="1" noChangeArrowheads="1"/>
          </p:cNvSpPr>
          <p:nvPr>
            <p:ph type="hdr" sz="quarter"/>
          </p:nvPr>
        </p:nvSpPr>
        <p:spPr bwMode="auto">
          <a:xfrm>
            <a:off x="0" y="0"/>
            <a:ext cx="2876550" cy="487363"/>
          </a:xfrm>
          <a:prstGeom prst="rect">
            <a:avLst/>
          </a:prstGeom>
          <a:noFill/>
          <a:ln w="9525">
            <a:noFill/>
            <a:miter lim="800000"/>
          </a:ln>
          <a:effectLst/>
        </p:spPr>
        <p:txBody>
          <a:bodyPr vert="horz" wrap="square" lIns="91409" tIns="45706" rIns="91409" bIns="45706" numCol="1" anchor="t" anchorCtr="0" compatLnSpc="1"/>
          <a:lstStyle>
            <a:lvl1pPr>
              <a:lnSpc>
                <a:spcPct val="110000"/>
              </a:lnSpc>
              <a:spcBef>
                <a:spcPct val="20000"/>
              </a:spcBef>
              <a:spcAft>
                <a:spcPct val="0"/>
              </a:spcAft>
              <a:buClr>
                <a:schemeClr val="bg2"/>
              </a:buClr>
              <a:buFont typeface="Wingdings" panose="05000000000000000000" pitchFamily="2" charset="2"/>
              <a:buBlip>
                <a:blip r:embed="rId1"/>
              </a:buBlip>
              <a:defRPr kumimoji="1" sz="1200">
                <a:latin typeface="楷体_GB2312" pitchFamily="49" charset="-122"/>
                <a:ea typeface="楷体_GB2312" pitchFamily="49" charset="-122"/>
              </a:defRPr>
            </a:lvl1pPr>
          </a:lstStyle>
          <a:p>
            <a:pPr marL="0" marR="0" lvl="0" indent="0" algn="l" defTabSz="914400" rtl="0" eaLnBrk="1" fontAlgn="base" latinLnBrk="0" hangingPunct="1">
              <a:lnSpc>
                <a:spcPct val="110000"/>
              </a:lnSpc>
              <a:spcBef>
                <a:spcPct val="20000"/>
              </a:spcBef>
              <a:spcAft>
                <a:spcPct val="0"/>
              </a:spcAft>
              <a:buClr>
                <a:schemeClr val="bg2"/>
              </a:buClr>
              <a:buSzTx/>
              <a:buFont typeface="Wingdings" panose="05000000000000000000" pitchFamily="2" charset="2"/>
              <a:buBlip>
                <a:blip r:embed="rId1"/>
              </a:buBlip>
              <a:defRPr/>
            </a:pPr>
            <a:endParaRPr kumimoji="1" lang="zh-CN" altLang="en-US" sz="1200" b="0"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endParaRPr>
          </a:p>
        </p:txBody>
      </p:sp>
      <p:sp>
        <p:nvSpPr>
          <p:cNvPr id="233475" name="Rectangle 3"/>
          <p:cNvSpPr>
            <a:spLocks noGrp="1" noChangeArrowheads="1"/>
          </p:cNvSpPr>
          <p:nvPr>
            <p:ph type="dt" sz="quarter" idx="1"/>
          </p:nvPr>
        </p:nvSpPr>
        <p:spPr bwMode="auto">
          <a:xfrm>
            <a:off x="3762375" y="0"/>
            <a:ext cx="2876550" cy="487363"/>
          </a:xfrm>
          <a:prstGeom prst="rect">
            <a:avLst/>
          </a:prstGeom>
          <a:noFill/>
          <a:ln w="9525">
            <a:noFill/>
            <a:miter lim="800000"/>
          </a:ln>
          <a:effectLst/>
        </p:spPr>
        <p:txBody>
          <a:bodyPr vert="horz" wrap="square" lIns="91409" tIns="45706" rIns="91409" bIns="45706" numCol="1" anchor="t" anchorCtr="0" compatLnSpc="1"/>
          <a:lstStyle>
            <a:lvl1pPr algn="r">
              <a:lnSpc>
                <a:spcPct val="110000"/>
              </a:lnSpc>
              <a:spcBef>
                <a:spcPct val="20000"/>
              </a:spcBef>
              <a:spcAft>
                <a:spcPct val="0"/>
              </a:spcAft>
              <a:buClr>
                <a:schemeClr val="bg2"/>
              </a:buClr>
              <a:buFont typeface="Wingdings" panose="05000000000000000000" pitchFamily="2" charset="2"/>
              <a:buBlip>
                <a:blip r:embed="rId1"/>
              </a:buBlip>
              <a:defRPr kumimoji="1" sz="1200">
                <a:latin typeface="楷体_GB2312" pitchFamily="49" charset="-122"/>
                <a:ea typeface="楷体_GB2312" pitchFamily="49" charset="-122"/>
              </a:defRPr>
            </a:lvl1pPr>
          </a:lstStyle>
          <a:p>
            <a:pPr marL="0" marR="0" lvl="0" indent="0" algn="r" defTabSz="914400" rtl="0" eaLnBrk="1" fontAlgn="base" latinLnBrk="0" hangingPunct="1">
              <a:lnSpc>
                <a:spcPct val="110000"/>
              </a:lnSpc>
              <a:spcBef>
                <a:spcPct val="20000"/>
              </a:spcBef>
              <a:spcAft>
                <a:spcPct val="0"/>
              </a:spcAft>
              <a:buClr>
                <a:schemeClr val="bg2"/>
              </a:buClr>
              <a:buSzTx/>
              <a:buFont typeface="Wingdings" panose="05000000000000000000" pitchFamily="2" charset="2"/>
              <a:buBlip>
                <a:blip r:embed="rId1"/>
              </a:buBlip>
              <a:defRPr/>
            </a:pPr>
            <a:endParaRPr kumimoji="1" lang="en-US" altLang="zh-CN" sz="1200" b="0"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endParaRPr>
          </a:p>
        </p:txBody>
      </p:sp>
      <p:sp>
        <p:nvSpPr>
          <p:cNvPr id="233476" name="Rectangle 4"/>
          <p:cNvSpPr>
            <a:spLocks noGrp="1" noChangeArrowheads="1"/>
          </p:cNvSpPr>
          <p:nvPr>
            <p:ph type="ftr" sz="quarter" idx="2"/>
          </p:nvPr>
        </p:nvSpPr>
        <p:spPr bwMode="auto">
          <a:xfrm>
            <a:off x="0" y="9272588"/>
            <a:ext cx="2876550" cy="487363"/>
          </a:xfrm>
          <a:prstGeom prst="rect">
            <a:avLst/>
          </a:prstGeom>
          <a:noFill/>
          <a:ln w="9525">
            <a:noFill/>
            <a:miter lim="800000"/>
          </a:ln>
          <a:effectLst/>
        </p:spPr>
        <p:txBody>
          <a:bodyPr vert="horz" wrap="square" lIns="91409" tIns="45706" rIns="91409" bIns="45706" numCol="1" anchor="b" anchorCtr="0" compatLnSpc="1"/>
          <a:lstStyle>
            <a:lvl1pPr>
              <a:lnSpc>
                <a:spcPct val="110000"/>
              </a:lnSpc>
              <a:spcBef>
                <a:spcPct val="20000"/>
              </a:spcBef>
              <a:spcAft>
                <a:spcPct val="0"/>
              </a:spcAft>
              <a:buClr>
                <a:schemeClr val="bg2"/>
              </a:buClr>
              <a:buFont typeface="Wingdings" panose="05000000000000000000" pitchFamily="2" charset="2"/>
              <a:buBlip>
                <a:blip r:embed="rId1"/>
              </a:buBlip>
              <a:defRPr kumimoji="1" sz="1200">
                <a:latin typeface="楷体_GB2312" pitchFamily="49" charset="-122"/>
                <a:ea typeface="楷体_GB2312" pitchFamily="49" charset="-122"/>
              </a:defRPr>
            </a:lvl1pPr>
          </a:lstStyle>
          <a:p>
            <a:pPr marL="0" marR="0" lvl="0" indent="0" algn="l" defTabSz="914400" rtl="0" eaLnBrk="1" fontAlgn="base" latinLnBrk="0" hangingPunct="1">
              <a:lnSpc>
                <a:spcPct val="110000"/>
              </a:lnSpc>
              <a:spcBef>
                <a:spcPct val="20000"/>
              </a:spcBef>
              <a:spcAft>
                <a:spcPct val="0"/>
              </a:spcAft>
              <a:buClr>
                <a:schemeClr val="bg2"/>
              </a:buClr>
              <a:buSzTx/>
              <a:buFont typeface="Wingdings" panose="05000000000000000000" pitchFamily="2" charset="2"/>
              <a:buBlip>
                <a:blip r:embed="rId1"/>
              </a:buBlip>
              <a:defRPr/>
            </a:pPr>
            <a:endParaRPr kumimoji="1" lang="en-US" altLang="zh-CN" sz="1200" b="0" i="0" u="none" strike="noStrike" kern="1200" cap="none" spc="0" normalizeH="0" baseline="0" noProof="0">
              <a:ln>
                <a:noFill/>
              </a:ln>
              <a:solidFill>
                <a:schemeClr val="tx1"/>
              </a:solidFill>
              <a:effectLst/>
              <a:uLnTx/>
              <a:uFillTx/>
              <a:latin typeface="楷体_GB2312" pitchFamily="49" charset="-122"/>
              <a:ea typeface="楷体_GB2312" pitchFamily="49" charset="-122"/>
              <a:cs typeface="+mn-cs"/>
            </a:endParaRPr>
          </a:p>
        </p:txBody>
      </p:sp>
      <p:sp>
        <p:nvSpPr>
          <p:cNvPr id="233477" name="Rectangle 5"/>
          <p:cNvSpPr>
            <a:spLocks noGrp="1" noChangeArrowheads="1"/>
          </p:cNvSpPr>
          <p:nvPr>
            <p:ph type="sldNum" sz="quarter" idx="3"/>
          </p:nvPr>
        </p:nvSpPr>
        <p:spPr bwMode="auto">
          <a:xfrm>
            <a:off x="3762375" y="9272588"/>
            <a:ext cx="2876550" cy="487363"/>
          </a:xfrm>
          <a:prstGeom prst="rect">
            <a:avLst/>
          </a:prstGeom>
          <a:noFill/>
          <a:ln w="9525">
            <a:noFill/>
            <a:miter lim="800000"/>
          </a:ln>
          <a:effectLst/>
        </p:spPr>
        <p:txBody>
          <a:bodyPr vert="horz" wrap="square" lIns="91409" tIns="45706" rIns="91409" bIns="45706" numCol="1" anchor="b" anchorCtr="0" compatLnSpc="1"/>
          <a:p>
            <a:pPr lvl="0" algn="r" eaLnBrk="1" hangingPunct="1">
              <a:lnSpc>
                <a:spcPct val="110000"/>
              </a:lnSpc>
              <a:spcBef>
                <a:spcPct val="20000"/>
              </a:spcBef>
              <a:spcAft>
                <a:spcPct val="0"/>
              </a:spcAft>
              <a:buClr>
                <a:schemeClr val="bg2"/>
              </a:buClr>
              <a:buFont typeface="Wingdings" panose="05000000000000000000" pitchFamily="2" charset="2"/>
            </a:pPr>
            <a:fld id="{9A0DB2DC-4C9A-4742-B13C-FB6460FD3503}" type="slidenum">
              <a:rPr lang="zh-CN" altLang="en-US" sz="1200" dirty="0">
                <a:latin typeface="楷体_GB2312" pitchFamily="49" charset="-122"/>
                <a:ea typeface="楷体_GB2312" pitchFamily="49" charset="-122"/>
              </a:rPr>
            </a:fld>
            <a:endParaRPr lang="zh-CN" altLang="en-US" sz="1200" dirty="0">
              <a:latin typeface="楷体_GB2312" pitchFamily="49" charset="-122"/>
              <a:ea typeface="楷体_GB2312" pitchFamily="49"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81314" name="Rectangle 2"/>
          <p:cNvSpPr>
            <a:spLocks noGrp="1" noChangeArrowheads="1"/>
          </p:cNvSpPr>
          <p:nvPr>
            <p:ph type="hdr" sz="quarter"/>
          </p:nvPr>
        </p:nvSpPr>
        <p:spPr bwMode="auto">
          <a:xfrm>
            <a:off x="0" y="0"/>
            <a:ext cx="2876550" cy="487363"/>
          </a:xfrm>
          <a:prstGeom prst="rect">
            <a:avLst/>
          </a:prstGeom>
          <a:noFill/>
          <a:ln w="9525">
            <a:noFill/>
            <a:miter lim="800000"/>
          </a:ln>
          <a:effectLst/>
        </p:spPr>
        <p:txBody>
          <a:bodyPr vert="horz" wrap="square" lIns="91440" tIns="45720" rIns="91440" bIns="45720" numCol="1" anchor="t" anchorCtr="0" compatLnSpc="1"/>
          <a:lstStyle>
            <a:lvl1pPr>
              <a:spcBef>
                <a:spcPct val="0"/>
              </a:spcBef>
              <a:spcAft>
                <a:spcPct val="0"/>
              </a:spcAft>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81315" name="Rectangle 3"/>
          <p:cNvSpPr>
            <a:spLocks noGrp="1" noChangeArrowheads="1"/>
          </p:cNvSpPr>
          <p:nvPr>
            <p:ph type="dt" idx="1"/>
          </p:nvPr>
        </p:nvSpPr>
        <p:spPr bwMode="auto">
          <a:xfrm>
            <a:off x="3760788" y="0"/>
            <a:ext cx="2876550" cy="487363"/>
          </a:xfrm>
          <a:prstGeom prst="rect">
            <a:avLst/>
          </a:prstGeom>
          <a:noFill/>
          <a:ln w="9525">
            <a:noFill/>
            <a:miter lim="800000"/>
          </a:ln>
          <a:effectLst/>
        </p:spPr>
        <p:txBody>
          <a:bodyPr vert="horz" wrap="square" lIns="91440" tIns="45720" rIns="91440" bIns="45720" numCol="1" anchor="t" anchorCtr="0" compatLnSpc="1"/>
          <a:lstStyle>
            <a:lvl1pPr algn="r">
              <a:spcBef>
                <a:spcPct val="0"/>
              </a:spcBef>
              <a:spcAft>
                <a:spcPct val="0"/>
              </a:spcAft>
              <a:defRPr kumimoji="1"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7588" name="Rectangle 4"/>
          <p:cNvSpPr>
            <a:spLocks noRot="1" noTextEdit="1"/>
          </p:cNvSpPr>
          <p:nvPr>
            <p:ph type="sldImg"/>
          </p:nvPr>
        </p:nvSpPr>
        <p:spPr>
          <a:xfrm>
            <a:off x="879475" y="731838"/>
            <a:ext cx="4879975" cy="3660775"/>
          </a:xfrm>
          <a:prstGeom prst="rect">
            <a:avLst/>
          </a:prstGeom>
          <a:noFill/>
          <a:ln w="9525" cap="flat" cmpd="sng">
            <a:solidFill>
              <a:srgbClr val="000000"/>
            </a:solidFill>
            <a:prstDash val="solid"/>
            <a:miter/>
            <a:headEnd type="none" w="med" len="med"/>
            <a:tailEnd type="none" w="med" len="med"/>
          </a:ln>
        </p:spPr>
      </p:sp>
      <p:sp>
        <p:nvSpPr>
          <p:cNvPr id="781317" name="Rectangle 5"/>
          <p:cNvSpPr>
            <a:spLocks noGrp="1" noChangeArrowheads="1"/>
          </p:cNvSpPr>
          <p:nvPr>
            <p:ph type="body" sz="quarter" idx="3"/>
          </p:nvPr>
        </p:nvSpPr>
        <p:spPr bwMode="auto">
          <a:xfrm>
            <a:off x="663575" y="4635500"/>
            <a:ext cx="5311775" cy="4392613"/>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81318" name="Rectangle 6"/>
          <p:cNvSpPr>
            <a:spLocks noGrp="1" noChangeArrowheads="1"/>
          </p:cNvSpPr>
          <p:nvPr>
            <p:ph type="ftr" sz="quarter" idx="4"/>
          </p:nvPr>
        </p:nvSpPr>
        <p:spPr bwMode="auto">
          <a:xfrm>
            <a:off x="0" y="9271000"/>
            <a:ext cx="2876550" cy="487363"/>
          </a:xfrm>
          <a:prstGeom prst="rect">
            <a:avLst/>
          </a:prstGeom>
          <a:noFill/>
          <a:ln w="9525">
            <a:noFill/>
            <a:miter lim="800000"/>
          </a:ln>
          <a:effectLst/>
        </p:spPr>
        <p:txBody>
          <a:bodyPr vert="horz" wrap="square" lIns="91440" tIns="45720" rIns="91440" bIns="45720" numCol="1" anchor="b" anchorCtr="0" compatLnSpc="1"/>
          <a:lstStyle>
            <a:lvl1pPr>
              <a:spcBef>
                <a:spcPct val="0"/>
              </a:spcBef>
              <a:spcAft>
                <a:spcPct val="0"/>
              </a:spcAft>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81319" name="Rectangle 7"/>
          <p:cNvSpPr>
            <a:spLocks noGrp="1" noChangeArrowheads="1"/>
          </p:cNvSpPr>
          <p:nvPr>
            <p:ph type="sldNum" sz="quarter" idx="5"/>
          </p:nvPr>
        </p:nvSpPr>
        <p:spPr bwMode="auto">
          <a:xfrm>
            <a:off x="3760788" y="9271000"/>
            <a:ext cx="2876550" cy="487363"/>
          </a:xfrm>
          <a:prstGeom prst="rect">
            <a:avLst/>
          </a:prstGeom>
          <a:noFill/>
          <a:ln w="9525">
            <a:noFill/>
            <a:miter lim="800000"/>
          </a:ln>
          <a:effectLst/>
        </p:spPr>
        <p:txBody>
          <a:bodyPr vert="horz" wrap="square" lIns="91440" tIns="45720" rIns="91440" bIns="45720" numCol="1" anchor="b" anchorCtr="0" compatLnSpc="1"/>
          <a:p>
            <a:pPr lvl="0" algn="r" eaLnBrk="1" hangingPunct="1">
              <a:spcBef>
                <a:spcPct val="0"/>
              </a:spcBef>
              <a:spcAft>
                <a:spcPct val="0"/>
              </a:spcAft>
              <a:buNone/>
            </a:pPr>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7"/>
          <p:cNvSpPr txBox="1">
            <a:spLocks noGrp="1"/>
          </p:cNvSpPr>
          <p:nvPr>
            <p:ph type="sldNum" sz="quarter"/>
          </p:nvPr>
        </p:nvSpPr>
        <p:spPr>
          <a:xfrm>
            <a:off x="3760788" y="9271000"/>
            <a:ext cx="2876550" cy="487363"/>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
        <p:nvSpPr>
          <p:cNvPr id="68611" name="Rectangle 2"/>
          <p:cNvSpPr>
            <a:spLocks noRot="1" noTextEdit="1"/>
          </p:cNvSpPr>
          <p:nvPr>
            <p:ph type="sldImg"/>
          </p:nvPr>
        </p:nvSpPr>
        <p:spPr>
          <a:xfrm>
            <a:off x="879475" y="731838"/>
            <a:ext cx="4881563" cy="3660775"/>
          </a:xfrm>
        </p:spPr>
      </p:sp>
      <p:sp>
        <p:nvSpPr>
          <p:cNvPr id="68612" name="Rectangle 3"/>
          <p:cNvSpPr>
            <a:spLocks noGrp="1"/>
          </p:cNvSpPr>
          <p:nvPr>
            <p:ph type="body"/>
          </p:nvPr>
        </p:nvSpPr>
        <p:spPr>
          <a:xfrm>
            <a:off x="885825" y="4635500"/>
            <a:ext cx="4867275" cy="4392613"/>
          </a:xfrm>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7"/>
          <p:cNvSpPr txBox="1">
            <a:spLocks noGrp="1"/>
          </p:cNvSpPr>
          <p:nvPr>
            <p:ph type="sldNum" sz="quarter"/>
          </p:nvPr>
        </p:nvSpPr>
        <p:spPr>
          <a:xfrm>
            <a:off x="3760788" y="9271000"/>
            <a:ext cx="2876550" cy="487363"/>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
        <p:nvSpPr>
          <p:cNvPr id="74755" name="Rectangle 2"/>
          <p:cNvSpPr>
            <a:spLocks noRot="1" noTextEdit="1"/>
          </p:cNvSpPr>
          <p:nvPr>
            <p:ph type="sldImg"/>
          </p:nvPr>
        </p:nvSpPr>
        <p:spPr/>
      </p:sp>
      <p:sp>
        <p:nvSpPr>
          <p:cNvPr id="74756" name="Rectangle 3"/>
          <p:cNvSpPr>
            <a:spLocks noGrp="1"/>
          </p:cNvSpPr>
          <p:nvPr>
            <p:ph type="body"/>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7"/>
          <p:cNvSpPr txBox="1">
            <a:spLocks noGrp="1"/>
          </p:cNvSpPr>
          <p:nvPr>
            <p:ph type="sldNum" sz="quarter"/>
          </p:nvPr>
        </p:nvSpPr>
        <p:spPr>
          <a:xfrm>
            <a:off x="3760788" y="9271000"/>
            <a:ext cx="2876550" cy="487363"/>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
        <p:nvSpPr>
          <p:cNvPr id="75779" name="Rectangle 2"/>
          <p:cNvSpPr>
            <a:spLocks noRot="1" noTextEdit="1"/>
          </p:cNvSpPr>
          <p:nvPr>
            <p:ph type="sldImg"/>
          </p:nvPr>
        </p:nvSpPr>
        <p:spPr/>
      </p:sp>
      <p:sp>
        <p:nvSpPr>
          <p:cNvPr id="75780" name="Rectangle 3"/>
          <p:cNvSpPr>
            <a:spLocks noGrp="1"/>
          </p:cNvSpPr>
          <p:nvPr>
            <p:ph type="body"/>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r>
              <a:rPr lang="en-US" altLang="zh-CN"/>
              <a:t>19</a:t>
            </a:r>
            <a:r>
              <a:rPr lang="zh-CN" altLang="en-US"/>
              <a:t>年图灵奖得主Edwin Catmull</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r>
              <a:rPr lang="zh-CN" altLang="en-US" dirty="0">
                <a:solidFill>
                  <a:srgbClr val="000000"/>
                </a:solidFill>
                <a:ea typeface="楷体" panose="02010609060101010101" pitchFamily="49" charset="-122"/>
                <a:sym typeface="+mn-ea"/>
              </a:rPr>
              <a:t>每扫描一行，计算该行各像素点</a:t>
            </a:r>
            <a:r>
              <a:rPr lang="en-US" altLang="zh-CN" dirty="0">
                <a:solidFill>
                  <a:srgbClr val="000000"/>
                </a:solidFill>
                <a:ea typeface="楷体" panose="02010609060101010101" pitchFamily="49" charset="-122"/>
                <a:sym typeface="+mn-ea"/>
              </a:rPr>
              <a:t>(x，y)</a:t>
            </a:r>
            <a:r>
              <a:rPr lang="zh-CN" altLang="en-US" dirty="0">
                <a:solidFill>
                  <a:srgbClr val="000000"/>
                </a:solidFill>
                <a:ea typeface="楷体" panose="02010609060101010101" pitchFamily="49" charset="-122"/>
                <a:sym typeface="+mn-ea"/>
              </a:rPr>
              <a:t>所</a:t>
            </a:r>
            <a:endParaRPr lang="zh-CN" altLang="en-US" kern="1200" dirty="0">
              <a:solidFill>
                <a:srgbClr val="000000"/>
              </a:solidFill>
              <a:latin typeface="Times New Roman" panose="02020603050405020304" pitchFamily="18" charset="0"/>
              <a:ea typeface="楷体" panose="02010609060101010101" pitchFamily="49" charset="-122"/>
              <a:cs typeface="+mn-cs"/>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r>
              <a:rPr lang="en-US" altLang="zh-CN" b="1" noProof="0" smtClean="0">
                <a:ln>
                  <a:noFill/>
                </a:ln>
                <a:effectLst/>
                <a:uLnTx/>
                <a:uFillTx/>
                <a:ea typeface="楷体" panose="02010609060101010101" pitchFamily="49" charset="-122"/>
                <a:sym typeface="+mn-ea"/>
              </a:rPr>
              <a:t>Z</a:t>
            </a:r>
            <a:r>
              <a:rPr lang="zh-CN" altLang="en-US" b="1" noProof="0" smtClean="0">
                <a:ln>
                  <a:noFill/>
                </a:ln>
                <a:effectLst/>
                <a:uLnTx/>
                <a:uFillTx/>
                <a:ea typeface="楷体" panose="02010609060101010101" pitchFamily="49" charset="-122"/>
                <a:sym typeface="+mn-ea"/>
              </a:rPr>
              <a:t>缓存算法关键是尽快判断哪些点位于多边形内，并计算其深度。？</a:t>
            </a:r>
            <a:endParaRPr kumimoji="0" lang="en-US" altLang="zh-CN"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r>
              <a:rPr lang="zh-CN" altLang="en-US"/>
              <a:t>https://zhuanlan.zhihu.com/p/331888070</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7"/>
          <p:cNvSpPr txBox="1">
            <a:spLocks noGrp="1"/>
          </p:cNvSpPr>
          <p:nvPr>
            <p:ph type="sldNum" sz="quarter"/>
          </p:nvPr>
        </p:nvSpPr>
        <p:spPr>
          <a:xfrm>
            <a:off x="3760788" y="9271000"/>
            <a:ext cx="2876550" cy="487363"/>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
        <p:nvSpPr>
          <p:cNvPr id="76803" name="Rectangle 2"/>
          <p:cNvSpPr>
            <a:spLocks noRot="1" noTextEdit="1"/>
          </p:cNvSpPr>
          <p:nvPr>
            <p:ph type="sldImg"/>
          </p:nvPr>
        </p:nvSpPr>
        <p:spPr/>
      </p:sp>
      <p:sp>
        <p:nvSpPr>
          <p:cNvPr id="76804" name="Rectangle 3"/>
          <p:cNvSpPr>
            <a:spLocks noGrp="1"/>
          </p:cNvSpPr>
          <p:nvPr>
            <p:ph type="body"/>
          </p:nvPr>
        </p:nvSpPr>
        <p:spPr/>
        <p:txBody>
          <a:bodyPr wrap="square" lIns="91440" tIns="45720" rIns="91440" bIns="45720" anchor="t" anchorCtr="0"/>
          <a:p>
            <a:pPr lvl="0" eaLnBrk="1" hangingPunct="1"/>
            <a:r>
              <a:rPr lang="zh-CN" altLang="en-US" dirty="0"/>
              <a:t>画家算法的大意是：先把屏幕置成背景色，再把物体的各个面按其离视点的远近进行排序，离视点远者在表头，离视点近者在表尾，构成深度优先级表。然后从表头到表尾逐个取出多边形，投影到屏幕上，显示多边形所包含的实心区域。由于后显示的取代先显示的画面，而后显示的图形所代表的面离视点更近，所以，由远及近得绘制各面，就相当于消除隐藏面。这与油画家作画的过程类似，先画远景，再画中景，最后画近景。由于这个原因，此算法习惯上称作画家算法或油画算法。</a:t>
            </a:r>
            <a:endParaRPr lang="zh-CN" altLang="en-US" dirty="0"/>
          </a:p>
          <a:p>
            <a:pPr lvl="0" eaLnBrk="1" hangingPunct="1"/>
            <a:endParaRPr lang="zh-CN" altLang="en-US" dirty="0"/>
          </a:p>
          <a:p>
            <a:pPr lvl="0" eaLnBrk="1" hangingPunct="1"/>
            <a:r>
              <a:rPr lang="zh-CN" altLang="en-US" dirty="0"/>
              <a:t>画家算法的实现见：</a:t>
            </a:r>
            <a:r>
              <a:rPr lang="en-US" altLang="zh-CN" dirty="0"/>
              <a:t>P497 </a:t>
            </a:r>
            <a:r>
              <a:rPr lang="zh-CN" altLang="en-US" dirty="0"/>
              <a:t>孙家广</a:t>
            </a:r>
            <a:endParaRPr lang="zh-CN" altLang="en-US" dirty="0"/>
          </a:p>
          <a:p>
            <a:pPr lvl="0" eaLnBrk="1" hangingPunct="1"/>
            <a:endParaRPr lang="zh-CN" altLang="en-US" dirty="0"/>
          </a:p>
          <a:p>
            <a:pPr lvl="0" eaLnBrk="1" hangingPunct="1"/>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7"/>
          <p:cNvSpPr txBox="1">
            <a:spLocks noGrp="1"/>
          </p:cNvSpPr>
          <p:nvPr>
            <p:ph type="sldNum" sz="quarter"/>
          </p:nvPr>
        </p:nvSpPr>
        <p:spPr>
          <a:xfrm>
            <a:off x="3760788" y="9271000"/>
            <a:ext cx="2876550" cy="487363"/>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
        <p:nvSpPr>
          <p:cNvPr id="77827" name="Rectangle 2"/>
          <p:cNvSpPr>
            <a:spLocks noRot="1" noTextEdit="1"/>
          </p:cNvSpPr>
          <p:nvPr>
            <p:ph type="sldImg"/>
          </p:nvPr>
        </p:nvSpPr>
        <p:spPr/>
      </p:sp>
      <p:sp>
        <p:nvSpPr>
          <p:cNvPr id="77828" name="Rectangle 3"/>
          <p:cNvSpPr>
            <a:spLocks noGrp="1"/>
          </p:cNvSpPr>
          <p:nvPr>
            <p:ph type="body"/>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7"/>
          <p:cNvSpPr txBox="1">
            <a:spLocks noGrp="1"/>
          </p:cNvSpPr>
          <p:nvPr>
            <p:ph type="sldNum" sz="quarter"/>
          </p:nvPr>
        </p:nvSpPr>
        <p:spPr>
          <a:xfrm>
            <a:off x="3760788" y="9271000"/>
            <a:ext cx="2876550" cy="487363"/>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
        <p:nvSpPr>
          <p:cNvPr id="78851" name="Rectangle 2"/>
          <p:cNvSpPr>
            <a:spLocks noRot="1" noTextEdit="1"/>
          </p:cNvSpPr>
          <p:nvPr>
            <p:ph type="sldImg"/>
          </p:nvPr>
        </p:nvSpPr>
        <p:spPr/>
      </p:sp>
      <p:sp>
        <p:nvSpPr>
          <p:cNvPr id="78852" name="Rectangle 3"/>
          <p:cNvSpPr>
            <a:spLocks noGrp="1"/>
          </p:cNvSpPr>
          <p:nvPr>
            <p:ph type="body"/>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7"/>
          <p:cNvSpPr txBox="1">
            <a:spLocks noGrp="1"/>
          </p:cNvSpPr>
          <p:nvPr>
            <p:ph type="sldNum" sz="quarter"/>
          </p:nvPr>
        </p:nvSpPr>
        <p:spPr>
          <a:xfrm>
            <a:off x="3760788" y="9271000"/>
            <a:ext cx="2876550" cy="487363"/>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
        <p:nvSpPr>
          <p:cNvPr id="79875" name="Rectangle 2"/>
          <p:cNvSpPr>
            <a:spLocks noRot="1" noTextEdit="1"/>
          </p:cNvSpPr>
          <p:nvPr>
            <p:ph type="sldImg"/>
          </p:nvPr>
        </p:nvSpPr>
        <p:spPr/>
      </p:sp>
      <p:sp>
        <p:nvSpPr>
          <p:cNvPr id="79876" name="Rectangle 3"/>
          <p:cNvSpPr>
            <a:spLocks noGrp="1"/>
          </p:cNvSpPr>
          <p:nvPr>
            <p:ph type="body"/>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幻灯片图像占位符 1"/>
          <p:cNvSpPr>
            <a:spLocks noGrp="1" noRot="1" noChangeAspect="1" noTextEdit="1"/>
          </p:cNvSpPr>
          <p:nvPr>
            <p:ph type="sldImg"/>
          </p:nvPr>
        </p:nvSpPr>
        <p:spPr/>
      </p:sp>
      <p:sp>
        <p:nvSpPr>
          <p:cNvPr id="69635" name="备注占位符 2"/>
          <p:cNvSpPr>
            <a:spLocks noGrp="1"/>
          </p:cNvSpPr>
          <p:nvPr>
            <p:ph type="body" idx="1"/>
          </p:nvPr>
        </p:nvSpPr>
        <p:spPr/>
        <p:txBody>
          <a:bodyPr wrap="square" lIns="91440" tIns="45720" rIns="91440" bIns="45720" anchor="t" anchorCtr="0"/>
          <a:p>
            <a:pPr lvl="0"/>
            <a:r>
              <a:rPr lang="zh-CN" altLang="en-US" sz="2600" dirty="0">
                <a:latin typeface="楷体" panose="02010609060101010101" pitchFamily="49" charset="-122"/>
                <a:ea typeface="楷体" panose="02010609060101010101" pitchFamily="49" charset="-122"/>
              </a:rPr>
              <a:t>影响真实感图形因素：</a:t>
            </a:r>
            <a:endParaRPr lang="en-US" altLang="zh-CN" sz="2600" dirty="0">
              <a:latin typeface="楷体" panose="02010609060101010101" pitchFamily="49" charset="-122"/>
              <a:ea typeface="楷体" panose="02010609060101010101" pitchFamily="49" charset="-122"/>
            </a:endParaRPr>
          </a:p>
          <a:p>
            <a:pPr lvl="1">
              <a:spcBef>
                <a:spcPct val="0"/>
              </a:spcBef>
            </a:pPr>
            <a:r>
              <a:rPr lang="zh-CN" altLang="en-US" sz="2400" dirty="0">
                <a:latin typeface="楷体" panose="02010609060101010101" pitchFamily="49" charset="-122"/>
                <a:ea typeface="楷体" panose="02010609060101010101" pitchFamily="49" charset="-122"/>
              </a:rPr>
              <a:t>物体本身的</a:t>
            </a:r>
            <a:r>
              <a:rPr lang="zh-CN" altLang="en-US" sz="2400" dirty="0">
                <a:solidFill>
                  <a:srgbClr val="3333FF"/>
                </a:solidFill>
                <a:latin typeface="楷体" panose="02010609060101010101" pitchFamily="49" charset="-122"/>
                <a:ea typeface="楷体" panose="02010609060101010101" pitchFamily="49" charset="-122"/>
              </a:rPr>
              <a:t>几何形状</a:t>
            </a:r>
            <a:endParaRPr lang="zh-CN" altLang="en-US" sz="2400" dirty="0">
              <a:solidFill>
                <a:srgbClr val="3333FF"/>
              </a:solidFill>
              <a:latin typeface="楷体" panose="02010609060101010101" pitchFamily="49" charset="-122"/>
              <a:ea typeface="楷体" panose="02010609060101010101" pitchFamily="49" charset="-122"/>
            </a:endParaRPr>
          </a:p>
          <a:p>
            <a:pPr lvl="1">
              <a:spcBef>
                <a:spcPct val="0"/>
              </a:spcBef>
            </a:pPr>
            <a:r>
              <a:rPr lang="zh-CN" altLang="en-US" sz="2400" dirty="0">
                <a:latin typeface="楷体" panose="02010609060101010101" pitchFamily="49" charset="-122"/>
                <a:ea typeface="楷体" panose="02010609060101010101" pitchFamily="49" charset="-122"/>
              </a:rPr>
              <a:t>物体</a:t>
            </a:r>
            <a:r>
              <a:rPr lang="zh-CN" altLang="en-US" sz="2400" dirty="0">
                <a:solidFill>
                  <a:srgbClr val="3333FF"/>
                </a:solidFill>
                <a:latin typeface="楷体" panose="02010609060101010101" pitchFamily="49" charset="-122"/>
                <a:ea typeface="楷体" panose="02010609060101010101" pitchFamily="49" charset="-122"/>
              </a:rPr>
              <a:t>表面的特性：</a:t>
            </a:r>
            <a:r>
              <a:rPr lang="zh-CN" altLang="en-US" sz="2400" dirty="0">
                <a:latin typeface="楷体" panose="02010609060101010101" pitchFamily="49" charset="-122"/>
                <a:ea typeface="楷体" panose="02010609060101010101" pitchFamily="49" charset="-122"/>
              </a:rPr>
              <a:t>粗糙度、颜色、</a:t>
            </a:r>
            <a:r>
              <a:rPr lang="zh-CN" altLang="en-US" sz="2400" dirty="0">
                <a:latin typeface="楷体" panose="02010609060101010101" pitchFamily="49" charset="-122"/>
                <a:ea typeface="楷体" panose="02010609060101010101" pitchFamily="49" charset="-122"/>
                <a:sym typeface="宋体" panose="02010600030101010101" pitchFamily="2" charset="-122"/>
              </a:rPr>
              <a:t>纹理、</a:t>
            </a:r>
            <a:r>
              <a:rPr lang="zh-CN" altLang="en-US" sz="2400" dirty="0">
                <a:latin typeface="楷体" panose="02010609060101010101" pitchFamily="49" charset="-122"/>
                <a:ea typeface="楷体" panose="02010609060101010101" pitchFamily="49" charset="-122"/>
              </a:rPr>
              <a:t>透明</a:t>
            </a:r>
            <a:endParaRPr lang="zh-CN" altLang="en-US" sz="2400" dirty="0">
              <a:solidFill>
                <a:srgbClr val="3333FF"/>
              </a:solidFill>
              <a:latin typeface="楷体" panose="02010609060101010101" pitchFamily="49" charset="-122"/>
              <a:ea typeface="楷体" panose="02010609060101010101" pitchFamily="49" charset="-122"/>
            </a:endParaRPr>
          </a:p>
          <a:p>
            <a:pPr lvl="1">
              <a:spcBef>
                <a:spcPct val="0"/>
              </a:spcBef>
            </a:pPr>
            <a:r>
              <a:rPr lang="zh-CN" altLang="en-US" sz="2400" dirty="0">
                <a:latin typeface="楷体" panose="02010609060101010101" pitchFamily="49" charset="-122"/>
                <a:ea typeface="楷体" panose="02010609060101010101" pitchFamily="49" charset="-122"/>
              </a:rPr>
              <a:t>照射物体的</a:t>
            </a:r>
            <a:r>
              <a:rPr lang="zh-CN" altLang="en-US" sz="2400" dirty="0">
                <a:solidFill>
                  <a:srgbClr val="3333FF"/>
                </a:solidFill>
                <a:latin typeface="楷体" panose="02010609060101010101" pitchFamily="49" charset="-122"/>
                <a:ea typeface="楷体" panose="02010609060101010101" pitchFamily="49" charset="-122"/>
              </a:rPr>
              <a:t>光源：</a:t>
            </a:r>
            <a:r>
              <a:rPr lang="zh-CN" altLang="en-US" sz="2400" dirty="0">
                <a:latin typeface="楷体" panose="02010609060101010101" pitchFamily="49" charset="-122"/>
                <a:ea typeface="楷体" panose="02010609060101010101" pitchFamily="49" charset="-122"/>
              </a:rPr>
              <a:t>光照</a:t>
            </a:r>
            <a:endParaRPr lang="zh-CN" altLang="en-US" sz="2400" dirty="0">
              <a:solidFill>
                <a:srgbClr val="3333FF"/>
              </a:solidFill>
              <a:latin typeface="楷体" panose="02010609060101010101" pitchFamily="49" charset="-122"/>
              <a:ea typeface="楷体" panose="02010609060101010101" pitchFamily="49" charset="-122"/>
            </a:endParaRPr>
          </a:p>
          <a:p>
            <a:pPr lvl="1">
              <a:spcBef>
                <a:spcPct val="0"/>
              </a:spcBef>
            </a:pPr>
            <a:r>
              <a:rPr lang="zh-CN" altLang="en-US" sz="2400" dirty="0">
                <a:latin typeface="楷体" panose="02010609060101010101" pitchFamily="49" charset="-122"/>
                <a:ea typeface="楷体" panose="02010609060101010101" pitchFamily="49" charset="-122"/>
              </a:rPr>
              <a:t>物体与光源的</a:t>
            </a:r>
            <a:r>
              <a:rPr lang="zh-CN" altLang="en-US" sz="2400" dirty="0">
                <a:solidFill>
                  <a:srgbClr val="3333FF"/>
                </a:solidFill>
                <a:latin typeface="楷体" panose="02010609060101010101" pitchFamily="49" charset="-122"/>
                <a:ea typeface="楷体" panose="02010609060101010101" pitchFamily="49" charset="-122"/>
              </a:rPr>
              <a:t>相对位置</a:t>
            </a:r>
            <a:endParaRPr lang="zh-CN" altLang="en-US" sz="2400" dirty="0">
              <a:solidFill>
                <a:srgbClr val="3333FF"/>
              </a:solidFill>
              <a:latin typeface="楷体" panose="02010609060101010101" pitchFamily="49" charset="-122"/>
              <a:ea typeface="楷体" panose="02010609060101010101" pitchFamily="49" charset="-122"/>
            </a:endParaRPr>
          </a:p>
          <a:p>
            <a:pPr lvl="1">
              <a:spcBef>
                <a:spcPct val="0"/>
              </a:spcBef>
            </a:pPr>
            <a:r>
              <a:rPr lang="zh-CN" altLang="en-US" sz="2400" dirty="0">
                <a:latin typeface="楷体" panose="02010609060101010101" pitchFamily="49" charset="-122"/>
                <a:ea typeface="楷体" panose="02010609060101010101" pitchFamily="49" charset="-122"/>
              </a:rPr>
              <a:t>物体周围的</a:t>
            </a:r>
            <a:r>
              <a:rPr lang="zh-CN" altLang="en-US" sz="2400" dirty="0">
                <a:solidFill>
                  <a:srgbClr val="3333FF"/>
                </a:solidFill>
                <a:latin typeface="楷体" panose="02010609060101010101" pitchFamily="49" charset="-122"/>
                <a:ea typeface="楷体" panose="02010609060101010101" pitchFamily="49" charset="-122"/>
              </a:rPr>
              <a:t>环境：</a:t>
            </a:r>
            <a:r>
              <a:rPr lang="zh-CN" altLang="en-US" sz="2400" dirty="0">
                <a:latin typeface="楷体" panose="02010609060101010101" pitchFamily="49" charset="-122"/>
                <a:ea typeface="楷体" panose="02010609060101010101" pitchFamily="49" charset="-122"/>
              </a:rPr>
              <a:t>反射、阴影</a:t>
            </a:r>
            <a:endParaRPr lang="zh-CN" altLang="en-US" sz="2400" dirty="0">
              <a:latin typeface="楷体" panose="02010609060101010101" pitchFamily="49" charset="-122"/>
              <a:ea typeface="楷体" panose="02010609060101010101" pitchFamily="49" charset="-122"/>
            </a:endParaRPr>
          </a:p>
          <a:p>
            <a:pPr lvl="0"/>
            <a:endParaRPr lang="zh-CN" altLang="en-US" dirty="0"/>
          </a:p>
        </p:txBody>
      </p:sp>
      <p:sp>
        <p:nvSpPr>
          <p:cNvPr id="69636" name="灯片编号占位符 3"/>
          <p:cNvSpPr txBox="1">
            <a:spLocks noGrp="1"/>
          </p:cNvSpPr>
          <p:nvPr>
            <p:ph type="sldNum" sz="quarter"/>
          </p:nvPr>
        </p:nvSpPr>
        <p:spPr>
          <a:xfrm>
            <a:off x="3760788" y="9271000"/>
            <a:ext cx="2876550" cy="487363"/>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7"/>
          <p:cNvSpPr txBox="1">
            <a:spLocks noGrp="1"/>
          </p:cNvSpPr>
          <p:nvPr>
            <p:ph type="sldNum" sz="quarter"/>
          </p:nvPr>
        </p:nvSpPr>
        <p:spPr>
          <a:xfrm>
            <a:off x="3760788" y="9271000"/>
            <a:ext cx="2876550" cy="487363"/>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
        <p:nvSpPr>
          <p:cNvPr id="80899" name="Rectangle 2"/>
          <p:cNvSpPr>
            <a:spLocks noRot="1" noTextEdit="1"/>
          </p:cNvSpPr>
          <p:nvPr>
            <p:ph type="sldImg"/>
          </p:nvPr>
        </p:nvSpPr>
        <p:spPr/>
      </p:sp>
      <p:sp>
        <p:nvSpPr>
          <p:cNvPr id="80900" name="Rectangle 3"/>
          <p:cNvSpPr>
            <a:spLocks noGrp="1"/>
          </p:cNvSpPr>
          <p:nvPr>
            <p:ph type="body"/>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7"/>
          <p:cNvSpPr txBox="1">
            <a:spLocks noGrp="1"/>
          </p:cNvSpPr>
          <p:nvPr>
            <p:ph type="sldNum" sz="quarter"/>
          </p:nvPr>
        </p:nvSpPr>
        <p:spPr>
          <a:xfrm>
            <a:off x="3760788" y="9271000"/>
            <a:ext cx="2876550" cy="487363"/>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
        <p:nvSpPr>
          <p:cNvPr id="81923" name="Rectangle 2"/>
          <p:cNvSpPr>
            <a:spLocks noRot="1" noTextEdit="1"/>
          </p:cNvSpPr>
          <p:nvPr>
            <p:ph type="sldImg"/>
          </p:nvPr>
        </p:nvSpPr>
        <p:spPr/>
      </p:sp>
      <p:sp>
        <p:nvSpPr>
          <p:cNvPr id="81924" name="Rectangle 3"/>
          <p:cNvSpPr>
            <a:spLocks noGrp="1"/>
          </p:cNvSpPr>
          <p:nvPr>
            <p:ph type="body"/>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7"/>
          <p:cNvSpPr txBox="1">
            <a:spLocks noGrp="1"/>
          </p:cNvSpPr>
          <p:nvPr>
            <p:ph type="sldNum" sz="quarter"/>
          </p:nvPr>
        </p:nvSpPr>
        <p:spPr>
          <a:xfrm>
            <a:off x="3760788" y="9271000"/>
            <a:ext cx="2876550" cy="487363"/>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
        <p:nvSpPr>
          <p:cNvPr id="82947" name="Rectangle 2"/>
          <p:cNvSpPr>
            <a:spLocks noRot="1" noTextEdit="1"/>
          </p:cNvSpPr>
          <p:nvPr>
            <p:ph type="sldImg"/>
          </p:nvPr>
        </p:nvSpPr>
        <p:spPr/>
      </p:sp>
      <p:sp>
        <p:nvSpPr>
          <p:cNvPr id="82948" name="Rectangle 3"/>
          <p:cNvSpPr>
            <a:spLocks noGrp="1"/>
          </p:cNvSpPr>
          <p:nvPr>
            <p:ph type="body"/>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7"/>
          <p:cNvSpPr txBox="1">
            <a:spLocks noGrp="1"/>
          </p:cNvSpPr>
          <p:nvPr>
            <p:ph type="sldNum" sz="quarter"/>
          </p:nvPr>
        </p:nvSpPr>
        <p:spPr>
          <a:xfrm>
            <a:off x="3760788" y="9271000"/>
            <a:ext cx="2876550" cy="487363"/>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
        <p:nvSpPr>
          <p:cNvPr id="83971" name="Rectangle 2"/>
          <p:cNvSpPr>
            <a:spLocks noRot="1" noTextEdit="1"/>
          </p:cNvSpPr>
          <p:nvPr>
            <p:ph type="sldImg"/>
          </p:nvPr>
        </p:nvSpPr>
        <p:spPr/>
      </p:sp>
      <p:sp>
        <p:nvSpPr>
          <p:cNvPr id="83972" name="Rectangle 3"/>
          <p:cNvSpPr>
            <a:spLocks noGrp="1"/>
          </p:cNvSpPr>
          <p:nvPr>
            <p:ph type="body"/>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7"/>
          <p:cNvSpPr txBox="1">
            <a:spLocks noGrp="1"/>
          </p:cNvSpPr>
          <p:nvPr>
            <p:ph type="sldNum" sz="quarter"/>
          </p:nvPr>
        </p:nvSpPr>
        <p:spPr>
          <a:xfrm>
            <a:off x="3760788" y="9271000"/>
            <a:ext cx="2876550" cy="487363"/>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
        <p:nvSpPr>
          <p:cNvPr id="84995" name="Rectangle 2"/>
          <p:cNvSpPr>
            <a:spLocks noRot="1" noTextEdit="1"/>
          </p:cNvSpPr>
          <p:nvPr>
            <p:ph type="sldImg"/>
          </p:nvPr>
        </p:nvSpPr>
        <p:spPr/>
      </p:sp>
      <p:sp>
        <p:nvSpPr>
          <p:cNvPr id="84996" name="Rectangle 3"/>
          <p:cNvSpPr>
            <a:spLocks noGrp="1"/>
          </p:cNvSpPr>
          <p:nvPr>
            <p:ph type="body"/>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7"/>
          <p:cNvSpPr txBox="1">
            <a:spLocks noGrp="1"/>
          </p:cNvSpPr>
          <p:nvPr>
            <p:ph type="sldNum" sz="quarter"/>
          </p:nvPr>
        </p:nvSpPr>
        <p:spPr>
          <a:xfrm>
            <a:off x="3760788" y="9271000"/>
            <a:ext cx="2876550" cy="487363"/>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
        <p:nvSpPr>
          <p:cNvPr id="86019" name="Rectangle 2"/>
          <p:cNvSpPr>
            <a:spLocks noRot="1" noTextEdit="1"/>
          </p:cNvSpPr>
          <p:nvPr>
            <p:ph type="sldImg"/>
          </p:nvPr>
        </p:nvSpPr>
        <p:spPr/>
      </p:sp>
      <p:sp>
        <p:nvSpPr>
          <p:cNvPr id="86020" name="Rectangle 3"/>
          <p:cNvSpPr>
            <a:spLocks noGrp="1"/>
          </p:cNvSpPr>
          <p:nvPr>
            <p:ph type="body"/>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7"/>
          <p:cNvSpPr txBox="1">
            <a:spLocks noGrp="1"/>
          </p:cNvSpPr>
          <p:nvPr>
            <p:ph type="sldNum" sz="quarter"/>
          </p:nvPr>
        </p:nvSpPr>
        <p:spPr>
          <a:xfrm>
            <a:off x="3760788" y="9271000"/>
            <a:ext cx="2876550" cy="487363"/>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
        <p:nvSpPr>
          <p:cNvPr id="87043" name="Rectangle 2"/>
          <p:cNvSpPr>
            <a:spLocks noRot="1" noTextEdit="1"/>
          </p:cNvSpPr>
          <p:nvPr>
            <p:ph type="sldImg"/>
          </p:nvPr>
        </p:nvSpPr>
        <p:spPr/>
      </p:sp>
      <p:sp>
        <p:nvSpPr>
          <p:cNvPr id="87044" name="Rectangle 3"/>
          <p:cNvSpPr>
            <a:spLocks noGrp="1"/>
          </p:cNvSpPr>
          <p:nvPr>
            <p:ph type="body"/>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幻灯片图像占位符 1"/>
          <p:cNvSpPr>
            <a:spLocks noGrp="1" noRot="1" noChangeAspect="1" noTextEdit="1"/>
          </p:cNvSpPr>
          <p:nvPr>
            <p:ph type="sldImg"/>
          </p:nvPr>
        </p:nvSpPr>
        <p:spPr/>
      </p:sp>
      <p:sp>
        <p:nvSpPr>
          <p:cNvPr id="70659" name="备注占位符 2"/>
          <p:cNvSpPr>
            <a:spLocks noGrp="1"/>
          </p:cNvSpPr>
          <p:nvPr>
            <p:ph type="body" idx="1"/>
          </p:nvPr>
        </p:nvSpPr>
        <p:spPr/>
        <p:txBody>
          <a:bodyPr wrap="square" lIns="91440" tIns="45720" rIns="91440" bIns="45720" anchor="t" anchorCtr="0"/>
          <a:p>
            <a:pPr lvl="0">
              <a:lnSpc>
                <a:spcPct val="120000"/>
              </a:lnSpc>
              <a:spcBef>
                <a:spcPct val="0"/>
              </a:spcBef>
            </a:pPr>
            <a:r>
              <a:rPr lang="zh-CN" altLang="en-US" sz="2600" dirty="0">
                <a:latin typeface="楷体" panose="02010609060101010101" pitchFamily="49" charset="-122"/>
                <a:ea typeface="楷体" panose="02010609060101010101" pitchFamily="49" charset="-122"/>
              </a:rPr>
              <a:t>真实感图形生成步骤</a:t>
            </a:r>
            <a:endParaRPr lang="en-US" altLang="zh-CN" sz="2600" dirty="0">
              <a:latin typeface="楷体" panose="02010609060101010101" pitchFamily="49" charset="-122"/>
              <a:ea typeface="楷体" panose="02010609060101010101" pitchFamily="49" charset="-122"/>
            </a:endParaRPr>
          </a:p>
          <a:p>
            <a:pPr lvl="1">
              <a:lnSpc>
                <a:spcPct val="120000"/>
              </a:lnSpc>
              <a:spcBef>
                <a:spcPts val="600"/>
              </a:spcBef>
            </a:pPr>
            <a:r>
              <a:rPr lang="zh-CN" altLang="en-US" sz="2400" dirty="0">
                <a:latin typeface="楷体" panose="02010609060101010101" pitchFamily="49" charset="-122"/>
                <a:ea typeface="楷体" panose="02010609060101010101" pitchFamily="49" charset="-122"/>
              </a:rPr>
              <a:t>  </a:t>
            </a:r>
            <a:r>
              <a:rPr lang="zh-CN" altLang="en-US" sz="2400" dirty="0">
                <a:solidFill>
                  <a:srgbClr val="0000FF"/>
                </a:solidFill>
                <a:latin typeface="楷体" panose="02010609060101010101" pitchFamily="49" charset="-122"/>
                <a:ea typeface="楷体" panose="02010609060101010101" pitchFamily="49" charset="-122"/>
              </a:rPr>
              <a:t>构建模型</a:t>
            </a:r>
            <a:r>
              <a:rPr lang="zh-CN" altLang="en-US" sz="2400" dirty="0">
                <a:latin typeface="楷体" panose="02010609060101010101" pitchFamily="49" charset="-122"/>
                <a:ea typeface="楷体" panose="02010609060101010101" pitchFamily="49" charset="-122"/>
              </a:rPr>
              <a:t>：用数学方法建立三维场景的几何描述并以一定的数据结构存储到计算机</a:t>
            </a:r>
            <a:endParaRPr lang="zh-CN" altLang="en-US" sz="2400" dirty="0">
              <a:latin typeface="楷体" panose="02010609060101010101" pitchFamily="49" charset="-122"/>
              <a:ea typeface="楷体" panose="02010609060101010101" pitchFamily="49" charset="-122"/>
            </a:endParaRPr>
          </a:p>
          <a:p>
            <a:pPr lvl="1">
              <a:lnSpc>
                <a:spcPct val="120000"/>
              </a:lnSpc>
              <a:spcBef>
                <a:spcPts val="600"/>
              </a:spcBef>
            </a:pPr>
            <a:r>
              <a:rPr lang="zh-CN" altLang="en-US" sz="2400" dirty="0">
                <a:latin typeface="楷体" panose="02010609060101010101" pitchFamily="49" charset="-122"/>
                <a:ea typeface="楷体" panose="02010609060101010101" pitchFamily="49" charset="-122"/>
              </a:rPr>
              <a:t>  </a:t>
            </a:r>
            <a:r>
              <a:rPr lang="zh-CN" altLang="en-US" sz="2400" dirty="0">
                <a:solidFill>
                  <a:srgbClr val="0000FF"/>
                </a:solidFill>
                <a:latin typeface="楷体" panose="02010609060101010101" pitchFamily="49" charset="-122"/>
                <a:ea typeface="楷体" panose="02010609060101010101" pitchFamily="49" charset="-122"/>
              </a:rPr>
              <a:t>投影变换</a:t>
            </a:r>
            <a:r>
              <a:rPr lang="zh-CN" altLang="en-US" sz="2400" dirty="0">
                <a:latin typeface="楷体" panose="02010609060101010101" pitchFamily="49" charset="-122"/>
                <a:ea typeface="楷体" panose="02010609060101010101" pitchFamily="49" charset="-122"/>
              </a:rPr>
              <a:t>：利用坐标变换、投影变换，最后将三维场景投影到二维平面</a:t>
            </a:r>
            <a:endParaRPr lang="zh-CN" altLang="en-US" sz="2400" dirty="0">
              <a:latin typeface="楷体" panose="02010609060101010101" pitchFamily="49" charset="-122"/>
              <a:ea typeface="楷体" panose="02010609060101010101" pitchFamily="49" charset="-122"/>
            </a:endParaRPr>
          </a:p>
          <a:p>
            <a:pPr lvl="1">
              <a:lnSpc>
                <a:spcPct val="120000"/>
              </a:lnSpc>
              <a:spcBef>
                <a:spcPts val="600"/>
              </a:spcBef>
            </a:pPr>
            <a:r>
              <a:rPr lang="zh-CN" altLang="en-US" sz="2400" dirty="0">
                <a:latin typeface="楷体" panose="02010609060101010101" pitchFamily="49" charset="-122"/>
                <a:ea typeface="楷体" panose="02010609060101010101" pitchFamily="49" charset="-122"/>
              </a:rPr>
              <a:t>  </a:t>
            </a:r>
            <a:r>
              <a:rPr lang="zh-CN" altLang="en-US" sz="2400" dirty="0">
                <a:solidFill>
                  <a:srgbClr val="0000FF"/>
                </a:solidFill>
                <a:latin typeface="楷体" panose="02010609060101010101" pitchFamily="49" charset="-122"/>
                <a:ea typeface="楷体" panose="02010609060101010101" pitchFamily="49" charset="-122"/>
              </a:rPr>
              <a:t>消隐处理</a:t>
            </a:r>
            <a:r>
              <a:rPr lang="zh-CN" altLang="en-US" sz="2400" dirty="0">
                <a:latin typeface="楷体" panose="02010609060101010101" pitchFamily="49" charset="-122"/>
                <a:ea typeface="楷体" panose="02010609060101010101" pitchFamily="49" charset="-122"/>
              </a:rPr>
              <a:t>：确定可见部分，消除不可见部分</a:t>
            </a:r>
            <a:endParaRPr lang="zh-CN" altLang="en-US" sz="2400" dirty="0">
              <a:latin typeface="楷体" panose="02010609060101010101" pitchFamily="49" charset="-122"/>
              <a:ea typeface="楷体" panose="02010609060101010101" pitchFamily="49" charset="-122"/>
            </a:endParaRPr>
          </a:p>
          <a:p>
            <a:pPr lvl="1">
              <a:lnSpc>
                <a:spcPct val="120000"/>
              </a:lnSpc>
              <a:spcBef>
                <a:spcPts val="600"/>
              </a:spcBef>
            </a:pPr>
            <a:r>
              <a:rPr lang="zh-CN" altLang="en-US" sz="2400" dirty="0">
                <a:latin typeface="楷体" panose="02010609060101010101" pitchFamily="49" charset="-122"/>
                <a:ea typeface="楷体" panose="02010609060101010101" pitchFamily="49" charset="-122"/>
              </a:rPr>
              <a:t>  </a:t>
            </a:r>
            <a:r>
              <a:rPr lang="zh-CN" altLang="en-US" sz="2400" dirty="0">
                <a:solidFill>
                  <a:srgbClr val="0000FF"/>
                </a:solidFill>
                <a:latin typeface="楷体" panose="02010609060101010101" pitchFamily="49" charset="-122"/>
                <a:ea typeface="楷体" panose="02010609060101010101" pitchFamily="49" charset="-122"/>
              </a:rPr>
              <a:t>光照处理</a:t>
            </a:r>
            <a:r>
              <a:rPr lang="zh-CN" altLang="en-US" sz="2400" dirty="0">
                <a:latin typeface="楷体" panose="02010609060101010101" pitchFamily="49" charset="-122"/>
                <a:ea typeface="楷体" panose="02010609060101010101" pitchFamily="49" charset="-122"/>
              </a:rPr>
              <a:t>：根据光照明模型，计算场景中可见面的颜色，并将其转换为设备颜色进行显示</a:t>
            </a:r>
            <a:endParaRPr lang="zh-CN" altLang="en-US" sz="2400" dirty="0">
              <a:latin typeface="楷体" panose="02010609060101010101" pitchFamily="49" charset="-122"/>
              <a:ea typeface="楷体" panose="02010609060101010101" pitchFamily="49" charset="-122"/>
            </a:endParaRPr>
          </a:p>
          <a:p>
            <a:pPr lvl="0"/>
            <a:endParaRPr lang="zh-CN" altLang="en-US" dirty="0"/>
          </a:p>
        </p:txBody>
      </p:sp>
      <p:sp>
        <p:nvSpPr>
          <p:cNvPr id="70660" name="灯片编号占位符 3"/>
          <p:cNvSpPr txBox="1">
            <a:spLocks noGrp="1"/>
          </p:cNvSpPr>
          <p:nvPr>
            <p:ph type="sldNum" sz="quarter"/>
          </p:nvPr>
        </p:nvSpPr>
        <p:spPr>
          <a:xfrm>
            <a:off x="3760788" y="9271000"/>
            <a:ext cx="2876550" cy="487363"/>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r>
              <a:rPr lang="zh-CN" altLang="en-US"/>
              <a:t>https://zhuanlan.zhihu.com/p/331888070</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pPr marL="457200" lvl="1" indent="-457200">
              <a:spcBef>
                <a:spcPct val="0"/>
              </a:spcBef>
            </a:pPr>
            <a:r>
              <a:rPr lang="zh-CN" altLang="en-US" b="1" dirty="0">
                <a:ea typeface="楷体" panose="02010609060101010101" pitchFamily="49" charset="-122"/>
                <a:sym typeface="+mn-ea"/>
              </a:rPr>
              <a:t>深度连贯性：</a:t>
            </a:r>
            <a:r>
              <a:rPr lang="zh-CN" altLang="en-US" dirty="0">
                <a:ea typeface="楷体" panose="02010609060101010101" pitchFamily="49" charset="-122"/>
                <a:sym typeface="+mn-ea"/>
              </a:rPr>
              <a:t>同一面上的相邻部分深度是相近的，占据屏幕上同一区域的不同表面的深度不同，这样只需取其上一点计算出深度值，比较该深度值便能得出结果</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r>
              <a:rPr lang="zh-CN" altLang="en-US">
                <a:ln>
                  <a:noFill/>
                </a:ln>
                <a:effectLst/>
                <a:uLnTx/>
                <a:uFillTx/>
                <a:latin typeface="楷体" panose="02010609060101010101" pitchFamily="49" charset="-122"/>
                <a:ea typeface="楷体" panose="02010609060101010101" pitchFamily="49" charset="-122"/>
                <a:sym typeface="+mn-ea"/>
              </a:rPr>
              <a:t>线框图</a:t>
            </a:r>
            <a:r>
              <a:rPr lang="zh-CN" altLang="en-US" smtClean="0">
                <a:ln>
                  <a:noFill/>
                </a:ln>
                <a:effectLst/>
                <a:uLnTx/>
                <a:uFillTx/>
                <a:latin typeface="楷体" panose="02010609060101010101" pitchFamily="49" charset="-122"/>
                <a:ea typeface="楷体" panose="02010609060101010101" pitchFamily="49" charset="-122"/>
                <a:sym typeface="+mn-ea"/>
              </a:rPr>
              <a:t>和真实感面片着色图</a:t>
            </a:r>
            <a:endParaRPr kumimoji="0" lang="zh-CN" altLang="en-US" i="0" u="none" strike="noStrike" kern="120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幻灯片图像占位符 1"/>
          <p:cNvSpPr>
            <a:spLocks noGrp="1" noRot="1" noChangeAspect="1" noTextEdit="1"/>
          </p:cNvSpPr>
          <p:nvPr>
            <p:ph type="sldImg"/>
          </p:nvPr>
        </p:nvSpPr>
        <p:spPr/>
      </p:sp>
      <p:sp>
        <p:nvSpPr>
          <p:cNvPr id="71683" name="备注占位符 2"/>
          <p:cNvSpPr>
            <a:spLocks noGrp="1"/>
          </p:cNvSpPr>
          <p:nvPr>
            <p:ph type="body" idx="1"/>
          </p:nvPr>
        </p:nvSpPr>
        <p:spPr/>
        <p:txBody>
          <a:bodyPr wrap="square" lIns="91440" tIns="45720" rIns="91440" bIns="45720" anchor="t" anchorCtr="0"/>
          <a:p>
            <a:pPr lvl="0"/>
            <a:r>
              <a:rPr lang="zh-CN" altLang="en-US" dirty="0"/>
              <a:t>空间：世界坐标系？观察坐标系？</a:t>
            </a:r>
            <a:endParaRPr lang="zh-CN" altLang="en-US" dirty="0"/>
          </a:p>
        </p:txBody>
      </p:sp>
      <p:sp>
        <p:nvSpPr>
          <p:cNvPr id="71684" name="灯片编号占位符 3"/>
          <p:cNvSpPr txBox="1">
            <a:spLocks noGrp="1"/>
          </p:cNvSpPr>
          <p:nvPr>
            <p:ph type="sldNum" sz="quarter"/>
          </p:nvPr>
        </p:nvSpPr>
        <p:spPr>
          <a:xfrm>
            <a:off x="3760788" y="9271000"/>
            <a:ext cx="2876550" cy="487363"/>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p:txBody>
          <a:bodyPr wrap="square" lIns="91440" tIns="45720" rIns="91440" bIns="45720" anchor="t" anchorCtr="0"/>
          <a:p>
            <a:pPr lvl="0"/>
            <a:endParaRPr lang="zh-CN" altLang="en-US" dirty="0"/>
          </a:p>
        </p:txBody>
      </p:sp>
      <p:sp>
        <p:nvSpPr>
          <p:cNvPr id="72708" name="灯片编号占位符 3"/>
          <p:cNvSpPr txBox="1">
            <a:spLocks noGrp="1"/>
          </p:cNvSpPr>
          <p:nvPr>
            <p:ph type="sldNum" sz="quarter"/>
          </p:nvPr>
        </p:nvSpPr>
        <p:spPr>
          <a:xfrm>
            <a:off x="3760788" y="9271000"/>
            <a:ext cx="2876550" cy="487363"/>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7"/>
          <p:cNvSpPr txBox="1">
            <a:spLocks noGrp="1"/>
          </p:cNvSpPr>
          <p:nvPr>
            <p:ph type="sldNum" sz="quarter"/>
          </p:nvPr>
        </p:nvSpPr>
        <p:spPr>
          <a:xfrm>
            <a:off x="3760788" y="9271000"/>
            <a:ext cx="2876550" cy="487363"/>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
        <p:nvSpPr>
          <p:cNvPr id="73731" name="Rectangle 2"/>
          <p:cNvSpPr>
            <a:spLocks noRot="1" noTextEdit="1"/>
          </p:cNvSpPr>
          <p:nvPr>
            <p:ph type="sldImg"/>
          </p:nvPr>
        </p:nvSpPr>
        <p:spPr/>
      </p:sp>
      <p:sp>
        <p:nvSpPr>
          <p:cNvPr id="73732" name="Rectangle 3"/>
          <p:cNvSpPr>
            <a:spLocks noGrp="1"/>
          </p:cNvSpPr>
          <p:nvPr>
            <p:ph type="body"/>
          </p:nvPr>
        </p:nvSpPr>
        <p:spPr/>
        <p:txBody>
          <a:bodyPr wrap="square" lIns="91440" tIns="45720" rIns="91440" bIns="45720" anchor="t" anchorCtr="0"/>
          <a:p>
            <a:pPr marL="0" lvl="2" indent="0" eaLnBrk="1" latinLnBrk="0" hangingPunct="1">
              <a:spcBef>
                <a:spcPts val="0"/>
              </a:spcBef>
              <a:buNone/>
            </a:pPr>
            <a:r>
              <a:rPr lang="zh-CN" altLang="en-US" dirty="0">
                <a:ea typeface="楷体" panose="02010609060101010101" pitchFamily="49" charset="-122"/>
                <a:sym typeface="+mn-ea"/>
              </a:rPr>
              <a:t>透视变换转化为平行投影</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500166" y="3857628"/>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宋体" panose="02010600030101010101" pitchFamily="2" charset="-122"/>
              </a:rPr>
            </a:fld>
            <a:endParaRPr lang="zh-CN" altLang="en-US" dirty="0">
              <a:latin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宋体" panose="02010600030101010101" pitchFamily="2" charset="-122"/>
              </a:rPr>
            </a:fld>
            <a:endParaRPr lang="zh-CN" altLang="en-US" dirty="0">
              <a:latin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宋体" panose="02010600030101010101" pitchFamily="2" charset="-122"/>
              </a:rPr>
            </a:fld>
            <a:endParaRPr lang="zh-CN" altLang="en-US" dirty="0">
              <a:latin typeface="宋体" panose="02010600030101010101" pitchFamily="2"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500166" y="3857628"/>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宋体" panose="02010600030101010101" pitchFamily="2" charset="-122"/>
              </a:rPr>
            </a:fld>
            <a:endParaRPr lang="zh-CN" altLang="en-US" dirty="0">
              <a:latin typeface="宋体" panose="02010600030101010101"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宋体" panose="02010600030101010101" pitchFamily="2" charset="-122"/>
              </a:rPr>
            </a:fld>
            <a:endParaRPr lang="zh-CN" altLang="en-US" dirty="0">
              <a:latin typeface="宋体" panose="02010600030101010101" pitchFamily="2" charset="-122"/>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宋体" panose="02010600030101010101" pitchFamily="2" charset="-122"/>
              </a:rPr>
            </a:fld>
            <a:endParaRPr lang="zh-CN" altLang="en-US" dirty="0">
              <a:latin typeface="宋体" panose="02010600030101010101" pitchFamily="2" charset="-122"/>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latin typeface="宋体" panose="02010600030101010101" pitchFamily="2" charset="-122"/>
              </a:rPr>
            </a:fld>
            <a:endParaRPr lang="zh-CN" altLang="en-US" dirty="0">
              <a:latin typeface="宋体" panose="02010600030101010101" pitchFamily="2" charset="-12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zh-CN" altLang="en-US" dirty="0">
                <a:latin typeface="宋体" panose="02010600030101010101" pitchFamily="2" charset="-122"/>
              </a:rPr>
            </a:fld>
            <a:endParaRPr lang="zh-CN" altLang="en-US" dirty="0">
              <a:latin typeface="宋体" panose="02010600030101010101" pitchFamily="2" charset="-122"/>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CN" altLang="en-US" dirty="0">
                <a:latin typeface="宋体" panose="02010600030101010101" pitchFamily="2" charset="-122"/>
              </a:rPr>
            </a:fld>
            <a:endParaRPr lang="zh-CN" altLang="en-US" dirty="0">
              <a:latin typeface="宋体" panose="02010600030101010101" pitchFamily="2" charset="-122"/>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CN" altLang="en-US" dirty="0">
                <a:latin typeface="宋体" panose="02010600030101010101" pitchFamily="2" charset="-122"/>
              </a:rPr>
            </a:fld>
            <a:endParaRPr lang="zh-CN" altLang="en-US" dirty="0">
              <a:latin typeface="宋体" panose="02010600030101010101" pitchFamily="2" charset="-122"/>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latin typeface="宋体" panose="02010600030101010101" pitchFamily="2" charset="-122"/>
              </a:rPr>
            </a:fld>
            <a:endParaRPr lang="zh-CN" altLang="en-US" dirty="0">
              <a:latin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latin typeface="华文楷体" panose="02010600040101010101" pitchFamily="2" charset="-122"/>
                <a:ea typeface="华文楷体" panose="02010600040101010101" pitchFamily="2" charset="-122"/>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lvl1pPr>
              <a:defRPr sz="2800">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a:latin typeface="华文楷体" panose="02010600040101010101" pitchFamily="2" charset="-122"/>
                <a:ea typeface="华文楷体" panose="02010600040101010101" pitchFamily="2" charset="-122"/>
              </a:defRPr>
            </a:lvl3pPr>
            <a:lvl4pPr>
              <a:defRPr>
                <a:latin typeface="华文楷体" panose="02010600040101010101" pitchFamily="2" charset="-122"/>
                <a:ea typeface="华文楷体" panose="02010600040101010101" pitchFamily="2" charset="-122"/>
              </a:defRPr>
            </a:lvl4pPr>
            <a:lvl5pPr>
              <a:defRPr>
                <a:latin typeface="华文楷体" panose="02010600040101010101" pitchFamily="2" charset="-122"/>
                <a:ea typeface="华文楷体" panose="02010600040101010101" pitchFamily="2" charset="-122"/>
              </a:defRPr>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宋体" panose="02010600030101010101" pitchFamily="2" charset="-122"/>
              </a:rPr>
            </a:fld>
            <a:endParaRPr lang="zh-CN" altLang="en-US" dirty="0">
              <a:latin typeface="宋体" panose="02010600030101010101" pitchFamily="2" charset="-122"/>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latin typeface="宋体" panose="02010600030101010101" pitchFamily="2" charset="-122"/>
              </a:rPr>
            </a:fld>
            <a:endParaRPr lang="zh-CN" altLang="en-US" dirty="0">
              <a:latin typeface="宋体" panose="02010600030101010101" pitchFamily="2" charset="-122"/>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宋体" panose="02010600030101010101" pitchFamily="2" charset="-122"/>
              </a:rPr>
            </a:fld>
            <a:endParaRPr lang="zh-CN" altLang="en-US" dirty="0">
              <a:latin typeface="宋体" panose="02010600030101010101" pitchFamily="2" charset="-122"/>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宋体" panose="02010600030101010101" pitchFamily="2" charset="-122"/>
              </a:rPr>
            </a:fld>
            <a:endParaRPr lang="zh-CN" altLang="en-US" dirty="0">
              <a:latin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宋体" panose="02010600030101010101" pitchFamily="2" charset="-122"/>
              </a:rPr>
            </a:fld>
            <a:endParaRPr lang="zh-CN" altLang="en-US" dirty="0">
              <a:latin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latin typeface="宋体" panose="02010600030101010101" pitchFamily="2" charset="-122"/>
              </a:rPr>
            </a:fld>
            <a:endParaRPr lang="zh-CN" altLang="en-US" dirty="0">
              <a:latin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zh-CN" altLang="en-US" dirty="0">
                <a:latin typeface="宋体" panose="02010600030101010101" pitchFamily="2" charset="-122"/>
              </a:rPr>
            </a:fld>
            <a:endParaRPr lang="zh-CN" altLang="en-US" dirty="0">
              <a:latin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CN" altLang="en-US" dirty="0">
                <a:latin typeface="宋体" panose="02010600030101010101" pitchFamily="2" charset="-122"/>
              </a:rPr>
            </a:fld>
            <a:endParaRPr lang="zh-CN" altLang="en-US" dirty="0">
              <a:latin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CN" altLang="en-US" dirty="0">
                <a:latin typeface="宋体" panose="02010600030101010101" pitchFamily="2" charset="-122"/>
              </a:rPr>
            </a:fld>
            <a:endParaRPr lang="zh-CN" altLang="en-US" dirty="0">
              <a:latin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latin typeface="宋体" panose="02010600030101010101" pitchFamily="2" charset="-122"/>
              </a:rPr>
            </a:fld>
            <a:endParaRPr lang="zh-CN" altLang="en-US" dirty="0">
              <a:latin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latin typeface="宋体" panose="02010600030101010101" pitchFamily="2" charset="-122"/>
              </a:rPr>
            </a:fld>
            <a:endParaRPr lang="zh-CN" altLang="en-US" dirty="0">
              <a:latin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kumimoji="1" sz="1200">
                <a:solidFill>
                  <a:schemeClr val="tx1">
                    <a:tint val="75000"/>
                  </a:schemeClr>
                </a:solidFill>
              </a:defRPr>
            </a:lvl1pPr>
          </a:lstStyle>
          <a:p>
            <a:pPr marL="0" marR="0" lvl="0" indent="0" algn="l"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kumimoji="1" sz="1200">
                <a:solidFill>
                  <a:schemeClr val="tx1">
                    <a:tint val="75000"/>
                  </a:schemeClr>
                </a:solidFill>
              </a:defRPr>
            </a:lvl1pPr>
          </a:lstStyle>
          <a:p>
            <a:pPr marL="0" marR="0" lvl="0" indent="0" algn="ctr"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dirty="0">
                <a:latin typeface="宋体" panose="02010600030101010101" pitchFamily="2" charset="-122"/>
              </a:rPr>
            </a:fld>
            <a:endParaRPr lang="zh-CN" altLang="en-US" dirty="0">
              <a:latin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2051" name="文本占位符 2"/>
          <p:cNvSpPr>
            <a:spLocks noGrp="1"/>
          </p:cNvSpPr>
          <p:nvPr>
            <p:ph type="body"/>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kumimoji="1" sz="1200">
                <a:solidFill>
                  <a:schemeClr val="tx1">
                    <a:tint val="75000"/>
                  </a:schemeClr>
                </a:solidFill>
              </a:defRPr>
            </a:lvl1pPr>
          </a:lstStyle>
          <a:p>
            <a:pPr marL="0" marR="0" lvl="0" indent="0" algn="l"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kumimoji="1" sz="1200">
                <a:solidFill>
                  <a:schemeClr val="tx1">
                    <a:tint val="75000"/>
                  </a:schemeClr>
                </a:solidFill>
              </a:defRPr>
            </a:lvl1pPr>
          </a:lstStyle>
          <a:p>
            <a:pPr marL="0" marR="0" lvl="0" indent="0" algn="ctr" defTabSz="914400" rtl="0" eaLnBrk="1" fontAlgn="base" latinLnBrk="0" hangingPunct="1">
              <a:lnSpc>
                <a:spcPct val="100000"/>
              </a:lnSpc>
              <a:spcBef>
                <a:spcPct val="50000"/>
              </a:spcBef>
              <a:spcAft>
                <a:spcPct val="5000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宋体" panose="02010600030101010101" pitchFamily="2" charset="-122"/>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dirty="0">
                <a:latin typeface="宋体" panose="02010600030101010101" pitchFamily="2" charset="-122"/>
              </a:rPr>
            </a:fld>
            <a:endParaRPr lang="zh-CN" altLang="en-US" dirty="0">
              <a:latin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wmf"/></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oleObject" Target="../embeddings/oleObject2.bin"/><Relationship Id="rId2" Type="http://schemas.openxmlformats.org/officeDocument/2006/relationships/image" Target="../media/image10.png"/><Relationship Id="rId1"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oleObject" Target="../embeddings/oleObject5.bin"/></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7.wmf"/><Relationship Id="rId1" Type="http://schemas.openxmlformats.org/officeDocument/2006/relationships/oleObject" Target="../embeddings/oleObject6.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oleObject" Target="../embeddings/oleObject7.bin"/></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jpeg"/><Relationship Id="rId1"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4.xml.rels><?xml version="1.0" encoding="UTF-8" standalone="yes"?>
<Relationships xmlns="http://schemas.openxmlformats.org/package/2006/relationships"><Relationship Id="rId9" Type="http://schemas.openxmlformats.org/officeDocument/2006/relationships/oleObject" Target="../embeddings/oleObject12.bin"/><Relationship Id="rId8" Type="http://schemas.openxmlformats.org/officeDocument/2006/relationships/image" Target="../media/image27.wmf"/><Relationship Id="rId7" Type="http://schemas.openxmlformats.org/officeDocument/2006/relationships/oleObject" Target="../embeddings/oleObject11.bin"/><Relationship Id="rId6" Type="http://schemas.openxmlformats.org/officeDocument/2006/relationships/image" Target="../media/image26.wmf"/><Relationship Id="rId5" Type="http://schemas.openxmlformats.org/officeDocument/2006/relationships/oleObject" Target="../embeddings/oleObject10.bin"/><Relationship Id="rId4" Type="http://schemas.openxmlformats.org/officeDocument/2006/relationships/image" Target="../media/image25.wmf"/><Relationship Id="rId3" Type="http://schemas.openxmlformats.org/officeDocument/2006/relationships/oleObject" Target="../embeddings/oleObject9.bin"/><Relationship Id="rId2" Type="http://schemas.openxmlformats.org/officeDocument/2006/relationships/image" Target="../media/image24.wmf"/><Relationship Id="rId14" Type="http://schemas.openxmlformats.org/officeDocument/2006/relationships/vmlDrawing" Target="../drawings/vmlDrawing7.vml"/><Relationship Id="rId13" Type="http://schemas.openxmlformats.org/officeDocument/2006/relationships/slideLayout" Target="../slideLayouts/slideLayout2.xml"/><Relationship Id="rId12" Type="http://schemas.openxmlformats.org/officeDocument/2006/relationships/image" Target="../media/image29.wmf"/><Relationship Id="rId11" Type="http://schemas.openxmlformats.org/officeDocument/2006/relationships/oleObject" Target="../embeddings/oleObject13.bin"/><Relationship Id="rId10" Type="http://schemas.openxmlformats.org/officeDocument/2006/relationships/image" Target="../media/image28.wmf"/><Relationship Id="rId1" Type="http://schemas.openxmlformats.org/officeDocument/2006/relationships/oleObject" Target="../embeddings/oleObject8.bin"/></Relationships>
</file>

<file path=ppt/slides/_rels/slide45.xml.rels><?xml version="1.0" encoding="UTF-8" standalone="yes"?>
<Relationships xmlns="http://schemas.openxmlformats.org/package/2006/relationships"><Relationship Id="rId9" Type="http://schemas.openxmlformats.org/officeDocument/2006/relationships/oleObject" Target="../embeddings/oleObject18.bin"/><Relationship Id="rId8" Type="http://schemas.openxmlformats.org/officeDocument/2006/relationships/image" Target="../media/image33.wmf"/><Relationship Id="rId7" Type="http://schemas.openxmlformats.org/officeDocument/2006/relationships/oleObject" Target="../embeddings/oleObject17.bin"/><Relationship Id="rId6" Type="http://schemas.openxmlformats.org/officeDocument/2006/relationships/image" Target="../media/image32.wmf"/><Relationship Id="rId5" Type="http://schemas.openxmlformats.org/officeDocument/2006/relationships/oleObject" Target="../embeddings/oleObject16.bin"/><Relationship Id="rId4" Type="http://schemas.openxmlformats.org/officeDocument/2006/relationships/image" Target="../media/image31.emf"/><Relationship Id="rId3" Type="http://schemas.openxmlformats.org/officeDocument/2006/relationships/oleObject" Target="../embeddings/oleObject15.bin"/><Relationship Id="rId2" Type="http://schemas.openxmlformats.org/officeDocument/2006/relationships/image" Target="../media/image30.wmf"/><Relationship Id="rId14" Type="http://schemas.openxmlformats.org/officeDocument/2006/relationships/vmlDrawing" Target="../drawings/vmlDrawing8.vml"/><Relationship Id="rId13" Type="http://schemas.openxmlformats.org/officeDocument/2006/relationships/slideLayout" Target="../slideLayouts/slideLayout2.xml"/><Relationship Id="rId12" Type="http://schemas.openxmlformats.org/officeDocument/2006/relationships/image" Target="../media/image35.wmf"/><Relationship Id="rId11" Type="http://schemas.openxmlformats.org/officeDocument/2006/relationships/oleObject" Target="../embeddings/oleObject19.bin"/><Relationship Id="rId10" Type="http://schemas.openxmlformats.org/officeDocument/2006/relationships/image" Target="../media/image34.wmf"/><Relationship Id="rId1" Type="http://schemas.openxmlformats.org/officeDocument/2006/relationships/oleObject" Target="../embeddings/oleObject14.bin"/></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p:cNvSpPr>
          <p:nvPr>
            <p:ph type="ctrTitle"/>
          </p:nvPr>
        </p:nvSpPr>
        <p:spPr>
          <a:xfrm>
            <a:off x="428625" y="2571750"/>
            <a:ext cx="8143875" cy="1714500"/>
          </a:xfrm>
        </p:spPr>
        <p:txBody>
          <a:bodyPr vert="horz" wrap="square" lIns="91440" tIns="45720" rIns="91440" bIns="45720" anchor="ctr" anchorCtr="0"/>
          <a:p>
            <a:pPr eaLnBrk="1" hangingPunct="1">
              <a:lnSpc>
                <a:spcPct val="120000"/>
              </a:lnSpc>
              <a:spcBef>
                <a:spcPts val="600"/>
              </a:spcBef>
              <a:buClrTx/>
              <a:buSzTx/>
              <a:buFontTx/>
            </a:pPr>
            <a:r>
              <a:rPr lang="zh-CN" altLang="en-US" dirty="0">
                <a:latin typeface="Times New Roman" panose="02020603050405020304" pitchFamily="18" charset="0"/>
                <a:ea typeface="楷体" panose="02010609060101010101" pitchFamily="49" charset="-122"/>
              </a:rPr>
              <a:t>第</a:t>
            </a:r>
            <a:r>
              <a:rPr lang="en-US" altLang="zh-CN" dirty="0">
                <a:latin typeface="Times New Roman" panose="02020603050405020304" pitchFamily="18" charset="0"/>
                <a:ea typeface="楷体" panose="02010609060101010101" pitchFamily="49" charset="-122"/>
              </a:rPr>
              <a:t>7</a:t>
            </a:r>
            <a:r>
              <a:rPr lang="zh-CN" altLang="en-US" dirty="0">
                <a:latin typeface="Times New Roman" panose="02020603050405020304" pitchFamily="18" charset="0"/>
                <a:ea typeface="楷体" panose="02010609060101010101" pitchFamily="49" charset="-122"/>
              </a:rPr>
              <a:t>章  真实感图形绘制</a:t>
            </a:r>
            <a:br>
              <a:rPr lang="en-US" altLang="zh-CN" sz="4000" dirty="0">
                <a:latin typeface="Times New Roman" panose="02020603050405020304" pitchFamily="18" charset="0"/>
                <a:ea typeface="楷体" panose="02010609060101010101" pitchFamily="49" charset="-122"/>
              </a:rPr>
            </a:br>
            <a:r>
              <a:rPr lang="en-US" altLang="zh-CN" sz="4000" dirty="0">
                <a:latin typeface="Times New Roman" panose="02020603050405020304" pitchFamily="18" charset="0"/>
                <a:ea typeface="楷体" panose="02010609060101010101" pitchFamily="49" charset="-122"/>
              </a:rPr>
              <a:t>-------</a:t>
            </a:r>
            <a:r>
              <a:rPr lang="zh-CN" altLang="en-US" sz="4000" dirty="0">
                <a:latin typeface="Times New Roman" panose="02020603050405020304" pitchFamily="18" charset="0"/>
                <a:ea typeface="楷体" panose="02010609060101010101" pitchFamily="49" charset="-122"/>
              </a:rPr>
              <a:t>消隐</a:t>
            </a:r>
            <a:endParaRPr lang="zh-CN" altLang="en-US" sz="4000" dirty="0">
              <a:solidFill>
                <a:srgbClr val="0000FF"/>
              </a:solidFill>
              <a:latin typeface="Times New Roman" panose="02020603050405020304" pitchFamily="18" charset="0"/>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2" name="组合 47"/>
          <p:cNvGrpSpPr/>
          <p:nvPr/>
        </p:nvGrpSpPr>
        <p:grpSpPr>
          <a:xfrm>
            <a:off x="3043238" y="5093335"/>
            <a:ext cx="4810125" cy="1573213"/>
            <a:chOff x="3276600" y="4652963"/>
            <a:chExt cx="4810125" cy="1573212"/>
          </a:xfrm>
        </p:grpSpPr>
        <p:sp>
          <p:nvSpPr>
            <p:cNvPr id="10245" name="Text Box 5"/>
            <p:cNvSpPr txBox="1"/>
            <p:nvPr/>
          </p:nvSpPr>
          <p:spPr>
            <a:xfrm>
              <a:off x="4787900" y="5949950"/>
              <a:ext cx="1544638" cy="276225"/>
            </a:xfrm>
            <a:prstGeom prst="rect">
              <a:avLst/>
            </a:prstGeom>
            <a:noFill/>
            <a:ln w="9525">
              <a:noFill/>
            </a:ln>
          </p:spPr>
          <p:txBody>
            <a:bodyPr wrap="none" lIns="18000" tIns="0" rIns="18000" bIns="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742950" lvl="0" indent="-285750" algn="just" eaLnBrk="1" hangingPunct="1">
                <a:buClr>
                  <a:schemeClr val="bg2"/>
                </a:buClr>
                <a:buFontTx/>
                <a:buNone/>
              </a:pPr>
              <a:r>
                <a:rPr lang="en-US" altLang="zh-CN" sz="1800" b="1" dirty="0">
                  <a:latin typeface="楷体_GB2312" pitchFamily="49" charset="-122"/>
                  <a:ea typeface="楷体_GB2312" pitchFamily="49" charset="-122"/>
                </a:rPr>
                <a:t> </a:t>
              </a:r>
              <a:r>
                <a:rPr lang="zh-CN" altLang="en-US" sz="1800" b="1" dirty="0">
                  <a:latin typeface="楷体_GB2312" pitchFamily="49" charset="-122"/>
                  <a:ea typeface="楷体_GB2312" pitchFamily="49" charset="-122"/>
                </a:rPr>
                <a:t>两种理解</a:t>
              </a:r>
              <a:endParaRPr lang="zh-CN" altLang="en-US" sz="1800" b="1" dirty="0">
                <a:latin typeface="楷体_GB2312" pitchFamily="49" charset="-122"/>
                <a:ea typeface="楷体_GB2312" pitchFamily="49" charset="-122"/>
              </a:endParaRPr>
            </a:p>
          </p:txBody>
        </p:sp>
        <p:grpSp>
          <p:nvGrpSpPr>
            <p:cNvPr id="10246" name="Group 87"/>
            <p:cNvGrpSpPr/>
            <p:nvPr/>
          </p:nvGrpSpPr>
          <p:grpSpPr>
            <a:xfrm>
              <a:off x="4991100" y="4672013"/>
              <a:ext cx="1381125" cy="1149350"/>
              <a:chOff x="3144" y="2943"/>
              <a:chExt cx="870" cy="724"/>
            </a:xfrm>
          </p:grpSpPr>
          <p:grpSp>
            <p:nvGrpSpPr>
              <p:cNvPr id="10274" name="Group 60"/>
              <p:cNvGrpSpPr/>
              <p:nvPr/>
            </p:nvGrpSpPr>
            <p:grpSpPr>
              <a:xfrm>
                <a:off x="3144" y="2943"/>
                <a:ext cx="870" cy="550"/>
                <a:chOff x="5220" y="3945"/>
                <a:chExt cx="2175" cy="1374"/>
              </a:xfrm>
            </p:grpSpPr>
            <p:sp>
              <p:nvSpPr>
                <p:cNvPr id="10276" name="Line 61"/>
                <p:cNvSpPr/>
                <p:nvPr/>
              </p:nvSpPr>
              <p:spPr>
                <a:xfrm>
                  <a:off x="5220" y="4389"/>
                  <a:ext cx="0" cy="884"/>
                </a:xfrm>
                <a:prstGeom prst="line">
                  <a:avLst/>
                </a:prstGeom>
                <a:ln w="9525" cap="flat" cmpd="sng">
                  <a:solidFill>
                    <a:srgbClr val="000000"/>
                  </a:solidFill>
                  <a:prstDash val="solid"/>
                  <a:headEnd type="none" w="med" len="med"/>
                  <a:tailEnd type="none" w="med" len="med"/>
                </a:ln>
              </p:spPr>
            </p:sp>
            <p:sp>
              <p:nvSpPr>
                <p:cNvPr id="10277" name="Line 62"/>
                <p:cNvSpPr/>
                <p:nvPr/>
              </p:nvSpPr>
              <p:spPr>
                <a:xfrm>
                  <a:off x="5220" y="5304"/>
                  <a:ext cx="1440" cy="0"/>
                </a:xfrm>
                <a:prstGeom prst="line">
                  <a:avLst/>
                </a:prstGeom>
                <a:ln w="9525" cap="flat" cmpd="sng">
                  <a:solidFill>
                    <a:srgbClr val="000000"/>
                  </a:solidFill>
                  <a:prstDash val="solid"/>
                  <a:headEnd type="none" w="med" len="med"/>
                  <a:tailEnd type="none" w="med" len="med"/>
                </a:ln>
              </p:spPr>
            </p:sp>
            <p:sp>
              <p:nvSpPr>
                <p:cNvPr id="10278" name="Line 63"/>
                <p:cNvSpPr/>
                <p:nvPr/>
              </p:nvSpPr>
              <p:spPr>
                <a:xfrm rot="180000" flipV="1">
                  <a:off x="5235" y="3945"/>
                  <a:ext cx="720" cy="468"/>
                </a:xfrm>
                <a:prstGeom prst="line">
                  <a:avLst/>
                </a:prstGeom>
                <a:ln w="9525" cap="flat" cmpd="sng">
                  <a:solidFill>
                    <a:srgbClr val="000000"/>
                  </a:solidFill>
                  <a:prstDash val="solid"/>
                  <a:headEnd type="none" w="med" len="med"/>
                  <a:tailEnd type="none" w="med" len="med"/>
                </a:ln>
              </p:spPr>
            </p:sp>
            <p:sp>
              <p:nvSpPr>
                <p:cNvPr id="10279" name="Line 64"/>
                <p:cNvSpPr/>
                <p:nvPr/>
              </p:nvSpPr>
              <p:spPr>
                <a:xfrm>
                  <a:off x="5955" y="3981"/>
                  <a:ext cx="1440" cy="0"/>
                </a:xfrm>
                <a:prstGeom prst="line">
                  <a:avLst/>
                </a:prstGeom>
                <a:ln w="9525" cap="flat" cmpd="sng">
                  <a:solidFill>
                    <a:srgbClr val="000000"/>
                  </a:solidFill>
                  <a:prstDash val="solid"/>
                  <a:headEnd type="none" w="med" len="med"/>
                  <a:tailEnd type="none" w="med" len="med"/>
                </a:ln>
              </p:spPr>
            </p:sp>
            <p:sp>
              <p:nvSpPr>
                <p:cNvPr id="10280" name="Line 65"/>
                <p:cNvSpPr/>
                <p:nvPr/>
              </p:nvSpPr>
              <p:spPr>
                <a:xfrm>
                  <a:off x="5925" y="4872"/>
                  <a:ext cx="1440" cy="0"/>
                </a:xfrm>
                <a:prstGeom prst="line">
                  <a:avLst/>
                </a:prstGeom>
                <a:ln w="9525" cap="flat" cmpd="sng">
                  <a:solidFill>
                    <a:srgbClr val="000000"/>
                  </a:solidFill>
                  <a:prstDash val="solid"/>
                  <a:headEnd type="none" w="med" len="med"/>
                  <a:tailEnd type="none" w="med" len="med"/>
                </a:ln>
              </p:spPr>
            </p:sp>
            <p:sp>
              <p:nvSpPr>
                <p:cNvPr id="10281" name="Line 66"/>
                <p:cNvSpPr/>
                <p:nvPr/>
              </p:nvSpPr>
              <p:spPr>
                <a:xfrm>
                  <a:off x="5940" y="3981"/>
                  <a:ext cx="0" cy="884"/>
                </a:xfrm>
                <a:prstGeom prst="line">
                  <a:avLst/>
                </a:prstGeom>
                <a:ln w="9525" cap="flat" cmpd="sng">
                  <a:solidFill>
                    <a:srgbClr val="000000"/>
                  </a:solidFill>
                  <a:prstDash val="solid"/>
                  <a:headEnd type="none" w="med" len="med"/>
                  <a:tailEnd type="none" w="med" len="med"/>
                </a:ln>
              </p:spPr>
            </p:sp>
            <p:sp>
              <p:nvSpPr>
                <p:cNvPr id="10282" name="Line 67"/>
                <p:cNvSpPr/>
                <p:nvPr/>
              </p:nvSpPr>
              <p:spPr>
                <a:xfrm>
                  <a:off x="7395" y="3996"/>
                  <a:ext cx="0" cy="884"/>
                </a:xfrm>
                <a:prstGeom prst="line">
                  <a:avLst/>
                </a:prstGeom>
                <a:ln w="9525" cap="flat" cmpd="sng">
                  <a:solidFill>
                    <a:srgbClr val="000000"/>
                  </a:solidFill>
                  <a:prstDash val="solid"/>
                  <a:headEnd type="none" w="med" len="med"/>
                  <a:tailEnd type="none" w="med" len="med"/>
                </a:ln>
              </p:spPr>
            </p:sp>
            <p:sp>
              <p:nvSpPr>
                <p:cNvPr id="10283" name="Line 68"/>
                <p:cNvSpPr/>
                <p:nvPr/>
              </p:nvSpPr>
              <p:spPr>
                <a:xfrm rot="180000" flipV="1">
                  <a:off x="5235" y="4836"/>
                  <a:ext cx="720" cy="468"/>
                </a:xfrm>
                <a:prstGeom prst="line">
                  <a:avLst/>
                </a:prstGeom>
                <a:ln w="9525" cap="flat" cmpd="sng">
                  <a:solidFill>
                    <a:srgbClr val="000000"/>
                  </a:solidFill>
                  <a:prstDash val="solid"/>
                  <a:headEnd type="none" w="med" len="med"/>
                  <a:tailEnd type="none" w="med" len="med"/>
                </a:ln>
              </p:spPr>
            </p:sp>
            <p:sp>
              <p:nvSpPr>
                <p:cNvPr id="10284" name="Line 69"/>
                <p:cNvSpPr/>
                <p:nvPr/>
              </p:nvSpPr>
              <p:spPr>
                <a:xfrm rot="180000" flipV="1">
                  <a:off x="6675" y="4851"/>
                  <a:ext cx="720" cy="468"/>
                </a:xfrm>
                <a:prstGeom prst="line">
                  <a:avLst/>
                </a:prstGeom>
                <a:ln w="9525" cap="flat" cmpd="sng">
                  <a:solidFill>
                    <a:srgbClr val="000000"/>
                  </a:solidFill>
                  <a:prstDash val="solid"/>
                  <a:headEnd type="none" w="med" len="med"/>
                  <a:tailEnd type="none" w="med" len="med"/>
                </a:ln>
              </p:spPr>
            </p:sp>
          </p:grpSp>
          <p:sp>
            <p:nvSpPr>
              <p:cNvPr id="10275" name="Text Box 82"/>
              <p:cNvSpPr txBox="1"/>
              <p:nvPr/>
            </p:nvSpPr>
            <p:spPr>
              <a:xfrm>
                <a:off x="3288" y="3475"/>
                <a:ext cx="272" cy="19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spcAft>
                    <a:spcPct val="50000"/>
                  </a:spcAft>
                  <a:buFontTx/>
                  <a:buNone/>
                </a:pPr>
                <a:r>
                  <a:rPr lang="en-US" altLang="zh-CN" sz="1400" b="1" dirty="0">
                    <a:latin typeface="楷体_GB2312" pitchFamily="49" charset="-122"/>
                    <a:ea typeface="楷体_GB2312" pitchFamily="49" charset="-122"/>
                  </a:rPr>
                  <a:t>(b)</a:t>
                </a:r>
                <a:endParaRPr lang="en-US" altLang="zh-CN" sz="1400" b="1" dirty="0">
                  <a:latin typeface="楷体_GB2312" pitchFamily="49" charset="-122"/>
                  <a:ea typeface="楷体_GB2312" pitchFamily="49" charset="-122"/>
                </a:endParaRPr>
              </a:p>
            </p:txBody>
          </p:sp>
        </p:grpSp>
        <p:grpSp>
          <p:nvGrpSpPr>
            <p:cNvPr id="10247" name="Group 86"/>
            <p:cNvGrpSpPr/>
            <p:nvPr/>
          </p:nvGrpSpPr>
          <p:grpSpPr>
            <a:xfrm>
              <a:off x="3276600" y="4652963"/>
              <a:ext cx="1381125" cy="1168400"/>
              <a:chOff x="2064" y="2931"/>
              <a:chExt cx="870" cy="736"/>
            </a:xfrm>
          </p:grpSpPr>
          <p:grpSp>
            <p:nvGrpSpPr>
              <p:cNvPr id="10260" name="Group 47"/>
              <p:cNvGrpSpPr/>
              <p:nvPr/>
            </p:nvGrpSpPr>
            <p:grpSpPr>
              <a:xfrm>
                <a:off x="2064" y="2931"/>
                <a:ext cx="870" cy="550"/>
                <a:chOff x="1815" y="1545"/>
                <a:chExt cx="2175" cy="1374"/>
              </a:xfrm>
            </p:grpSpPr>
            <p:sp>
              <p:nvSpPr>
                <p:cNvPr id="10262" name="Line 48"/>
                <p:cNvSpPr/>
                <p:nvPr/>
              </p:nvSpPr>
              <p:spPr>
                <a:xfrm>
                  <a:off x="1815" y="1989"/>
                  <a:ext cx="0" cy="884"/>
                </a:xfrm>
                <a:prstGeom prst="line">
                  <a:avLst/>
                </a:prstGeom>
                <a:ln w="9525" cap="flat" cmpd="sng">
                  <a:solidFill>
                    <a:srgbClr val="000000"/>
                  </a:solidFill>
                  <a:prstDash val="solid"/>
                  <a:headEnd type="none" w="med" len="med"/>
                  <a:tailEnd type="none" w="med" len="med"/>
                </a:ln>
              </p:spPr>
            </p:sp>
            <p:sp>
              <p:nvSpPr>
                <p:cNvPr id="10263" name="Line 49"/>
                <p:cNvSpPr/>
                <p:nvPr/>
              </p:nvSpPr>
              <p:spPr>
                <a:xfrm>
                  <a:off x="1815" y="2889"/>
                  <a:ext cx="1440" cy="0"/>
                </a:xfrm>
                <a:prstGeom prst="line">
                  <a:avLst/>
                </a:prstGeom>
                <a:ln w="9525" cap="flat" cmpd="sng">
                  <a:solidFill>
                    <a:srgbClr val="000000"/>
                  </a:solidFill>
                  <a:prstDash val="solid"/>
                  <a:headEnd type="none" w="med" len="med"/>
                  <a:tailEnd type="none" w="med" len="med"/>
                </a:ln>
              </p:spPr>
            </p:sp>
            <p:sp>
              <p:nvSpPr>
                <p:cNvPr id="10264" name="Line 50"/>
                <p:cNvSpPr/>
                <p:nvPr/>
              </p:nvSpPr>
              <p:spPr>
                <a:xfrm rot="180000" flipV="1">
                  <a:off x="1830" y="1545"/>
                  <a:ext cx="720" cy="468"/>
                </a:xfrm>
                <a:prstGeom prst="line">
                  <a:avLst/>
                </a:prstGeom>
                <a:ln w="9525" cap="flat" cmpd="sng">
                  <a:solidFill>
                    <a:srgbClr val="000000"/>
                  </a:solidFill>
                  <a:prstDash val="solid"/>
                  <a:headEnd type="none" w="med" len="med"/>
                  <a:tailEnd type="none" w="med" len="med"/>
                </a:ln>
              </p:spPr>
            </p:sp>
            <p:sp>
              <p:nvSpPr>
                <p:cNvPr id="10265" name="Line 51"/>
                <p:cNvSpPr/>
                <p:nvPr/>
              </p:nvSpPr>
              <p:spPr>
                <a:xfrm>
                  <a:off x="1815" y="2004"/>
                  <a:ext cx="1440" cy="0"/>
                </a:xfrm>
                <a:prstGeom prst="line">
                  <a:avLst/>
                </a:prstGeom>
                <a:ln w="9525" cap="flat" cmpd="sng">
                  <a:solidFill>
                    <a:srgbClr val="000000"/>
                  </a:solidFill>
                  <a:prstDash val="solid"/>
                  <a:headEnd type="none" w="med" len="med"/>
                  <a:tailEnd type="none" w="med" len="med"/>
                </a:ln>
              </p:spPr>
            </p:sp>
            <p:sp>
              <p:nvSpPr>
                <p:cNvPr id="10266" name="Line 52"/>
                <p:cNvSpPr/>
                <p:nvPr/>
              </p:nvSpPr>
              <p:spPr>
                <a:xfrm>
                  <a:off x="2550" y="1581"/>
                  <a:ext cx="1440" cy="0"/>
                </a:xfrm>
                <a:prstGeom prst="line">
                  <a:avLst/>
                </a:prstGeom>
                <a:ln w="9525" cap="flat" cmpd="sng">
                  <a:solidFill>
                    <a:srgbClr val="000000"/>
                  </a:solidFill>
                  <a:prstDash val="solid"/>
                  <a:headEnd type="none" w="med" len="med"/>
                  <a:tailEnd type="none" w="med" len="med"/>
                </a:ln>
              </p:spPr>
            </p:sp>
            <p:sp>
              <p:nvSpPr>
                <p:cNvPr id="10267" name="Line 53"/>
                <p:cNvSpPr/>
                <p:nvPr/>
              </p:nvSpPr>
              <p:spPr>
                <a:xfrm>
                  <a:off x="2520" y="2472"/>
                  <a:ext cx="1440" cy="0"/>
                </a:xfrm>
                <a:prstGeom prst="line">
                  <a:avLst/>
                </a:prstGeom>
                <a:ln w="9525" cap="flat" cmpd="sng">
                  <a:solidFill>
                    <a:srgbClr val="000000"/>
                  </a:solidFill>
                  <a:prstDash val="solid"/>
                  <a:headEnd type="none" w="med" len="med"/>
                  <a:tailEnd type="none" w="med" len="med"/>
                </a:ln>
              </p:spPr>
            </p:sp>
            <p:sp>
              <p:nvSpPr>
                <p:cNvPr id="10268" name="Line 54"/>
                <p:cNvSpPr/>
                <p:nvPr/>
              </p:nvSpPr>
              <p:spPr>
                <a:xfrm>
                  <a:off x="2535" y="1581"/>
                  <a:ext cx="0" cy="884"/>
                </a:xfrm>
                <a:prstGeom prst="line">
                  <a:avLst/>
                </a:prstGeom>
                <a:ln w="9525" cap="flat" cmpd="sng">
                  <a:solidFill>
                    <a:srgbClr val="000000"/>
                  </a:solidFill>
                  <a:prstDash val="solid"/>
                  <a:headEnd type="none" w="med" len="med"/>
                  <a:tailEnd type="none" w="med" len="med"/>
                </a:ln>
              </p:spPr>
            </p:sp>
            <p:sp>
              <p:nvSpPr>
                <p:cNvPr id="10269" name="Line 55"/>
                <p:cNvSpPr/>
                <p:nvPr/>
              </p:nvSpPr>
              <p:spPr>
                <a:xfrm>
                  <a:off x="3990" y="1596"/>
                  <a:ext cx="0" cy="884"/>
                </a:xfrm>
                <a:prstGeom prst="line">
                  <a:avLst/>
                </a:prstGeom>
                <a:ln w="9525" cap="flat" cmpd="sng">
                  <a:solidFill>
                    <a:srgbClr val="000000"/>
                  </a:solidFill>
                  <a:prstDash val="solid"/>
                  <a:headEnd type="none" w="med" len="med"/>
                  <a:tailEnd type="none" w="med" len="med"/>
                </a:ln>
              </p:spPr>
            </p:sp>
            <p:sp>
              <p:nvSpPr>
                <p:cNvPr id="10270" name="Line 56"/>
                <p:cNvSpPr/>
                <p:nvPr/>
              </p:nvSpPr>
              <p:spPr>
                <a:xfrm>
                  <a:off x="3255" y="2004"/>
                  <a:ext cx="0" cy="884"/>
                </a:xfrm>
                <a:prstGeom prst="line">
                  <a:avLst/>
                </a:prstGeom>
                <a:ln w="9525" cap="flat" cmpd="sng">
                  <a:solidFill>
                    <a:srgbClr val="000000"/>
                  </a:solidFill>
                  <a:prstDash val="solid"/>
                  <a:headEnd type="none" w="med" len="med"/>
                  <a:tailEnd type="none" w="med" len="med"/>
                </a:ln>
              </p:spPr>
            </p:sp>
            <p:sp>
              <p:nvSpPr>
                <p:cNvPr id="10271" name="Line 57"/>
                <p:cNvSpPr/>
                <p:nvPr/>
              </p:nvSpPr>
              <p:spPr>
                <a:xfrm rot="180000" flipV="1">
                  <a:off x="1830" y="2436"/>
                  <a:ext cx="720" cy="468"/>
                </a:xfrm>
                <a:prstGeom prst="line">
                  <a:avLst/>
                </a:prstGeom>
                <a:ln w="9525" cap="flat" cmpd="sng">
                  <a:solidFill>
                    <a:srgbClr val="000000"/>
                  </a:solidFill>
                  <a:prstDash val="solid"/>
                  <a:headEnd type="none" w="med" len="med"/>
                  <a:tailEnd type="none" w="med" len="med"/>
                </a:ln>
              </p:spPr>
            </p:sp>
            <p:sp>
              <p:nvSpPr>
                <p:cNvPr id="10272" name="Line 58"/>
                <p:cNvSpPr/>
                <p:nvPr/>
              </p:nvSpPr>
              <p:spPr>
                <a:xfrm rot="180000" flipV="1">
                  <a:off x="3270" y="1566"/>
                  <a:ext cx="720" cy="468"/>
                </a:xfrm>
                <a:prstGeom prst="line">
                  <a:avLst/>
                </a:prstGeom>
                <a:ln w="9525" cap="flat" cmpd="sng">
                  <a:solidFill>
                    <a:srgbClr val="000000"/>
                  </a:solidFill>
                  <a:prstDash val="solid"/>
                  <a:headEnd type="none" w="med" len="med"/>
                  <a:tailEnd type="none" w="med" len="med"/>
                </a:ln>
              </p:spPr>
            </p:sp>
            <p:sp>
              <p:nvSpPr>
                <p:cNvPr id="10273" name="Line 59"/>
                <p:cNvSpPr/>
                <p:nvPr/>
              </p:nvSpPr>
              <p:spPr>
                <a:xfrm rot="180000" flipV="1">
                  <a:off x="3270" y="2451"/>
                  <a:ext cx="720" cy="468"/>
                </a:xfrm>
                <a:prstGeom prst="line">
                  <a:avLst/>
                </a:prstGeom>
                <a:ln w="9525" cap="flat" cmpd="sng">
                  <a:solidFill>
                    <a:srgbClr val="000000"/>
                  </a:solidFill>
                  <a:prstDash val="solid"/>
                  <a:headEnd type="none" w="med" len="med"/>
                  <a:tailEnd type="none" w="med" len="med"/>
                </a:ln>
              </p:spPr>
            </p:sp>
          </p:grpSp>
          <p:sp>
            <p:nvSpPr>
              <p:cNvPr id="10261" name="Text Box 83"/>
              <p:cNvSpPr txBox="1"/>
              <p:nvPr/>
            </p:nvSpPr>
            <p:spPr>
              <a:xfrm>
                <a:off x="2200" y="3475"/>
                <a:ext cx="272" cy="19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spcAft>
                    <a:spcPct val="50000"/>
                  </a:spcAft>
                  <a:buFontTx/>
                  <a:buNone/>
                </a:pPr>
                <a:r>
                  <a:rPr lang="en-US" altLang="zh-CN" sz="1400" b="1" dirty="0">
                    <a:latin typeface="楷体_GB2312" pitchFamily="49" charset="-122"/>
                    <a:ea typeface="楷体_GB2312" pitchFamily="49" charset="-122"/>
                  </a:rPr>
                  <a:t>(a)</a:t>
                </a:r>
                <a:endParaRPr lang="en-US" altLang="zh-CN" sz="1400" b="1" dirty="0">
                  <a:latin typeface="楷体_GB2312" pitchFamily="49" charset="-122"/>
                  <a:ea typeface="楷体_GB2312" pitchFamily="49" charset="-122"/>
                </a:endParaRPr>
              </a:p>
            </p:txBody>
          </p:sp>
        </p:grpSp>
        <p:grpSp>
          <p:nvGrpSpPr>
            <p:cNvPr id="10248" name="Group 88"/>
            <p:cNvGrpSpPr/>
            <p:nvPr/>
          </p:nvGrpSpPr>
          <p:grpSpPr>
            <a:xfrm>
              <a:off x="6705600" y="4672013"/>
              <a:ext cx="1381125" cy="1149350"/>
              <a:chOff x="4224" y="2943"/>
              <a:chExt cx="870" cy="724"/>
            </a:xfrm>
          </p:grpSpPr>
          <p:grpSp>
            <p:nvGrpSpPr>
              <p:cNvPr id="10249" name="Group 70"/>
              <p:cNvGrpSpPr/>
              <p:nvPr/>
            </p:nvGrpSpPr>
            <p:grpSpPr>
              <a:xfrm>
                <a:off x="4224" y="2943"/>
                <a:ext cx="870" cy="550"/>
                <a:chOff x="8280" y="5184"/>
                <a:chExt cx="2175" cy="1374"/>
              </a:xfrm>
            </p:grpSpPr>
            <p:sp>
              <p:nvSpPr>
                <p:cNvPr id="10251" name="Line 71"/>
                <p:cNvSpPr/>
                <p:nvPr/>
              </p:nvSpPr>
              <p:spPr>
                <a:xfrm>
                  <a:off x="8280" y="5628"/>
                  <a:ext cx="0" cy="884"/>
                </a:xfrm>
                <a:prstGeom prst="line">
                  <a:avLst/>
                </a:prstGeom>
                <a:ln w="9525" cap="flat" cmpd="sng">
                  <a:solidFill>
                    <a:srgbClr val="000000"/>
                  </a:solidFill>
                  <a:prstDash val="solid"/>
                  <a:headEnd type="none" w="med" len="med"/>
                  <a:tailEnd type="none" w="med" len="med"/>
                </a:ln>
              </p:spPr>
            </p:sp>
            <p:sp>
              <p:nvSpPr>
                <p:cNvPr id="10252" name="Line 72"/>
                <p:cNvSpPr/>
                <p:nvPr/>
              </p:nvSpPr>
              <p:spPr>
                <a:xfrm>
                  <a:off x="8280" y="6528"/>
                  <a:ext cx="1440" cy="0"/>
                </a:xfrm>
                <a:prstGeom prst="line">
                  <a:avLst/>
                </a:prstGeom>
                <a:ln w="9525" cap="flat" cmpd="sng">
                  <a:solidFill>
                    <a:srgbClr val="000000"/>
                  </a:solidFill>
                  <a:prstDash val="solid"/>
                  <a:headEnd type="none" w="med" len="med"/>
                  <a:tailEnd type="none" w="med" len="med"/>
                </a:ln>
              </p:spPr>
            </p:sp>
            <p:sp>
              <p:nvSpPr>
                <p:cNvPr id="10253" name="Line 73"/>
                <p:cNvSpPr/>
                <p:nvPr/>
              </p:nvSpPr>
              <p:spPr>
                <a:xfrm rot="180000" flipV="1">
                  <a:off x="8295" y="5184"/>
                  <a:ext cx="720" cy="468"/>
                </a:xfrm>
                <a:prstGeom prst="line">
                  <a:avLst/>
                </a:prstGeom>
                <a:ln w="9525" cap="flat" cmpd="sng">
                  <a:solidFill>
                    <a:srgbClr val="000000"/>
                  </a:solidFill>
                  <a:prstDash val="solid"/>
                  <a:headEnd type="none" w="med" len="med"/>
                  <a:tailEnd type="none" w="med" len="med"/>
                </a:ln>
              </p:spPr>
            </p:sp>
            <p:sp>
              <p:nvSpPr>
                <p:cNvPr id="10254" name="Line 74"/>
                <p:cNvSpPr/>
                <p:nvPr/>
              </p:nvSpPr>
              <p:spPr>
                <a:xfrm>
                  <a:off x="8280" y="5643"/>
                  <a:ext cx="1440" cy="0"/>
                </a:xfrm>
                <a:prstGeom prst="line">
                  <a:avLst/>
                </a:prstGeom>
                <a:ln w="9525" cap="flat" cmpd="sng">
                  <a:solidFill>
                    <a:srgbClr val="000000"/>
                  </a:solidFill>
                  <a:prstDash val="solid"/>
                  <a:headEnd type="none" w="med" len="med"/>
                  <a:tailEnd type="none" w="med" len="med"/>
                </a:ln>
              </p:spPr>
            </p:sp>
            <p:sp>
              <p:nvSpPr>
                <p:cNvPr id="10255" name="Line 75"/>
                <p:cNvSpPr/>
                <p:nvPr/>
              </p:nvSpPr>
              <p:spPr>
                <a:xfrm>
                  <a:off x="9015" y="5205"/>
                  <a:ext cx="1440" cy="0"/>
                </a:xfrm>
                <a:prstGeom prst="line">
                  <a:avLst/>
                </a:prstGeom>
                <a:ln w="9525" cap="flat" cmpd="sng">
                  <a:solidFill>
                    <a:srgbClr val="000000"/>
                  </a:solidFill>
                  <a:prstDash val="solid"/>
                  <a:headEnd type="none" w="med" len="med"/>
                  <a:tailEnd type="none" w="med" len="med"/>
                </a:ln>
              </p:spPr>
            </p:sp>
            <p:sp>
              <p:nvSpPr>
                <p:cNvPr id="10256" name="Line 76"/>
                <p:cNvSpPr/>
                <p:nvPr/>
              </p:nvSpPr>
              <p:spPr>
                <a:xfrm>
                  <a:off x="10455" y="5220"/>
                  <a:ext cx="0" cy="884"/>
                </a:xfrm>
                <a:prstGeom prst="line">
                  <a:avLst/>
                </a:prstGeom>
                <a:ln w="9525" cap="flat" cmpd="sng">
                  <a:solidFill>
                    <a:srgbClr val="000000"/>
                  </a:solidFill>
                  <a:prstDash val="solid"/>
                  <a:headEnd type="none" w="med" len="med"/>
                  <a:tailEnd type="none" w="med" len="med"/>
                </a:ln>
              </p:spPr>
            </p:sp>
            <p:sp>
              <p:nvSpPr>
                <p:cNvPr id="10257" name="Line 77"/>
                <p:cNvSpPr/>
                <p:nvPr/>
              </p:nvSpPr>
              <p:spPr>
                <a:xfrm>
                  <a:off x="9720" y="5643"/>
                  <a:ext cx="0" cy="884"/>
                </a:xfrm>
                <a:prstGeom prst="line">
                  <a:avLst/>
                </a:prstGeom>
                <a:ln w="9525" cap="flat" cmpd="sng">
                  <a:solidFill>
                    <a:srgbClr val="000000"/>
                  </a:solidFill>
                  <a:prstDash val="solid"/>
                  <a:headEnd type="none" w="med" len="med"/>
                  <a:tailEnd type="none" w="med" len="med"/>
                </a:ln>
              </p:spPr>
            </p:sp>
            <p:sp>
              <p:nvSpPr>
                <p:cNvPr id="10258" name="Line 78"/>
                <p:cNvSpPr/>
                <p:nvPr/>
              </p:nvSpPr>
              <p:spPr>
                <a:xfrm rot="180000" flipV="1">
                  <a:off x="9720" y="5205"/>
                  <a:ext cx="720" cy="468"/>
                </a:xfrm>
                <a:prstGeom prst="line">
                  <a:avLst/>
                </a:prstGeom>
                <a:ln w="9525" cap="flat" cmpd="sng">
                  <a:solidFill>
                    <a:srgbClr val="000000"/>
                  </a:solidFill>
                  <a:prstDash val="solid"/>
                  <a:headEnd type="none" w="med" len="med"/>
                  <a:tailEnd type="none" w="med" len="med"/>
                </a:ln>
              </p:spPr>
            </p:sp>
            <p:sp>
              <p:nvSpPr>
                <p:cNvPr id="10259" name="Line 79"/>
                <p:cNvSpPr/>
                <p:nvPr/>
              </p:nvSpPr>
              <p:spPr>
                <a:xfrm rot="180000" flipV="1">
                  <a:off x="9735" y="6090"/>
                  <a:ext cx="720" cy="468"/>
                </a:xfrm>
                <a:prstGeom prst="line">
                  <a:avLst/>
                </a:prstGeom>
                <a:ln w="9525" cap="flat" cmpd="sng">
                  <a:solidFill>
                    <a:srgbClr val="000000"/>
                  </a:solidFill>
                  <a:prstDash val="solid"/>
                  <a:headEnd type="none" w="med" len="med"/>
                  <a:tailEnd type="none" w="med" len="med"/>
                </a:ln>
              </p:spPr>
            </p:sp>
          </p:grpSp>
          <p:sp>
            <p:nvSpPr>
              <p:cNvPr id="10250" name="Text Box 84"/>
              <p:cNvSpPr txBox="1"/>
              <p:nvPr/>
            </p:nvSpPr>
            <p:spPr>
              <a:xfrm>
                <a:off x="4377" y="3475"/>
                <a:ext cx="272" cy="19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spcAft>
                    <a:spcPct val="50000"/>
                  </a:spcAft>
                  <a:buFontTx/>
                  <a:buNone/>
                </a:pPr>
                <a:r>
                  <a:rPr lang="en-US" altLang="zh-CN" sz="1400" b="1" dirty="0">
                    <a:latin typeface="楷体_GB2312" pitchFamily="49" charset="-122"/>
                    <a:ea typeface="楷体_GB2312" pitchFamily="49" charset="-122"/>
                  </a:rPr>
                  <a:t>(c)</a:t>
                </a:r>
                <a:endParaRPr lang="en-US" altLang="zh-CN" sz="1400" b="1" dirty="0">
                  <a:latin typeface="楷体_GB2312" pitchFamily="49" charset="-122"/>
                  <a:ea typeface="楷体_GB2312" pitchFamily="49" charset="-122"/>
                </a:endParaRPr>
              </a:p>
            </p:txBody>
          </p:sp>
        </p:grpSp>
      </p:grpSp>
      <p:sp>
        <p:nvSpPr>
          <p:cNvPr id="10243" name="内容占位符 49"/>
          <p:cNvSpPr>
            <a:spLocks noGrp="1"/>
          </p:cNvSpPr>
          <p:nvPr>
            <p:ph idx="1"/>
          </p:nvPr>
        </p:nvSpPr>
        <p:spPr>
          <a:xfrm>
            <a:off x="295275" y="1125538"/>
            <a:ext cx="8596313" cy="4787900"/>
          </a:xfrm>
        </p:spPr>
        <p:txBody>
          <a:bodyPr vert="horz" wrap="square" lIns="91440" tIns="45720" rIns="91440" bIns="45720" anchor="t" anchorCtr="0"/>
          <a:p>
            <a:pPr eaLnBrk="1" hangingPunct="1">
              <a:spcBef>
                <a:spcPts val="1200"/>
              </a:spcBef>
              <a:buFont typeface="Arial" panose="020B0604020202020204" pitchFamily="34" charset="0"/>
              <a:buNone/>
            </a:pPr>
            <a:r>
              <a:rPr lang="zh-CN" altLang="en-US" kern="1200" dirty="0">
                <a:latin typeface="楷体" panose="02010609060101010101" pitchFamily="49" charset="-122"/>
                <a:ea typeface="楷体" panose="02010609060101010101" pitchFamily="49" charset="-122"/>
                <a:cs typeface="+mn-cs"/>
              </a:rPr>
              <a:t>消隐的目的：</a:t>
            </a:r>
            <a:endParaRPr lang="en-US" altLang="zh-CN" kern="1200" dirty="0">
              <a:latin typeface="楷体" panose="02010609060101010101" pitchFamily="49" charset="-122"/>
              <a:ea typeface="楷体" panose="02010609060101010101" pitchFamily="49" charset="-122"/>
              <a:cs typeface="+mn-cs"/>
            </a:endParaRPr>
          </a:p>
          <a:p>
            <a:pPr eaLnBrk="1" hangingPunct="1">
              <a:spcBef>
                <a:spcPts val="600"/>
              </a:spcBef>
            </a:pPr>
            <a:r>
              <a:rPr lang="zh-CN" altLang="en-US" sz="2400" u="sng" kern="1200" dirty="0">
                <a:latin typeface="楷体" panose="02010609060101010101" pitchFamily="49" charset="-122"/>
                <a:ea typeface="楷体" panose="02010609060101010101" pitchFamily="49" charset="-122"/>
                <a:cs typeface="+mn-cs"/>
              </a:rPr>
              <a:t>真实</a:t>
            </a:r>
            <a:r>
              <a:rPr lang="zh-CN" altLang="en-US" sz="2400" kern="1200" dirty="0">
                <a:latin typeface="楷体" panose="02010609060101010101" pitchFamily="49" charset="-122"/>
                <a:ea typeface="楷体" panose="02010609060101010101" pitchFamily="49" charset="-122"/>
                <a:cs typeface="+mn-cs"/>
              </a:rPr>
              <a:t>。为了使计算机生成的图能真实地反映客观世界规律，必须把隐藏的部分从图中消除。</a:t>
            </a:r>
            <a:endParaRPr lang="en-US" altLang="zh-CN" sz="2400" kern="1200" dirty="0">
              <a:latin typeface="楷体" panose="02010609060101010101" pitchFamily="49" charset="-122"/>
              <a:ea typeface="楷体" panose="02010609060101010101" pitchFamily="49" charset="-122"/>
              <a:cs typeface="+mn-cs"/>
            </a:endParaRPr>
          </a:p>
          <a:p>
            <a:pPr eaLnBrk="1" hangingPunct="1">
              <a:spcBef>
                <a:spcPts val="600"/>
              </a:spcBef>
            </a:pPr>
            <a:r>
              <a:rPr lang="zh-CN" altLang="en-US" sz="2400" u="sng" kern="1200" dirty="0">
                <a:latin typeface="楷体" panose="02010609060101010101" pitchFamily="49" charset="-122"/>
                <a:ea typeface="楷体" panose="02010609060101010101" pitchFamily="49" charset="-122"/>
                <a:cs typeface="+mn-cs"/>
              </a:rPr>
              <a:t>减少歧义</a:t>
            </a:r>
            <a:r>
              <a:rPr lang="zh-CN" altLang="en-US" sz="2400" kern="1200" dirty="0">
                <a:latin typeface="楷体" panose="02010609060101010101" pitchFamily="49" charset="-122"/>
                <a:ea typeface="楷体" panose="02010609060101010101" pitchFamily="49" charset="-122"/>
                <a:cs typeface="+mn-cs"/>
              </a:rPr>
              <a:t>。如果不把隐藏的线或面消除，还可能发生对图的错误理解。</a:t>
            </a:r>
            <a:endParaRPr lang="zh-CN" altLang="en-US" sz="2400" kern="1200" dirty="0">
              <a:latin typeface="楷体" panose="02010609060101010101" pitchFamily="49" charset="-122"/>
              <a:ea typeface="楷体" panose="02010609060101010101" pitchFamily="49" charset="-122"/>
              <a:cs typeface="+mn-cs"/>
            </a:endParaRPr>
          </a:p>
          <a:p>
            <a:pPr eaLnBrk="1" hangingPunct="1">
              <a:spcBef>
                <a:spcPts val="600"/>
              </a:spcBef>
            </a:pPr>
            <a:r>
              <a:rPr lang="zh-CN" altLang="en-US" sz="2400" u="sng" kern="1200" dirty="0">
                <a:latin typeface="楷体" panose="02010609060101010101" pitchFamily="49" charset="-122"/>
                <a:ea typeface="楷体" panose="02010609060101010101" pitchFamily="49" charset="-122"/>
                <a:cs typeface="+mn-cs"/>
              </a:rPr>
              <a:t>减少绘制计算</a:t>
            </a:r>
            <a:endParaRPr lang="zh-CN" altLang="en-US" sz="2400" u="sng" kern="1200" dirty="0">
              <a:latin typeface="楷体" panose="02010609060101010101" pitchFamily="49" charset="-122"/>
              <a:ea typeface="楷体" panose="02010609060101010101" pitchFamily="49" charset="-122"/>
              <a:cs typeface="+mn-cs"/>
            </a:endParaRPr>
          </a:p>
          <a:p>
            <a:pPr eaLnBrk="1" hangingPunct="1"/>
            <a:endParaRPr lang="en-US" altLang="zh-CN" b="1" kern="1200" dirty="0">
              <a:latin typeface="楷体_GB2312" pitchFamily="49" charset="-122"/>
              <a:ea typeface="楷体_GB2312" pitchFamily="49" charset="-122"/>
              <a:cs typeface="+mn-cs"/>
            </a:endParaRPr>
          </a:p>
          <a:p>
            <a:pPr eaLnBrk="1" hangingPunct="1"/>
            <a:endParaRPr lang="en-US" altLang="zh-CN" b="1" kern="1200" dirty="0">
              <a:latin typeface="楷体_GB2312" pitchFamily="49" charset="-122"/>
              <a:ea typeface="楷体_GB2312" pitchFamily="49" charset="-122"/>
              <a:cs typeface="+mn-cs"/>
            </a:endParaRPr>
          </a:p>
          <a:p>
            <a:pPr eaLnBrk="1" hangingPunct="1"/>
            <a:endParaRPr lang="en-US" altLang="zh-CN" b="1" kern="1200" dirty="0">
              <a:latin typeface="楷体_GB2312" pitchFamily="49" charset="-122"/>
              <a:ea typeface="楷体_GB2312" pitchFamily="49" charset="-122"/>
              <a:cs typeface="+mn-cs"/>
            </a:endParaRPr>
          </a:p>
          <a:p>
            <a:pPr eaLnBrk="1" hangingPunct="1"/>
            <a:endParaRPr lang="zh-CN" altLang="en-US" b="1" kern="1200" dirty="0">
              <a:latin typeface="楷体" panose="02010609060101010101" pitchFamily="49" charset="-122"/>
              <a:ea typeface="楷体" panose="02010609060101010101" pitchFamily="49" charset="-122"/>
              <a:cs typeface="+mn-cs"/>
            </a:endParaRPr>
          </a:p>
          <a:p>
            <a:pPr eaLnBrk="1" hangingPunct="1"/>
            <a:endParaRPr lang="zh-CN" altLang="en-US" sz="2400" b="1" kern="1200" dirty="0">
              <a:latin typeface="楷体_GB2312" pitchFamily="49" charset="-122"/>
              <a:ea typeface="楷体_GB2312" pitchFamily="49" charset="-122"/>
              <a:cs typeface="+mn-cs"/>
            </a:endParaRPr>
          </a:p>
        </p:txBody>
      </p:sp>
      <p:sp>
        <p:nvSpPr>
          <p:cNvPr id="10244" name="标题 5"/>
          <p:cNvSpPr>
            <a:spLocks noGrp="1"/>
          </p:cNvSpPr>
          <p:nvPr>
            <p:ph type="title"/>
          </p:nvPr>
        </p:nvSpPr>
        <p:spPr>
          <a:xfrm>
            <a:off x="457200" y="274638"/>
            <a:ext cx="8229600" cy="725487"/>
          </a:xfrm>
        </p:spPr>
        <p:txBody>
          <a:bodyPr vert="horz" wrap="square" lIns="91440" tIns="45720" rIns="91440" bIns="45720" anchor="ctr" anchorCtr="0"/>
          <a:p>
            <a:r>
              <a:rPr lang="en-US" altLang="zh-CN" kern="1200" dirty="0">
                <a:latin typeface="Times New Roman" panose="02020603050405020304" pitchFamily="18" charset="0"/>
                <a:ea typeface="楷体" panose="02010609060101010101" pitchFamily="49" charset="-122"/>
                <a:cs typeface="+mj-cs"/>
              </a:rPr>
              <a:t>7.2  </a:t>
            </a:r>
            <a:r>
              <a:rPr lang="zh-CN" altLang="en-US" kern="1200" dirty="0">
                <a:latin typeface="Times New Roman" panose="02020603050405020304" pitchFamily="18" charset="0"/>
                <a:ea typeface="楷体" panose="02010609060101010101" pitchFamily="49" charset="-122"/>
                <a:cs typeface="+mj-cs"/>
              </a:rPr>
              <a:t>消隐算法</a:t>
            </a:r>
            <a:r>
              <a:rPr lang="en-US" altLang="zh-CN" kern="1200" dirty="0">
                <a:latin typeface="Times New Roman" panose="02020603050405020304" pitchFamily="18" charset="0"/>
                <a:ea typeface="楷体" panose="02010609060101010101" pitchFamily="49" charset="-122"/>
                <a:cs typeface="+mj-cs"/>
              </a:rPr>
              <a:t>--</a:t>
            </a:r>
            <a:r>
              <a:rPr lang="zh-CN" altLang="en-US" kern="1200" dirty="0">
                <a:latin typeface="Times New Roman" panose="02020603050405020304" pitchFamily="18" charset="0"/>
                <a:ea typeface="楷体" panose="02010609060101010101" pitchFamily="49" charset="-122"/>
                <a:cs typeface="+mj-cs"/>
              </a:rPr>
              <a:t>目的</a:t>
            </a:r>
            <a:endParaRPr lang="zh-CN" altLang="en-US" kern="1200" dirty="0">
              <a:latin typeface="Times New Roman" panose="02020603050405020304" pitchFamily="18" charset="0"/>
              <a:ea typeface="楷体" panose="02010609060101010101" pitchFamily="49" charset="-122"/>
              <a:cs typeface="+mj-cs"/>
            </a:endParaRPr>
          </a:p>
        </p:txBody>
      </p:sp>
      <p:pic>
        <p:nvPicPr>
          <p:cNvPr id="101" name="图片 100"/>
          <p:cNvPicPr/>
          <p:nvPr>
            <p:custDataLst>
              <p:tags r:id="rId1"/>
            </p:custDataLst>
          </p:nvPr>
        </p:nvPicPr>
        <p:blipFill>
          <a:blip r:embed="rId2"/>
          <a:stretch>
            <a:fillRect/>
          </a:stretch>
        </p:blipFill>
        <p:spPr>
          <a:xfrm>
            <a:off x="2555875" y="2853055"/>
            <a:ext cx="6438265" cy="203009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内容占位符 2"/>
          <p:cNvSpPr>
            <a:spLocks noGrp="1"/>
          </p:cNvSpPr>
          <p:nvPr>
            <p:ph idx="1"/>
          </p:nvPr>
        </p:nvSpPr>
        <p:spPr>
          <a:xfrm>
            <a:off x="287338" y="1341438"/>
            <a:ext cx="8569325" cy="4768850"/>
          </a:xfrm>
        </p:spPr>
        <p:txBody>
          <a:bodyPr vert="horz" wrap="square" lIns="91440" tIns="45720" rIns="91440" bIns="45720" anchor="t" anchorCtr="0"/>
          <a:p>
            <a:pPr eaLnBrk="1" hangingPunct="1">
              <a:spcBef>
                <a:spcPts val="600"/>
              </a:spcBef>
            </a:pPr>
            <a:r>
              <a:rPr lang="en-US" altLang="en-US" kern="1200" dirty="0">
                <a:latin typeface="楷体" panose="02010609060101010101" pitchFamily="49" charset="-122"/>
                <a:ea typeface="楷体" panose="02010609060101010101" pitchFamily="49" charset="-122"/>
                <a:cs typeface="+mn-cs"/>
                <a:sym typeface="+mn-ea"/>
              </a:rPr>
              <a:t>消隐的原理和本质</a:t>
            </a:r>
            <a:endParaRPr lang="en-US" altLang="zh-CN" kern="1200" dirty="0">
              <a:latin typeface="楷体" panose="02010609060101010101" pitchFamily="49" charset="-122"/>
              <a:ea typeface="楷体" panose="02010609060101010101" pitchFamily="49" charset="-122"/>
              <a:cs typeface="+mn-cs"/>
              <a:sym typeface="+mn-ea"/>
            </a:endParaRPr>
          </a:p>
          <a:p>
            <a:pPr lvl="1" eaLnBrk="1" hangingPunct="1">
              <a:spcBef>
                <a:spcPts val="600"/>
              </a:spcBef>
            </a:pPr>
            <a:r>
              <a:rPr lang="en-US" altLang="en-US" kern="1200" dirty="0">
                <a:latin typeface="楷体" panose="02010609060101010101" pitchFamily="49" charset="-122"/>
                <a:ea typeface="楷体" panose="02010609060101010101" pitchFamily="49" charset="-122"/>
                <a:cs typeface="+mn-cs"/>
              </a:rPr>
              <a:t>原理：所有线段和面进行遮挡测试，画出可见部分</a:t>
            </a:r>
            <a:endParaRPr lang="en-US" altLang="zh-CN" kern="1200" dirty="0">
              <a:latin typeface="楷体" panose="02010609060101010101" pitchFamily="49" charset="-122"/>
              <a:ea typeface="楷体" panose="02010609060101010101" pitchFamily="49" charset="-122"/>
              <a:cs typeface="+mn-cs"/>
            </a:endParaRPr>
          </a:p>
          <a:p>
            <a:pPr lvl="1" eaLnBrk="1" hangingPunct="1">
              <a:spcBef>
                <a:spcPts val="600"/>
              </a:spcBef>
            </a:pPr>
            <a:r>
              <a:rPr lang="en-US" altLang="en-US" kern="1200" dirty="0">
                <a:latin typeface="楷体" panose="02010609060101010101" pitchFamily="49" charset="-122"/>
                <a:ea typeface="楷体" panose="02010609060101010101" pitchFamily="49" charset="-122"/>
                <a:cs typeface="+mn-cs"/>
                <a:sym typeface="+mn-ea"/>
              </a:rPr>
              <a:t>消隐计算和哪些因素有关？</a:t>
            </a:r>
            <a:endParaRPr lang="en-US" altLang="en-US" kern="1200" dirty="0">
              <a:latin typeface="楷体" panose="02010609060101010101" pitchFamily="49" charset="-122"/>
              <a:ea typeface="楷体" panose="02010609060101010101" pitchFamily="49" charset="-122"/>
              <a:cs typeface="+mn-cs"/>
            </a:endParaRPr>
          </a:p>
          <a:p>
            <a:pPr lvl="2" eaLnBrk="1" hangingPunct="1">
              <a:spcBef>
                <a:spcPts val="300"/>
              </a:spcBef>
            </a:pPr>
            <a:r>
              <a:rPr lang="en-US" altLang="en-US" kern="1200" dirty="0">
                <a:latin typeface="楷体" panose="02010609060101010101" pitchFamily="49" charset="-122"/>
                <a:ea typeface="楷体" panose="02010609060101010101" pitchFamily="49" charset="-122"/>
                <a:cs typeface="+mn-cs"/>
              </a:rPr>
              <a:t>物体材质、形状</a:t>
            </a:r>
            <a:endParaRPr lang="en-US" altLang="zh-CN" kern="1200" dirty="0">
              <a:latin typeface="楷体" panose="02010609060101010101" pitchFamily="49" charset="-122"/>
              <a:ea typeface="楷体" panose="02010609060101010101" pitchFamily="49" charset="-122"/>
              <a:cs typeface="+mn-cs"/>
            </a:endParaRPr>
          </a:p>
          <a:p>
            <a:pPr lvl="2" eaLnBrk="1" hangingPunct="1">
              <a:spcBef>
                <a:spcPts val="300"/>
              </a:spcBef>
            </a:pPr>
            <a:r>
              <a:rPr lang="en-US" altLang="en-US" kern="1200" dirty="0">
                <a:latin typeface="楷体" panose="02010609060101010101" pitchFamily="49" charset="-122"/>
                <a:ea typeface="楷体" panose="02010609060101010101" pitchFamily="49" charset="-122"/>
                <a:cs typeface="+mn-cs"/>
              </a:rPr>
              <a:t>物体间的位置关系</a:t>
            </a:r>
            <a:endParaRPr lang="en-US" altLang="zh-CN" kern="1200" dirty="0">
              <a:latin typeface="楷体" panose="02010609060101010101" pitchFamily="49" charset="-122"/>
              <a:ea typeface="楷体" panose="02010609060101010101" pitchFamily="49" charset="-122"/>
              <a:cs typeface="+mn-cs"/>
            </a:endParaRPr>
          </a:p>
          <a:p>
            <a:pPr lvl="2" eaLnBrk="1" hangingPunct="1">
              <a:spcBef>
                <a:spcPts val="300"/>
              </a:spcBef>
            </a:pPr>
            <a:r>
              <a:rPr lang="en-US" altLang="en-US" kern="1200" dirty="0">
                <a:latin typeface="楷体" panose="02010609060101010101" pitchFamily="49" charset="-122"/>
                <a:ea typeface="楷体" panose="02010609060101010101" pitchFamily="49" charset="-122"/>
                <a:cs typeface="+mn-cs"/>
              </a:rPr>
              <a:t>观察位置</a:t>
            </a:r>
            <a:endParaRPr lang="en-US" altLang="en-US" kern="1200" dirty="0">
              <a:latin typeface="楷体" panose="02010609060101010101" pitchFamily="49" charset="-122"/>
              <a:ea typeface="楷体" panose="02010609060101010101" pitchFamily="49" charset="-122"/>
              <a:cs typeface="+mn-cs"/>
            </a:endParaRPr>
          </a:p>
        </p:txBody>
      </p:sp>
      <p:grpSp>
        <p:nvGrpSpPr>
          <p:cNvPr id="11267" name="组合 2"/>
          <p:cNvGrpSpPr/>
          <p:nvPr/>
        </p:nvGrpSpPr>
        <p:grpSpPr>
          <a:xfrm>
            <a:off x="5819775" y="5119688"/>
            <a:ext cx="2867025" cy="1500187"/>
            <a:chOff x="5819775" y="5120481"/>
            <a:chExt cx="2867025" cy="1500187"/>
          </a:xfrm>
        </p:grpSpPr>
        <p:pic>
          <p:nvPicPr>
            <p:cNvPr id="11271" name="Picture 6"/>
            <p:cNvPicPr>
              <a:picLocks noChangeAspect="1"/>
            </p:cNvPicPr>
            <p:nvPr/>
          </p:nvPicPr>
          <p:blipFill>
            <a:blip r:embed="rId1"/>
            <a:stretch>
              <a:fillRect/>
            </a:stretch>
          </p:blipFill>
          <p:spPr>
            <a:xfrm>
              <a:off x="6034087" y="5120481"/>
              <a:ext cx="2652713" cy="1500187"/>
            </a:xfrm>
            <a:prstGeom prst="rect">
              <a:avLst/>
            </a:prstGeom>
            <a:noFill/>
            <a:ln w="9525">
              <a:noFill/>
            </a:ln>
          </p:spPr>
        </p:pic>
        <p:cxnSp>
          <p:nvCxnSpPr>
            <p:cNvPr id="8" name="直接连接符 7"/>
            <p:cNvCxnSpPr/>
            <p:nvPr/>
          </p:nvCxnSpPr>
          <p:spPr bwMode="auto">
            <a:xfrm rot="5400000">
              <a:off x="5569744" y="5799137"/>
              <a:ext cx="714375" cy="21431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立方体 8"/>
            <p:cNvSpPr/>
            <p:nvPr/>
          </p:nvSpPr>
          <p:spPr bwMode="auto">
            <a:xfrm>
              <a:off x="6105525" y="5620543"/>
              <a:ext cx="357188" cy="500063"/>
            </a:xfrm>
            <a:prstGeom prst="cub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50000"/>
                </a:spcBef>
                <a:spcAft>
                  <a:spcPct val="50000"/>
                </a:spcAft>
                <a:buClrTx/>
                <a:buSzTx/>
                <a:buFontTx/>
                <a:buNone/>
                <a:defRPr/>
              </a:pPr>
              <a:endParaRPr kumimoji="1" lang="zh-CN" altLang="en-US" sz="2800" b="0" i="0" u="none" strike="noStrike" kern="1200" cap="none" spc="0" normalizeH="0" baseline="0" noProof="0">
                <a:ln>
                  <a:noFill/>
                </a:ln>
                <a:solidFill>
                  <a:schemeClr val="lt1"/>
                </a:solidFill>
                <a:effectLst/>
                <a:uLnTx/>
                <a:uFillTx/>
                <a:latin typeface="+mn-lt"/>
                <a:ea typeface="+mn-ea"/>
                <a:cs typeface="+mn-cs"/>
              </a:endParaRPr>
            </a:p>
          </p:txBody>
        </p:sp>
      </p:grpSp>
      <p:sp>
        <p:nvSpPr>
          <p:cNvPr id="11268" name="标题 5"/>
          <p:cNvSpPr txBox="1"/>
          <p:nvPr/>
        </p:nvSpPr>
        <p:spPr>
          <a:xfrm>
            <a:off x="457200" y="287338"/>
            <a:ext cx="8229600" cy="725487"/>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dirty="0">
                <a:latin typeface="Times New Roman" panose="02020603050405020304" pitchFamily="18" charset="0"/>
                <a:ea typeface="楷体" panose="02010609060101010101" pitchFamily="49" charset="-122"/>
              </a:rPr>
              <a:t>7.2  </a:t>
            </a:r>
            <a:r>
              <a:rPr lang="zh-CN" altLang="en-US" dirty="0">
                <a:latin typeface="Times New Roman" panose="02020603050405020304" pitchFamily="18" charset="0"/>
                <a:ea typeface="楷体" panose="02010609060101010101" pitchFamily="49" charset="-122"/>
              </a:rPr>
              <a:t>消隐算法</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原理和本质</a:t>
            </a:r>
            <a:endParaRPr lang="zh-CN" altLang="en-US" dirty="0">
              <a:latin typeface="Times New Roman" panose="02020603050405020304" pitchFamily="18" charset="0"/>
              <a:ea typeface="楷体" panose="02010609060101010101" pitchFamily="49" charset="-122"/>
            </a:endParaRPr>
          </a:p>
        </p:txBody>
      </p:sp>
      <p:pic>
        <p:nvPicPr>
          <p:cNvPr id="11269" name="Picture 9"/>
          <p:cNvPicPr>
            <a:picLocks noChangeAspect="1"/>
          </p:cNvPicPr>
          <p:nvPr/>
        </p:nvPicPr>
        <p:blipFill>
          <a:blip r:embed="rId2"/>
          <a:stretch>
            <a:fillRect/>
          </a:stretch>
        </p:blipFill>
        <p:spPr>
          <a:xfrm>
            <a:off x="5454650" y="2781300"/>
            <a:ext cx="3068638" cy="1293813"/>
          </a:xfrm>
          <a:prstGeom prst="rect">
            <a:avLst/>
          </a:prstGeom>
          <a:noFill/>
          <a:ln w="9525">
            <a:noFill/>
          </a:ln>
        </p:spPr>
      </p:pic>
      <p:pic>
        <p:nvPicPr>
          <p:cNvPr id="11270" name="Picture 10"/>
          <p:cNvPicPr>
            <a:picLocks noChangeAspect="1"/>
          </p:cNvPicPr>
          <p:nvPr/>
        </p:nvPicPr>
        <p:blipFill>
          <a:blip r:embed="rId3"/>
          <a:stretch>
            <a:fillRect/>
          </a:stretch>
        </p:blipFill>
        <p:spPr>
          <a:xfrm>
            <a:off x="5454650" y="3811588"/>
            <a:ext cx="3232150" cy="150177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内容占位符 2"/>
          <p:cNvSpPr>
            <a:spLocks noGrp="1"/>
          </p:cNvSpPr>
          <p:nvPr>
            <p:ph idx="1"/>
          </p:nvPr>
        </p:nvSpPr>
        <p:spPr>
          <a:xfrm>
            <a:off x="395288" y="1268413"/>
            <a:ext cx="8424862" cy="4757737"/>
          </a:xfrm>
        </p:spPr>
        <p:txBody>
          <a:bodyPr vert="horz" wrap="square" lIns="91440" tIns="45720" rIns="91440" bIns="45720" anchor="t" anchorCtr="0"/>
          <a:p>
            <a:r>
              <a:rPr lang="zh-CN" altLang="en-US" kern="1200" dirty="0">
                <a:latin typeface="Times New Roman" panose="02020603050405020304" pitchFamily="18" charset="0"/>
                <a:ea typeface="楷体" panose="02010609060101010101" pitchFamily="49" charset="-122"/>
                <a:cs typeface="+mn-cs"/>
              </a:rPr>
              <a:t>消隐的本质</a:t>
            </a:r>
            <a:r>
              <a:rPr lang="en-US" altLang="zh-CN" kern="1200" dirty="0">
                <a:latin typeface="Times New Roman" panose="02020603050405020304" pitchFamily="18" charset="0"/>
                <a:ea typeface="楷体" panose="02010609060101010101" pitchFamily="49" charset="-122"/>
                <a:cs typeface="+mn-cs"/>
              </a:rPr>
              <a:t>--</a:t>
            </a:r>
            <a:r>
              <a:rPr lang="zh-CN" altLang="en-US" kern="1200" dirty="0">
                <a:latin typeface="Times New Roman" panose="02020603050405020304" pitchFamily="18" charset="0"/>
                <a:ea typeface="楷体" panose="02010609060101010101" pitchFamily="49" charset="-122"/>
                <a:cs typeface="+mn-cs"/>
              </a:rPr>
              <a:t>排序</a:t>
            </a:r>
            <a:endParaRPr lang="en-US" altLang="zh-CN" kern="1200" dirty="0">
              <a:latin typeface="Times New Roman" panose="02020603050405020304" pitchFamily="18" charset="0"/>
              <a:ea typeface="楷体" panose="02010609060101010101" pitchFamily="49" charset="-122"/>
              <a:cs typeface="+mn-cs"/>
            </a:endParaRPr>
          </a:p>
          <a:p>
            <a:pPr lvl="1"/>
            <a:r>
              <a:rPr lang="en-US" altLang="en-US" kern="1200" dirty="0">
                <a:latin typeface="楷体" panose="02010609060101010101" pitchFamily="49" charset="-122"/>
                <a:ea typeface="楷体" panose="02010609060101010101" pitchFamily="49" charset="-122"/>
                <a:cs typeface="+mn-cs"/>
              </a:rPr>
              <a:t>按照到观察点的距离排序：观察坐标系下的</a:t>
            </a:r>
            <a:r>
              <a:rPr lang="en-US" altLang="zh-CN" kern="1200" dirty="0">
                <a:latin typeface="楷体" panose="02010609060101010101" pitchFamily="49" charset="-122"/>
                <a:ea typeface="楷体" panose="02010609060101010101" pitchFamily="49" charset="-122"/>
                <a:cs typeface="+mn-cs"/>
              </a:rPr>
              <a:t>Z</a:t>
            </a:r>
            <a:r>
              <a:rPr lang="en-US" altLang="en-US" kern="1200" dirty="0">
                <a:latin typeface="楷体" panose="02010609060101010101" pitchFamily="49" charset="-122"/>
                <a:ea typeface="楷体" panose="02010609060101010101" pitchFamily="49" charset="-122"/>
                <a:cs typeface="+mn-cs"/>
              </a:rPr>
              <a:t>坐标</a:t>
            </a:r>
            <a:endParaRPr lang="en-US" altLang="zh-CN" kern="1200" dirty="0">
              <a:latin typeface="楷体" panose="02010609060101010101" pitchFamily="49" charset="-122"/>
              <a:ea typeface="楷体" panose="02010609060101010101" pitchFamily="49" charset="-122"/>
              <a:cs typeface="+mn-cs"/>
            </a:endParaRPr>
          </a:p>
          <a:p>
            <a:pPr lvl="1"/>
            <a:r>
              <a:rPr lang="en-US" altLang="zh-CN" kern="1200" dirty="0">
                <a:latin typeface="Times New Roman" panose="02020603050405020304" pitchFamily="18" charset="0"/>
                <a:ea typeface="楷体" panose="02010609060101010101" pitchFamily="49" charset="-122"/>
                <a:cs typeface="+mn-cs"/>
              </a:rPr>
              <a:t>排序目的是判别消隐对象的体、面、边和点</a:t>
            </a:r>
            <a:r>
              <a:rPr lang="zh-CN" altLang="en-US" kern="1200" dirty="0">
                <a:latin typeface="Times New Roman" panose="02020603050405020304" pitchFamily="18" charset="0"/>
                <a:ea typeface="楷体" panose="02010609060101010101" pitchFamily="49" charset="-122"/>
                <a:cs typeface="+mn-cs"/>
              </a:rPr>
              <a:t>这些几何元素</a:t>
            </a:r>
            <a:r>
              <a:rPr lang="en-US" altLang="zh-CN" kern="1200" dirty="0">
                <a:latin typeface="Times New Roman" panose="02020603050405020304" pitchFamily="18" charset="0"/>
                <a:ea typeface="楷体" panose="02010609060101010101" pitchFamily="49" charset="-122"/>
                <a:cs typeface="+mn-cs"/>
              </a:rPr>
              <a:t>与观察点几何距离的远近。</a:t>
            </a:r>
            <a:endParaRPr lang="en-US" altLang="zh-CN" kern="1200" dirty="0">
              <a:latin typeface="Times New Roman" panose="02020603050405020304" pitchFamily="18" charset="0"/>
              <a:ea typeface="楷体" panose="02010609060101010101" pitchFamily="49" charset="-122"/>
              <a:cs typeface="+mn-cs"/>
            </a:endParaRPr>
          </a:p>
          <a:p>
            <a:pPr lvl="1"/>
            <a:r>
              <a:rPr lang="en-US" altLang="zh-CN" kern="1200" dirty="0">
                <a:latin typeface="Times New Roman" panose="02020603050405020304" pitchFamily="18" charset="0"/>
                <a:ea typeface="楷体" panose="02010609060101010101" pitchFamily="49" charset="-122"/>
                <a:cs typeface="+mn-cs"/>
              </a:rPr>
              <a:t>在xyz三个轴上分别排序，以z轴为先</a:t>
            </a:r>
            <a:endParaRPr lang="en-US" altLang="zh-CN" kern="1200" dirty="0">
              <a:latin typeface="Times New Roman" panose="02020603050405020304" pitchFamily="18" charset="0"/>
              <a:ea typeface="楷体" panose="02010609060101010101" pitchFamily="49" charset="-122"/>
              <a:cs typeface="+mn-cs"/>
            </a:endParaRPr>
          </a:p>
          <a:p>
            <a:pPr lvl="2"/>
            <a:r>
              <a:rPr lang="zh-CN" altLang="en-US" kern="1200" dirty="0">
                <a:latin typeface="Times New Roman" panose="02020603050405020304" pitchFamily="18" charset="0"/>
                <a:ea typeface="楷体" panose="02010609060101010101" pitchFamily="49" charset="-122"/>
                <a:cs typeface="+mn-cs"/>
              </a:rPr>
              <a:t>利用</a:t>
            </a:r>
            <a:r>
              <a:rPr lang="en-US" altLang="zh-CN" kern="1200" dirty="0">
                <a:latin typeface="Times New Roman" panose="02020603050405020304" pitchFamily="18" charset="0"/>
                <a:ea typeface="楷体" panose="02010609060101010101" pitchFamily="49" charset="-122"/>
                <a:cs typeface="+mn-cs"/>
              </a:rPr>
              <a:t>z</a:t>
            </a:r>
            <a:r>
              <a:rPr lang="zh-CN" altLang="en-US" kern="1200" dirty="0">
                <a:latin typeface="Times New Roman" panose="02020603050405020304" pitchFamily="18" charset="0"/>
                <a:ea typeface="楷体" panose="02010609060101010101" pitchFamily="49" charset="-122"/>
                <a:cs typeface="+mn-cs"/>
              </a:rPr>
              <a:t>方向的距离，确定遮挡关系；但是仅考虑</a:t>
            </a:r>
            <a:r>
              <a:rPr lang="en-US" altLang="zh-CN" kern="1200" dirty="0">
                <a:latin typeface="Times New Roman" panose="02020603050405020304" pitchFamily="18" charset="0"/>
                <a:ea typeface="楷体" panose="02010609060101010101" pitchFamily="49" charset="-122"/>
                <a:cs typeface="+mn-cs"/>
              </a:rPr>
              <a:t>z</a:t>
            </a:r>
            <a:r>
              <a:rPr lang="zh-CN" altLang="en-US" kern="1200" dirty="0">
                <a:latin typeface="Times New Roman" panose="02020603050405020304" pitchFamily="18" charset="0"/>
                <a:ea typeface="楷体" panose="02010609060101010101" pitchFamily="49" charset="-122"/>
                <a:cs typeface="+mn-cs"/>
              </a:rPr>
              <a:t>方向深度还不够，特殊情况</a:t>
            </a:r>
            <a:endParaRPr lang="en-US" altLang="zh-CN" kern="1200" dirty="0">
              <a:latin typeface="Times New Roman" panose="02020603050405020304" pitchFamily="18" charset="0"/>
              <a:ea typeface="楷体" panose="02010609060101010101" pitchFamily="49" charset="-122"/>
              <a:cs typeface="+mn-cs"/>
            </a:endParaRPr>
          </a:p>
        </p:txBody>
      </p:sp>
      <p:pic>
        <p:nvPicPr>
          <p:cNvPr id="12291" name="Picture 2"/>
          <p:cNvPicPr>
            <a:picLocks noChangeAspect="1"/>
          </p:cNvPicPr>
          <p:nvPr/>
        </p:nvPicPr>
        <p:blipFill>
          <a:blip r:embed="rId1"/>
          <a:stretch>
            <a:fillRect/>
          </a:stretch>
        </p:blipFill>
        <p:spPr>
          <a:xfrm>
            <a:off x="4851400" y="4365625"/>
            <a:ext cx="4057650" cy="2232025"/>
          </a:xfrm>
          <a:prstGeom prst="rect">
            <a:avLst/>
          </a:prstGeom>
          <a:noFill/>
          <a:ln w="9525">
            <a:noFill/>
          </a:ln>
        </p:spPr>
      </p:pic>
      <p:sp>
        <p:nvSpPr>
          <p:cNvPr id="12292" name="标题 5"/>
          <p:cNvSpPr txBox="1"/>
          <p:nvPr/>
        </p:nvSpPr>
        <p:spPr>
          <a:xfrm>
            <a:off x="457200" y="287338"/>
            <a:ext cx="8229600" cy="725487"/>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dirty="0">
                <a:latin typeface="Times New Roman" panose="02020603050405020304" pitchFamily="18" charset="0"/>
                <a:ea typeface="楷体" panose="02010609060101010101" pitchFamily="49" charset="-122"/>
              </a:rPr>
              <a:t>7.2  </a:t>
            </a:r>
            <a:r>
              <a:rPr lang="zh-CN" altLang="en-US" dirty="0">
                <a:latin typeface="Times New Roman" panose="02020603050405020304" pitchFamily="18" charset="0"/>
                <a:ea typeface="楷体" panose="02010609060101010101" pitchFamily="49" charset="-122"/>
              </a:rPr>
              <a:t>消隐算法</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原理和本质</a:t>
            </a:r>
            <a:endParaRPr lang="zh-CN" altLang="en-US" dirty="0">
              <a:latin typeface="Times New Roman" panose="02020603050405020304" pitchFamily="18" charset="0"/>
              <a:ea typeface="楷体" panose="020106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内容占位符 2"/>
          <p:cNvSpPr>
            <a:spLocks noGrp="1"/>
          </p:cNvSpPr>
          <p:nvPr>
            <p:ph idx="1"/>
          </p:nvPr>
        </p:nvSpPr>
        <p:spPr>
          <a:xfrm>
            <a:off x="252413" y="1268413"/>
            <a:ext cx="8783637" cy="4857750"/>
          </a:xfrm>
        </p:spPr>
        <p:txBody>
          <a:bodyPr vert="horz" wrap="square" lIns="91440" tIns="45720" rIns="91440" bIns="45720" anchor="t" anchorCtr="0"/>
          <a:p>
            <a:pPr>
              <a:lnSpc>
                <a:spcPct val="110000"/>
              </a:lnSpc>
              <a:spcBef>
                <a:spcPts val="600"/>
              </a:spcBef>
            </a:pPr>
            <a:r>
              <a:rPr lang="en-US" altLang="en-US" kern="1200" dirty="0">
                <a:latin typeface="Times New Roman" panose="02020603050405020304" pitchFamily="18" charset="0"/>
                <a:ea typeface="楷体" panose="02010609060101010101" pitchFamily="49" charset="-122"/>
                <a:cs typeface="+mn-cs"/>
                <a:sym typeface="+mn-ea"/>
              </a:rPr>
              <a:t>消隐算法在很大程度上取决于排序的效率。为了提高排序效率，通常利用相邻对象间的连贯性</a:t>
            </a:r>
            <a:endParaRPr lang="en-US" altLang="zh-CN" kern="1200" dirty="0">
              <a:latin typeface="Times New Roman" panose="02020603050405020304" pitchFamily="18" charset="0"/>
              <a:ea typeface="楷体" panose="02010609060101010101" pitchFamily="49" charset="-122"/>
              <a:cs typeface="+mn-cs"/>
              <a:sym typeface="+mn-ea"/>
            </a:endParaRPr>
          </a:p>
          <a:p>
            <a:pPr lvl="1">
              <a:lnSpc>
                <a:spcPct val="110000"/>
              </a:lnSpc>
              <a:spcBef>
                <a:spcPts val="600"/>
              </a:spcBef>
            </a:pPr>
            <a:r>
              <a:rPr lang="en-US" altLang="en-US" kern="1200" dirty="0">
                <a:latin typeface="Times New Roman" panose="02020603050405020304" pitchFamily="18" charset="0"/>
                <a:ea typeface="楷体" panose="02010609060101010101" pitchFamily="49" charset="-122"/>
                <a:cs typeface="+mn-cs"/>
                <a:sym typeface="+mn-ea"/>
              </a:rPr>
              <a:t>连贯性指从一个事物到另一个事物，其属性值(如颜色值、空间位置)通常</a:t>
            </a:r>
            <a:r>
              <a:rPr lang="en-US" altLang="en-US" b="1" kern="1200" dirty="0">
                <a:solidFill>
                  <a:srgbClr val="FF0000"/>
                </a:solidFill>
                <a:latin typeface="Times New Roman" panose="02020603050405020304" pitchFamily="18" charset="0"/>
                <a:ea typeface="楷体" panose="02010609060101010101" pitchFamily="49" charset="-122"/>
                <a:cs typeface="+mn-cs"/>
                <a:sym typeface="+mn-ea"/>
              </a:rPr>
              <a:t>平缓过渡</a:t>
            </a:r>
            <a:r>
              <a:rPr lang="en-US" altLang="en-US" kern="1200" dirty="0">
                <a:latin typeface="Times New Roman" panose="02020603050405020304" pitchFamily="18" charset="0"/>
                <a:ea typeface="楷体" panose="02010609060101010101" pitchFamily="49" charset="-122"/>
                <a:cs typeface="+mn-cs"/>
                <a:sym typeface="+mn-ea"/>
              </a:rPr>
              <a:t>的性质。</a:t>
            </a:r>
            <a:endParaRPr lang="en-US" altLang="en-US" kern="1200" dirty="0">
              <a:latin typeface="Times New Roman" panose="02020603050405020304" pitchFamily="18" charset="0"/>
              <a:ea typeface="楷体" panose="02010609060101010101" pitchFamily="49" charset="-122"/>
              <a:cs typeface="+mn-cs"/>
              <a:sym typeface="+mn-ea"/>
            </a:endParaRPr>
          </a:p>
          <a:p>
            <a:pPr marL="914400" lvl="2" indent="0">
              <a:lnSpc>
                <a:spcPct val="110000"/>
              </a:lnSpc>
              <a:spcBef>
                <a:spcPts val="600"/>
              </a:spcBef>
              <a:buNone/>
            </a:pPr>
            <a:r>
              <a:rPr lang="en-US" altLang="zh-CN" kern="1200" dirty="0">
                <a:latin typeface="Times New Roman" panose="02020603050405020304" pitchFamily="18" charset="0"/>
                <a:ea typeface="楷体" panose="02010609060101010101" pitchFamily="49" charset="-122"/>
                <a:cs typeface="+mn-cs"/>
                <a:sym typeface="+mn-ea"/>
              </a:rPr>
              <a:t>1</a:t>
            </a:r>
            <a:r>
              <a:rPr lang="en-US" altLang="en-US" kern="1200" dirty="0">
                <a:latin typeface="Times New Roman" panose="02020603050405020304" pitchFamily="18" charset="0"/>
                <a:ea typeface="楷体" panose="02010609060101010101" pitchFamily="49" charset="-122"/>
                <a:cs typeface="+mn-cs"/>
                <a:sym typeface="+mn-ea"/>
              </a:rPr>
              <a:t>）物体连贯性</a:t>
            </a:r>
            <a:endParaRPr lang="en-US" altLang="zh-CN" kern="1200" dirty="0">
              <a:latin typeface="Times New Roman" panose="02020603050405020304" pitchFamily="18" charset="0"/>
              <a:ea typeface="楷体" panose="02010609060101010101" pitchFamily="49" charset="-122"/>
              <a:cs typeface="+mn-cs"/>
            </a:endParaRPr>
          </a:p>
          <a:p>
            <a:pPr marL="914400" lvl="2" indent="0">
              <a:lnSpc>
                <a:spcPct val="110000"/>
              </a:lnSpc>
              <a:spcBef>
                <a:spcPts val="600"/>
              </a:spcBef>
              <a:buNone/>
            </a:pPr>
            <a:r>
              <a:rPr lang="en-US" altLang="zh-CN" kern="1200" dirty="0">
                <a:latin typeface="Times New Roman" panose="02020603050405020304" pitchFamily="18" charset="0"/>
                <a:ea typeface="楷体" panose="02010609060101010101" pitchFamily="49" charset="-122"/>
                <a:cs typeface="+mn-cs"/>
                <a:sym typeface="+mn-ea"/>
              </a:rPr>
              <a:t>2</a:t>
            </a:r>
            <a:r>
              <a:rPr lang="en-US" altLang="en-US" kern="1200" dirty="0">
                <a:latin typeface="Times New Roman" panose="02020603050405020304" pitchFamily="18" charset="0"/>
                <a:ea typeface="楷体" panose="02010609060101010101" pitchFamily="49" charset="-122"/>
                <a:cs typeface="+mn-cs"/>
                <a:sym typeface="+mn-ea"/>
              </a:rPr>
              <a:t>）面、边连贯性</a:t>
            </a:r>
            <a:endParaRPr lang="en-US" altLang="zh-CN" kern="1200" dirty="0">
              <a:latin typeface="Times New Roman" panose="02020603050405020304" pitchFamily="18" charset="0"/>
              <a:ea typeface="楷体" panose="02010609060101010101" pitchFamily="49" charset="-122"/>
              <a:cs typeface="+mn-cs"/>
            </a:endParaRPr>
          </a:p>
          <a:p>
            <a:pPr marL="914400" lvl="2" indent="0">
              <a:lnSpc>
                <a:spcPct val="110000"/>
              </a:lnSpc>
              <a:spcBef>
                <a:spcPts val="600"/>
              </a:spcBef>
              <a:buNone/>
            </a:pPr>
            <a:r>
              <a:rPr lang="en-US" altLang="zh-CN" kern="1200" dirty="0">
                <a:latin typeface="Times New Roman" panose="02020603050405020304" pitchFamily="18" charset="0"/>
                <a:ea typeface="楷体" panose="02010609060101010101" pitchFamily="49" charset="-122"/>
                <a:cs typeface="+mn-cs"/>
                <a:sym typeface="+mn-ea"/>
              </a:rPr>
              <a:t>3</a:t>
            </a:r>
            <a:r>
              <a:rPr lang="en-US" altLang="en-US" kern="1200" dirty="0">
                <a:latin typeface="Times New Roman" panose="02020603050405020304" pitchFamily="18" charset="0"/>
                <a:ea typeface="楷体" panose="02010609060101010101" pitchFamily="49" charset="-122"/>
                <a:cs typeface="+mn-cs"/>
                <a:sym typeface="+mn-ea"/>
              </a:rPr>
              <a:t>）扫描线连贯性</a:t>
            </a:r>
            <a:endParaRPr lang="en-US" altLang="zh-CN" kern="1200" dirty="0">
              <a:latin typeface="Times New Roman" panose="02020603050405020304" pitchFamily="18" charset="0"/>
              <a:ea typeface="楷体" panose="02010609060101010101" pitchFamily="49" charset="-122"/>
              <a:cs typeface="+mn-cs"/>
            </a:endParaRPr>
          </a:p>
          <a:p>
            <a:pPr marL="914400" lvl="2" indent="0">
              <a:lnSpc>
                <a:spcPct val="110000"/>
              </a:lnSpc>
              <a:spcBef>
                <a:spcPts val="600"/>
              </a:spcBef>
              <a:buNone/>
            </a:pPr>
            <a:r>
              <a:rPr lang="en-US" altLang="zh-CN" kern="1200" dirty="0">
                <a:latin typeface="Times New Roman" panose="02020603050405020304" pitchFamily="18" charset="0"/>
                <a:ea typeface="楷体" panose="02010609060101010101" pitchFamily="49" charset="-122"/>
                <a:cs typeface="+mn-cs"/>
                <a:sym typeface="+mn-ea"/>
              </a:rPr>
              <a:t>4</a:t>
            </a:r>
            <a:r>
              <a:rPr lang="en-US" altLang="en-US" kern="1200" dirty="0">
                <a:latin typeface="Times New Roman" panose="02020603050405020304" pitchFamily="18" charset="0"/>
                <a:ea typeface="楷体" panose="02010609060101010101" pitchFamily="49" charset="-122"/>
                <a:cs typeface="+mn-cs"/>
                <a:sym typeface="+mn-ea"/>
              </a:rPr>
              <a:t>）深度连贯性</a:t>
            </a:r>
            <a:endParaRPr lang="en-US" altLang="zh-CN" b="1" kern="1200" dirty="0">
              <a:latin typeface="Times New Roman" panose="02020603050405020304" pitchFamily="18" charset="0"/>
              <a:ea typeface="楷体" panose="02010609060101010101" pitchFamily="49" charset="-122"/>
              <a:cs typeface="+mn-cs"/>
            </a:endParaRPr>
          </a:p>
          <a:p>
            <a:pPr>
              <a:buFont typeface="Arial" panose="020B0604020202020204" pitchFamily="34" charset="0"/>
              <a:buNone/>
            </a:pPr>
            <a:endParaRPr lang="en-US" altLang="zh-CN" b="1" kern="1200" dirty="0">
              <a:latin typeface="Times New Roman" panose="02020603050405020304" pitchFamily="18" charset="0"/>
              <a:ea typeface="楷体" panose="02010609060101010101" pitchFamily="49" charset="-122"/>
              <a:cs typeface="+mn-cs"/>
            </a:endParaRPr>
          </a:p>
          <a:p>
            <a:endParaRPr lang="en-US" altLang="en-US" kern="1200" dirty="0">
              <a:latin typeface="华文楷体" panose="02010600040101010101" pitchFamily="2" charset="-122"/>
              <a:ea typeface="华文楷体" panose="02010600040101010101" pitchFamily="2" charset="-122"/>
              <a:cs typeface="+mn-cs"/>
            </a:endParaRPr>
          </a:p>
        </p:txBody>
      </p:sp>
      <p:sp>
        <p:nvSpPr>
          <p:cNvPr id="13315" name="标题 5"/>
          <p:cNvSpPr txBox="1"/>
          <p:nvPr/>
        </p:nvSpPr>
        <p:spPr>
          <a:xfrm>
            <a:off x="457200" y="287338"/>
            <a:ext cx="8229600" cy="725487"/>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dirty="0">
                <a:latin typeface="Times New Roman" panose="02020603050405020304" pitchFamily="18" charset="0"/>
                <a:ea typeface="楷体" panose="02010609060101010101" pitchFamily="49" charset="-122"/>
              </a:rPr>
              <a:t>7.2  </a:t>
            </a:r>
            <a:r>
              <a:rPr lang="zh-CN" altLang="en-US" dirty="0">
                <a:latin typeface="Times New Roman" panose="02020603050405020304" pitchFamily="18" charset="0"/>
                <a:ea typeface="楷体" panose="02010609060101010101" pitchFamily="49" charset="-122"/>
              </a:rPr>
              <a:t>消隐算法</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原理和本质</a:t>
            </a:r>
            <a:endParaRPr lang="zh-CN" altLang="en-US" dirty="0">
              <a:latin typeface="Times New Roman" panose="02020603050405020304" pitchFamily="18" charset="0"/>
              <a:ea typeface="楷体"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内容占位符 2"/>
          <p:cNvSpPr>
            <a:spLocks noGrp="1"/>
          </p:cNvSpPr>
          <p:nvPr>
            <p:ph idx="1"/>
          </p:nvPr>
        </p:nvSpPr>
        <p:spPr>
          <a:xfrm>
            <a:off x="323850" y="1557338"/>
            <a:ext cx="8450263" cy="5040312"/>
          </a:xfrm>
        </p:spPr>
        <p:txBody>
          <a:bodyPr vert="horz" wrap="square" lIns="91440" tIns="45720" rIns="91440" bIns="45720" anchor="t" anchorCtr="0"/>
          <a:p>
            <a:pPr marL="457200" lvl="1" indent="-313055" latinLnBrk="0">
              <a:spcBef>
                <a:spcPts val="600"/>
              </a:spcBef>
              <a:buFont typeface="Wingdings" panose="05000000000000000000" charset="0"/>
              <a:buChar char=""/>
            </a:pPr>
            <a:r>
              <a:rPr lang="zh-CN" altLang="en-US" b="1" kern="1200" dirty="0">
                <a:latin typeface="Times New Roman" panose="02020603050405020304" pitchFamily="18" charset="0"/>
                <a:ea typeface="楷体" panose="02010609060101010101" pitchFamily="49" charset="-122"/>
                <a:cs typeface="+mn-cs"/>
              </a:rPr>
              <a:t>物体连贯性：</a:t>
            </a:r>
            <a:r>
              <a:rPr lang="zh-CN" altLang="en-US" kern="1200" dirty="0">
                <a:latin typeface="Times New Roman" panose="02020603050405020304" pitchFamily="18" charset="0"/>
                <a:ea typeface="楷体" panose="02010609060101010101" pitchFamily="49" charset="-122"/>
                <a:cs typeface="+mn-cs"/>
              </a:rPr>
              <a:t>若物体A、B完全分离，消隐时只需要比较两物体之间的遮挡关系即可，不需要对它们的表面多边形逐一进行测试；</a:t>
            </a:r>
            <a:endParaRPr lang="zh-CN" altLang="en-US" kern="1200" dirty="0">
              <a:latin typeface="Times New Roman" panose="02020603050405020304" pitchFamily="18" charset="0"/>
              <a:ea typeface="楷体" panose="02010609060101010101" pitchFamily="49" charset="-122"/>
              <a:cs typeface="+mn-cs"/>
            </a:endParaRPr>
          </a:p>
          <a:p>
            <a:pPr marL="457200" lvl="1" indent="-313055" latinLnBrk="0">
              <a:spcBef>
                <a:spcPts val="600"/>
              </a:spcBef>
              <a:buFont typeface="Wingdings" panose="05000000000000000000" charset="0"/>
              <a:buChar char=""/>
            </a:pPr>
            <a:r>
              <a:rPr lang="zh-CN" altLang="en-US" b="1" kern="1200" dirty="0">
                <a:latin typeface="Times New Roman" panose="02020603050405020304" pitchFamily="18" charset="0"/>
                <a:ea typeface="楷体" panose="02010609060101010101" pitchFamily="49" charset="-122"/>
                <a:cs typeface="+mn-cs"/>
              </a:rPr>
              <a:t>面（边）连贯性：</a:t>
            </a:r>
            <a:r>
              <a:rPr lang="zh-CN" altLang="en-US" kern="1200" dirty="0">
                <a:latin typeface="Times New Roman" panose="02020603050405020304" pitchFamily="18" charset="0"/>
                <a:ea typeface="楷体" panose="02010609060101010101" pitchFamily="49" charset="-122"/>
                <a:cs typeface="+mn-cs"/>
              </a:rPr>
              <a:t>一个面（边）内各种属性值一般是缓慢变化的，可采用增量对其进行计算；</a:t>
            </a:r>
            <a:endParaRPr lang="zh-CN" altLang="en-US" kern="1200" dirty="0">
              <a:latin typeface="Times New Roman" panose="02020603050405020304" pitchFamily="18" charset="0"/>
              <a:ea typeface="楷体" panose="02010609060101010101" pitchFamily="49" charset="-122"/>
              <a:cs typeface="+mn-cs"/>
            </a:endParaRPr>
          </a:p>
          <a:p>
            <a:pPr marL="457200" lvl="1" indent="-313055" latinLnBrk="0">
              <a:spcBef>
                <a:spcPts val="600"/>
              </a:spcBef>
              <a:buFont typeface="Wingdings" panose="05000000000000000000" charset="0"/>
              <a:buChar char=""/>
            </a:pPr>
            <a:r>
              <a:rPr lang="zh-CN" altLang="en-US" b="1" kern="1200" dirty="0">
                <a:latin typeface="Times New Roman" panose="02020603050405020304" pitchFamily="18" charset="0"/>
                <a:ea typeface="楷体" panose="02010609060101010101" pitchFamily="49" charset="-122"/>
                <a:cs typeface="+mn-cs"/>
              </a:rPr>
              <a:t>扫描线的连贯性：</a:t>
            </a:r>
            <a:r>
              <a:rPr lang="zh-CN" altLang="en-US" kern="1200" dirty="0">
                <a:latin typeface="Times New Roman" panose="02020603050405020304" pitchFamily="18" charset="0"/>
                <a:ea typeface="楷体" panose="02010609060101010101" pitchFamily="49" charset="-122"/>
                <a:cs typeface="+mn-cs"/>
              </a:rPr>
              <a:t>在相邻两条扫描线上，可见面的分布情况相似；</a:t>
            </a:r>
            <a:endParaRPr lang="zh-CN" altLang="en-US" kern="1200" dirty="0">
              <a:latin typeface="Times New Roman" panose="02020603050405020304" pitchFamily="18" charset="0"/>
              <a:ea typeface="楷体" panose="02010609060101010101" pitchFamily="49" charset="-122"/>
              <a:cs typeface="+mn-cs"/>
            </a:endParaRPr>
          </a:p>
          <a:p>
            <a:pPr marL="457200" lvl="1" indent="-313055" latinLnBrk="0">
              <a:spcBef>
                <a:spcPts val="600"/>
              </a:spcBef>
              <a:buFont typeface="Wingdings" panose="05000000000000000000" charset="0"/>
              <a:buChar char=""/>
            </a:pPr>
            <a:r>
              <a:rPr lang="zh-CN" altLang="en-US" b="1" kern="1200" dirty="0">
                <a:latin typeface="Times New Roman" panose="02020603050405020304" pitchFamily="18" charset="0"/>
                <a:ea typeface="楷体" panose="02010609060101010101" pitchFamily="49" charset="-122"/>
                <a:cs typeface="+mn-cs"/>
              </a:rPr>
              <a:t>深度连贯性：</a:t>
            </a:r>
            <a:r>
              <a:rPr lang="zh-CN" altLang="en-US" kern="1200" dirty="0">
                <a:latin typeface="Times New Roman" panose="02020603050405020304" pitchFamily="18" charset="0"/>
                <a:ea typeface="楷体" panose="02010609060101010101" pitchFamily="49" charset="-122"/>
                <a:cs typeface="+mn-cs"/>
              </a:rPr>
              <a:t>同一面上的相邻部分深度是相近的，不同表面的深度可能不同。这样只需取其上一点计算出深度值，比较该深度值便能判断遮挡关系</a:t>
            </a:r>
            <a:endParaRPr lang="zh-CN" altLang="en-US" kern="1200" dirty="0">
              <a:latin typeface="Times New Roman" panose="02020603050405020304" pitchFamily="18" charset="0"/>
              <a:ea typeface="楷体" panose="02010609060101010101" pitchFamily="49" charset="-122"/>
              <a:cs typeface="+mn-cs"/>
            </a:endParaRPr>
          </a:p>
        </p:txBody>
      </p:sp>
      <p:sp>
        <p:nvSpPr>
          <p:cNvPr id="14339" name="标题 5"/>
          <p:cNvSpPr txBox="1"/>
          <p:nvPr/>
        </p:nvSpPr>
        <p:spPr>
          <a:xfrm>
            <a:off x="457200" y="287338"/>
            <a:ext cx="8229600" cy="725487"/>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dirty="0">
                <a:latin typeface="Times New Roman" panose="02020603050405020304" pitchFamily="18" charset="0"/>
                <a:ea typeface="楷体" panose="02010609060101010101" pitchFamily="49" charset="-122"/>
              </a:rPr>
              <a:t>7.2  </a:t>
            </a:r>
            <a:r>
              <a:rPr lang="zh-CN" altLang="en-US" dirty="0">
                <a:latin typeface="Times New Roman" panose="02020603050405020304" pitchFamily="18" charset="0"/>
                <a:ea typeface="楷体" panose="02010609060101010101" pitchFamily="49" charset="-122"/>
              </a:rPr>
              <a:t>消隐算法</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原理和本质</a:t>
            </a:r>
            <a:endParaRPr lang="zh-CN" altLang="en-US" dirty="0">
              <a:latin typeface="Times New Roman" panose="02020603050405020304" pitchFamily="18" charset="0"/>
              <a:ea typeface="楷体" panose="02010609060101010101"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Rectangle 3"/>
          <p:cNvSpPr>
            <a:spLocks noGrp="1"/>
          </p:cNvSpPr>
          <p:nvPr>
            <p:ph idx="1"/>
          </p:nvPr>
        </p:nvSpPr>
        <p:spPr>
          <a:xfrm>
            <a:off x="252413" y="1268413"/>
            <a:ext cx="8567738" cy="5000625"/>
          </a:xfrm>
        </p:spPr>
        <p:txBody>
          <a:bodyPr vert="horz" wrap="square" lIns="91440" tIns="45720" rIns="91440" bIns="45720" numCol="1" anchor="t" anchorCtr="0" compatLnSpc="1"/>
          <a:lstStyle/>
          <a:p>
            <a:pPr marL="3810" marR="0" lvl="0" indent="0" algn="just" defTabSz="914400" rtl="0" eaLnBrk="0" fontAlgn="base" latinLnBrk="0" hangingPunct="0">
              <a:lnSpc>
                <a:spcPct val="110000"/>
              </a:lnSpc>
              <a:spcBef>
                <a:spcPts val="600"/>
              </a:spcBef>
              <a:spcAft>
                <a:spcPct val="0"/>
              </a:spcAft>
              <a:buClrTx/>
              <a:buSzTx/>
              <a:buFont typeface="Arial" panose="020B0604020202020204" pitchFamily="34" charset="0"/>
              <a:buChar char="•"/>
              <a:defRPr/>
            </a:pPr>
            <a:r>
              <a:rPr kumimoji="0" lang="zh-CN" altLang="en-US" sz="2400" b="0" i="0" u="none" strike="noStrike" kern="1200" cap="none" spc="0" normalizeH="0" baseline="0" noProof="1" smtClean="0">
                <a:ln>
                  <a:noFill/>
                </a:ln>
                <a:solidFill>
                  <a:schemeClr val="tx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消隐</a:t>
            </a:r>
            <a:r>
              <a:rPr kumimoji="0" lang="zh-CN" altLang="en-US" sz="2400" b="0" i="0" u="none" strike="noStrike" kern="120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算法</a:t>
            </a:r>
            <a:endParaRPr kumimoji="0" lang="en-US" altLang="zh-CN" sz="2400" b="0" i="0" u="none" strike="noStrike" kern="120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楷体" panose="02010609060101010101" pitchFamily="49" charset="-122"/>
            </a:endParaRPr>
          </a:p>
          <a:p>
            <a:pPr marL="461010" marR="0" lvl="2" indent="0" algn="just" defTabSz="914400" rtl="0" eaLnBrk="0" fontAlgn="base" latinLnBrk="0" hangingPunct="0">
              <a:lnSpc>
                <a:spcPct val="110000"/>
              </a:lnSpc>
              <a:spcBef>
                <a:spcPts val="0"/>
              </a:spcBef>
              <a:spcAft>
                <a:spcPct val="0"/>
              </a:spcAft>
              <a:buClrTx/>
              <a:buSzTx/>
              <a:buFont typeface="Arial" panose="020B0604020202020204" pitchFamily="34" charset="0"/>
              <a:buChar char="•"/>
              <a:defRPr/>
            </a:pPr>
            <a:r>
              <a:rPr kumimoji="0" lang="zh-CN" altLang="en-US" sz="2400" b="0" i="0" u="none" strike="noStrike" kern="120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 算法正确</a:t>
            </a:r>
            <a:endParaRPr kumimoji="0" lang="en-US" altLang="zh-CN" sz="2400" b="0" i="0" u="none" strike="noStrike" kern="120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楷体" panose="02010609060101010101" pitchFamily="49" charset="-122"/>
            </a:endParaRPr>
          </a:p>
          <a:p>
            <a:pPr marL="461010" marR="0" lvl="2" indent="0" algn="just" defTabSz="914400" rtl="0" eaLnBrk="0" fontAlgn="base" latinLnBrk="0" hangingPunct="0">
              <a:lnSpc>
                <a:spcPct val="110000"/>
              </a:lnSpc>
              <a:spcBef>
                <a:spcPts val="0"/>
              </a:spcBef>
              <a:spcAft>
                <a:spcPct val="0"/>
              </a:spcAft>
              <a:buClrTx/>
              <a:buSzTx/>
              <a:buFont typeface="Arial" panose="020B0604020202020204" pitchFamily="34" charset="0"/>
              <a:buChar char="•"/>
              <a:defRPr/>
            </a:pPr>
            <a:r>
              <a:rPr kumimoji="0" lang="zh-CN" altLang="en-US" sz="2400" b="0" i="0" u="none" strike="noStrike" kern="120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 节省内存空间</a:t>
            </a:r>
            <a:endParaRPr kumimoji="0" lang="en-US" altLang="zh-CN" sz="2400" b="0" i="0" u="none" strike="noStrike" kern="120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楷体" panose="02010609060101010101" pitchFamily="49" charset="-122"/>
            </a:endParaRPr>
          </a:p>
          <a:p>
            <a:pPr marL="461010" marR="0" lvl="2" indent="0" algn="just" defTabSz="914400" rtl="0" eaLnBrk="0" fontAlgn="base" latinLnBrk="0" hangingPunct="0">
              <a:lnSpc>
                <a:spcPct val="110000"/>
              </a:lnSpc>
              <a:spcBef>
                <a:spcPts val="0"/>
              </a:spcBef>
              <a:spcAft>
                <a:spcPct val="0"/>
              </a:spcAft>
              <a:buClrTx/>
              <a:buSzTx/>
              <a:buFont typeface="Arial" panose="020B0604020202020204" pitchFamily="34" charset="0"/>
              <a:buChar char="•"/>
              <a:defRPr/>
            </a:pPr>
            <a:r>
              <a:rPr kumimoji="0" lang="zh-CN" altLang="en-US" sz="2400" b="0" i="0" u="none" strike="noStrike" kern="120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 加快运算速度</a:t>
            </a:r>
            <a:endParaRPr kumimoji="0" lang="zh-CN" altLang="en-US" sz="2400" b="0" i="0" u="none" strike="noStrike" kern="120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楷体" panose="02010609060101010101" pitchFamily="49" charset="-122"/>
              <a:sym typeface="+mn-ea"/>
            </a:endParaRPr>
          </a:p>
          <a:p>
            <a:pPr marL="461010" marR="0" lvl="2" indent="0" algn="just" defTabSz="914400" rtl="0" eaLnBrk="0" fontAlgn="base" latinLnBrk="0" hangingPunct="0">
              <a:lnSpc>
                <a:spcPct val="110000"/>
              </a:lnSpc>
              <a:spcBef>
                <a:spcPts val="0"/>
              </a:spcBef>
              <a:spcAft>
                <a:spcPct val="0"/>
              </a:spcAft>
              <a:buClrTx/>
              <a:buSzTx/>
              <a:buFont typeface="Arial" panose="020B0604020202020204" pitchFamily="34" charset="0"/>
              <a:buChar char="•"/>
              <a:defRPr/>
            </a:pPr>
            <a:r>
              <a:rPr kumimoji="0" lang="en-US" altLang="zh-CN" sz="2400" b="0" i="0" u="none" strike="noStrike" kern="120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 </a:t>
            </a:r>
            <a:r>
              <a:rPr kumimoji="0" lang="zh-CN" altLang="en-US" sz="2400" b="0" i="0" u="none" strike="noStrike" kern="120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楷体" panose="02010609060101010101" pitchFamily="49" charset="-122"/>
                <a:sym typeface="+mn-ea"/>
              </a:rPr>
              <a:t>适合硬件实现</a:t>
            </a:r>
            <a:endParaRPr kumimoji="0" lang="zh-CN" altLang="en-US" sz="2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10000"/>
              </a:lnSpc>
              <a:spcBef>
                <a:spcPts val="600"/>
              </a:spcBef>
              <a:spcAft>
                <a:spcPct val="0"/>
              </a:spcAft>
              <a:buClrTx/>
              <a:buSzTx/>
              <a:buFont typeface="Arial" panose="020B0604020202020204" pitchFamily="34" charset="0"/>
              <a:buChar char="•"/>
              <a:defRPr/>
            </a:pPr>
            <a:r>
              <a:rPr kumimoji="0" lang="zh-CN" altLang="en-US" sz="2400" b="0" i="0" u="none" strike="noStrike" kern="120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楷体" panose="02010609060101010101" pitchFamily="49" charset="-122"/>
              </a:rPr>
              <a:t>消隐涉及的主要问题</a:t>
            </a:r>
            <a:endParaRPr kumimoji="0" lang="en-US" altLang="zh-CN" sz="2400" b="0" i="0" u="none" strike="noStrike" kern="120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楷体" panose="02010609060101010101" pitchFamily="49" charset="-122"/>
            </a:endParaRPr>
          </a:p>
          <a:p>
            <a:pPr marL="342900" marR="0" lvl="0" indent="0" algn="l" defTabSz="914400" rtl="0" eaLnBrk="0" fontAlgn="base" latinLnBrk="0" hangingPunct="0">
              <a:lnSpc>
                <a:spcPct val="110000"/>
              </a:lnSpc>
              <a:spcBef>
                <a:spcPts val="0"/>
              </a:spcBef>
              <a:spcAft>
                <a:spcPct val="0"/>
              </a:spcAft>
              <a:buClrTx/>
              <a:buSzTx/>
              <a:buFont typeface="Arial" panose="020B0604020202020204" pitchFamily="34" charset="0"/>
              <a:buChar char="•"/>
              <a:defRPr/>
            </a:pPr>
            <a:r>
              <a:rPr kumimoji="0" lang="zh-CN" altLang="en-US" sz="2400" b="0" i="0" u="none" strike="noStrike" kern="1200" cap="none" spc="0" normalizeH="0" baseline="0" noProof="1" smtClean="0">
                <a:ln>
                  <a:noFill/>
                </a:ln>
                <a:solidFill>
                  <a:schemeClr val="tx1"/>
                </a:solidFill>
                <a:effectLst/>
                <a:uLnTx/>
                <a:uFillTx/>
                <a:latin typeface="楷体" panose="02010609060101010101" pitchFamily="49" charset="-122"/>
                <a:ea typeface="楷体" panose="02010609060101010101" pitchFamily="49" charset="-122"/>
                <a:cs typeface="楷体" panose="02010609060101010101" pitchFamily="49" charset="-122"/>
              </a:rPr>
              <a:t> 合理</a:t>
            </a:r>
            <a:r>
              <a:rPr kumimoji="0" lang="zh-CN" altLang="en-US" sz="2400" b="0" i="0" u="none" strike="noStrike" kern="120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楷体" panose="02010609060101010101" pitchFamily="49" charset="-122"/>
              </a:rPr>
              <a:t>存储</a:t>
            </a:r>
            <a:r>
              <a:rPr kumimoji="0" lang="zh-CN" altLang="en-US" sz="2400" b="0" i="0" u="none" strike="noStrike" kern="1200" cap="none" spc="0" normalizeH="0" baseline="0" noProof="1" smtClean="0">
                <a:ln>
                  <a:noFill/>
                </a:ln>
                <a:solidFill>
                  <a:schemeClr val="tx1"/>
                </a:solidFill>
                <a:effectLst/>
                <a:uLnTx/>
                <a:uFillTx/>
                <a:latin typeface="楷体" panose="02010609060101010101" pitchFamily="49" charset="-122"/>
                <a:ea typeface="楷体" panose="02010609060101010101" pitchFamily="49" charset="-122"/>
                <a:cs typeface="楷体" panose="02010609060101010101" pitchFamily="49" charset="-122"/>
              </a:rPr>
              <a:t>几何及</a:t>
            </a:r>
            <a:r>
              <a:rPr kumimoji="0" lang="zh-CN" altLang="en-US" sz="2400" b="0" i="0" u="none" strike="noStrike" kern="120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楷体" panose="02010609060101010101" pitchFamily="49" charset="-122"/>
              </a:rPr>
              <a:t>拓扑信息，减少存储量，提高运算</a:t>
            </a:r>
            <a:r>
              <a:rPr kumimoji="0" lang="zh-CN" altLang="en-US" sz="2400" b="0" i="0" u="none" strike="noStrike" kern="1200" cap="none" spc="0" normalizeH="0" baseline="0" noProof="1" smtClean="0">
                <a:ln>
                  <a:noFill/>
                </a:ln>
                <a:solidFill>
                  <a:schemeClr val="tx1"/>
                </a:solidFill>
                <a:effectLst/>
                <a:uLnTx/>
                <a:uFillTx/>
                <a:latin typeface="楷体" panose="02010609060101010101" pitchFamily="49" charset="-122"/>
                <a:ea typeface="楷体" panose="02010609060101010101" pitchFamily="49" charset="-122"/>
                <a:cs typeface="楷体" panose="02010609060101010101" pitchFamily="49" charset="-122"/>
              </a:rPr>
              <a:t>速度</a:t>
            </a:r>
            <a:endParaRPr kumimoji="0" lang="en-US" altLang="zh-CN" sz="2400" b="0" i="0" u="none" strike="noStrike" kern="1200" cap="none" spc="0" normalizeH="0" baseline="0" noProof="1" smtClean="0">
              <a:ln>
                <a:noFill/>
              </a:ln>
              <a:solidFill>
                <a:schemeClr val="tx1"/>
              </a:solidFill>
              <a:effectLst/>
              <a:uLnTx/>
              <a:uFillTx/>
              <a:latin typeface="楷体" panose="02010609060101010101" pitchFamily="49" charset="-122"/>
              <a:ea typeface="楷体" panose="02010609060101010101" pitchFamily="49" charset="-122"/>
              <a:cs typeface="楷体" panose="02010609060101010101" pitchFamily="49" charset="-122"/>
            </a:endParaRPr>
          </a:p>
          <a:p>
            <a:pPr marL="342900" marR="0" lvl="0" indent="0" algn="l" defTabSz="914400" rtl="0" eaLnBrk="0" fontAlgn="base" latinLnBrk="0" hangingPunct="0">
              <a:lnSpc>
                <a:spcPct val="110000"/>
              </a:lnSpc>
              <a:spcBef>
                <a:spcPts val="0"/>
              </a:spcBef>
              <a:spcAft>
                <a:spcPct val="0"/>
              </a:spcAft>
              <a:buClrTx/>
              <a:buSzTx/>
              <a:buFont typeface="Arial" panose="020B0604020202020204" pitchFamily="34" charset="0"/>
              <a:buChar char="•"/>
              <a:defRPr/>
            </a:pPr>
            <a:r>
              <a:rPr kumimoji="0" lang="zh-CN" altLang="en-US" sz="2400" b="0" i="0" u="none" strike="noStrike" kern="1200" cap="none" spc="0" normalizeH="0" baseline="0" noProof="1" smtClean="0">
                <a:ln>
                  <a:noFill/>
                </a:ln>
                <a:solidFill>
                  <a:schemeClr val="tx1"/>
                </a:solidFill>
                <a:effectLst/>
                <a:uLnTx/>
                <a:uFillTx/>
                <a:latin typeface="楷体" panose="02010609060101010101" pitchFamily="49" charset="-122"/>
                <a:ea typeface="楷体" panose="02010609060101010101" pitchFamily="49" charset="-122"/>
                <a:cs typeface="楷体" panose="02010609060101010101" pitchFamily="49" charset="-122"/>
              </a:rPr>
              <a:t> 仅</a:t>
            </a:r>
            <a:r>
              <a:rPr kumimoji="0" lang="zh-CN" altLang="en-US" sz="2400" b="0" i="0" u="none" strike="noStrike" kern="120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楷体" panose="02010609060101010101" pitchFamily="49" charset="-122"/>
              </a:rPr>
              <a:t>考虑有遮挡关系的形体的</a:t>
            </a:r>
            <a:r>
              <a:rPr kumimoji="0" lang="zh-CN" altLang="en-US" sz="2400" b="0" i="0" u="none" strike="noStrike" kern="1200" cap="none" spc="0" normalizeH="0" baseline="0" noProof="1" smtClean="0">
                <a:ln>
                  <a:noFill/>
                </a:ln>
                <a:solidFill>
                  <a:schemeClr val="tx1"/>
                </a:solidFill>
                <a:effectLst/>
                <a:uLnTx/>
                <a:uFillTx/>
                <a:latin typeface="楷体" panose="02010609060101010101" pitchFamily="49" charset="-122"/>
                <a:ea typeface="楷体" panose="02010609060101010101" pitchFamily="49" charset="-122"/>
                <a:cs typeface="楷体" panose="02010609060101010101" pitchFamily="49" charset="-122"/>
              </a:rPr>
              <a:t>消隐</a:t>
            </a:r>
            <a:endParaRPr kumimoji="0" lang="en-US" altLang="zh-CN" sz="2400" b="0" i="0" u="none" strike="noStrike" kern="1200" cap="none" spc="0" normalizeH="0" baseline="0" noProof="1" smtClean="0">
              <a:ln>
                <a:noFill/>
              </a:ln>
              <a:solidFill>
                <a:schemeClr val="tx1"/>
              </a:solidFill>
              <a:effectLst/>
              <a:uLnTx/>
              <a:uFillTx/>
              <a:latin typeface="楷体" panose="02010609060101010101" pitchFamily="49" charset="-122"/>
              <a:ea typeface="楷体" panose="02010609060101010101" pitchFamily="49" charset="-122"/>
              <a:cs typeface="楷体" panose="02010609060101010101" pitchFamily="49" charset="-122"/>
            </a:endParaRPr>
          </a:p>
          <a:p>
            <a:pPr marL="342900" marR="0" lvl="0" indent="0" algn="l" defTabSz="914400" rtl="0" eaLnBrk="0" fontAlgn="base" latinLnBrk="0" hangingPunct="0">
              <a:lnSpc>
                <a:spcPct val="110000"/>
              </a:lnSpc>
              <a:spcBef>
                <a:spcPts val="0"/>
              </a:spcBef>
              <a:spcAft>
                <a:spcPct val="0"/>
              </a:spcAft>
              <a:buClrTx/>
              <a:buSzTx/>
              <a:buFont typeface="Arial" panose="020B0604020202020204" pitchFamily="34" charset="0"/>
              <a:buChar char="•"/>
              <a:defRPr/>
            </a:pPr>
            <a:r>
              <a:rPr kumimoji="0" lang="zh-CN" altLang="en-US" sz="2400" b="0" i="0" u="none" strike="noStrike" kern="1200" cap="none" spc="0" normalizeH="0" baseline="0" noProof="1" smtClean="0">
                <a:ln>
                  <a:noFill/>
                </a:ln>
                <a:solidFill>
                  <a:schemeClr val="tx1"/>
                </a:solidFill>
                <a:effectLst/>
                <a:uLnTx/>
                <a:uFillTx/>
                <a:latin typeface="楷体" panose="02010609060101010101" pitchFamily="49" charset="-122"/>
                <a:ea typeface="楷体" panose="02010609060101010101" pitchFamily="49" charset="-122"/>
                <a:cs typeface="楷体" panose="02010609060101010101" pitchFamily="49" charset="-122"/>
              </a:rPr>
              <a:t> 确定</a:t>
            </a:r>
            <a:r>
              <a:rPr kumimoji="0" lang="zh-CN" altLang="en-US" sz="2400" b="0" i="0" u="none" strike="noStrike" kern="120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楷体" panose="02010609060101010101" pitchFamily="49" charset="-122"/>
              </a:rPr>
              <a:t>形体与观察者之间的相对位置</a:t>
            </a:r>
            <a:endParaRPr kumimoji="0" lang="zh-CN" altLang="en-US" sz="2400" b="0" i="0" u="none" strike="noStrike" kern="120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楷体" panose="02010609060101010101" pitchFamily="49" charset="-122"/>
            </a:endParaRPr>
          </a:p>
        </p:txBody>
      </p:sp>
      <p:sp>
        <p:nvSpPr>
          <p:cNvPr id="15363" name="标题 5"/>
          <p:cNvSpPr txBox="1"/>
          <p:nvPr/>
        </p:nvSpPr>
        <p:spPr>
          <a:xfrm>
            <a:off x="457200" y="287338"/>
            <a:ext cx="8229600" cy="725487"/>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dirty="0">
                <a:latin typeface="Times New Roman" panose="02020603050405020304" pitchFamily="18" charset="0"/>
                <a:ea typeface="楷体" panose="02010609060101010101" pitchFamily="49" charset="-122"/>
              </a:rPr>
              <a:t>7.2  </a:t>
            </a:r>
            <a:r>
              <a:rPr lang="zh-CN" altLang="en-US" dirty="0">
                <a:latin typeface="Times New Roman" panose="02020603050405020304" pitchFamily="18" charset="0"/>
                <a:ea typeface="楷体" panose="02010609060101010101" pitchFamily="49" charset="-122"/>
              </a:rPr>
              <a:t>消隐算法</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要求</a:t>
            </a:r>
            <a:endParaRPr lang="zh-CN" altLang="en-US" dirty="0">
              <a:latin typeface="Times New Roman" panose="02020603050405020304" pitchFamily="18" charset="0"/>
              <a:ea typeface="楷体" panose="020106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Rectangle 3"/>
          <p:cNvSpPr>
            <a:spLocks noGrp="1" noChangeArrowheads="1"/>
          </p:cNvSpPr>
          <p:nvPr>
            <p:ph idx="1"/>
          </p:nvPr>
        </p:nvSpPr>
        <p:spPr>
          <a:xfrm>
            <a:off x="457200" y="1412875"/>
            <a:ext cx="8229600" cy="4713288"/>
          </a:xfrm>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defRPr/>
            </a:pPr>
            <a:r>
              <a:rPr kumimoji="0" lang="zh-CN" altLang="en-US" sz="28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消隐算法分类</a:t>
            </a:r>
            <a:endParaRPr kumimoji="0" lang="en-US" altLang="zh-CN" sz="28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0" fontAlgn="base" latinLnBrk="0" hangingPunct="0">
              <a:lnSpc>
                <a:spcPct val="150000"/>
              </a:lnSpc>
              <a:spcBef>
                <a:spcPct val="20000"/>
              </a:spcBef>
              <a:spcAft>
                <a:spcPct val="0"/>
              </a:spcAft>
              <a:buClrTx/>
              <a:buSzTx/>
              <a:buFont typeface="Arial" panose="020B0604020202020204" pitchFamily="34" charset="0"/>
              <a:buNone/>
              <a:defRPr/>
            </a:pPr>
            <a:endParaRPr kumimoji="0" lang="zh-CN" altLang="en-US" sz="2600" b="0"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endParaRPr>
          </a:p>
        </p:txBody>
      </p:sp>
      <p:grpSp>
        <p:nvGrpSpPr>
          <p:cNvPr id="16387" name="组合 13"/>
          <p:cNvGrpSpPr/>
          <p:nvPr/>
        </p:nvGrpSpPr>
        <p:grpSpPr>
          <a:xfrm>
            <a:off x="2124075" y="2251075"/>
            <a:ext cx="5119688" cy="3378200"/>
            <a:chOff x="2085825" y="1967372"/>
            <a:chExt cx="5119215" cy="3377715"/>
          </a:xfrm>
        </p:grpSpPr>
        <p:sp>
          <p:nvSpPr>
            <p:cNvPr id="16389" name="ïṥḷïďê"/>
            <p:cNvSpPr/>
            <p:nvPr/>
          </p:nvSpPr>
          <p:spPr>
            <a:xfrm>
              <a:off x="2085825" y="2250037"/>
              <a:ext cx="2209975" cy="800021"/>
            </a:xfrm>
            <a:custGeom>
              <a:avLst/>
              <a:gdLst>
                <a:gd name="txL" fmla="*/ 0 w 1745"/>
                <a:gd name="txT" fmla="*/ 0 h 1320"/>
                <a:gd name="txR" fmla="*/ 1745 w 1745"/>
                <a:gd name="txB" fmla="*/ 1320 h 1320"/>
              </a:gdLst>
              <a:ahLst/>
              <a:cxnLst>
                <a:cxn ang="0">
                  <a:pos x="0" y="2147483647"/>
                </a:cxn>
                <a:cxn ang="0">
                  <a:pos x="2147483647" y="2147483647"/>
                </a:cxn>
                <a:cxn ang="0">
                  <a:pos x="2147483647" y="2147483647"/>
                </a:cxn>
                <a:cxn ang="0">
                  <a:pos x="2147483647" y="2147483647"/>
                </a:cxn>
                <a:cxn ang="0">
                  <a:pos x="2147483647" y="0"/>
                </a:cxn>
                <a:cxn ang="0">
                  <a:pos x="0" y="0"/>
                </a:cxn>
                <a:cxn ang="0">
                  <a:pos x="0" y="2147483647"/>
                </a:cxn>
              </a:cxnLst>
              <a:rect l="txL" t="txT" r="txR" b="txB"/>
              <a:pathLst>
                <a:path w="1745" h="1320">
                  <a:moveTo>
                    <a:pt x="0" y="1320"/>
                  </a:moveTo>
                  <a:lnTo>
                    <a:pt x="1498" y="1320"/>
                  </a:lnTo>
                  <a:cubicBezTo>
                    <a:pt x="1634" y="1320"/>
                    <a:pt x="1745" y="1209"/>
                    <a:pt x="1745" y="1072"/>
                  </a:cubicBezTo>
                  <a:lnTo>
                    <a:pt x="1745" y="248"/>
                  </a:lnTo>
                  <a:cubicBezTo>
                    <a:pt x="1745" y="111"/>
                    <a:pt x="1634" y="0"/>
                    <a:pt x="1498" y="0"/>
                  </a:cubicBezTo>
                  <a:lnTo>
                    <a:pt x="0" y="0"/>
                  </a:lnTo>
                  <a:lnTo>
                    <a:pt x="0" y="1320"/>
                  </a:lnTo>
                </a:path>
              </a:pathLst>
            </a:custGeom>
            <a:solidFill>
              <a:srgbClr val="95B3D7"/>
            </a:solidFill>
            <a:ln w="9525"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zh-CN" altLang="en-US" sz="2200" b="1" dirty="0">
                  <a:latin typeface="华文楷体" panose="02010600040101010101" pitchFamily="2" charset="-122"/>
                  <a:ea typeface="华文楷体" panose="02010600040101010101" pitchFamily="2" charset="-122"/>
                </a:rPr>
                <a:t>按消隐对象分类</a:t>
              </a:r>
              <a:endParaRPr lang="zh-CN" altLang="en-US" sz="2200" b="1" dirty="0">
                <a:latin typeface="华文楷体" panose="02010600040101010101" pitchFamily="2" charset="-122"/>
                <a:ea typeface="华文楷体" panose="02010600040101010101" pitchFamily="2" charset="-122"/>
              </a:endParaRPr>
            </a:p>
          </p:txBody>
        </p:sp>
        <p:sp>
          <p:nvSpPr>
            <p:cNvPr id="16390" name="íṩḻiḓè"/>
            <p:cNvSpPr/>
            <p:nvPr/>
          </p:nvSpPr>
          <p:spPr>
            <a:xfrm>
              <a:off x="2115939" y="4322849"/>
              <a:ext cx="2209975" cy="800021"/>
            </a:xfrm>
            <a:custGeom>
              <a:avLst/>
              <a:gdLst>
                <a:gd name="txL" fmla="*/ 0 w 1745"/>
                <a:gd name="txT" fmla="*/ 0 h 1319"/>
                <a:gd name="txR" fmla="*/ 1745 w 1745"/>
                <a:gd name="txB" fmla="*/ 1319 h 1319"/>
              </a:gdLst>
              <a:ahLst/>
              <a:cxnLst>
                <a:cxn ang="0">
                  <a:pos x="0" y="2147483647"/>
                </a:cxn>
                <a:cxn ang="0">
                  <a:pos x="2147483647" y="2147483647"/>
                </a:cxn>
                <a:cxn ang="0">
                  <a:pos x="2147483647" y="2147483647"/>
                </a:cxn>
                <a:cxn ang="0">
                  <a:pos x="2147483647" y="2147483647"/>
                </a:cxn>
                <a:cxn ang="0">
                  <a:pos x="2147483647" y="0"/>
                </a:cxn>
                <a:cxn ang="0">
                  <a:pos x="0" y="0"/>
                </a:cxn>
                <a:cxn ang="0">
                  <a:pos x="0" y="2147483647"/>
                </a:cxn>
              </a:cxnLst>
              <a:rect l="txL" t="txT" r="txR" b="txB"/>
              <a:pathLst>
                <a:path w="1745" h="1319">
                  <a:moveTo>
                    <a:pt x="0" y="1319"/>
                  </a:moveTo>
                  <a:lnTo>
                    <a:pt x="1498" y="1319"/>
                  </a:lnTo>
                  <a:cubicBezTo>
                    <a:pt x="1634" y="1319"/>
                    <a:pt x="1745" y="1208"/>
                    <a:pt x="1745" y="1071"/>
                  </a:cubicBezTo>
                  <a:lnTo>
                    <a:pt x="1745" y="248"/>
                  </a:lnTo>
                  <a:cubicBezTo>
                    <a:pt x="1745" y="111"/>
                    <a:pt x="1634" y="0"/>
                    <a:pt x="1498" y="0"/>
                  </a:cubicBezTo>
                  <a:lnTo>
                    <a:pt x="0" y="0"/>
                  </a:lnTo>
                  <a:lnTo>
                    <a:pt x="0" y="1319"/>
                  </a:lnTo>
                </a:path>
              </a:pathLst>
            </a:custGeom>
            <a:solidFill>
              <a:srgbClr val="E6B9B8"/>
            </a:solidFill>
            <a:ln w="9525">
              <a:noFill/>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zh-CN" altLang="en-US" sz="2200" b="1" dirty="0">
                  <a:latin typeface="华文楷体" panose="02010600040101010101" pitchFamily="2" charset="-122"/>
                  <a:ea typeface="华文楷体" panose="02010600040101010101" pitchFamily="2" charset="-122"/>
                </a:rPr>
                <a:t>按消隐空间分类</a:t>
              </a:r>
              <a:endParaRPr lang="zh-CN" altLang="en-US" sz="2200" b="1" dirty="0">
                <a:latin typeface="华文楷体" panose="02010600040101010101" pitchFamily="2" charset="-122"/>
                <a:ea typeface="华文楷体" panose="02010600040101010101" pitchFamily="2" charset="-122"/>
              </a:endParaRPr>
            </a:p>
          </p:txBody>
        </p:sp>
        <p:sp>
          <p:nvSpPr>
            <p:cNvPr id="16391" name="iṥḷïďé"/>
            <p:cNvSpPr/>
            <p:nvPr/>
          </p:nvSpPr>
          <p:spPr>
            <a:xfrm>
              <a:off x="4328626" y="4099713"/>
              <a:ext cx="2876414" cy="446021"/>
            </a:xfrm>
            <a:prstGeom prst="roundRect">
              <a:avLst>
                <a:gd name="adj" fmla="val 50000"/>
              </a:avLst>
            </a:prstGeom>
            <a:solidFill>
              <a:srgbClr val="E6B9B8"/>
            </a:solidFill>
            <a:ln w="9525">
              <a:noFill/>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342900" algn="ctr">
                <a:buFontTx/>
                <a:buNone/>
              </a:pPr>
              <a:r>
                <a:rPr lang="zh-CN" altLang="en-US" sz="2200" b="1" dirty="0">
                  <a:latin typeface="华文楷体" panose="02010600040101010101" pitchFamily="2" charset="-122"/>
                  <a:ea typeface="华文楷体" panose="02010600040101010101" pitchFamily="2" charset="-122"/>
                </a:rPr>
                <a:t>对象空间消隐</a:t>
              </a:r>
              <a:endParaRPr lang="zh-CN" altLang="en-US" sz="2200" b="1" dirty="0">
                <a:latin typeface="华文楷体" panose="02010600040101010101" pitchFamily="2" charset="-122"/>
                <a:ea typeface="华文楷体" panose="02010600040101010101" pitchFamily="2" charset="-122"/>
              </a:endParaRPr>
            </a:p>
          </p:txBody>
        </p:sp>
        <p:sp>
          <p:nvSpPr>
            <p:cNvPr id="16392" name="iṥḷïďé"/>
            <p:cNvSpPr/>
            <p:nvPr/>
          </p:nvSpPr>
          <p:spPr>
            <a:xfrm>
              <a:off x="4328626" y="4900653"/>
              <a:ext cx="2876414" cy="444434"/>
            </a:xfrm>
            <a:prstGeom prst="roundRect">
              <a:avLst>
                <a:gd name="adj" fmla="val 50000"/>
              </a:avLst>
            </a:prstGeom>
            <a:solidFill>
              <a:srgbClr val="E6B9B8"/>
            </a:solidFill>
            <a:ln w="9525">
              <a:noFill/>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342900" algn="ctr">
                <a:buFontTx/>
                <a:buNone/>
              </a:pPr>
              <a:r>
                <a:rPr lang="zh-CN" altLang="en-US" sz="2200" b="1" dirty="0">
                  <a:latin typeface="华文楷体" panose="02010600040101010101" pitchFamily="2" charset="-122"/>
                  <a:ea typeface="华文楷体" panose="02010600040101010101" pitchFamily="2" charset="-122"/>
                </a:rPr>
                <a:t>图像空间消隐</a:t>
              </a:r>
              <a:endParaRPr lang="zh-CN" altLang="en-US" sz="2200" b="1" dirty="0">
                <a:latin typeface="华文楷体" panose="02010600040101010101" pitchFamily="2" charset="-122"/>
                <a:ea typeface="华文楷体" panose="02010600040101010101" pitchFamily="2" charset="-122"/>
              </a:endParaRPr>
            </a:p>
          </p:txBody>
        </p:sp>
        <p:sp>
          <p:nvSpPr>
            <p:cNvPr id="16393" name="iṥḷïďé"/>
            <p:cNvSpPr/>
            <p:nvPr/>
          </p:nvSpPr>
          <p:spPr>
            <a:xfrm>
              <a:off x="4319150" y="1967372"/>
              <a:ext cx="2876414" cy="444434"/>
            </a:xfrm>
            <a:prstGeom prst="roundRect">
              <a:avLst>
                <a:gd name="adj" fmla="val 50000"/>
              </a:avLst>
            </a:prstGeom>
            <a:solidFill>
              <a:srgbClr val="95B3D7"/>
            </a:solidFill>
            <a:ln w="9525"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342900" algn="ctr">
                <a:buFontTx/>
                <a:buNone/>
              </a:pPr>
              <a:r>
                <a:rPr lang="zh-CN" altLang="en-US" sz="2200" b="1" dirty="0">
                  <a:latin typeface="华文楷体" panose="02010600040101010101" pitchFamily="2" charset="-122"/>
                  <a:ea typeface="华文楷体" panose="02010600040101010101" pitchFamily="2" charset="-122"/>
                </a:rPr>
                <a:t>隐藏线消隐</a:t>
              </a:r>
              <a:endParaRPr lang="zh-CN" altLang="en-US" sz="2200" b="1" dirty="0">
                <a:latin typeface="华文楷体" panose="02010600040101010101" pitchFamily="2" charset="-122"/>
                <a:ea typeface="华文楷体" panose="02010600040101010101" pitchFamily="2" charset="-122"/>
              </a:endParaRPr>
            </a:p>
          </p:txBody>
        </p:sp>
        <p:sp>
          <p:nvSpPr>
            <p:cNvPr id="16394" name="iṥḷïďé"/>
            <p:cNvSpPr/>
            <p:nvPr/>
          </p:nvSpPr>
          <p:spPr>
            <a:xfrm>
              <a:off x="4319150" y="2945126"/>
              <a:ext cx="2876414" cy="446021"/>
            </a:xfrm>
            <a:prstGeom prst="roundRect">
              <a:avLst>
                <a:gd name="adj" fmla="val 50000"/>
              </a:avLst>
            </a:prstGeom>
            <a:solidFill>
              <a:srgbClr val="95B3D7"/>
            </a:solidFill>
            <a:ln w="9525"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342900" algn="ctr">
                <a:buFontTx/>
                <a:buNone/>
              </a:pPr>
              <a:r>
                <a:rPr lang="zh-CN" altLang="en-US" sz="2200" b="1" dirty="0">
                  <a:latin typeface="华文楷体" panose="02010600040101010101" pitchFamily="2" charset="-122"/>
                  <a:ea typeface="华文楷体" panose="02010600040101010101" pitchFamily="2" charset="-122"/>
                </a:rPr>
                <a:t>隐藏面消隐</a:t>
              </a:r>
              <a:endParaRPr lang="zh-CN" altLang="en-US" sz="2200" b="1" dirty="0">
                <a:latin typeface="华文楷体" panose="02010600040101010101" pitchFamily="2" charset="-122"/>
                <a:ea typeface="华文楷体" panose="02010600040101010101" pitchFamily="2" charset="-122"/>
              </a:endParaRPr>
            </a:p>
          </p:txBody>
        </p:sp>
      </p:grpSp>
      <p:sp>
        <p:nvSpPr>
          <p:cNvPr id="16388" name="标题 5"/>
          <p:cNvSpPr txBox="1"/>
          <p:nvPr/>
        </p:nvSpPr>
        <p:spPr>
          <a:xfrm>
            <a:off x="457200" y="287338"/>
            <a:ext cx="8229600" cy="725487"/>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dirty="0">
                <a:latin typeface="Times New Roman" panose="02020603050405020304" pitchFamily="18" charset="0"/>
                <a:ea typeface="楷体" panose="02010609060101010101" pitchFamily="49" charset="-122"/>
              </a:rPr>
              <a:t>7.2  </a:t>
            </a:r>
            <a:r>
              <a:rPr lang="zh-CN" altLang="en-US" dirty="0">
                <a:latin typeface="Times New Roman" panose="02020603050405020304" pitchFamily="18" charset="0"/>
                <a:ea typeface="楷体" panose="02010609060101010101" pitchFamily="49" charset="-122"/>
              </a:rPr>
              <a:t>消隐算法</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分类</a:t>
            </a:r>
            <a:endParaRPr lang="zh-CN" altLang="en-US" dirty="0">
              <a:latin typeface="Times New Roman" panose="02020603050405020304" pitchFamily="18" charset="0"/>
              <a:ea typeface="楷体" panose="02010609060101010101" pitchFamily="49" charset="-122"/>
            </a:endParaRPr>
          </a:p>
        </p:txBody>
      </p:sp>
      <p:sp>
        <p:nvSpPr>
          <p:cNvPr id="3" name="左大括号 2"/>
          <p:cNvSpPr/>
          <p:nvPr/>
        </p:nvSpPr>
        <p:spPr>
          <a:xfrm>
            <a:off x="4211955" y="2533650"/>
            <a:ext cx="503555" cy="864235"/>
          </a:xfrm>
          <a:prstGeom prst="leftBrace">
            <a:avLst>
              <a:gd name="adj1" fmla="val 33325"/>
              <a:gd name="adj2" fmla="val 50000"/>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4" name="左大括号 3"/>
          <p:cNvSpPr/>
          <p:nvPr/>
        </p:nvSpPr>
        <p:spPr>
          <a:xfrm>
            <a:off x="4211955" y="4606925"/>
            <a:ext cx="503555" cy="864235"/>
          </a:xfrm>
          <a:prstGeom prst="leftBrace">
            <a:avLst>
              <a:gd name="adj1" fmla="val 33325"/>
              <a:gd name="adj2" fmla="val 50000"/>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内容占位符 2"/>
          <p:cNvSpPr>
            <a:spLocks noGrp="1"/>
          </p:cNvSpPr>
          <p:nvPr>
            <p:ph idx="1"/>
          </p:nvPr>
        </p:nvSpPr>
        <p:spPr>
          <a:xfrm>
            <a:off x="539750" y="1143000"/>
            <a:ext cx="8229600" cy="5011738"/>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800" i="0" u="none" strike="noStrike" kern="120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cs"/>
                <a:sym typeface="+mn-ea"/>
              </a:rPr>
              <a:t>分类：</a:t>
            </a:r>
            <a:endParaRPr kumimoji="0" lang="zh-CN" altLang="en-US" sz="2800" i="0" u="none" strike="noStrike" kern="120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lang="zh-CN" altLang="en-US" smtClean="0">
                <a:ln>
                  <a:noFill/>
                </a:ln>
                <a:effectLst/>
                <a:uLnTx/>
                <a:uFillTx/>
                <a:latin typeface="Times New Roman" panose="02020603050405020304" pitchFamily="18" charset="0"/>
                <a:ea typeface="楷体" panose="02010609060101010101" pitchFamily="49" charset="-122"/>
                <a:sym typeface="+mn-ea"/>
              </a:rPr>
              <a:t>线</a:t>
            </a:r>
            <a:r>
              <a:rPr lang="zh-CN" altLang="en-US">
                <a:ln>
                  <a:noFill/>
                </a:ln>
                <a:effectLst/>
                <a:uLnTx/>
                <a:uFillTx/>
                <a:latin typeface="Times New Roman" panose="02020603050405020304" pitchFamily="18" charset="0"/>
                <a:ea typeface="楷体" panose="02010609060101010101" pitchFamily="49" charset="-122"/>
                <a:sym typeface="+mn-ea"/>
              </a:rPr>
              <a:t>消隐</a:t>
            </a:r>
            <a:r>
              <a:rPr lang="en-US" altLang="zh-CN" smtClean="0">
                <a:ln>
                  <a:noFill/>
                </a:ln>
                <a:effectLst/>
                <a:uLnTx/>
                <a:uFillTx/>
                <a:latin typeface="Times New Roman" panose="02020603050405020304" pitchFamily="18" charset="0"/>
                <a:ea typeface="楷体" panose="02010609060101010101" pitchFamily="49" charset="-122"/>
                <a:sym typeface="+mn-ea"/>
              </a:rPr>
              <a:t>Hidden Line</a:t>
            </a:r>
            <a:r>
              <a:rPr lang="zh-CN" altLang="en-US" smtClean="0">
                <a:ln>
                  <a:noFill/>
                </a:ln>
                <a:effectLst/>
                <a:uLnTx/>
                <a:uFillTx/>
                <a:latin typeface="Times New Roman" panose="02020603050405020304" pitchFamily="18" charset="0"/>
                <a:ea typeface="楷体" panose="02010609060101010101" pitchFamily="49" charset="-122"/>
                <a:sym typeface="+mn-ea"/>
              </a:rPr>
              <a:t>：消隐对象是物体上不可见的线，一般用于笔式绘图仪等做出的</a:t>
            </a:r>
            <a:r>
              <a:rPr kumimoji="0" lang="zh-CN" altLang="en-US" sz="2800" i="0" u="none" strike="noStrike" kern="1200" cap="none" spc="0" normalizeH="0" baseline="0" noProof="1">
                <a:ln>
                  <a:noFill/>
                </a:ln>
                <a:solidFill>
                  <a:srgbClr val="3333FF"/>
                </a:solidFill>
                <a:effectLst/>
                <a:uLnTx/>
                <a:uFillTx/>
                <a:latin typeface="Times New Roman" panose="02020603050405020304" pitchFamily="18" charset="0"/>
                <a:ea typeface="楷体" panose="02010609060101010101" pitchFamily="49" charset="-122"/>
                <a:cs typeface="+mn-cs"/>
              </a:rPr>
              <a:t>线框</a:t>
            </a:r>
            <a:r>
              <a:rPr kumimoji="0" lang="zh-CN" altLang="en-US" sz="2800" i="0" u="none" strike="noStrike" kern="1200" cap="none" spc="0" normalizeH="0" baseline="0" noProof="1" smtClean="0">
                <a:ln>
                  <a:noFill/>
                </a:ln>
                <a:solidFill>
                  <a:srgbClr val="3333FF"/>
                </a:solidFill>
                <a:effectLst/>
                <a:uLnTx/>
                <a:uFillTx/>
                <a:latin typeface="Times New Roman" panose="02020603050405020304" pitchFamily="18" charset="0"/>
                <a:ea typeface="楷体" panose="02010609060101010101" pitchFamily="49" charset="-122"/>
                <a:cs typeface="+mn-cs"/>
              </a:rPr>
              <a:t>图</a:t>
            </a:r>
            <a:r>
              <a:rPr kumimoji="0" lang="zh-CN" altLang="en-US" sz="2800"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a:t>
            </a:r>
            <a:endParaRPr kumimoji="0" lang="en-US" altLang="zh-CN" sz="2800" i="0" u="none" strike="noStrike" kern="120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lang="zh-CN" altLang="en-US" smtClean="0">
                <a:ln>
                  <a:noFill/>
                </a:ln>
                <a:effectLst/>
                <a:uLnTx/>
                <a:uFillTx/>
                <a:latin typeface="Times New Roman" panose="02020603050405020304" pitchFamily="18" charset="0"/>
                <a:ea typeface="楷体" panose="02010609060101010101" pitchFamily="49" charset="-122"/>
                <a:sym typeface="+mn-ea"/>
              </a:rPr>
              <a:t>面</a:t>
            </a:r>
            <a:r>
              <a:rPr lang="zh-CN" altLang="en-US">
                <a:ln>
                  <a:noFill/>
                </a:ln>
                <a:effectLst/>
                <a:uLnTx/>
                <a:uFillTx/>
                <a:latin typeface="Times New Roman" panose="02020603050405020304" pitchFamily="18" charset="0"/>
                <a:ea typeface="楷体" panose="02010609060101010101" pitchFamily="49" charset="-122"/>
                <a:sym typeface="+mn-ea"/>
              </a:rPr>
              <a:t>消隐</a:t>
            </a:r>
            <a:r>
              <a:rPr lang="en-US" altLang="zh-CN">
                <a:ln>
                  <a:noFill/>
                </a:ln>
                <a:effectLst/>
                <a:uLnTx/>
                <a:uFillTx/>
                <a:latin typeface="Times New Roman" panose="02020603050405020304" pitchFamily="18" charset="0"/>
                <a:ea typeface="楷体" panose="02010609060101010101" pitchFamily="49" charset="-122"/>
                <a:sym typeface="+mn-ea"/>
              </a:rPr>
              <a:t>Hidden Surface</a:t>
            </a:r>
            <a:r>
              <a:rPr lang="zh-CN" altLang="en-US" smtClean="0">
                <a:ln>
                  <a:noFill/>
                </a:ln>
                <a:effectLst/>
                <a:uLnTx/>
                <a:uFillTx/>
                <a:latin typeface="Times New Roman" panose="02020603050405020304" pitchFamily="18" charset="0"/>
                <a:ea typeface="楷体" panose="02010609060101010101" pitchFamily="49" charset="-122"/>
                <a:sym typeface="+mn-ea"/>
              </a:rPr>
              <a:t>：</a:t>
            </a:r>
            <a:r>
              <a:rPr lang="zh-CN" altLang="en-US" smtClean="0">
                <a:ln>
                  <a:noFill/>
                </a:ln>
                <a:effectLst/>
                <a:uLnTx/>
                <a:uFillTx/>
                <a:latin typeface="Times New Roman" panose="02020603050405020304" pitchFamily="18" charset="0"/>
                <a:ea typeface="楷体" panose="02010609060101010101" pitchFamily="49" charset="-122"/>
                <a:sym typeface="+mn-ea"/>
              </a:rPr>
              <a:t>消隐对象是物体上不可见的面，用于</a:t>
            </a:r>
            <a:r>
              <a:rPr kumimoji="0" lang="zh-CN" altLang="en-US" sz="2800" i="0" u="none" strike="noStrike" kern="1200" cap="none" spc="0" normalizeH="0" baseline="0" noProof="1" smtClean="0">
                <a:ln>
                  <a:noFill/>
                </a:ln>
                <a:solidFill>
                  <a:srgbClr val="3333FF"/>
                </a:solidFill>
                <a:effectLst/>
                <a:uLnTx/>
                <a:uFillTx/>
                <a:latin typeface="Times New Roman" panose="02020603050405020304" pitchFamily="18" charset="0"/>
                <a:ea typeface="楷体" panose="02010609060101010101" pitchFamily="49" charset="-122"/>
                <a:cs typeface="+mn-cs"/>
              </a:rPr>
              <a:t>着色图</a:t>
            </a:r>
            <a:r>
              <a:rPr kumimoji="0" lang="zh-CN" altLang="en-US" sz="2800"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，在光栅扫描显示设备上显示</a:t>
            </a:r>
            <a:r>
              <a:rPr kumimoji="0" lang="zh-CN" altLang="en-US" sz="2800" i="0" u="none" strike="noStrike" kern="1200" cap="none" spc="0" normalizeH="0" baseline="0" noProof="1" smtClean="0">
                <a:ln>
                  <a:noFill/>
                </a:ln>
                <a:solidFill>
                  <a:srgbClr val="3333FF"/>
                </a:solidFill>
                <a:effectLst/>
                <a:uLnTx/>
                <a:uFillTx/>
                <a:latin typeface="Times New Roman" panose="02020603050405020304" pitchFamily="18" charset="0"/>
                <a:ea typeface="楷体" panose="02010609060101010101" pitchFamily="49" charset="-122"/>
                <a:cs typeface="+mn-cs"/>
              </a:rPr>
              <a:t>真实感图形</a:t>
            </a:r>
            <a:r>
              <a:rPr kumimoji="0" lang="zh-CN" altLang="en-US" sz="2800"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一般使用这类算法</a:t>
            </a:r>
            <a:r>
              <a:rPr kumimoji="0" lang="en-US" altLang="zh-CN" sz="2800" b="1" i="0" u="none" strike="noStrike" kern="120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cs"/>
              </a:rPr>
              <a:t>        </a:t>
            </a:r>
            <a:endParaRPr kumimoji="0" lang="zh-CN" altLang="en-US" sz="2800" b="1" i="0" u="none" strike="noStrike" kern="120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cs"/>
            </a:endParaRPr>
          </a:p>
        </p:txBody>
      </p:sp>
      <p:sp>
        <p:nvSpPr>
          <p:cNvPr id="17411" name="Text Box 13"/>
          <p:cNvSpPr txBox="1"/>
          <p:nvPr/>
        </p:nvSpPr>
        <p:spPr>
          <a:xfrm>
            <a:off x="6516370" y="6380798"/>
            <a:ext cx="2601913" cy="4000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spcAft>
                <a:spcPct val="50000"/>
              </a:spcAft>
              <a:buFontTx/>
              <a:buNone/>
            </a:pPr>
            <a:r>
              <a:rPr lang="zh-CN" altLang="en-US" sz="2000" dirty="0">
                <a:latin typeface="华文楷体" panose="02010600040101010101" pitchFamily="2" charset="-122"/>
                <a:ea typeface="华文楷体" panose="02010600040101010101" pitchFamily="2" charset="-122"/>
              </a:rPr>
              <a:t>面消隐：输出着色图</a:t>
            </a:r>
            <a:endParaRPr lang="en-US" altLang="zh-CN" sz="2000" dirty="0">
              <a:latin typeface="华文楷体" panose="02010600040101010101" pitchFamily="2" charset="-122"/>
              <a:ea typeface="华文楷体" panose="02010600040101010101" pitchFamily="2" charset="-122"/>
            </a:endParaRPr>
          </a:p>
        </p:txBody>
      </p:sp>
      <p:graphicFrame>
        <p:nvGraphicFramePr>
          <p:cNvPr id="17412" name="Object 4"/>
          <p:cNvGraphicFramePr/>
          <p:nvPr/>
        </p:nvGraphicFramePr>
        <p:xfrm>
          <a:off x="5148580" y="4364990"/>
          <a:ext cx="1431925" cy="1715770"/>
        </p:xfrm>
        <a:graphic>
          <a:graphicData uri="http://schemas.openxmlformats.org/presentationml/2006/ole">
            <mc:AlternateContent xmlns:mc="http://schemas.openxmlformats.org/markup-compatibility/2006">
              <mc:Choice xmlns:v="urn:schemas-microsoft-com:vml" Requires="v">
                <p:oleObj spid="_x0000_s3077" name="" r:id="rId1" imgW="5972175" imgH="7153275" progId="Paint.Picture">
                  <p:embed/>
                </p:oleObj>
              </mc:Choice>
              <mc:Fallback>
                <p:oleObj name="" r:id="rId1" imgW="5972175" imgH="7153275" progId="Paint.Picture">
                  <p:embed/>
                  <p:pic>
                    <p:nvPicPr>
                      <p:cNvPr id="0" name="图片 3076"/>
                      <p:cNvPicPr/>
                      <p:nvPr/>
                    </p:nvPicPr>
                    <p:blipFill>
                      <a:blip r:embed="rId2"/>
                      <a:stretch>
                        <a:fillRect/>
                      </a:stretch>
                    </p:blipFill>
                    <p:spPr>
                      <a:xfrm>
                        <a:off x="5148580" y="4364990"/>
                        <a:ext cx="1431925" cy="1715770"/>
                      </a:xfrm>
                      <a:prstGeom prst="rect">
                        <a:avLst/>
                      </a:prstGeom>
                      <a:noFill/>
                      <a:ln w="38100">
                        <a:noFill/>
                        <a:miter/>
                      </a:ln>
                    </p:spPr>
                  </p:pic>
                </p:oleObj>
              </mc:Fallback>
            </mc:AlternateContent>
          </a:graphicData>
        </a:graphic>
      </p:graphicFrame>
      <p:graphicFrame>
        <p:nvGraphicFramePr>
          <p:cNvPr id="17413" name="Object 7"/>
          <p:cNvGraphicFramePr/>
          <p:nvPr/>
        </p:nvGraphicFramePr>
        <p:xfrm>
          <a:off x="7046595" y="4437380"/>
          <a:ext cx="1414780" cy="1715770"/>
        </p:xfrm>
        <a:graphic>
          <a:graphicData uri="http://schemas.openxmlformats.org/presentationml/2006/ole">
            <mc:AlternateContent xmlns:mc="http://schemas.openxmlformats.org/markup-compatibility/2006">
              <mc:Choice xmlns:v="urn:schemas-microsoft-com:vml" Requires="v">
                <p:oleObj spid="_x0000_s3078" name="" r:id="rId3" imgW="5943600" imgH="7210425" progId="Paint.Picture">
                  <p:embed/>
                </p:oleObj>
              </mc:Choice>
              <mc:Fallback>
                <p:oleObj name="" r:id="rId3" imgW="5943600" imgH="7210425" progId="Paint.Picture">
                  <p:embed/>
                  <p:pic>
                    <p:nvPicPr>
                      <p:cNvPr id="0" name="图片 3077"/>
                      <p:cNvPicPr/>
                      <p:nvPr/>
                    </p:nvPicPr>
                    <p:blipFill>
                      <a:blip r:embed="rId4"/>
                      <a:stretch>
                        <a:fillRect/>
                      </a:stretch>
                    </p:blipFill>
                    <p:spPr>
                      <a:xfrm>
                        <a:off x="7046595" y="4437380"/>
                        <a:ext cx="1414780" cy="1715770"/>
                      </a:xfrm>
                      <a:prstGeom prst="rect">
                        <a:avLst/>
                      </a:prstGeom>
                      <a:noFill/>
                      <a:ln w="38100">
                        <a:noFill/>
                        <a:miter/>
                      </a:ln>
                    </p:spPr>
                  </p:pic>
                </p:oleObj>
              </mc:Fallback>
            </mc:AlternateContent>
          </a:graphicData>
        </a:graphic>
      </p:graphicFrame>
      <p:sp>
        <p:nvSpPr>
          <p:cNvPr id="17414" name="Text Box 11"/>
          <p:cNvSpPr txBox="1"/>
          <p:nvPr/>
        </p:nvSpPr>
        <p:spPr>
          <a:xfrm>
            <a:off x="4283710" y="6164898"/>
            <a:ext cx="2592388" cy="3968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spcAft>
                <a:spcPct val="50000"/>
              </a:spcAft>
              <a:buFontTx/>
              <a:buNone/>
            </a:pPr>
            <a:r>
              <a:rPr lang="zh-CN" altLang="en-US" sz="2000" dirty="0">
                <a:latin typeface="华文楷体" panose="02010600040101010101" pitchFamily="2" charset="-122"/>
                <a:ea typeface="华文楷体" panose="02010600040101010101" pitchFamily="2" charset="-122"/>
              </a:rPr>
              <a:t>线消隐：输出线框图</a:t>
            </a:r>
            <a:endParaRPr lang="en-US" altLang="zh-CN" sz="2000" dirty="0">
              <a:latin typeface="华文楷体" panose="02010600040101010101" pitchFamily="2" charset="-122"/>
              <a:ea typeface="华文楷体" panose="02010600040101010101" pitchFamily="2" charset="-122"/>
            </a:endParaRPr>
          </a:p>
        </p:txBody>
      </p:sp>
      <p:pic>
        <p:nvPicPr>
          <p:cNvPr id="5" name="Picture 8" descr="消隐"/>
          <p:cNvPicPr>
            <a:picLocks noChangeAspect="1"/>
          </p:cNvPicPr>
          <p:nvPr/>
        </p:nvPicPr>
        <p:blipFill>
          <a:blip r:embed="rId5"/>
          <a:stretch>
            <a:fillRect/>
          </a:stretch>
        </p:blipFill>
        <p:spPr>
          <a:xfrm>
            <a:off x="107633" y="4221480"/>
            <a:ext cx="4764087" cy="1524000"/>
          </a:xfrm>
          <a:prstGeom prst="rect">
            <a:avLst/>
          </a:prstGeom>
          <a:noFill/>
          <a:ln w="9525">
            <a:noFill/>
          </a:ln>
        </p:spPr>
      </p:pic>
      <p:sp>
        <p:nvSpPr>
          <p:cNvPr id="17416" name="标题 5"/>
          <p:cNvSpPr txBox="1"/>
          <p:nvPr/>
        </p:nvSpPr>
        <p:spPr>
          <a:xfrm>
            <a:off x="457200" y="287338"/>
            <a:ext cx="8229600" cy="725487"/>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dirty="0">
                <a:latin typeface="Times New Roman" panose="02020603050405020304" pitchFamily="18" charset="0"/>
                <a:ea typeface="楷体" panose="02010609060101010101" pitchFamily="49" charset="-122"/>
              </a:rPr>
              <a:t>7.2  </a:t>
            </a:r>
            <a:r>
              <a:rPr lang="zh-CN" altLang="en-US" dirty="0">
                <a:latin typeface="Times New Roman" panose="02020603050405020304" pitchFamily="18" charset="0"/>
                <a:ea typeface="楷体" panose="02010609060101010101" pitchFamily="49" charset="-122"/>
              </a:rPr>
              <a:t>消隐算法</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分类</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消隐对象</a:t>
            </a:r>
            <a:endParaRPr lang="zh-CN" altLang="en-US" dirty="0">
              <a:latin typeface="Times New Roman" panose="02020603050405020304" pitchFamily="18" charset="0"/>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100000">
                                          <p:val>
                                            <p:strVal val="#ppt_x"/>
                                          </p:val>
                                        </p:tav>
                                      </p:tavLst>
                                    </p:anim>
                                    <p:anim calcmode="lin" valueType="num">
                                      <p:cBhvr>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内容占位符 2"/>
          <p:cNvSpPr>
            <a:spLocks noGrp="1"/>
          </p:cNvSpPr>
          <p:nvPr>
            <p:ph idx="1"/>
          </p:nvPr>
        </p:nvSpPr>
        <p:spPr/>
        <p:txBody>
          <a:bodyPr vert="horz" wrap="square" lIns="91440" tIns="45720" rIns="91440" bIns="45720" anchor="t" anchorCtr="0"/>
          <a:p>
            <a:pPr marL="0" indent="0">
              <a:buNone/>
            </a:pPr>
            <a:r>
              <a:rPr lang="zh-CN" altLang="en-US">
                <a:ln>
                  <a:noFill/>
                </a:ln>
                <a:effectLst/>
                <a:uLnTx/>
                <a:uFillTx/>
                <a:latin typeface="楷体" panose="02010609060101010101" pitchFamily="49" charset="-122"/>
                <a:ea typeface="楷体" panose="02010609060101010101" pitchFamily="49" charset="-122"/>
                <a:sym typeface="+mn-ea"/>
              </a:rPr>
              <a:t>另一种分类：</a:t>
            </a:r>
            <a:endParaRPr kumimoji="0" lang="zh-CN" altLang="en-US" i="0" u="none" strike="noStrike" kern="120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cs"/>
            </a:endParaRPr>
          </a:p>
          <a:p>
            <a:r>
              <a:rPr lang="zh-CN" altLang="en-US" kern="1200" dirty="0">
                <a:latin typeface="Times New Roman" panose="02020603050405020304" pitchFamily="18" charset="0"/>
                <a:ea typeface="楷体" panose="02010609060101010101" pitchFamily="49" charset="-122"/>
                <a:cs typeface="+mn-cs"/>
              </a:rPr>
              <a:t>基于物体空间的方法</a:t>
            </a:r>
            <a:endParaRPr lang="zh-CN" altLang="en-US" kern="1200" dirty="0">
              <a:latin typeface="Times New Roman" panose="02020603050405020304" pitchFamily="18" charset="0"/>
              <a:ea typeface="楷体" panose="02010609060101010101" pitchFamily="49" charset="-122"/>
              <a:cs typeface="+mn-cs"/>
            </a:endParaRPr>
          </a:p>
          <a:p>
            <a:r>
              <a:rPr lang="zh-CN" altLang="en-US" kern="1200" dirty="0">
                <a:latin typeface="Times New Roman" panose="02020603050405020304" pitchFamily="18" charset="0"/>
                <a:ea typeface="楷体" panose="02010609060101010101" pitchFamily="49" charset="-122"/>
                <a:cs typeface="+mn-cs"/>
              </a:rPr>
              <a:t>基于图像空间的方法</a:t>
            </a:r>
            <a:endParaRPr lang="zh-CN" altLang="en-US" u="sng" kern="1200" dirty="0">
              <a:latin typeface="Times New Roman" panose="02020603050405020304" pitchFamily="18" charset="0"/>
              <a:ea typeface="楷体" panose="02010609060101010101" pitchFamily="49" charset="-122"/>
              <a:cs typeface="+mn-cs"/>
            </a:endParaRPr>
          </a:p>
          <a:p>
            <a:endParaRPr lang="zh-CN" altLang="en-US" b="1" u="sng" kern="1200" dirty="0">
              <a:latin typeface="Times New Roman" panose="02020603050405020304" pitchFamily="18" charset="0"/>
              <a:ea typeface="楷体" panose="02010609060101010101" pitchFamily="49" charset="-122"/>
              <a:cs typeface="+mn-cs"/>
            </a:endParaRPr>
          </a:p>
          <a:p>
            <a:endParaRPr lang="zh-CN" altLang="en-US" kern="1200" dirty="0">
              <a:latin typeface="华文楷体" panose="02010600040101010101" pitchFamily="2" charset="-122"/>
              <a:ea typeface="华文楷体" panose="02010600040101010101" pitchFamily="2" charset="-122"/>
              <a:cs typeface="+mn-cs"/>
            </a:endParaRPr>
          </a:p>
        </p:txBody>
      </p:sp>
      <p:sp>
        <p:nvSpPr>
          <p:cNvPr id="18435" name="标题 5"/>
          <p:cNvSpPr txBox="1"/>
          <p:nvPr/>
        </p:nvSpPr>
        <p:spPr>
          <a:xfrm>
            <a:off x="457200" y="287338"/>
            <a:ext cx="8229600" cy="725487"/>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dirty="0">
                <a:latin typeface="Times New Roman" panose="02020603050405020304" pitchFamily="18" charset="0"/>
                <a:ea typeface="楷体" panose="02010609060101010101" pitchFamily="49" charset="-122"/>
              </a:rPr>
              <a:t>7.2  </a:t>
            </a:r>
            <a:r>
              <a:rPr lang="zh-CN" altLang="en-US" dirty="0">
                <a:latin typeface="Times New Roman" panose="02020603050405020304" pitchFamily="18" charset="0"/>
                <a:ea typeface="楷体" panose="02010609060101010101" pitchFamily="49" charset="-122"/>
              </a:rPr>
              <a:t>消隐算法</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分类</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消隐空间</a:t>
            </a:r>
            <a:endParaRPr lang="zh-CN" altLang="en-US" dirty="0">
              <a:latin typeface="Times New Roman" panose="02020603050405020304" pitchFamily="18" charset="0"/>
              <a:ea typeface="楷体" panose="02010609060101010101"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内容占位符 2"/>
          <p:cNvSpPr>
            <a:spLocks noGrp="1"/>
          </p:cNvSpPr>
          <p:nvPr>
            <p:ph idx="1"/>
          </p:nvPr>
        </p:nvSpPr>
        <p:spPr>
          <a:xfrm>
            <a:off x="323850" y="1233488"/>
            <a:ext cx="8496300" cy="4721225"/>
          </a:xfrm>
        </p:spPr>
        <p:txBody>
          <a:bodyPr vert="horz" wrap="square" lIns="91440" tIns="45720" rIns="91440" bIns="45720" anchor="t" anchorCtr="0"/>
          <a:p>
            <a:pPr eaLnBrk="1" hangingPunct="1">
              <a:buFont typeface="Arial" panose="020B0604020202020204" pitchFamily="34" charset="0"/>
              <a:buNone/>
            </a:pPr>
            <a:r>
              <a:rPr lang="zh-CN" altLang="en-US" u="sng" kern="1200" dirty="0">
                <a:latin typeface="Times New Roman" panose="02020603050405020304" pitchFamily="18" charset="0"/>
                <a:ea typeface="楷体" panose="02010609060101010101" pitchFamily="49" charset="-122"/>
                <a:cs typeface="+mn-cs"/>
              </a:rPr>
              <a:t>基于物体空间的方法</a:t>
            </a:r>
            <a:endParaRPr lang="zh-CN" altLang="en-US" u="sng" kern="1200" dirty="0">
              <a:latin typeface="Times New Roman" panose="02020603050405020304" pitchFamily="18" charset="0"/>
              <a:ea typeface="楷体" panose="02010609060101010101" pitchFamily="49" charset="-122"/>
              <a:cs typeface="+mn-cs"/>
            </a:endParaRPr>
          </a:p>
          <a:p>
            <a:pPr marL="742950" lvl="2" indent="-342900" eaLnBrk="1" hangingPunct="1">
              <a:spcBef>
                <a:spcPts val="600"/>
              </a:spcBef>
            </a:pPr>
            <a:r>
              <a:rPr lang="zh-CN" altLang="en-US" sz="2600" kern="1200" dirty="0">
                <a:latin typeface="Times New Roman" panose="02020603050405020304" pitchFamily="18" charset="0"/>
                <a:ea typeface="楷体" panose="02010609060101010101" pitchFamily="49" charset="-122"/>
                <a:cs typeface="+mn-cs"/>
              </a:rPr>
              <a:t>物体空间是需要消隐的物体所在的三维空间</a:t>
            </a:r>
            <a:endParaRPr lang="zh-CN" altLang="en-US" sz="2600" kern="1200" dirty="0">
              <a:latin typeface="Times New Roman" panose="02020603050405020304" pitchFamily="18" charset="0"/>
              <a:ea typeface="楷体" panose="02010609060101010101" pitchFamily="49" charset="-122"/>
              <a:cs typeface="+mn-cs"/>
            </a:endParaRPr>
          </a:p>
          <a:p>
            <a:pPr marL="742950" lvl="2" indent="-342900" eaLnBrk="1" hangingPunct="1">
              <a:spcBef>
                <a:spcPts val="600"/>
              </a:spcBef>
            </a:pPr>
            <a:r>
              <a:rPr lang="zh-CN" altLang="en-US" sz="2600" kern="1200" dirty="0">
                <a:latin typeface="Times New Roman" panose="02020603050405020304" pitchFamily="18" charset="0"/>
                <a:ea typeface="楷体" panose="02010609060101010101" pitchFamily="49" charset="-122"/>
                <a:cs typeface="+mn-cs"/>
              </a:rPr>
              <a:t>以三维场景中的物体为处理对象，将</a:t>
            </a:r>
            <a:r>
              <a:rPr lang="zh-CN" altLang="en-US" sz="2600" u="sng" kern="1200" dirty="0">
                <a:solidFill>
                  <a:srgbClr val="FF0000"/>
                </a:solidFill>
                <a:latin typeface="Times New Roman" panose="02020603050405020304" pitchFamily="18" charset="0"/>
                <a:ea typeface="楷体" panose="02010609060101010101" pitchFamily="49" charset="-122"/>
                <a:cs typeface="+mn-cs"/>
              </a:rPr>
              <a:t>物体每个面</a:t>
            </a:r>
            <a:r>
              <a:rPr lang="zh-CN" altLang="en-US" sz="2600" kern="1200" dirty="0">
                <a:latin typeface="Times New Roman" panose="02020603050405020304" pitchFamily="18" charset="0"/>
                <a:ea typeface="楷体" panose="02010609060101010101" pitchFamily="49" charset="-122"/>
                <a:cs typeface="+mn-cs"/>
              </a:rPr>
              <a:t>与所有其他面进行比较，求出所有点线面的遮挡关系，除去完全不可见的物体和物体上不可见的部分，从而确定物体的</a:t>
            </a:r>
            <a:r>
              <a:rPr lang="zh-CN" altLang="en-US" sz="2600" dirty="0">
                <a:latin typeface="Times New Roman" panose="02020603050405020304" pitchFamily="18" charset="0"/>
                <a:ea typeface="楷体" panose="02010609060101010101" pitchFamily="49" charset="-122"/>
                <a:sym typeface="+mn-ea"/>
              </a:rPr>
              <a:t>哪些线（面）可见</a:t>
            </a:r>
            <a:r>
              <a:rPr lang="zh-CN" altLang="en-US" sz="2600" kern="1200" dirty="0">
                <a:latin typeface="Times New Roman" panose="02020603050405020304" pitchFamily="18" charset="0"/>
                <a:ea typeface="楷体" panose="02010609060101010101" pitchFamily="49" charset="-122"/>
                <a:cs typeface="+mn-cs"/>
              </a:rPr>
              <a:t>。</a:t>
            </a:r>
            <a:endParaRPr lang="en-US" altLang="zh-CN" sz="2600" kern="1200" dirty="0">
              <a:latin typeface="Times New Roman" panose="02020603050405020304" pitchFamily="18" charset="0"/>
              <a:ea typeface="楷体" panose="02010609060101010101" pitchFamily="49" charset="-122"/>
              <a:cs typeface="+mn-cs"/>
            </a:endParaRPr>
          </a:p>
          <a:p>
            <a:pPr marL="742950" lvl="2" indent="-342900" eaLnBrk="1" hangingPunct="1">
              <a:spcBef>
                <a:spcPts val="600"/>
              </a:spcBef>
            </a:pPr>
            <a:r>
              <a:rPr lang="zh-CN" altLang="en-US" sz="2600" kern="1200" dirty="0">
                <a:latin typeface="Times New Roman" panose="02020603050405020304" pitchFamily="18" charset="0"/>
                <a:ea typeface="楷体" panose="02010609060101010101" pitchFamily="49" charset="-122"/>
                <a:cs typeface="+mn-cs"/>
              </a:rPr>
              <a:t>该算法多用于线框图线消隐，也可用于面消隐。</a:t>
            </a:r>
            <a:endParaRPr lang="en-US" altLang="zh-CN" kern="1200" dirty="0">
              <a:latin typeface="Times New Roman" panose="02020603050405020304" pitchFamily="18" charset="0"/>
              <a:ea typeface="楷体" panose="02010609060101010101" pitchFamily="49" charset="-122"/>
              <a:cs typeface="+mn-cs"/>
            </a:endParaRPr>
          </a:p>
        </p:txBody>
      </p:sp>
      <p:graphicFrame>
        <p:nvGraphicFramePr>
          <p:cNvPr id="19459" name="Object 4"/>
          <p:cNvGraphicFramePr>
            <a:graphicFrameLocks noChangeAspect="1"/>
          </p:cNvGraphicFramePr>
          <p:nvPr/>
        </p:nvGraphicFramePr>
        <p:xfrm>
          <a:off x="4643438" y="4797425"/>
          <a:ext cx="4319587" cy="1368425"/>
        </p:xfrm>
        <a:graphic>
          <a:graphicData uri="http://schemas.openxmlformats.org/presentationml/2006/ole">
            <mc:AlternateContent xmlns:mc="http://schemas.openxmlformats.org/markup-compatibility/2006">
              <mc:Choice xmlns:v="urn:schemas-microsoft-com:vml" Requires="v">
                <p:oleObj spid="_x0000_s3076" name="" r:id="rId1" imgW="25374600" imgH="7861300" progId="Photoshop.Image.7">
                  <p:embed/>
                </p:oleObj>
              </mc:Choice>
              <mc:Fallback>
                <p:oleObj name="" r:id="rId1" imgW="25374600" imgH="7861300" progId="Photoshop.Image.7">
                  <p:embed/>
                  <p:pic>
                    <p:nvPicPr>
                      <p:cNvPr id="0" name="图片 3075"/>
                      <p:cNvPicPr/>
                      <p:nvPr/>
                    </p:nvPicPr>
                    <p:blipFill>
                      <a:blip r:embed="rId2"/>
                      <a:stretch>
                        <a:fillRect/>
                      </a:stretch>
                    </p:blipFill>
                    <p:spPr>
                      <a:xfrm>
                        <a:off x="4643438" y="4797425"/>
                        <a:ext cx="4319587" cy="1368425"/>
                      </a:xfrm>
                      <a:prstGeom prst="rect">
                        <a:avLst/>
                      </a:prstGeom>
                      <a:noFill/>
                      <a:ln w="38100">
                        <a:noFill/>
                        <a:miter/>
                      </a:ln>
                    </p:spPr>
                  </p:pic>
                </p:oleObj>
              </mc:Fallback>
            </mc:AlternateContent>
          </a:graphicData>
        </a:graphic>
      </p:graphicFrame>
      <p:sp>
        <p:nvSpPr>
          <p:cNvPr id="19460" name="标题 5"/>
          <p:cNvSpPr txBox="1"/>
          <p:nvPr/>
        </p:nvSpPr>
        <p:spPr>
          <a:xfrm>
            <a:off x="457200" y="287338"/>
            <a:ext cx="8229600" cy="725487"/>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dirty="0">
                <a:latin typeface="Times New Roman" panose="02020603050405020304" pitchFamily="18" charset="0"/>
                <a:ea typeface="楷体" panose="02010609060101010101" pitchFamily="49" charset="-122"/>
              </a:rPr>
              <a:t>7.2  </a:t>
            </a:r>
            <a:r>
              <a:rPr lang="zh-CN" altLang="en-US" dirty="0">
                <a:latin typeface="Times New Roman" panose="02020603050405020304" pitchFamily="18" charset="0"/>
                <a:ea typeface="楷体" panose="02010609060101010101" pitchFamily="49" charset="-122"/>
              </a:rPr>
              <a:t>消隐算法</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基于物体空间的方法</a:t>
            </a:r>
            <a:endParaRPr lang="zh-CN" altLang="en-US" dirty="0">
              <a:latin typeface="Times New Roman" panose="02020603050405020304" pitchFamily="18" charset="0"/>
              <a:ea typeface="楷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a:t>
            </a:r>
            <a:r>
              <a:rPr lang="en-US" altLang="zh-CN"/>
              <a:t>7</a:t>
            </a:r>
            <a:r>
              <a:rPr lang="zh-CN" altLang="en-US"/>
              <a:t>章</a:t>
            </a:r>
            <a:r>
              <a:rPr lang="en-US" altLang="zh-CN"/>
              <a:t> </a:t>
            </a:r>
            <a:r>
              <a:rPr lang="zh-CN" altLang="en-US"/>
              <a:t>真实感图形技术</a:t>
            </a:r>
            <a:endParaRPr lang="zh-CN" altLang="en-US"/>
          </a:p>
        </p:txBody>
      </p:sp>
      <p:sp>
        <p:nvSpPr>
          <p:cNvPr id="3" name="内容占位符 2"/>
          <p:cNvSpPr>
            <a:spLocks noGrp="1"/>
          </p:cNvSpPr>
          <p:nvPr>
            <p:ph idx="1"/>
          </p:nvPr>
        </p:nvSpPr>
        <p:spPr/>
        <p:txBody>
          <a:bodyPr/>
          <a:p>
            <a:r>
              <a:rPr lang="zh-CN" altLang="en-US"/>
              <a:t>真实感渲染(Photorealistic Rendering)：目的是基于真实物理世界对3D场景进行仿真还原。</a:t>
            </a:r>
            <a:endParaRPr lang="zh-CN" altLang="en-US"/>
          </a:p>
        </p:txBody>
      </p:sp>
      <p:pic>
        <p:nvPicPr>
          <p:cNvPr id="100" name="图片 99"/>
          <p:cNvPicPr/>
          <p:nvPr>
            <p:custDataLst>
              <p:tags r:id="rId1"/>
            </p:custDataLst>
          </p:nvPr>
        </p:nvPicPr>
        <p:blipFill>
          <a:blip r:embed="rId2"/>
          <a:stretch>
            <a:fillRect/>
          </a:stretch>
        </p:blipFill>
        <p:spPr>
          <a:xfrm>
            <a:off x="1979930" y="2853055"/>
            <a:ext cx="5305425" cy="2653030"/>
          </a:xfrm>
          <a:prstGeom prst="rect">
            <a:avLst/>
          </a:prstGeom>
          <a:noFill/>
          <a:ln w="9525">
            <a:noFill/>
          </a:ln>
        </p:spPr>
      </p:pic>
      <p:sp>
        <p:nvSpPr>
          <p:cNvPr id="4" name="文本框 3"/>
          <p:cNvSpPr txBox="1"/>
          <p:nvPr/>
        </p:nvSpPr>
        <p:spPr>
          <a:xfrm>
            <a:off x="1475740" y="6309360"/>
            <a:ext cx="6445885" cy="337185"/>
          </a:xfrm>
          <a:prstGeom prst="rect">
            <a:avLst/>
          </a:prstGeom>
          <a:noFill/>
        </p:spPr>
        <p:txBody>
          <a:bodyPr wrap="square" rtlCol="0">
            <a:spAutoFit/>
          </a:bodyPr>
          <a:p>
            <a:r>
              <a:rPr lang="zh-CN" altLang="en-US" sz="1600"/>
              <a:t>https://zhuanlan.zhihu.com/p/31194204?from_voters_page=true</a:t>
            </a:r>
            <a:endParaRPr lang="zh-CN" altLang="en-US" sz="1600"/>
          </a:p>
        </p:txBody>
      </p:sp>
      <p:sp>
        <p:nvSpPr>
          <p:cNvPr id="5" name="文本框 4"/>
          <p:cNvSpPr txBox="1"/>
          <p:nvPr/>
        </p:nvSpPr>
        <p:spPr>
          <a:xfrm>
            <a:off x="3060065" y="5625465"/>
            <a:ext cx="3979545" cy="398780"/>
          </a:xfrm>
          <a:prstGeom prst="rect">
            <a:avLst/>
          </a:prstGeom>
          <a:noFill/>
        </p:spPr>
        <p:txBody>
          <a:bodyPr wrap="square" rtlCol="0">
            <a:spAutoFit/>
          </a:bodyPr>
          <a:p>
            <a:r>
              <a:rPr lang="en-US" altLang="zh-CN" sz="2000">
                <a:latin typeface="华文楷体" panose="02010600040101010101" pitchFamily="2" charset="-122"/>
                <a:ea typeface="华文楷体" panose="02010600040101010101" pitchFamily="2" charset="-122"/>
                <a:cs typeface="华文楷体" panose="02010600040101010101" pitchFamily="2" charset="-122"/>
              </a:rPr>
              <a:t>真实感渲染 vs. 非真实感渲染</a:t>
            </a:r>
            <a:endParaRPr lang="en-US" altLang="zh-CN" sz="2000">
              <a:latin typeface="华文楷体" panose="02010600040101010101" pitchFamily="2" charset="-122"/>
              <a:ea typeface="华文楷体" panose="02010600040101010101" pitchFamily="2" charset="-122"/>
              <a:cs typeface="华文楷体" panose="020106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内容占位符 2"/>
          <p:cNvSpPr>
            <a:spLocks noGrp="1"/>
          </p:cNvSpPr>
          <p:nvPr>
            <p:ph idx="1"/>
          </p:nvPr>
        </p:nvSpPr>
        <p:spPr/>
        <p:txBody>
          <a:bodyPr vert="horz" wrap="square" lIns="91440" tIns="45720" rIns="91440" bIns="45720" anchor="t" anchorCtr="0"/>
          <a:p>
            <a:pPr eaLnBrk="1" hangingPunct="1"/>
            <a:r>
              <a:rPr lang="zh-CN" altLang="en-US" kern="1200" dirty="0">
                <a:latin typeface="Times New Roman" panose="02020603050405020304" pitchFamily="18" charset="0"/>
                <a:ea typeface="楷体" panose="02010609060101010101" pitchFamily="49" charset="-122"/>
                <a:cs typeface="+mn-cs"/>
              </a:rPr>
              <a:t>算法描述</a:t>
            </a:r>
            <a:endParaRPr lang="zh-CN" altLang="en-US" kern="1200" dirty="0">
              <a:latin typeface="Times New Roman" panose="02020603050405020304" pitchFamily="18" charset="0"/>
              <a:ea typeface="楷体" panose="02010609060101010101" pitchFamily="49" charset="-122"/>
              <a:cs typeface="+mn-cs"/>
            </a:endParaRPr>
          </a:p>
          <a:p>
            <a:pPr eaLnBrk="1" hangingPunct="1">
              <a:buFont typeface="Wingdings" panose="05000000000000000000" pitchFamily="2" charset="2"/>
              <a:buNone/>
            </a:pPr>
            <a:r>
              <a:rPr lang="zh-CN" altLang="en-US" kern="1200" dirty="0">
                <a:latin typeface="Times New Roman" panose="02020603050405020304" pitchFamily="18" charset="0"/>
                <a:ea typeface="楷体" panose="02010609060101010101" pitchFamily="49" charset="-122"/>
                <a:cs typeface="+mn-cs"/>
              </a:rPr>
              <a:t>	</a:t>
            </a:r>
            <a:r>
              <a:rPr lang="en-US" altLang="zh-CN" kern="1200" dirty="0">
                <a:latin typeface="Times New Roman" panose="02020603050405020304" pitchFamily="18" charset="0"/>
                <a:ea typeface="楷体" panose="02010609060101010101" pitchFamily="49" charset="-122"/>
                <a:cs typeface="+mn-cs"/>
              </a:rPr>
              <a:t>for(</a:t>
            </a:r>
            <a:r>
              <a:rPr lang="zh-CN" altLang="en-US" kern="1200" dirty="0">
                <a:solidFill>
                  <a:srgbClr val="C00000"/>
                </a:solidFill>
                <a:latin typeface="Times New Roman" panose="02020603050405020304" pitchFamily="18" charset="0"/>
                <a:ea typeface="楷体" panose="02010609060101010101" pitchFamily="49" charset="-122"/>
                <a:cs typeface="+mn-cs"/>
              </a:rPr>
              <a:t>空间中的每一个物体</a:t>
            </a:r>
            <a:r>
              <a:rPr lang="en-US" altLang="zh-CN" kern="1200" dirty="0">
                <a:latin typeface="Times New Roman" panose="02020603050405020304" pitchFamily="18" charset="0"/>
                <a:ea typeface="楷体" panose="02010609060101010101" pitchFamily="49" charset="-122"/>
                <a:cs typeface="+mn-cs"/>
              </a:rPr>
              <a:t>)  </a:t>
            </a:r>
            <a:endParaRPr lang="en-US" altLang="zh-CN" kern="1200" dirty="0">
              <a:latin typeface="Times New Roman" panose="02020603050405020304" pitchFamily="18" charset="0"/>
              <a:ea typeface="楷体" panose="02010609060101010101" pitchFamily="49" charset="-122"/>
              <a:cs typeface="+mn-cs"/>
            </a:endParaRPr>
          </a:p>
          <a:p>
            <a:pPr eaLnBrk="1" hangingPunct="1">
              <a:buFont typeface="Wingdings" panose="05000000000000000000" pitchFamily="2" charset="2"/>
              <a:buNone/>
            </a:pPr>
            <a:r>
              <a:rPr lang="en-US" altLang="zh-CN" kern="1200" dirty="0">
                <a:latin typeface="Times New Roman" panose="02020603050405020304" pitchFamily="18" charset="0"/>
                <a:ea typeface="楷体" panose="02010609060101010101" pitchFamily="49" charset="-122"/>
                <a:cs typeface="+mn-cs"/>
              </a:rPr>
              <a:t>   {</a:t>
            </a:r>
            <a:endParaRPr lang="en-US" altLang="zh-CN" kern="1200" dirty="0">
              <a:latin typeface="Times New Roman" panose="02020603050405020304" pitchFamily="18" charset="0"/>
              <a:ea typeface="楷体" panose="02010609060101010101" pitchFamily="49" charset="-122"/>
              <a:cs typeface="+mn-cs"/>
            </a:endParaRPr>
          </a:p>
          <a:p>
            <a:pPr eaLnBrk="1" hangingPunct="1">
              <a:buFont typeface="Wingdings" panose="05000000000000000000" pitchFamily="2" charset="2"/>
              <a:buNone/>
            </a:pPr>
            <a:r>
              <a:rPr lang="en-US" altLang="zh-CN" kern="1200" dirty="0">
                <a:latin typeface="Times New Roman" panose="02020603050405020304" pitchFamily="18" charset="0"/>
                <a:ea typeface="楷体" panose="02010609060101010101" pitchFamily="49" charset="-122"/>
                <a:cs typeface="+mn-cs"/>
              </a:rPr>
              <a:t>		</a:t>
            </a:r>
            <a:r>
              <a:rPr lang="zh-CN" altLang="en-US" kern="1200" dirty="0">
                <a:latin typeface="Times New Roman" panose="02020603050405020304" pitchFamily="18" charset="0"/>
                <a:ea typeface="楷体" panose="02010609060101010101" pitchFamily="49" charset="-122"/>
                <a:cs typeface="+mn-cs"/>
              </a:rPr>
              <a:t>将该物体与场景中其他物体进行比较，确定表面可见部分；</a:t>
            </a:r>
            <a:endParaRPr lang="zh-CN" altLang="en-US" kern="1200" dirty="0">
              <a:latin typeface="Times New Roman" panose="02020603050405020304" pitchFamily="18" charset="0"/>
              <a:ea typeface="楷体" panose="02010609060101010101" pitchFamily="49" charset="-122"/>
              <a:cs typeface="+mn-cs"/>
            </a:endParaRPr>
          </a:p>
          <a:p>
            <a:pPr eaLnBrk="1" hangingPunct="1">
              <a:buFont typeface="Wingdings" panose="05000000000000000000" pitchFamily="2" charset="2"/>
              <a:buNone/>
            </a:pPr>
            <a:r>
              <a:rPr lang="zh-CN" altLang="en-US" kern="1200" dirty="0">
                <a:latin typeface="Times New Roman" panose="02020603050405020304" pitchFamily="18" charset="0"/>
                <a:ea typeface="楷体" panose="02010609060101010101" pitchFamily="49" charset="-122"/>
                <a:cs typeface="+mn-cs"/>
              </a:rPr>
              <a:t>		绘制该物体表面可见部分；</a:t>
            </a:r>
            <a:endParaRPr lang="zh-CN" altLang="en-US" kern="1200" dirty="0">
              <a:latin typeface="Times New Roman" panose="02020603050405020304" pitchFamily="18" charset="0"/>
              <a:ea typeface="楷体" panose="02010609060101010101" pitchFamily="49" charset="-122"/>
              <a:cs typeface="+mn-cs"/>
            </a:endParaRPr>
          </a:p>
          <a:p>
            <a:pPr eaLnBrk="1" hangingPunct="1">
              <a:buFont typeface="Wingdings" panose="05000000000000000000" pitchFamily="2" charset="2"/>
              <a:buNone/>
            </a:pPr>
            <a:r>
              <a:rPr lang="en-US" altLang="zh-CN" kern="1200" dirty="0">
                <a:latin typeface="Times New Roman" panose="02020603050405020304" pitchFamily="18" charset="0"/>
                <a:ea typeface="楷体" panose="02010609060101010101" pitchFamily="49" charset="-122"/>
                <a:cs typeface="+mn-cs"/>
              </a:rPr>
              <a:t>	}</a:t>
            </a:r>
            <a:endParaRPr lang="en-US" altLang="zh-CN" kern="1200" dirty="0">
              <a:latin typeface="Times New Roman" panose="02020603050405020304" pitchFamily="18" charset="0"/>
              <a:ea typeface="楷体" panose="02010609060101010101" pitchFamily="49" charset="-122"/>
              <a:cs typeface="+mn-cs"/>
            </a:endParaRPr>
          </a:p>
          <a:p>
            <a:endParaRPr lang="zh-CN" altLang="en-US" kern="1200" dirty="0">
              <a:latin typeface="华文楷体" panose="02010600040101010101" pitchFamily="2" charset="-122"/>
              <a:ea typeface="华文楷体" panose="02010600040101010101" pitchFamily="2" charset="-122"/>
              <a:cs typeface="+mn-cs"/>
            </a:endParaRPr>
          </a:p>
        </p:txBody>
      </p:sp>
      <p:sp>
        <p:nvSpPr>
          <p:cNvPr id="20483" name="标题 5"/>
          <p:cNvSpPr txBox="1"/>
          <p:nvPr/>
        </p:nvSpPr>
        <p:spPr>
          <a:xfrm>
            <a:off x="457200" y="287338"/>
            <a:ext cx="8229600" cy="725487"/>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dirty="0">
                <a:latin typeface="Times New Roman" panose="02020603050405020304" pitchFamily="18" charset="0"/>
                <a:ea typeface="楷体" panose="02010609060101010101" pitchFamily="49" charset="-122"/>
              </a:rPr>
              <a:t>7.2  </a:t>
            </a:r>
            <a:r>
              <a:rPr lang="zh-CN" altLang="en-US" dirty="0">
                <a:latin typeface="Times New Roman" panose="02020603050405020304" pitchFamily="18" charset="0"/>
                <a:ea typeface="楷体" panose="02010609060101010101" pitchFamily="49" charset="-122"/>
              </a:rPr>
              <a:t>消隐算法</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基于物体空间的方法</a:t>
            </a:r>
            <a:endParaRPr lang="zh-CN" altLang="en-US" dirty="0">
              <a:latin typeface="Times New Roman" panose="02020603050405020304" pitchFamily="18" charset="0"/>
              <a:ea typeface="楷体" panose="02010609060101010101"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内容占位符 2"/>
          <p:cNvSpPr>
            <a:spLocks noGrp="1"/>
          </p:cNvSpPr>
          <p:nvPr>
            <p:ph idx="1"/>
          </p:nvPr>
        </p:nvSpPr>
        <p:spPr>
          <a:xfrm>
            <a:off x="457200" y="1474788"/>
            <a:ext cx="8229600" cy="4651375"/>
          </a:xfrm>
        </p:spPr>
        <p:txBody>
          <a:bodyPr vert="horz" wrap="square" lIns="91440" tIns="45720" rIns="91440" bIns="45720" anchor="t" anchorCtr="0"/>
          <a:p>
            <a:pPr eaLnBrk="1" hangingPunct="1"/>
            <a:r>
              <a:rPr lang="zh-CN" altLang="en-US" u="sng" kern="1200" dirty="0">
                <a:latin typeface="Times New Roman" panose="02020603050405020304" pitchFamily="18" charset="0"/>
                <a:ea typeface="楷体" panose="02010609060101010101" pitchFamily="49" charset="-122"/>
                <a:cs typeface="+mn-cs"/>
              </a:rPr>
              <a:t>特点</a:t>
            </a:r>
            <a:endParaRPr lang="zh-CN" altLang="en-US" kern="1200" dirty="0">
              <a:latin typeface="Times New Roman" panose="02020603050405020304" pitchFamily="18" charset="0"/>
              <a:ea typeface="楷体" panose="02010609060101010101" pitchFamily="49" charset="-122"/>
              <a:cs typeface="+mn-cs"/>
            </a:endParaRPr>
          </a:p>
          <a:p>
            <a:pPr eaLnBrk="1" hangingPunct="1">
              <a:buFont typeface="Arial" panose="020B0604020202020204" pitchFamily="34" charset="0"/>
              <a:buNone/>
            </a:pPr>
            <a:r>
              <a:rPr lang="zh-CN" altLang="en-US" sz="2600" kern="1200" dirty="0">
                <a:latin typeface="Times New Roman" panose="02020603050405020304" pitchFamily="18" charset="0"/>
                <a:ea typeface="楷体" panose="02010609060101010101" pitchFamily="49" charset="-122"/>
                <a:cs typeface="+mn-cs"/>
              </a:rPr>
              <a:t>    算法精度高，与显示器的分辨率无关，适合于精密的</a:t>
            </a:r>
            <a:r>
              <a:rPr lang="en-US" altLang="zh-CN" sz="2600" kern="1200" dirty="0">
                <a:latin typeface="Times New Roman" panose="02020603050405020304" pitchFamily="18" charset="0"/>
                <a:ea typeface="楷体" panose="02010609060101010101" pitchFamily="49" charset="-122"/>
                <a:cs typeface="+mn-cs"/>
              </a:rPr>
              <a:t>CAD</a:t>
            </a:r>
            <a:r>
              <a:rPr lang="zh-CN" altLang="en-US" sz="2600" kern="1200" dirty="0">
                <a:latin typeface="Times New Roman" panose="02020603050405020304" pitchFamily="18" charset="0"/>
                <a:ea typeface="楷体" panose="02010609060101010101" pitchFamily="49" charset="-122"/>
                <a:cs typeface="+mn-cs"/>
              </a:rPr>
              <a:t>工程领域 </a:t>
            </a:r>
            <a:endParaRPr lang="zh-CN" altLang="en-US" sz="2600" kern="1200" dirty="0">
              <a:latin typeface="Times New Roman" panose="02020603050405020304" pitchFamily="18" charset="0"/>
              <a:ea typeface="楷体" panose="02010609060101010101" pitchFamily="49" charset="-122"/>
              <a:cs typeface="+mn-cs"/>
            </a:endParaRPr>
          </a:p>
          <a:p>
            <a:pPr eaLnBrk="1" hangingPunct="1"/>
            <a:r>
              <a:rPr lang="zh-CN" altLang="en-US" u="sng" kern="1200" dirty="0">
                <a:latin typeface="Times New Roman" panose="02020603050405020304" pitchFamily="18" charset="0"/>
                <a:ea typeface="楷体" panose="02010609060101010101" pitchFamily="49" charset="-122"/>
                <a:cs typeface="+mn-cs"/>
              </a:rPr>
              <a:t>算法复杂度为</a:t>
            </a:r>
            <a:r>
              <a:rPr lang="en-US" altLang="zh-CN" u="sng" kern="1200" dirty="0">
                <a:latin typeface="Times New Roman" panose="02020603050405020304" pitchFamily="18" charset="0"/>
                <a:ea typeface="楷体" panose="02010609060101010101" pitchFamily="49" charset="-122"/>
                <a:cs typeface="+mn-cs"/>
              </a:rPr>
              <a:t>O(n</a:t>
            </a:r>
            <a:r>
              <a:rPr lang="en-US" altLang="zh-CN" u="sng" kern="1200" baseline="30000" dirty="0">
                <a:latin typeface="Times New Roman" panose="02020603050405020304" pitchFamily="18" charset="0"/>
                <a:ea typeface="楷体" panose="02010609060101010101" pitchFamily="49" charset="-122"/>
                <a:cs typeface="+mn-cs"/>
              </a:rPr>
              <a:t>2</a:t>
            </a:r>
            <a:r>
              <a:rPr lang="en-US" altLang="zh-CN" u="sng" kern="1200" dirty="0">
                <a:latin typeface="Times New Roman" panose="02020603050405020304" pitchFamily="18" charset="0"/>
                <a:ea typeface="楷体" panose="02010609060101010101" pitchFamily="49" charset="-122"/>
                <a:cs typeface="+mn-cs"/>
              </a:rPr>
              <a:t>)</a:t>
            </a:r>
            <a:endParaRPr lang="en-US" altLang="zh-CN" kern="1200" dirty="0">
              <a:latin typeface="Times New Roman" panose="02020603050405020304" pitchFamily="18" charset="0"/>
              <a:ea typeface="楷体" panose="02010609060101010101" pitchFamily="49" charset="-122"/>
              <a:cs typeface="+mn-cs"/>
            </a:endParaRPr>
          </a:p>
          <a:p>
            <a:pPr eaLnBrk="1" hangingPunct="1">
              <a:buFont typeface="Arial" panose="020B0604020202020204" pitchFamily="34" charset="0"/>
              <a:buNone/>
            </a:pPr>
            <a:r>
              <a:rPr lang="zh-CN" altLang="en-US" sz="2600" kern="1200" dirty="0">
                <a:latin typeface="Times New Roman" panose="02020603050405020304" pitchFamily="18" charset="0"/>
                <a:ea typeface="楷体" panose="02010609060101010101" pitchFamily="49" charset="-122"/>
                <a:cs typeface="+mn-cs"/>
              </a:rPr>
              <a:t>    场景中每一个物体都要和场景中其他的物体进行排序比较，</a:t>
            </a:r>
            <a:r>
              <a:rPr lang="en-US" altLang="zh-CN" sz="2600" kern="1200" dirty="0">
                <a:latin typeface="Times New Roman" panose="02020603050405020304" pitchFamily="18" charset="0"/>
                <a:ea typeface="楷体" panose="02010609060101010101" pitchFamily="49" charset="-122"/>
                <a:cs typeface="+mn-cs"/>
              </a:rPr>
              <a:t>n</a:t>
            </a:r>
            <a:r>
              <a:rPr lang="zh-CN" altLang="en-US" sz="2600" kern="1200" dirty="0">
                <a:latin typeface="Times New Roman" panose="02020603050405020304" pitchFamily="18" charset="0"/>
                <a:ea typeface="楷体" panose="02010609060101010101" pitchFamily="49" charset="-122"/>
                <a:cs typeface="+mn-cs"/>
              </a:rPr>
              <a:t>为物体个数</a:t>
            </a:r>
            <a:endParaRPr lang="zh-CN" altLang="en-US" sz="2600" kern="1200" dirty="0">
              <a:latin typeface="Times New Roman" panose="02020603050405020304" pitchFamily="18" charset="0"/>
              <a:ea typeface="楷体" panose="02010609060101010101" pitchFamily="49" charset="-122"/>
              <a:cs typeface="+mn-cs"/>
            </a:endParaRPr>
          </a:p>
          <a:p>
            <a:pPr eaLnBrk="1" hangingPunct="1"/>
            <a:r>
              <a:rPr lang="zh-CN" altLang="en-US" u="sng" kern="1200" dirty="0">
                <a:latin typeface="Times New Roman" panose="02020603050405020304" pitchFamily="18" charset="0"/>
                <a:ea typeface="楷体" panose="02010609060101010101" pitchFamily="49" charset="-122"/>
                <a:cs typeface="+mn-cs"/>
              </a:rPr>
              <a:t>代表方法</a:t>
            </a:r>
            <a:endParaRPr lang="zh-CN" altLang="en-US" kern="1200" dirty="0">
              <a:latin typeface="Times New Roman" panose="02020603050405020304" pitchFamily="18" charset="0"/>
              <a:ea typeface="楷体" panose="02010609060101010101" pitchFamily="49" charset="-122"/>
              <a:cs typeface="+mn-cs"/>
            </a:endParaRPr>
          </a:p>
          <a:p>
            <a:pPr eaLnBrk="1" hangingPunct="1">
              <a:buFont typeface="Arial" panose="020B0604020202020204" pitchFamily="34" charset="0"/>
              <a:buNone/>
            </a:pPr>
            <a:r>
              <a:rPr lang="zh-CN" altLang="en-US" kern="1200" dirty="0">
                <a:latin typeface="Times New Roman" panose="02020603050405020304" pitchFamily="18" charset="0"/>
                <a:ea typeface="楷体" panose="02010609060101010101" pitchFamily="49" charset="-122"/>
                <a:cs typeface="+mn-cs"/>
              </a:rPr>
              <a:t>    </a:t>
            </a:r>
            <a:r>
              <a:rPr lang="zh-CN" altLang="en-US" sz="2600" kern="1200" dirty="0">
                <a:latin typeface="Times New Roman" panose="02020603050405020304" pitchFamily="18" charset="0"/>
                <a:ea typeface="楷体" panose="02010609060101010101" pitchFamily="49" charset="-122"/>
                <a:cs typeface="+mn-cs"/>
              </a:rPr>
              <a:t>背面剔除、表优先级算法</a:t>
            </a:r>
            <a:r>
              <a:rPr lang="en-US" altLang="zh-CN" sz="2600" kern="1200" dirty="0">
                <a:latin typeface="Times New Roman" panose="02020603050405020304" pitchFamily="18" charset="0"/>
                <a:ea typeface="楷体" panose="02010609060101010101" pitchFamily="49" charset="-122"/>
                <a:cs typeface="+mn-cs"/>
              </a:rPr>
              <a:t>(</a:t>
            </a:r>
            <a:r>
              <a:rPr lang="zh-CN" altLang="en-US" sz="2600" kern="1200" dirty="0">
                <a:latin typeface="Times New Roman" panose="02020603050405020304" pitchFamily="18" charset="0"/>
                <a:ea typeface="楷体" panose="02010609060101010101" pitchFamily="49" charset="-122"/>
                <a:cs typeface="+mn-cs"/>
              </a:rPr>
              <a:t>画家算法</a:t>
            </a:r>
            <a:r>
              <a:rPr lang="en-US" altLang="zh-CN" sz="2600" kern="1200" dirty="0">
                <a:latin typeface="Times New Roman" panose="02020603050405020304" pitchFamily="18" charset="0"/>
                <a:ea typeface="楷体" panose="02010609060101010101" pitchFamily="49" charset="-122"/>
                <a:cs typeface="+mn-cs"/>
              </a:rPr>
              <a:t>)</a:t>
            </a:r>
            <a:r>
              <a:rPr lang="zh-CN" altLang="en-US" sz="2600" kern="1200" dirty="0">
                <a:latin typeface="Times New Roman" panose="02020603050405020304" pitchFamily="18" charset="0"/>
                <a:ea typeface="楷体" panose="02010609060101010101" pitchFamily="49" charset="-122"/>
                <a:cs typeface="+mn-cs"/>
              </a:rPr>
              <a:t>等</a:t>
            </a:r>
            <a:endParaRPr lang="en-US" altLang="zh-CN" sz="2600" kern="1200" dirty="0">
              <a:latin typeface="Times New Roman" panose="02020603050405020304" pitchFamily="18" charset="0"/>
              <a:ea typeface="楷体" panose="02010609060101010101" pitchFamily="49" charset="-122"/>
              <a:cs typeface="+mn-cs"/>
            </a:endParaRPr>
          </a:p>
          <a:p>
            <a:endParaRPr lang="zh-CN" altLang="en-US" kern="1200" dirty="0">
              <a:latin typeface="Times New Roman" panose="02020603050405020304" pitchFamily="18" charset="0"/>
              <a:ea typeface="楷体_GB2312" pitchFamily="49" charset="-122"/>
              <a:cs typeface="+mn-cs"/>
            </a:endParaRPr>
          </a:p>
        </p:txBody>
      </p:sp>
      <p:sp>
        <p:nvSpPr>
          <p:cNvPr id="21507" name="标题 5"/>
          <p:cNvSpPr txBox="1"/>
          <p:nvPr/>
        </p:nvSpPr>
        <p:spPr>
          <a:xfrm>
            <a:off x="457200" y="287338"/>
            <a:ext cx="8229600" cy="725487"/>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dirty="0">
                <a:latin typeface="Times New Roman" panose="02020603050405020304" pitchFamily="18" charset="0"/>
                <a:ea typeface="楷体" panose="02010609060101010101" pitchFamily="49" charset="-122"/>
              </a:rPr>
              <a:t>7.2  </a:t>
            </a:r>
            <a:r>
              <a:rPr lang="zh-CN" altLang="en-US" dirty="0">
                <a:latin typeface="Times New Roman" panose="02020603050405020304" pitchFamily="18" charset="0"/>
                <a:ea typeface="楷体" panose="02010609060101010101" pitchFamily="49" charset="-122"/>
              </a:rPr>
              <a:t>消隐算法</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基于物体空间的方法</a:t>
            </a:r>
            <a:endParaRPr lang="zh-CN" altLang="en-US" dirty="0">
              <a:latin typeface="Times New Roman" panose="02020603050405020304" pitchFamily="18" charset="0"/>
              <a:ea typeface="楷体" panose="02010609060101010101"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内容占位符 12"/>
          <p:cNvSpPr>
            <a:spLocks noGrp="1"/>
          </p:cNvSpPr>
          <p:nvPr>
            <p:ph idx="1"/>
          </p:nvPr>
        </p:nvSpPr>
        <p:spPr>
          <a:xfrm>
            <a:off x="228600" y="1412875"/>
            <a:ext cx="8686800" cy="4194175"/>
          </a:xfrm>
        </p:spPr>
        <p:txBody>
          <a:bodyPr vert="horz" wrap="square" lIns="91440" tIns="45720" rIns="91440" bIns="45720" anchor="t" anchorCtr="0"/>
          <a:p>
            <a:pPr eaLnBrk="1" hangingPunct="1">
              <a:lnSpc>
                <a:spcPct val="110000"/>
              </a:lnSpc>
              <a:spcBef>
                <a:spcPts val="600"/>
              </a:spcBef>
            </a:pPr>
            <a:r>
              <a:rPr lang="zh-CN" altLang="en-US" u="sng" kern="1200" dirty="0">
                <a:latin typeface="Times New Roman" panose="02020603050405020304" pitchFamily="18" charset="0"/>
                <a:ea typeface="楷体" panose="02010609060101010101" pitchFamily="49" charset="-122"/>
                <a:cs typeface="+mn-cs"/>
              </a:rPr>
              <a:t>基于图像空间的方法</a:t>
            </a:r>
            <a:endParaRPr lang="zh-CN" altLang="en-US" u="sng" kern="1200" dirty="0">
              <a:latin typeface="Times New Roman" panose="02020603050405020304" pitchFamily="18" charset="0"/>
              <a:ea typeface="楷体" panose="02010609060101010101" pitchFamily="49" charset="-122"/>
              <a:cs typeface="+mn-cs"/>
            </a:endParaRPr>
          </a:p>
          <a:p>
            <a:pPr lvl="1" eaLnBrk="1" hangingPunct="1">
              <a:lnSpc>
                <a:spcPct val="110000"/>
              </a:lnSpc>
              <a:spcBef>
                <a:spcPts val="600"/>
              </a:spcBef>
            </a:pPr>
            <a:r>
              <a:rPr lang="zh-CN" altLang="en-US" sz="2600" kern="1200" dirty="0">
                <a:latin typeface="Times New Roman" panose="02020603050405020304" pitchFamily="18" charset="0"/>
                <a:ea typeface="楷体" panose="02010609060101010101" pitchFamily="49" charset="-122"/>
                <a:cs typeface="+mn-cs"/>
              </a:rPr>
              <a:t>图像空间是指物体显示所在的屏幕坐标空间。图像空间的消隐算法是将三维物体先投影到二维平面，再进行扫描转换，以构成图像的</a:t>
            </a:r>
            <a:r>
              <a:rPr lang="zh-CN" altLang="en-US" sz="2600" u="sng" kern="1200" dirty="0">
                <a:solidFill>
                  <a:srgbClr val="FF0000"/>
                </a:solidFill>
                <a:latin typeface="Times New Roman" panose="02020603050405020304" pitchFamily="18" charset="0"/>
                <a:ea typeface="楷体" panose="02010609060101010101" pitchFamily="49" charset="-122"/>
                <a:cs typeface="+mn-cs"/>
              </a:rPr>
              <a:t>每个像素</a:t>
            </a:r>
            <a:r>
              <a:rPr lang="zh-CN" altLang="en-US" sz="2600" kern="1200" dirty="0">
                <a:latin typeface="Times New Roman" panose="02020603050405020304" pitchFamily="18" charset="0"/>
                <a:ea typeface="楷体" panose="02010609060101010101" pitchFamily="49" charset="-122"/>
                <a:cs typeface="+mn-cs"/>
              </a:rPr>
              <a:t>为处理单元，确定该像素处，距离观察点最近的表面，用该表面的颜色填充该像素。</a:t>
            </a:r>
            <a:endParaRPr lang="en-US" altLang="zh-CN" sz="2600" kern="1200" dirty="0">
              <a:latin typeface="Times New Roman" panose="02020603050405020304" pitchFamily="18" charset="0"/>
              <a:ea typeface="楷体" panose="02010609060101010101" pitchFamily="49" charset="-122"/>
              <a:cs typeface="+mn-cs"/>
            </a:endParaRPr>
          </a:p>
          <a:p>
            <a:pPr lvl="1" eaLnBrk="1" hangingPunct="1">
              <a:lnSpc>
                <a:spcPct val="110000"/>
              </a:lnSpc>
              <a:spcBef>
                <a:spcPts val="600"/>
              </a:spcBef>
            </a:pPr>
            <a:r>
              <a:rPr lang="zh-CN" altLang="en-US" sz="2600" kern="1200" dirty="0">
                <a:latin typeface="Times New Roman" panose="02020603050405020304" pitchFamily="18" charset="0"/>
                <a:ea typeface="楷体" panose="02010609060101010101" pitchFamily="49" charset="-122"/>
                <a:cs typeface="+mn-cs"/>
              </a:rPr>
              <a:t>该算法多用于面消隐</a:t>
            </a:r>
            <a:r>
              <a:rPr lang="zh-CN" altLang="en-US" sz="2600" b="1" kern="1200" dirty="0">
                <a:latin typeface="Times New Roman" panose="02020603050405020304" pitchFamily="18" charset="0"/>
                <a:ea typeface="楷体" panose="02010609060101010101" pitchFamily="49" charset="-122"/>
                <a:cs typeface="+mn-cs"/>
              </a:rPr>
              <a:t>。</a:t>
            </a:r>
            <a:endParaRPr lang="en-US" altLang="zh-CN" sz="2600" b="1" kern="1200" dirty="0">
              <a:latin typeface="Times New Roman" panose="02020603050405020304" pitchFamily="18" charset="0"/>
              <a:ea typeface="楷体" panose="02010609060101010101" pitchFamily="49" charset="-122"/>
              <a:cs typeface="+mn-cs"/>
            </a:endParaRPr>
          </a:p>
        </p:txBody>
      </p:sp>
      <p:sp>
        <p:nvSpPr>
          <p:cNvPr id="22531" name="标题 5"/>
          <p:cNvSpPr txBox="1"/>
          <p:nvPr/>
        </p:nvSpPr>
        <p:spPr>
          <a:xfrm>
            <a:off x="457200" y="287338"/>
            <a:ext cx="8229600" cy="725487"/>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dirty="0">
                <a:latin typeface="Times New Roman" panose="02020603050405020304" pitchFamily="18" charset="0"/>
                <a:ea typeface="楷体" panose="02010609060101010101" pitchFamily="49" charset="-122"/>
              </a:rPr>
              <a:t>7.2  </a:t>
            </a:r>
            <a:r>
              <a:rPr lang="zh-CN" altLang="en-US" dirty="0">
                <a:latin typeface="Times New Roman" panose="02020603050405020304" pitchFamily="18" charset="0"/>
                <a:ea typeface="楷体" panose="02010609060101010101" pitchFamily="49" charset="-122"/>
              </a:rPr>
              <a:t>消隐算法</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基于图像空间的方法</a:t>
            </a:r>
            <a:endParaRPr lang="zh-CN" altLang="en-US" dirty="0">
              <a:latin typeface="Times New Roman" panose="02020603050405020304" pitchFamily="18" charset="0"/>
              <a:ea typeface="楷体" panose="02010609060101010101"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内容占位符 2"/>
          <p:cNvSpPr>
            <a:spLocks noGrp="1"/>
          </p:cNvSpPr>
          <p:nvPr>
            <p:ph idx="1"/>
          </p:nvPr>
        </p:nvSpPr>
        <p:spPr/>
        <p:txBody>
          <a:bodyPr vert="horz" wrap="square" lIns="91440" tIns="45720" rIns="91440" bIns="45720" anchor="t" anchorCtr="0"/>
          <a:p>
            <a:pPr eaLnBrk="1" hangingPunct="1"/>
            <a:r>
              <a:rPr lang="zh-CN" altLang="en-US" kern="1200" dirty="0">
                <a:latin typeface="Times New Roman" panose="02020603050405020304" pitchFamily="18" charset="0"/>
                <a:ea typeface="楷体" panose="02010609060101010101" pitchFamily="49" charset="-122"/>
                <a:cs typeface="+mn-cs"/>
              </a:rPr>
              <a:t>描述</a:t>
            </a:r>
            <a:endParaRPr lang="zh-CN" altLang="en-US" kern="1200" dirty="0">
              <a:latin typeface="Times New Roman" panose="02020603050405020304" pitchFamily="18" charset="0"/>
              <a:ea typeface="楷体" panose="02010609060101010101" pitchFamily="49" charset="-122"/>
              <a:cs typeface="+mn-cs"/>
            </a:endParaRPr>
          </a:p>
          <a:p>
            <a:pPr eaLnBrk="1" hangingPunct="1">
              <a:buFont typeface="Wingdings" panose="05000000000000000000" pitchFamily="2" charset="2"/>
              <a:buNone/>
            </a:pPr>
            <a:r>
              <a:rPr lang="zh-CN" altLang="en-US" kern="1200" dirty="0">
                <a:latin typeface="Times New Roman" panose="02020603050405020304" pitchFamily="18" charset="0"/>
                <a:ea typeface="楷体" panose="02010609060101010101" pitchFamily="49" charset="-122"/>
                <a:cs typeface="+mn-cs"/>
              </a:rPr>
              <a:t>	</a:t>
            </a:r>
            <a:r>
              <a:rPr lang="en-US" altLang="zh-CN" kern="1200" dirty="0">
                <a:latin typeface="Times New Roman" panose="02020603050405020304" pitchFamily="18" charset="0"/>
                <a:ea typeface="楷体" panose="02010609060101010101" pitchFamily="49" charset="-122"/>
                <a:cs typeface="+mn-cs"/>
              </a:rPr>
              <a:t>for(</a:t>
            </a:r>
            <a:r>
              <a:rPr lang="zh-CN" altLang="en-US" kern="1200" dirty="0">
                <a:solidFill>
                  <a:srgbClr val="C00000"/>
                </a:solidFill>
                <a:latin typeface="Times New Roman" panose="02020603050405020304" pitchFamily="18" charset="0"/>
                <a:ea typeface="楷体" panose="02010609060101010101" pitchFamily="49" charset="-122"/>
                <a:cs typeface="+mn-cs"/>
              </a:rPr>
              <a:t>图像中每一个像素</a:t>
            </a:r>
            <a:r>
              <a:rPr lang="en-US" altLang="zh-CN" kern="1200" dirty="0">
                <a:latin typeface="Times New Roman" panose="02020603050405020304" pitchFamily="18" charset="0"/>
                <a:ea typeface="楷体" panose="02010609060101010101" pitchFamily="49" charset="-122"/>
                <a:cs typeface="+mn-cs"/>
              </a:rPr>
              <a:t>) //</a:t>
            </a:r>
            <a:r>
              <a:rPr lang="zh-CN" altLang="en-US" kern="1200" dirty="0">
                <a:latin typeface="Times New Roman" panose="02020603050405020304" pitchFamily="18" charset="0"/>
                <a:ea typeface="楷体" panose="02010609060101010101" pitchFamily="49" charset="-122"/>
                <a:cs typeface="+mn-cs"/>
              </a:rPr>
              <a:t>扫描转换过程</a:t>
            </a:r>
            <a:endParaRPr lang="en-US" altLang="zh-CN" kern="1200" dirty="0">
              <a:latin typeface="Times New Roman" panose="02020603050405020304" pitchFamily="18" charset="0"/>
              <a:ea typeface="楷体" panose="02010609060101010101" pitchFamily="49" charset="-122"/>
              <a:cs typeface="+mn-cs"/>
            </a:endParaRPr>
          </a:p>
          <a:p>
            <a:pPr eaLnBrk="1" hangingPunct="1">
              <a:buFont typeface="Wingdings" panose="05000000000000000000" pitchFamily="2" charset="2"/>
              <a:buNone/>
            </a:pPr>
            <a:r>
              <a:rPr lang="en-US" altLang="zh-CN" kern="1200" dirty="0">
                <a:latin typeface="Times New Roman" panose="02020603050405020304" pitchFamily="18" charset="0"/>
                <a:ea typeface="楷体" panose="02010609060101010101" pitchFamily="49" charset="-122"/>
                <a:cs typeface="+mn-cs"/>
              </a:rPr>
              <a:t>   {</a:t>
            </a:r>
            <a:endParaRPr lang="en-US" altLang="zh-CN" kern="1200" dirty="0">
              <a:latin typeface="Times New Roman" panose="02020603050405020304" pitchFamily="18" charset="0"/>
              <a:ea typeface="楷体" panose="02010609060101010101" pitchFamily="49" charset="-122"/>
              <a:cs typeface="+mn-cs"/>
            </a:endParaRPr>
          </a:p>
          <a:p>
            <a:pPr eaLnBrk="1" hangingPunct="1">
              <a:buFont typeface="Wingdings" panose="05000000000000000000" pitchFamily="2" charset="2"/>
              <a:buNone/>
            </a:pPr>
            <a:r>
              <a:rPr lang="en-US" altLang="zh-CN" kern="1200" dirty="0">
                <a:latin typeface="Times New Roman" panose="02020603050405020304" pitchFamily="18" charset="0"/>
                <a:ea typeface="楷体" panose="02010609060101010101" pitchFamily="49" charset="-122"/>
                <a:cs typeface="+mn-cs"/>
              </a:rPr>
              <a:t>		</a:t>
            </a:r>
            <a:r>
              <a:rPr lang="zh-CN" altLang="en-US" kern="1200" dirty="0">
                <a:latin typeface="Times New Roman" panose="02020603050405020304" pitchFamily="18" charset="0"/>
                <a:ea typeface="楷体" panose="02010609060101010101" pitchFamily="49" charset="-122"/>
                <a:cs typeface="+mn-cs"/>
              </a:rPr>
              <a:t>确定由像素对应的（由投影中心与像素连线所在直线穿过）、距离观察点最近的物体表面点；</a:t>
            </a:r>
            <a:endParaRPr lang="zh-CN" altLang="en-US" kern="1200" dirty="0">
              <a:latin typeface="Times New Roman" panose="02020603050405020304" pitchFamily="18" charset="0"/>
              <a:ea typeface="楷体" panose="02010609060101010101" pitchFamily="49" charset="-122"/>
              <a:cs typeface="+mn-cs"/>
            </a:endParaRPr>
          </a:p>
          <a:p>
            <a:pPr eaLnBrk="1" hangingPunct="1">
              <a:buFont typeface="Wingdings" panose="05000000000000000000" pitchFamily="2" charset="2"/>
              <a:buNone/>
            </a:pPr>
            <a:r>
              <a:rPr lang="zh-CN" altLang="en-US" kern="1200" dirty="0">
                <a:latin typeface="Times New Roman" panose="02020603050405020304" pitchFamily="18" charset="0"/>
                <a:ea typeface="楷体" panose="02010609060101010101" pitchFamily="49" charset="-122"/>
                <a:cs typeface="+mn-cs"/>
              </a:rPr>
              <a:t>		用该物体表面点的颜色绘制该像素；</a:t>
            </a:r>
            <a:endParaRPr lang="zh-CN" altLang="en-US" kern="1200" dirty="0">
              <a:latin typeface="Times New Roman" panose="02020603050405020304" pitchFamily="18" charset="0"/>
              <a:ea typeface="楷体" panose="02010609060101010101" pitchFamily="49" charset="-122"/>
              <a:cs typeface="+mn-cs"/>
            </a:endParaRPr>
          </a:p>
          <a:p>
            <a:pPr eaLnBrk="1" hangingPunct="1">
              <a:buFont typeface="Wingdings" panose="05000000000000000000" pitchFamily="2" charset="2"/>
              <a:buNone/>
            </a:pPr>
            <a:r>
              <a:rPr lang="en-US" altLang="zh-CN" kern="1200" dirty="0">
                <a:latin typeface="Times New Roman" panose="02020603050405020304" pitchFamily="18" charset="0"/>
                <a:ea typeface="楷体" panose="02010609060101010101" pitchFamily="49" charset="-122"/>
                <a:cs typeface="+mn-cs"/>
              </a:rPr>
              <a:t>		}</a:t>
            </a:r>
            <a:r>
              <a:rPr lang="zh-CN" altLang="en-US" kern="1200" dirty="0">
                <a:latin typeface="Times New Roman" panose="02020603050405020304" pitchFamily="18" charset="0"/>
                <a:ea typeface="楷体" panose="02010609060101010101" pitchFamily="49" charset="-122"/>
                <a:cs typeface="+mn-cs"/>
              </a:rPr>
              <a:t> </a:t>
            </a:r>
            <a:endParaRPr lang="en-US" altLang="zh-CN" kern="1200" dirty="0">
              <a:latin typeface="Times New Roman" panose="02020603050405020304" pitchFamily="18" charset="0"/>
              <a:ea typeface="楷体" panose="02010609060101010101" pitchFamily="49" charset="-122"/>
              <a:cs typeface="+mn-cs"/>
            </a:endParaRPr>
          </a:p>
          <a:p>
            <a:endParaRPr lang="en-US" altLang="zh-CN" kern="1200" dirty="0">
              <a:latin typeface="Times New Roman" panose="02020603050405020304" pitchFamily="18" charset="0"/>
              <a:ea typeface="楷体" panose="02010609060101010101" pitchFamily="49" charset="-122"/>
              <a:cs typeface="+mn-cs"/>
            </a:endParaRPr>
          </a:p>
        </p:txBody>
      </p:sp>
      <p:sp>
        <p:nvSpPr>
          <p:cNvPr id="23555" name="标题 5"/>
          <p:cNvSpPr txBox="1"/>
          <p:nvPr/>
        </p:nvSpPr>
        <p:spPr>
          <a:xfrm>
            <a:off x="457200" y="287338"/>
            <a:ext cx="8229600" cy="725487"/>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dirty="0">
                <a:latin typeface="Times New Roman" panose="02020603050405020304" pitchFamily="18" charset="0"/>
                <a:ea typeface="楷体" panose="02010609060101010101" pitchFamily="49" charset="-122"/>
              </a:rPr>
              <a:t>7.2  </a:t>
            </a:r>
            <a:r>
              <a:rPr lang="zh-CN" altLang="en-US" dirty="0">
                <a:latin typeface="Times New Roman" panose="02020603050405020304" pitchFamily="18" charset="0"/>
                <a:ea typeface="楷体" panose="02010609060101010101" pitchFamily="49" charset="-122"/>
              </a:rPr>
              <a:t>消隐算法</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基于图像空间的方法</a:t>
            </a:r>
            <a:endParaRPr lang="zh-CN" altLang="en-US" dirty="0">
              <a:latin typeface="Times New Roman" panose="02020603050405020304" pitchFamily="18" charset="0"/>
              <a:ea typeface="楷体" panose="02010609060101010101"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内容占位符 2"/>
          <p:cNvSpPr>
            <a:spLocks noGrp="1"/>
          </p:cNvSpPr>
          <p:nvPr>
            <p:ph idx="1"/>
          </p:nvPr>
        </p:nvSpPr>
        <p:spPr>
          <a:xfrm>
            <a:off x="141288" y="1143000"/>
            <a:ext cx="8229600" cy="3298825"/>
          </a:xfrm>
        </p:spPr>
        <p:txBody>
          <a:bodyPr vert="horz" wrap="square" lIns="91440" tIns="45720" rIns="91440" bIns="45720" anchor="t" anchorCtr="0"/>
          <a:p>
            <a:pPr eaLnBrk="1" hangingPunct="1"/>
            <a:r>
              <a:rPr lang="zh-CN" altLang="en-US" b="1" u="sng" kern="1200" dirty="0">
                <a:latin typeface="Times New Roman" panose="02020603050405020304" pitchFamily="18" charset="0"/>
                <a:ea typeface="楷体" panose="02010609060101010101" pitchFamily="49" charset="-122"/>
                <a:cs typeface="+mn-cs"/>
              </a:rPr>
              <a:t>特点：</a:t>
            </a:r>
            <a:endParaRPr lang="zh-CN" altLang="en-US" b="1" kern="1200" dirty="0">
              <a:latin typeface="Times New Roman" panose="02020603050405020304" pitchFamily="18" charset="0"/>
              <a:ea typeface="楷体" panose="02010609060101010101" pitchFamily="49" charset="-122"/>
              <a:cs typeface="+mn-cs"/>
            </a:endParaRPr>
          </a:p>
          <a:p>
            <a:pPr eaLnBrk="1" hangingPunct="1">
              <a:buFont typeface="Arial" panose="020B0604020202020204" pitchFamily="34" charset="0"/>
              <a:buNone/>
            </a:pPr>
            <a:r>
              <a:rPr lang="zh-CN" altLang="en-US" sz="2600" b="1" kern="1200" dirty="0">
                <a:latin typeface="Times New Roman" panose="02020603050405020304" pitchFamily="18" charset="0"/>
                <a:ea typeface="楷体" panose="02010609060101010101" pitchFamily="49" charset="-122"/>
                <a:cs typeface="+mn-cs"/>
              </a:rPr>
              <a:t>   </a:t>
            </a:r>
            <a:r>
              <a:rPr lang="zh-CN" altLang="en-US" sz="2600" kern="1200" dirty="0">
                <a:latin typeface="Times New Roman" panose="02020603050405020304" pitchFamily="18" charset="0"/>
                <a:ea typeface="楷体" panose="02010609060101010101" pitchFamily="49" charset="-122"/>
                <a:cs typeface="+mn-cs"/>
              </a:rPr>
              <a:t>在屏幕坐标系中进行，算法精度低，生成的图像一般受限于显示器的分辨率 ，但是算法相对较快</a:t>
            </a:r>
            <a:endParaRPr lang="zh-CN" altLang="en-US" sz="2600" b="1" kern="1200" dirty="0">
              <a:latin typeface="Times New Roman" panose="02020603050405020304" pitchFamily="18" charset="0"/>
              <a:ea typeface="楷体" panose="02010609060101010101" pitchFamily="49" charset="-122"/>
              <a:cs typeface="+mn-cs"/>
            </a:endParaRPr>
          </a:p>
          <a:p>
            <a:pPr eaLnBrk="1" hangingPunct="1"/>
            <a:r>
              <a:rPr lang="zh-CN" altLang="en-US" b="1" u="sng" kern="1200" dirty="0">
                <a:latin typeface="Times New Roman" panose="02020603050405020304" pitchFamily="18" charset="0"/>
                <a:ea typeface="楷体" panose="02010609060101010101" pitchFamily="49" charset="-122"/>
                <a:cs typeface="+mn-cs"/>
              </a:rPr>
              <a:t>算法复杂度为</a:t>
            </a:r>
            <a:r>
              <a:rPr lang="en-US" altLang="zh-CN" b="1" u="sng" kern="1200" dirty="0">
                <a:latin typeface="Times New Roman" panose="02020603050405020304" pitchFamily="18" charset="0"/>
                <a:ea typeface="楷体" panose="02010609060101010101" pitchFamily="49" charset="-122"/>
                <a:cs typeface="+mn-cs"/>
              </a:rPr>
              <a:t>O(nN)</a:t>
            </a:r>
            <a:r>
              <a:rPr lang="zh-CN" altLang="en-US" b="1" u="sng" kern="1200" dirty="0">
                <a:latin typeface="Times New Roman" panose="02020603050405020304" pitchFamily="18" charset="0"/>
                <a:ea typeface="楷体" panose="02010609060101010101" pitchFamily="49" charset="-122"/>
                <a:cs typeface="+mn-cs"/>
              </a:rPr>
              <a:t>：</a:t>
            </a:r>
            <a:endParaRPr lang="zh-CN" altLang="en-US" b="1" u="sng" kern="1200" dirty="0">
              <a:latin typeface="Times New Roman" panose="02020603050405020304" pitchFamily="18" charset="0"/>
              <a:ea typeface="楷体" panose="02010609060101010101" pitchFamily="49" charset="-122"/>
              <a:cs typeface="+mn-cs"/>
            </a:endParaRPr>
          </a:p>
          <a:p>
            <a:pPr eaLnBrk="1" hangingPunct="1">
              <a:buFont typeface="Arial" panose="020B0604020202020204" pitchFamily="34" charset="0"/>
              <a:buNone/>
            </a:pPr>
            <a:r>
              <a:rPr lang="zh-CN" altLang="en-US" sz="2600" b="1" kern="1200" dirty="0">
                <a:latin typeface="Times New Roman" panose="02020603050405020304" pitchFamily="18" charset="0"/>
                <a:ea typeface="楷体" panose="02010609060101010101" pitchFamily="49" charset="-122"/>
                <a:cs typeface="+mn-cs"/>
              </a:rPr>
              <a:t>  </a:t>
            </a:r>
            <a:r>
              <a:rPr lang="zh-CN" altLang="en-US" sz="2600" kern="1200" dirty="0">
                <a:latin typeface="Times New Roman" panose="02020603050405020304" pitchFamily="18" charset="0"/>
                <a:ea typeface="楷体" panose="02010609060101010101" pitchFamily="49" charset="-122"/>
                <a:cs typeface="+mn-cs"/>
              </a:rPr>
              <a:t> 屏幕中每一个像素都要和场景中每一个物体进行</a:t>
            </a:r>
            <a:r>
              <a:rPr lang="zh-CN" altLang="en-US" sz="2600" kern="1200" dirty="0">
                <a:latin typeface="Times New Roman" panose="02020603050405020304" pitchFamily="18" charset="0"/>
                <a:ea typeface="楷体" panose="02010609060101010101" pitchFamily="49" charset="-122"/>
                <a:cs typeface="+mn-cs"/>
                <a:sym typeface="宋体" panose="02010600030101010101" pitchFamily="2" charset="-122"/>
              </a:rPr>
              <a:t>比较排序。</a:t>
            </a:r>
            <a:r>
              <a:rPr lang="zh-CN" altLang="en-US" sz="2600" kern="1200" dirty="0">
                <a:latin typeface="Times New Roman" panose="02020603050405020304" pitchFamily="18" charset="0"/>
                <a:ea typeface="楷体" panose="02010609060101010101" pitchFamily="49" charset="-122"/>
                <a:cs typeface="+mn-cs"/>
              </a:rPr>
              <a:t> </a:t>
            </a:r>
            <a:r>
              <a:rPr lang="en-US" altLang="zh-CN" sz="2600" kern="1200" dirty="0">
                <a:latin typeface="Times New Roman" panose="02020603050405020304" pitchFamily="18" charset="0"/>
                <a:ea typeface="楷体" panose="02010609060101010101" pitchFamily="49" charset="-122"/>
                <a:cs typeface="+mn-cs"/>
              </a:rPr>
              <a:t>n</a:t>
            </a:r>
            <a:r>
              <a:rPr lang="zh-CN" altLang="en-US" sz="2600" kern="1200" dirty="0">
                <a:latin typeface="Times New Roman" panose="02020603050405020304" pitchFamily="18" charset="0"/>
                <a:ea typeface="楷体" panose="02010609060101010101" pitchFamily="49" charset="-122"/>
                <a:cs typeface="+mn-cs"/>
              </a:rPr>
              <a:t>为物体个数，</a:t>
            </a:r>
            <a:r>
              <a:rPr lang="en-US" altLang="zh-CN" sz="2600" kern="1200" dirty="0">
                <a:latin typeface="Times New Roman" panose="02020603050405020304" pitchFamily="18" charset="0"/>
                <a:ea typeface="楷体" panose="02010609060101010101" pitchFamily="49" charset="-122"/>
                <a:cs typeface="+mn-cs"/>
              </a:rPr>
              <a:t>N</a:t>
            </a:r>
            <a:r>
              <a:rPr lang="zh-CN" altLang="en-US" sz="2600" kern="1200" dirty="0">
                <a:latin typeface="Times New Roman" panose="02020603050405020304" pitchFamily="18" charset="0"/>
                <a:ea typeface="楷体" panose="02010609060101010101" pitchFamily="49" charset="-122"/>
                <a:cs typeface="+mn-cs"/>
              </a:rPr>
              <a:t>为像素个数</a:t>
            </a:r>
            <a:endParaRPr lang="zh-CN" altLang="en-US" sz="2600" b="1" kern="1200" dirty="0">
              <a:latin typeface="Times New Roman" panose="02020603050405020304" pitchFamily="18" charset="0"/>
              <a:ea typeface="楷体" panose="02010609060101010101" pitchFamily="49" charset="-122"/>
              <a:cs typeface="+mn-cs"/>
            </a:endParaRPr>
          </a:p>
          <a:p>
            <a:pPr eaLnBrk="1" hangingPunct="1"/>
            <a:r>
              <a:rPr lang="zh-CN" altLang="en-US" b="1" u="sng" kern="1200" dirty="0">
                <a:latin typeface="Times New Roman" panose="02020603050405020304" pitchFamily="18" charset="0"/>
                <a:ea typeface="楷体" panose="02010609060101010101" pitchFamily="49" charset="-122"/>
                <a:cs typeface="+mn-cs"/>
              </a:rPr>
              <a:t>代表方法</a:t>
            </a:r>
            <a:r>
              <a:rPr lang="zh-CN" altLang="en-US" b="1" kern="1200" dirty="0">
                <a:latin typeface="Times New Roman" panose="02020603050405020304" pitchFamily="18" charset="0"/>
                <a:ea typeface="楷体" panose="02010609060101010101" pitchFamily="49" charset="-122"/>
                <a:cs typeface="+mn-cs"/>
              </a:rPr>
              <a:t>：</a:t>
            </a:r>
            <a:endParaRPr lang="zh-CN" altLang="en-US" b="1" kern="1200" dirty="0">
              <a:latin typeface="Times New Roman" panose="02020603050405020304" pitchFamily="18" charset="0"/>
              <a:ea typeface="楷体" panose="02010609060101010101" pitchFamily="49" charset="-122"/>
              <a:cs typeface="+mn-cs"/>
            </a:endParaRPr>
          </a:p>
          <a:p>
            <a:pPr eaLnBrk="1" hangingPunct="1">
              <a:buFont typeface="Arial" panose="020B0604020202020204" pitchFamily="34" charset="0"/>
              <a:buNone/>
            </a:pPr>
            <a:r>
              <a:rPr lang="en-US" altLang="zh-CN" b="1" kern="1200" dirty="0">
                <a:latin typeface="Times New Roman" panose="02020603050405020304" pitchFamily="18" charset="0"/>
                <a:ea typeface="楷体" panose="02010609060101010101" pitchFamily="49" charset="-122"/>
                <a:cs typeface="+mn-cs"/>
              </a:rPr>
              <a:t>   </a:t>
            </a:r>
            <a:r>
              <a:rPr lang="en-US" altLang="zh-CN" sz="2600" b="1" kern="1200" dirty="0">
                <a:latin typeface="Times New Roman" panose="02020603050405020304" pitchFamily="18" charset="0"/>
                <a:ea typeface="楷体" panose="02010609060101010101" pitchFamily="49" charset="-122"/>
                <a:cs typeface="+mn-cs"/>
              </a:rPr>
              <a:t> z</a:t>
            </a:r>
            <a:r>
              <a:rPr lang="zh-CN" altLang="en-US" sz="2600" b="1" kern="1200" dirty="0">
                <a:latin typeface="Times New Roman" panose="02020603050405020304" pitchFamily="18" charset="0"/>
                <a:ea typeface="楷体" panose="02010609060101010101" pitchFamily="49" charset="-122"/>
                <a:cs typeface="+mn-cs"/>
              </a:rPr>
              <a:t>缓冲器算法，扫描线算法等</a:t>
            </a:r>
            <a:endParaRPr lang="zh-CN" altLang="en-US" b="1" kern="1200" dirty="0">
              <a:latin typeface="Times New Roman" panose="02020603050405020304" pitchFamily="18" charset="0"/>
              <a:ea typeface="楷体_GB2312" pitchFamily="49" charset="-122"/>
              <a:cs typeface="+mn-cs"/>
            </a:endParaRPr>
          </a:p>
        </p:txBody>
      </p:sp>
      <p:grpSp>
        <p:nvGrpSpPr>
          <p:cNvPr id="24579" name="组合 17"/>
          <p:cNvGrpSpPr/>
          <p:nvPr/>
        </p:nvGrpSpPr>
        <p:grpSpPr>
          <a:xfrm>
            <a:off x="2743200" y="4953000"/>
            <a:ext cx="6019800" cy="1655763"/>
            <a:chOff x="762000" y="3657600"/>
            <a:chExt cx="7010400" cy="2814898"/>
          </a:xfrm>
        </p:grpSpPr>
        <p:sp>
          <p:nvSpPr>
            <p:cNvPr id="24581" name="AutoShape 3"/>
            <p:cNvSpPr/>
            <p:nvPr/>
          </p:nvSpPr>
          <p:spPr>
            <a:xfrm>
              <a:off x="2133600" y="4114800"/>
              <a:ext cx="1143000" cy="533400"/>
            </a:xfrm>
            <a:prstGeom prst="parallelogram">
              <a:avLst>
                <a:gd name="adj" fmla="val 53571"/>
              </a:avLst>
            </a:prstGeom>
            <a:solidFill>
              <a:srgbClr val="00CCFF"/>
            </a:solidFill>
            <a:ln w="12700" cap="sq"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微软雅黑" panose="020B0503020204020204" charset="-122"/>
                <a:ea typeface="微软雅黑" panose="020B0503020204020204" charset="-122"/>
              </a:endParaRPr>
            </a:p>
          </p:txBody>
        </p:sp>
        <p:sp>
          <p:nvSpPr>
            <p:cNvPr id="24582" name="AutoShape 4"/>
            <p:cNvSpPr/>
            <p:nvPr/>
          </p:nvSpPr>
          <p:spPr>
            <a:xfrm>
              <a:off x="3048000" y="3657600"/>
              <a:ext cx="762000" cy="381000"/>
            </a:xfrm>
            <a:prstGeom prst="parallelogram">
              <a:avLst>
                <a:gd name="adj" fmla="val 50000"/>
              </a:avLst>
            </a:prstGeom>
            <a:solidFill>
              <a:srgbClr val="FFFF99"/>
            </a:solidFill>
            <a:ln w="12700" cap="sq"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微软雅黑" panose="020B0503020204020204" charset="-122"/>
                <a:ea typeface="微软雅黑" panose="020B0503020204020204" charset="-122"/>
              </a:endParaRPr>
            </a:p>
          </p:txBody>
        </p:sp>
        <p:sp>
          <p:nvSpPr>
            <p:cNvPr id="24583" name="Line 5"/>
            <p:cNvSpPr/>
            <p:nvPr/>
          </p:nvSpPr>
          <p:spPr>
            <a:xfrm flipV="1">
              <a:off x="2438400" y="4114800"/>
              <a:ext cx="609600" cy="685800"/>
            </a:xfrm>
            <a:prstGeom prst="line">
              <a:avLst/>
            </a:prstGeom>
            <a:ln w="38100" cap="flat" cmpd="sng">
              <a:solidFill>
                <a:schemeClr val="tx1"/>
              </a:solidFill>
              <a:prstDash val="sysDot"/>
              <a:headEnd type="none" w="med" len="med"/>
              <a:tailEnd type="none" w="med" len="med"/>
            </a:ln>
          </p:spPr>
        </p:sp>
        <p:sp>
          <p:nvSpPr>
            <p:cNvPr id="24584" name="Line 6"/>
            <p:cNvSpPr/>
            <p:nvPr/>
          </p:nvSpPr>
          <p:spPr>
            <a:xfrm flipV="1">
              <a:off x="3276600" y="3657600"/>
              <a:ext cx="381000" cy="457200"/>
            </a:xfrm>
            <a:prstGeom prst="line">
              <a:avLst/>
            </a:prstGeom>
            <a:ln w="28575" cap="flat" cmpd="sng">
              <a:solidFill>
                <a:schemeClr val="tx1"/>
              </a:solidFill>
              <a:prstDash val="sysDot"/>
              <a:headEnd type="none" w="med" len="med"/>
              <a:tailEnd type="none" w="med" len="med"/>
            </a:ln>
          </p:spPr>
        </p:sp>
        <p:sp>
          <p:nvSpPr>
            <p:cNvPr id="24585" name="Line 7"/>
            <p:cNvSpPr/>
            <p:nvPr/>
          </p:nvSpPr>
          <p:spPr>
            <a:xfrm flipH="1">
              <a:off x="1828800" y="4114800"/>
              <a:ext cx="609600" cy="685800"/>
            </a:xfrm>
            <a:prstGeom prst="line">
              <a:avLst/>
            </a:prstGeom>
            <a:ln w="38100" cap="flat" cmpd="sng">
              <a:solidFill>
                <a:schemeClr val="tx1"/>
              </a:solidFill>
              <a:prstDash val="sysDot"/>
              <a:headEnd type="none" w="med" len="med"/>
              <a:tailEnd type="none" w="med" len="med"/>
            </a:ln>
          </p:spPr>
        </p:sp>
        <p:sp>
          <p:nvSpPr>
            <p:cNvPr id="24586" name="Line 8"/>
            <p:cNvSpPr/>
            <p:nvPr/>
          </p:nvSpPr>
          <p:spPr>
            <a:xfrm>
              <a:off x="3581400" y="4572000"/>
              <a:ext cx="1981200" cy="0"/>
            </a:xfrm>
            <a:prstGeom prst="line">
              <a:avLst/>
            </a:prstGeom>
            <a:ln w="22225" cap="sq" cmpd="sng">
              <a:solidFill>
                <a:schemeClr val="tx1"/>
              </a:solidFill>
              <a:prstDash val="solid"/>
              <a:headEnd type="none" w="med" len="med"/>
              <a:tailEnd type="stealth" w="med" len="med"/>
            </a:ln>
          </p:spPr>
        </p:sp>
        <p:sp>
          <p:nvSpPr>
            <p:cNvPr id="24587" name="AutoShape 9"/>
            <p:cNvSpPr/>
            <p:nvPr/>
          </p:nvSpPr>
          <p:spPr>
            <a:xfrm>
              <a:off x="6858000" y="4648200"/>
              <a:ext cx="914400" cy="381000"/>
            </a:xfrm>
            <a:prstGeom prst="parallelogram">
              <a:avLst>
                <a:gd name="adj" fmla="val 60000"/>
              </a:avLst>
            </a:prstGeom>
            <a:solidFill>
              <a:srgbClr val="FFFF00"/>
            </a:solidFill>
            <a:ln w="12700" cap="sq"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微软雅黑" panose="020B0503020204020204" charset="-122"/>
                <a:ea typeface="微软雅黑" panose="020B0503020204020204" charset="-122"/>
              </a:endParaRPr>
            </a:p>
          </p:txBody>
        </p:sp>
        <p:sp>
          <p:nvSpPr>
            <p:cNvPr id="24588" name="AutoShape 10"/>
            <p:cNvSpPr/>
            <p:nvPr/>
          </p:nvSpPr>
          <p:spPr>
            <a:xfrm>
              <a:off x="6477000" y="4648200"/>
              <a:ext cx="1066800" cy="533400"/>
            </a:xfrm>
            <a:prstGeom prst="parallelogram">
              <a:avLst>
                <a:gd name="adj" fmla="val 50000"/>
              </a:avLst>
            </a:prstGeom>
            <a:solidFill>
              <a:srgbClr val="00CCFF"/>
            </a:solidFill>
            <a:ln w="12700" cap="sq"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微软雅黑" panose="020B0503020204020204" charset="-122"/>
                <a:ea typeface="微软雅黑" panose="020B0503020204020204" charset="-122"/>
              </a:endParaRPr>
            </a:p>
          </p:txBody>
        </p:sp>
        <p:sp>
          <p:nvSpPr>
            <p:cNvPr id="24589" name="AutoShape 11"/>
            <p:cNvSpPr/>
            <p:nvPr/>
          </p:nvSpPr>
          <p:spPr>
            <a:xfrm>
              <a:off x="5562600" y="4648200"/>
              <a:ext cx="1752600" cy="762000"/>
            </a:xfrm>
            <a:prstGeom prst="parallelogram">
              <a:avLst>
                <a:gd name="adj" fmla="val 57500"/>
              </a:avLst>
            </a:prstGeom>
            <a:solidFill>
              <a:schemeClr val="accent1"/>
            </a:solidFill>
            <a:ln w="12700" cap="sq"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微软雅黑" panose="020B0503020204020204" charset="-122"/>
                <a:ea typeface="微软雅黑" panose="020B0503020204020204" charset="-122"/>
              </a:endParaRPr>
            </a:p>
          </p:txBody>
        </p:sp>
        <p:sp>
          <p:nvSpPr>
            <p:cNvPr id="24590" name="Text Box 12"/>
            <p:cNvSpPr txBox="1"/>
            <p:nvPr/>
          </p:nvSpPr>
          <p:spPr>
            <a:xfrm>
              <a:off x="1980316" y="5409089"/>
              <a:ext cx="4268727" cy="777240"/>
            </a:xfrm>
            <a:prstGeom prst="rect">
              <a:avLst/>
            </a:prstGeom>
            <a:noFill/>
            <a:ln w="1270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endParaRPr lang="zh-CN" altLang="zh-CN" sz="2400" dirty="0">
                <a:latin typeface="微软雅黑" panose="020B0503020204020204" charset="-122"/>
                <a:ea typeface="微软雅黑" panose="020B0503020204020204" charset="-122"/>
              </a:endParaRPr>
            </a:p>
          </p:txBody>
        </p:sp>
        <p:sp>
          <p:nvSpPr>
            <p:cNvPr id="24591" name="Text Box 13"/>
            <p:cNvSpPr txBox="1"/>
            <p:nvPr/>
          </p:nvSpPr>
          <p:spPr>
            <a:xfrm>
              <a:off x="2590398" y="5792311"/>
              <a:ext cx="2514278" cy="680187"/>
            </a:xfrm>
            <a:prstGeom prst="rect">
              <a:avLst/>
            </a:prstGeom>
            <a:noFill/>
            <a:ln w="1270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FontTx/>
                <a:buNone/>
              </a:pPr>
              <a:r>
                <a:rPr lang="zh-CN" altLang="en-US" sz="2000" dirty="0">
                  <a:latin typeface="微软雅黑" panose="020B0503020204020204" charset="-122"/>
                  <a:ea typeface="微软雅黑" panose="020B0503020204020204" charset="-122"/>
                </a:rPr>
                <a:t>面消隐示例</a:t>
              </a:r>
              <a:endParaRPr lang="zh-CN" altLang="en-US" sz="2000" dirty="0">
                <a:latin typeface="微软雅黑" panose="020B0503020204020204" charset="-122"/>
                <a:ea typeface="微软雅黑" panose="020B0503020204020204" charset="-122"/>
              </a:endParaRPr>
            </a:p>
          </p:txBody>
        </p:sp>
        <p:sp>
          <p:nvSpPr>
            <p:cNvPr id="24592" name="Line 14"/>
            <p:cNvSpPr/>
            <p:nvPr/>
          </p:nvSpPr>
          <p:spPr>
            <a:xfrm flipV="1">
              <a:off x="914400" y="5486400"/>
              <a:ext cx="381000" cy="381000"/>
            </a:xfrm>
            <a:prstGeom prst="line">
              <a:avLst/>
            </a:prstGeom>
            <a:ln w="12700" cap="sq" cmpd="sng">
              <a:solidFill>
                <a:schemeClr val="tx1"/>
              </a:solidFill>
              <a:prstDash val="solid"/>
              <a:headEnd type="none" w="med" len="med"/>
              <a:tailEnd type="triangle" w="med" len="med"/>
            </a:ln>
          </p:spPr>
        </p:sp>
        <p:sp>
          <p:nvSpPr>
            <p:cNvPr id="24593" name="Line 15"/>
            <p:cNvSpPr/>
            <p:nvPr/>
          </p:nvSpPr>
          <p:spPr>
            <a:xfrm flipV="1">
              <a:off x="6096000" y="5562600"/>
              <a:ext cx="381000" cy="381000"/>
            </a:xfrm>
            <a:prstGeom prst="line">
              <a:avLst/>
            </a:prstGeom>
            <a:ln w="12700" cap="sq" cmpd="sng">
              <a:solidFill>
                <a:schemeClr val="tx1"/>
              </a:solidFill>
              <a:prstDash val="solid"/>
              <a:headEnd type="none" w="med" len="med"/>
              <a:tailEnd type="triangle" w="med" len="med"/>
            </a:ln>
          </p:spPr>
        </p:sp>
        <p:sp>
          <p:nvSpPr>
            <p:cNvPr id="24594" name="AutoShape 16"/>
            <p:cNvSpPr/>
            <p:nvPr/>
          </p:nvSpPr>
          <p:spPr>
            <a:xfrm>
              <a:off x="762000" y="4800600"/>
              <a:ext cx="1676400" cy="609600"/>
            </a:xfrm>
            <a:prstGeom prst="parallelogram">
              <a:avLst>
                <a:gd name="adj" fmla="val 68750"/>
              </a:avLst>
            </a:prstGeom>
            <a:solidFill>
              <a:schemeClr val="accent1"/>
            </a:solidFill>
            <a:ln w="12700" cap="sq"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微软雅黑" panose="020B0503020204020204" charset="-122"/>
                <a:ea typeface="微软雅黑" panose="020B0503020204020204" charset="-122"/>
              </a:endParaRPr>
            </a:p>
          </p:txBody>
        </p:sp>
      </p:grpSp>
      <p:sp>
        <p:nvSpPr>
          <p:cNvPr id="24580" name="标题 5"/>
          <p:cNvSpPr txBox="1"/>
          <p:nvPr/>
        </p:nvSpPr>
        <p:spPr>
          <a:xfrm>
            <a:off x="457200" y="287338"/>
            <a:ext cx="8229600" cy="725487"/>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dirty="0">
                <a:latin typeface="Times New Roman" panose="02020603050405020304" pitchFamily="18" charset="0"/>
                <a:ea typeface="楷体" panose="02010609060101010101" pitchFamily="49" charset="-122"/>
              </a:rPr>
              <a:t>7.2  </a:t>
            </a:r>
            <a:r>
              <a:rPr lang="zh-CN" altLang="en-US" dirty="0">
                <a:latin typeface="Times New Roman" panose="02020603050405020304" pitchFamily="18" charset="0"/>
                <a:ea typeface="楷体" panose="02010609060101010101" pitchFamily="49" charset="-122"/>
              </a:rPr>
              <a:t>消隐算法</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基于图像空间的方法</a:t>
            </a:r>
            <a:endParaRPr lang="zh-CN" altLang="en-US" dirty="0">
              <a:latin typeface="Times New Roman" panose="02020603050405020304" pitchFamily="18" charset="0"/>
              <a:ea typeface="楷体" panose="02010609060101010101"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内容占位符 2"/>
          <p:cNvSpPr>
            <a:spLocks noGrp="1"/>
          </p:cNvSpPr>
          <p:nvPr>
            <p:ph idx="1"/>
          </p:nvPr>
        </p:nvSpPr>
        <p:spPr>
          <a:xfrm>
            <a:off x="379413" y="1196975"/>
            <a:ext cx="8229600" cy="5256213"/>
          </a:xfrm>
        </p:spPr>
        <p:txBody>
          <a:bodyPr vert="horz" wrap="square" lIns="91440" tIns="45720" rIns="91440" bIns="45720" anchor="t" anchorCtr="0"/>
          <a:p>
            <a:pPr eaLnBrk="1" hangingPunct="1"/>
            <a:r>
              <a:rPr lang="zh-CN" altLang="en-US" kern="1200" dirty="0">
                <a:latin typeface="Times New Roman" panose="02020603050405020304" pitchFamily="18" charset="0"/>
                <a:ea typeface="楷体" panose="02010609060101010101" pitchFamily="49" charset="-122"/>
                <a:cs typeface="+mn-cs"/>
                <a:sym typeface="宋体" panose="02010600030101010101" pitchFamily="2" charset="-122"/>
              </a:rPr>
              <a:t>两种方法的本质和区别</a:t>
            </a:r>
            <a:endParaRPr lang="zh-CN" altLang="en-US" kern="1200" dirty="0">
              <a:latin typeface="Times New Roman" panose="02020603050405020304" pitchFamily="18" charset="0"/>
              <a:ea typeface="楷体" panose="02010609060101010101" pitchFamily="49" charset="-122"/>
              <a:cs typeface="+mn-cs"/>
            </a:endParaRPr>
          </a:p>
          <a:p>
            <a:pPr lvl="1" eaLnBrk="1" hangingPunct="1"/>
            <a:r>
              <a:rPr lang="zh-CN" altLang="en-US" b="1" u="sng" kern="1200" dirty="0">
                <a:latin typeface="Times New Roman" panose="02020603050405020304" pitchFamily="18" charset="0"/>
                <a:ea typeface="楷体" panose="02010609060101010101" pitchFamily="49" charset="-122"/>
                <a:cs typeface="+mn-cs"/>
              </a:rPr>
              <a:t>基于物体空间</a:t>
            </a:r>
            <a:r>
              <a:rPr lang="zh-CN" altLang="en-US" b="1" kern="1200" dirty="0">
                <a:latin typeface="Times New Roman" panose="02020603050405020304" pitchFamily="18" charset="0"/>
                <a:ea typeface="楷体" panose="02010609060101010101" pitchFamily="49" charset="-122"/>
                <a:cs typeface="+mn-cs"/>
              </a:rPr>
              <a:t>：</a:t>
            </a:r>
            <a:r>
              <a:rPr lang="zh-CN" altLang="en-US" b="1" kern="1200" dirty="0">
                <a:solidFill>
                  <a:srgbClr val="3333FF"/>
                </a:solidFill>
                <a:latin typeface="Times New Roman" panose="02020603050405020304" pitchFamily="18" charset="0"/>
                <a:ea typeface="楷体" panose="02010609060101010101" pitchFamily="49" charset="-122"/>
                <a:cs typeface="+mn-cs"/>
              </a:rPr>
              <a:t>先计算再投影</a:t>
            </a:r>
            <a:endParaRPr lang="zh-CN" altLang="en-US" b="1" kern="1200" dirty="0">
              <a:solidFill>
                <a:srgbClr val="3333FF"/>
              </a:solidFill>
              <a:latin typeface="Times New Roman" panose="02020603050405020304" pitchFamily="18" charset="0"/>
              <a:ea typeface="楷体" panose="02010609060101010101" pitchFamily="49" charset="-122"/>
              <a:cs typeface="+mn-cs"/>
            </a:endParaRPr>
          </a:p>
          <a:p>
            <a:pPr lvl="2" eaLnBrk="1" hangingPunct="1">
              <a:spcBef>
                <a:spcPts val="300"/>
              </a:spcBef>
            </a:pPr>
            <a:r>
              <a:rPr lang="en-US" altLang="zh-CN" i="1" kern="1200" dirty="0">
                <a:latin typeface="Times New Roman" panose="02020603050405020304" pitchFamily="18" charset="0"/>
                <a:ea typeface="楷体" panose="02010609060101010101" pitchFamily="49" charset="-122"/>
                <a:cs typeface="+mn-cs"/>
              </a:rPr>
              <a:t>n</a:t>
            </a:r>
            <a:r>
              <a:rPr lang="en-US" altLang="zh-CN" kern="1200" dirty="0">
                <a:latin typeface="Times New Roman" panose="02020603050405020304" pitchFamily="18" charset="0"/>
                <a:ea typeface="楷体" panose="02010609060101010101" pitchFamily="49" charset="-122"/>
                <a:cs typeface="+mn-cs"/>
              </a:rPr>
              <a:t>*</a:t>
            </a:r>
            <a:r>
              <a:rPr lang="en-US" altLang="zh-CN" i="1" kern="1200" dirty="0">
                <a:latin typeface="Times New Roman" panose="02020603050405020304" pitchFamily="18" charset="0"/>
                <a:ea typeface="楷体" panose="02010609060101010101" pitchFamily="49" charset="-122"/>
                <a:cs typeface="+mn-cs"/>
              </a:rPr>
              <a:t>n</a:t>
            </a:r>
            <a:endParaRPr lang="en-US" altLang="zh-CN" i="1" kern="1200" dirty="0">
              <a:latin typeface="Times New Roman" panose="02020603050405020304" pitchFamily="18" charset="0"/>
              <a:ea typeface="楷体" panose="02010609060101010101" pitchFamily="49" charset="-122"/>
              <a:cs typeface="+mn-cs"/>
            </a:endParaRPr>
          </a:p>
          <a:p>
            <a:pPr lvl="2" eaLnBrk="1" hangingPunct="1">
              <a:spcBef>
                <a:spcPts val="300"/>
              </a:spcBef>
            </a:pPr>
            <a:r>
              <a:rPr lang="zh-CN" altLang="en-US" kern="1200" dirty="0">
                <a:latin typeface="Times New Roman" panose="02020603050405020304" pitchFamily="18" charset="0"/>
                <a:ea typeface="楷体" panose="02010609060101010101" pitchFamily="49" charset="-122"/>
                <a:cs typeface="+mn-cs"/>
              </a:rPr>
              <a:t>适用于分辨率高，物体少</a:t>
            </a:r>
            <a:endParaRPr lang="zh-CN" altLang="en-US" kern="1200" dirty="0">
              <a:latin typeface="Times New Roman" panose="02020603050405020304" pitchFamily="18" charset="0"/>
              <a:ea typeface="楷体" panose="02010609060101010101" pitchFamily="49" charset="-122"/>
              <a:cs typeface="+mn-cs"/>
            </a:endParaRPr>
          </a:p>
          <a:p>
            <a:pPr lvl="2" eaLnBrk="1" hangingPunct="1">
              <a:spcBef>
                <a:spcPts val="300"/>
              </a:spcBef>
            </a:pPr>
            <a:r>
              <a:rPr lang="zh-CN" altLang="en-US" kern="1200" dirty="0">
                <a:latin typeface="Times New Roman" panose="02020603050405020304" pitchFamily="18" charset="0"/>
                <a:ea typeface="楷体" panose="02010609060101010101" pitchFamily="49" charset="-122"/>
                <a:cs typeface="+mn-cs"/>
              </a:rPr>
              <a:t>线框图</a:t>
            </a:r>
            <a:endParaRPr lang="en-US" altLang="zh-CN" kern="1200" dirty="0">
              <a:latin typeface="Times New Roman" panose="02020603050405020304" pitchFamily="18" charset="0"/>
              <a:ea typeface="楷体" panose="02010609060101010101" pitchFamily="49" charset="-122"/>
              <a:cs typeface="+mn-cs"/>
            </a:endParaRPr>
          </a:p>
          <a:p>
            <a:pPr lvl="1" eaLnBrk="1" hangingPunct="1"/>
            <a:r>
              <a:rPr lang="zh-CN" altLang="en-US" b="1" u="sng" kern="1200" dirty="0">
                <a:latin typeface="Times New Roman" panose="02020603050405020304" pitchFamily="18" charset="0"/>
                <a:ea typeface="楷体" panose="02010609060101010101" pitchFamily="49" charset="-122"/>
                <a:cs typeface="+mn-cs"/>
              </a:rPr>
              <a:t>基于图像空间</a:t>
            </a:r>
            <a:r>
              <a:rPr lang="zh-CN" altLang="en-US" b="1" kern="1200" dirty="0">
                <a:latin typeface="Times New Roman" panose="02020603050405020304" pitchFamily="18" charset="0"/>
                <a:ea typeface="楷体" panose="02010609060101010101" pitchFamily="49" charset="-122"/>
                <a:cs typeface="+mn-cs"/>
              </a:rPr>
              <a:t>：</a:t>
            </a:r>
            <a:r>
              <a:rPr lang="zh-CN" altLang="en-US" b="1" kern="1200" dirty="0">
                <a:solidFill>
                  <a:srgbClr val="3333FF"/>
                </a:solidFill>
                <a:latin typeface="Times New Roman" panose="02020603050405020304" pitchFamily="18" charset="0"/>
                <a:ea typeface="楷体" panose="02010609060101010101" pitchFamily="49" charset="-122"/>
                <a:cs typeface="+mn-cs"/>
              </a:rPr>
              <a:t>先投影再计算</a:t>
            </a:r>
            <a:endParaRPr lang="en-US" altLang="zh-CN" b="1" kern="1200" dirty="0">
              <a:solidFill>
                <a:srgbClr val="3333FF"/>
              </a:solidFill>
              <a:latin typeface="Times New Roman" panose="02020603050405020304" pitchFamily="18" charset="0"/>
              <a:ea typeface="楷体" panose="02010609060101010101" pitchFamily="49" charset="-122"/>
              <a:cs typeface="+mn-cs"/>
            </a:endParaRPr>
          </a:p>
          <a:p>
            <a:pPr lvl="2" eaLnBrk="1" hangingPunct="1">
              <a:spcBef>
                <a:spcPts val="300"/>
              </a:spcBef>
            </a:pPr>
            <a:r>
              <a:rPr lang="en-US" altLang="zh-CN" i="1" kern="1200" dirty="0">
                <a:latin typeface="Times New Roman" panose="02020603050405020304" pitchFamily="18" charset="0"/>
                <a:ea typeface="楷体" panose="02010609060101010101" pitchFamily="49" charset="-122"/>
                <a:cs typeface="+mn-cs"/>
              </a:rPr>
              <a:t>N</a:t>
            </a:r>
            <a:r>
              <a:rPr lang="en-US" altLang="zh-CN" kern="1200" dirty="0">
                <a:latin typeface="Times New Roman" panose="02020603050405020304" pitchFamily="18" charset="0"/>
                <a:ea typeface="楷体" panose="02010609060101010101" pitchFamily="49" charset="-122"/>
                <a:cs typeface="+mn-cs"/>
              </a:rPr>
              <a:t>*</a:t>
            </a:r>
            <a:r>
              <a:rPr lang="en-US" altLang="zh-CN" i="1" kern="1200" dirty="0">
                <a:latin typeface="Times New Roman" panose="02020603050405020304" pitchFamily="18" charset="0"/>
                <a:ea typeface="楷体" panose="02010609060101010101" pitchFamily="49" charset="-122"/>
                <a:cs typeface="+mn-cs"/>
              </a:rPr>
              <a:t>n</a:t>
            </a:r>
            <a:endParaRPr lang="en-US" altLang="zh-CN" i="1" kern="1200" dirty="0">
              <a:latin typeface="Times New Roman" panose="02020603050405020304" pitchFamily="18" charset="0"/>
              <a:ea typeface="楷体" panose="02010609060101010101" pitchFamily="49" charset="-122"/>
              <a:cs typeface="+mn-cs"/>
            </a:endParaRPr>
          </a:p>
          <a:p>
            <a:pPr lvl="2" eaLnBrk="1" hangingPunct="1">
              <a:spcBef>
                <a:spcPts val="300"/>
              </a:spcBef>
            </a:pPr>
            <a:r>
              <a:rPr lang="zh-CN" altLang="en-US" kern="1200" dirty="0">
                <a:latin typeface="Times New Roman" panose="02020603050405020304" pitchFamily="18" charset="0"/>
                <a:ea typeface="楷体" panose="02010609060101010101" pitchFamily="49" charset="-122"/>
                <a:cs typeface="+mn-cs"/>
              </a:rPr>
              <a:t>适用于物体复杂，计算难度大</a:t>
            </a:r>
            <a:endParaRPr lang="en-US" altLang="zh-CN" kern="1200" dirty="0">
              <a:latin typeface="Times New Roman" panose="02020603050405020304" pitchFamily="18" charset="0"/>
              <a:ea typeface="楷体" panose="02010609060101010101" pitchFamily="49" charset="-122"/>
              <a:cs typeface="+mn-cs"/>
            </a:endParaRPr>
          </a:p>
          <a:p>
            <a:pPr lvl="2" eaLnBrk="1" hangingPunct="1">
              <a:spcBef>
                <a:spcPts val="300"/>
              </a:spcBef>
            </a:pPr>
            <a:r>
              <a:rPr lang="zh-CN" altLang="en-US" kern="1200" dirty="0">
                <a:latin typeface="Times New Roman" panose="02020603050405020304" pitchFamily="18" charset="0"/>
                <a:ea typeface="楷体" panose="02010609060101010101" pitchFamily="49" charset="-122"/>
                <a:cs typeface="+mn-cs"/>
              </a:rPr>
              <a:t>像素间比较，可利用连续性属性      </a:t>
            </a:r>
            <a:endParaRPr lang="zh-CN" altLang="en-US" kern="1200" dirty="0">
              <a:latin typeface="Times New Roman" panose="02020603050405020304" pitchFamily="18" charset="0"/>
              <a:ea typeface="楷体" panose="02010609060101010101" pitchFamily="49" charset="-122"/>
              <a:cs typeface="+mn-cs"/>
            </a:endParaRPr>
          </a:p>
          <a:p>
            <a:pPr lvl="2" eaLnBrk="1" hangingPunct="1">
              <a:spcBef>
                <a:spcPts val="300"/>
              </a:spcBef>
            </a:pPr>
            <a:r>
              <a:rPr lang="zh-CN" altLang="en-US" kern="1200" dirty="0">
                <a:latin typeface="Times New Roman" panose="02020603050405020304" pitchFamily="18" charset="0"/>
                <a:ea typeface="楷体" panose="02010609060101010101" pitchFamily="49" charset="-122"/>
                <a:cs typeface="+mn-cs"/>
              </a:rPr>
              <a:t>便于固化</a:t>
            </a:r>
            <a:endParaRPr lang="en-US" altLang="zh-CN" kern="1200" dirty="0">
              <a:latin typeface="Times New Roman" panose="02020603050405020304" pitchFamily="18" charset="0"/>
              <a:ea typeface="楷体" panose="02010609060101010101" pitchFamily="49" charset="-122"/>
              <a:cs typeface="+mn-cs"/>
            </a:endParaRPr>
          </a:p>
          <a:p>
            <a:pPr eaLnBrk="1" hangingPunct="1"/>
            <a:r>
              <a:rPr lang="zh-CN" altLang="en-US" kern="1200" dirty="0">
                <a:latin typeface="Times New Roman" panose="02020603050405020304" pitchFamily="18" charset="0"/>
                <a:ea typeface="楷体" panose="02010609060101010101" pitchFamily="49" charset="-122"/>
                <a:cs typeface="+mn-cs"/>
              </a:rPr>
              <a:t>实际应用</a:t>
            </a:r>
            <a:endParaRPr lang="en-US" altLang="zh-CN" kern="1200" dirty="0">
              <a:latin typeface="Times New Roman" panose="02020603050405020304" pitchFamily="18" charset="0"/>
              <a:ea typeface="楷体" panose="02010609060101010101" pitchFamily="49" charset="-122"/>
              <a:cs typeface="+mn-cs"/>
            </a:endParaRPr>
          </a:p>
          <a:p>
            <a:pPr lvl="1" eaLnBrk="1" hangingPunct="1"/>
            <a:r>
              <a:rPr lang="zh-CN" altLang="en-US" kern="1200" dirty="0">
                <a:latin typeface="Times New Roman" panose="02020603050405020304" pitchFamily="18" charset="0"/>
                <a:ea typeface="楷体" panose="02010609060101010101" pitchFamily="49" charset="-122"/>
                <a:cs typeface="+mn-cs"/>
              </a:rPr>
              <a:t>物体空间和图像空间算法混合</a:t>
            </a:r>
            <a:endParaRPr lang="zh-CN" altLang="en-US" kern="1200" dirty="0">
              <a:latin typeface="Times New Roman" panose="02020603050405020304" pitchFamily="18" charset="0"/>
              <a:ea typeface="楷体" panose="02010609060101010101" pitchFamily="49" charset="-122"/>
              <a:cs typeface="+mn-cs"/>
            </a:endParaRPr>
          </a:p>
          <a:p>
            <a:pPr lvl="1" eaLnBrk="1" hangingPunct="1"/>
            <a:r>
              <a:rPr lang="zh-CN" altLang="en-US" kern="1200" dirty="0">
                <a:latin typeface="Times New Roman" panose="02020603050405020304" pitchFamily="18" charset="0"/>
                <a:ea typeface="楷体" panose="02010609060101010101" pitchFamily="49" charset="-122"/>
                <a:cs typeface="+mn-cs"/>
              </a:rPr>
              <a:t>先将不可见背面剔除，再应用图像空间消隐方法</a:t>
            </a:r>
            <a:endParaRPr lang="zh-CN" altLang="en-US" b="1" kern="1200" dirty="0">
              <a:latin typeface="Times New Roman" panose="02020603050405020304" pitchFamily="18" charset="0"/>
              <a:ea typeface="楷体" panose="02010609060101010101" pitchFamily="49" charset="-122"/>
              <a:cs typeface="+mn-cs"/>
            </a:endParaRPr>
          </a:p>
        </p:txBody>
      </p:sp>
      <p:sp>
        <p:nvSpPr>
          <p:cNvPr id="25604" name="标题 5"/>
          <p:cNvSpPr txBox="1"/>
          <p:nvPr/>
        </p:nvSpPr>
        <p:spPr>
          <a:xfrm>
            <a:off x="457200" y="287338"/>
            <a:ext cx="8229600" cy="725487"/>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dirty="0">
                <a:latin typeface="Times New Roman" panose="02020603050405020304" pitchFamily="18" charset="0"/>
                <a:ea typeface="楷体" panose="02010609060101010101" pitchFamily="49" charset="-122"/>
              </a:rPr>
              <a:t>7.2  </a:t>
            </a:r>
            <a:r>
              <a:rPr lang="zh-CN" altLang="en-US" dirty="0">
                <a:latin typeface="Times New Roman" panose="02020603050405020304" pitchFamily="18" charset="0"/>
                <a:ea typeface="楷体" panose="02010609060101010101" pitchFamily="49" charset="-122"/>
              </a:rPr>
              <a:t>消隐算法</a:t>
            </a:r>
            <a:r>
              <a:rPr lang="en-US" altLang="zh-CN" dirty="0">
                <a:latin typeface="Times New Roman" panose="02020603050405020304" pitchFamily="18" charset="0"/>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不同消隐空间的消隐算法比较</a:t>
            </a:r>
            <a:endParaRPr lang="zh-CN" altLang="en-US" sz="2800" dirty="0">
              <a:latin typeface="Times New Roman" panose="02020603050405020304" pitchFamily="18" charset="0"/>
              <a:ea typeface="楷体" panose="02010609060101010101"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3"/>
          <p:cNvSpPr>
            <a:spLocks noGrp="1"/>
          </p:cNvSpPr>
          <p:nvPr>
            <p:ph idx="1"/>
          </p:nvPr>
        </p:nvSpPr>
        <p:spPr>
          <a:xfrm>
            <a:off x="252730" y="1117600"/>
            <a:ext cx="8639175" cy="5008880"/>
          </a:xfrm>
        </p:spPr>
        <p:txBody>
          <a:bodyPr vert="horz" wrap="square" lIns="91440" tIns="45720" rIns="91440" bIns="45720" anchor="t" anchorCtr="0"/>
          <a:p>
            <a:pPr eaLnBrk="1" hangingPunct="1"/>
            <a:r>
              <a:rPr lang="zh-CN" altLang="en-US" kern="1200" dirty="0">
                <a:latin typeface="楷体" panose="02010609060101010101" pitchFamily="49" charset="-122"/>
                <a:ea typeface="楷体" panose="02010609060101010101" pitchFamily="49" charset="-122"/>
                <a:cs typeface="+mn-cs"/>
              </a:rPr>
              <a:t>消隐算法的几个假设</a:t>
            </a:r>
            <a:endParaRPr lang="en-US" altLang="zh-CN" kern="1200" dirty="0">
              <a:latin typeface="楷体" panose="02010609060101010101" pitchFamily="49" charset="-122"/>
              <a:ea typeface="楷体" panose="02010609060101010101" pitchFamily="49" charset="-122"/>
              <a:cs typeface="+mn-cs"/>
            </a:endParaRPr>
          </a:p>
          <a:p>
            <a:pPr lvl="1" eaLnBrk="1" hangingPunct="1"/>
            <a:r>
              <a:rPr lang="zh-CN" altLang="en-US" kern="1200" dirty="0">
                <a:latin typeface="Times New Roman" panose="02020603050405020304" pitchFamily="18" charset="0"/>
                <a:ea typeface="楷体" panose="02010609060101010101" pitchFamily="49" charset="-122"/>
                <a:cs typeface="+mn-cs"/>
              </a:rPr>
              <a:t>多边形表示物体表面</a:t>
            </a:r>
            <a:endParaRPr lang="zh-CN" altLang="en-US" kern="1200" dirty="0">
              <a:latin typeface="Times New Roman" panose="02020603050405020304" pitchFamily="18" charset="0"/>
              <a:ea typeface="楷体" panose="02010609060101010101" pitchFamily="49" charset="-122"/>
              <a:cs typeface="+mn-cs"/>
            </a:endParaRPr>
          </a:p>
          <a:p>
            <a:pPr lvl="1" eaLnBrk="1" hangingPunct="1"/>
            <a:r>
              <a:rPr lang="zh-CN" altLang="en-US" dirty="0">
                <a:latin typeface="Times New Roman" panose="02020603050405020304" pitchFamily="18" charset="0"/>
                <a:ea typeface="楷体" panose="02010609060101010101" pitchFamily="49" charset="-122"/>
                <a:sym typeface="+mn-ea"/>
              </a:rPr>
              <a:t>平行投影，</a:t>
            </a:r>
            <a:r>
              <a:rPr lang="zh-CN" altLang="en-US" kern="1200" dirty="0">
                <a:latin typeface="Times New Roman" panose="02020603050405020304" pitchFamily="18" charset="0"/>
                <a:ea typeface="楷体" panose="02010609060101010101" pitchFamily="49" charset="-122"/>
                <a:cs typeface="+mn-cs"/>
              </a:rPr>
              <a:t>投影平面是</a:t>
            </a:r>
            <a:r>
              <a:rPr lang="en-US" altLang="zh-CN" kern="1200" dirty="0">
                <a:latin typeface="Times New Roman" panose="02020603050405020304" pitchFamily="18" charset="0"/>
                <a:ea typeface="楷体" panose="02010609060101010101" pitchFamily="49" charset="-122"/>
                <a:cs typeface="+mn-cs"/>
              </a:rPr>
              <a:t>xoy</a:t>
            </a:r>
            <a:r>
              <a:rPr lang="zh-CN" altLang="en-US" kern="1200" dirty="0">
                <a:latin typeface="Times New Roman" panose="02020603050405020304" pitchFamily="18" charset="0"/>
                <a:ea typeface="楷体" panose="02010609060101010101" pitchFamily="49" charset="-122"/>
                <a:cs typeface="+mn-cs"/>
              </a:rPr>
              <a:t>平面，</a:t>
            </a:r>
            <a:endParaRPr lang="zh-CN" altLang="en-US" kern="1200" dirty="0">
              <a:latin typeface="Times New Roman" panose="02020603050405020304" pitchFamily="18" charset="0"/>
              <a:ea typeface="楷体" panose="02010609060101010101" pitchFamily="49" charset="-122"/>
              <a:cs typeface="+mn-cs"/>
            </a:endParaRPr>
          </a:p>
          <a:p>
            <a:pPr marL="457200" lvl="1" indent="0" eaLnBrk="1" hangingPunct="1">
              <a:buNone/>
            </a:pPr>
            <a:r>
              <a:rPr lang="en-US" altLang="zh-CN" kern="1200" dirty="0">
                <a:latin typeface="Times New Roman" panose="02020603050405020304" pitchFamily="18" charset="0"/>
                <a:ea typeface="楷体" panose="02010609060101010101" pitchFamily="49" charset="-122"/>
                <a:cs typeface="+mn-cs"/>
              </a:rPr>
              <a:t>    </a:t>
            </a:r>
            <a:r>
              <a:rPr lang="zh-CN" altLang="en-US" kern="1200" dirty="0">
                <a:latin typeface="Times New Roman" panose="02020603050405020304" pitchFamily="18" charset="0"/>
                <a:ea typeface="楷体" panose="02010609060101010101" pitchFamily="49" charset="-122"/>
                <a:cs typeface="+mn-cs"/>
              </a:rPr>
              <a:t>投影方向为朝向负</a:t>
            </a:r>
            <a:r>
              <a:rPr lang="en-US" altLang="zh-CN" kern="1200" dirty="0">
                <a:latin typeface="Times New Roman" panose="02020603050405020304" pitchFamily="18" charset="0"/>
                <a:ea typeface="楷体" panose="02010609060101010101" pitchFamily="49" charset="-122"/>
                <a:cs typeface="+mn-cs"/>
              </a:rPr>
              <a:t>z</a:t>
            </a:r>
            <a:r>
              <a:rPr lang="zh-CN" altLang="en-US" kern="1200" dirty="0">
                <a:latin typeface="Times New Roman" panose="02020603050405020304" pitchFamily="18" charset="0"/>
                <a:ea typeface="楷体" panose="02010609060101010101" pitchFamily="49" charset="-122"/>
                <a:cs typeface="+mn-cs"/>
              </a:rPr>
              <a:t>轴方向</a:t>
            </a:r>
            <a:endParaRPr lang="zh-CN" altLang="en-US" kern="1200" dirty="0">
              <a:latin typeface="Times New Roman" panose="02020603050405020304" pitchFamily="18" charset="0"/>
              <a:ea typeface="楷体" panose="02010609060101010101" pitchFamily="49" charset="-122"/>
              <a:cs typeface="+mn-cs"/>
            </a:endParaRPr>
          </a:p>
          <a:p>
            <a:pPr lvl="2" eaLnBrk="1" hangingPunct="1"/>
            <a:r>
              <a:rPr lang="en-US" altLang="zh-CN" kern="1200" dirty="0">
                <a:latin typeface="Times New Roman" panose="02020603050405020304" pitchFamily="18" charset="0"/>
                <a:ea typeface="楷体" panose="02010609060101010101" pitchFamily="49" charset="-122"/>
                <a:cs typeface="+mn-cs"/>
              </a:rPr>
              <a:t>z</a:t>
            </a:r>
            <a:r>
              <a:rPr lang="zh-CN" altLang="en-US" kern="1200" dirty="0">
                <a:latin typeface="Times New Roman" panose="02020603050405020304" pitchFamily="18" charset="0"/>
                <a:ea typeface="楷体" panose="02010609060101010101" pitchFamily="49" charset="-122"/>
                <a:cs typeface="+mn-cs"/>
              </a:rPr>
              <a:t>值越大，离视点越近</a:t>
            </a:r>
            <a:endParaRPr lang="zh-CN" altLang="en-US" kern="1200" dirty="0">
              <a:latin typeface="Times New Roman" panose="02020603050405020304" pitchFamily="18" charset="0"/>
              <a:ea typeface="楷体" panose="02010609060101010101" pitchFamily="49" charset="-122"/>
              <a:cs typeface="+mn-cs"/>
            </a:endParaRPr>
          </a:p>
          <a:p>
            <a:pPr lvl="1" eaLnBrk="1" hangingPunct="1"/>
            <a:r>
              <a:rPr lang="zh-CN" altLang="en-US" kern="1200" dirty="0">
                <a:latin typeface="Times New Roman" panose="02020603050405020304" pitchFamily="18" charset="0"/>
                <a:ea typeface="楷体" panose="02010609060101010101" pitchFamily="49" charset="-122"/>
                <a:cs typeface="+mn-cs"/>
              </a:rPr>
              <a:t>不存在相互贯穿或循环遮挡的物体，如果有应做特殊处理</a:t>
            </a:r>
            <a:endParaRPr lang="zh-CN" altLang="en-US" kern="1200" dirty="0">
              <a:latin typeface="Times New Roman" panose="02020603050405020304" pitchFamily="18" charset="0"/>
              <a:ea typeface="楷体" panose="02010609060101010101" pitchFamily="49" charset="-122"/>
              <a:cs typeface="+mn-cs"/>
            </a:endParaRPr>
          </a:p>
        </p:txBody>
      </p:sp>
      <p:grpSp>
        <p:nvGrpSpPr>
          <p:cNvPr id="26627" name="Group 4"/>
          <p:cNvGrpSpPr/>
          <p:nvPr/>
        </p:nvGrpSpPr>
        <p:grpSpPr>
          <a:xfrm>
            <a:off x="2124075" y="4349750"/>
            <a:ext cx="2971800" cy="1882775"/>
            <a:chOff x="3132" y="773"/>
            <a:chExt cx="4680" cy="2965"/>
          </a:xfrm>
        </p:grpSpPr>
        <p:sp>
          <p:nvSpPr>
            <p:cNvPr id="26639" name="Rectangle 5"/>
            <p:cNvSpPr/>
            <p:nvPr/>
          </p:nvSpPr>
          <p:spPr>
            <a:xfrm>
              <a:off x="4392" y="2490"/>
              <a:ext cx="1800" cy="1248"/>
            </a:xfrm>
            <a:prstGeom prst="rect">
              <a:avLst/>
            </a:prstGeom>
            <a:solidFill>
              <a:srgbClr val="FFFFFF"/>
            </a:solidFill>
            <a:ln w="28575" cap="flat" cmpd="sng">
              <a:solidFill>
                <a:srgbClr val="FF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spcAft>
                  <a:spcPct val="50000"/>
                </a:spcAft>
                <a:buFontTx/>
                <a:buNone/>
              </a:pPr>
              <a:endParaRPr lang="zh-CN" altLang="en-US" sz="2800" dirty="0">
                <a:latin typeface="宋体" panose="02010600030101010101" pitchFamily="2" charset="-122"/>
                <a:ea typeface="宋体" panose="02010600030101010101" pitchFamily="2" charset="-122"/>
              </a:endParaRPr>
            </a:p>
          </p:txBody>
        </p:sp>
        <p:sp>
          <p:nvSpPr>
            <p:cNvPr id="26640" name="AutoShape 6"/>
            <p:cNvSpPr/>
            <p:nvPr/>
          </p:nvSpPr>
          <p:spPr>
            <a:xfrm>
              <a:off x="3132" y="1554"/>
              <a:ext cx="4680" cy="936"/>
            </a:xfrm>
            <a:prstGeom prst="parallelogram">
              <a:avLst>
                <a:gd name="adj" fmla="val 125000"/>
              </a:avLst>
            </a:prstGeom>
            <a:solidFill>
              <a:srgbClr val="FFFFFF"/>
            </a:solidFill>
            <a:ln w="285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spcAft>
                  <a:spcPct val="50000"/>
                </a:spcAft>
                <a:buFontTx/>
                <a:buNone/>
              </a:pPr>
              <a:endParaRPr lang="zh-CN" altLang="en-US" sz="2800" dirty="0">
                <a:latin typeface="宋体" panose="02010600030101010101" pitchFamily="2" charset="-122"/>
                <a:ea typeface="宋体" panose="02010600030101010101" pitchFamily="2" charset="-122"/>
              </a:endParaRPr>
            </a:p>
          </p:txBody>
        </p:sp>
        <p:sp>
          <p:nvSpPr>
            <p:cNvPr id="26641" name="Rectangle 7"/>
            <p:cNvSpPr/>
            <p:nvPr/>
          </p:nvSpPr>
          <p:spPr>
            <a:xfrm>
              <a:off x="4392" y="773"/>
              <a:ext cx="1800" cy="1248"/>
            </a:xfrm>
            <a:prstGeom prst="rect">
              <a:avLst/>
            </a:prstGeom>
            <a:solidFill>
              <a:srgbClr val="FFFFFF"/>
            </a:solidFill>
            <a:ln w="28575" cap="flat" cmpd="sng">
              <a:solidFill>
                <a:srgbClr val="FF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spcAft>
                  <a:spcPct val="50000"/>
                </a:spcAft>
                <a:buFontTx/>
                <a:buNone/>
              </a:pPr>
              <a:endParaRPr lang="zh-CN" altLang="en-US" sz="2800" dirty="0">
                <a:latin typeface="宋体" panose="02010600030101010101" pitchFamily="2" charset="-122"/>
                <a:ea typeface="宋体" panose="02010600030101010101" pitchFamily="2" charset="-122"/>
              </a:endParaRPr>
            </a:p>
          </p:txBody>
        </p:sp>
      </p:grpSp>
      <p:grpSp>
        <p:nvGrpSpPr>
          <p:cNvPr id="26628" name="Group 18"/>
          <p:cNvGrpSpPr/>
          <p:nvPr/>
        </p:nvGrpSpPr>
        <p:grpSpPr>
          <a:xfrm>
            <a:off x="5724525" y="4133850"/>
            <a:ext cx="2709863" cy="2179638"/>
            <a:chOff x="3061" y="1389"/>
            <a:chExt cx="1707" cy="1373"/>
          </a:xfrm>
        </p:grpSpPr>
        <p:sp>
          <p:nvSpPr>
            <p:cNvPr id="26635" name="Rectangle 9"/>
            <p:cNvSpPr/>
            <p:nvPr/>
          </p:nvSpPr>
          <p:spPr>
            <a:xfrm rot="-2278230">
              <a:off x="3469" y="1389"/>
              <a:ext cx="216" cy="1373"/>
            </a:xfrm>
            <a:prstGeom prst="rect">
              <a:avLst/>
            </a:prstGeom>
            <a:solidFill>
              <a:srgbClr val="FFFFFF"/>
            </a:solidFill>
            <a:ln w="285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spcAft>
                  <a:spcPct val="50000"/>
                </a:spcAft>
                <a:buFontTx/>
                <a:buNone/>
              </a:pPr>
              <a:endParaRPr lang="zh-CN" altLang="en-US" sz="2800" dirty="0">
                <a:latin typeface="宋体" panose="02010600030101010101" pitchFamily="2" charset="-122"/>
                <a:ea typeface="宋体" panose="02010600030101010101" pitchFamily="2" charset="-122"/>
              </a:endParaRPr>
            </a:p>
          </p:txBody>
        </p:sp>
        <p:sp>
          <p:nvSpPr>
            <p:cNvPr id="26636" name="Rectangle 10"/>
            <p:cNvSpPr/>
            <p:nvPr/>
          </p:nvSpPr>
          <p:spPr>
            <a:xfrm rot="-8362771">
              <a:off x="3901" y="1389"/>
              <a:ext cx="216" cy="1373"/>
            </a:xfrm>
            <a:prstGeom prst="rect">
              <a:avLst/>
            </a:prstGeom>
            <a:solidFill>
              <a:srgbClr val="FFFFFF"/>
            </a:solidFill>
            <a:ln w="285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spcAft>
                  <a:spcPct val="50000"/>
                </a:spcAft>
                <a:buFontTx/>
                <a:buNone/>
              </a:pPr>
              <a:endParaRPr lang="zh-CN" altLang="en-US" sz="2800" dirty="0">
                <a:latin typeface="宋体" panose="02010600030101010101" pitchFamily="2" charset="-122"/>
                <a:ea typeface="宋体" panose="02010600030101010101" pitchFamily="2" charset="-122"/>
              </a:endParaRPr>
            </a:p>
          </p:txBody>
        </p:sp>
        <p:sp>
          <p:nvSpPr>
            <p:cNvPr id="26637" name="Freeform 11"/>
            <p:cNvSpPr/>
            <p:nvPr/>
          </p:nvSpPr>
          <p:spPr>
            <a:xfrm>
              <a:off x="3400" y="1675"/>
              <a:ext cx="1368" cy="213"/>
            </a:xfrm>
            <a:custGeom>
              <a:avLst/>
              <a:gdLst/>
              <a:ahLst/>
              <a:cxnLst>
                <a:cxn ang="0">
                  <a:pos x="0" y="0"/>
                </a:cxn>
                <a:cxn ang="0">
                  <a:pos x="35" y="0"/>
                </a:cxn>
                <a:cxn ang="0">
                  <a:pos x="35" y="6"/>
                </a:cxn>
                <a:cxn ang="0">
                  <a:pos x="4" y="6"/>
                </a:cxn>
                <a:cxn ang="0">
                  <a:pos x="0" y="0"/>
                </a:cxn>
              </a:cxnLst>
              <a:pathLst>
                <a:path w="3420" h="532">
                  <a:moveTo>
                    <a:pt x="0" y="0"/>
                  </a:moveTo>
                  <a:lnTo>
                    <a:pt x="3420" y="0"/>
                  </a:lnTo>
                  <a:lnTo>
                    <a:pt x="3412" y="529"/>
                  </a:lnTo>
                  <a:lnTo>
                    <a:pt x="413" y="532"/>
                  </a:lnTo>
                  <a:lnTo>
                    <a:pt x="0" y="0"/>
                  </a:lnTo>
                  <a:close/>
                </a:path>
              </a:pathLst>
            </a:custGeom>
            <a:solidFill>
              <a:srgbClr val="FFFFFF">
                <a:alpha val="100000"/>
              </a:srgbClr>
            </a:solidFill>
            <a:ln w="28575" cap="flat" cmpd="sng">
              <a:solidFill>
                <a:srgbClr val="000000">
                  <a:alpha val="100000"/>
                </a:srgbClr>
              </a:solidFill>
              <a:prstDash val="solid"/>
              <a:round/>
              <a:headEnd type="none" w="med" len="med"/>
              <a:tailEnd type="none" w="med" len="med"/>
            </a:ln>
          </p:spPr>
          <p:txBody>
            <a:bodyPr/>
            <a:p>
              <a:endParaRPr lang="zh-CN" altLang="en-US"/>
            </a:p>
          </p:txBody>
        </p:sp>
        <p:sp>
          <p:nvSpPr>
            <p:cNvPr id="26638" name="Freeform 12"/>
            <p:cNvSpPr/>
            <p:nvPr/>
          </p:nvSpPr>
          <p:spPr>
            <a:xfrm>
              <a:off x="3061" y="1675"/>
              <a:ext cx="232" cy="213"/>
            </a:xfrm>
            <a:custGeom>
              <a:avLst/>
              <a:gdLst/>
              <a:ahLst/>
              <a:cxnLst>
                <a:cxn ang="0">
                  <a:pos x="2" y="0"/>
                </a:cxn>
                <a:cxn ang="0">
                  <a:pos x="0" y="0"/>
                </a:cxn>
                <a:cxn ang="0">
                  <a:pos x="0" y="6"/>
                </a:cxn>
                <a:cxn ang="0">
                  <a:pos x="6" y="6"/>
                </a:cxn>
                <a:cxn ang="0">
                  <a:pos x="2" y="0"/>
                </a:cxn>
              </a:cxnLst>
              <a:pathLst>
                <a:path w="579" h="533">
                  <a:moveTo>
                    <a:pt x="166" y="1"/>
                  </a:moveTo>
                  <a:lnTo>
                    <a:pt x="0" y="0"/>
                  </a:lnTo>
                  <a:lnTo>
                    <a:pt x="0" y="532"/>
                  </a:lnTo>
                  <a:lnTo>
                    <a:pt x="579" y="533"/>
                  </a:lnTo>
                  <a:lnTo>
                    <a:pt x="166" y="1"/>
                  </a:lnTo>
                  <a:close/>
                </a:path>
              </a:pathLst>
            </a:custGeom>
            <a:solidFill>
              <a:srgbClr val="FFFFFF">
                <a:alpha val="100000"/>
              </a:srgbClr>
            </a:solidFill>
            <a:ln w="28575" cap="flat" cmpd="sng">
              <a:solidFill>
                <a:srgbClr val="000000">
                  <a:alpha val="100000"/>
                </a:srgbClr>
              </a:solidFill>
              <a:prstDash val="solid"/>
              <a:round/>
              <a:headEnd type="none" w="med" len="med"/>
              <a:tailEnd type="none" w="med" len="med"/>
            </a:ln>
          </p:spPr>
          <p:txBody>
            <a:bodyPr/>
            <a:p>
              <a:endParaRPr lang="zh-CN" altLang="en-US"/>
            </a:p>
          </p:txBody>
        </p:sp>
      </p:grpSp>
      <p:sp>
        <p:nvSpPr>
          <p:cNvPr id="26629" name="Text Box 14"/>
          <p:cNvSpPr txBox="1"/>
          <p:nvPr/>
        </p:nvSpPr>
        <p:spPr>
          <a:xfrm>
            <a:off x="2484438" y="6338888"/>
            <a:ext cx="2303462"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spcAft>
                <a:spcPct val="50000"/>
              </a:spcAft>
              <a:buFontTx/>
              <a:buNone/>
            </a:pPr>
            <a:r>
              <a:rPr lang="zh-CN" altLang="en-US" sz="2400" dirty="0">
                <a:latin typeface="楷体" panose="02010609060101010101" pitchFamily="49" charset="-122"/>
                <a:ea typeface="楷体" panose="02010609060101010101" pitchFamily="49" charset="-122"/>
              </a:rPr>
              <a:t>相互贯穿</a:t>
            </a:r>
            <a:endParaRPr lang="zh-CN" altLang="en-US" sz="2400" dirty="0">
              <a:latin typeface="楷体" panose="02010609060101010101" pitchFamily="49" charset="-122"/>
              <a:ea typeface="楷体" panose="02010609060101010101" pitchFamily="49" charset="-122"/>
            </a:endParaRPr>
          </a:p>
        </p:txBody>
      </p:sp>
      <p:sp>
        <p:nvSpPr>
          <p:cNvPr id="26630" name="Text Box 15"/>
          <p:cNvSpPr txBox="1"/>
          <p:nvPr/>
        </p:nvSpPr>
        <p:spPr>
          <a:xfrm>
            <a:off x="5975350" y="6338888"/>
            <a:ext cx="2303463"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spcAft>
                <a:spcPct val="50000"/>
              </a:spcAft>
              <a:buFontTx/>
              <a:buNone/>
            </a:pPr>
            <a:r>
              <a:rPr lang="zh-CN" altLang="en-US" sz="2400" dirty="0">
                <a:latin typeface="楷体" panose="02010609060101010101" pitchFamily="49" charset="-122"/>
                <a:ea typeface="楷体" panose="02010609060101010101" pitchFamily="49" charset="-122"/>
              </a:rPr>
              <a:t>循环遮挡</a:t>
            </a:r>
            <a:endParaRPr lang="zh-CN" altLang="en-US" sz="2400" dirty="0">
              <a:latin typeface="楷体" panose="02010609060101010101" pitchFamily="49" charset="-122"/>
              <a:ea typeface="楷体" panose="02010609060101010101" pitchFamily="49" charset="-122"/>
            </a:endParaRPr>
          </a:p>
        </p:txBody>
      </p:sp>
      <p:sp>
        <p:nvSpPr>
          <p:cNvPr id="26631" name="Line 17"/>
          <p:cNvSpPr/>
          <p:nvPr/>
        </p:nvSpPr>
        <p:spPr>
          <a:xfrm>
            <a:off x="2916238" y="5141913"/>
            <a:ext cx="1150937" cy="0"/>
          </a:xfrm>
          <a:prstGeom prst="line">
            <a:avLst/>
          </a:prstGeom>
          <a:ln w="38100" cap="flat" cmpd="sng">
            <a:solidFill>
              <a:srgbClr val="3333FF"/>
            </a:solidFill>
            <a:prstDash val="dash"/>
            <a:headEnd type="none" w="med" len="med"/>
            <a:tailEnd type="none" w="med" len="med"/>
          </a:ln>
        </p:spPr>
      </p:sp>
      <p:sp>
        <p:nvSpPr>
          <p:cNvPr id="26632" name="Line 19"/>
          <p:cNvSpPr/>
          <p:nvPr/>
        </p:nvSpPr>
        <p:spPr>
          <a:xfrm>
            <a:off x="6877050" y="4997450"/>
            <a:ext cx="720725" cy="647700"/>
          </a:xfrm>
          <a:prstGeom prst="line">
            <a:avLst/>
          </a:prstGeom>
          <a:ln w="38100" cap="flat" cmpd="sng">
            <a:solidFill>
              <a:srgbClr val="3333FF"/>
            </a:solidFill>
            <a:prstDash val="dash"/>
            <a:headEnd type="none" w="med" len="med"/>
            <a:tailEnd type="none" w="med" len="med"/>
          </a:ln>
        </p:spPr>
      </p:sp>
      <p:pic>
        <p:nvPicPr>
          <p:cNvPr id="26633" name="Picture 2"/>
          <p:cNvPicPr>
            <a:picLocks noChangeAspect="1"/>
          </p:cNvPicPr>
          <p:nvPr/>
        </p:nvPicPr>
        <p:blipFill>
          <a:blip r:embed="rId1"/>
          <a:stretch>
            <a:fillRect/>
          </a:stretch>
        </p:blipFill>
        <p:spPr>
          <a:xfrm>
            <a:off x="6389688" y="692150"/>
            <a:ext cx="2611437" cy="2624138"/>
          </a:xfrm>
          <a:prstGeom prst="rect">
            <a:avLst/>
          </a:prstGeom>
          <a:noFill/>
          <a:ln w="9525">
            <a:noFill/>
          </a:ln>
        </p:spPr>
      </p:pic>
      <p:sp>
        <p:nvSpPr>
          <p:cNvPr id="26634" name="标题 5"/>
          <p:cNvSpPr txBox="1"/>
          <p:nvPr/>
        </p:nvSpPr>
        <p:spPr>
          <a:xfrm>
            <a:off x="457200" y="287338"/>
            <a:ext cx="8229600" cy="725487"/>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dirty="0">
                <a:latin typeface="Times New Roman" panose="02020603050405020304" pitchFamily="18" charset="0"/>
                <a:ea typeface="楷体" panose="02010609060101010101" pitchFamily="49" charset="-122"/>
              </a:rPr>
              <a:t>7.2  </a:t>
            </a:r>
            <a:r>
              <a:rPr lang="zh-CN" altLang="en-US" dirty="0">
                <a:latin typeface="Times New Roman" panose="02020603050405020304" pitchFamily="18" charset="0"/>
                <a:ea typeface="楷体" panose="02010609060101010101" pitchFamily="49" charset="-122"/>
              </a:rPr>
              <a:t>消隐算法</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假设</a:t>
            </a:r>
            <a:endParaRPr lang="zh-CN" altLang="en-US" sz="2800" dirty="0">
              <a:latin typeface="Times New Roman" panose="02020603050405020304" pitchFamily="18" charset="0"/>
              <a:ea typeface="楷体" panose="02010609060101010101"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1"/>
          <p:cNvSpPr>
            <a:spLocks noGrp="1"/>
          </p:cNvSpPr>
          <p:nvPr>
            <p:ph type="title"/>
          </p:nvPr>
        </p:nvSpPr>
        <p:spPr/>
        <p:txBody>
          <a:bodyPr vert="horz" wrap="square" lIns="91440" tIns="45720" rIns="91440" bIns="45720" anchor="ctr" anchorCtr="0"/>
          <a:p>
            <a:r>
              <a:rPr lang="en-US" altLang="zh-CN" kern="1200" dirty="0">
                <a:latin typeface="Times New Roman" panose="02020603050405020304" pitchFamily="18" charset="0"/>
                <a:ea typeface="楷体" panose="02010609060101010101" pitchFamily="49" charset="-122"/>
                <a:cs typeface="+mj-cs"/>
              </a:rPr>
              <a:t>7.2  </a:t>
            </a:r>
            <a:r>
              <a:rPr lang="zh-CN" altLang="en-US" kern="1200" dirty="0">
                <a:latin typeface="Times New Roman" panose="02020603050405020304" pitchFamily="18" charset="0"/>
                <a:ea typeface="楷体" panose="02010609060101010101" pitchFamily="49" charset="-122"/>
                <a:cs typeface="+mj-cs"/>
              </a:rPr>
              <a:t>消隐算法</a:t>
            </a:r>
            <a:endParaRPr lang="zh-CN" altLang="en-US" kern="1200" dirty="0">
              <a:latin typeface="华文楷体" panose="02010600040101010101" pitchFamily="2" charset="-122"/>
              <a:ea typeface="华文楷体" panose="02010600040101010101" pitchFamily="2" charset="-122"/>
              <a:cs typeface="+mj-cs"/>
            </a:endParaRPr>
          </a:p>
        </p:txBody>
      </p:sp>
      <p:sp>
        <p:nvSpPr>
          <p:cNvPr id="27651" name="内容占位符 2"/>
          <p:cNvSpPr>
            <a:spLocks noGrp="1"/>
          </p:cNvSpPr>
          <p:nvPr>
            <p:ph idx="1"/>
          </p:nvPr>
        </p:nvSpPr>
        <p:spPr/>
        <p:txBody>
          <a:bodyPr vert="horz" wrap="square" lIns="91440" tIns="45720" rIns="91440" bIns="45720" anchor="t" anchorCtr="0"/>
          <a:p>
            <a:r>
              <a:rPr lang="zh-CN" altLang="en-US" kern="1200" dirty="0">
                <a:latin typeface="华文楷体" panose="02010600040101010101" pitchFamily="2" charset="-122"/>
                <a:ea typeface="华文楷体" panose="02010600040101010101" pitchFamily="2" charset="-122"/>
                <a:cs typeface="+mn-cs"/>
              </a:rPr>
              <a:t>单个凸多面体消隐</a:t>
            </a:r>
            <a:r>
              <a:rPr lang="en-US" altLang="zh-CN" kern="1200" dirty="0">
                <a:latin typeface="华文楷体" panose="02010600040101010101" pitchFamily="2" charset="-122"/>
                <a:ea typeface="华文楷体" panose="02010600040101010101" pitchFamily="2" charset="-122"/>
                <a:cs typeface="+mn-cs"/>
              </a:rPr>
              <a:t>--</a:t>
            </a:r>
            <a:r>
              <a:rPr lang="zh-CN" altLang="en-US" kern="1200" dirty="0">
                <a:latin typeface="华文楷体" panose="02010600040101010101" pitchFamily="2" charset="-122"/>
                <a:ea typeface="华文楷体" panose="02010600040101010101" pitchFamily="2" charset="-122"/>
                <a:cs typeface="+mn-cs"/>
              </a:rPr>
              <a:t>后向面消除</a:t>
            </a:r>
            <a:endParaRPr lang="en-US" altLang="zh-CN" kern="1200" dirty="0">
              <a:latin typeface="华文楷体" panose="02010600040101010101" pitchFamily="2" charset="-122"/>
              <a:ea typeface="华文楷体" panose="02010600040101010101" pitchFamily="2" charset="-122"/>
              <a:cs typeface="+mn-cs"/>
            </a:endParaRPr>
          </a:p>
          <a:p>
            <a:r>
              <a:rPr lang="zh-CN" altLang="en-US" kern="1200" dirty="0">
                <a:latin typeface="华文楷体" panose="02010600040101010101" pitchFamily="2" charset="-122"/>
                <a:ea typeface="华文楷体" panose="02010600040101010101" pitchFamily="2" charset="-122"/>
                <a:cs typeface="+mn-cs"/>
              </a:rPr>
              <a:t>深度缓冲器算法（</a:t>
            </a:r>
            <a:r>
              <a:rPr lang="en-US" altLang="zh-CN" kern="1200" dirty="0">
                <a:latin typeface="华文楷体" panose="02010600040101010101" pitchFamily="2" charset="-122"/>
                <a:ea typeface="华文楷体" panose="02010600040101010101" pitchFamily="2" charset="-122"/>
                <a:cs typeface="+mn-cs"/>
              </a:rPr>
              <a:t>Z-buffer</a:t>
            </a:r>
            <a:r>
              <a:rPr lang="zh-CN" altLang="en-US" kern="1200" dirty="0">
                <a:latin typeface="华文楷体" panose="02010600040101010101" pitchFamily="2" charset="-122"/>
                <a:ea typeface="华文楷体" panose="02010600040101010101" pitchFamily="2" charset="-122"/>
                <a:cs typeface="+mn-cs"/>
              </a:rPr>
              <a:t>）</a:t>
            </a:r>
            <a:endParaRPr lang="en-US" altLang="zh-CN" kern="1200" dirty="0">
              <a:latin typeface="华文楷体" panose="02010600040101010101" pitchFamily="2" charset="-122"/>
              <a:ea typeface="华文楷体" panose="02010600040101010101" pitchFamily="2" charset="-122"/>
              <a:cs typeface="+mn-cs"/>
            </a:endParaRPr>
          </a:p>
          <a:p>
            <a:r>
              <a:rPr lang="zh-CN" altLang="en-US" kern="1200" dirty="0">
                <a:latin typeface="华文楷体" panose="02010600040101010101" pitchFamily="2" charset="-122"/>
                <a:ea typeface="华文楷体" panose="02010600040101010101" pitchFamily="2" charset="-122"/>
                <a:cs typeface="+mn-cs"/>
              </a:rPr>
              <a:t>画家算法</a:t>
            </a:r>
            <a:endParaRPr lang="zh-CN" altLang="en-US" kern="1200" dirty="0">
              <a:latin typeface="华文楷体" panose="02010600040101010101" pitchFamily="2" charset="-122"/>
              <a:ea typeface="华文楷体" panose="02010600040101010101" pitchFamily="2"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5" name="内容占位符 2"/>
          <p:cNvSpPr>
            <a:spLocks noGrp="1"/>
          </p:cNvSpPr>
          <p:nvPr>
            <p:ph idx="1"/>
          </p:nvPr>
        </p:nvSpPr>
        <p:spPr/>
        <p:txBody>
          <a:bodyPr vert="horz" wrap="square" lIns="91440" tIns="45720" rIns="91440" bIns="45720" anchor="t" anchorCtr="0"/>
          <a:p>
            <a:pPr eaLnBrk="1" hangingPunct="1"/>
            <a:r>
              <a:rPr lang="en-US" altLang="en-US" kern="1200" dirty="0">
                <a:latin typeface="楷体" panose="02010609060101010101" pitchFamily="49" charset="-122"/>
                <a:ea typeface="楷体" panose="02010609060101010101" pitchFamily="49" charset="-122"/>
                <a:cs typeface="+mn-cs"/>
                <a:sym typeface="+mn-ea"/>
              </a:rPr>
              <a:t>单个凸多面体特点</a:t>
            </a:r>
            <a:endParaRPr lang="en-US" altLang="zh-CN" kern="1200" dirty="0">
              <a:latin typeface="楷体" panose="02010609060101010101" pitchFamily="49" charset="-122"/>
              <a:ea typeface="楷体" panose="02010609060101010101" pitchFamily="49" charset="-122"/>
              <a:cs typeface="+mn-cs"/>
            </a:endParaRPr>
          </a:p>
          <a:p>
            <a:pPr lvl="1" eaLnBrk="1" hangingPunct="1"/>
            <a:r>
              <a:rPr lang="en-US" altLang="en-US" kern="1200" dirty="0">
                <a:latin typeface="楷体" panose="02010609060101010101" pitchFamily="49" charset="-122"/>
                <a:ea typeface="楷体" panose="02010609060101010101" pitchFamily="49" charset="-122"/>
                <a:cs typeface="+mn-cs"/>
                <a:sym typeface="+mn-ea"/>
              </a:rPr>
              <a:t>由多个平面凸多边形组成</a:t>
            </a:r>
            <a:endParaRPr lang="en-US" altLang="zh-CN" kern="1200" dirty="0">
              <a:latin typeface="楷体" panose="02010609060101010101" pitchFamily="49" charset="-122"/>
              <a:ea typeface="楷体" panose="02010609060101010101" pitchFamily="49" charset="-122"/>
              <a:cs typeface="+mn-cs"/>
            </a:endParaRPr>
          </a:p>
          <a:p>
            <a:pPr lvl="1" eaLnBrk="1" hangingPunct="1"/>
            <a:r>
              <a:rPr lang="en-US" altLang="en-US" kern="1200" dirty="0">
                <a:latin typeface="楷体" panose="02010609060101010101" pitchFamily="49" charset="-122"/>
                <a:ea typeface="楷体" panose="02010609060101010101" pitchFamily="49" charset="-122"/>
                <a:cs typeface="+mn-cs"/>
                <a:sym typeface="+mn-ea"/>
              </a:rPr>
              <a:t>某个表面要么完全可见，要么完全不可见</a:t>
            </a:r>
            <a:endParaRPr lang="en-US" altLang="zh-CN" kern="1200" dirty="0">
              <a:latin typeface="楷体" panose="02010609060101010101" pitchFamily="49" charset="-122"/>
              <a:ea typeface="楷体" panose="02010609060101010101" pitchFamily="49" charset="-122"/>
              <a:cs typeface="+mn-cs"/>
            </a:endParaRPr>
          </a:p>
          <a:p>
            <a:pPr lvl="1" eaLnBrk="1" hangingPunct="1"/>
            <a:r>
              <a:rPr lang="en-US" altLang="en-US" kern="1200" dirty="0">
                <a:latin typeface="楷体" panose="02010609060101010101" pitchFamily="49" charset="-122"/>
                <a:ea typeface="楷体" panose="02010609060101010101" pitchFamily="49" charset="-122"/>
                <a:cs typeface="+mn-cs"/>
                <a:sym typeface="+mn-ea"/>
              </a:rPr>
              <a:t>各朝前表面不会发生相互重叠现象</a:t>
            </a:r>
            <a:endParaRPr lang="en-US" altLang="zh-CN" kern="1200" dirty="0">
              <a:latin typeface="楷体" panose="02010609060101010101" pitchFamily="49" charset="-122"/>
              <a:ea typeface="楷体" panose="02010609060101010101" pitchFamily="49" charset="-122"/>
              <a:cs typeface="+mn-cs"/>
            </a:endParaRPr>
          </a:p>
        </p:txBody>
      </p:sp>
      <p:sp>
        <p:nvSpPr>
          <p:cNvPr id="27650" name="标题 1"/>
          <p:cNvSpPr>
            <a:spLocks noGrp="1"/>
          </p:cNvSpPr>
          <p:nvPr>
            <p:custDataLst>
              <p:tags r:id="rId1"/>
            </p:custDataLst>
          </p:nvPr>
        </p:nvSpPr>
        <p:spPr>
          <a:xfrm>
            <a:off x="584200" y="401638"/>
            <a:ext cx="8229600" cy="1143000"/>
          </a:xfrm>
          <a:prstGeom prst="rect">
            <a:avLst/>
          </a:prstGeom>
          <a:noFill/>
          <a:ln w="9525">
            <a:noFill/>
          </a:ln>
        </p:spPr>
        <p:txBody>
          <a:bodyPr vert="horz" wrap="square" lIns="91440" tIns="45720" rIns="91440" bIns="45720" anchor="ctr" anchorCtr="0"/>
          <a:lstStyle>
            <a:lvl1pPr algn="ctr" rtl="0" eaLnBrk="0" fontAlgn="base" hangingPunct="0">
              <a:spcBef>
                <a:spcPct val="0"/>
              </a:spcBef>
              <a:spcAft>
                <a:spcPct val="0"/>
              </a:spcAft>
              <a:defRPr sz="3200" kern="1200">
                <a:solidFill>
                  <a:schemeClr val="tx1"/>
                </a:solidFill>
                <a:latin typeface="华文楷体" panose="02010600040101010101" pitchFamily="2" charset="-122"/>
                <a:ea typeface="华文楷体" panose="02010600040101010101" pitchFamily="2"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r>
              <a:rPr lang="en-US" altLang="zh-CN" kern="1200" dirty="0">
                <a:latin typeface="Times New Roman" panose="02020603050405020304" pitchFamily="18" charset="0"/>
                <a:ea typeface="楷体" panose="02010609060101010101" pitchFamily="49" charset="-122"/>
                <a:cs typeface="+mj-cs"/>
              </a:rPr>
              <a:t>7.2  </a:t>
            </a:r>
            <a:r>
              <a:rPr lang="zh-CN" altLang="en-US" kern="1200" dirty="0">
                <a:latin typeface="Times New Roman" panose="02020603050405020304" pitchFamily="18" charset="0"/>
                <a:ea typeface="楷体" panose="02010609060101010101" pitchFamily="49" charset="-122"/>
                <a:cs typeface="+mj-cs"/>
              </a:rPr>
              <a:t>消隐算法</a:t>
            </a:r>
            <a:r>
              <a:rPr lang="en-US" altLang="zh-CN" kern="1200" dirty="0">
                <a:latin typeface="Times New Roman" panose="02020603050405020304" pitchFamily="18" charset="0"/>
                <a:ea typeface="楷体" panose="02010609060101010101" pitchFamily="49" charset="-122"/>
                <a:cs typeface="+mj-cs"/>
              </a:rPr>
              <a:t>--</a:t>
            </a:r>
            <a:endParaRPr lang="en-US" altLang="zh-CN" kern="1200" dirty="0">
              <a:latin typeface="Times New Roman" panose="02020603050405020304" pitchFamily="18" charset="0"/>
              <a:ea typeface="楷体" panose="02010609060101010101" pitchFamily="49" charset="-122"/>
              <a:cs typeface="+mj-cs"/>
            </a:endParaRPr>
          </a:p>
          <a:p>
            <a:r>
              <a:rPr lang="zh-CN" altLang="en-US" sz="2800" dirty="0">
                <a:latin typeface="Times New Roman" panose="02020603050405020304" pitchFamily="18" charset="0"/>
                <a:ea typeface="楷体" panose="02010609060101010101" pitchFamily="49" charset="-122"/>
                <a:sym typeface="宋体" panose="02010600030101010101" pitchFamily="2" charset="-122"/>
              </a:rPr>
              <a:t>单个凸多面体消隐</a:t>
            </a:r>
            <a:r>
              <a:rPr lang="en-US" altLang="zh-CN" sz="2800" dirty="0">
                <a:latin typeface="Times New Roman" panose="02020603050405020304" pitchFamily="18" charset="0"/>
                <a:ea typeface="楷体" panose="02010609060101010101" pitchFamily="49" charset="-122"/>
                <a:sym typeface="宋体" panose="02010600030101010101" pitchFamily="2" charset="-122"/>
              </a:rPr>
              <a:t>----</a:t>
            </a:r>
            <a:r>
              <a:rPr lang="en-US" altLang="en-US" sz="2800" dirty="0">
                <a:latin typeface="Times New Roman" panose="02020603050405020304" pitchFamily="18" charset="0"/>
                <a:ea typeface="楷体" panose="02010609060101010101" pitchFamily="49" charset="-122"/>
                <a:sym typeface="+mn-ea"/>
              </a:rPr>
              <a:t>后向面消除</a:t>
            </a:r>
            <a:endParaRPr lang="en-US" altLang="en-US" sz="2800" kern="1200" dirty="0">
              <a:latin typeface="Times New Roman" panose="02020603050405020304" pitchFamily="18" charset="0"/>
              <a:ea typeface="楷体" panose="02010609060101010101" pitchFamily="49" charset="-122"/>
              <a:cs typeface="+mj-cs"/>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9698" name="Object 2"/>
          <p:cNvGraphicFramePr>
            <a:graphicFrameLocks noGrp="1"/>
          </p:cNvGraphicFramePr>
          <p:nvPr>
            <p:ph idx="1"/>
          </p:nvPr>
        </p:nvGraphicFramePr>
        <p:xfrm>
          <a:off x="4587875" y="3567113"/>
          <a:ext cx="4098925" cy="2898775"/>
        </p:xfrm>
        <a:graphic>
          <a:graphicData uri="http://schemas.openxmlformats.org/presentationml/2006/ole">
            <mc:AlternateContent xmlns:mc="http://schemas.openxmlformats.org/markup-compatibility/2006">
              <mc:Choice xmlns:v="urn:schemas-microsoft-com:vml" Requires="v">
                <p:oleObj spid="_x0000_s3079" name="" r:id="rId1" imgW="10734675" imgH="7743825" progId="Paint.Picture">
                  <p:embed/>
                </p:oleObj>
              </mc:Choice>
              <mc:Fallback>
                <p:oleObj name="" r:id="rId1" imgW="10734675" imgH="7743825" progId="Paint.Picture">
                  <p:embed/>
                  <p:pic>
                    <p:nvPicPr>
                      <p:cNvPr id="0" name="图片 3078"/>
                      <p:cNvPicPr/>
                      <p:nvPr/>
                    </p:nvPicPr>
                    <p:blipFill>
                      <a:blip r:embed="rId2"/>
                      <a:srcRect/>
                      <a:stretch>
                        <a:fillRect/>
                      </a:stretch>
                    </p:blipFill>
                    <p:spPr>
                      <a:xfrm>
                        <a:off x="4587875" y="3567113"/>
                        <a:ext cx="4098925" cy="2898775"/>
                      </a:xfrm>
                      <a:prstGeom prst="rect">
                        <a:avLst/>
                      </a:prstGeom>
                      <a:noFill/>
                      <a:ln w="38100">
                        <a:miter/>
                      </a:ln>
                    </p:spPr>
                  </p:pic>
                </p:oleObj>
              </mc:Fallback>
            </mc:AlternateContent>
          </a:graphicData>
        </a:graphic>
      </p:graphicFrame>
      <p:sp>
        <p:nvSpPr>
          <p:cNvPr id="29699" name="Rectangle 3"/>
          <p:cNvSpPr>
            <a:spLocks noGrp="1"/>
          </p:cNvSpPr>
          <p:nvPr>
            <p:ph type="title"/>
          </p:nvPr>
        </p:nvSpPr>
        <p:spPr/>
        <p:txBody>
          <a:bodyPr vert="horz" wrap="square" lIns="91440" tIns="45720" rIns="91440" bIns="45720" anchor="ctr" anchorCtr="0"/>
          <a:p>
            <a:pPr eaLnBrk="1" hangingPunct="1"/>
            <a:r>
              <a:rPr lang="zh-CN" altLang="en-US" sz="2800" b="1" kern="1200" dirty="0">
                <a:latin typeface="Times New Roman" panose="02020603050405020304" pitchFamily="18" charset="0"/>
                <a:ea typeface="楷体" panose="02010609060101010101" pitchFamily="49" charset="-122"/>
                <a:cs typeface="+mj-cs"/>
                <a:sym typeface="宋体" panose="02010600030101010101" pitchFamily="2" charset="-122"/>
              </a:rPr>
              <a:t>单个凸多面体面消隐的基本原理</a:t>
            </a:r>
            <a:endParaRPr lang="zh-CN" altLang="en-US" sz="2800" b="1" kern="1200" dirty="0">
              <a:latin typeface="Times New Roman" panose="02020603050405020304" pitchFamily="18" charset="0"/>
              <a:ea typeface="楷体" panose="02010609060101010101" pitchFamily="49" charset="-122"/>
              <a:cs typeface="+mj-cs"/>
              <a:sym typeface="宋体" panose="02010600030101010101" pitchFamily="2" charset="-122"/>
            </a:endParaRPr>
          </a:p>
        </p:txBody>
      </p:sp>
      <p:sp>
        <p:nvSpPr>
          <p:cNvPr id="29700" name="Rectangle 4"/>
          <p:cNvSpPr>
            <a:spLocks noGrp="1"/>
          </p:cNvSpPr>
          <p:nvPr>
            <p:ph idx="1"/>
          </p:nvPr>
        </p:nvSpPr>
        <p:spPr>
          <a:xfrm>
            <a:off x="209550" y="1417955"/>
            <a:ext cx="8667750" cy="4630420"/>
          </a:xfrm>
        </p:spPr>
        <p:txBody>
          <a:bodyPr vert="horz" wrap="square" lIns="91440" tIns="45720" rIns="91440" bIns="45720" anchor="t" anchorCtr="0"/>
          <a:p>
            <a:pPr eaLnBrk="1" hangingPunct="1"/>
            <a:r>
              <a:rPr lang="en-US" altLang="en-US" sz="2400" kern="1200" dirty="0">
                <a:latin typeface="楷体" panose="02010609060101010101" pitchFamily="49" charset="-122"/>
                <a:ea typeface="楷体" panose="02010609060101010101" pitchFamily="49" charset="-122"/>
                <a:cs typeface="+mn-cs"/>
              </a:rPr>
              <a:t>也称为背面剔除算法。</a:t>
            </a:r>
            <a:endParaRPr lang="en-US" altLang="en-US" sz="2400" kern="1200" dirty="0">
              <a:latin typeface="楷体" panose="02010609060101010101" pitchFamily="49" charset="-122"/>
              <a:ea typeface="楷体" panose="02010609060101010101" pitchFamily="49" charset="-122"/>
              <a:cs typeface="+mn-cs"/>
            </a:endParaRPr>
          </a:p>
          <a:p>
            <a:pPr eaLnBrk="1" hangingPunct="1"/>
            <a:r>
              <a:rPr lang="en-US" altLang="en-US" sz="2400" kern="1200" dirty="0">
                <a:latin typeface="楷体" panose="02010609060101010101" pitchFamily="49" charset="-122"/>
                <a:ea typeface="楷体" panose="02010609060101010101" pitchFamily="49" charset="-122"/>
                <a:cs typeface="+mn-cs"/>
              </a:rPr>
              <a:t>消隐原理：只画出形体的各朝前面，消去朝后面即可实现消隐</a:t>
            </a:r>
            <a:endParaRPr lang="en-US" altLang="en-US" sz="2400" kern="1200" dirty="0">
              <a:latin typeface="Times New Roman" panose="02020603050405020304" pitchFamily="18" charset="0"/>
              <a:ea typeface="楷体" panose="02010609060101010101" pitchFamily="49" charset="-122"/>
              <a:cs typeface="+mn-cs"/>
            </a:endParaRPr>
          </a:p>
          <a:p>
            <a:pPr eaLnBrk="1" hangingPunct="1"/>
            <a:r>
              <a:rPr lang="zh-CN" altLang="en-US" sz="2400" kern="1200" dirty="0">
                <a:latin typeface="Times New Roman" panose="02020603050405020304" pitchFamily="18" charset="0"/>
                <a:ea typeface="楷体" panose="02010609060101010101" pitchFamily="49" charset="-122"/>
                <a:cs typeface="+mn-cs"/>
              </a:rPr>
              <a:t>朝向判断：</a:t>
            </a:r>
            <a:r>
              <a:rPr lang="en-US" altLang="en-US" sz="2400" kern="1200" dirty="0">
                <a:latin typeface="Times New Roman" panose="02020603050405020304" pitchFamily="18" charset="0"/>
                <a:ea typeface="楷体" panose="02010609060101010101" pitchFamily="49" charset="-122"/>
                <a:cs typeface="+mn-cs"/>
              </a:rPr>
              <a:t>利用视线方向</a:t>
            </a:r>
            <a:r>
              <a:rPr lang="en-US" altLang="zh-CN" sz="2400" kern="1200" dirty="0">
                <a:latin typeface="Times New Roman" panose="02020603050405020304" pitchFamily="18" charset="0"/>
                <a:ea typeface="楷体" panose="02010609060101010101" pitchFamily="49" charset="-122"/>
                <a:cs typeface="+mn-cs"/>
              </a:rPr>
              <a:t>V</a:t>
            </a:r>
            <a:r>
              <a:rPr lang="en-US" altLang="en-US" sz="2400" kern="1200" dirty="0">
                <a:latin typeface="Times New Roman" panose="02020603050405020304" pitchFamily="18" charset="0"/>
                <a:ea typeface="楷体" panose="02010609060101010101" pitchFamily="49" charset="-122"/>
                <a:cs typeface="+mn-cs"/>
              </a:rPr>
              <a:t>和物体表面法向量</a:t>
            </a:r>
            <a:r>
              <a:rPr lang="en-US" altLang="zh-CN" sz="2400" kern="1200" dirty="0">
                <a:latin typeface="Times New Roman" panose="02020603050405020304" pitchFamily="18" charset="0"/>
                <a:ea typeface="楷体" panose="02010609060101010101" pitchFamily="49" charset="-122"/>
                <a:cs typeface="+mn-cs"/>
              </a:rPr>
              <a:t>N</a:t>
            </a:r>
            <a:r>
              <a:rPr lang="en-US" altLang="en-US" sz="2400" kern="1200" dirty="0">
                <a:latin typeface="Times New Roman" panose="02020603050405020304" pitchFamily="18" charset="0"/>
                <a:ea typeface="楷体" panose="02010609060101010101" pitchFamily="49" charset="-122"/>
                <a:cs typeface="+mn-cs"/>
              </a:rPr>
              <a:t>之间的关系</a:t>
            </a:r>
            <a:endParaRPr lang="en-US" altLang="en-US" sz="2400" kern="1200" dirty="0">
              <a:latin typeface="Times New Roman" panose="02020603050405020304" pitchFamily="18" charset="0"/>
              <a:ea typeface="楷体" panose="02010609060101010101" pitchFamily="49" charset="-122"/>
              <a:cs typeface="+mn-cs"/>
            </a:endParaRPr>
          </a:p>
          <a:p>
            <a:pPr lvl="1" eaLnBrk="1" hangingPunct="1"/>
            <a:r>
              <a:rPr lang="en-US" altLang="en-US" kern="1200" dirty="0">
                <a:latin typeface="Times New Roman" panose="02020603050405020304" pitchFamily="18" charset="0"/>
                <a:ea typeface="楷体" panose="02010609060101010101" pitchFamily="49" charset="-122"/>
                <a:cs typeface="+mn-cs"/>
              </a:rPr>
              <a:t>可见面定义：</a:t>
            </a:r>
            <a:r>
              <a:rPr lang="en-US" altLang="en-US" kern="1200" dirty="0">
                <a:solidFill>
                  <a:srgbClr val="FF0000"/>
                </a:solidFill>
                <a:latin typeface="Times New Roman" panose="02020603050405020304" pitchFamily="18" charset="0"/>
                <a:ea typeface="楷体" panose="02010609060101010101" pitchFamily="49" charset="-122"/>
                <a:cs typeface="+mn-cs"/>
              </a:rPr>
              <a:t> </a:t>
            </a:r>
            <a:r>
              <a:rPr lang="en-US" altLang="en-US" kern="1200" dirty="0">
                <a:solidFill>
                  <a:srgbClr val="3333FF"/>
                </a:solidFill>
                <a:latin typeface="Times New Roman" panose="02020603050405020304" pitchFamily="18" charset="0"/>
                <a:ea typeface="楷体" panose="02010609060101010101" pitchFamily="49" charset="-122"/>
                <a:cs typeface="+mn-cs"/>
              </a:rPr>
              <a:t>视线方向</a:t>
            </a:r>
            <a:r>
              <a:rPr lang="en-US" altLang="en-US" kern="1200" dirty="0">
                <a:latin typeface="Times New Roman" panose="02020603050405020304" pitchFamily="18" charset="0"/>
                <a:ea typeface="楷体" panose="02010609060101010101" pitchFamily="49" charset="-122"/>
                <a:cs typeface="+mn-cs"/>
              </a:rPr>
              <a:t>与</a:t>
            </a:r>
            <a:r>
              <a:rPr lang="en-US" altLang="en-US" kern="1200" dirty="0">
                <a:solidFill>
                  <a:srgbClr val="3333FF"/>
                </a:solidFill>
                <a:latin typeface="Times New Roman" panose="02020603050405020304" pitchFamily="18" charset="0"/>
                <a:ea typeface="楷体" panose="02010609060101010101" pitchFamily="49" charset="-122"/>
                <a:cs typeface="+mn-cs"/>
              </a:rPr>
              <a:t>外法向量</a:t>
            </a:r>
            <a:r>
              <a:rPr lang="en-US" altLang="en-US" kern="1200" dirty="0">
                <a:latin typeface="Times New Roman" panose="02020603050405020304" pitchFamily="18" charset="0"/>
                <a:ea typeface="楷体" panose="02010609060101010101" pitchFamily="49" charset="-122"/>
                <a:cs typeface="+mn-cs"/>
              </a:rPr>
              <a:t>夹角小于</a:t>
            </a:r>
            <a:r>
              <a:rPr lang="en-US" altLang="zh-CN" kern="1200" dirty="0">
                <a:latin typeface="Times New Roman" panose="02020603050405020304" pitchFamily="18" charset="0"/>
                <a:ea typeface="楷体" panose="02010609060101010101" pitchFamily="49" charset="-122"/>
                <a:cs typeface="+mn-cs"/>
              </a:rPr>
              <a:t>90</a:t>
            </a:r>
            <a:r>
              <a:rPr lang="en-US" altLang="en-US" kern="1200" dirty="0">
                <a:latin typeface="Times New Roman" panose="02020603050405020304" pitchFamily="18" charset="0"/>
                <a:ea typeface="楷体" panose="02010609060101010101" pitchFamily="49" charset="-122"/>
                <a:cs typeface="+mn-cs"/>
              </a:rPr>
              <a:t>度的面</a:t>
            </a:r>
            <a:endParaRPr lang="en-US" altLang="zh-CN" kern="1200" dirty="0">
              <a:latin typeface="Times New Roman" panose="02020603050405020304" pitchFamily="18" charset="0"/>
              <a:ea typeface="楷体" panose="02010609060101010101" pitchFamily="49" charset="-122"/>
              <a:cs typeface="+mn-cs"/>
            </a:endParaRPr>
          </a:p>
          <a:p>
            <a:pPr lvl="1" eaLnBrk="1" hangingPunct="1"/>
            <a:r>
              <a:rPr lang="en-US" altLang="zh-CN" kern="1200" dirty="0">
                <a:latin typeface="Times New Roman" panose="02020603050405020304" pitchFamily="18" charset="0"/>
                <a:ea typeface="楷体" panose="02010609060101010101" pitchFamily="49" charset="-122"/>
                <a:cs typeface="+mn-cs"/>
              </a:rPr>
              <a:t>N</a:t>
            </a:r>
            <a:r>
              <a:rPr lang="en-US" altLang="en-US" kern="1200" dirty="0">
                <a:latin typeface="Times New Roman" panose="02020603050405020304" pitchFamily="18" charset="0"/>
                <a:ea typeface="楷体" panose="02010609060101010101" pitchFamily="49" charset="-122"/>
                <a:cs typeface="+mn-cs"/>
              </a:rPr>
              <a:t>为外法向量，</a:t>
            </a:r>
            <a:r>
              <a:rPr lang="en-US" altLang="zh-CN" kern="1200" dirty="0">
                <a:latin typeface="Times New Roman" panose="02020603050405020304" pitchFamily="18" charset="0"/>
                <a:ea typeface="楷体" panose="02010609060101010101" pitchFamily="49" charset="-122"/>
                <a:cs typeface="+mn-cs"/>
              </a:rPr>
              <a:t>V</a:t>
            </a:r>
            <a:r>
              <a:rPr lang="en-US" altLang="en-US" kern="1200" dirty="0">
                <a:latin typeface="Times New Roman" panose="02020603050405020304" pitchFamily="18" charset="0"/>
                <a:ea typeface="楷体" panose="02010609060101010101" pitchFamily="49" charset="-122"/>
                <a:cs typeface="+mn-cs"/>
              </a:rPr>
              <a:t>为视线向量</a:t>
            </a:r>
            <a:endParaRPr lang="en-US" altLang="zh-CN" kern="1200" dirty="0">
              <a:latin typeface="Times New Roman" panose="02020603050405020304" pitchFamily="18" charset="0"/>
              <a:ea typeface="楷体" panose="02010609060101010101" pitchFamily="49" charset="-122"/>
              <a:cs typeface="+mn-cs"/>
            </a:endParaRPr>
          </a:p>
          <a:p>
            <a:pPr lvl="2" eaLnBrk="1" hangingPunct="1"/>
            <a:r>
              <a:rPr lang="en-US" altLang="zh-CN" kern="1200" dirty="0">
                <a:latin typeface="Times New Roman" panose="02020603050405020304" pitchFamily="18" charset="0"/>
                <a:ea typeface="楷体" panose="02010609060101010101" pitchFamily="49" charset="-122"/>
                <a:cs typeface="+mn-cs"/>
              </a:rPr>
              <a:t>N</a:t>
            </a:r>
            <a:r>
              <a:rPr lang="en-US" altLang="zh-CN" kern="1200" dirty="0">
                <a:latin typeface="Times New Roman" panose="02020603050405020304" pitchFamily="18" charset="0"/>
                <a:ea typeface="楷体" panose="02010609060101010101" pitchFamily="49" charset="-122"/>
                <a:cs typeface="+mn-cs"/>
                <a:sym typeface="Symbol" panose="05050102010706020507" pitchFamily="18" charset="2"/>
              </a:rPr>
              <a:t>V&lt;0</a:t>
            </a:r>
            <a:r>
              <a:rPr lang="en-US" altLang="en-US" kern="1200" dirty="0">
                <a:latin typeface="Times New Roman" panose="02020603050405020304" pitchFamily="18" charset="0"/>
                <a:ea typeface="楷体" panose="02010609060101010101" pitchFamily="49" charset="-122"/>
                <a:cs typeface="+mn-cs"/>
                <a:sym typeface="Symbol" panose="05050102010706020507" pitchFamily="18" charset="2"/>
              </a:rPr>
              <a:t>：面不可见</a:t>
            </a:r>
            <a:endParaRPr lang="en-US" altLang="en-US" kern="1200" dirty="0">
              <a:latin typeface="Times New Roman" panose="02020603050405020304" pitchFamily="18" charset="0"/>
              <a:ea typeface="楷体" panose="02010609060101010101" pitchFamily="49" charset="-122"/>
              <a:cs typeface="+mn-cs"/>
              <a:sym typeface="Symbol" panose="05050102010706020507" pitchFamily="18" charset="2"/>
            </a:endParaRPr>
          </a:p>
          <a:p>
            <a:pPr lvl="2" eaLnBrk="1" hangingPunct="1"/>
            <a:r>
              <a:rPr lang="en-US" altLang="zh-CN" kern="1200" dirty="0">
                <a:latin typeface="Times New Roman" panose="02020603050405020304" pitchFamily="18" charset="0"/>
                <a:ea typeface="楷体" panose="02010609060101010101" pitchFamily="49" charset="-122"/>
                <a:cs typeface="+mn-cs"/>
              </a:rPr>
              <a:t>N</a:t>
            </a:r>
            <a:r>
              <a:rPr lang="en-US" altLang="zh-CN" kern="1200" dirty="0">
                <a:latin typeface="Times New Roman" panose="02020603050405020304" pitchFamily="18" charset="0"/>
                <a:ea typeface="楷体" panose="02010609060101010101" pitchFamily="49" charset="-122"/>
                <a:cs typeface="+mn-cs"/>
                <a:sym typeface="Symbol" panose="05050102010706020507" pitchFamily="18" charset="2"/>
              </a:rPr>
              <a:t>V0</a:t>
            </a:r>
            <a:r>
              <a:rPr lang="en-US" altLang="en-US" kern="1200" dirty="0">
                <a:latin typeface="Times New Roman" panose="02020603050405020304" pitchFamily="18" charset="0"/>
                <a:ea typeface="楷体" panose="02010609060101010101" pitchFamily="49" charset="-122"/>
                <a:cs typeface="+mn-cs"/>
                <a:sym typeface="Symbol" panose="05050102010706020507" pitchFamily="18" charset="2"/>
              </a:rPr>
              <a:t>：面可见</a:t>
            </a:r>
            <a:endParaRPr lang="en-US" altLang="en-US" kern="1200" dirty="0">
              <a:latin typeface="Times New Roman" panose="02020603050405020304" pitchFamily="18" charset="0"/>
              <a:ea typeface="楷体_GB2312" pitchFamily="49"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9" name="Rectangle 3"/>
          <p:cNvSpPr>
            <a:spLocks noGrp="1"/>
          </p:cNvSpPr>
          <p:nvPr>
            <p:ph idx="1"/>
          </p:nvPr>
        </p:nvSpPr>
        <p:spPr>
          <a:xfrm>
            <a:off x="218440" y="1341755"/>
            <a:ext cx="8603615" cy="4784725"/>
          </a:xfrm>
        </p:spPr>
        <p:txBody>
          <a:bodyPr vert="horz" wrap="square" lIns="91440" tIns="45720" rIns="91440" bIns="45720" anchor="t" anchorCtr="0"/>
          <a:p>
            <a:pPr>
              <a:lnSpc>
                <a:spcPct val="110000"/>
              </a:lnSpc>
              <a:spcBef>
                <a:spcPct val="0"/>
              </a:spcBef>
            </a:pPr>
            <a:r>
              <a:rPr lang="zh-CN" altLang="en-US" sz="2600" kern="1200" dirty="0">
                <a:solidFill>
                  <a:srgbClr val="3333FF"/>
                </a:solidFill>
                <a:latin typeface="楷体" panose="02010609060101010101" pitchFamily="49" charset="-122"/>
                <a:ea typeface="楷体" panose="02010609060101010101" pitchFamily="49" charset="-122"/>
                <a:cs typeface="+mn-cs"/>
              </a:rPr>
              <a:t>真实感</a:t>
            </a:r>
            <a:r>
              <a:rPr lang="zh-CN" altLang="en-US" sz="2600" kern="1200" dirty="0">
                <a:latin typeface="楷体" panose="02010609060101010101" pitchFamily="49" charset="-122"/>
                <a:ea typeface="楷体" panose="02010609060101010101" pitchFamily="49" charset="-122"/>
                <a:cs typeface="+mn-cs"/>
              </a:rPr>
              <a:t>图形学：综合利用数学、物理学、计算机科学以及其它科学技术，在计算机图形显示设备上生成像彩色照片那样逼真的图形</a:t>
            </a:r>
            <a:endParaRPr lang="en-US" altLang="zh-CN" sz="2600" kern="1200" dirty="0">
              <a:latin typeface="楷体" panose="02010609060101010101" pitchFamily="49" charset="-122"/>
              <a:ea typeface="楷体" panose="02010609060101010101" pitchFamily="49" charset="-122"/>
              <a:cs typeface="+mn-cs"/>
            </a:endParaRPr>
          </a:p>
          <a:p>
            <a:pPr>
              <a:lnSpc>
                <a:spcPct val="110000"/>
              </a:lnSpc>
              <a:spcBef>
                <a:spcPct val="0"/>
              </a:spcBef>
            </a:pPr>
            <a:endParaRPr lang="en-US" altLang="zh-CN" sz="2600" kern="1200" dirty="0">
              <a:latin typeface="楷体" panose="02010609060101010101" pitchFamily="49" charset="-122"/>
              <a:ea typeface="楷体" panose="02010609060101010101" pitchFamily="49" charset="-122"/>
              <a:cs typeface="+mn-cs"/>
            </a:endParaRPr>
          </a:p>
          <a:p>
            <a:pPr>
              <a:lnSpc>
                <a:spcPct val="110000"/>
              </a:lnSpc>
              <a:spcBef>
                <a:spcPct val="0"/>
              </a:spcBef>
            </a:pPr>
            <a:r>
              <a:rPr lang="zh-CN" altLang="en-US" sz="2600" kern="1200" dirty="0">
                <a:latin typeface="楷体" panose="02010609060101010101" pitchFamily="49" charset="-122"/>
                <a:ea typeface="楷体" panose="02010609060101010101" pitchFamily="49" charset="-122"/>
                <a:cs typeface="+mn-cs"/>
              </a:rPr>
              <a:t>真实感图形特点：</a:t>
            </a:r>
            <a:endParaRPr lang="en-US" altLang="zh-CN" sz="2600" kern="1200" dirty="0">
              <a:latin typeface="楷体" panose="02010609060101010101" pitchFamily="49" charset="-122"/>
              <a:ea typeface="楷体" panose="02010609060101010101" pitchFamily="49" charset="-122"/>
              <a:cs typeface="+mn-cs"/>
            </a:endParaRPr>
          </a:p>
          <a:p>
            <a:pPr lvl="1">
              <a:spcBef>
                <a:spcPts val="600"/>
              </a:spcBef>
            </a:pPr>
            <a:r>
              <a:rPr lang="zh-CN" altLang="en-US" dirty="0">
                <a:latin typeface="楷体" panose="02010609060101010101" pitchFamily="49" charset="-122"/>
                <a:ea typeface="楷体" panose="02010609060101010101" pitchFamily="49" charset="-122"/>
                <a:sym typeface="+mn-ea"/>
              </a:rPr>
              <a:t>能够感知物体表面</a:t>
            </a:r>
            <a:r>
              <a:rPr lang="zh-CN" altLang="en-US" dirty="0">
                <a:solidFill>
                  <a:srgbClr val="3333FF"/>
                </a:solidFill>
                <a:latin typeface="楷体" panose="02010609060101010101" pitchFamily="49" charset="-122"/>
                <a:ea typeface="楷体" panose="02010609060101010101" pitchFamily="49" charset="-122"/>
                <a:sym typeface="+mn-ea"/>
              </a:rPr>
              <a:t>形状</a:t>
            </a:r>
            <a:r>
              <a:rPr lang="zh-CN" altLang="en-US" kern="1200" dirty="0">
                <a:latin typeface="楷体" panose="02010609060101010101" pitchFamily="49" charset="-122"/>
                <a:ea typeface="楷体" panose="02010609060101010101" pitchFamily="49" charset="-122"/>
                <a:cs typeface="+mn-cs"/>
              </a:rPr>
              <a:t>（</a:t>
            </a:r>
            <a:r>
              <a:rPr lang="zh-CN" altLang="en-US" dirty="0">
                <a:latin typeface="楷体" panose="02010609060101010101" pitchFamily="49" charset="-122"/>
                <a:ea typeface="楷体" panose="02010609060101010101" pitchFamily="49" charset="-122"/>
                <a:sym typeface="+mn-ea"/>
              </a:rPr>
              <a:t>立体感</a:t>
            </a:r>
            <a:r>
              <a:rPr lang="zh-CN" altLang="en-US" kern="1200" dirty="0">
                <a:latin typeface="楷体" panose="02010609060101010101" pitchFamily="49" charset="-122"/>
                <a:ea typeface="楷体" panose="02010609060101010101" pitchFamily="49" charset="-122"/>
                <a:cs typeface="+mn-cs"/>
              </a:rPr>
              <a:t>）、感知</a:t>
            </a:r>
            <a:r>
              <a:rPr lang="zh-CN" altLang="en-US" dirty="0">
                <a:solidFill>
                  <a:srgbClr val="3333FF"/>
                </a:solidFill>
                <a:latin typeface="楷体" panose="02010609060101010101" pitchFamily="49" charset="-122"/>
                <a:ea typeface="楷体" panose="02010609060101010101" pitchFamily="49" charset="-122"/>
                <a:sym typeface="+mn-ea"/>
              </a:rPr>
              <a:t>距离</a:t>
            </a:r>
            <a:endParaRPr lang="zh-CN" altLang="en-US" kern="1200" dirty="0">
              <a:latin typeface="楷体" panose="02010609060101010101" pitchFamily="49" charset="-122"/>
              <a:ea typeface="楷体" panose="02010609060101010101" pitchFamily="49" charset="-122"/>
              <a:cs typeface="+mn-cs"/>
            </a:endParaRPr>
          </a:p>
          <a:p>
            <a:pPr lvl="1">
              <a:spcBef>
                <a:spcPts val="600"/>
              </a:spcBef>
            </a:pPr>
            <a:r>
              <a:rPr lang="zh-CN" altLang="en-US" kern="1200" dirty="0">
                <a:latin typeface="楷体" panose="02010609060101010101" pitchFamily="49" charset="-122"/>
                <a:ea typeface="楷体" panose="02010609060101010101" pitchFamily="49" charset="-122"/>
                <a:cs typeface="+mn-cs"/>
              </a:rPr>
              <a:t>能反映物体表面</a:t>
            </a:r>
            <a:r>
              <a:rPr lang="zh-CN" altLang="en-US" kern="1200" dirty="0">
                <a:solidFill>
                  <a:srgbClr val="3333FF"/>
                </a:solidFill>
                <a:latin typeface="楷体" panose="02010609060101010101" pitchFamily="49" charset="-122"/>
                <a:ea typeface="楷体" panose="02010609060101010101" pitchFamily="49" charset="-122"/>
                <a:cs typeface="+mn-cs"/>
              </a:rPr>
              <a:t>颜色和亮度</a:t>
            </a:r>
            <a:r>
              <a:rPr lang="zh-CN" altLang="en-US" kern="1200" dirty="0">
                <a:latin typeface="楷体" panose="02010609060101010101" pitchFamily="49" charset="-122"/>
                <a:ea typeface="楷体" panose="02010609060101010101" pitchFamily="49" charset="-122"/>
                <a:cs typeface="+mn-cs"/>
              </a:rPr>
              <a:t>的细微变化</a:t>
            </a:r>
            <a:endParaRPr lang="en-US" altLang="zh-CN" kern="1200" dirty="0">
              <a:latin typeface="楷体" panose="02010609060101010101" pitchFamily="49" charset="-122"/>
              <a:ea typeface="楷体" panose="02010609060101010101" pitchFamily="49" charset="-122"/>
              <a:cs typeface="+mn-cs"/>
            </a:endParaRPr>
          </a:p>
          <a:p>
            <a:pPr lvl="1">
              <a:spcBef>
                <a:spcPts val="600"/>
              </a:spcBef>
            </a:pPr>
            <a:r>
              <a:rPr lang="zh-CN" altLang="en-US" kern="1200" dirty="0">
                <a:latin typeface="楷体" panose="02010609060101010101" pitchFamily="49" charset="-122"/>
                <a:ea typeface="楷体" panose="02010609060101010101" pitchFamily="49" charset="-122"/>
                <a:cs typeface="+mn-cs"/>
              </a:rPr>
              <a:t>能表现物体表面的</a:t>
            </a:r>
            <a:r>
              <a:rPr lang="zh-CN" altLang="en-US" kern="1200" dirty="0">
                <a:solidFill>
                  <a:srgbClr val="3333FF"/>
                </a:solidFill>
                <a:latin typeface="楷体" panose="02010609060101010101" pitchFamily="49" charset="-122"/>
                <a:ea typeface="楷体" panose="02010609060101010101" pitchFamily="49" charset="-122"/>
                <a:cs typeface="+mn-cs"/>
              </a:rPr>
              <a:t>质感</a:t>
            </a:r>
            <a:endParaRPr lang="zh-CN" altLang="en-US" kern="1200" dirty="0">
              <a:solidFill>
                <a:srgbClr val="3333FF"/>
              </a:solidFill>
              <a:latin typeface="楷体" panose="02010609060101010101" pitchFamily="49" charset="-122"/>
              <a:ea typeface="楷体" panose="02010609060101010101" pitchFamily="49" charset="-122"/>
              <a:cs typeface="+mn-cs"/>
            </a:endParaRPr>
          </a:p>
          <a:p>
            <a:pPr lvl="1">
              <a:spcBef>
                <a:spcPts val="600"/>
              </a:spcBef>
            </a:pPr>
            <a:r>
              <a:rPr lang="zh-CN" altLang="en-US" kern="1200" dirty="0">
                <a:latin typeface="楷体" panose="02010609060101010101" pitchFamily="49" charset="-122"/>
                <a:ea typeface="楷体" panose="02010609060101010101" pitchFamily="49" charset="-122"/>
                <a:cs typeface="+mn-cs"/>
              </a:rPr>
              <a:t>能通过光照下的物体</a:t>
            </a:r>
            <a:r>
              <a:rPr lang="zh-CN" altLang="en-US" kern="1200" dirty="0">
                <a:solidFill>
                  <a:srgbClr val="3333FF"/>
                </a:solidFill>
                <a:latin typeface="楷体" panose="02010609060101010101" pitchFamily="49" charset="-122"/>
                <a:ea typeface="楷体" panose="02010609060101010101" pitchFamily="49" charset="-122"/>
                <a:cs typeface="+mn-cs"/>
              </a:rPr>
              <a:t>阴影</a:t>
            </a:r>
            <a:r>
              <a:rPr lang="zh-CN" altLang="en-US" kern="1200" dirty="0">
                <a:latin typeface="楷体" panose="02010609060101010101" pitchFamily="49" charset="-122"/>
                <a:ea typeface="楷体" panose="02010609060101010101" pitchFamily="49" charset="-122"/>
                <a:cs typeface="+mn-cs"/>
              </a:rPr>
              <a:t>极大地改善场景的深度感和层次感</a:t>
            </a:r>
            <a:endParaRPr lang="en-US" altLang="zh-CN" kern="1200" dirty="0">
              <a:latin typeface="楷体" panose="02010609060101010101" pitchFamily="49" charset="-122"/>
              <a:ea typeface="楷体" panose="02010609060101010101" pitchFamily="49" charset="-122"/>
              <a:cs typeface="+mn-cs"/>
            </a:endParaRPr>
          </a:p>
          <a:p>
            <a:pPr lvl="1">
              <a:spcBef>
                <a:spcPts val="600"/>
              </a:spcBef>
            </a:pPr>
            <a:r>
              <a:rPr lang="zh-CN" altLang="en-US" kern="1200" dirty="0">
                <a:latin typeface="楷体" panose="02010609060101010101" pitchFamily="49" charset="-122"/>
                <a:ea typeface="楷体" panose="02010609060101010101" pitchFamily="49" charset="-122"/>
                <a:cs typeface="+mn-cs"/>
              </a:rPr>
              <a:t>能模拟</a:t>
            </a:r>
            <a:r>
              <a:rPr lang="zh-CN" altLang="en-US" kern="1200" dirty="0">
                <a:solidFill>
                  <a:srgbClr val="3333FF"/>
                </a:solidFill>
                <a:latin typeface="楷体" panose="02010609060101010101" pitchFamily="49" charset="-122"/>
                <a:ea typeface="楷体" panose="02010609060101010101" pitchFamily="49" charset="-122"/>
                <a:cs typeface="+mn-cs"/>
              </a:rPr>
              <a:t>透明</a:t>
            </a:r>
            <a:r>
              <a:rPr lang="zh-CN" altLang="en-US" kern="1200" dirty="0">
                <a:latin typeface="楷体" panose="02010609060101010101" pitchFamily="49" charset="-122"/>
                <a:ea typeface="楷体" panose="02010609060101010101" pitchFamily="49" charset="-122"/>
                <a:cs typeface="+mn-cs"/>
              </a:rPr>
              <a:t>物体的透明效果和</a:t>
            </a:r>
            <a:r>
              <a:rPr lang="zh-CN" altLang="en-US" kern="1200" dirty="0">
                <a:solidFill>
                  <a:srgbClr val="3333FF"/>
                </a:solidFill>
                <a:latin typeface="楷体" panose="02010609060101010101" pitchFamily="49" charset="-122"/>
                <a:ea typeface="楷体" panose="02010609060101010101" pitchFamily="49" charset="-122"/>
                <a:cs typeface="+mn-cs"/>
              </a:rPr>
              <a:t>镜面</a:t>
            </a:r>
            <a:r>
              <a:rPr lang="zh-CN" altLang="en-US" kern="1200" dirty="0">
                <a:latin typeface="楷体" panose="02010609060101010101" pitchFamily="49" charset="-122"/>
                <a:ea typeface="楷体" panose="02010609060101010101" pitchFamily="49" charset="-122"/>
                <a:cs typeface="+mn-cs"/>
              </a:rPr>
              <a:t>物体的镜面效果</a:t>
            </a:r>
            <a:endParaRPr lang="en-US" altLang="zh-CN" sz="2600" kern="1200" dirty="0">
              <a:latin typeface="楷体" panose="02010609060101010101" pitchFamily="49" charset="-122"/>
              <a:ea typeface="楷体" panose="02010609060101010101" pitchFamily="49" charset="-122"/>
              <a:cs typeface="+mn-cs"/>
            </a:endParaRPr>
          </a:p>
        </p:txBody>
      </p:sp>
      <p:sp>
        <p:nvSpPr>
          <p:cNvPr id="3" name="标题 2"/>
          <p:cNvSpPr>
            <a:spLocks noGrp="1"/>
          </p:cNvSpPr>
          <p:nvPr>
            <p:ph type="title"/>
            <p:custDataLst>
              <p:tags r:id="rId1"/>
            </p:custDataLst>
          </p:nvPr>
        </p:nvSpPr>
        <p:spPr/>
        <p:txBody>
          <a:bodyPr/>
          <a:p>
            <a:r>
              <a:rPr lang="en-US"/>
              <a:t>7.1 </a:t>
            </a:r>
            <a:r>
              <a:rPr lang="zh-CN" altLang="en-US"/>
              <a:t>真实感图形分析</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600"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视线向量V的计算</a:t>
            </a:r>
            <a:endParaRPr kumimoji="0" lang="en-US" altLang="zh-CN" sz="2600"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50"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由物体表面一点</a:t>
            </a:r>
            <a:r>
              <a:rPr kumimoji="0" lang="en-US" altLang="zh-CN" sz="2450"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P</a:t>
            </a:r>
            <a:r>
              <a:rPr kumimoji="0" lang="zh-CN" altLang="en-US" sz="2450"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指向视点</a:t>
            </a:r>
            <a:r>
              <a:rPr kumimoji="0" lang="en-US" altLang="zh-CN" sz="2450"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sym typeface="+mn-ea"/>
              </a:rPr>
              <a:t>P</a:t>
            </a:r>
            <a:r>
              <a:rPr kumimoji="0" lang="en-US" altLang="zh-CN" sz="2450" i="0" u="none" strike="noStrike" kern="1200" cap="none" spc="0" normalizeH="0" baseline="-25000" noProof="1" smtClean="0">
                <a:ln>
                  <a:noFill/>
                </a:ln>
                <a:solidFill>
                  <a:schemeClr val="tx1"/>
                </a:solidFill>
                <a:effectLst/>
                <a:uLnTx/>
                <a:uFillTx/>
                <a:latin typeface="Times New Roman" panose="02020603050405020304" pitchFamily="18" charset="0"/>
                <a:ea typeface="楷体" panose="02010609060101010101" pitchFamily="49" charset="-122"/>
                <a:cs typeface="+mn-cs"/>
                <a:sym typeface="+mn-ea"/>
              </a:rPr>
              <a:t>view</a:t>
            </a:r>
            <a:r>
              <a:rPr kumimoji="0" lang="zh-CN" altLang="en-US" sz="2450"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sym typeface="+mn-ea"/>
              </a:rPr>
              <a:t>的向量</a:t>
            </a:r>
            <a:endParaRPr kumimoji="0" lang="en-US" altLang="zh-CN" sz="2450"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50"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计算：</a:t>
            </a:r>
            <a:r>
              <a:rPr kumimoji="0" lang="en-US" altLang="zh-CN" sz="2450"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P</a:t>
            </a:r>
            <a:r>
              <a:rPr kumimoji="0" lang="en-US" altLang="zh-CN" sz="2450" i="0" u="none" strike="noStrike" kern="1200" cap="none" spc="0" normalizeH="0" baseline="-2500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view</a:t>
            </a:r>
            <a:r>
              <a:rPr kumimoji="0" lang="en-US" altLang="zh-CN" sz="2450"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-P</a:t>
            </a:r>
            <a:endParaRPr kumimoji="0" lang="en-US" altLang="zh-CN" sz="2450"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altLang="zh-CN" sz="2800" b="1" i="0" u="none" strike="noStrike" kern="120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altLang="zh-CN" sz="2800" b="1" i="0" u="none" strike="noStrike" kern="120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cs"/>
            </a:endParaRPr>
          </a:p>
        </p:txBody>
      </p:sp>
      <p:sp>
        <p:nvSpPr>
          <p:cNvPr id="30723" name="Rectangle 3"/>
          <p:cNvSpPr>
            <a:spLocks noGrp="1"/>
          </p:cNvSpPr>
          <p:nvPr>
            <p:ph type="title"/>
          </p:nvPr>
        </p:nvSpPr>
        <p:spPr/>
        <p:txBody>
          <a:bodyPr vert="horz" wrap="square" lIns="91440" tIns="45720" rIns="91440" bIns="45720" anchor="ctr" anchorCtr="0"/>
          <a:p>
            <a:pPr eaLnBrk="1" hangingPunct="1"/>
            <a:r>
              <a:rPr lang="zh-CN" altLang="en-US" sz="2800" b="1" kern="1200" dirty="0">
                <a:latin typeface="Times New Roman" panose="02020603050405020304" pitchFamily="18" charset="0"/>
                <a:ea typeface="楷体" panose="02010609060101010101" pitchFamily="49" charset="-122"/>
                <a:cs typeface="+mj-cs"/>
                <a:sym typeface="宋体" panose="02010600030101010101" pitchFamily="2" charset="-122"/>
              </a:rPr>
              <a:t>单个凸多面体面消隐的基本原理</a:t>
            </a:r>
            <a:endParaRPr lang="zh-CN" altLang="en-US" sz="2800" b="1" kern="1200" dirty="0">
              <a:latin typeface="Times New Roman" panose="02020603050405020304" pitchFamily="18" charset="0"/>
              <a:ea typeface="楷体" panose="02010609060101010101" pitchFamily="49" charset="-122"/>
              <a:cs typeface="+mj-cs"/>
              <a:sym typeface="宋体" panose="02010600030101010101" pitchFamily="2" charset="-122"/>
            </a:endParaRPr>
          </a:p>
        </p:txBody>
      </p:sp>
      <p:grpSp>
        <p:nvGrpSpPr>
          <p:cNvPr id="30724" name="Group 27"/>
          <p:cNvGrpSpPr/>
          <p:nvPr/>
        </p:nvGrpSpPr>
        <p:grpSpPr>
          <a:xfrm>
            <a:off x="3940175" y="3571875"/>
            <a:ext cx="4475163" cy="2697163"/>
            <a:chOff x="1475" y="1797"/>
            <a:chExt cx="3168" cy="1860"/>
          </a:xfrm>
        </p:grpSpPr>
        <p:sp>
          <p:nvSpPr>
            <p:cNvPr id="30725" name="Rectangle 28"/>
            <p:cNvSpPr/>
            <p:nvPr/>
          </p:nvSpPr>
          <p:spPr>
            <a:xfrm>
              <a:off x="1566" y="1797"/>
              <a:ext cx="2947" cy="1860"/>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华文楷体" panose="02010600040101010101" pitchFamily="2" charset="-122"/>
                <a:ea typeface="华文楷体" panose="02010600040101010101" pitchFamily="2" charset="-122"/>
              </a:endParaRPr>
            </a:p>
          </p:txBody>
        </p:sp>
        <p:sp>
          <p:nvSpPr>
            <p:cNvPr id="30726" name="AutoShape 29"/>
            <p:cNvSpPr/>
            <p:nvPr/>
          </p:nvSpPr>
          <p:spPr>
            <a:xfrm>
              <a:off x="2510" y="2484"/>
              <a:ext cx="964" cy="877"/>
            </a:xfrm>
            <a:prstGeom prst="cube">
              <a:avLst>
                <a:gd name="adj" fmla="val 25000"/>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华文楷体" panose="02010600040101010101" pitchFamily="2" charset="-122"/>
                <a:ea typeface="华文楷体" panose="02010600040101010101" pitchFamily="2" charset="-122"/>
              </a:endParaRPr>
            </a:p>
          </p:txBody>
        </p:sp>
        <p:sp>
          <p:nvSpPr>
            <p:cNvPr id="30727" name="Text Box 30"/>
            <p:cNvSpPr txBox="1"/>
            <p:nvPr/>
          </p:nvSpPr>
          <p:spPr>
            <a:xfrm>
              <a:off x="3776" y="2827"/>
              <a:ext cx="867" cy="184"/>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zh-CN" altLang="en-US" sz="1600" dirty="0">
                  <a:latin typeface="华文楷体" panose="02010600040101010101" pitchFamily="2" charset="-122"/>
                  <a:ea typeface="华文楷体" panose="02010600040101010101" pitchFamily="2" charset="-122"/>
                </a:rPr>
                <a:t>法向向量</a:t>
              </a:r>
              <a:r>
                <a:rPr lang="en-US" altLang="zh-CN" sz="1600" dirty="0">
                  <a:latin typeface="华文楷体" panose="02010600040101010101" pitchFamily="2" charset="-122"/>
                  <a:ea typeface="华文楷体" panose="02010600040101010101" pitchFamily="2" charset="-122"/>
                </a:rPr>
                <a:t>N</a:t>
              </a:r>
              <a:endParaRPr lang="en-US" altLang="zh-CN" sz="1600" dirty="0">
                <a:latin typeface="华文楷体" panose="02010600040101010101" pitchFamily="2" charset="-122"/>
                <a:ea typeface="华文楷体" panose="02010600040101010101" pitchFamily="2" charset="-122"/>
              </a:endParaRPr>
            </a:p>
          </p:txBody>
        </p:sp>
        <p:sp>
          <p:nvSpPr>
            <p:cNvPr id="30728" name="Text Box 31"/>
            <p:cNvSpPr txBox="1"/>
            <p:nvPr/>
          </p:nvSpPr>
          <p:spPr>
            <a:xfrm>
              <a:off x="1475" y="2555"/>
              <a:ext cx="968" cy="336"/>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zh-CN" altLang="en-US" sz="1600" dirty="0">
                  <a:latin typeface="华文楷体" panose="02010600040101010101" pitchFamily="2" charset="-122"/>
                  <a:ea typeface="华文楷体" panose="02010600040101010101" pitchFamily="2" charset="-122"/>
                </a:rPr>
                <a:t>   视线向量</a:t>
              </a:r>
              <a:r>
                <a:rPr lang="en-US" altLang="zh-CN" sz="1600" dirty="0">
                  <a:latin typeface="华文楷体" panose="02010600040101010101" pitchFamily="2" charset="-122"/>
                  <a:ea typeface="华文楷体" panose="02010600040101010101" pitchFamily="2" charset="-122"/>
                </a:rPr>
                <a:t>V</a:t>
              </a:r>
              <a:endParaRPr lang="en-US" altLang="zh-CN" sz="1600" dirty="0">
                <a:latin typeface="华文楷体" panose="02010600040101010101" pitchFamily="2" charset="-122"/>
                <a:ea typeface="华文楷体" panose="02010600040101010101" pitchFamily="2" charset="-122"/>
              </a:endParaRPr>
            </a:p>
          </p:txBody>
        </p:sp>
        <p:sp>
          <p:nvSpPr>
            <p:cNvPr id="30729" name="Line 32"/>
            <p:cNvSpPr/>
            <p:nvPr/>
          </p:nvSpPr>
          <p:spPr>
            <a:xfrm flipV="1">
              <a:off x="2896" y="2135"/>
              <a:ext cx="0" cy="438"/>
            </a:xfrm>
            <a:prstGeom prst="line">
              <a:avLst/>
            </a:prstGeom>
            <a:ln w="9525" cap="flat" cmpd="sng">
              <a:solidFill>
                <a:srgbClr val="000000"/>
              </a:solidFill>
              <a:prstDash val="solid"/>
              <a:headEnd type="none" w="med" len="med"/>
              <a:tailEnd type="triangle" w="sm" len="med"/>
            </a:ln>
          </p:spPr>
        </p:sp>
        <p:sp>
          <p:nvSpPr>
            <p:cNvPr id="30730" name="Line 33"/>
            <p:cNvSpPr/>
            <p:nvPr/>
          </p:nvSpPr>
          <p:spPr>
            <a:xfrm>
              <a:off x="3378" y="2923"/>
              <a:ext cx="482" cy="1"/>
            </a:xfrm>
            <a:prstGeom prst="line">
              <a:avLst/>
            </a:prstGeom>
            <a:ln w="9525" cap="flat" cmpd="sng">
              <a:solidFill>
                <a:srgbClr val="000000"/>
              </a:solidFill>
              <a:prstDash val="solid"/>
              <a:headEnd type="none" w="med" len="med"/>
              <a:tailEnd type="triangle" w="sm" len="med"/>
            </a:ln>
          </p:spPr>
        </p:sp>
        <p:grpSp>
          <p:nvGrpSpPr>
            <p:cNvPr id="30731" name="Group 34"/>
            <p:cNvGrpSpPr/>
            <p:nvPr/>
          </p:nvGrpSpPr>
          <p:grpSpPr>
            <a:xfrm>
              <a:off x="1836" y="2310"/>
              <a:ext cx="1076" cy="789"/>
              <a:chOff x="3060" y="1674"/>
              <a:chExt cx="2010" cy="1404"/>
            </a:xfrm>
          </p:grpSpPr>
          <p:sp>
            <p:nvSpPr>
              <p:cNvPr id="30755" name="Line 35"/>
              <p:cNvSpPr>
                <a:spLocks noChangeAspect="1"/>
              </p:cNvSpPr>
              <p:nvPr/>
            </p:nvSpPr>
            <p:spPr>
              <a:xfrm flipH="1" flipV="1">
                <a:off x="4169" y="2453"/>
                <a:ext cx="901" cy="625"/>
              </a:xfrm>
              <a:prstGeom prst="line">
                <a:avLst/>
              </a:prstGeom>
              <a:ln w="9525" cap="flat" cmpd="sng">
                <a:solidFill>
                  <a:srgbClr val="000000"/>
                </a:solidFill>
                <a:prstDash val="solid"/>
                <a:headEnd type="none" w="med" len="med"/>
                <a:tailEnd type="triangle" w="sm" len="med"/>
              </a:ln>
            </p:spPr>
          </p:sp>
          <p:sp>
            <p:nvSpPr>
              <p:cNvPr id="30756" name="Line 36"/>
              <p:cNvSpPr>
                <a:spLocks noChangeAspect="1"/>
              </p:cNvSpPr>
              <p:nvPr/>
            </p:nvSpPr>
            <p:spPr>
              <a:xfrm flipH="1" flipV="1">
                <a:off x="3060" y="1674"/>
                <a:ext cx="1151" cy="798"/>
              </a:xfrm>
              <a:prstGeom prst="line">
                <a:avLst/>
              </a:prstGeom>
              <a:ln w="9525" cap="flat" cmpd="sng">
                <a:solidFill>
                  <a:srgbClr val="000000"/>
                </a:solidFill>
                <a:prstDash val="solid"/>
                <a:headEnd type="none" w="med" len="med"/>
                <a:tailEnd type="none" w="sm" len="med"/>
              </a:ln>
            </p:spPr>
          </p:sp>
        </p:grpSp>
        <p:grpSp>
          <p:nvGrpSpPr>
            <p:cNvPr id="30732" name="Group 37"/>
            <p:cNvGrpSpPr/>
            <p:nvPr/>
          </p:nvGrpSpPr>
          <p:grpSpPr>
            <a:xfrm>
              <a:off x="1836" y="2310"/>
              <a:ext cx="1542" cy="613"/>
              <a:chOff x="3060" y="1674"/>
              <a:chExt cx="2010" cy="1404"/>
            </a:xfrm>
          </p:grpSpPr>
          <p:sp>
            <p:nvSpPr>
              <p:cNvPr id="30753" name="Line 38"/>
              <p:cNvSpPr>
                <a:spLocks noChangeAspect="1"/>
              </p:cNvSpPr>
              <p:nvPr/>
            </p:nvSpPr>
            <p:spPr>
              <a:xfrm flipH="1" flipV="1">
                <a:off x="4169" y="2453"/>
                <a:ext cx="901" cy="625"/>
              </a:xfrm>
              <a:prstGeom prst="line">
                <a:avLst/>
              </a:prstGeom>
              <a:ln w="9525" cap="flat" cmpd="sng">
                <a:solidFill>
                  <a:srgbClr val="000000"/>
                </a:solidFill>
                <a:prstDash val="solid"/>
                <a:headEnd type="none" w="med" len="med"/>
                <a:tailEnd type="triangle" w="sm" len="med"/>
              </a:ln>
            </p:spPr>
          </p:sp>
          <p:sp>
            <p:nvSpPr>
              <p:cNvPr id="30754" name="Line 39"/>
              <p:cNvSpPr>
                <a:spLocks noChangeAspect="1"/>
              </p:cNvSpPr>
              <p:nvPr/>
            </p:nvSpPr>
            <p:spPr>
              <a:xfrm flipH="1" flipV="1">
                <a:off x="3060" y="1674"/>
                <a:ext cx="1151" cy="798"/>
              </a:xfrm>
              <a:prstGeom prst="line">
                <a:avLst/>
              </a:prstGeom>
              <a:ln w="9525" cap="flat" cmpd="sng">
                <a:solidFill>
                  <a:srgbClr val="000000"/>
                </a:solidFill>
                <a:prstDash val="solid"/>
                <a:headEnd type="none" w="med" len="med"/>
                <a:tailEnd type="none" w="sm" len="med"/>
              </a:ln>
            </p:spPr>
          </p:sp>
        </p:grpSp>
        <p:grpSp>
          <p:nvGrpSpPr>
            <p:cNvPr id="30733" name="Group 40"/>
            <p:cNvGrpSpPr/>
            <p:nvPr/>
          </p:nvGrpSpPr>
          <p:grpSpPr>
            <a:xfrm>
              <a:off x="1836" y="2310"/>
              <a:ext cx="1060" cy="263"/>
              <a:chOff x="3060" y="1674"/>
              <a:chExt cx="2010" cy="1404"/>
            </a:xfrm>
          </p:grpSpPr>
          <p:sp>
            <p:nvSpPr>
              <p:cNvPr id="30751" name="Line 41"/>
              <p:cNvSpPr>
                <a:spLocks noChangeAspect="1"/>
              </p:cNvSpPr>
              <p:nvPr/>
            </p:nvSpPr>
            <p:spPr>
              <a:xfrm flipH="1" flipV="1">
                <a:off x="4169" y="2453"/>
                <a:ext cx="901" cy="625"/>
              </a:xfrm>
              <a:prstGeom prst="line">
                <a:avLst/>
              </a:prstGeom>
              <a:ln w="9525" cap="flat" cmpd="sng">
                <a:solidFill>
                  <a:srgbClr val="000000"/>
                </a:solidFill>
                <a:prstDash val="solid"/>
                <a:headEnd type="none" w="med" len="med"/>
                <a:tailEnd type="triangle" w="sm" len="med"/>
              </a:ln>
            </p:spPr>
          </p:sp>
          <p:sp>
            <p:nvSpPr>
              <p:cNvPr id="30752" name="Line 42"/>
              <p:cNvSpPr>
                <a:spLocks noChangeAspect="1"/>
              </p:cNvSpPr>
              <p:nvPr/>
            </p:nvSpPr>
            <p:spPr>
              <a:xfrm flipH="1" flipV="1">
                <a:off x="3060" y="1674"/>
                <a:ext cx="1151" cy="798"/>
              </a:xfrm>
              <a:prstGeom prst="line">
                <a:avLst/>
              </a:prstGeom>
              <a:ln w="9525" cap="flat" cmpd="sng">
                <a:solidFill>
                  <a:srgbClr val="000000"/>
                </a:solidFill>
                <a:prstDash val="solid"/>
                <a:headEnd type="none" w="med" len="med"/>
                <a:tailEnd type="none" w="sm" len="med"/>
              </a:ln>
            </p:spPr>
          </p:sp>
        </p:grpSp>
        <p:sp>
          <p:nvSpPr>
            <p:cNvPr id="30734" name="Arc 43"/>
            <p:cNvSpPr/>
            <p:nvPr/>
          </p:nvSpPr>
          <p:spPr>
            <a:xfrm flipH="1">
              <a:off x="2762" y="2414"/>
              <a:ext cx="130" cy="176"/>
            </a:xfrm>
            <a:custGeom>
              <a:avLst/>
              <a:gdLst/>
              <a:ahLst/>
              <a:cxnLst>
                <a:cxn ang="0">
                  <a:pos x="0" y="0"/>
                </a:cxn>
                <a:cxn ang="0">
                  <a:pos x="0" y="0"/>
                </a:cxn>
                <a:cxn ang="0">
                  <a:pos x="0" y="0"/>
                </a:cxn>
                <a:cxn ang="0">
                  <a:pos x="0" y="0"/>
                </a:cxn>
                <a:cxn ang="0">
                  <a:pos x="0" y="0"/>
                </a:cxn>
                <a:cxn ang="0">
                  <a:pos x="0" y="0"/>
                </a:cxn>
              </a:cxnLst>
              <a:pathLst>
                <a:path w="20658" h="21600" fill="none">
                  <a:moveTo>
                    <a:pt x="-1" y="0"/>
                  </a:moveTo>
                  <a:cubicBezTo>
                    <a:pt x="9498" y="0"/>
                    <a:pt x="17882" y="6205"/>
                    <a:pt x="20657" y="15290"/>
                  </a:cubicBezTo>
                </a:path>
                <a:path w="20658" h="21600" stroke="0">
                  <a:moveTo>
                    <a:pt x="-1" y="0"/>
                  </a:moveTo>
                  <a:cubicBezTo>
                    <a:pt x="9498" y="0"/>
                    <a:pt x="17882" y="6205"/>
                    <a:pt x="20657" y="15290"/>
                  </a:cubicBezTo>
                  <a:lnTo>
                    <a:pt x="0" y="21600"/>
                  </a:lnTo>
                  <a:lnTo>
                    <a:pt x="-1" y="0"/>
                  </a:lnTo>
                  <a:close/>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0735" name="Line 44"/>
            <p:cNvSpPr/>
            <p:nvPr/>
          </p:nvSpPr>
          <p:spPr>
            <a:xfrm flipH="1">
              <a:off x="2334" y="3099"/>
              <a:ext cx="578" cy="351"/>
            </a:xfrm>
            <a:prstGeom prst="line">
              <a:avLst/>
            </a:prstGeom>
            <a:ln w="9525" cap="flat" cmpd="sng">
              <a:solidFill>
                <a:srgbClr val="000000"/>
              </a:solidFill>
              <a:prstDash val="solid"/>
              <a:headEnd type="none" w="med" len="med"/>
              <a:tailEnd type="triangle" w="sm" len="med"/>
            </a:ln>
          </p:spPr>
        </p:sp>
        <p:sp>
          <p:nvSpPr>
            <p:cNvPr id="30736" name="Arc 45"/>
            <p:cNvSpPr/>
            <p:nvPr/>
          </p:nvSpPr>
          <p:spPr>
            <a:xfrm rot="-2798144" flipH="1">
              <a:off x="2702" y="3037"/>
              <a:ext cx="143" cy="98"/>
            </a:xfrm>
            <a:custGeom>
              <a:avLst/>
              <a:gdLst/>
              <a:ahLst/>
              <a:cxnLst>
                <a:cxn ang="0">
                  <a:pos x="0" y="0"/>
                </a:cxn>
                <a:cxn ang="0">
                  <a:pos x="0" y="0"/>
                </a:cxn>
                <a:cxn ang="0">
                  <a:pos x="0" y="0"/>
                </a:cxn>
                <a:cxn ang="0">
                  <a:pos x="0" y="0"/>
                </a:cxn>
                <a:cxn ang="0">
                  <a:pos x="0" y="0"/>
                </a:cxn>
                <a:cxn ang="0">
                  <a:pos x="0" y="0"/>
                </a:cxn>
                <a:cxn ang="0">
                  <a:pos x="0" y="0"/>
                </a:cxn>
                <a:cxn ang="0">
                  <a:pos x="0" y="0"/>
                </a:cxn>
              </a:cxnLst>
              <a:pathLst>
                <a:path w="24442" h="21600" fill="none">
                  <a:moveTo>
                    <a:pt x="-1" y="187"/>
                  </a:moveTo>
                  <a:cubicBezTo>
                    <a:pt x="942" y="62"/>
                    <a:pt x="1891" y="-1"/>
                    <a:pt x="2842" y="0"/>
                  </a:cubicBezTo>
                  <a:cubicBezTo>
                    <a:pt x="14771" y="0"/>
                    <a:pt x="24442" y="9670"/>
                    <a:pt x="24442" y="21600"/>
                  </a:cubicBezTo>
                </a:path>
                <a:path w="24442" h="21600" stroke="0">
                  <a:moveTo>
                    <a:pt x="-1" y="187"/>
                  </a:moveTo>
                  <a:cubicBezTo>
                    <a:pt x="942" y="62"/>
                    <a:pt x="1891" y="-1"/>
                    <a:pt x="2842" y="0"/>
                  </a:cubicBezTo>
                  <a:cubicBezTo>
                    <a:pt x="14771" y="0"/>
                    <a:pt x="24442" y="9670"/>
                    <a:pt x="24442" y="21600"/>
                  </a:cubicBezTo>
                  <a:lnTo>
                    <a:pt x="2842" y="21600"/>
                  </a:lnTo>
                  <a:lnTo>
                    <a:pt x="-1" y="187"/>
                  </a:lnTo>
                  <a:close/>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0737" name="Arc 46"/>
            <p:cNvSpPr/>
            <p:nvPr/>
          </p:nvSpPr>
          <p:spPr>
            <a:xfrm rot="-2544365">
              <a:off x="3298" y="2803"/>
              <a:ext cx="127" cy="175"/>
            </a:xfrm>
            <a:custGeom>
              <a:avLst/>
              <a:gdLst/>
              <a:ahLst/>
              <a:cxnLst>
                <a:cxn ang="0">
                  <a:pos x="0" y="0"/>
                </a:cxn>
                <a:cxn ang="0">
                  <a:pos x="0" y="0"/>
                </a:cxn>
                <a:cxn ang="0">
                  <a:pos x="0" y="0"/>
                </a:cxn>
                <a:cxn ang="0">
                  <a:pos x="0" y="0"/>
                </a:cxn>
                <a:cxn ang="0">
                  <a:pos x="0" y="0"/>
                </a:cxn>
                <a:cxn ang="0">
                  <a:pos x="0" y="0"/>
                </a:cxn>
                <a:cxn ang="0">
                  <a:pos x="0" y="0"/>
                </a:cxn>
                <a:cxn ang="0">
                  <a:pos x="0" y="0"/>
                </a:cxn>
              </a:cxnLst>
              <a:pathLst>
                <a:path w="26552" h="21600" fill="none">
                  <a:moveTo>
                    <a:pt x="0" y="575"/>
                  </a:moveTo>
                  <a:cubicBezTo>
                    <a:pt x="1622" y="193"/>
                    <a:pt x="3284" y="-1"/>
                    <a:pt x="4952" y="0"/>
                  </a:cubicBezTo>
                  <a:cubicBezTo>
                    <a:pt x="16881" y="0"/>
                    <a:pt x="26552" y="9670"/>
                    <a:pt x="26552" y="21600"/>
                  </a:cubicBezTo>
                </a:path>
                <a:path w="26552" h="21600" stroke="0">
                  <a:moveTo>
                    <a:pt x="0" y="575"/>
                  </a:moveTo>
                  <a:cubicBezTo>
                    <a:pt x="1622" y="193"/>
                    <a:pt x="3284" y="-1"/>
                    <a:pt x="4952" y="0"/>
                  </a:cubicBezTo>
                  <a:cubicBezTo>
                    <a:pt x="16881" y="0"/>
                    <a:pt x="26552" y="9670"/>
                    <a:pt x="26552" y="21600"/>
                  </a:cubicBezTo>
                  <a:lnTo>
                    <a:pt x="4952" y="21600"/>
                  </a:lnTo>
                  <a:lnTo>
                    <a:pt x="0" y="575"/>
                  </a:lnTo>
                  <a:close/>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grpSp>
          <p:nvGrpSpPr>
            <p:cNvPr id="30738" name="Group 47"/>
            <p:cNvGrpSpPr/>
            <p:nvPr/>
          </p:nvGrpSpPr>
          <p:grpSpPr>
            <a:xfrm>
              <a:off x="1643" y="2202"/>
              <a:ext cx="193" cy="176"/>
              <a:chOff x="2700" y="1362"/>
              <a:chExt cx="360" cy="468"/>
            </a:xfrm>
          </p:grpSpPr>
          <p:sp>
            <p:nvSpPr>
              <p:cNvPr id="30749" name="Arc 48"/>
              <p:cNvSpPr/>
              <p:nvPr/>
            </p:nvSpPr>
            <p:spPr>
              <a:xfrm>
                <a:off x="2700" y="1518"/>
                <a:ext cx="180" cy="312"/>
              </a:xfrm>
              <a:custGeom>
                <a:avLst/>
                <a:gdLst/>
                <a:ahLst/>
                <a:cxnLst>
                  <a:cxn ang="0">
                    <a:pos x="0" y="0"/>
                  </a:cxn>
                  <a:cxn ang="0">
                    <a:pos x="0" y="0"/>
                  </a:cxn>
                  <a:cxn ang="0">
                    <a:pos x="0" y="0"/>
                  </a:cxn>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0750" name="Arc 49"/>
              <p:cNvSpPr/>
              <p:nvPr/>
            </p:nvSpPr>
            <p:spPr>
              <a:xfrm flipV="1">
                <a:off x="2700" y="1362"/>
                <a:ext cx="360" cy="156"/>
              </a:xfrm>
              <a:custGeom>
                <a:avLst/>
                <a:gdLst/>
                <a:ahLst/>
                <a:cxnLst>
                  <a:cxn ang="0">
                    <a:pos x="0" y="0"/>
                  </a:cxn>
                  <a:cxn ang="0">
                    <a:pos x="0" y="0"/>
                  </a:cxn>
                  <a:cxn ang="0">
                    <a:pos x="0" y="0"/>
                  </a:cxn>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grpSp>
        <p:sp>
          <p:nvSpPr>
            <p:cNvPr id="30739" name="Oval 50"/>
            <p:cNvSpPr/>
            <p:nvPr/>
          </p:nvSpPr>
          <p:spPr>
            <a:xfrm>
              <a:off x="1731" y="2253"/>
              <a:ext cx="31" cy="63"/>
            </a:xfrm>
            <a:prstGeom prst="ellipse">
              <a:avLst/>
            </a:prstGeom>
            <a:solidFill>
              <a:srgbClr val="000000"/>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华文楷体" panose="02010600040101010101" pitchFamily="2" charset="-122"/>
                <a:ea typeface="华文楷体" panose="02010600040101010101" pitchFamily="2" charset="-122"/>
              </a:endParaRPr>
            </a:p>
          </p:txBody>
        </p:sp>
        <p:sp>
          <p:nvSpPr>
            <p:cNvPr id="30740" name="Text Box 51"/>
            <p:cNvSpPr txBox="1"/>
            <p:nvPr/>
          </p:nvSpPr>
          <p:spPr>
            <a:xfrm>
              <a:off x="2542" y="1807"/>
              <a:ext cx="876" cy="28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endParaRPr lang="zh-CN" altLang="en-US" sz="1600" dirty="0">
                <a:latin typeface="华文楷体" panose="02010600040101010101" pitchFamily="2" charset="-122"/>
                <a:ea typeface="华文楷体" panose="02010600040101010101" pitchFamily="2" charset="-122"/>
              </a:endParaRPr>
            </a:p>
            <a:p>
              <a:pPr marL="0" lvl="0" indent="0" algn="just" eaLnBrk="1" hangingPunct="1">
                <a:spcBef>
                  <a:spcPct val="0"/>
                </a:spcBef>
                <a:buFontTx/>
                <a:buNone/>
              </a:pPr>
              <a:r>
                <a:rPr lang="zh-CN" altLang="en-US" sz="1600" dirty="0">
                  <a:latin typeface="华文楷体" panose="02010600040101010101" pitchFamily="2" charset="-122"/>
                  <a:ea typeface="华文楷体" panose="02010600040101010101" pitchFamily="2" charset="-122"/>
                </a:rPr>
                <a:t>法向向量</a:t>
              </a:r>
              <a:r>
                <a:rPr lang="en-US" altLang="zh-CN" sz="1600" dirty="0">
                  <a:latin typeface="华文楷体" panose="02010600040101010101" pitchFamily="2" charset="-122"/>
                  <a:ea typeface="华文楷体" panose="02010600040101010101" pitchFamily="2" charset="-122"/>
                </a:rPr>
                <a:t>N</a:t>
              </a:r>
              <a:endParaRPr lang="en-US" altLang="zh-CN" sz="1600" dirty="0">
                <a:latin typeface="华文楷体" panose="02010600040101010101" pitchFamily="2" charset="-122"/>
                <a:ea typeface="华文楷体" panose="02010600040101010101" pitchFamily="2" charset="-122"/>
              </a:endParaRPr>
            </a:p>
          </p:txBody>
        </p:sp>
        <p:sp>
          <p:nvSpPr>
            <p:cNvPr id="30741" name="Text Box 52"/>
            <p:cNvSpPr txBox="1"/>
            <p:nvPr/>
          </p:nvSpPr>
          <p:spPr>
            <a:xfrm>
              <a:off x="1475" y="3371"/>
              <a:ext cx="1410" cy="276"/>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zh-CN" altLang="en-US" sz="1600" dirty="0">
                  <a:latin typeface="华文楷体" panose="02010600040101010101" pitchFamily="2" charset="-122"/>
                  <a:ea typeface="华文楷体" panose="02010600040101010101" pitchFamily="2" charset="-122"/>
                </a:rPr>
                <a:t>       法向向量</a:t>
              </a:r>
              <a:r>
                <a:rPr lang="en-US" altLang="zh-CN" sz="1600" dirty="0">
                  <a:latin typeface="华文楷体" panose="02010600040101010101" pitchFamily="2" charset="-122"/>
                  <a:ea typeface="华文楷体" panose="02010600040101010101" pitchFamily="2" charset="-122"/>
                </a:rPr>
                <a:t>N</a:t>
              </a:r>
              <a:endParaRPr lang="en-US" altLang="zh-CN" sz="1600" dirty="0">
                <a:latin typeface="华文楷体" panose="02010600040101010101" pitchFamily="2" charset="-122"/>
                <a:ea typeface="华文楷体" panose="02010600040101010101" pitchFamily="2" charset="-122"/>
              </a:endParaRPr>
            </a:p>
          </p:txBody>
        </p:sp>
        <p:sp>
          <p:nvSpPr>
            <p:cNvPr id="30742" name="Text Box 53"/>
            <p:cNvSpPr txBox="1"/>
            <p:nvPr/>
          </p:nvSpPr>
          <p:spPr>
            <a:xfrm>
              <a:off x="2377" y="2247"/>
              <a:ext cx="678" cy="24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zh-CN" altLang="en-US" sz="1200" dirty="0">
                  <a:latin typeface="华文楷体" panose="02010600040101010101" pitchFamily="2" charset="-122"/>
                  <a:ea typeface="华文楷体" panose="02010600040101010101" pitchFamily="2" charset="-122"/>
                </a:rPr>
                <a:t>    &lt;90°</a:t>
              </a:r>
              <a:endParaRPr lang="zh-CN" altLang="en-US" sz="1200" dirty="0">
                <a:latin typeface="华文楷体" panose="02010600040101010101" pitchFamily="2" charset="-122"/>
                <a:ea typeface="华文楷体" panose="02010600040101010101" pitchFamily="2" charset="-122"/>
              </a:endParaRPr>
            </a:p>
          </p:txBody>
        </p:sp>
        <p:sp>
          <p:nvSpPr>
            <p:cNvPr id="30743" name="Text Box 54"/>
            <p:cNvSpPr txBox="1"/>
            <p:nvPr/>
          </p:nvSpPr>
          <p:spPr>
            <a:xfrm>
              <a:off x="2269" y="2955"/>
              <a:ext cx="678" cy="24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zh-CN" altLang="en-US" sz="1200" dirty="0">
                  <a:latin typeface="华文楷体" panose="02010600040101010101" pitchFamily="2" charset="-122"/>
                  <a:ea typeface="华文楷体" panose="02010600040101010101" pitchFamily="2" charset="-122"/>
                </a:rPr>
                <a:t>    &lt;90°</a:t>
              </a:r>
              <a:endParaRPr lang="zh-CN" altLang="en-US" sz="1200" dirty="0">
                <a:latin typeface="华文楷体" panose="02010600040101010101" pitchFamily="2" charset="-122"/>
                <a:ea typeface="华文楷体" panose="02010600040101010101" pitchFamily="2" charset="-122"/>
              </a:endParaRPr>
            </a:p>
          </p:txBody>
        </p:sp>
        <p:sp>
          <p:nvSpPr>
            <p:cNvPr id="30744" name="Text Box 55"/>
            <p:cNvSpPr txBox="1"/>
            <p:nvPr/>
          </p:nvSpPr>
          <p:spPr>
            <a:xfrm>
              <a:off x="3135" y="2667"/>
              <a:ext cx="169" cy="3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endParaRPr lang="zh-CN" altLang="en-US" sz="1800" dirty="0">
                <a:latin typeface="华文楷体" panose="02010600040101010101" pitchFamily="2" charset="-122"/>
                <a:ea typeface="华文楷体" panose="02010600040101010101" pitchFamily="2" charset="-122"/>
              </a:endParaRPr>
            </a:p>
          </p:txBody>
        </p:sp>
        <p:sp>
          <p:nvSpPr>
            <p:cNvPr id="30745" name="Text Box 56"/>
            <p:cNvSpPr txBox="1"/>
            <p:nvPr/>
          </p:nvSpPr>
          <p:spPr>
            <a:xfrm>
              <a:off x="2810" y="3082"/>
              <a:ext cx="530" cy="268"/>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zh-CN" altLang="en-US" sz="1400" dirty="0">
                  <a:latin typeface="华文楷体" panose="02010600040101010101" pitchFamily="2" charset="-122"/>
                  <a:ea typeface="华文楷体" panose="02010600040101010101" pitchFamily="2" charset="-122"/>
                </a:rPr>
                <a:t>可见</a:t>
              </a:r>
              <a:endParaRPr lang="zh-CN" altLang="en-US" sz="1400" dirty="0">
                <a:latin typeface="华文楷体" panose="02010600040101010101" pitchFamily="2" charset="-122"/>
                <a:ea typeface="华文楷体" panose="02010600040101010101" pitchFamily="2" charset="-122"/>
              </a:endParaRPr>
            </a:p>
          </p:txBody>
        </p:sp>
        <p:sp>
          <p:nvSpPr>
            <p:cNvPr id="30746" name="Text Box 57"/>
            <p:cNvSpPr txBox="1"/>
            <p:nvPr/>
          </p:nvSpPr>
          <p:spPr>
            <a:xfrm>
              <a:off x="2920" y="2431"/>
              <a:ext cx="616" cy="24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endParaRPr lang="zh-CN" altLang="en-US" sz="1400" dirty="0">
                <a:latin typeface="华文楷体" panose="02010600040101010101" pitchFamily="2" charset="-122"/>
                <a:ea typeface="华文楷体" panose="02010600040101010101" pitchFamily="2" charset="-122"/>
              </a:endParaRPr>
            </a:p>
            <a:p>
              <a:pPr marL="0" lvl="0" indent="0" algn="just" eaLnBrk="1" hangingPunct="1">
                <a:spcBef>
                  <a:spcPct val="0"/>
                </a:spcBef>
                <a:buFontTx/>
                <a:buNone/>
              </a:pPr>
              <a:r>
                <a:rPr lang="zh-CN" altLang="en-US" sz="1400" dirty="0">
                  <a:latin typeface="华文楷体" panose="02010600040101010101" pitchFamily="2" charset="-122"/>
                  <a:ea typeface="华文楷体" panose="02010600040101010101" pitchFamily="2" charset="-122"/>
                </a:rPr>
                <a:t>可见</a:t>
              </a:r>
              <a:endParaRPr lang="zh-CN" altLang="en-US" sz="1400" dirty="0">
                <a:latin typeface="华文楷体" panose="02010600040101010101" pitchFamily="2" charset="-122"/>
                <a:ea typeface="华文楷体" panose="02010600040101010101" pitchFamily="2" charset="-122"/>
              </a:endParaRPr>
            </a:p>
          </p:txBody>
        </p:sp>
        <p:sp>
          <p:nvSpPr>
            <p:cNvPr id="30747" name="Text Box 58"/>
            <p:cNvSpPr txBox="1"/>
            <p:nvPr/>
          </p:nvSpPr>
          <p:spPr>
            <a:xfrm>
              <a:off x="3776" y="2541"/>
              <a:ext cx="543" cy="262"/>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zh-CN" altLang="en-US" sz="1400" dirty="0">
                  <a:latin typeface="华文楷体" panose="02010600040101010101" pitchFamily="2" charset="-122"/>
                  <a:ea typeface="华文楷体" panose="02010600040101010101" pitchFamily="2" charset="-122"/>
                </a:rPr>
                <a:t>不可见</a:t>
              </a:r>
              <a:endParaRPr lang="zh-CN" altLang="en-US" sz="1400" dirty="0">
                <a:latin typeface="华文楷体" panose="02010600040101010101" pitchFamily="2" charset="-122"/>
                <a:ea typeface="华文楷体" panose="02010600040101010101" pitchFamily="2" charset="-122"/>
              </a:endParaRPr>
            </a:p>
          </p:txBody>
        </p:sp>
        <p:sp>
          <p:nvSpPr>
            <p:cNvPr id="30748" name="Text Box 59"/>
            <p:cNvSpPr txBox="1"/>
            <p:nvPr/>
          </p:nvSpPr>
          <p:spPr>
            <a:xfrm>
              <a:off x="3082" y="2692"/>
              <a:ext cx="572" cy="24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zh-CN" altLang="en-US" sz="1200" dirty="0">
                  <a:solidFill>
                    <a:schemeClr val="accent2"/>
                  </a:solidFill>
                  <a:latin typeface="华文楷体" panose="02010600040101010101" pitchFamily="2" charset="-122"/>
                  <a:ea typeface="华文楷体" panose="02010600040101010101" pitchFamily="2" charset="-122"/>
                </a:rPr>
                <a:t> &gt;90°</a:t>
              </a:r>
              <a:endParaRPr lang="zh-CN" altLang="en-US" sz="1200" dirty="0">
                <a:solidFill>
                  <a:schemeClr val="accent2"/>
                </a:solidFill>
                <a:latin typeface="华文楷体" panose="02010600040101010101" pitchFamily="2" charset="-122"/>
                <a:ea typeface="华文楷体" panose="02010600040101010101" pitchFamily="2" charset="-122"/>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3"/>
          <p:cNvSpPr>
            <a:spLocks noGrp="1"/>
          </p:cNvSpPr>
          <p:nvPr>
            <p:ph idx="1"/>
          </p:nvPr>
        </p:nvSpPr>
        <p:spPr>
          <a:xfrm>
            <a:off x="252413" y="1341438"/>
            <a:ext cx="8712200" cy="4784725"/>
          </a:xfrm>
        </p:spPr>
        <p:txBody>
          <a:bodyPr vert="horz" wrap="square" lIns="91440" tIns="45720" rIns="91440" bIns="45720" anchor="t" anchorCtr="0"/>
          <a:p>
            <a:pPr eaLnBrk="1" hangingPunct="1"/>
            <a:r>
              <a:rPr lang="en-US" altLang="en-US" sz="2400" b="1" kern="1200" dirty="0">
                <a:latin typeface="楷体" panose="02010609060101010101" pitchFamily="49" charset="-122"/>
                <a:ea typeface="楷体" panose="02010609060101010101" pitchFamily="49" charset="-122"/>
                <a:cs typeface="+mn-cs"/>
              </a:rPr>
              <a:t>表面法向量分为外法向量、内法向量</a:t>
            </a:r>
            <a:endParaRPr lang="en-US" altLang="zh-CN" sz="2400" b="1" kern="1200" dirty="0">
              <a:latin typeface="楷体" panose="02010609060101010101" pitchFamily="49" charset="-122"/>
              <a:ea typeface="楷体" panose="02010609060101010101" pitchFamily="49" charset="-122"/>
              <a:cs typeface="+mn-cs"/>
            </a:endParaRPr>
          </a:p>
          <a:p>
            <a:pPr lvl="1" eaLnBrk="1" hangingPunct="1"/>
            <a:r>
              <a:rPr lang="en-US" altLang="en-US" kern="1200" dirty="0">
                <a:latin typeface="Times New Roman" panose="02020603050405020304" pitchFamily="18" charset="0"/>
                <a:ea typeface="楷体" panose="02010609060101010101" pitchFamily="49" charset="-122"/>
                <a:cs typeface="+mn-cs"/>
              </a:rPr>
              <a:t>多边形有两个面</a:t>
            </a:r>
            <a:endParaRPr lang="en-US" altLang="en-US" kern="1200" dirty="0">
              <a:latin typeface="Times New Roman" panose="02020603050405020304" pitchFamily="18" charset="0"/>
              <a:ea typeface="楷体" panose="02010609060101010101" pitchFamily="49" charset="-122"/>
              <a:cs typeface="+mn-cs"/>
            </a:endParaRPr>
          </a:p>
          <a:p>
            <a:pPr lvl="1" eaLnBrk="1" hangingPunct="1"/>
            <a:r>
              <a:rPr lang="en-US" altLang="en-US" kern="1200" dirty="0">
                <a:latin typeface="Times New Roman" panose="02020603050405020304" pitchFamily="18" charset="0"/>
                <a:ea typeface="楷体" panose="02010609060101010101" pitchFamily="49" charset="-122"/>
                <a:cs typeface="+mn-cs"/>
              </a:rPr>
              <a:t>形体表面（外）法向量为由形体内部指向外部，或由形体表面指向外部空间</a:t>
            </a:r>
            <a:endParaRPr lang="en-US" altLang="zh-CN" kern="1200" dirty="0">
              <a:latin typeface="Times New Roman" panose="02020603050405020304" pitchFamily="18" charset="0"/>
              <a:ea typeface="楷体" panose="02010609060101010101" pitchFamily="49" charset="-122"/>
              <a:cs typeface="+mn-cs"/>
            </a:endParaRPr>
          </a:p>
          <a:p>
            <a:pPr lvl="1" eaLnBrk="1" hangingPunct="1"/>
            <a:r>
              <a:rPr lang="zh-CN" altLang="en-US" kern="1200" dirty="0">
                <a:latin typeface="Times New Roman" panose="02020603050405020304" pitchFamily="18" charset="0"/>
                <a:ea typeface="楷体" panose="02010609060101010101" pitchFamily="49" charset="-122"/>
                <a:cs typeface="+mn-cs"/>
              </a:rPr>
              <a:t>规定顶点顺序</a:t>
            </a:r>
            <a:endParaRPr lang="zh-CN" altLang="en-US" kern="1200" dirty="0">
              <a:latin typeface="Times New Roman" panose="02020603050405020304" pitchFamily="18" charset="0"/>
              <a:ea typeface="楷体" panose="02010609060101010101" pitchFamily="49" charset="-122"/>
              <a:cs typeface="+mn-cs"/>
            </a:endParaRPr>
          </a:p>
          <a:p>
            <a:pPr marL="457200" lvl="1" indent="0" eaLnBrk="1" hangingPunct="1">
              <a:buNone/>
            </a:pPr>
            <a:r>
              <a:rPr lang="en-US" altLang="zh-CN" kern="1200" dirty="0">
                <a:latin typeface="Times New Roman" panose="02020603050405020304" pitchFamily="18" charset="0"/>
                <a:ea typeface="楷体" panose="02010609060101010101" pitchFamily="49" charset="-122"/>
                <a:cs typeface="+mn-cs"/>
              </a:rPr>
              <a:t>  OpenGL</a:t>
            </a:r>
            <a:r>
              <a:rPr lang="zh-CN" altLang="en-US" kern="1200" dirty="0">
                <a:latin typeface="Times New Roman" panose="02020603050405020304" pitchFamily="18" charset="0"/>
                <a:ea typeface="楷体" panose="02010609060101010101" pitchFamily="49" charset="-122"/>
                <a:cs typeface="+mn-cs"/>
              </a:rPr>
              <a:t>的正面和背面</a:t>
            </a:r>
            <a:endParaRPr lang="zh-CN" altLang="en-US" kern="1200" dirty="0">
              <a:latin typeface="Times New Roman" panose="02020603050405020304" pitchFamily="18" charset="0"/>
              <a:ea typeface="楷体" panose="02010609060101010101" pitchFamily="49" charset="-122"/>
              <a:cs typeface="+mn-cs"/>
            </a:endParaRPr>
          </a:p>
          <a:p>
            <a:pPr marL="457200" lvl="1" indent="0" eaLnBrk="1" hangingPunct="1">
              <a:buNone/>
            </a:pPr>
            <a:r>
              <a:rPr lang="en-US" altLang="zh-CN" b="1" kern="1200" dirty="0">
                <a:latin typeface="Times New Roman" panose="02020603050405020304" pitchFamily="18" charset="0"/>
                <a:ea typeface="楷体" panose="02010609060101010101" pitchFamily="49" charset="-122"/>
                <a:cs typeface="+mn-cs"/>
              </a:rPr>
              <a:t>  </a:t>
            </a:r>
            <a:r>
              <a:rPr lang="zh-CN" altLang="en-US" kern="1200" dirty="0">
                <a:latin typeface="Times New Roman" panose="02020603050405020304" pitchFamily="18" charset="0"/>
                <a:ea typeface="楷体" panose="02010609060101010101" pitchFamily="49" charset="-122"/>
                <a:cs typeface="+mn-cs"/>
              </a:rPr>
              <a:t>从外部看顶点逆时针排列</a:t>
            </a:r>
            <a:endParaRPr lang="en-US" altLang="zh-CN" b="1" kern="1200" dirty="0">
              <a:latin typeface="Times New Roman" panose="02020603050405020304" pitchFamily="18" charset="0"/>
              <a:ea typeface="楷体" panose="02010609060101010101" pitchFamily="49" charset="-122"/>
              <a:cs typeface="+mn-cs"/>
            </a:endParaRPr>
          </a:p>
          <a:p>
            <a:pPr eaLnBrk="1" hangingPunct="1"/>
            <a:r>
              <a:rPr lang="en-US" altLang="en-US" sz="2400" b="1" kern="1200" dirty="0">
                <a:latin typeface="Times New Roman" panose="02020603050405020304" pitchFamily="18" charset="0"/>
                <a:ea typeface="楷体" panose="02010609060101010101" pitchFamily="49" charset="-122"/>
                <a:cs typeface="+mn-cs"/>
              </a:rPr>
              <a:t>面的表示</a:t>
            </a:r>
            <a:r>
              <a:rPr lang="en-US" altLang="zh-CN" sz="2400" i="1" kern="1200" dirty="0">
                <a:latin typeface="Times New Roman" panose="02020603050405020304" pitchFamily="18" charset="0"/>
                <a:ea typeface="楷体" panose="02010609060101010101" pitchFamily="49" charset="-122"/>
                <a:cs typeface="+mn-cs"/>
              </a:rPr>
              <a:t>ax </a:t>
            </a:r>
            <a:r>
              <a:rPr lang="en-US" altLang="zh-CN" sz="2400" kern="1200" dirty="0">
                <a:latin typeface="Times New Roman" panose="02020603050405020304" pitchFamily="18" charset="0"/>
                <a:ea typeface="楷体" panose="02010609060101010101" pitchFamily="49" charset="-122"/>
                <a:cs typeface="+mn-cs"/>
              </a:rPr>
              <a:t>+ </a:t>
            </a:r>
            <a:r>
              <a:rPr lang="en-US" altLang="zh-CN" sz="2400" i="1" kern="1200" dirty="0">
                <a:latin typeface="Times New Roman" panose="02020603050405020304" pitchFamily="18" charset="0"/>
                <a:ea typeface="楷体" panose="02010609060101010101" pitchFamily="49" charset="-122"/>
                <a:cs typeface="+mn-cs"/>
              </a:rPr>
              <a:t>by </a:t>
            </a:r>
            <a:r>
              <a:rPr lang="en-US" altLang="zh-CN" sz="2400" kern="1200" dirty="0">
                <a:latin typeface="Times New Roman" panose="02020603050405020304" pitchFamily="18" charset="0"/>
                <a:ea typeface="楷体" panose="02010609060101010101" pitchFamily="49" charset="-122"/>
                <a:cs typeface="+mn-cs"/>
              </a:rPr>
              <a:t>+ </a:t>
            </a:r>
            <a:r>
              <a:rPr lang="en-US" altLang="zh-CN" sz="2400" i="1" kern="1200" dirty="0">
                <a:latin typeface="Times New Roman" panose="02020603050405020304" pitchFamily="18" charset="0"/>
                <a:ea typeface="楷体" panose="02010609060101010101" pitchFamily="49" charset="-122"/>
                <a:cs typeface="+mn-cs"/>
              </a:rPr>
              <a:t>cz </a:t>
            </a:r>
            <a:r>
              <a:rPr lang="en-US" altLang="zh-CN" sz="2400" kern="1200" dirty="0">
                <a:latin typeface="Times New Roman" panose="02020603050405020304" pitchFamily="18" charset="0"/>
                <a:ea typeface="楷体" panose="02010609060101010101" pitchFamily="49" charset="-122"/>
                <a:cs typeface="+mn-cs"/>
              </a:rPr>
              <a:t>+ </a:t>
            </a:r>
            <a:r>
              <a:rPr lang="en-US" altLang="zh-CN" sz="2400" i="1" kern="1200" dirty="0">
                <a:latin typeface="Times New Roman" panose="02020603050405020304" pitchFamily="18" charset="0"/>
                <a:ea typeface="楷体" panose="02010609060101010101" pitchFamily="49" charset="-122"/>
                <a:cs typeface="+mn-cs"/>
              </a:rPr>
              <a:t>d </a:t>
            </a:r>
            <a:r>
              <a:rPr lang="en-US" altLang="zh-CN" sz="2400" kern="1200" dirty="0">
                <a:latin typeface="Times New Roman" panose="02020603050405020304" pitchFamily="18" charset="0"/>
                <a:ea typeface="楷体" panose="02010609060101010101" pitchFamily="49" charset="-122"/>
                <a:cs typeface="+mn-cs"/>
              </a:rPr>
              <a:t>= 0</a:t>
            </a:r>
            <a:endParaRPr lang="en-US" altLang="zh-CN" sz="2400" kern="1200" dirty="0">
              <a:latin typeface="Times New Roman" panose="02020603050405020304" pitchFamily="18" charset="0"/>
              <a:ea typeface="楷体" panose="02010609060101010101" pitchFamily="49" charset="-122"/>
              <a:cs typeface="+mn-cs"/>
            </a:endParaRPr>
          </a:p>
          <a:p>
            <a:pPr lvl="1" eaLnBrk="1" hangingPunct="1"/>
            <a:r>
              <a:rPr lang="en-US" altLang="zh-CN" b="1" i="1" kern="1200" dirty="0">
                <a:latin typeface="Times New Roman" panose="02020603050405020304" pitchFamily="18" charset="0"/>
                <a:ea typeface="楷体" panose="02010609060101010101" pitchFamily="49" charset="-122"/>
                <a:cs typeface="+mn-cs"/>
              </a:rPr>
              <a:t>  </a:t>
            </a:r>
            <a:r>
              <a:rPr lang="en-US" altLang="zh-CN" i="1" kern="1200" dirty="0">
                <a:latin typeface="Times New Roman" panose="02020603050405020304" pitchFamily="18" charset="0"/>
                <a:ea typeface="楷体" panose="02010609060101010101" pitchFamily="49" charset="-122"/>
                <a:cs typeface="+mn-cs"/>
              </a:rPr>
              <a:t>N </a:t>
            </a:r>
            <a:r>
              <a:rPr lang="en-US" altLang="zh-CN" kern="1200" dirty="0">
                <a:latin typeface="Times New Roman" panose="02020603050405020304" pitchFamily="18" charset="0"/>
                <a:ea typeface="楷体" panose="02010609060101010101" pitchFamily="49" charset="-122"/>
                <a:cs typeface="+mn-cs"/>
              </a:rPr>
              <a:t>( </a:t>
            </a:r>
            <a:r>
              <a:rPr lang="en-US" altLang="zh-CN" i="1" kern="1200" dirty="0">
                <a:latin typeface="Times New Roman" panose="02020603050405020304" pitchFamily="18" charset="0"/>
                <a:ea typeface="楷体" panose="02010609060101010101" pitchFamily="49" charset="-122"/>
                <a:cs typeface="+mn-cs"/>
              </a:rPr>
              <a:t>a</a:t>
            </a:r>
            <a:r>
              <a:rPr lang="en-US" altLang="zh-CN" kern="1200" dirty="0">
                <a:latin typeface="Times New Roman" panose="02020603050405020304" pitchFamily="18" charset="0"/>
                <a:ea typeface="楷体" panose="02010609060101010101" pitchFamily="49" charset="-122"/>
                <a:cs typeface="+mn-cs"/>
              </a:rPr>
              <a:t>, </a:t>
            </a:r>
            <a:r>
              <a:rPr lang="en-US" altLang="zh-CN" i="1" kern="1200" dirty="0">
                <a:latin typeface="Times New Roman" panose="02020603050405020304" pitchFamily="18" charset="0"/>
                <a:ea typeface="楷体" panose="02010609060101010101" pitchFamily="49" charset="-122"/>
                <a:cs typeface="+mn-cs"/>
              </a:rPr>
              <a:t>b</a:t>
            </a:r>
            <a:r>
              <a:rPr lang="en-US" altLang="zh-CN" kern="1200" dirty="0">
                <a:latin typeface="Times New Roman" panose="02020603050405020304" pitchFamily="18" charset="0"/>
                <a:ea typeface="楷体" panose="02010609060101010101" pitchFamily="49" charset="-122"/>
                <a:cs typeface="+mn-cs"/>
              </a:rPr>
              <a:t>, </a:t>
            </a:r>
            <a:r>
              <a:rPr lang="en-US" altLang="zh-CN" i="1" kern="1200" dirty="0">
                <a:latin typeface="Times New Roman" panose="02020603050405020304" pitchFamily="18" charset="0"/>
                <a:ea typeface="楷体" panose="02010609060101010101" pitchFamily="49" charset="-122"/>
                <a:cs typeface="+mn-cs"/>
              </a:rPr>
              <a:t>c </a:t>
            </a:r>
            <a:r>
              <a:rPr lang="en-US" altLang="zh-CN" kern="1200" dirty="0">
                <a:latin typeface="Times New Roman" panose="02020603050405020304" pitchFamily="18" charset="0"/>
                <a:ea typeface="楷体" panose="02010609060101010101" pitchFamily="49" charset="-122"/>
                <a:cs typeface="+mn-cs"/>
              </a:rPr>
              <a:t>)  </a:t>
            </a:r>
            <a:r>
              <a:rPr lang="en-US" altLang="en-US" kern="1200" dirty="0">
                <a:latin typeface="Times New Roman" panose="02020603050405020304" pitchFamily="18" charset="0"/>
                <a:ea typeface="楷体" panose="02010609060101010101" pitchFamily="49" charset="-122"/>
                <a:cs typeface="+mn-cs"/>
              </a:rPr>
              <a:t>外法向量</a:t>
            </a:r>
            <a:endParaRPr lang="en-US" altLang="en-US" kern="1200" dirty="0">
              <a:latin typeface="Times New Roman" panose="02020603050405020304" pitchFamily="18" charset="0"/>
              <a:ea typeface="楷体" panose="02010609060101010101" pitchFamily="49" charset="-122"/>
              <a:cs typeface="+mn-cs"/>
            </a:endParaRPr>
          </a:p>
          <a:p>
            <a:pPr lvl="2" eaLnBrk="1" hangingPunct="1"/>
            <a:r>
              <a:rPr lang="en-US" altLang="en-US" kern="1200" dirty="0">
                <a:latin typeface="Times New Roman" panose="02020603050405020304" pitchFamily="18" charset="0"/>
                <a:ea typeface="楷体" panose="02010609060101010101" pitchFamily="49" charset="-122"/>
                <a:cs typeface="+mn-cs"/>
              </a:rPr>
              <a:t>物理意义：物体发出或者反射光线的方向</a:t>
            </a:r>
            <a:endParaRPr lang="en-US" altLang="en-US" kern="1200" dirty="0">
              <a:latin typeface="Times New Roman" panose="02020603050405020304" pitchFamily="18" charset="0"/>
              <a:ea typeface="楷体" panose="02010609060101010101" pitchFamily="49" charset="-122"/>
              <a:cs typeface="+mn-cs"/>
            </a:endParaRPr>
          </a:p>
          <a:p>
            <a:pPr lvl="2" eaLnBrk="1" hangingPunct="1"/>
            <a:r>
              <a:rPr lang="en-US" altLang="en-US" kern="1200" dirty="0">
                <a:latin typeface="Times New Roman" panose="02020603050405020304" pitchFamily="18" charset="0"/>
                <a:ea typeface="楷体" panose="02010609060101010101" pitchFamily="49" charset="-122"/>
                <a:cs typeface="+mn-cs"/>
              </a:rPr>
              <a:t>计算方法：已知平面内</a:t>
            </a:r>
            <a:r>
              <a:rPr lang="en-US" altLang="zh-CN" kern="1200" dirty="0">
                <a:latin typeface="Times New Roman" panose="02020603050405020304" pitchFamily="18" charset="0"/>
                <a:ea typeface="楷体" panose="02010609060101010101" pitchFamily="49" charset="-122"/>
                <a:cs typeface="+mn-cs"/>
              </a:rPr>
              <a:t>3</a:t>
            </a:r>
            <a:r>
              <a:rPr lang="en-US" altLang="en-US" kern="1200" dirty="0">
                <a:latin typeface="Times New Roman" panose="02020603050405020304" pitchFamily="18" charset="0"/>
                <a:ea typeface="楷体" panose="02010609060101010101" pitchFamily="49" charset="-122"/>
                <a:cs typeface="+mn-cs"/>
              </a:rPr>
              <a:t>点坐标，计算向量，叉积</a:t>
            </a:r>
            <a:endParaRPr lang="en-US" altLang="en-US" kern="1200" dirty="0">
              <a:latin typeface="Times New Roman" panose="02020603050405020304" pitchFamily="18" charset="0"/>
              <a:ea typeface="楷体" panose="02010609060101010101" pitchFamily="49" charset="-122"/>
              <a:cs typeface="+mn-cs"/>
            </a:endParaRPr>
          </a:p>
        </p:txBody>
      </p:sp>
      <p:grpSp>
        <p:nvGrpSpPr>
          <p:cNvPr id="31747" name="Group 27"/>
          <p:cNvGrpSpPr/>
          <p:nvPr/>
        </p:nvGrpSpPr>
        <p:grpSpPr>
          <a:xfrm>
            <a:off x="4389438" y="2592388"/>
            <a:ext cx="4475162" cy="2698750"/>
            <a:chOff x="1475" y="1797"/>
            <a:chExt cx="3168" cy="1860"/>
          </a:xfrm>
        </p:grpSpPr>
        <p:sp>
          <p:nvSpPr>
            <p:cNvPr id="31750" name="Rectangle 28"/>
            <p:cNvSpPr/>
            <p:nvPr/>
          </p:nvSpPr>
          <p:spPr>
            <a:xfrm>
              <a:off x="1566" y="1797"/>
              <a:ext cx="2947" cy="1860"/>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华文楷体" panose="02010600040101010101" pitchFamily="2" charset="-122"/>
                <a:ea typeface="华文楷体" panose="02010600040101010101" pitchFamily="2" charset="-122"/>
              </a:endParaRPr>
            </a:p>
          </p:txBody>
        </p:sp>
        <p:sp>
          <p:nvSpPr>
            <p:cNvPr id="31751" name="AutoShape 29"/>
            <p:cNvSpPr/>
            <p:nvPr/>
          </p:nvSpPr>
          <p:spPr>
            <a:xfrm>
              <a:off x="2510" y="2484"/>
              <a:ext cx="964" cy="877"/>
            </a:xfrm>
            <a:prstGeom prst="cube">
              <a:avLst>
                <a:gd name="adj" fmla="val 25000"/>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华文楷体" panose="02010600040101010101" pitchFamily="2" charset="-122"/>
                <a:ea typeface="华文楷体" panose="02010600040101010101" pitchFamily="2" charset="-122"/>
              </a:endParaRPr>
            </a:p>
          </p:txBody>
        </p:sp>
        <p:sp>
          <p:nvSpPr>
            <p:cNvPr id="31752" name="Text Box 30"/>
            <p:cNvSpPr txBox="1"/>
            <p:nvPr/>
          </p:nvSpPr>
          <p:spPr>
            <a:xfrm>
              <a:off x="3776" y="2827"/>
              <a:ext cx="867" cy="184"/>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zh-CN" altLang="en-US" sz="1600" dirty="0">
                  <a:latin typeface="华文楷体" panose="02010600040101010101" pitchFamily="2" charset="-122"/>
                  <a:ea typeface="华文楷体" panose="02010600040101010101" pitchFamily="2" charset="-122"/>
                </a:rPr>
                <a:t>法向向量</a:t>
              </a:r>
              <a:r>
                <a:rPr lang="en-US" altLang="zh-CN" sz="1600" dirty="0">
                  <a:latin typeface="华文楷体" panose="02010600040101010101" pitchFamily="2" charset="-122"/>
                  <a:ea typeface="华文楷体" panose="02010600040101010101" pitchFamily="2" charset="-122"/>
                </a:rPr>
                <a:t>N</a:t>
              </a:r>
              <a:endParaRPr lang="en-US" altLang="zh-CN" sz="1600" dirty="0">
                <a:latin typeface="华文楷体" panose="02010600040101010101" pitchFamily="2" charset="-122"/>
                <a:ea typeface="华文楷体" panose="02010600040101010101" pitchFamily="2" charset="-122"/>
              </a:endParaRPr>
            </a:p>
          </p:txBody>
        </p:sp>
        <p:sp>
          <p:nvSpPr>
            <p:cNvPr id="31753" name="Text Box 31"/>
            <p:cNvSpPr txBox="1"/>
            <p:nvPr/>
          </p:nvSpPr>
          <p:spPr>
            <a:xfrm>
              <a:off x="1475" y="2555"/>
              <a:ext cx="968" cy="336"/>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zh-CN" altLang="en-US" sz="1600" dirty="0">
                  <a:latin typeface="华文楷体" panose="02010600040101010101" pitchFamily="2" charset="-122"/>
                  <a:ea typeface="华文楷体" panose="02010600040101010101" pitchFamily="2" charset="-122"/>
                </a:rPr>
                <a:t>   视线向量</a:t>
              </a:r>
              <a:r>
                <a:rPr lang="en-US" altLang="zh-CN" sz="1600" dirty="0">
                  <a:latin typeface="华文楷体" panose="02010600040101010101" pitchFamily="2" charset="-122"/>
                  <a:ea typeface="华文楷体" panose="02010600040101010101" pitchFamily="2" charset="-122"/>
                </a:rPr>
                <a:t>V</a:t>
              </a:r>
              <a:endParaRPr lang="en-US" altLang="zh-CN" sz="1600" dirty="0">
                <a:latin typeface="华文楷体" panose="02010600040101010101" pitchFamily="2" charset="-122"/>
                <a:ea typeface="华文楷体" panose="02010600040101010101" pitchFamily="2" charset="-122"/>
              </a:endParaRPr>
            </a:p>
          </p:txBody>
        </p:sp>
        <p:sp>
          <p:nvSpPr>
            <p:cNvPr id="31754" name="Line 32"/>
            <p:cNvSpPr/>
            <p:nvPr/>
          </p:nvSpPr>
          <p:spPr>
            <a:xfrm flipV="1">
              <a:off x="2896" y="2135"/>
              <a:ext cx="0" cy="438"/>
            </a:xfrm>
            <a:prstGeom prst="line">
              <a:avLst/>
            </a:prstGeom>
            <a:ln w="9525" cap="flat" cmpd="sng">
              <a:solidFill>
                <a:srgbClr val="000000"/>
              </a:solidFill>
              <a:prstDash val="solid"/>
              <a:headEnd type="none" w="med" len="med"/>
              <a:tailEnd type="triangle" w="sm" len="med"/>
            </a:ln>
          </p:spPr>
        </p:sp>
        <p:sp>
          <p:nvSpPr>
            <p:cNvPr id="31755" name="Line 33"/>
            <p:cNvSpPr/>
            <p:nvPr/>
          </p:nvSpPr>
          <p:spPr>
            <a:xfrm>
              <a:off x="3378" y="2923"/>
              <a:ext cx="482" cy="1"/>
            </a:xfrm>
            <a:prstGeom prst="line">
              <a:avLst/>
            </a:prstGeom>
            <a:ln w="9525" cap="flat" cmpd="sng">
              <a:solidFill>
                <a:srgbClr val="000000"/>
              </a:solidFill>
              <a:prstDash val="solid"/>
              <a:headEnd type="none" w="med" len="med"/>
              <a:tailEnd type="triangle" w="sm" len="med"/>
            </a:ln>
          </p:spPr>
        </p:sp>
        <p:grpSp>
          <p:nvGrpSpPr>
            <p:cNvPr id="31756" name="Group 34"/>
            <p:cNvGrpSpPr/>
            <p:nvPr/>
          </p:nvGrpSpPr>
          <p:grpSpPr>
            <a:xfrm>
              <a:off x="1836" y="2310"/>
              <a:ext cx="1076" cy="789"/>
              <a:chOff x="3060" y="1674"/>
              <a:chExt cx="2010" cy="1404"/>
            </a:xfrm>
          </p:grpSpPr>
          <p:sp>
            <p:nvSpPr>
              <p:cNvPr id="31780" name="Line 35"/>
              <p:cNvSpPr>
                <a:spLocks noChangeAspect="1"/>
              </p:cNvSpPr>
              <p:nvPr/>
            </p:nvSpPr>
            <p:spPr>
              <a:xfrm flipH="1" flipV="1">
                <a:off x="4169" y="2453"/>
                <a:ext cx="901" cy="625"/>
              </a:xfrm>
              <a:prstGeom prst="line">
                <a:avLst/>
              </a:prstGeom>
              <a:ln w="9525" cap="flat" cmpd="sng">
                <a:solidFill>
                  <a:srgbClr val="000000"/>
                </a:solidFill>
                <a:prstDash val="solid"/>
                <a:headEnd type="none" w="med" len="med"/>
                <a:tailEnd type="triangle" w="sm" len="med"/>
              </a:ln>
            </p:spPr>
          </p:sp>
          <p:sp>
            <p:nvSpPr>
              <p:cNvPr id="31781" name="Line 36"/>
              <p:cNvSpPr>
                <a:spLocks noChangeAspect="1"/>
              </p:cNvSpPr>
              <p:nvPr/>
            </p:nvSpPr>
            <p:spPr>
              <a:xfrm flipH="1" flipV="1">
                <a:off x="3060" y="1674"/>
                <a:ext cx="1151" cy="798"/>
              </a:xfrm>
              <a:prstGeom prst="line">
                <a:avLst/>
              </a:prstGeom>
              <a:ln w="9525" cap="flat" cmpd="sng">
                <a:solidFill>
                  <a:srgbClr val="000000"/>
                </a:solidFill>
                <a:prstDash val="solid"/>
                <a:headEnd type="none" w="med" len="med"/>
                <a:tailEnd type="none" w="sm" len="med"/>
              </a:ln>
            </p:spPr>
          </p:sp>
        </p:grpSp>
        <p:grpSp>
          <p:nvGrpSpPr>
            <p:cNvPr id="31757" name="Group 37"/>
            <p:cNvGrpSpPr/>
            <p:nvPr/>
          </p:nvGrpSpPr>
          <p:grpSpPr>
            <a:xfrm>
              <a:off x="1836" y="2310"/>
              <a:ext cx="1542" cy="613"/>
              <a:chOff x="3060" y="1674"/>
              <a:chExt cx="2010" cy="1404"/>
            </a:xfrm>
          </p:grpSpPr>
          <p:sp>
            <p:nvSpPr>
              <p:cNvPr id="31778" name="Line 38"/>
              <p:cNvSpPr>
                <a:spLocks noChangeAspect="1"/>
              </p:cNvSpPr>
              <p:nvPr/>
            </p:nvSpPr>
            <p:spPr>
              <a:xfrm flipH="1" flipV="1">
                <a:off x="4169" y="2453"/>
                <a:ext cx="901" cy="625"/>
              </a:xfrm>
              <a:prstGeom prst="line">
                <a:avLst/>
              </a:prstGeom>
              <a:ln w="9525" cap="flat" cmpd="sng">
                <a:solidFill>
                  <a:srgbClr val="000000"/>
                </a:solidFill>
                <a:prstDash val="solid"/>
                <a:headEnd type="none" w="med" len="med"/>
                <a:tailEnd type="triangle" w="sm" len="med"/>
              </a:ln>
            </p:spPr>
          </p:sp>
          <p:sp>
            <p:nvSpPr>
              <p:cNvPr id="31779" name="Line 39"/>
              <p:cNvSpPr>
                <a:spLocks noChangeAspect="1"/>
              </p:cNvSpPr>
              <p:nvPr/>
            </p:nvSpPr>
            <p:spPr>
              <a:xfrm flipH="1" flipV="1">
                <a:off x="3060" y="1674"/>
                <a:ext cx="1151" cy="798"/>
              </a:xfrm>
              <a:prstGeom prst="line">
                <a:avLst/>
              </a:prstGeom>
              <a:ln w="9525" cap="flat" cmpd="sng">
                <a:solidFill>
                  <a:srgbClr val="000000"/>
                </a:solidFill>
                <a:prstDash val="solid"/>
                <a:headEnd type="none" w="med" len="med"/>
                <a:tailEnd type="none" w="sm" len="med"/>
              </a:ln>
            </p:spPr>
          </p:sp>
        </p:grpSp>
        <p:grpSp>
          <p:nvGrpSpPr>
            <p:cNvPr id="31758" name="Group 40"/>
            <p:cNvGrpSpPr/>
            <p:nvPr/>
          </p:nvGrpSpPr>
          <p:grpSpPr>
            <a:xfrm>
              <a:off x="1836" y="2310"/>
              <a:ext cx="1060" cy="263"/>
              <a:chOff x="3060" y="1674"/>
              <a:chExt cx="2010" cy="1404"/>
            </a:xfrm>
          </p:grpSpPr>
          <p:sp>
            <p:nvSpPr>
              <p:cNvPr id="31776" name="Line 41"/>
              <p:cNvSpPr>
                <a:spLocks noChangeAspect="1"/>
              </p:cNvSpPr>
              <p:nvPr/>
            </p:nvSpPr>
            <p:spPr>
              <a:xfrm flipH="1" flipV="1">
                <a:off x="4169" y="2453"/>
                <a:ext cx="901" cy="625"/>
              </a:xfrm>
              <a:prstGeom prst="line">
                <a:avLst/>
              </a:prstGeom>
              <a:ln w="9525" cap="flat" cmpd="sng">
                <a:solidFill>
                  <a:srgbClr val="000000"/>
                </a:solidFill>
                <a:prstDash val="solid"/>
                <a:headEnd type="none" w="med" len="med"/>
                <a:tailEnd type="triangle" w="sm" len="med"/>
              </a:ln>
            </p:spPr>
          </p:sp>
          <p:sp>
            <p:nvSpPr>
              <p:cNvPr id="31777" name="Line 42"/>
              <p:cNvSpPr>
                <a:spLocks noChangeAspect="1"/>
              </p:cNvSpPr>
              <p:nvPr/>
            </p:nvSpPr>
            <p:spPr>
              <a:xfrm flipH="1" flipV="1">
                <a:off x="3060" y="1674"/>
                <a:ext cx="1151" cy="798"/>
              </a:xfrm>
              <a:prstGeom prst="line">
                <a:avLst/>
              </a:prstGeom>
              <a:ln w="9525" cap="flat" cmpd="sng">
                <a:solidFill>
                  <a:srgbClr val="000000"/>
                </a:solidFill>
                <a:prstDash val="solid"/>
                <a:headEnd type="none" w="med" len="med"/>
                <a:tailEnd type="none" w="sm" len="med"/>
              </a:ln>
            </p:spPr>
          </p:sp>
        </p:grpSp>
        <p:sp>
          <p:nvSpPr>
            <p:cNvPr id="31759" name="Arc 43"/>
            <p:cNvSpPr/>
            <p:nvPr/>
          </p:nvSpPr>
          <p:spPr>
            <a:xfrm flipH="1">
              <a:off x="2762" y="2414"/>
              <a:ext cx="130" cy="176"/>
            </a:xfrm>
            <a:custGeom>
              <a:avLst/>
              <a:gdLst/>
              <a:ahLst/>
              <a:cxnLst>
                <a:cxn ang="0">
                  <a:pos x="0" y="0"/>
                </a:cxn>
                <a:cxn ang="0">
                  <a:pos x="0" y="0"/>
                </a:cxn>
                <a:cxn ang="0">
                  <a:pos x="0" y="0"/>
                </a:cxn>
                <a:cxn ang="0">
                  <a:pos x="0" y="0"/>
                </a:cxn>
                <a:cxn ang="0">
                  <a:pos x="0" y="0"/>
                </a:cxn>
                <a:cxn ang="0">
                  <a:pos x="0" y="0"/>
                </a:cxn>
              </a:cxnLst>
              <a:pathLst>
                <a:path w="20658" h="21600" fill="none">
                  <a:moveTo>
                    <a:pt x="-1" y="0"/>
                  </a:moveTo>
                  <a:cubicBezTo>
                    <a:pt x="9498" y="0"/>
                    <a:pt x="17882" y="6205"/>
                    <a:pt x="20657" y="15290"/>
                  </a:cubicBezTo>
                </a:path>
                <a:path w="20658" h="21600" stroke="0">
                  <a:moveTo>
                    <a:pt x="-1" y="0"/>
                  </a:moveTo>
                  <a:cubicBezTo>
                    <a:pt x="9498" y="0"/>
                    <a:pt x="17882" y="6205"/>
                    <a:pt x="20657" y="15290"/>
                  </a:cubicBezTo>
                  <a:lnTo>
                    <a:pt x="0" y="21600"/>
                  </a:lnTo>
                  <a:lnTo>
                    <a:pt x="-1" y="0"/>
                  </a:lnTo>
                  <a:close/>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1760" name="Line 44"/>
            <p:cNvSpPr/>
            <p:nvPr/>
          </p:nvSpPr>
          <p:spPr>
            <a:xfrm flipH="1">
              <a:off x="2334" y="3099"/>
              <a:ext cx="578" cy="351"/>
            </a:xfrm>
            <a:prstGeom prst="line">
              <a:avLst/>
            </a:prstGeom>
            <a:ln w="9525" cap="flat" cmpd="sng">
              <a:solidFill>
                <a:srgbClr val="000000"/>
              </a:solidFill>
              <a:prstDash val="solid"/>
              <a:headEnd type="none" w="med" len="med"/>
              <a:tailEnd type="triangle" w="sm" len="med"/>
            </a:ln>
          </p:spPr>
        </p:sp>
        <p:sp>
          <p:nvSpPr>
            <p:cNvPr id="31761" name="Arc 45"/>
            <p:cNvSpPr/>
            <p:nvPr/>
          </p:nvSpPr>
          <p:spPr>
            <a:xfrm rot="-2798144" flipH="1">
              <a:off x="2702" y="3037"/>
              <a:ext cx="143" cy="98"/>
            </a:xfrm>
            <a:custGeom>
              <a:avLst/>
              <a:gdLst/>
              <a:ahLst/>
              <a:cxnLst>
                <a:cxn ang="0">
                  <a:pos x="0" y="0"/>
                </a:cxn>
                <a:cxn ang="0">
                  <a:pos x="0" y="0"/>
                </a:cxn>
                <a:cxn ang="0">
                  <a:pos x="0" y="0"/>
                </a:cxn>
                <a:cxn ang="0">
                  <a:pos x="0" y="0"/>
                </a:cxn>
                <a:cxn ang="0">
                  <a:pos x="0" y="0"/>
                </a:cxn>
                <a:cxn ang="0">
                  <a:pos x="0" y="0"/>
                </a:cxn>
                <a:cxn ang="0">
                  <a:pos x="0" y="0"/>
                </a:cxn>
                <a:cxn ang="0">
                  <a:pos x="0" y="0"/>
                </a:cxn>
              </a:cxnLst>
              <a:pathLst>
                <a:path w="24442" h="21600" fill="none">
                  <a:moveTo>
                    <a:pt x="-1" y="187"/>
                  </a:moveTo>
                  <a:cubicBezTo>
                    <a:pt x="942" y="62"/>
                    <a:pt x="1891" y="-1"/>
                    <a:pt x="2842" y="0"/>
                  </a:cubicBezTo>
                  <a:cubicBezTo>
                    <a:pt x="14771" y="0"/>
                    <a:pt x="24442" y="9670"/>
                    <a:pt x="24442" y="21600"/>
                  </a:cubicBezTo>
                </a:path>
                <a:path w="24442" h="21600" stroke="0">
                  <a:moveTo>
                    <a:pt x="-1" y="187"/>
                  </a:moveTo>
                  <a:cubicBezTo>
                    <a:pt x="942" y="62"/>
                    <a:pt x="1891" y="-1"/>
                    <a:pt x="2842" y="0"/>
                  </a:cubicBezTo>
                  <a:cubicBezTo>
                    <a:pt x="14771" y="0"/>
                    <a:pt x="24442" y="9670"/>
                    <a:pt x="24442" y="21600"/>
                  </a:cubicBezTo>
                  <a:lnTo>
                    <a:pt x="2842" y="21600"/>
                  </a:lnTo>
                  <a:lnTo>
                    <a:pt x="-1" y="187"/>
                  </a:lnTo>
                  <a:close/>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1762" name="Arc 46"/>
            <p:cNvSpPr/>
            <p:nvPr/>
          </p:nvSpPr>
          <p:spPr>
            <a:xfrm rot="-2544365">
              <a:off x="3298" y="2803"/>
              <a:ext cx="127" cy="175"/>
            </a:xfrm>
            <a:custGeom>
              <a:avLst/>
              <a:gdLst/>
              <a:ahLst/>
              <a:cxnLst>
                <a:cxn ang="0">
                  <a:pos x="0" y="0"/>
                </a:cxn>
                <a:cxn ang="0">
                  <a:pos x="0" y="0"/>
                </a:cxn>
                <a:cxn ang="0">
                  <a:pos x="0" y="0"/>
                </a:cxn>
                <a:cxn ang="0">
                  <a:pos x="0" y="0"/>
                </a:cxn>
                <a:cxn ang="0">
                  <a:pos x="0" y="0"/>
                </a:cxn>
                <a:cxn ang="0">
                  <a:pos x="0" y="0"/>
                </a:cxn>
                <a:cxn ang="0">
                  <a:pos x="0" y="0"/>
                </a:cxn>
                <a:cxn ang="0">
                  <a:pos x="0" y="0"/>
                </a:cxn>
              </a:cxnLst>
              <a:pathLst>
                <a:path w="26552" h="21600" fill="none">
                  <a:moveTo>
                    <a:pt x="0" y="575"/>
                  </a:moveTo>
                  <a:cubicBezTo>
                    <a:pt x="1622" y="193"/>
                    <a:pt x="3284" y="-1"/>
                    <a:pt x="4952" y="0"/>
                  </a:cubicBezTo>
                  <a:cubicBezTo>
                    <a:pt x="16881" y="0"/>
                    <a:pt x="26552" y="9670"/>
                    <a:pt x="26552" y="21600"/>
                  </a:cubicBezTo>
                </a:path>
                <a:path w="26552" h="21600" stroke="0">
                  <a:moveTo>
                    <a:pt x="0" y="575"/>
                  </a:moveTo>
                  <a:cubicBezTo>
                    <a:pt x="1622" y="193"/>
                    <a:pt x="3284" y="-1"/>
                    <a:pt x="4952" y="0"/>
                  </a:cubicBezTo>
                  <a:cubicBezTo>
                    <a:pt x="16881" y="0"/>
                    <a:pt x="26552" y="9670"/>
                    <a:pt x="26552" y="21600"/>
                  </a:cubicBezTo>
                  <a:lnTo>
                    <a:pt x="4952" y="21600"/>
                  </a:lnTo>
                  <a:lnTo>
                    <a:pt x="0" y="575"/>
                  </a:lnTo>
                  <a:close/>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grpSp>
          <p:nvGrpSpPr>
            <p:cNvPr id="31763" name="Group 47"/>
            <p:cNvGrpSpPr/>
            <p:nvPr/>
          </p:nvGrpSpPr>
          <p:grpSpPr>
            <a:xfrm>
              <a:off x="1643" y="2202"/>
              <a:ext cx="193" cy="176"/>
              <a:chOff x="2700" y="1362"/>
              <a:chExt cx="360" cy="468"/>
            </a:xfrm>
          </p:grpSpPr>
          <p:sp>
            <p:nvSpPr>
              <p:cNvPr id="31774" name="Arc 48"/>
              <p:cNvSpPr/>
              <p:nvPr/>
            </p:nvSpPr>
            <p:spPr>
              <a:xfrm>
                <a:off x="2700" y="1518"/>
                <a:ext cx="180" cy="312"/>
              </a:xfrm>
              <a:custGeom>
                <a:avLst/>
                <a:gdLst/>
                <a:ahLst/>
                <a:cxnLst>
                  <a:cxn ang="0">
                    <a:pos x="0" y="0"/>
                  </a:cxn>
                  <a:cxn ang="0">
                    <a:pos x="0" y="0"/>
                  </a:cxn>
                  <a:cxn ang="0">
                    <a:pos x="0" y="0"/>
                  </a:cxn>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31775" name="Arc 49"/>
              <p:cNvSpPr/>
              <p:nvPr/>
            </p:nvSpPr>
            <p:spPr>
              <a:xfrm flipV="1">
                <a:off x="2700" y="1362"/>
                <a:ext cx="360" cy="156"/>
              </a:xfrm>
              <a:custGeom>
                <a:avLst/>
                <a:gdLst/>
                <a:ahLst/>
                <a:cxnLst>
                  <a:cxn ang="0">
                    <a:pos x="0" y="0"/>
                  </a:cxn>
                  <a:cxn ang="0">
                    <a:pos x="0" y="0"/>
                  </a:cxn>
                  <a:cxn ang="0">
                    <a:pos x="0" y="0"/>
                  </a:cxn>
                  <a:cxn ang="0">
                    <a:pos x="0" y="0"/>
                  </a:cxn>
                  <a:cxn ang="0">
                    <a:pos x="0" y="0"/>
                  </a:cxn>
                  <a:cxn ang="0">
                    <a:pos x="0"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grpSp>
        <p:sp>
          <p:nvSpPr>
            <p:cNvPr id="31764" name="Oval 50"/>
            <p:cNvSpPr/>
            <p:nvPr/>
          </p:nvSpPr>
          <p:spPr>
            <a:xfrm>
              <a:off x="1731" y="2253"/>
              <a:ext cx="31" cy="63"/>
            </a:xfrm>
            <a:prstGeom prst="ellipse">
              <a:avLst/>
            </a:prstGeom>
            <a:solidFill>
              <a:srgbClr val="000000"/>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华文楷体" panose="02010600040101010101" pitchFamily="2" charset="-122"/>
                <a:ea typeface="华文楷体" panose="02010600040101010101" pitchFamily="2" charset="-122"/>
              </a:endParaRPr>
            </a:p>
          </p:txBody>
        </p:sp>
        <p:sp>
          <p:nvSpPr>
            <p:cNvPr id="31765" name="Text Box 51"/>
            <p:cNvSpPr txBox="1"/>
            <p:nvPr/>
          </p:nvSpPr>
          <p:spPr>
            <a:xfrm>
              <a:off x="2542" y="1807"/>
              <a:ext cx="876" cy="28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endParaRPr lang="zh-CN" altLang="en-US" sz="1600" dirty="0">
                <a:latin typeface="华文楷体" panose="02010600040101010101" pitchFamily="2" charset="-122"/>
                <a:ea typeface="华文楷体" panose="02010600040101010101" pitchFamily="2" charset="-122"/>
              </a:endParaRPr>
            </a:p>
            <a:p>
              <a:pPr marL="0" lvl="0" indent="0" algn="just" eaLnBrk="1" hangingPunct="1">
                <a:spcBef>
                  <a:spcPct val="0"/>
                </a:spcBef>
                <a:buFontTx/>
                <a:buNone/>
              </a:pPr>
              <a:r>
                <a:rPr lang="zh-CN" altLang="en-US" sz="1600" dirty="0">
                  <a:latin typeface="华文楷体" panose="02010600040101010101" pitchFamily="2" charset="-122"/>
                  <a:ea typeface="华文楷体" panose="02010600040101010101" pitchFamily="2" charset="-122"/>
                </a:rPr>
                <a:t>法向向量</a:t>
              </a:r>
              <a:r>
                <a:rPr lang="en-US" altLang="zh-CN" sz="1600" dirty="0">
                  <a:latin typeface="华文楷体" panose="02010600040101010101" pitchFamily="2" charset="-122"/>
                  <a:ea typeface="华文楷体" panose="02010600040101010101" pitchFamily="2" charset="-122"/>
                </a:rPr>
                <a:t>N</a:t>
              </a:r>
              <a:endParaRPr lang="en-US" altLang="zh-CN" sz="1600" dirty="0">
                <a:latin typeface="华文楷体" panose="02010600040101010101" pitchFamily="2" charset="-122"/>
                <a:ea typeface="华文楷体" panose="02010600040101010101" pitchFamily="2" charset="-122"/>
              </a:endParaRPr>
            </a:p>
          </p:txBody>
        </p:sp>
        <p:sp>
          <p:nvSpPr>
            <p:cNvPr id="31766" name="Text Box 52"/>
            <p:cNvSpPr txBox="1"/>
            <p:nvPr/>
          </p:nvSpPr>
          <p:spPr>
            <a:xfrm>
              <a:off x="1475" y="3371"/>
              <a:ext cx="1410" cy="276"/>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zh-CN" altLang="en-US" sz="1600" dirty="0">
                  <a:latin typeface="华文楷体" panose="02010600040101010101" pitchFamily="2" charset="-122"/>
                  <a:ea typeface="华文楷体" panose="02010600040101010101" pitchFamily="2" charset="-122"/>
                </a:rPr>
                <a:t>       法向向量</a:t>
              </a:r>
              <a:r>
                <a:rPr lang="en-US" altLang="zh-CN" sz="1600" dirty="0">
                  <a:latin typeface="华文楷体" panose="02010600040101010101" pitchFamily="2" charset="-122"/>
                  <a:ea typeface="华文楷体" panose="02010600040101010101" pitchFamily="2" charset="-122"/>
                </a:rPr>
                <a:t>N</a:t>
              </a:r>
              <a:endParaRPr lang="en-US" altLang="zh-CN" sz="1600" dirty="0">
                <a:latin typeface="华文楷体" panose="02010600040101010101" pitchFamily="2" charset="-122"/>
                <a:ea typeface="华文楷体" panose="02010600040101010101" pitchFamily="2" charset="-122"/>
              </a:endParaRPr>
            </a:p>
          </p:txBody>
        </p:sp>
        <p:sp>
          <p:nvSpPr>
            <p:cNvPr id="31767" name="Text Box 53"/>
            <p:cNvSpPr txBox="1"/>
            <p:nvPr/>
          </p:nvSpPr>
          <p:spPr>
            <a:xfrm>
              <a:off x="2377" y="2247"/>
              <a:ext cx="678" cy="24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zh-CN" altLang="en-US" sz="1200" dirty="0">
                  <a:latin typeface="华文楷体" panose="02010600040101010101" pitchFamily="2" charset="-122"/>
                  <a:ea typeface="华文楷体" panose="02010600040101010101" pitchFamily="2" charset="-122"/>
                </a:rPr>
                <a:t>    &lt;90°</a:t>
              </a:r>
              <a:endParaRPr lang="zh-CN" altLang="en-US" sz="1200" dirty="0">
                <a:latin typeface="华文楷体" panose="02010600040101010101" pitchFamily="2" charset="-122"/>
                <a:ea typeface="华文楷体" panose="02010600040101010101" pitchFamily="2" charset="-122"/>
              </a:endParaRPr>
            </a:p>
          </p:txBody>
        </p:sp>
        <p:sp>
          <p:nvSpPr>
            <p:cNvPr id="31768" name="Text Box 54"/>
            <p:cNvSpPr txBox="1"/>
            <p:nvPr/>
          </p:nvSpPr>
          <p:spPr>
            <a:xfrm>
              <a:off x="2269" y="2955"/>
              <a:ext cx="678" cy="24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zh-CN" altLang="en-US" sz="1200" dirty="0">
                  <a:latin typeface="华文楷体" panose="02010600040101010101" pitchFamily="2" charset="-122"/>
                  <a:ea typeface="华文楷体" panose="02010600040101010101" pitchFamily="2" charset="-122"/>
                </a:rPr>
                <a:t>    &lt;90°</a:t>
              </a:r>
              <a:endParaRPr lang="zh-CN" altLang="en-US" sz="1200" dirty="0">
                <a:latin typeface="华文楷体" panose="02010600040101010101" pitchFamily="2" charset="-122"/>
                <a:ea typeface="华文楷体" panose="02010600040101010101" pitchFamily="2" charset="-122"/>
              </a:endParaRPr>
            </a:p>
          </p:txBody>
        </p:sp>
        <p:sp>
          <p:nvSpPr>
            <p:cNvPr id="31769" name="Text Box 55"/>
            <p:cNvSpPr txBox="1"/>
            <p:nvPr/>
          </p:nvSpPr>
          <p:spPr>
            <a:xfrm>
              <a:off x="3135" y="2667"/>
              <a:ext cx="169" cy="3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endParaRPr lang="zh-CN" altLang="en-US" sz="1800" dirty="0">
                <a:latin typeface="华文楷体" panose="02010600040101010101" pitchFamily="2" charset="-122"/>
                <a:ea typeface="华文楷体" panose="02010600040101010101" pitchFamily="2" charset="-122"/>
              </a:endParaRPr>
            </a:p>
          </p:txBody>
        </p:sp>
        <p:sp>
          <p:nvSpPr>
            <p:cNvPr id="31770" name="Text Box 56"/>
            <p:cNvSpPr txBox="1"/>
            <p:nvPr/>
          </p:nvSpPr>
          <p:spPr>
            <a:xfrm>
              <a:off x="2810" y="3082"/>
              <a:ext cx="530" cy="268"/>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zh-CN" altLang="en-US" sz="1400" dirty="0">
                  <a:latin typeface="华文楷体" panose="02010600040101010101" pitchFamily="2" charset="-122"/>
                  <a:ea typeface="华文楷体" panose="02010600040101010101" pitchFamily="2" charset="-122"/>
                </a:rPr>
                <a:t>可见</a:t>
              </a:r>
              <a:endParaRPr lang="zh-CN" altLang="en-US" sz="1400" dirty="0">
                <a:latin typeface="华文楷体" panose="02010600040101010101" pitchFamily="2" charset="-122"/>
                <a:ea typeface="华文楷体" panose="02010600040101010101" pitchFamily="2" charset="-122"/>
              </a:endParaRPr>
            </a:p>
          </p:txBody>
        </p:sp>
        <p:sp>
          <p:nvSpPr>
            <p:cNvPr id="31771" name="Text Box 57"/>
            <p:cNvSpPr txBox="1"/>
            <p:nvPr/>
          </p:nvSpPr>
          <p:spPr>
            <a:xfrm>
              <a:off x="2920" y="2431"/>
              <a:ext cx="616" cy="24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endParaRPr lang="zh-CN" altLang="en-US" sz="1400" dirty="0">
                <a:latin typeface="华文楷体" panose="02010600040101010101" pitchFamily="2" charset="-122"/>
                <a:ea typeface="华文楷体" panose="02010600040101010101" pitchFamily="2" charset="-122"/>
              </a:endParaRPr>
            </a:p>
            <a:p>
              <a:pPr marL="0" lvl="0" indent="0" algn="just" eaLnBrk="1" hangingPunct="1">
                <a:spcBef>
                  <a:spcPct val="0"/>
                </a:spcBef>
                <a:buFontTx/>
                <a:buNone/>
              </a:pPr>
              <a:r>
                <a:rPr lang="zh-CN" altLang="en-US" sz="1400" dirty="0">
                  <a:latin typeface="华文楷体" panose="02010600040101010101" pitchFamily="2" charset="-122"/>
                  <a:ea typeface="华文楷体" panose="02010600040101010101" pitchFamily="2" charset="-122"/>
                </a:rPr>
                <a:t>可见</a:t>
              </a:r>
              <a:endParaRPr lang="zh-CN" altLang="en-US" sz="1400" dirty="0">
                <a:latin typeface="华文楷体" panose="02010600040101010101" pitchFamily="2" charset="-122"/>
                <a:ea typeface="华文楷体" panose="02010600040101010101" pitchFamily="2" charset="-122"/>
              </a:endParaRPr>
            </a:p>
          </p:txBody>
        </p:sp>
        <p:sp>
          <p:nvSpPr>
            <p:cNvPr id="31772" name="Text Box 58"/>
            <p:cNvSpPr txBox="1"/>
            <p:nvPr/>
          </p:nvSpPr>
          <p:spPr>
            <a:xfrm>
              <a:off x="3776" y="2541"/>
              <a:ext cx="543" cy="262"/>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zh-CN" altLang="en-US" sz="1400" dirty="0">
                  <a:latin typeface="华文楷体" panose="02010600040101010101" pitchFamily="2" charset="-122"/>
                  <a:ea typeface="华文楷体" panose="02010600040101010101" pitchFamily="2" charset="-122"/>
                </a:rPr>
                <a:t>不可见</a:t>
              </a:r>
              <a:endParaRPr lang="zh-CN" altLang="en-US" sz="1400" dirty="0">
                <a:latin typeface="华文楷体" panose="02010600040101010101" pitchFamily="2" charset="-122"/>
                <a:ea typeface="华文楷体" panose="02010600040101010101" pitchFamily="2" charset="-122"/>
              </a:endParaRPr>
            </a:p>
          </p:txBody>
        </p:sp>
        <p:sp>
          <p:nvSpPr>
            <p:cNvPr id="31773" name="Text Box 59"/>
            <p:cNvSpPr txBox="1"/>
            <p:nvPr/>
          </p:nvSpPr>
          <p:spPr>
            <a:xfrm>
              <a:off x="3082" y="2692"/>
              <a:ext cx="572" cy="24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zh-CN" altLang="en-US" sz="1200" dirty="0">
                  <a:solidFill>
                    <a:schemeClr val="accent2"/>
                  </a:solidFill>
                  <a:latin typeface="华文楷体" panose="02010600040101010101" pitchFamily="2" charset="-122"/>
                  <a:ea typeface="华文楷体" panose="02010600040101010101" pitchFamily="2" charset="-122"/>
                </a:rPr>
                <a:t> &gt;90°</a:t>
              </a:r>
              <a:endParaRPr lang="zh-CN" altLang="en-US" sz="1200" dirty="0">
                <a:solidFill>
                  <a:schemeClr val="accent2"/>
                </a:solidFill>
                <a:latin typeface="华文楷体" panose="02010600040101010101" pitchFamily="2" charset="-122"/>
                <a:ea typeface="华文楷体" panose="02010600040101010101" pitchFamily="2" charset="-122"/>
              </a:endParaRPr>
            </a:p>
          </p:txBody>
        </p:sp>
      </p:grpSp>
      <p:sp>
        <p:nvSpPr>
          <p:cNvPr id="31748" name="Rectangle 3"/>
          <p:cNvSpPr>
            <a:spLocks noGrp="1"/>
          </p:cNvSpPr>
          <p:nvPr>
            <p:ph type="title"/>
          </p:nvPr>
        </p:nvSpPr>
        <p:spPr/>
        <p:txBody>
          <a:bodyPr vert="horz" wrap="square" lIns="91440" tIns="45720" rIns="91440" bIns="45720" anchor="ctr" anchorCtr="0"/>
          <a:p>
            <a:pPr eaLnBrk="1" hangingPunct="1"/>
            <a:r>
              <a:rPr lang="zh-CN" altLang="en-US" sz="2800" b="1" kern="1200" dirty="0">
                <a:latin typeface="Times New Roman" panose="02020603050405020304" pitchFamily="18" charset="0"/>
                <a:ea typeface="楷体" panose="02010609060101010101" pitchFamily="49" charset="-122"/>
                <a:cs typeface="+mj-cs"/>
                <a:sym typeface="宋体" panose="02010600030101010101" pitchFamily="2" charset="-122"/>
              </a:rPr>
              <a:t>单个凸多面体面消隐的基本原理</a:t>
            </a:r>
            <a:endParaRPr lang="zh-CN" altLang="en-US" sz="2800" b="1" kern="1200" dirty="0">
              <a:latin typeface="Times New Roman" panose="02020603050405020304" pitchFamily="18" charset="0"/>
              <a:ea typeface="楷体" panose="02010609060101010101" pitchFamily="49" charset="-122"/>
              <a:cs typeface="+mj-cs"/>
              <a:sym typeface="宋体" panose="02010600030101010101" pitchFamily="2" charset="-122"/>
            </a:endParaRPr>
          </a:p>
        </p:txBody>
      </p:sp>
      <p:graphicFrame>
        <p:nvGraphicFramePr>
          <p:cNvPr id="3" name="对象 2">
            <a:hlinkClick r:id="" action="ppaction://ole?verb="/>
          </p:cNvPr>
          <p:cNvGraphicFramePr>
            <a:graphicFrameLocks noChangeAspect="1"/>
          </p:cNvGraphicFramePr>
          <p:nvPr/>
        </p:nvGraphicFramePr>
        <p:xfrm>
          <a:off x="2988310" y="6165850"/>
          <a:ext cx="2048510" cy="455295"/>
        </p:xfrm>
        <a:graphic>
          <a:graphicData uri="http://schemas.openxmlformats.org/presentationml/2006/ole">
            <mc:AlternateContent xmlns:mc="http://schemas.openxmlformats.org/markup-compatibility/2006">
              <mc:Choice xmlns:v="urn:schemas-microsoft-com:vml" Requires="v">
                <p:oleObj spid="_x0000_s1026" name="" r:id="rId1" imgW="1028700" imgH="228600" progId="Equation.KSEE3">
                  <p:embed/>
                </p:oleObj>
              </mc:Choice>
              <mc:Fallback>
                <p:oleObj name="" r:id="rId1" imgW="1028700" imgH="228600" progId="Equation.KSEE3">
                  <p:embed/>
                  <p:pic>
                    <p:nvPicPr>
                      <p:cNvPr id="0" name="图片 1025"/>
                      <p:cNvPicPr/>
                      <p:nvPr/>
                    </p:nvPicPr>
                    <p:blipFill>
                      <a:blip r:embed="rId2"/>
                      <a:stretch>
                        <a:fillRect/>
                      </a:stretch>
                    </p:blipFill>
                    <p:spPr>
                      <a:xfrm>
                        <a:off x="2988310" y="6165850"/>
                        <a:ext cx="2048510" cy="455295"/>
                      </a:xfrm>
                      <a:prstGeom prst="rect">
                        <a:avLst/>
                      </a:prstGeom>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内容占位符 2"/>
          <p:cNvSpPr>
            <a:spLocks noGrp="1" noChangeArrowheads="1"/>
          </p:cNvSpPr>
          <p:nvPr>
            <p:ph idx="1"/>
          </p:nvPr>
        </p:nvSpPr>
        <p:spPr>
          <a:xfrm>
            <a:off x="252413" y="1824038"/>
            <a:ext cx="8229600" cy="42973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假设</a:t>
            </a:r>
            <a:r>
              <a:rPr kumimoji="0" lang="en-US" altLang="zh-CN" sz="2400" b="1"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P</a:t>
            </a:r>
            <a:r>
              <a:rPr kumimoji="0" lang="en-US" altLang="zh-CN" sz="2400" b="1" i="0" u="none" strike="noStrike" kern="1200" cap="none" spc="0" normalizeH="0" baseline="-25000" noProof="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view</a:t>
            </a:r>
            <a:r>
              <a:rPr kumimoji="0" lang="zh-CN" altLang="en-US"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为视点坐标，</a:t>
            </a:r>
            <a:endParaRPr kumimoji="0" lang="zh-CN" altLang="en-US"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0" marR="0" lvl="0" indent="0" algn="l" defTabSz="914400" rtl="0" eaLnBrk="0" fontAlgn="base" latinLnBrk="0" hangingPunct="0">
              <a:lnSpc>
                <a:spcPct val="100000"/>
              </a:lnSpc>
              <a:spcBef>
                <a:spcPts val="12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     P</a:t>
            </a:r>
            <a:r>
              <a:rPr kumimoji="0" lang="en-US" altLang="zh-CN" sz="2400" b="1" i="0" u="none" strike="noStrike" kern="1200" cap="none" spc="0" normalizeH="0" baseline="-25000" noProof="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rPr>
              <a:t>i</a:t>
            </a:r>
            <a:r>
              <a:rPr kumimoji="0" lang="zh-CN" altLang="en-US"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rPr>
              <a:t>为平面一点，则</a:t>
            </a:r>
            <a:endParaRPr kumimoji="0" lang="zh-CN" altLang="en-US" sz="2400" b="1" i="0" u="none" strike="noStrike" kern="1200" cap="none" spc="0" normalizeH="0" baseline="0" noProof="0" smtClean="0">
              <a:ln>
                <a:noFill/>
              </a:ln>
              <a:solidFill>
                <a:schemeClr val="tx1"/>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0" fontAlgn="base" latinLnBrk="0" hangingPunct="0">
              <a:lnSpc>
                <a:spcPct val="100000"/>
              </a:lnSpc>
              <a:spcBef>
                <a:spcPts val="1200"/>
              </a:spcBef>
              <a:spcAft>
                <a:spcPct val="0"/>
              </a:spcAft>
              <a:buClrTx/>
              <a:buSzTx/>
              <a:buFont typeface="Arial" panose="020B0604020202020204" pitchFamily="34" charset="0"/>
              <a:buNone/>
              <a:defRPr/>
            </a:pPr>
            <a:endParaRPr kumimoji="0" lang="en-US" altLang="zh-CN" sz="2800" b="0" i="0" u="none" strike="noStrike" kern="1200" cap="none" spc="0" normalizeH="0" baseline="0" noProof="0" smtClean="0">
              <a:ln>
                <a:noFill/>
              </a:ln>
              <a:solidFill>
                <a:schemeClr val="tx1"/>
              </a:solidFill>
              <a:effectLst/>
              <a:uLnTx/>
              <a:uFillTx/>
              <a:latin typeface="楷体_GB2312" pitchFamily="49" charset="-122"/>
              <a:ea typeface="楷体_GB2312" pitchFamily="49" charset="-122"/>
              <a:cs typeface="+mn-cs"/>
            </a:endParaRPr>
          </a:p>
        </p:txBody>
      </p:sp>
      <p:sp>
        <p:nvSpPr>
          <p:cNvPr id="32771" name="Rectangle 3"/>
          <p:cNvSpPr txBox="1"/>
          <p:nvPr/>
        </p:nvSpPr>
        <p:spPr>
          <a:xfrm>
            <a:off x="401638" y="3716338"/>
            <a:ext cx="8229600" cy="208915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r>
              <a:rPr lang="zh-CN" altLang="en-US" sz="2400" dirty="0">
                <a:latin typeface="Times New Roman" panose="02020603050405020304" pitchFamily="18" charset="0"/>
                <a:ea typeface="楷体" panose="02010609060101010101" pitchFamily="49" charset="-122"/>
              </a:rPr>
              <a:t>当</a:t>
            </a:r>
            <a:r>
              <a:rPr lang="en-US" altLang="zh-CN" sz="2400" dirty="0">
                <a:latin typeface="Times New Roman" panose="02020603050405020304" pitchFamily="18" charset="0"/>
                <a:ea typeface="楷体" panose="02010609060101010101" pitchFamily="49" charset="-122"/>
              </a:rPr>
              <a:t>N</a:t>
            </a:r>
            <a:r>
              <a:rPr lang="en-US" altLang="zh-CN" sz="2400" dirty="0">
                <a:latin typeface="Times New Roman" panose="02020603050405020304" pitchFamily="18" charset="0"/>
                <a:ea typeface="楷体" panose="02010609060101010101" pitchFamily="49" charset="-122"/>
              </a:rPr>
              <a:t>∙V</a:t>
            </a:r>
            <a:r>
              <a:rPr lang="zh-CN" altLang="en-US" sz="2400" i="1" dirty="0">
                <a:latin typeface="Times New Roman" panose="02020603050405020304" pitchFamily="18" charset="0"/>
                <a:ea typeface="楷体" panose="02010609060101010101" pitchFamily="49" charset="-122"/>
              </a:rPr>
              <a:t> ≥ </a:t>
            </a:r>
            <a:r>
              <a:rPr lang="en-US" altLang="zh-CN" sz="2400" i="1" dirty="0">
                <a:latin typeface="Times New Roman" panose="02020603050405020304" pitchFamily="18" charset="0"/>
                <a:ea typeface="楷体" panose="02010609060101010101" pitchFamily="49" charset="-122"/>
              </a:rPr>
              <a:t>0</a:t>
            </a:r>
            <a:r>
              <a:rPr lang="zh-CN" altLang="en-US" sz="2400" i="1" dirty="0">
                <a:latin typeface="Times New Roman" panose="02020603050405020304" pitchFamily="18" charset="0"/>
                <a:ea typeface="楷体" panose="02010609060101010101" pitchFamily="49" charset="-122"/>
              </a:rPr>
              <a:t> </a:t>
            </a:r>
            <a:r>
              <a:rPr lang="zh-CN" altLang="en-US" sz="2400" dirty="0">
                <a:latin typeface="Times New Roman" panose="02020603050405020304" pitchFamily="18" charset="0"/>
                <a:ea typeface="楷体" panose="02010609060101010101" pitchFamily="49" charset="-122"/>
              </a:rPr>
              <a:t>，即 </a:t>
            </a:r>
            <a:r>
              <a:rPr lang="en-US" altLang="zh-CN" sz="2400" dirty="0">
                <a:latin typeface="Times New Roman" panose="02020603050405020304" pitchFamily="18" charset="0"/>
                <a:ea typeface="楷体" panose="02010609060101010101" pitchFamily="49" charset="-122"/>
              </a:rPr>
              <a:t>0 </a:t>
            </a:r>
            <a:r>
              <a:rPr lang="zh-CN" altLang="en-US" sz="2400" dirty="0">
                <a:latin typeface="Arial" panose="020B0604020202020204" pitchFamily="34" charset="0"/>
                <a:ea typeface="楷体" panose="02010609060101010101" pitchFamily="49" charset="-122"/>
              </a:rPr>
              <a:t>≤ </a:t>
            </a:r>
            <a:r>
              <a:rPr lang="en-US" altLang="zh-CN" sz="2400" i="1" dirty="0">
                <a:latin typeface="Times New Roman" panose="02020603050405020304" pitchFamily="18" charset="0"/>
                <a:ea typeface="楷体" panose="02010609060101010101" pitchFamily="49" charset="-122"/>
              </a:rPr>
              <a:t>θ</a:t>
            </a:r>
            <a:r>
              <a:rPr lang="en-US" altLang="zh-CN" sz="2400" i="1" baseline="-25000" dirty="0">
                <a:latin typeface="Times New Roman" panose="02020603050405020304" pitchFamily="18" charset="0"/>
                <a:ea typeface="楷体" panose="02010609060101010101" pitchFamily="49" charset="-122"/>
              </a:rPr>
              <a:t>i</a:t>
            </a:r>
            <a:r>
              <a:rPr lang="zh-CN" altLang="en-US" sz="2400" i="1" dirty="0">
                <a:latin typeface="Times New Roman" panose="02020603050405020304" pitchFamily="18" charset="0"/>
                <a:ea typeface="楷体" panose="02010609060101010101" pitchFamily="49" charset="-122"/>
              </a:rPr>
              <a:t> </a:t>
            </a:r>
            <a:r>
              <a:rPr lang="zh-CN" altLang="en-US" sz="2400" dirty="0">
                <a:latin typeface="Times New Roman" panose="02020603050405020304" pitchFamily="18" charset="0"/>
                <a:ea typeface="楷体" panose="02010609060101010101" pitchFamily="49" charset="-122"/>
              </a:rPr>
              <a:t>≤ π</a:t>
            </a:r>
            <a:r>
              <a:rPr lang="en-US" altLang="zh-CN" sz="2400" dirty="0">
                <a:latin typeface="Times New Roman" panose="02020603050405020304" pitchFamily="18" charset="0"/>
                <a:ea typeface="楷体" panose="02010609060101010101" pitchFamily="49" charset="-122"/>
              </a:rPr>
              <a:t>/2</a:t>
            </a:r>
            <a:r>
              <a:rPr lang="zh-CN" altLang="en-US" sz="2400" dirty="0">
                <a:latin typeface="Times New Roman" panose="02020603050405020304" pitchFamily="18" charset="0"/>
                <a:ea typeface="楷体" panose="02010609060101010101" pitchFamily="49" charset="-122"/>
              </a:rPr>
              <a:t>时，面为朝前面可见面，应该绘制；</a:t>
            </a:r>
            <a:endParaRPr lang="zh-CN" altLang="en-US" sz="2400" dirty="0">
              <a:latin typeface="Times New Roman" panose="02020603050405020304" pitchFamily="18" charset="0"/>
              <a:ea typeface="楷体" panose="02010609060101010101" pitchFamily="49" charset="-122"/>
            </a:endParaRPr>
          </a:p>
          <a:p>
            <a:pPr marL="342900" lvl="0" indent="-342900">
              <a:lnSpc>
                <a:spcPct val="120000"/>
              </a:lnSpc>
              <a:spcBef>
                <a:spcPts val="600"/>
              </a:spcBef>
            </a:pPr>
            <a:r>
              <a:rPr lang="zh-CN" altLang="en-US" sz="2400" dirty="0">
                <a:latin typeface="Times New Roman" panose="02020603050405020304" pitchFamily="18" charset="0"/>
                <a:ea typeface="楷体" panose="02010609060101010101" pitchFamily="49" charset="-122"/>
              </a:rPr>
              <a:t>当</a:t>
            </a:r>
            <a:r>
              <a:rPr lang="en-US" altLang="zh-CN" sz="2400" dirty="0">
                <a:latin typeface="Times New Roman" panose="02020603050405020304" pitchFamily="18" charset="0"/>
                <a:ea typeface="楷体" panose="02010609060101010101" pitchFamily="49" charset="-122"/>
              </a:rPr>
              <a:t>N</a:t>
            </a:r>
            <a:r>
              <a:rPr lang="en-US" altLang="zh-CN" sz="2400" dirty="0">
                <a:latin typeface="Times New Roman" panose="02020603050405020304" pitchFamily="18" charset="0"/>
                <a:ea typeface="楷体" panose="02010609060101010101" pitchFamily="49" charset="-122"/>
              </a:rPr>
              <a:t>∙V</a:t>
            </a:r>
            <a:r>
              <a:rPr lang="zh-CN" altLang="en-US" sz="2400" i="1" dirty="0">
                <a:latin typeface="Times New Roman" panose="02020603050405020304" pitchFamily="18" charset="0"/>
                <a:ea typeface="楷体" panose="02010609060101010101" pitchFamily="49" charset="-122"/>
              </a:rPr>
              <a:t> &lt; </a:t>
            </a:r>
            <a:r>
              <a:rPr lang="en-US" altLang="zh-CN" sz="2400" i="1" dirty="0">
                <a:latin typeface="Times New Roman" panose="02020603050405020304" pitchFamily="18" charset="0"/>
                <a:ea typeface="楷体" panose="02010609060101010101" pitchFamily="49" charset="-122"/>
              </a:rPr>
              <a:t>0</a:t>
            </a:r>
            <a:r>
              <a:rPr lang="zh-CN" altLang="en-US" sz="2400" dirty="0">
                <a:latin typeface="Times New Roman" panose="02020603050405020304" pitchFamily="18" charset="0"/>
                <a:ea typeface="楷体" panose="02010609060101010101" pitchFamily="49" charset="-122"/>
              </a:rPr>
              <a:t> ，即   </a:t>
            </a:r>
            <a:r>
              <a:rPr lang="zh-CN" altLang="en-US" sz="2400" dirty="0">
                <a:latin typeface="Times New Roman" panose="02020603050405020304" pitchFamily="18" charset="0"/>
                <a:ea typeface="楷体" panose="02010609060101010101" pitchFamily="49" charset="-122"/>
                <a:sym typeface="宋体" panose="02010600030101010101" pitchFamily="2" charset="-122"/>
              </a:rPr>
              <a:t>π</a:t>
            </a:r>
            <a:r>
              <a:rPr lang="en-US" altLang="zh-CN" sz="2400" dirty="0">
                <a:latin typeface="Times New Roman" panose="02020603050405020304" pitchFamily="18" charset="0"/>
                <a:ea typeface="楷体" panose="02010609060101010101" pitchFamily="49" charset="-122"/>
                <a:sym typeface="宋体" panose="02010600030101010101" pitchFamily="2" charset="-122"/>
              </a:rPr>
              <a:t>/2 </a:t>
            </a:r>
            <a:r>
              <a:rPr lang="zh-CN" altLang="en-US" sz="2400" i="1" dirty="0">
                <a:latin typeface="Times New Roman" panose="02020603050405020304" pitchFamily="18" charset="0"/>
                <a:ea typeface="楷体" panose="02010609060101010101" pitchFamily="49" charset="-122"/>
                <a:sym typeface="宋体" panose="02010600030101010101" pitchFamily="2" charset="-122"/>
              </a:rPr>
              <a:t>&lt; </a:t>
            </a:r>
            <a:r>
              <a:rPr lang="en-US" altLang="zh-CN" sz="2400" i="1" dirty="0">
                <a:latin typeface="Times New Roman" panose="02020603050405020304" pitchFamily="18" charset="0"/>
                <a:ea typeface="楷体" panose="02010609060101010101" pitchFamily="49" charset="-122"/>
                <a:sym typeface="宋体" panose="02010600030101010101" pitchFamily="2" charset="-122"/>
              </a:rPr>
              <a:t>θ</a:t>
            </a:r>
            <a:r>
              <a:rPr lang="en-US" altLang="zh-CN" sz="2400" i="1" baseline="-25000" dirty="0">
                <a:latin typeface="Times New Roman" panose="02020603050405020304" pitchFamily="18" charset="0"/>
                <a:ea typeface="楷体" panose="02010609060101010101" pitchFamily="49" charset="-122"/>
                <a:sym typeface="宋体" panose="02010600030101010101" pitchFamily="2" charset="-122"/>
              </a:rPr>
              <a:t>i </a:t>
            </a:r>
            <a:r>
              <a:rPr lang="zh-CN" altLang="en-US" sz="2400" i="1" dirty="0">
                <a:latin typeface="Times New Roman" panose="02020603050405020304" pitchFamily="18" charset="0"/>
                <a:ea typeface="楷体" panose="02010609060101010101" pitchFamily="49" charset="-122"/>
                <a:sym typeface="宋体" panose="02010600030101010101" pitchFamily="2" charset="-122"/>
              </a:rPr>
              <a:t> </a:t>
            </a:r>
            <a:r>
              <a:rPr lang="zh-CN" altLang="en-US" sz="2400" dirty="0">
                <a:latin typeface="Times New Roman" panose="02020603050405020304" pitchFamily="18" charset="0"/>
                <a:ea typeface="楷体" panose="02010609060101010101" pitchFamily="49" charset="-122"/>
                <a:sym typeface="宋体" panose="02010600030101010101" pitchFamily="2" charset="-122"/>
              </a:rPr>
              <a:t>≤ π</a:t>
            </a:r>
            <a:r>
              <a:rPr lang="zh-CN" altLang="en-US" sz="2400" dirty="0">
                <a:latin typeface="Times New Roman" panose="02020603050405020304" pitchFamily="18" charset="0"/>
                <a:ea typeface="楷体" panose="02010609060101010101" pitchFamily="49" charset="-122"/>
              </a:rPr>
              <a:t>时，面为朝后面不可见，不绘制或用虚线绘制；</a:t>
            </a:r>
            <a:endParaRPr lang="en-US" altLang="zh-CN" sz="2400" dirty="0">
              <a:latin typeface="Times New Roman" panose="02020603050405020304" pitchFamily="18" charset="0"/>
              <a:ea typeface="楷体" panose="02010609060101010101" pitchFamily="49" charset="-122"/>
            </a:endParaRPr>
          </a:p>
        </p:txBody>
      </p:sp>
      <p:grpSp>
        <p:nvGrpSpPr>
          <p:cNvPr id="32772" name="Group 36"/>
          <p:cNvGrpSpPr>
            <a:grpSpLocks noChangeAspect="1"/>
          </p:cNvGrpSpPr>
          <p:nvPr/>
        </p:nvGrpSpPr>
        <p:grpSpPr>
          <a:xfrm>
            <a:off x="4516438" y="992188"/>
            <a:ext cx="4537075" cy="2211387"/>
            <a:chOff x="2703" y="9694"/>
            <a:chExt cx="3675" cy="3038"/>
          </a:xfrm>
        </p:grpSpPr>
        <p:sp>
          <p:nvSpPr>
            <p:cNvPr id="32775" name="AutoShape 37"/>
            <p:cNvSpPr>
              <a:spLocks noChangeAspect="1"/>
            </p:cNvSpPr>
            <p:nvPr/>
          </p:nvSpPr>
          <p:spPr>
            <a:xfrm>
              <a:off x="2703" y="9694"/>
              <a:ext cx="3675" cy="3038"/>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微软雅黑" panose="020B0503020204020204" charset="-122"/>
                <a:ea typeface="微软雅黑" panose="020B0503020204020204" charset="-122"/>
              </a:endParaRPr>
            </a:p>
          </p:txBody>
        </p:sp>
        <p:sp>
          <p:nvSpPr>
            <p:cNvPr id="32776" name="Text Box 38"/>
            <p:cNvSpPr txBox="1"/>
            <p:nvPr/>
          </p:nvSpPr>
          <p:spPr>
            <a:xfrm>
              <a:off x="6021" y="11926"/>
              <a:ext cx="252" cy="217"/>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en-US" altLang="zh-CN" sz="1200" dirty="0">
                  <a:latin typeface="微软雅黑" panose="020B0503020204020204" charset="-122"/>
                  <a:ea typeface="微软雅黑" panose="020B0503020204020204" charset="-122"/>
                </a:rPr>
                <a:t>V</a:t>
              </a:r>
              <a:endParaRPr lang="en-US" altLang="zh-CN" sz="1200" dirty="0">
                <a:latin typeface="微软雅黑" panose="020B0503020204020204" charset="-122"/>
                <a:ea typeface="微软雅黑" panose="020B0503020204020204" charset="-122"/>
              </a:endParaRPr>
            </a:p>
          </p:txBody>
        </p:sp>
        <p:sp>
          <p:nvSpPr>
            <p:cNvPr id="32777" name="Text Box 39"/>
            <p:cNvSpPr txBox="1"/>
            <p:nvPr/>
          </p:nvSpPr>
          <p:spPr>
            <a:xfrm>
              <a:off x="4530" y="12391"/>
              <a:ext cx="420" cy="310"/>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en-US" altLang="zh-CN" sz="1200" dirty="0">
                  <a:latin typeface="微软雅黑" panose="020B0503020204020204" charset="-122"/>
                  <a:ea typeface="微软雅黑" panose="020B0503020204020204" charset="-122"/>
                </a:rPr>
                <a:t>N</a:t>
              </a:r>
              <a:endParaRPr lang="en-US" altLang="zh-CN" sz="1200" dirty="0">
                <a:latin typeface="微软雅黑" panose="020B0503020204020204" charset="-122"/>
                <a:ea typeface="微软雅黑" panose="020B0503020204020204" charset="-122"/>
              </a:endParaRPr>
            </a:p>
          </p:txBody>
        </p:sp>
        <p:grpSp>
          <p:nvGrpSpPr>
            <p:cNvPr id="32778" name="Group 40"/>
            <p:cNvGrpSpPr/>
            <p:nvPr/>
          </p:nvGrpSpPr>
          <p:grpSpPr>
            <a:xfrm>
              <a:off x="3474" y="10500"/>
              <a:ext cx="2547" cy="2108"/>
              <a:chOff x="3474" y="10500"/>
              <a:chExt cx="2547" cy="2108"/>
            </a:xfrm>
          </p:grpSpPr>
          <p:sp>
            <p:nvSpPr>
              <p:cNvPr id="32787" name="Line 41"/>
              <p:cNvSpPr/>
              <p:nvPr/>
            </p:nvSpPr>
            <p:spPr>
              <a:xfrm flipH="1">
                <a:off x="4446" y="11492"/>
                <a:ext cx="273" cy="1116"/>
              </a:xfrm>
              <a:prstGeom prst="line">
                <a:avLst/>
              </a:prstGeom>
              <a:ln w="9525" cap="flat" cmpd="sng">
                <a:solidFill>
                  <a:srgbClr val="000000"/>
                </a:solidFill>
                <a:prstDash val="solid"/>
                <a:headEnd type="none" w="med" len="med"/>
                <a:tailEnd type="triangle" w="sm" len="lg"/>
              </a:ln>
            </p:spPr>
          </p:sp>
          <p:grpSp>
            <p:nvGrpSpPr>
              <p:cNvPr id="32788" name="Group 42"/>
              <p:cNvGrpSpPr/>
              <p:nvPr/>
            </p:nvGrpSpPr>
            <p:grpSpPr>
              <a:xfrm>
                <a:off x="3474" y="10500"/>
                <a:ext cx="2547" cy="1891"/>
                <a:chOff x="3474" y="10500"/>
                <a:chExt cx="2547" cy="1891"/>
              </a:xfrm>
            </p:grpSpPr>
            <p:sp>
              <p:nvSpPr>
                <p:cNvPr id="32789" name="Text Box 43"/>
                <p:cNvSpPr txBox="1"/>
                <p:nvPr/>
              </p:nvSpPr>
              <p:spPr>
                <a:xfrm>
                  <a:off x="4369" y="11213"/>
                  <a:ext cx="525" cy="279"/>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zh-CN" altLang="en-US" sz="1200" dirty="0">
                      <a:latin typeface="微软雅黑" panose="020B0503020204020204" charset="-122"/>
                      <a:ea typeface="微软雅黑" panose="020B0503020204020204" charset="-122"/>
                    </a:rPr>
                    <a:t>平面</a:t>
                  </a:r>
                  <a:r>
                    <a:rPr lang="en-US" altLang="zh-CN" sz="1200" dirty="0">
                      <a:latin typeface="微软雅黑" panose="020B0503020204020204" charset="-122"/>
                      <a:ea typeface="微软雅黑" panose="020B0503020204020204" charset="-122"/>
                    </a:rPr>
                    <a:t>Pi</a:t>
                  </a:r>
                  <a:endParaRPr lang="en-US" altLang="zh-CN" sz="1200" dirty="0">
                    <a:latin typeface="微软雅黑" panose="020B0503020204020204" charset="-122"/>
                    <a:ea typeface="微软雅黑" panose="020B0503020204020204" charset="-122"/>
                  </a:endParaRPr>
                </a:p>
              </p:txBody>
            </p:sp>
            <p:sp>
              <p:nvSpPr>
                <p:cNvPr id="32790" name="AutoShape 44"/>
                <p:cNvSpPr/>
                <p:nvPr/>
              </p:nvSpPr>
              <p:spPr>
                <a:xfrm rot="-442963">
                  <a:off x="3474" y="10503"/>
                  <a:ext cx="1680" cy="526"/>
                </a:xfrm>
                <a:prstGeom prst="flowChartExtract">
                  <a:avLst/>
                </a:prstGeom>
                <a:solidFill>
                  <a:srgbClr val="C0C0C0"/>
                </a:solidFill>
                <a:ln w="9525"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微软雅黑" panose="020B0503020204020204" charset="-122"/>
                    <a:ea typeface="微软雅黑" panose="020B0503020204020204" charset="-122"/>
                  </a:endParaRPr>
                </a:p>
              </p:txBody>
            </p:sp>
            <p:sp>
              <p:nvSpPr>
                <p:cNvPr id="32791" name="Line 45"/>
                <p:cNvSpPr/>
                <p:nvPr/>
              </p:nvSpPr>
              <p:spPr>
                <a:xfrm>
                  <a:off x="3522" y="11120"/>
                  <a:ext cx="1" cy="1271"/>
                </a:xfrm>
                <a:prstGeom prst="line">
                  <a:avLst/>
                </a:prstGeom>
                <a:ln w="9525" cap="flat" cmpd="sng">
                  <a:solidFill>
                    <a:srgbClr val="000000"/>
                  </a:solidFill>
                  <a:prstDash val="solid"/>
                  <a:headEnd type="none" w="med" len="med"/>
                  <a:tailEnd type="none" w="med" len="med"/>
                </a:ln>
              </p:spPr>
            </p:sp>
            <p:sp>
              <p:nvSpPr>
                <p:cNvPr id="32792" name="Line 46"/>
                <p:cNvSpPr/>
                <p:nvPr/>
              </p:nvSpPr>
              <p:spPr>
                <a:xfrm>
                  <a:off x="4278" y="10500"/>
                  <a:ext cx="1" cy="1271"/>
                </a:xfrm>
                <a:prstGeom prst="line">
                  <a:avLst/>
                </a:prstGeom>
                <a:ln w="9525" cap="flat" cmpd="sng">
                  <a:solidFill>
                    <a:srgbClr val="000000"/>
                  </a:solidFill>
                  <a:prstDash val="dash"/>
                  <a:headEnd type="none" w="med" len="med"/>
                  <a:tailEnd type="none" w="med" len="med"/>
                </a:ln>
              </p:spPr>
            </p:sp>
            <p:sp>
              <p:nvSpPr>
                <p:cNvPr id="32793" name="Line 47"/>
                <p:cNvSpPr/>
                <p:nvPr/>
              </p:nvSpPr>
              <p:spPr>
                <a:xfrm>
                  <a:off x="5160" y="10934"/>
                  <a:ext cx="1" cy="1271"/>
                </a:xfrm>
                <a:prstGeom prst="line">
                  <a:avLst/>
                </a:prstGeom>
                <a:ln w="9525" cap="flat" cmpd="sng">
                  <a:solidFill>
                    <a:srgbClr val="000000"/>
                  </a:solidFill>
                  <a:prstDash val="solid"/>
                  <a:headEnd type="none" w="med" len="med"/>
                  <a:tailEnd type="none" w="med" len="med"/>
                </a:ln>
              </p:spPr>
            </p:sp>
            <p:sp>
              <p:nvSpPr>
                <p:cNvPr id="32794" name="Line 48"/>
                <p:cNvSpPr/>
                <p:nvPr/>
              </p:nvSpPr>
              <p:spPr>
                <a:xfrm>
                  <a:off x="4719" y="11492"/>
                  <a:ext cx="1302" cy="589"/>
                </a:xfrm>
                <a:prstGeom prst="line">
                  <a:avLst/>
                </a:prstGeom>
                <a:ln w="9525" cap="flat" cmpd="sng">
                  <a:solidFill>
                    <a:srgbClr val="000000"/>
                  </a:solidFill>
                  <a:prstDash val="solid"/>
                  <a:headEnd type="none" w="med" len="med"/>
                  <a:tailEnd type="triangle" w="sm" len="lg"/>
                </a:ln>
              </p:spPr>
            </p:sp>
            <p:sp>
              <p:nvSpPr>
                <p:cNvPr id="32795" name="Line 49"/>
                <p:cNvSpPr/>
                <p:nvPr/>
              </p:nvSpPr>
              <p:spPr>
                <a:xfrm flipV="1">
                  <a:off x="3522" y="11771"/>
                  <a:ext cx="756" cy="589"/>
                </a:xfrm>
                <a:prstGeom prst="line">
                  <a:avLst/>
                </a:prstGeom>
                <a:ln w="9525" cap="flat" cmpd="sng">
                  <a:solidFill>
                    <a:srgbClr val="000000"/>
                  </a:solidFill>
                  <a:prstDash val="dash"/>
                  <a:headEnd type="none" w="med" len="med"/>
                  <a:tailEnd type="none" w="med" len="med"/>
                </a:ln>
              </p:spPr>
            </p:sp>
            <p:sp>
              <p:nvSpPr>
                <p:cNvPr id="32796" name="Line 50"/>
                <p:cNvSpPr/>
                <p:nvPr/>
              </p:nvSpPr>
              <p:spPr>
                <a:xfrm>
                  <a:off x="4257" y="11771"/>
                  <a:ext cx="903" cy="434"/>
                </a:xfrm>
                <a:prstGeom prst="line">
                  <a:avLst/>
                </a:prstGeom>
                <a:ln w="9525" cap="flat" cmpd="sng">
                  <a:solidFill>
                    <a:srgbClr val="000000"/>
                  </a:solidFill>
                  <a:prstDash val="dash"/>
                  <a:headEnd type="none" w="med" len="med"/>
                  <a:tailEnd type="none" w="med" len="med"/>
                </a:ln>
              </p:spPr>
            </p:sp>
            <p:sp>
              <p:nvSpPr>
                <p:cNvPr id="32797" name="Line 51"/>
                <p:cNvSpPr/>
                <p:nvPr/>
              </p:nvSpPr>
              <p:spPr>
                <a:xfrm flipV="1">
                  <a:off x="3522" y="12205"/>
                  <a:ext cx="1638" cy="186"/>
                </a:xfrm>
                <a:prstGeom prst="line">
                  <a:avLst/>
                </a:prstGeom>
                <a:ln w="9525" cap="flat" cmpd="sng">
                  <a:solidFill>
                    <a:srgbClr val="000000"/>
                  </a:solidFill>
                  <a:prstDash val="solid"/>
                  <a:headEnd type="none" w="med" len="med"/>
                  <a:tailEnd type="none" w="med" len="med"/>
                </a:ln>
              </p:spPr>
            </p:sp>
            <p:sp>
              <p:nvSpPr>
                <p:cNvPr id="32798" name="Arc 52"/>
                <p:cNvSpPr/>
                <p:nvPr/>
              </p:nvSpPr>
              <p:spPr>
                <a:xfrm flipV="1">
                  <a:off x="4635" y="11523"/>
                  <a:ext cx="308" cy="341"/>
                </a:xfrm>
                <a:custGeom>
                  <a:avLst/>
                  <a:gdLst/>
                  <a:ahLst/>
                  <a:cxnLst>
                    <a:cxn ang="0">
                      <a:pos x="0" y="0"/>
                    </a:cxn>
                    <a:cxn ang="0">
                      <a:pos x="0" y="0"/>
                    </a:cxn>
                    <a:cxn ang="0">
                      <a:pos x="0" y="0"/>
                    </a:cxn>
                    <a:cxn ang="0">
                      <a:pos x="0" y="0"/>
                    </a:cxn>
                    <a:cxn ang="0">
                      <a:pos x="0" y="0"/>
                    </a:cxn>
                    <a:cxn ang="0">
                      <a:pos x="0" y="0"/>
                    </a:cxn>
                  </a:cxnLst>
                  <a:pathLst>
                    <a:path w="21119" h="21600" fill="none">
                      <a:moveTo>
                        <a:pt x="-1" y="0"/>
                      </a:moveTo>
                      <a:cubicBezTo>
                        <a:pt x="10182" y="0"/>
                        <a:pt x="18981" y="7110"/>
                        <a:pt x="21118" y="17066"/>
                      </a:cubicBezTo>
                    </a:path>
                    <a:path w="21119" h="21600" stroke="0">
                      <a:moveTo>
                        <a:pt x="-1" y="0"/>
                      </a:moveTo>
                      <a:cubicBezTo>
                        <a:pt x="10182" y="0"/>
                        <a:pt x="18981" y="7110"/>
                        <a:pt x="21118" y="17066"/>
                      </a:cubicBezTo>
                      <a:lnTo>
                        <a:pt x="0" y="21600"/>
                      </a:lnTo>
                      <a:lnTo>
                        <a:pt x="-1" y="0"/>
                      </a:lnTo>
                      <a:close/>
                    </a:path>
                  </a:pathLst>
                </a:custGeom>
                <a:noFill/>
                <a:ln w="9525" cap="flat" cmpd="sng">
                  <a:solidFill>
                    <a:srgbClr val="000000">
                      <a:alpha val="100000"/>
                    </a:srgbClr>
                  </a:solidFill>
                  <a:prstDash val="solid"/>
                  <a:round/>
                  <a:headEnd type="triangle" w="sm" len="med"/>
                  <a:tailEnd type="triangle" w="sm" len="med"/>
                </a:ln>
              </p:spPr>
              <p:txBody>
                <a:bodyPr/>
                <a:p>
                  <a:endParaRPr lang="zh-CN" altLang="en-US"/>
                </a:p>
              </p:txBody>
            </p:sp>
            <p:sp>
              <p:nvSpPr>
                <p:cNvPr id="32799" name="Text Box 53"/>
                <p:cNvSpPr txBox="1"/>
                <p:nvPr/>
              </p:nvSpPr>
              <p:spPr>
                <a:xfrm>
                  <a:off x="4887" y="11771"/>
                  <a:ext cx="252" cy="217"/>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en-US" altLang="zh-CN" sz="1200" dirty="0">
                      <a:latin typeface="微软雅黑" panose="020B0503020204020204" charset="-122"/>
                      <a:ea typeface="微软雅黑" panose="020B0503020204020204" charset="-122"/>
                    </a:rPr>
                    <a:t>θ</a:t>
                  </a:r>
                  <a:endParaRPr lang="en-US" altLang="zh-CN" sz="1200" dirty="0">
                    <a:latin typeface="微软雅黑" panose="020B0503020204020204" charset="-122"/>
                    <a:ea typeface="微软雅黑" panose="020B0503020204020204" charset="-122"/>
                  </a:endParaRPr>
                </a:p>
              </p:txBody>
            </p:sp>
          </p:grpSp>
        </p:grpSp>
        <p:grpSp>
          <p:nvGrpSpPr>
            <p:cNvPr id="32779" name="Group 54"/>
            <p:cNvGrpSpPr/>
            <p:nvPr/>
          </p:nvGrpSpPr>
          <p:grpSpPr>
            <a:xfrm>
              <a:off x="5391" y="9787"/>
              <a:ext cx="945" cy="806"/>
              <a:chOff x="2136" y="9663"/>
              <a:chExt cx="1134" cy="899"/>
            </a:xfrm>
          </p:grpSpPr>
          <p:sp>
            <p:nvSpPr>
              <p:cNvPr id="32780" name="Text Box 55"/>
              <p:cNvSpPr txBox="1"/>
              <p:nvPr/>
            </p:nvSpPr>
            <p:spPr>
              <a:xfrm>
                <a:off x="2136" y="10283"/>
                <a:ext cx="168" cy="248"/>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en-US" altLang="zh-CN" sz="1200" dirty="0">
                    <a:latin typeface="微软雅黑" panose="020B0503020204020204" charset="-122"/>
                    <a:ea typeface="微软雅黑" panose="020B0503020204020204" charset="-122"/>
                  </a:rPr>
                  <a:t>X</a:t>
                </a:r>
                <a:endParaRPr lang="en-US" altLang="zh-CN" sz="1200" dirty="0">
                  <a:latin typeface="微软雅黑" panose="020B0503020204020204" charset="-122"/>
                  <a:ea typeface="微软雅黑" panose="020B0503020204020204" charset="-122"/>
                </a:endParaRPr>
              </a:p>
            </p:txBody>
          </p:sp>
          <p:grpSp>
            <p:nvGrpSpPr>
              <p:cNvPr id="32781" name="Group 56"/>
              <p:cNvGrpSpPr/>
              <p:nvPr/>
            </p:nvGrpSpPr>
            <p:grpSpPr>
              <a:xfrm>
                <a:off x="2262" y="9725"/>
                <a:ext cx="819" cy="744"/>
                <a:chOff x="2535" y="9632"/>
                <a:chExt cx="4032" cy="2821"/>
              </a:xfrm>
            </p:grpSpPr>
            <p:sp>
              <p:nvSpPr>
                <p:cNvPr id="32784" name="Line 57"/>
                <p:cNvSpPr/>
                <p:nvPr/>
              </p:nvSpPr>
              <p:spPr>
                <a:xfrm>
                  <a:off x="4383" y="11399"/>
                  <a:ext cx="2184" cy="992"/>
                </a:xfrm>
                <a:prstGeom prst="line">
                  <a:avLst/>
                </a:prstGeom>
                <a:ln w="9525" cap="flat" cmpd="sng">
                  <a:solidFill>
                    <a:srgbClr val="000000"/>
                  </a:solidFill>
                  <a:prstDash val="solid"/>
                  <a:headEnd type="none" w="med" len="med"/>
                  <a:tailEnd type="triangle" w="sm" len="med"/>
                </a:ln>
              </p:spPr>
            </p:sp>
            <p:sp>
              <p:nvSpPr>
                <p:cNvPr id="32785" name="Line 58"/>
                <p:cNvSpPr/>
                <p:nvPr/>
              </p:nvSpPr>
              <p:spPr>
                <a:xfrm flipV="1">
                  <a:off x="4383" y="9632"/>
                  <a:ext cx="1" cy="1767"/>
                </a:xfrm>
                <a:prstGeom prst="line">
                  <a:avLst/>
                </a:prstGeom>
                <a:ln w="9525" cap="flat" cmpd="sng">
                  <a:solidFill>
                    <a:srgbClr val="000000"/>
                  </a:solidFill>
                  <a:prstDash val="solid"/>
                  <a:headEnd type="none" w="med" len="med"/>
                  <a:tailEnd type="triangle" w="sm" len="med"/>
                </a:ln>
              </p:spPr>
            </p:sp>
            <p:sp>
              <p:nvSpPr>
                <p:cNvPr id="32786" name="Line 59"/>
                <p:cNvSpPr/>
                <p:nvPr/>
              </p:nvSpPr>
              <p:spPr>
                <a:xfrm flipH="1">
                  <a:off x="2535" y="11399"/>
                  <a:ext cx="1827" cy="1054"/>
                </a:xfrm>
                <a:prstGeom prst="line">
                  <a:avLst/>
                </a:prstGeom>
                <a:ln w="9525" cap="flat" cmpd="sng">
                  <a:solidFill>
                    <a:srgbClr val="000000"/>
                  </a:solidFill>
                  <a:prstDash val="solid"/>
                  <a:headEnd type="none" w="med" len="med"/>
                  <a:tailEnd type="triangle" w="sm" len="med"/>
                </a:ln>
              </p:spPr>
            </p:sp>
          </p:grpSp>
          <p:sp>
            <p:nvSpPr>
              <p:cNvPr id="32782" name="Text Box 60"/>
              <p:cNvSpPr txBox="1"/>
              <p:nvPr/>
            </p:nvSpPr>
            <p:spPr>
              <a:xfrm>
                <a:off x="3102" y="10314"/>
                <a:ext cx="168" cy="248"/>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en-US" altLang="zh-CN" sz="1200" dirty="0">
                    <a:latin typeface="微软雅黑" panose="020B0503020204020204" charset="-122"/>
                    <a:ea typeface="微软雅黑" panose="020B0503020204020204" charset="-122"/>
                  </a:rPr>
                  <a:t>Y</a:t>
                </a:r>
                <a:endParaRPr lang="en-US" altLang="zh-CN" sz="1200" dirty="0">
                  <a:latin typeface="微软雅黑" panose="020B0503020204020204" charset="-122"/>
                  <a:ea typeface="微软雅黑" panose="020B0503020204020204" charset="-122"/>
                </a:endParaRPr>
              </a:p>
            </p:txBody>
          </p:sp>
          <p:sp>
            <p:nvSpPr>
              <p:cNvPr id="32783" name="Text Box 61"/>
              <p:cNvSpPr txBox="1"/>
              <p:nvPr/>
            </p:nvSpPr>
            <p:spPr>
              <a:xfrm>
                <a:off x="2703" y="9663"/>
                <a:ext cx="168" cy="248"/>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en-US" altLang="zh-CN" sz="1200" dirty="0">
                    <a:latin typeface="微软雅黑" panose="020B0503020204020204" charset="-122"/>
                    <a:ea typeface="微软雅黑" panose="020B0503020204020204" charset="-122"/>
                  </a:rPr>
                  <a:t>Z</a:t>
                </a:r>
                <a:endParaRPr lang="en-US" altLang="zh-CN" sz="1200" dirty="0">
                  <a:latin typeface="微软雅黑" panose="020B0503020204020204" charset="-122"/>
                  <a:ea typeface="微软雅黑" panose="020B0503020204020204" charset="-122"/>
                </a:endParaRPr>
              </a:p>
            </p:txBody>
          </p:sp>
        </p:grpSp>
      </p:grpSp>
      <p:sp>
        <p:nvSpPr>
          <p:cNvPr id="32773" name="Rectangle 3"/>
          <p:cNvSpPr>
            <a:spLocks noGrp="1"/>
          </p:cNvSpPr>
          <p:nvPr>
            <p:ph type="title"/>
          </p:nvPr>
        </p:nvSpPr>
        <p:spPr/>
        <p:txBody>
          <a:bodyPr vert="horz" wrap="square" lIns="91440" tIns="45720" rIns="91440" bIns="45720" anchor="ctr" anchorCtr="0"/>
          <a:p>
            <a:pPr eaLnBrk="1" hangingPunct="1"/>
            <a:r>
              <a:rPr lang="zh-CN" altLang="en-US" sz="2800" b="1" kern="1200" dirty="0">
                <a:latin typeface="Times New Roman" panose="02020603050405020304" pitchFamily="18" charset="0"/>
                <a:ea typeface="楷体" panose="02010609060101010101" pitchFamily="49" charset="-122"/>
                <a:cs typeface="+mj-cs"/>
                <a:sym typeface="宋体" panose="02010600030101010101" pitchFamily="2" charset="-122"/>
              </a:rPr>
              <a:t>单个凸多面体面消隐的基本原理</a:t>
            </a:r>
            <a:endParaRPr lang="zh-CN" altLang="en-US" sz="2800" b="1" kern="1200" dirty="0">
              <a:latin typeface="Times New Roman" panose="02020603050405020304" pitchFamily="18" charset="0"/>
              <a:ea typeface="楷体" panose="02010609060101010101" pitchFamily="49" charset="-122"/>
              <a:cs typeface="+mj-cs"/>
              <a:sym typeface="宋体" panose="02010600030101010101" pitchFamily="2" charset="-122"/>
            </a:endParaRPr>
          </a:p>
        </p:txBody>
      </p:sp>
      <p:graphicFrame>
        <p:nvGraphicFramePr>
          <p:cNvPr id="2" name="对象 1">
            <a:hlinkClick r:id="" action="ppaction://ole?verb="/>
          </p:cNvPr>
          <p:cNvGraphicFramePr>
            <a:graphicFrameLocks noChangeAspect="1"/>
          </p:cNvGraphicFramePr>
          <p:nvPr/>
        </p:nvGraphicFramePr>
        <p:xfrm>
          <a:off x="1460500" y="2924810"/>
          <a:ext cx="3048000" cy="428625"/>
        </p:xfrm>
        <a:graphic>
          <a:graphicData uri="http://schemas.openxmlformats.org/presentationml/2006/ole">
            <mc:AlternateContent xmlns:mc="http://schemas.openxmlformats.org/markup-compatibility/2006">
              <mc:Choice xmlns:v="urn:schemas-microsoft-com:vml" Requires="v">
                <p:oleObj spid="_x0000_s2049" name="" r:id="rId1" imgW="1625600" imgH="228600" progId="Equation.KSEE3">
                  <p:embed/>
                </p:oleObj>
              </mc:Choice>
              <mc:Fallback>
                <p:oleObj name="" r:id="rId1" imgW="1625600" imgH="228600" progId="Equation.KSEE3">
                  <p:embed/>
                  <p:pic>
                    <p:nvPicPr>
                      <p:cNvPr id="0" name="图片 2048"/>
                      <p:cNvPicPr/>
                      <p:nvPr/>
                    </p:nvPicPr>
                    <p:blipFill>
                      <a:blip r:embed="rId2"/>
                      <a:stretch>
                        <a:fillRect/>
                      </a:stretch>
                    </p:blipFill>
                    <p:spPr>
                      <a:xfrm>
                        <a:off x="1460500" y="2924810"/>
                        <a:ext cx="3048000" cy="428625"/>
                      </a:xfrm>
                      <a:prstGeom prst="rect">
                        <a:avLst/>
                      </a:prstGeom>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3"/>
          <p:cNvSpPr>
            <a:spLocks noGrp="1"/>
          </p:cNvSpPr>
          <p:nvPr>
            <p:ph idx="1"/>
          </p:nvPr>
        </p:nvSpPr>
        <p:spPr>
          <a:xfrm>
            <a:off x="323850" y="1546225"/>
            <a:ext cx="8574088" cy="4622800"/>
          </a:xfrm>
        </p:spPr>
        <p:txBody>
          <a:bodyPr vert="horz" wrap="square" lIns="91440" tIns="45720" rIns="91440" bIns="45720" anchor="t" anchorCtr="0"/>
          <a:p>
            <a:pPr>
              <a:buFont typeface="Arial" panose="020B0604020202020204" pitchFamily="34" charset="0"/>
              <a:buNone/>
            </a:pPr>
            <a:r>
              <a:rPr lang="zh-CN" altLang="en-US" sz="2400" b="1" kern="1200" dirty="0">
                <a:solidFill>
                  <a:srgbClr val="3333FF"/>
                </a:solidFill>
                <a:latin typeface="Times New Roman" panose="02020603050405020304" pitchFamily="18" charset="0"/>
                <a:ea typeface="楷体" panose="02010609060101010101" pitchFamily="49" charset="-122"/>
                <a:cs typeface="+mn-cs"/>
              </a:rPr>
              <a:t>算法实现的一般步骤</a:t>
            </a:r>
            <a:endParaRPr lang="zh-CN" altLang="en-US" sz="2400" b="1" kern="1200" dirty="0">
              <a:solidFill>
                <a:srgbClr val="3333FF"/>
              </a:solidFill>
              <a:latin typeface="Times New Roman" panose="02020603050405020304" pitchFamily="18" charset="0"/>
              <a:ea typeface="楷体" panose="02010609060101010101" pitchFamily="49" charset="-122"/>
              <a:cs typeface="+mn-cs"/>
            </a:endParaRPr>
          </a:p>
          <a:p>
            <a:r>
              <a:rPr lang="zh-CN" altLang="en-US" sz="2400" kern="1200" dirty="0">
                <a:latin typeface="Times New Roman" panose="02020603050405020304" pitchFamily="18" charset="0"/>
                <a:ea typeface="楷体" panose="02010609060101010101" pitchFamily="49" charset="-122"/>
                <a:cs typeface="+mn-cs"/>
              </a:rPr>
              <a:t>根据表面的数据结构，取顶点数据，计算表面的外法向量。</a:t>
            </a:r>
            <a:endParaRPr lang="zh-CN" altLang="en-US" sz="2400" kern="1200" dirty="0">
              <a:latin typeface="Times New Roman" panose="02020603050405020304" pitchFamily="18" charset="0"/>
              <a:ea typeface="楷体" panose="02010609060101010101" pitchFamily="49" charset="-122"/>
              <a:cs typeface="+mn-cs"/>
            </a:endParaRPr>
          </a:p>
          <a:p>
            <a:r>
              <a:rPr lang="zh-CN" altLang="en-US" sz="2400" kern="1200" dirty="0">
                <a:latin typeface="Times New Roman" panose="02020603050405020304" pitchFamily="18" charset="0"/>
                <a:ea typeface="楷体" panose="02010609060101010101" pitchFamily="49" charset="-122"/>
                <a:cs typeface="+mn-cs"/>
              </a:rPr>
              <a:t>计算外法线和视线向量点积，根据结果判断表面的可见性。</a:t>
            </a:r>
            <a:endParaRPr lang="zh-CN" altLang="en-US" sz="2400" kern="1200" dirty="0">
              <a:latin typeface="Times New Roman" panose="02020603050405020304" pitchFamily="18" charset="0"/>
              <a:ea typeface="楷体" panose="02010609060101010101" pitchFamily="49" charset="-122"/>
              <a:cs typeface="+mn-cs"/>
            </a:endParaRPr>
          </a:p>
          <a:p>
            <a:r>
              <a:rPr lang="zh-CN" altLang="en-US" sz="2400" kern="1200" dirty="0">
                <a:latin typeface="Times New Roman" panose="02020603050405020304" pitchFamily="18" charset="0"/>
                <a:ea typeface="楷体" panose="02010609060101010101" pitchFamily="49" charset="-122"/>
                <a:cs typeface="+mn-cs"/>
              </a:rPr>
              <a:t>若表面可见画出该表面，否则继续处理下一个表面。</a:t>
            </a:r>
            <a:endParaRPr lang="zh-CN" altLang="en-US" kern="1200" dirty="0">
              <a:latin typeface="Times New Roman" panose="02020603050405020304" pitchFamily="18" charset="0"/>
              <a:ea typeface="楷体" panose="02010609060101010101" pitchFamily="49" charset="-122"/>
              <a:cs typeface="+mn-cs"/>
            </a:endParaRPr>
          </a:p>
        </p:txBody>
      </p:sp>
      <p:sp>
        <p:nvSpPr>
          <p:cNvPr id="33795" name="Rectangle 3"/>
          <p:cNvSpPr>
            <a:spLocks noGrp="1"/>
          </p:cNvSpPr>
          <p:nvPr>
            <p:ph type="title"/>
          </p:nvPr>
        </p:nvSpPr>
        <p:spPr/>
        <p:txBody>
          <a:bodyPr vert="horz" wrap="square" lIns="91440" tIns="45720" rIns="91440" bIns="45720" anchor="ctr" anchorCtr="0"/>
          <a:p>
            <a:pPr eaLnBrk="1" hangingPunct="1"/>
            <a:r>
              <a:rPr lang="zh-CN" altLang="en-US" sz="2800" b="1" kern="1200" dirty="0">
                <a:latin typeface="Times New Roman" panose="02020603050405020304" pitchFamily="18" charset="0"/>
                <a:ea typeface="楷体" panose="02010609060101010101" pitchFamily="49" charset="-122"/>
                <a:cs typeface="+mj-cs"/>
                <a:sym typeface="宋体" panose="02010600030101010101" pitchFamily="2" charset="-122"/>
              </a:rPr>
              <a:t>单个凸多面体面消隐步骤</a:t>
            </a:r>
            <a:endParaRPr lang="zh-CN" altLang="en-US" sz="2800" b="1" kern="1200" dirty="0">
              <a:latin typeface="Times New Roman" panose="02020603050405020304" pitchFamily="18" charset="0"/>
              <a:ea typeface="楷体" panose="02010609060101010101" pitchFamily="49" charset="-122"/>
              <a:cs typeface="+mj-cs"/>
              <a:sym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p:cNvSpPr>
          <p:nvPr>
            <p:ph type="title"/>
          </p:nvPr>
        </p:nvSpPr>
        <p:spPr/>
        <p:txBody>
          <a:bodyPr vert="horz" wrap="square" lIns="91440" tIns="45720" rIns="91440" bIns="45720" anchor="ctr" anchorCtr="0"/>
          <a:p>
            <a:pPr eaLnBrk="1" hangingPunct="1"/>
            <a:r>
              <a:rPr lang="zh-CN" altLang="en-US" sz="2800" b="1" kern="1200" dirty="0">
                <a:latin typeface="Times New Roman" panose="02020603050405020304" pitchFamily="18" charset="0"/>
                <a:ea typeface="楷体" panose="02010609060101010101" pitchFamily="49" charset="-122"/>
                <a:cs typeface="+mj-cs"/>
              </a:rPr>
              <a:t>单个凸多面体消隐（</a:t>
            </a:r>
            <a:r>
              <a:rPr lang="zh-CN" altLang="en-US" sz="2800" b="1" kern="1200" dirty="0">
                <a:latin typeface="楷体" panose="02010609060101010101" pitchFamily="49" charset="-122"/>
                <a:ea typeface="楷体" panose="02010609060101010101" pitchFamily="49" charset="-122"/>
                <a:cs typeface="+mj-cs"/>
              </a:rPr>
              <a:t>背面剔除）算法的特点</a:t>
            </a:r>
            <a:endParaRPr lang="zh-CN" altLang="en-US" sz="2800" b="1" kern="1200" dirty="0">
              <a:latin typeface="楷体" panose="02010609060101010101" pitchFamily="49" charset="-122"/>
              <a:ea typeface="楷体" panose="02010609060101010101" pitchFamily="49" charset="-122"/>
              <a:cs typeface="+mj-cs"/>
            </a:endParaRPr>
          </a:p>
        </p:txBody>
      </p:sp>
      <p:sp>
        <p:nvSpPr>
          <p:cNvPr id="34819" name="Rectangle 3"/>
          <p:cNvSpPr>
            <a:spLocks noGrp="1"/>
          </p:cNvSpPr>
          <p:nvPr>
            <p:ph idx="1"/>
          </p:nvPr>
        </p:nvSpPr>
        <p:spPr>
          <a:xfrm>
            <a:off x="314325" y="1273175"/>
            <a:ext cx="8495665" cy="5174615"/>
          </a:xfrm>
        </p:spPr>
        <p:txBody>
          <a:bodyPr vert="horz" wrap="square" lIns="91440" tIns="45720" rIns="91440" bIns="45720" anchor="t" anchorCtr="0"/>
          <a:p>
            <a:pPr eaLnBrk="1" hangingPunct="1"/>
            <a:r>
              <a:rPr lang="zh-CN" altLang="en-US" sz="2600" kern="1200" dirty="0">
                <a:latin typeface="楷体" panose="02010609060101010101" pitchFamily="49" charset="-122"/>
                <a:ea typeface="楷体" panose="02010609060101010101" pitchFamily="49" charset="-122"/>
                <a:cs typeface="+mn-cs"/>
              </a:rPr>
              <a:t>作为消隐算法，背面剔除适用于单个凸多面体，不适用于凹多面体或多个物体构成的复杂场景</a:t>
            </a:r>
            <a:endParaRPr lang="zh-CN" altLang="en-US" sz="2600" kern="1200" dirty="0">
              <a:latin typeface="楷体" panose="02010609060101010101" pitchFamily="49" charset="-122"/>
              <a:ea typeface="楷体" panose="02010609060101010101" pitchFamily="49" charset="-122"/>
              <a:cs typeface="+mn-cs"/>
            </a:endParaRPr>
          </a:p>
          <a:p>
            <a:pPr eaLnBrk="1" hangingPunct="1"/>
            <a:endParaRPr lang="zh-CN" altLang="en-US" sz="2600" b="1" kern="1200" dirty="0">
              <a:latin typeface="楷体" panose="02010609060101010101" pitchFamily="49" charset="-122"/>
              <a:ea typeface="楷体" panose="02010609060101010101" pitchFamily="49" charset="-122"/>
              <a:cs typeface="+mn-cs"/>
            </a:endParaRPr>
          </a:p>
          <a:p>
            <a:pPr eaLnBrk="1" hangingPunct="1"/>
            <a:endParaRPr lang="zh-CN" altLang="en-US" sz="2600" b="1" kern="1200" dirty="0">
              <a:latin typeface="楷体" panose="02010609060101010101" pitchFamily="49" charset="-122"/>
              <a:ea typeface="楷体" panose="02010609060101010101" pitchFamily="49" charset="-122"/>
              <a:cs typeface="+mn-cs"/>
            </a:endParaRPr>
          </a:p>
          <a:p>
            <a:pPr eaLnBrk="1" hangingPunct="1"/>
            <a:endParaRPr lang="zh-CN" altLang="en-US" sz="2600" b="1" kern="1200" dirty="0">
              <a:latin typeface="楷体" panose="02010609060101010101" pitchFamily="49" charset="-122"/>
              <a:ea typeface="楷体" panose="02010609060101010101" pitchFamily="49" charset="-122"/>
              <a:cs typeface="+mn-cs"/>
            </a:endParaRPr>
          </a:p>
          <a:p>
            <a:pPr eaLnBrk="1" hangingPunct="1"/>
            <a:endParaRPr lang="zh-CN" altLang="en-US" sz="2600" b="1" kern="1200" dirty="0">
              <a:latin typeface="楷体" panose="02010609060101010101" pitchFamily="49" charset="-122"/>
              <a:ea typeface="楷体" panose="02010609060101010101" pitchFamily="49" charset="-122"/>
              <a:cs typeface="+mn-cs"/>
            </a:endParaRPr>
          </a:p>
          <a:p>
            <a:pPr eaLnBrk="1" hangingPunct="1"/>
            <a:endParaRPr lang="zh-CN" altLang="en-US" sz="2600" b="1" kern="1200" dirty="0">
              <a:latin typeface="楷体" panose="02010609060101010101" pitchFamily="49" charset="-122"/>
              <a:ea typeface="楷体" panose="02010609060101010101" pitchFamily="49" charset="-122"/>
              <a:cs typeface="+mn-cs"/>
            </a:endParaRPr>
          </a:p>
          <a:p>
            <a:pPr eaLnBrk="1" hangingPunct="1"/>
            <a:endParaRPr lang="zh-CN" altLang="en-US" sz="2600" b="1" kern="1200" dirty="0">
              <a:latin typeface="楷体" panose="02010609060101010101" pitchFamily="49" charset="-122"/>
              <a:ea typeface="楷体" panose="02010609060101010101" pitchFamily="49" charset="-122"/>
              <a:cs typeface="+mn-cs"/>
            </a:endParaRPr>
          </a:p>
          <a:p>
            <a:pPr eaLnBrk="1" hangingPunct="1"/>
            <a:endParaRPr lang="zh-CN" altLang="en-US" sz="2600" b="1" dirty="0">
              <a:solidFill>
                <a:srgbClr val="3333FF"/>
              </a:solidFill>
              <a:latin typeface="Times New Roman" panose="02020603050405020304" pitchFamily="18" charset="0"/>
              <a:ea typeface="楷体" panose="02010609060101010101" pitchFamily="49" charset="-122"/>
              <a:sym typeface="+mn-ea"/>
            </a:endParaRPr>
          </a:p>
          <a:p>
            <a:pPr eaLnBrk="1" hangingPunct="1"/>
            <a:r>
              <a:rPr lang="zh-CN" altLang="en-US" sz="2600" dirty="0">
                <a:solidFill>
                  <a:schemeClr val="tx1"/>
                </a:solidFill>
                <a:latin typeface="Times New Roman" panose="02020603050405020304" pitchFamily="18" charset="0"/>
                <a:ea typeface="楷体" panose="02010609060101010101" pitchFamily="49" charset="-122"/>
                <a:sym typeface="+mn-ea"/>
              </a:rPr>
              <a:t>适用于场景消隐的预处理：对于非凸多边体或者多个形体，</a:t>
            </a:r>
            <a:r>
              <a:rPr lang="zh-CN" altLang="en-US" sz="2600" dirty="0">
                <a:solidFill>
                  <a:srgbClr val="3333FF"/>
                </a:solidFill>
                <a:latin typeface="Times New Roman" panose="02020603050405020304" pitchFamily="18" charset="0"/>
                <a:ea typeface="楷体" panose="02010609060101010101" pitchFamily="49" charset="-122"/>
                <a:sym typeface="+mn-ea"/>
              </a:rPr>
              <a:t>剔除</a:t>
            </a:r>
            <a:r>
              <a:rPr lang="zh-CN" altLang="en-US" sz="2600" u="sng" dirty="0">
                <a:solidFill>
                  <a:srgbClr val="3333FF"/>
                </a:solidFill>
                <a:latin typeface="Times New Roman" panose="02020603050405020304" pitchFamily="18" charset="0"/>
                <a:ea typeface="楷体" panose="02010609060101010101" pitchFamily="49" charset="-122"/>
                <a:sym typeface="+mn-ea"/>
              </a:rPr>
              <a:t>显然不可见表面</a:t>
            </a:r>
            <a:r>
              <a:rPr lang="zh-CN" altLang="en-US" sz="2600" dirty="0">
                <a:solidFill>
                  <a:schemeClr val="tx1"/>
                </a:solidFill>
                <a:latin typeface="Times New Roman" panose="02020603050405020304" pitchFamily="18" charset="0"/>
                <a:ea typeface="楷体" panose="02010609060101010101" pitchFamily="49" charset="-122"/>
                <a:sym typeface="+mn-ea"/>
              </a:rPr>
              <a:t>，从而提高其它消隐算法以及后续算法的处理效率</a:t>
            </a:r>
            <a:endParaRPr lang="zh-CN" altLang="en-US" sz="2600" kern="1200" dirty="0">
              <a:solidFill>
                <a:schemeClr val="tx1"/>
              </a:solidFill>
              <a:latin typeface="Times New Roman" panose="02020603050405020304" pitchFamily="18" charset="0"/>
              <a:ea typeface="楷体" panose="02010609060101010101" pitchFamily="49" charset="-122"/>
              <a:cs typeface="+mn-cs"/>
              <a:sym typeface="+mn-ea"/>
            </a:endParaRPr>
          </a:p>
        </p:txBody>
      </p:sp>
      <p:graphicFrame>
        <p:nvGraphicFramePr>
          <p:cNvPr id="34820" name="Object 4"/>
          <p:cNvGraphicFramePr>
            <a:graphicFrameLocks noGrp="1"/>
          </p:cNvGraphicFramePr>
          <p:nvPr>
            <p:ph idx="1"/>
          </p:nvPr>
        </p:nvGraphicFramePr>
        <p:xfrm>
          <a:off x="2627630" y="2277110"/>
          <a:ext cx="4310063" cy="2516188"/>
        </p:xfrm>
        <a:graphic>
          <a:graphicData uri="http://schemas.openxmlformats.org/presentationml/2006/ole">
            <mc:AlternateContent xmlns:mc="http://schemas.openxmlformats.org/markup-compatibility/2006">
              <mc:Choice xmlns:v="urn:schemas-microsoft-com:vml" Requires="v">
                <p:oleObj spid="_x0000_s3082" name="" r:id="rId1" imgW="7839075" imgH="4791075" progId="Paint.Picture">
                  <p:embed/>
                </p:oleObj>
              </mc:Choice>
              <mc:Fallback>
                <p:oleObj name="" r:id="rId1" imgW="7839075" imgH="4791075" progId="Paint.Picture">
                  <p:embed/>
                  <p:pic>
                    <p:nvPicPr>
                      <p:cNvPr id="0" name="图片 3081"/>
                      <p:cNvPicPr/>
                      <p:nvPr/>
                    </p:nvPicPr>
                    <p:blipFill>
                      <a:blip r:embed="rId2"/>
                      <a:srcRect/>
                      <a:stretch>
                        <a:fillRect/>
                      </a:stretch>
                    </p:blipFill>
                    <p:spPr>
                      <a:xfrm>
                        <a:off x="2627630" y="2277110"/>
                        <a:ext cx="4310063" cy="2516188"/>
                      </a:xfrm>
                      <a:prstGeom prst="rect">
                        <a:avLst/>
                      </a:prstGeom>
                      <a:noFill/>
                      <a:ln w="38100">
                        <a:miter/>
                      </a:ln>
                    </p:spPr>
                  </p:pic>
                </p:oleObj>
              </mc:Fallback>
            </mc:AlternateContent>
          </a:graphicData>
        </a:graphic>
      </p:graphicFrame>
      <p:sp>
        <p:nvSpPr>
          <p:cNvPr id="34821" name="Text Box 5"/>
          <p:cNvSpPr txBox="1"/>
          <p:nvPr/>
        </p:nvSpPr>
        <p:spPr>
          <a:xfrm>
            <a:off x="314008" y="4869180"/>
            <a:ext cx="8567737" cy="460375"/>
          </a:xfrm>
          <a:prstGeom prst="rect">
            <a:avLst/>
          </a:prstGeom>
          <a:noFill/>
          <a:ln w="1270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spcAft>
                <a:spcPct val="50000"/>
              </a:spcAft>
              <a:buFontTx/>
              <a:buNone/>
            </a:pPr>
            <a:r>
              <a:rPr lang="zh-CN" altLang="en-US" sz="2400" dirty="0">
                <a:latin typeface="楷体" panose="02010609060101010101" pitchFamily="49" charset="-122"/>
                <a:ea typeface="楷体" panose="02010609060101010101" pitchFamily="49" charset="-122"/>
              </a:rPr>
              <a:t>对于蓝色与绿色的面，简单的背面剔除不能实现完全消隐</a:t>
            </a:r>
            <a:endParaRPr lang="zh-CN" altLang="en-US" sz="2400" dirty="0">
              <a:latin typeface="楷体" panose="02010609060101010101" pitchFamily="49" charset="-122"/>
              <a:ea typeface="楷体" panose="02010609060101010101"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5842" name="图片 3"/>
          <p:cNvPicPr>
            <a:picLocks noChangeAspect="1"/>
          </p:cNvPicPr>
          <p:nvPr/>
        </p:nvPicPr>
        <p:blipFill>
          <a:blip r:embed="rId1"/>
          <a:stretch>
            <a:fillRect/>
          </a:stretch>
        </p:blipFill>
        <p:spPr>
          <a:xfrm>
            <a:off x="539750" y="1485265"/>
            <a:ext cx="7758113" cy="4648200"/>
          </a:xfrm>
          <a:prstGeom prst="rect">
            <a:avLst/>
          </a:prstGeom>
          <a:noFill/>
          <a:ln w="9525">
            <a:noFill/>
          </a:ln>
        </p:spPr>
      </p:pic>
      <p:sp>
        <p:nvSpPr>
          <p:cNvPr id="34818" name="Rectangle 2"/>
          <p:cNvSpPr>
            <a:spLocks noGrp="1"/>
          </p:cNvSpPr>
          <p:nvPr>
            <p:ph type="title"/>
            <p:custDataLst>
              <p:tags r:id="rId2"/>
            </p:custDataLst>
          </p:nvPr>
        </p:nvSpPr>
        <p:spPr/>
        <p:txBody>
          <a:bodyPr vert="horz" wrap="square" lIns="91440" tIns="45720" rIns="91440" bIns="45720" anchor="ctr" anchorCtr="0"/>
          <a:p>
            <a:pPr eaLnBrk="1" hangingPunct="1"/>
            <a:r>
              <a:rPr lang="zh-CN" altLang="en-US" sz="2800" b="1" kern="1200" dirty="0">
                <a:latin typeface="Times New Roman" panose="02020603050405020304" pitchFamily="18" charset="0"/>
                <a:ea typeface="楷体" panose="02010609060101010101" pitchFamily="49" charset="-122"/>
                <a:cs typeface="+mj-cs"/>
              </a:rPr>
              <a:t>单个凸多面体消隐</a:t>
            </a:r>
            <a:r>
              <a:rPr lang="zh-CN" altLang="en-US" sz="2800" b="1" kern="1200" dirty="0">
                <a:latin typeface="楷体" panose="02010609060101010101" pitchFamily="49" charset="-122"/>
                <a:ea typeface="楷体" panose="02010609060101010101" pitchFamily="49" charset="-122"/>
                <a:cs typeface="+mj-cs"/>
              </a:rPr>
              <a:t>算法代码</a:t>
            </a:r>
            <a:r>
              <a:rPr lang="en-US" altLang="zh-CN" sz="2800" b="1" kern="1200" dirty="0">
                <a:latin typeface="楷体" panose="02010609060101010101" pitchFamily="49" charset="-122"/>
                <a:ea typeface="楷体" panose="02010609060101010101" pitchFamily="49" charset="-122"/>
                <a:cs typeface="+mj-cs"/>
              </a:rPr>
              <a:t>--Z</a:t>
            </a:r>
            <a:r>
              <a:rPr lang="zh-CN" altLang="en-US" sz="2800" b="1" kern="1200" dirty="0">
                <a:latin typeface="楷体" panose="02010609060101010101" pitchFamily="49" charset="-122"/>
                <a:ea typeface="楷体" panose="02010609060101010101" pitchFamily="49" charset="-122"/>
                <a:cs typeface="+mj-cs"/>
              </a:rPr>
              <a:t>轴正向的正交投影</a:t>
            </a:r>
            <a:endParaRPr lang="zh-CN" altLang="en-US" sz="2800" b="1" kern="1200" dirty="0">
              <a:latin typeface="楷体" panose="02010609060101010101" pitchFamily="49" charset="-122"/>
              <a:ea typeface="楷体" panose="02010609060101010101" pitchFamily="49" charset="-122"/>
              <a:cs typeface="+mj-cs"/>
            </a:endParaRPr>
          </a:p>
        </p:txBody>
      </p:sp>
      <p:sp>
        <p:nvSpPr>
          <p:cNvPr id="2" name="椭圆形标注 1"/>
          <p:cNvSpPr/>
          <p:nvPr/>
        </p:nvSpPr>
        <p:spPr>
          <a:xfrm>
            <a:off x="6384925" y="5300980"/>
            <a:ext cx="2552065" cy="1144905"/>
          </a:xfrm>
          <a:prstGeom prst="wedgeEllipseCallou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000">
                <a:solidFill>
                  <a:srgbClr val="3333FF"/>
                </a:solidFill>
                <a:latin typeface="华文楷体" panose="02010600040101010101" pitchFamily="2" charset="-122"/>
                <a:ea typeface="华文楷体" panose="02010600040101010101" pitchFamily="2" charset="-122"/>
              </a:rPr>
              <a:t>透视投影方式对应的代码有何不同？</a:t>
            </a:r>
            <a:endParaRPr lang="zh-CN" altLang="en-US" sz="2000">
              <a:solidFill>
                <a:srgbClr val="3333FF"/>
              </a:solidFill>
              <a:latin typeface="华文楷体" panose="02010600040101010101" pitchFamily="2" charset="-122"/>
              <a:ea typeface="华文楷体" panose="02010600040101010101" pitchFamily="2" charset="-122"/>
            </a:endParaRPr>
          </a:p>
        </p:txBody>
      </p:sp>
      <p:sp>
        <p:nvSpPr>
          <p:cNvPr id="6" name="圆角矩形 5"/>
          <p:cNvSpPr/>
          <p:nvPr/>
        </p:nvSpPr>
        <p:spPr>
          <a:xfrm>
            <a:off x="6443980" y="1628775"/>
            <a:ext cx="2379980" cy="792480"/>
          </a:xfrm>
          <a:prstGeom prst="round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000">
                <a:solidFill>
                  <a:srgbClr val="3333FF"/>
                </a:solidFill>
                <a:latin typeface="华文楷体" panose="02010600040101010101" pitchFamily="2" charset="-122"/>
                <a:ea typeface="华文楷体" panose="02010600040101010101" pitchFamily="2" charset="-122"/>
                <a:sym typeface="+mn-ea"/>
              </a:rPr>
              <a:t>从外部看，多边形顶点呈逆时针排列</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标题 1"/>
          <p:cNvSpPr>
            <a:spLocks noGrp="1"/>
          </p:cNvSpPr>
          <p:nvPr>
            <p:ph type="title"/>
          </p:nvPr>
        </p:nvSpPr>
        <p:spPr/>
        <p:txBody>
          <a:bodyPr vert="horz" wrap="square" lIns="91440" tIns="45720" rIns="91440" bIns="45720" anchor="ctr" anchorCtr="0"/>
          <a:p>
            <a:r>
              <a:rPr lang="zh-CN" altLang="en-US" sz="2800" kern="1200" dirty="0">
                <a:latin typeface="楷体" panose="02010609060101010101" pitchFamily="49" charset="-122"/>
                <a:ea typeface="楷体" panose="02010609060101010101" pitchFamily="49" charset="-122"/>
                <a:cs typeface="+mj-cs"/>
              </a:rPr>
              <a:t>任意多面体的消隐（略）</a:t>
            </a:r>
            <a:endParaRPr lang="zh-CN" altLang="en-US" sz="2800" kern="1200" dirty="0">
              <a:latin typeface="楷体" panose="02010609060101010101" pitchFamily="49" charset="-122"/>
              <a:ea typeface="楷体" panose="02010609060101010101" pitchFamily="49" charset="-122"/>
              <a:cs typeface="+mj-cs"/>
            </a:endParaRPr>
          </a:p>
        </p:txBody>
      </p:sp>
      <p:sp>
        <p:nvSpPr>
          <p:cNvPr id="38915" name="内容占位符 2"/>
          <p:cNvSpPr>
            <a:spLocks noGrp="1"/>
          </p:cNvSpPr>
          <p:nvPr>
            <p:ph idx="1"/>
          </p:nvPr>
        </p:nvSpPr>
        <p:spPr>
          <a:xfrm>
            <a:off x="200025" y="1384300"/>
            <a:ext cx="8704580" cy="4902200"/>
          </a:xfrm>
        </p:spPr>
        <p:txBody>
          <a:bodyPr vert="horz" wrap="square" lIns="91440" tIns="45720" rIns="91440" bIns="45720" numCol="1" anchor="t" anchorCtr="0" compatLnSpc="1"/>
          <a:p>
            <a:pPr marL="107950" indent="0">
              <a:lnSpc>
                <a:spcPct val="120000"/>
              </a:lnSpc>
            </a:pPr>
            <a:r>
              <a:rPr lang="zh-CN" altLang="en-US" sz="2400" kern="1200" dirty="0">
                <a:latin typeface="Times New Roman" panose="02020603050405020304" pitchFamily="18" charset="0"/>
                <a:ea typeface="楷体" panose="02010609060101010101" pitchFamily="49" charset="-122"/>
                <a:cs typeface="+mn-cs"/>
              </a:rPr>
              <a:t>凹多面体或者组合体更复杂</a:t>
            </a:r>
            <a:endParaRPr lang="en-US" altLang="zh-CN" sz="2400" kern="1200" dirty="0">
              <a:latin typeface="Times New Roman" panose="02020603050405020304" pitchFamily="18" charset="0"/>
              <a:ea typeface="楷体" panose="02010609060101010101" pitchFamily="49" charset="-122"/>
              <a:cs typeface="+mn-cs"/>
            </a:endParaRPr>
          </a:p>
          <a:p>
            <a:pPr marL="431800" lvl="1" indent="0">
              <a:lnSpc>
                <a:spcPct val="120000"/>
              </a:lnSpc>
              <a:spcBef>
                <a:spcPct val="0"/>
              </a:spcBef>
            </a:pPr>
            <a:r>
              <a:rPr lang="zh-CN" altLang="en-US" kern="1200" dirty="0">
                <a:latin typeface="Times New Roman" panose="02020603050405020304" pitchFamily="18" charset="0"/>
                <a:ea typeface="楷体" panose="02010609060101010101" pitchFamily="49" charset="-122"/>
                <a:cs typeface="+mn-cs"/>
                <a:sym typeface="+mn-ea"/>
              </a:rPr>
              <a:t> 朝后面不可见</a:t>
            </a:r>
            <a:endParaRPr lang="zh-CN" altLang="en-US" kern="1200" dirty="0">
              <a:latin typeface="Times New Roman" panose="02020603050405020304" pitchFamily="18" charset="0"/>
              <a:ea typeface="楷体" panose="02010609060101010101" pitchFamily="49" charset="-122"/>
              <a:cs typeface="+mn-cs"/>
              <a:sym typeface="+mn-ea"/>
            </a:endParaRPr>
          </a:p>
          <a:p>
            <a:pPr marL="431800" lvl="1" indent="0">
              <a:lnSpc>
                <a:spcPct val="120000"/>
              </a:lnSpc>
              <a:spcBef>
                <a:spcPct val="0"/>
              </a:spcBef>
            </a:pPr>
            <a:r>
              <a:rPr lang="zh-CN" altLang="en-US" kern="1200" dirty="0">
                <a:latin typeface="Times New Roman" panose="02020603050405020304" pitchFamily="18" charset="0"/>
                <a:ea typeface="楷体" panose="02010609060101010101" pitchFamily="49" charset="-122"/>
                <a:cs typeface="+mn-cs"/>
                <a:sym typeface="+mn-ea"/>
              </a:rPr>
              <a:t> 朝前表面之间发生重叠，</a:t>
            </a:r>
            <a:r>
              <a:rPr lang="zh-CN" altLang="en-US" kern="1200" dirty="0">
                <a:latin typeface="Times New Roman" panose="02020603050405020304" pitchFamily="18" charset="0"/>
                <a:ea typeface="楷体" panose="02010609060101010101" pitchFamily="49" charset="-122"/>
                <a:cs typeface="+mn-cs"/>
              </a:rPr>
              <a:t>部分被遮挡。朝前面有的全部可见，有的部分可见，有的不可见</a:t>
            </a:r>
            <a:endParaRPr lang="en-US" altLang="zh-CN" kern="1200" dirty="0">
              <a:latin typeface="Times New Roman" panose="02020603050405020304" pitchFamily="18" charset="0"/>
              <a:ea typeface="楷体" panose="02010609060101010101" pitchFamily="49" charset="-122"/>
              <a:cs typeface="+mn-cs"/>
            </a:endParaRPr>
          </a:p>
          <a:p>
            <a:pPr marL="107950" indent="0">
              <a:lnSpc>
                <a:spcPct val="120000"/>
              </a:lnSpc>
            </a:pPr>
            <a:r>
              <a:rPr lang="zh-CN" altLang="en-US" sz="2400" kern="1200" dirty="0">
                <a:latin typeface="Times New Roman" panose="02020603050405020304" pitchFamily="18" charset="0"/>
                <a:ea typeface="楷体" panose="02010609060101010101" pitchFamily="49" charset="-122"/>
                <a:cs typeface="+mn-cs"/>
              </a:rPr>
              <a:t>如何确定可见部分（棱边）</a:t>
            </a:r>
            <a:endParaRPr lang="en-US" altLang="zh-CN" sz="2400" kern="1200" dirty="0">
              <a:latin typeface="Times New Roman" panose="02020603050405020304" pitchFamily="18" charset="0"/>
              <a:ea typeface="楷体" panose="02010609060101010101" pitchFamily="49" charset="-122"/>
              <a:cs typeface="+mn-cs"/>
            </a:endParaRPr>
          </a:p>
          <a:p>
            <a:pPr marL="431800" lvl="1" indent="0">
              <a:lnSpc>
                <a:spcPct val="120000"/>
              </a:lnSpc>
              <a:spcBef>
                <a:spcPct val="0"/>
              </a:spcBef>
            </a:pPr>
            <a:r>
              <a:rPr lang="zh-CN" altLang="en-US" kern="1200" dirty="0">
                <a:latin typeface="Times New Roman" panose="02020603050405020304" pitchFamily="18" charset="0"/>
                <a:ea typeface="楷体" panose="02010609060101010101" pitchFamily="49" charset="-122"/>
                <a:cs typeface="+mn-cs"/>
              </a:rPr>
              <a:t> 物体空间和图像空间结合</a:t>
            </a:r>
            <a:endParaRPr lang="zh-CN" altLang="en-US" kern="1200" dirty="0">
              <a:latin typeface="Times New Roman" panose="02020603050405020304" pitchFamily="18" charset="0"/>
              <a:ea typeface="楷体" panose="02010609060101010101" pitchFamily="49" charset="-122"/>
              <a:cs typeface="+mn-cs"/>
            </a:endParaRPr>
          </a:p>
          <a:p>
            <a:pPr marL="431800" lvl="1" indent="0">
              <a:lnSpc>
                <a:spcPct val="120000"/>
              </a:lnSpc>
              <a:spcBef>
                <a:spcPct val="0"/>
              </a:spcBef>
            </a:pPr>
            <a:r>
              <a:rPr lang="zh-CN" altLang="en-US" kern="1200" dirty="0">
                <a:latin typeface="Times New Roman" panose="02020603050405020304" pitchFamily="18" charset="0"/>
                <a:ea typeface="楷体" panose="02010609060101010101" pitchFamily="49" charset="-122"/>
                <a:cs typeface="+mn-cs"/>
              </a:rPr>
              <a:t> 先剔除朝后面，然后对于每条空间线段（棱）</a:t>
            </a:r>
            <a:r>
              <a:rPr lang="en-US" altLang="zh-CN" kern="1200" dirty="0">
                <a:latin typeface="Times New Roman" panose="02020603050405020304" pitchFamily="18" charset="0"/>
                <a:ea typeface="楷体" panose="02010609060101010101" pitchFamily="49" charset="-122"/>
                <a:cs typeface="+mn-cs"/>
              </a:rPr>
              <a:t>P1P2</a:t>
            </a:r>
            <a:r>
              <a:rPr lang="zh-CN" altLang="en-US" kern="1200" dirty="0">
                <a:latin typeface="Times New Roman" panose="02020603050405020304" pitchFamily="18" charset="0"/>
                <a:ea typeface="楷体" panose="02010609060101010101" pitchFamily="49" charset="-122"/>
                <a:cs typeface="+mn-cs"/>
              </a:rPr>
              <a:t>和每个可见多边形</a:t>
            </a:r>
            <a:r>
              <a:rPr lang="en-US" altLang="zh-CN" kern="1200" dirty="0">
                <a:latin typeface="Times New Roman" panose="02020603050405020304" pitchFamily="18" charset="0"/>
                <a:ea typeface="楷体" panose="02010609060101010101" pitchFamily="49" charset="-122"/>
                <a:cs typeface="+mn-cs"/>
              </a:rPr>
              <a:t>p</a:t>
            </a:r>
            <a:r>
              <a:rPr lang="zh-CN" altLang="en-US" kern="1200" dirty="0">
                <a:latin typeface="Times New Roman" panose="02020603050405020304" pitchFamily="18" charset="0"/>
                <a:ea typeface="楷体" panose="02010609060101010101" pitchFamily="49" charset="-122"/>
                <a:cs typeface="+mn-cs"/>
              </a:rPr>
              <a:t>，判断线段有没有被多边形遮挡。如果被遮挡，求出隐藏部分（计算交点）</a:t>
            </a:r>
            <a:endParaRPr lang="en-US" altLang="zh-CN" kern="1200" dirty="0">
              <a:latin typeface="Times New Roman" panose="02020603050405020304" pitchFamily="18" charset="0"/>
              <a:ea typeface="楷体" panose="02010609060101010101" pitchFamily="49" charset="-122"/>
              <a:cs typeface="+mn-cs"/>
            </a:endParaRPr>
          </a:p>
          <a:p>
            <a:pPr marL="431800" lvl="1" indent="0">
              <a:lnSpc>
                <a:spcPct val="120000"/>
              </a:lnSpc>
              <a:spcBef>
                <a:spcPct val="0"/>
              </a:spcBef>
            </a:pPr>
            <a:r>
              <a:rPr lang="zh-CN" altLang="en-US" kern="1200" dirty="0">
                <a:latin typeface="Times New Roman" panose="02020603050405020304" pitchFamily="18" charset="0"/>
                <a:ea typeface="楷体" panose="02010609060101010101" pitchFamily="49" charset="-122"/>
                <a:cs typeface="+mn-cs"/>
              </a:rPr>
              <a:t> 包围盒、精确深度检验</a:t>
            </a:r>
            <a:endParaRPr lang="zh-CN" altLang="en-US" kern="1200" dirty="0">
              <a:latin typeface="Times New Roman" panose="02020603050405020304" pitchFamily="18" charset="0"/>
              <a:ea typeface="楷体" panose="02010609060101010101" pitchFamily="49" charset="-122"/>
              <a:cs typeface="+mn-cs"/>
            </a:endParaRPr>
          </a:p>
        </p:txBody>
      </p:sp>
      <p:grpSp>
        <p:nvGrpSpPr>
          <p:cNvPr id="4" name="Group 1034"/>
          <p:cNvGrpSpPr>
            <a:grpSpLocks noChangeAspect="1"/>
          </p:cNvGrpSpPr>
          <p:nvPr/>
        </p:nvGrpSpPr>
        <p:grpSpPr>
          <a:xfrm>
            <a:off x="7208838" y="4776788"/>
            <a:ext cx="1708150" cy="2027237"/>
            <a:chOff x="4150" y="346"/>
            <a:chExt cx="1526" cy="3410"/>
          </a:xfrm>
        </p:grpSpPr>
        <p:sp>
          <p:nvSpPr>
            <p:cNvPr id="37113" name="AutoShape 1033"/>
            <p:cNvSpPr>
              <a:spLocks noChangeAspect="1" noTextEdit="1"/>
            </p:cNvSpPr>
            <p:nvPr/>
          </p:nvSpPr>
          <p:spPr>
            <a:xfrm>
              <a:off x="4150" y="346"/>
              <a:ext cx="1526" cy="3410"/>
            </a:xfrm>
            <a:prstGeom prst="rect">
              <a:avLst/>
            </a:prstGeom>
            <a:noFill/>
            <a:ln w="9525">
              <a:noFill/>
            </a:ln>
          </p:spPr>
          <p:txBody>
            <a:bodyPr/>
            <a:p>
              <a:endParaRPr lang="zh-CN" altLang="en-US"/>
            </a:p>
          </p:txBody>
        </p:sp>
        <p:sp>
          <p:nvSpPr>
            <p:cNvPr id="37114" name="Rectangle 1035"/>
            <p:cNvSpPr/>
            <p:nvPr/>
          </p:nvSpPr>
          <p:spPr>
            <a:xfrm>
              <a:off x="4150" y="346"/>
              <a:ext cx="1526" cy="3410"/>
            </a:xfrm>
            <a:prstGeom prst="rect">
              <a:avLst/>
            </a:prstGeom>
            <a:noFill/>
            <a:ln w="0">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spcAft>
                  <a:spcPct val="50000"/>
                </a:spcAft>
                <a:buFontTx/>
                <a:buNone/>
              </a:pPr>
              <a:endParaRPr lang="zh-CN" altLang="en-US" sz="2800" dirty="0">
                <a:latin typeface="宋体" panose="02010600030101010101" pitchFamily="2" charset="-122"/>
                <a:ea typeface="宋体" panose="02010600030101010101" pitchFamily="2" charset="-122"/>
              </a:endParaRPr>
            </a:p>
          </p:txBody>
        </p:sp>
        <p:sp>
          <p:nvSpPr>
            <p:cNvPr id="37115" name="Line 1036"/>
            <p:cNvSpPr/>
            <p:nvPr/>
          </p:nvSpPr>
          <p:spPr>
            <a:xfrm flipV="1">
              <a:off x="4290" y="843"/>
              <a:ext cx="1159" cy="915"/>
            </a:xfrm>
            <a:prstGeom prst="line">
              <a:avLst/>
            </a:prstGeom>
            <a:ln w="17463" cap="flat" cmpd="sng">
              <a:solidFill>
                <a:srgbClr val="000000"/>
              </a:solidFill>
              <a:prstDash val="solid"/>
              <a:headEnd type="none" w="med" len="med"/>
              <a:tailEnd type="none" w="med" len="med"/>
            </a:ln>
          </p:spPr>
        </p:sp>
        <p:sp>
          <p:nvSpPr>
            <p:cNvPr id="37116" name="Line 1037"/>
            <p:cNvSpPr/>
            <p:nvPr/>
          </p:nvSpPr>
          <p:spPr>
            <a:xfrm>
              <a:off x="4290" y="1758"/>
              <a:ext cx="1" cy="1270"/>
            </a:xfrm>
            <a:prstGeom prst="line">
              <a:avLst/>
            </a:prstGeom>
            <a:ln w="17463" cap="flat" cmpd="sng">
              <a:solidFill>
                <a:srgbClr val="000000"/>
              </a:solidFill>
              <a:prstDash val="solid"/>
              <a:headEnd type="none" w="med" len="med"/>
              <a:tailEnd type="none" w="med" len="med"/>
            </a:ln>
          </p:spPr>
        </p:sp>
        <p:sp>
          <p:nvSpPr>
            <p:cNvPr id="37117" name="Line 1038"/>
            <p:cNvSpPr/>
            <p:nvPr/>
          </p:nvSpPr>
          <p:spPr>
            <a:xfrm>
              <a:off x="4290" y="1758"/>
              <a:ext cx="627" cy="320"/>
            </a:xfrm>
            <a:prstGeom prst="line">
              <a:avLst/>
            </a:prstGeom>
            <a:ln w="17463" cap="flat" cmpd="sng">
              <a:solidFill>
                <a:srgbClr val="000000"/>
              </a:solidFill>
              <a:prstDash val="solid"/>
              <a:headEnd type="none" w="med" len="med"/>
              <a:tailEnd type="none" w="med" len="med"/>
            </a:ln>
          </p:spPr>
        </p:sp>
        <p:sp>
          <p:nvSpPr>
            <p:cNvPr id="37118" name="Line 1039"/>
            <p:cNvSpPr/>
            <p:nvPr/>
          </p:nvSpPr>
          <p:spPr>
            <a:xfrm>
              <a:off x="4290" y="3028"/>
              <a:ext cx="627" cy="364"/>
            </a:xfrm>
            <a:prstGeom prst="line">
              <a:avLst/>
            </a:prstGeom>
            <a:ln w="17463" cap="flat" cmpd="sng">
              <a:solidFill>
                <a:srgbClr val="000000"/>
              </a:solidFill>
              <a:prstDash val="solid"/>
              <a:headEnd type="none" w="med" len="med"/>
              <a:tailEnd type="none" w="med" len="med"/>
            </a:ln>
          </p:spPr>
        </p:sp>
        <p:sp>
          <p:nvSpPr>
            <p:cNvPr id="37119" name="Line 1040"/>
            <p:cNvSpPr/>
            <p:nvPr/>
          </p:nvSpPr>
          <p:spPr>
            <a:xfrm>
              <a:off x="4917" y="2078"/>
              <a:ext cx="1" cy="1314"/>
            </a:xfrm>
            <a:prstGeom prst="line">
              <a:avLst/>
            </a:prstGeom>
            <a:ln w="17463" cap="flat" cmpd="sng">
              <a:solidFill>
                <a:srgbClr val="000000"/>
              </a:solidFill>
              <a:prstDash val="solid"/>
              <a:headEnd type="none" w="med" len="med"/>
              <a:tailEnd type="none" w="med" len="med"/>
            </a:ln>
          </p:spPr>
        </p:sp>
        <p:sp>
          <p:nvSpPr>
            <p:cNvPr id="37120" name="Line 1041"/>
            <p:cNvSpPr/>
            <p:nvPr/>
          </p:nvSpPr>
          <p:spPr>
            <a:xfrm flipV="1">
              <a:off x="4917" y="1616"/>
              <a:ext cx="479" cy="462"/>
            </a:xfrm>
            <a:prstGeom prst="line">
              <a:avLst/>
            </a:prstGeom>
            <a:ln w="17463" cap="flat" cmpd="sng">
              <a:solidFill>
                <a:srgbClr val="000000"/>
              </a:solidFill>
              <a:prstDash val="solid"/>
              <a:headEnd type="none" w="med" len="med"/>
              <a:tailEnd type="none" w="med" len="med"/>
            </a:ln>
          </p:spPr>
        </p:sp>
        <p:sp>
          <p:nvSpPr>
            <p:cNvPr id="37121" name="Line 1042"/>
            <p:cNvSpPr/>
            <p:nvPr/>
          </p:nvSpPr>
          <p:spPr>
            <a:xfrm flipH="1" flipV="1">
              <a:off x="5113" y="1438"/>
              <a:ext cx="283" cy="178"/>
            </a:xfrm>
            <a:prstGeom prst="line">
              <a:avLst/>
            </a:prstGeom>
            <a:ln w="17463" cap="flat" cmpd="sng">
              <a:solidFill>
                <a:srgbClr val="000000"/>
              </a:solidFill>
              <a:prstDash val="solid"/>
              <a:headEnd type="none" w="med" len="med"/>
              <a:tailEnd type="none" w="med" len="med"/>
            </a:ln>
          </p:spPr>
        </p:sp>
        <p:sp>
          <p:nvSpPr>
            <p:cNvPr id="37122" name="Line 1043"/>
            <p:cNvSpPr/>
            <p:nvPr/>
          </p:nvSpPr>
          <p:spPr>
            <a:xfrm flipV="1">
              <a:off x="5113" y="843"/>
              <a:ext cx="336" cy="595"/>
            </a:xfrm>
            <a:prstGeom prst="line">
              <a:avLst/>
            </a:prstGeom>
            <a:ln w="17463" cap="flat" cmpd="sng">
              <a:solidFill>
                <a:srgbClr val="000000"/>
              </a:solidFill>
              <a:prstDash val="solid"/>
              <a:headEnd type="none" w="med" len="med"/>
              <a:tailEnd type="none" w="med" len="med"/>
            </a:ln>
          </p:spPr>
        </p:sp>
        <p:sp>
          <p:nvSpPr>
            <p:cNvPr id="37123" name="Line 1044"/>
            <p:cNvSpPr/>
            <p:nvPr/>
          </p:nvSpPr>
          <p:spPr>
            <a:xfrm>
              <a:off x="5445" y="852"/>
              <a:ext cx="1" cy="1314"/>
            </a:xfrm>
            <a:prstGeom prst="line">
              <a:avLst/>
            </a:prstGeom>
            <a:ln w="17463" cap="flat" cmpd="sng">
              <a:solidFill>
                <a:srgbClr val="000000"/>
              </a:solidFill>
              <a:prstDash val="solid"/>
              <a:headEnd type="none" w="med" len="med"/>
              <a:tailEnd type="none" w="med" len="med"/>
            </a:ln>
          </p:spPr>
        </p:sp>
        <p:sp>
          <p:nvSpPr>
            <p:cNvPr id="37124" name="Line 1045"/>
            <p:cNvSpPr/>
            <p:nvPr/>
          </p:nvSpPr>
          <p:spPr>
            <a:xfrm>
              <a:off x="5396" y="1616"/>
              <a:ext cx="1" cy="1279"/>
            </a:xfrm>
            <a:prstGeom prst="line">
              <a:avLst/>
            </a:prstGeom>
            <a:ln w="17463" cap="flat" cmpd="sng">
              <a:solidFill>
                <a:srgbClr val="000000"/>
              </a:solidFill>
              <a:prstDash val="solid"/>
              <a:headEnd type="none" w="med" len="med"/>
              <a:tailEnd type="none" w="med" len="med"/>
            </a:ln>
          </p:spPr>
        </p:sp>
        <p:sp>
          <p:nvSpPr>
            <p:cNvPr id="37125" name="Line 1046"/>
            <p:cNvSpPr/>
            <p:nvPr/>
          </p:nvSpPr>
          <p:spPr>
            <a:xfrm flipV="1">
              <a:off x="4917" y="2895"/>
              <a:ext cx="479" cy="497"/>
            </a:xfrm>
            <a:prstGeom prst="line">
              <a:avLst/>
            </a:prstGeom>
            <a:ln w="17463" cap="flat" cmpd="sng">
              <a:solidFill>
                <a:srgbClr val="000000"/>
              </a:solidFill>
              <a:prstDash val="solid"/>
              <a:headEnd type="none" w="med" len="med"/>
              <a:tailEnd type="none" w="med" len="med"/>
            </a:ln>
          </p:spPr>
        </p:sp>
        <p:sp>
          <p:nvSpPr>
            <p:cNvPr id="37126" name="Line 1047"/>
            <p:cNvSpPr/>
            <p:nvPr/>
          </p:nvSpPr>
          <p:spPr>
            <a:xfrm>
              <a:off x="5113" y="2753"/>
              <a:ext cx="28" cy="17"/>
            </a:xfrm>
            <a:prstGeom prst="line">
              <a:avLst/>
            </a:prstGeom>
            <a:ln w="17463" cap="flat" cmpd="sng">
              <a:solidFill>
                <a:srgbClr val="000000"/>
              </a:solidFill>
              <a:prstDash val="solid"/>
              <a:headEnd type="none" w="med" len="med"/>
              <a:tailEnd type="none" w="med" len="med"/>
            </a:ln>
          </p:spPr>
        </p:sp>
        <p:sp>
          <p:nvSpPr>
            <p:cNvPr id="37127" name="Line 1048"/>
            <p:cNvSpPr/>
            <p:nvPr/>
          </p:nvSpPr>
          <p:spPr>
            <a:xfrm>
              <a:off x="5169" y="2779"/>
              <a:ext cx="28" cy="18"/>
            </a:xfrm>
            <a:prstGeom prst="line">
              <a:avLst/>
            </a:prstGeom>
            <a:ln w="17463" cap="flat" cmpd="sng">
              <a:solidFill>
                <a:srgbClr val="000000"/>
              </a:solidFill>
              <a:prstDash val="solid"/>
              <a:headEnd type="none" w="med" len="med"/>
              <a:tailEnd type="none" w="med" len="med"/>
            </a:ln>
          </p:spPr>
        </p:sp>
        <p:sp>
          <p:nvSpPr>
            <p:cNvPr id="37128" name="Line 1049"/>
            <p:cNvSpPr/>
            <p:nvPr/>
          </p:nvSpPr>
          <p:spPr>
            <a:xfrm>
              <a:off x="5225" y="2806"/>
              <a:ext cx="28" cy="18"/>
            </a:xfrm>
            <a:prstGeom prst="line">
              <a:avLst/>
            </a:prstGeom>
            <a:ln w="17463" cap="flat" cmpd="sng">
              <a:solidFill>
                <a:srgbClr val="000000"/>
              </a:solidFill>
              <a:prstDash val="solid"/>
              <a:headEnd type="none" w="med" len="med"/>
              <a:tailEnd type="none" w="med" len="med"/>
            </a:ln>
          </p:spPr>
        </p:sp>
        <p:sp>
          <p:nvSpPr>
            <p:cNvPr id="37129" name="Line 1050"/>
            <p:cNvSpPr/>
            <p:nvPr/>
          </p:nvSpPr>
          <p:spPr>
            <a:xfrm>
              <a:off x="5277" y="2832"/>
              <a:ext cx="28" cy="18"/>
            </a:xfrm>
            <a:prstGeom prst="line">
              <a:avLst/>
            </a:prstGeom>
            <a:ln w="17463" cap="flat" cmpd="sng">
              <a:solidFill>
                <a:srgbClr val="000000"/>
              </a:solidFill>
              <a:prstDash val="solid"/>
              <a:headEnd type="none" w="med" len="med"/>
              <a:tailEnd type="none" w="med" len="med"/>
            </a:ln>
          </p:spPr>
        </p:sp>
        <p:sp>
          <p:nvSpPr>
            <p:cNvPr id="37130" name="Line 1051"/>
            <p:cNvSpPr/>
            <p:nvPr/>
          </p:nvSpPr>
          <p:spPr>
            <a:xfrm>
              <a:off x="5333" y="2859"/>
              <a:ext cx="28" cy="18"/>
            </a:xfrm>
            <a:prstGeom prst="line">
              <a:avLst/>
            </a:prstGeom>
            <a:ln w="17463" cap="flat" cmpd="sng">
              <a:solidFill>
                <a:srgbClr val="000000"/>
              </a:solidFill>
              <a:prstDash val="solid"/>
              <a:headEnd type="none" w="med" len="med"/>
              <a:tailEnd type="none" w="med" len="med"/>
            </a:ln>
          </p:spPr>
        </p:sp>
        <p:sp>
          <p:nvSpPr>
            <p:cNvPr id="37131" name="Line 1052"/>
            <p:cNvSpPr/>
            <p:nvPr/>
          </p:nvSpPr>
          <p:spPr>
            <a:xfrm>
              <a:off x="5389" y="2886"/>
              <a:ext cx="7" cy="9"/>
            </a:xfrm>
            <a:prstGeom prst="line">
              <a:avLst/>
            </a:prstGeom>
            <a:ln w="17463" cap="flat" cmpd="sng">
              <a:solidFill>
                <a:srgbClr val="000000"/>
              </a:solidFill>
              <a:prstDash val="solid"/>
              <a:headEnd type="none" w="med" len="med"/>
              <a:tailEnd type="none" w="med" len="med"/>
            </a:ln>
          </p:spPr>
        </p:sp>
        <p:sp>
          <p:nvSpPr>
            <p:cNvPr id="37132" name="Line 1053"/>
            <p:cNvSpPr/>
            <p:nvPr/>
          </p:nvSpPr>
          <p:spPr>
            <a:xfrm flipV="1">
              <a:off x="5113" y="2699"/>
              <a:ext cx="24" cy="36"/>
            </a:xfrm>
            <a:prstGeom prst="line">
              <a:avLst/>
            </a:prstGeom>
            <a:ln w="17463" cap="flat" cmpd="sng">
              <a:solidFill>
                <a:srgbClr val="000000"/>
              </a:solidFill>
              <a:prstDash val="solid"/>
              <a:headEnd type="none" w="med" len="med"/>
              <a:tailEnd type="none" w="med" len="med"/>
            </a:ln>
          </p:spPr>
        </p:sp>
        <p:sp>
          <p:nvSpPr>
            <p:cNvPr id="37133" name="Line 1054"/>
            <p:cNvSpPr/>
            <p:nvPr/>
          </p:nvSpPr>
          <p:spPr>
            <a:xfrm flipV="1">
              <a:off x="5158" y="2619"/>
              <a:ext cx="25" cy="36"/>
            </a:xfrm>
            <a:prstGeom prst="line">
              <a:avLst/>
            </a:prstGeom>
            <a:ln w="17463" cap="flat" cmpd="sng">
              <a:solidFill>
                <a:srgbClr val="000000"/>
              </a:solidFill>
              <a:prstDash val="solid"/>
              <a:headEnd type="none" w="med" len="med"/>
              <a:tailEnd type="none" w="med" len="med"/>
            </a:ln>
          </p:spPr>
        </p:sp>
        <p:sp>
          <p:nvSpPr>
            <p:cNvPr id="37134" name="Line 1055"/>
            <p:cNvSpPr/>
            <p:nvPr/>
          </p:nvSpPr>
          <p:spPr>
            <a:xfrm flipV="1">
              <a:off x="5207" y="2539"/>
              <a:ext cx="21" cy="45"/>
            </a:xfrm>
            <a:prstGeom prst="line">
              <a:avLst/>
            </a:prstGeom>
            <a:ln w="17463" cap="flat" cmpd="sng">
              <a:solidFill>
                <a:srgbClr val="000000"/>
              </a:solidFill>
              <a:prstDash val="solid"/>
              <a:headEnd type="none" w="med" len="med"/>
              <a:tailEnd type="none" w="med" len="med"/>
            </a:ln>
          </p:spPr>
        </p:sp>
        <p:sp>
          <p:nvSpPr>
            <p:cNvPr id="37135" name="Line 1056"/>
            <p:cNvSpPr/>
            <p:nvPr/>
          </p:nvSpPr>
          <p:spPr>
            <a:xfrm flipV="1">
              <a:off x="5253" y="2459"/>
              <a:ext cx="24" cy="45"/>
            </a:xfrm>
            <a:prstGeom prst="line">
              <a:avLst/>
            </a:prstGeom>
            <a:ln w="17463" cap="flat" cmpd="sng">
              <a:solidFill>
                <a:srgbClr val="000000"/>
              </a:solidFill>
              <a:prstDash val="solid"/>
              <a:headEnd type="none" w="med" len="med"/>
              <a:tailEnd type="none" w="med" len="med"/>
            </a:ln>
          </p:spPr>
        </p:sp>
        <p:sp>
          <p:nvSpPr>
            <p:cNvPr id="37136" name="Line 1057"/>
            <p:cNvSpPr/>
            <p:nvPr/>
          </p:nvSpPr>
          <p:spPr>
            <a:xfrm flipV="1">
              <a:off x="5298" y="2388"/>
              <a:ext cx="25" cy="36"/>
            </a:xfrm>
            <a:prstGeom prst="line">
              <a:avLst/>
            </a:prstGeom>
            <a:ln w="17463" cap="flat" cmpd="sng">
              <a:solidFill>
                <a:srgbClr val="000000"/>
              </a:solidFill>
              <a:prstDash val="solid"/>
              <a:headEnd type="none" w="med" len="med"/>
              <a:tailEnd type="none" w="med" len="med"/>
            </a:ln>
          </p:spPr>
        </p:sp>
        <p:sp>
          <p:nvSpPr>
            <p:cNvPr id="37137" name="Line 1058"/>
            <p:cNvSpPr/>
            <p:nvPr/>
          </p:nvSpPr>
          <p:spPr>
            <a:xfrm flipV="1">
              <a:off x="5347" y="2309"/>
              <a:ext cx="21" cy="35"/>
            </a:xfrm>
            <a:prstGeom prst="line">
              <a:avLst/>
            </a:prstGeom>
            <a:ln w="17463" cap="flat" cmpd="sng">
              <a:solidFill>
                <a:srgbClr val="000000"/>
              </a:solidFill>
              <a:prstDash val="solid"/>
              <a:headEnd type="none" w="med" len="med"/>
              <a:tailEnd type="none" w="med" len="med"/>
            </a:ln>
          </p:spPr>
        </p:sp>
        <p:sp>
          <p:nvSpPr>
            <p:cNvPr id="37138" name="Line 1059"/>
            <p:cNvSpPr/>
            <p:nvPr/>
          </p:nvSpPr>
          <p:spPr>
            <a:xfrm flipV="1">
              <a:off x="5393" y="2229"/>
              <a:ext cx="24" cy="35"/>
            </a:xfrm>
            <a:prstGeom prst="line">
              <a:avLst/>
            </a:prstGeom>
            <a:ln w="17463" cap="flat" cmpd="sng">
              <a:solidFill>
                <a:srgbClr val="000000"/>
              </a:solidFill>
              <a:prstDash val="solid"/>
              <a:headEnd type="none" w="med" len="med"/>
              <a:tailEnd type="none" w="med" len="med"/>
            </a:ln>
          </p:spPr>
        </p:sp>
        <p:sp>
          <p:nvSpPr>
            <p:cNvPr id="37139" name="Line 1060"/>
            <p:cNvSpPr/>
            <p:nvPr/>
          </p:nvSpPr>
          <p:spPr>
            <a:xfrm>
              <a:off x="5113" y="1438"/>
              <a:ext cx="1" cy="71"/>
            </a:xfrm>
            <a:prstGeom prst="line">
              <a:avLst/>
            </a:prstGeom>
            <a:ln w="17463" cap="flat" cmpd="sng">
              <a:solidFill>
                <a:srgbClr val="000000"/>
              </a:solidFill>
              <a:prstDash val="solid"/>
              <a:headEnd type="none" w="med" len="med"/>
              <a:tailEnd type="none" w="med" len="med"/>
            </a:ln>
          </p:spPr>
        </p:sp>
        <p:sp>
          <p:nvSpPr>
            <p:cNvPr id="37140" name="Line 1061"/>
            <p:cNvSpPr/>
            <p:nvPr/>
          </p:nvSpPr>
          <p:spPr>
            <a:xfrm>
              <a:off x="5113" y="1580"/>
              <a:ext cx="1" cy="71"/>
            </a:xfrm>
            <a:prstGeom prst="line">
              <a:avLst/>
            </a:prstGeom>
            <a:ln w="17463" cap="flat" cmpd="sng">
              <a:solidFill>
                <a:srgbClr val="000000"/>
              </a:solidFill>
              <a:prstDash val="solid"/>
              <a:headEnd type="none" w="med" len="med"/>
              <a:tailEnd type="none" w="med" len="med"/>
            </a:ln>
          </p:spPr>
        </p:sp>
        <p:sp>
          <p:nvSpPr>
            <p:cNvPr id="37141" name="Line 1062"/>
            <p:cNvSpPr/>
            <p:nvPr/>
          </p:nvSpPr>
          <p:spPr>
            <a:xfrm>
              <a:off x="5113" y="1722"/>
              <a:ext cx="1" cy="71"/>
            </a:xfrm>
            <a:prstGeom prst="line">
              <a:avLst/>
            </a:prstGeom>
            <a:ln w="17463" cap="flat" cmpd="sng">
              <a:solidFill>
                <a:srgbClr val="000000"/>
              </a:solidFill>
              <a:prstDash val="solid"/>
              <a:headEnd type="none" w="med" len="med"/>
              <a:tailEnd type="none" w="med" len="med"/>
            </a:ln>
          </p:spPr>
        </p:sp>
        <p:sp>
          <p:nvSpPr>
            <p:cNvPr id="37142" name="Line 1063"/>
            <p:cNvSpPr/>
            <p:nvPr/>
          </p:nvSpPr>
          <p:spPr>
            <a:xfrm>
              <a:off x="5113" y="1865"/>
              <a:ext cx="1" cy="71"/>
            </a:xfrm>
            <a:prstGeom prst="line">
              <a:avLst/>
            </a:prstGeom>
            <a:ln w="17463" cap="flat" cmpd="sng">
              <a:solidFill>
                <a:srgbClr val="000000"/>
              </a:solidFill>
              <a:prstDash val="solid"/>
              <a:headEnd type="none" w="med" len="med"/>
              <a:tailEnd type="none" w="med" len="med"/>
            </a:ln>
          </p:spPr>
        </p:sp>
        <p:sp>
          <p:nvSpPr>
            <p:cNvPr id="37143" name="Line 1064"/>
            <p:cNvSpPr/>
            <p:nvPr/>
          </p:nvSpPr>
          <p:spPr>
            <a:xfrm>
              <a:off x="5113" y="2007"/>
              <a:ext cx="1" cy="71"/>
            </a:xfrm>
            <a:prstGeom prst="line">
              <a:avLst/>
            </a:prstGeom>
            <a:ln w="17463" cap="flat" cmpd="sng">
              <a:solidFill>
                <a:srgbClr val="000000"/>
              </a:solidFill>
              <a:prstDash val="solid"/>
              <a:headEnd type="none" w="med" len="med"/>
              <a:tailEnd type="none" w="med" len="med"/>
            </a:ln>
          </p:spPr>
        </p:sp>
        <p:sp>
          <p:nvSpPr>
            <p:cNvPr id="37144" name="Line 1065"/>
            <p:cNvSpPr/>
            <p:nvPr/>
          </p:nvSpPr>
          <p:spPr>
            <a:xfrm>
              <a:off x="5113" y="2149"/>
              <a:ext cx="1" cy="71"/>
            </a:xfrm>
            <a:prstGeom prst="line">
              <a:avLst/>
            </a:prstGeom>
            <a:ln w="17463" cap="flat" cmpd="sng">
              <a:solidFill>
                <a:srgbClr val="000000"/>
              </a:solidFill>
              <a:prstDash val="solid"/>
              <a:headEnd type="none" w="med" len="med"/>
              <a:tailEnd type="none" w="med" len="med"/>
            </a:ln>
          </p:spPr>
        </p:sp>
        <p:sp>
          <p:nvSpPr>
            <p:cNvPr id="37145" name="Line 1066"/>
            <p:cNvSpPr/>
            <p:nvPr/>
          </p:nvSpPr>
          <p:spPr>
            <a:xfrm>
              <a:off x="5113" y="2291"/>
              <a:ext cx="1" cy="71"/>
            </a:xfrm>
            <a:prstGeom prst="line">
              <a:avLst/>
            </a:prstGeom>
            <a:ln w="17463" cap="flat" cmpd="sng">
              <a:solidFill>
                <a:srgbClr val="000000"/>
              </a:solidFill>
              <a:prstDash val="solid"/>
              <a:headEnd type="none" w="med" len="med"/>
              <a:tailEnd type="none" w="med" len="med"/>
            </a:ln>
          </p:spPr>
        </p:sp>
        <p:sp>
          <p:nvSpPr>
            <p:cNvPr id="37146" name="Line 1067"/>
            <p:cNvSpPr/>
            <p:nvPr/>
          </p:nvSpPr>
          <p:spPr>
            <a:xfrm>
              <a:off x="5113" y="2433"/>
              <a:ext cx="1" cy="71"/>
            </a:xfrm>
            <a:prstGeom prst="line">
              <a:avLst/>
            </a:prstGeom>
            <a:ln w="17463" cap="flat" cmpd="sng">
              <a:solidFill>
                <a:srgbClr val="000000"/>
              </a:solidFill>
              <a:prstDash val="solid"/>
              <a:headEnd type="none" w="med" len="med"/>
              <a:tailEnd type="none" w="med" len="med"/>
            </a:ln>
          </p:spPr>
        </p:sp>
        <p:sp>
          <p:nvSpPr>
            <p:cNvPr id="37147" name="Line 1068"/>
            <p:cNvSpPr/>
            <p:nvPr/>
          </p:nvSpPr>
          <p:spPr>
            <a:xfrm>
              <a:off x="5113" y="2575"/>
              <a:ext cx="1" cy="71"/>
            </a:xfrm>
            <a:prstGeom prst="line">
              <a:avLst/>
            </a:prstGeom>
            <a:ln w="17463" cap="flat" cmpd="sng">
              <a:solidFill>
                <a:srgbClr val="000000"/>
              </a:solidFill>
              <a:prstDash val="solid"/>
              <a:headEnd type="none" w="med" len="med"/>
              <a:tailEnd type="none" w="med" len="med"/>
            </a:ln>
          </p:spPr>
        </p:sp>
        <p:sp>
          <p:nvSpPr>
            <p:cNvPr id="37148" name="Line 1069"/>
            <p:cNvSpPr/>
            <p:nvPr/>
          </p:nvSpPr>
          <p:spPr>
            <a:xfrm>
              <a:off x="5113" y="2717"/>
              <a:ext cx="1" cy="18"/>
            </a:xfrm>
            <a:prstGeom prst="line">
              <a:avLst/>
            </a:prstGeom>
            <a:ln w="17463" cap="flat" cmpd="sng">
              <a:solidFill>
                <a:srgbClr val="000000"/>
              </a:solidFill>
              <a:prstDash val="solid"/>
              <a:headEnd type="none" w="med" len="med"/>
              <a:tailEnd type="none" w="med" len="med"/>
            </a:ln>
          </p:spPr>
        </p:sp>
        <p:sp>
          <p:nvSpPr>
            <p:cNvPr id="37149" name="Line 1070"/>
            <p:cNvSpPr/>
            <p:nvPr/>
          </p:nvSpPr>
          <p:spPr>
            <a:xfrm flipV="1">
              <a:off x="4290" y="3010"/>
              <a:ext cx="28" cy="18"/>
            </a:xfrm>
            <a:prstGeom prst="line">
              <a:avLst/>
            </a:prstGeom>
            <a:ln w="17463" cap="flat" cmpd="sng">
              <a:solidFill>
                <a:srgbClr val="000000"/>
              </a:solidFill>
              <a:prstDash val="solid"/>
              <a:headEnd type="none" w="med" len="med"/>
              <a:tailEnd type="none" w="med" len="med"/>
            </a:ln>
          </p:spPr>
        </p:sp>
        <p:sp>
          <p:nvSpPr>
            <p:cNvPr id="37150" name="Line 1071"/>
            <p:cNvSpPr/>
            <p:nvPr/>
          </p:nvSpPr>
          <p:spPr>
            <a:xfrm flipV="1">
              <a:off x="4346" y="2966"/>
              <a:ext cx="28" cy="26"/>
            </a:xfrm>
            <a:prstGeom prst="line">
              <a:avLst/>
            </a:prstGeom>
            <a:ln w="17463" cap="flat" cmpd="sng">
              <a:solidFill>
                <a:srgbClr val="000000"/>
              </a:solidFill>
              <a:prstDash val="solid"/>
              <a:headEnd type="none" w="med" len="med"/>
              <a:tailEnd type="none" w="med" len="med"/>
            </a:ln>
          </p:spPr>
        </p:sp>
        <p:sp>
          <p:nvSpPr>
            <p:cNvPr id="37151" name="Line 1072"/>
            <p:cNvSpPr/>
            <p:nvPr/>
          </p:nvSpPr>
          <p:spPr>
            <a:xfrm flipV="1">
              <a:off x="4399" y="2930"/>
              <a:ext cx="28" cy="18"/>
            </a:xfrm>
            <a:prstGeom prst="line">
              <a:avLst/>
            </a:prstGeom>
            <a:ln w="17463" cap="flat" cmpd="sng">
              <a:solidFill>
                <a:srgbClr val="000000"/>
              </a:solidFill>
              <a:prstDash val="solid"/>
              <a:headEnd type="none" w="med" len="med"/>
              <a:tailEnd type="none" w="med" len="med"/>
            </a:ln>
          </p:spPr>
        </p:sp>
        <p:sp>
          <p:nvSpPr>
            <p:cNvPr id="37152" name="Line 1073"/>
            <p:cNvSpPr/>
            <p:nvPr/>
          </p:nvSpPr>
          <p:spPr>
            <a:xfrm flipV="1">
              <a:off x="4455" y="2886"/>
              <a:ext cx="24" cy="26"/>
            </a:xfrm>
            <a:prstGeom prst="line">
              <a:avLst/>
            </a:prstGeom>
            <a:ln w="17463" cap="flat" cmpd="sng">
              <a:solidFill>
                <a:srgbClr val="000000"/>
              </a:solidFill>
              <a:prstDash val="solid"/>
              <a:headEnd type="none" w="med" len="med"/>
              <a:tailEnd type="none" w="med" len="med"/>
            </a:ln>
          </p:spPr>
        </p:sp>
        <p:sp>
          <p:nvSpPr>
            <p:cNvPr id="37153" name="Line 1074"/>
            <p:cNvSpPr/>
            <p:nvPr/>
          </p:nvSpPr>
          <p:spPr>
            <a:xfrm flipV="1">
              <a:off x="4507" y="2850"/>
              <a:ext cx="28" cy="18"/>
            </a:xfrm>
            <a:prstGeom prst="line">
              <a:avLst/>
            </a:prstGeom>
            <a:ln w="17463" cap="flat" cmpd="sng">
              <a:solidFill>
                <a:srgbClr val="000000"/>
              </a:solidFill>
              <a:prstDash val="solid"/>
              <a:headEnd type="none" w="med" len="med"/>
              <a:tailEnd type="none" w="med" len="med"/>
            </a:ln>
          </p:spPr>
        </p:sp>
        <p:sp>
          <p:nvSpPr>
            <p:cNvPr id="37154" name="Line 1075"/>
            <p:cNvSpPr/>
            <p:nvPr/>
          </p:nvSpPr>
          <p:spPr>
            <a:xfrm flipV="1">
              <a:off x="4560" y="2806"/>
              <a:ext cx="28" cy="26"/>
            </a:xfrm>
            <a:prstGeom prst="line">
              <a:avLst/>
            </a:prstGeom>
            <a:ln w="17463" cap="flat" cmpd="sng">
              <a:solidFill>
                <a:srgbClr val="000000"/>
              </a:solidFill>
              <a:prstDash val="solid"/>
              <a:headEnd type="none" w="med" len="med"/>
              <a:tailEnd type="none" w="med" len="med"/>
            </a:ln>
          </p:spPr>
        </p:sp>
        <p:sp>
          <p:nvSpPr>
            <p:cNvPr id="37155" name="Line 1076"/>
            <p:cNvSpPr/>
            <p:nvPr/>
          </p:nvSpPr>
          <p:spPr>
            <a:xfrm flipV="1">
              <a:off x="4616" y="2770"/>
              <a:ext cx="24" cy="18"/>
            </a:xfrm>
            <a:prstGeom prst="line">
              <a:avLst/>
            </a:prstGeom>
            <a:ln w="17463" cap="flat" cmpd="sng">
              <a:solidFill>
                <a:srgbClr val="000000"/>
              </a:solidFill>
              <a:prstDash val="solid"/>
              <a:headEnd type="none" w="med" len="med"/>
              <a:tailEnd type="none" w="med" len="med"/>
            </a:ln>
          </p:spPr>
        </p:sp>
        <p:sp>
          <p:nvSpPr>
            <p:cNvPr id="37156" name="Line 1077"/>
            <p:cNvSpPr/>
            <p:nvPr/>
          </p:nvSpPr>
          <p:spPr>
            <a:xfrm flipV="1">
              <a:off x="4668" y="2726"/>
              <a:ext cx="28" cy="27"/>
            </a:xfrm>
            <a:prstGeom prst="line">
              <a:avLst/>
            </a:prstGeom>
            <a:ln w="17463" cap="flat" cmpd="sng">
              <a:solidFill>
                <a:srgbClr val="000000"/>
              </a:solidFill>
              <a:prstDash val="solid"/>
              <a:headEnd type="none" w="med" len="med"/>
              <a:tailEnd type="none" w="med" len="med"/>
            </a:ln>
          </p:spPr>
        </p:sp>
        <p:sp>
          <p:nvSpPr>
            <p:cNvPr id="37157" name="Line 1078"/>
            <p:cNvSpPr/>
            <p:nvPr/>
          </p:nvSpPr>
          <p:spPr>
            <a:xfrm flipV="1">
              <a:off x="4721" y="2690"/>
              <a:ext cx="28" cy="18"/>
            </a:xfrm>
            <a:prstGeom prst="line">
              <a:avLst/>
            </a:prstGeom>
            <a:ln w="17463" cap="flat" cmpd="sng">
              <a:solidFill>
                <a:srgbClr val="000000"/>
              </a:solidFill>
              <a:prstDash val="solid"/>
              <a:headEnd type="none" w="med" len="med"/>
              <a:tailEnd type="none" w="med" len="med"/>
            </a:ln>
          </p:spPr>
        </p:sp>
        <p:sp>
          <p:nvSpPr>
            <p:cNvPr id="37158" name="Line 1079"/>
            <p:cNvSpPr/>
            <p:nvPr/>
          </p:nvSpPr>
          <p:spPr>
            <a:xfrm flipV="1">
              <a:off x="4777" y="2646"/>
              <a:ext cx="24" cy="27"/>
            </a:xfrm>
            <a:prstGeom prst="line">
              <a:avLst/>
            </a:prstGeom>
            <a:ln w="17463" cap="flat" cmpd="sng">
              <a:solidFill>
                <a:srgbClr val="000000"/>
              </a:solidFill>
              <a:prstDash val="solid"/>
              <a:headEnd type="none" w="med" len="med"/>
              <a:tailEnd type="none" w="med" len="med"/>
            </a:ln>
          </p:spPr>
        </p:sp>
        <p:sp>
          <p:nvSpPr>
            <p:cNvPr id="37159" name="Line 1080"/>
            <p:cNvSpPr/>
            <p:nvPr/>
          </p:nvSpPr>
          <p:spPr>
            <a:xfrm flipV="1">
              <a:off x="4829" y="2610"/>
              <a:ext cx="28" cy="18"/>
            </a:xfrm>
            <a:prstGeom prst="line">
              <a:avLst/>
            </a:prstGeom>
            <a:ln w="17463" cap="flat" cmpd="sng">
              <a:solidFill>
                <a:srgbClr val="000000"/>
              </a:solidFill>
              <a:prstDash val="solid"/>
              <a:headEnd type="none" w="med" len="med"/>
              <a:tailEnd type="none" w="med" len="med"/>
            </a:ln>
          </p:spPr>
        </p:sp>
        <p:sp>
          <p:nvSpPr>
            <p:cNvPr id="37160" name="Line 1081"/>
            <p:cNvSpPr/>
            <p:nvPr/>
          </p:nvSpPr>
          <p:spPr>
            <a:xfrm flipV="1">
              <a:off x="4882" y="2566"/>
              <a:ext cx="28" cy="27"/>
            </a:xfrm>
            <a:prstGeom prst="line">
              <a:avLst/>
            </a:prstGeom>
            <a:ln w="17463" cap="flat" cmpd="sng">
              <a:solidFill>
                <a:srgbClr val="000000"/>
              </a:solidFill>
              <a:prstDash val="solid"/>
              <a:headEnd type="none" w="med" len="med"/>
              <a:tailEnd type="none" w="med" len="med"/>
            </a:ln>
          </p:spPr>
        </p:sp>
        <p:sp>
          <p:nvSpPr>
            <p:cNvPr id="37161" name="Line 1082"/>
            <p:cNvSpPr/>
            <p:nvPr/>
          </p:nvSpPr>
          <p:spPr>
            <a:xfrm flipV="1">
              <a:off x="4938" y="2531"/>
              <a:ext cx="24" cy="17"/>
            </a:xfrm>
            <a:prstGeom prst="line">
              <a:avLst/>
            </a:prstGeom>
            <a:ln w="17463" cap="flat" cmpd="sng">
              <a:solidFill>
                <a:srgbClr val="000000"/>
              </a:solidFill>
              <a:prstDash val="solid"/>
              <a:headEnd type="none" w="med" len="med"/>
              <a:tailEnd type="none" w="med" len="med"/>
            </a:ln>
          </p:spPr>
        </p:sp>
        <p:sp>
          <p:nvSpPr>
            <p:cNvPr id="37162" name="Line 1083"/>
            <p:cNvSpPr/>
            <p:nvPr/>
          </p:nvSpPr>
          <p:spPr>
            <a:xfrm flipV="1">
              <a:off x="4990" y="2486"/>
              <a:ext cx="28" cy="27"/>
            </a:xfrm>
            <a:prstGeom prst="line">
              <a:avLst/>
            </a:prstGeom>
            <a:ln w="17463" cap="flat" cmpd="sng">
              <a:solidFill>
                <a:srgbClr val="000000"/>
              </a:solidFill>
              <a:prstDash val="solid"/>
              <a:headEnd type="none" w="med" len="med"/>
              <a:tailEnd type="none" w="med" len="med"/>
            </a:ln>
          </p:spPr>
        </p:sp>
        <p:sp>
          <p:nvSpPr>
            <p:cNvPr id="37163" name="Line 1084"/>
            <p:cNvSpPr/>
            <p:nvPr/>
          </p:nvSpPr>
          <p:spPr>
            <a:xfrm flipV="1">
              <a:off x="5043" y="2451"/>
              <a:ext cx="28" cy="17"/>
            </a:xfrm>
            <a:prstGeom prst="line">
              <a:avLst/>
            </a:prstGeom>
            <a:ln w="17463" cap="flat" cmpd="sng">
              <a:solidFill>
                <a:srgbClr val="000000"/>
              </a:solidFill>
              <a:prstDash val="solid"/>
              <a:headEnd type="none" w="med" len="med"/>
              <a:tailEnd type="none" w="med" len="med"/>
            </a:ln>
          </p:spPr>
        </p:sp>
        <p:sp>
          <p:nvSpPr>
            <p:cNvPr id="37164" name="Line 1085"/>
            <p:cNvSpPr/>
            <p:nvPr/>
          </p:nvSpPr>
          <p:spPr>
            <a:xfrm flipV="1">
              <a:off x="5099" y="2406"/>
              <a:ext cx="24" cy="27"/>
            </a:xfrm>
            <a:prstGeom prst="line">
              <a:avLst/>
            </a:prstGeom>
            <a:ln w="17463" cap="flat" cmpd="sng">
              <a:solidFill>
                <a:srgbClr val="000000"/>
              </a:solidFill>
              <a:prstDash val="solid"/>
              <a:headEnd type="none" w="med" len="med"/>
              <a:tailEnd type="none" w="med" len="med"/>
            </a:ln>
          </p:spPr>
        </p:sp>
        <p:sp>
          <p:nvSpPr>
            <p:cNvPr id="37165" name="Line 1086"/>
            <p:cNvSpPr/>
            <p:nvPr/>
          </p:nvSpPr>
          <p:spPr>
            <a:xfrm flipV="1">
              <a:off x="5151" y="2371"/>
              <a:ext cx="28" cy="17"/>
            </a:xfrm>
            <a:prstGeom prst="line">
              <a:avLst/>
            </a:prstGeom>
            <a:ln w="17463" cap="flat" cmpd="sng">
              <a:solidFill>
                <a:srgbClr val="000000"/>
              </a:solidFill>
              <a:prstDash val="solid"/>
              <a:headEnd type="none" w="med" len="med"/>
              <a:tailEnd type="none" w="med" len="med"/>
            </a:ln>
          </p:spPr>
        </p:sp>
        <p:sp>
          <p:nvSpPr>
            <p:cNvPr id="37166" name="Line 1087"/>
            <p:cNvSpPr/>
            <p:nvPr/>
          </p:nvSpPr>
          <p:spPr>
            <a:xfrm flipV="1">
              <a:off x="5204" y="2326"/>
              <a:ext cx="28" cy="27"/>
            </a:xfrm>
            <a:prstGeom prst="line">
              <a:avLst/>
            </a:prstGeom>
            <a:ln w="17463" cap="flat" cmpd="sng">
              <a:solidFill>
                <a:srgbClr val="000000"/>
              </a:solidFill>
              <a:prstDash val="solid"/>
              <a:headEnd type="none" w="med" len="med"/>
              <a:tailEnd type="none" w="med" len="med"/>
            </a:ln>
          </p:spPr>
        </p:sp>
        <p:sp>
          <p:nvSpPr>
            <p:cNvPr id="37167" name="Line 1088"/>
            <p:cNvSpPr/>
            <p:nvPr/>
          </p:nvSpPr>
          <p:spPr>
            <a:xfrm flipV="1">
              <a:off x="5260" y="2291"/>
              <a:ext cx="28" cy="18"/>
            </a:xfrm>
            <a:prstGeom prst="line">
              <a:avLst/>
            </a:prstGeom>
            <a:ln w="17463" cap="flat" cmpd="sng">
              <a:solidFill>
                <a:srgbClr val="000000"/>
              </a:solidFill>
              <a:prstDash val="solid"/>
              <a:headEnd type="none" w="med" len="med"/>
              <a:tailEnd type="none" w="med" len="med"/>
            </a:ln>
          </p:spPr>
        </p:sp>
        <p:sp>
          <p:nvSpPr>
            <p:cNvPr id="37168" name="Line 1089"/>
            <p:cNvSpPr/>
            <p:nvPr/>
          </p:nvSpPr>
          <p:spPr>
            <a:xfrm flipV="1">
              <a:off x="5312" y="2246"/>
              <a:ext cx="28" cy="27"/>
            </a:xfrm>
            <a:prstGeom prst="line">
              <a:avLst/>
            </a:prstGeom>
            <a:ln w="17463" cap="flat" cmpd="sng">
              <a:solidFill>
                <a:srgbClr val="000000"/>
              </a:solidFill>
              <a:prstDash val="solid"/>
              <a:headEnd type="none" w="med" len="med"/>
              <a:tailEnd type="none" w="med" len="med"/>
            </a:ln>
          </p:spPr>
        </p:sp>
        <p:sp>
          <p:nvSpPr>
            <p:cNvPr id="37169" name="Line 1090"/>
            <p:cNvSpPr/>
            <p:nvPr/>
          </p:nvSpPr>
          <p:spPr>
            <a:xfrm flipV="1">
              <a:off x="5368" y="2211"/>
              <a:ext cx="25" cy="18"/>
            </a:xfrm>
            <a:prstGeom prst="line">
              <a:avLst/>
            </a:prstGeom>
            <a:ln w="17463" cap="flat" cmpd="sng">
              <a:solidFill>
                <a:srgbClr val="000000"/>
              </a:solidFill>
              <a:prstDash val="solid"/>
              <a:headEnd type="none" w="med" len="med"/>
              <a:tailEnd type="none" w="med" len="med"/>
            </a:ln>
          </p:spPr>
        </p:sp>
        <p:sp>
          <p:nvSpPr>
            <p:cNvPr id="37170" name="Line 1091"/>
            <p:cNvSpPr/>
            <p:nvPr/>
          </p:nvSpPr>
          <p:spPr>
            <a:xfrm flipV="1">
              <a:off x="5421" y="2166"/>
              <a:ext cx="24" cy="18"/>
            </a:xfrm>
            <a:prstGeom prst="line">
              <a:avLst/>
            </a:prstGeom>
            <a:ln w="17463" cap="flat" cmpd="sng">
              <a:solidFill>
                <a:srgbClr val="000000"/>
              </a:solidFill>
              <a:prstDash val="solid"/>
              <a:headEnd type="none" w="med" len="med"/>
              <a:tailEnd type="none" w="med" len="med"/>
            </a:ln>
          </p:spPr>
        </p:sp>
        <p:sp>
          <p:nvSpPr>
            <p:cNvPr id="37171" name="Line 1092"/>
            <p:cNvSpPr/>
            <p:nvPr/>
          </p:nvSpPr>
          <p:spPr>
            <a:xfrm flipH="1">
              <a:off x="5403" y="2166"/>
              <a:ext cx="42" cy="27"/>
            </a:xfrm>
            <a:prstGeom prst="line">
              <a:avLst/>
            </a:prstGeom>
            <a:ln w="17463" cap="flat" cmpd="sng">
              <a:solidFill>
                <a:srgbClr val="000000"/>
              </a:solidFill>
              <a:prstDash val="solid"/>
              <a:headEnd type="none" w="med" len="med"/>
              <a:tailEnd type="none" w="med" len="med"/>
            </a:ln>
          </p:spPr>
        </p:sp>
        <p:sp>
          <p:nvSpPr>
            <p:cNvPr id="37172" name="Line 1093"/>
            <p:cNvSpPr/>
            <p:nvPr/>
          </p:nvSpPr>
          <p:spPr>
            <a:xfrm flipH="1">
              <a:off x="5407" y="2166"/>
              <a:ext cx="38" cy="80"/>
            </a:xfrm>
            <a:prstGeom prst="line">
              <a:avLst/>
            </a:prstGeom>
            <a:ln w="17463" cap="flat" cmpd="sng">
              <a:solidFill>
                <a:srgbClr val="000000"/>
              </a:solidFill>
              <a:prstDash val="solid"/>
              <a:headEnd type="none" w="med" len="med"/>
              <a:tailEnd type="none" w="med" len="med"/>
            </a:ln>
          </p:spPr>
        </p:sp>
        <p:sp>
          <p:nvSpPr>
            <p:cNvPr id="37173" name="Freeform 1094"/>
            <p:cNvSpPr>
              <a:spLocks noEditPoints="1"/>
            </p:cNvSpPr>
            <p:nvPr/>
          </p:nvSpPr>
          <p:spPr>
            <a:xfrm>
              <a:off x="5484" y="2113"/>
              <a:ext cx="59" cy="169"/>
            </a:xfrm>
            <a:custGeom>
              <a:avLst/>
              <a:gdLst/>
              <a:ahLst/>
              <a:cxnLst>
                <a:cxn ang="0">
                  <a:pos x="56" y="0"/>
                </a:cxn>
                <a:cxn ang="0">
                  <a:pos x="49" y="133"/>
                </a:cxn>
                <a:cxn ang="0">
                  <a:pos x="49" y="142"/>
                </a:cxn>
                <a:cxn ang="0">
                  <a:pos x="49" y="151"/>
                </a:cxn>
                <a:cxn ang="0">
                  <a:pos x="52" y="160"/>
                </a:cxn>
                <a:cxn ang="0">
                  <a:pos x="56" y="160"/>
                </a:cxn>
                <a:cxn ang="0">
                  <a:pos x="59" y="160"/>
                </a:cxn>
                <a:cxn ang="0">
                  <a:pos x="59" y="169"/>
                </a:cxn>
                <a:cxn ang="0">
                  <a:pos x="31" y="169"/>
                </a:cxn>
                <a:cxn ang="0">
                  <a:pos x="31" y="160"/>
                </a:cxn>
                <a:cxn ang="0">
                  <a:pos x="35" y="160"/>
                </a:cxn>
                <a:cxn ang="0">
                  <a:pos x="38" y="160"/>
                </a:cxn>
                <a:cxn ang="0">
                  <a:pos x="42" y="160"/>
                </a:cxn>
                <a:cxn ang="0">
                  <a:pos x="42" y="151"/>
                </a:cxn>
                <a:cxn ang="0">
                  <a:pos x="42" y="142"/>
                </a:cxn>
                <a:cxn ang="0">
                  <a:pos x="42" y="133"/>
                </a:cxn>
                <a:cxn ang="0">
                  <a:pos x="42" y="116"/>
                </a:cxn>
                <a:cxn ang="0">
                  <a:pos x="24" y="116"/>
                </a:cxn>
                <a:cxn ang="0">
                  <a:pos x="17" y="133"/>
                </a:cxn>
                <a:cxn ang="0">
                  <a:pos x="14" y="142"/>
                </a:cxn>
                <a:cxn ang="0">
                  <a:pos x="14" y="151"/>
                </a:cxn>
                <a:cxn ang="0">
                  <a:pos x="14" y="160"/>
                </a:cxn>
                <a:cxn ang="0">
                  <a:pos x="17" y="160"/>
                </a:cxn>
                <a:cxn ang="0">
                  <a:pos x="17" y="169"/>
                </a:cxn>
                <a:cxn ang="0">
                  <a:pos x="0" y="169"/>
                </a:cxn>
                <a:cxn ang="0">
                  <a:pos x="0" y="160"/>
                </a:cxn>
                <a:cxn ang="0">
                  <a:pos x="3" y="160"/>
                </a:cxn>
                <a:cxn ang="0">
                  <a:pos x="7" y="160"/>
                </a:cxn>
                <a:cxn ang="0">
                  <a:pos x="10" y="151"/>
                </a:cxn>
                <a:cxn ang="0">
                  <a:pos x="14" y="133"/>
                </a:cxn>
                <a:cxn ang="0">
                  <a:pos x="52" y="0"/>
                </a:cxn>
                <a:cxn ang="0">
                  <a:pos x="56" y="0"/>
                </a:cxn>
                <a:cxn ang="0">
                  <a:pos x="45" y="36"/>
                </a:cxn>
                <a:cxn ang="0">
                  <a:pos x="24" y="107"/>
                </a:cxn>
                <a:cxn ang="0">
                  <a:pos x="42" y="107"/>
                </a:cxn>
                <a:cxn ang="0">
                  <a:pos x="45" y="36"/>
                </a:cxn>
              </a:cxnLst>
              <a:pathLst>
                <a:path w="59" h="169">
                  <a:moveTo>
                    <a:pt x="56" y="0"/>
                  </a:moveTo>
                  <a:lnTo>
                    <a:pt x="49" y="133"/>
                  </a:lnTo>
                  <a:lnTo>
                    <a:pt x="49" y="142"/>
                  </a:lnTo>
                  <a:lnTo>
                    <a:pt x="49" y="151"/>
                  </a:lnTo>
                  <a:lnTo>
                    <a:pt x="52" y="160"/>
                  </a:lnTo>
                  <a:lnTo>
                    <a:pt x="56" y="160"/>
                  </a:lnTo>
                  <a:lnTo>
                    <a:pt x="59" y="160"/>
                  </a:lnTo>
                  <a:lnTo>
                    <a:pt x="59" y="169"/>
                  </a:lnTo>
                  <a:lnTo>
                    <a:pt x="31" y="169"/>
                  </a:lnTo>
                  <a:lnTo>
                    <a:pt x="31" y="160"/>
                  </a:lnTo>
                  <a:lnTo>
                    <a:pt x="35" y="160"/>
                  </a:lnTo>
                  <a:lnTo>
                    <a:pt x="38" y="160"/>
                  </a:lnTo>
                  <a:lnTo>
                    <a:pt x="42" y="160"/>
                  </a:lnTo>
                  <a:lnTo>
                    <a:pt x="42" y="151"/>
                  </a:lnTo>
                  <a:lnTo>
                    <a:pt x="42" y="142"/>
                  </a:lnTo>
                  <a:lnTo>
                    <a:pt x="42" y="133"/>
                  </a:lnTo>
                  <a:lnTo>
                    <a:pt x="42" y="116"/>
                  </a:lnTo>
                  <a:lnTo>
                    <a:pt x="24" y="116"/>
                  </a:lnTo>
                  <a:lnTo>
                    <a:pt x="17" y="133"/>
                  </a:lnTo>
                  <a:lnTo>
                    <a:pt x="14" y="142"/>
                  </a:lnTo>
                  <a:lnTo>
                    <a:pt x="14" y="151"/>
                  </a:lnTo>
                  <a:lnTo>
                    <a:pt x="14" y="160"/>
                  </a:lnTo>
                  <a:lnTo>
                    <a:pt x="17" y="160"/>
                  </a:lnTo>
                  <a:lnTo>
                    <a:pt x="17" y="169"/>
                  </a:lnTo>
                  <a:lnTo>
                    <a:pt x="0" y="169"/>
                  </a:lnTo>
                  <a:lnTo>
                    <a:pt x="0" y="160"/>
                  </a:lnTo>
                  <a:lnTo>
                    <a:pt x="3" y="160"/>
                  </a:lnTo>
                  <a:lnTo>
                    <a:pt x="7" y="160"/>
                  </a:lnTo>
                  <a:lnTo>
                    <a:pt x="10" y="151"/>
                  </a:lnTo>
                  <a:lnTo>
                    <a:pt x="14" y="133"/>
                  </a:lnTo>
                  <a:lnTo>
                    <a:pt x="52" y="0"/>
                  </a:lnTo>
                  <a:lnTo>
                    <a:pt x="56" y="0"/>
                  </a:lnTo>
                  <a:close/>
                  <a:moveTo>
                    <a:pt x="45" y="36"/>
                  </a:moveTo>
                  <a:lnTo>
                    <a:pt x="24" y="107"/>
                  </a:lnTo>
                  <a:lnTo>
                    <a:pt x="42" y="107"/>
                  </a:lnTo>
                  <a:lnTo>
                    <a:pt x="45" y="36"/>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174" name="Freeform 1095"/>
            <p:cNvSpPr>
              <a:spLocks noEditPoints="1"/>
            </p:cNvSpPr>
            <p:nvPr/>
          </p:nvSpPr>
          <p:spPr>
            <a:xfrm>
              <a:off x="5039" y="2788"/>
              <a:ext cx="60" cy="160"/>
            </a:xfrm>
            <a:custGeom>
              <a:avLst/>
              <a:gdLst/>
              <a:ahLst/>
              <a:cxnLst>
                <a:cxn ang="0">
                  <a:pos x="14" y="0"/>
                </a:cxn>
                <a:cxn ang="0">
                  <a:pos x="14" y="0"/>
                </a:cxn>
                <a:cxn ang="0">
                  <a:pos x="39" y="0"/>
                </a:cxn>
                <a:cxn ang="0">
                  <a:pos x="46" y="0"/>
                </a:cxn>
                <a:cxn ang="0">
                  <a:pos x="49" y="0"/>
                </a:cxn>
                <a:cxn ang="0">
                  <a:pos x="53" y="9"/>
                </a:cxn>
                <a:cxn ang="0">
                  <a:pos x="56" y="18"/>
                </a:cxn>
                <a:cxn ang="0">
                  <a:pos x="60" y="36"/>
                </a:cxn>
                <a:cxn ang="0">
                  <a:pos x="56" y="44"/>
                </a:cxn>
                <a:cxn ang="0">
                  <a:pos x="53" y="53"/>
                </a:cxn>
                <a:cxn ang="0">
                  <a:pos x="49" y="71"/>
                </a:cxn>
                <a:cxn ang="0">
                  <a:pos x="42" y="71"/>
                </a:cxn>
                <a:cxn ang="0">
                  <a:pos x="46" y="80"/>
                </a:cxn>
                <a:cxn ang="0">
                  <a:pos x="49" y="89"/>
                </a:cxn>
                <a:cxn ang="0">
                  <a:pos x="53" y="98"/>
                </a:cxn>
                <a:cxn ang="0">
                  <a:pos x="53" y="107"/>
                </a:cxn>
                <a:cxn ang="0">
                  <a:pos x="53" y="124"/>
                </a:cxn>
                <a:cxn ang="0">
                  <a:pos x="49" y="133"/>
                </a:cxn>
                <a:cxn ang="0">
                  <a:pos x="49" y="142"/>
                </a:cxn>
                <a:cxn ang="0">
                  <a:pos x="46" y="151"/>
                </a:cxn>
                <a:cxn ang="0">
                  <a:pos x="39" y="160"/>
                </a:cxn>
                <a:cxn ang="0">
                  <a:pos x="35" y="160"/>
                </a:cxn>
                <a:cxn ang="0">
                  <a:pos x="28" y="160"/>
                </a:cxn>
                <a:cxn ang="0">
                  <a:pos x="21" y="160"/>
                </a:cxn>
                <a:cxn ang="0">
                  <a:pos x="0" y="160"/>
                </a:cxn>
                <a:cxn ang="0">
                  <a:pos x="4" y="160"/>
                </a:cxn>
                <a:cxn ang="0">
                  <a:pos x="4" y="151"/>
                </a:cxn>
                <a:cxn ang="0">
                  <a:pos x="7" y="151"/>
                </a:cxn>
                <a:cxn ang="0">
                  <a:pos x="7" y="142"/>
                </a:cxn>
                <a:cxn ang="0">
                  <a:pos x="11" y="133"/>
                </a:cxn>
                <a:cxn ang="0">
                  <a:pos x="21" y="27"/>
                </a:cxn>
                <a:cxn ang="0">
                  <a:pos x="21" y="18"/>
                </a:cxn>
                <a:cxn ang="0">
                  <a:pos x="21" y="9"/>
                </a:cxn>
                <a:cxn ang="0">
                  <a:pos x="21" y="0"/>
                </a:cxn>
                <a:cxn ang="0">
                  <a:pos x="18" y="0"/>
                </a:cxn>
                <a:cxn ang="0">
                  <a:pos x="14" y="0"/>
                </a:cxn>
                <a:cxn ang="0">
                  <a:pos x="25" y="71"/>
                </a:cxn>
                <a:cxn ang="0">
                  <a:pos x="28" y="71"/>
                </a:cxn>
                <a:cxn ang="0">
                  <a:pos x="39" y="71"/>
                </a:cxn>
                <a:cxn ang="0">
                  <a:pos x="46" y="62"/>
                </a:cxn>
                <a:cxn ang="0">
                  <a:pos x="49" y="44"/>
                </a:cxn>
                <a:cxn ang="0">
                  <a:pos x="49" y="36"/>
                </a:cxn>
                <a:cxn ang="0">
                  <a:pos x="49" y="18"/>
                </a:cxn>
                <a:cxn ang="0">
                  <a:pos x="46" y="9"/>
                </a:cxn>
                <a:cxn ang="0">
                  <a:pos x="42" y="9"/>
                </a:cxn>
                <a:cxn ang="0">
                  <a:pos x="35" y="0"/>
                </a:cxn>
                <a:cxn ang="0">
                  <a:pos x="32" y="9"/>
                </a:cxn>
                <a:cxn ang="0">
                  <a:pos x="25" y="71"/>
                </a:cxn>
                <a:cxn ang="0">
                  <a:pos x="18" y="151"/>
                </a:cxn>
                <a:cxn ang="0">
                  <a:pos x="21" y="151"/>
                </a:cxn>
                <a:cxn ang="0">
                  <a:pos x="25" y="151"/>
                </a:cxn>
                <a:cxn ang="0">
                  <a:pos x="32" y="151"/>
                </a:cxn>
                <a:cxn ang="0">
                  <a:pos x="39" y="142"/>
                </a:cxn>
                <a:cxn ang="0">
                  <a:pos x="42" y="124"/>
                </a:cxn>
                <a:cxn ang="0">
                  <a:pos x="46" y="107"/>
                </a:cxn>
                <a:cxn ang="0">
                  <a:pos x="42" y="98"/>
                </a:cxn>
                <a:cxn ang="0">
                  <a:pos x="42" y="89"/>
                </a:cxn>
                <a:cxn ang="0">
                  <a:pos x="35" y="80"/>
                </a:cxn>
                <a:cxn ang="0">
                  <a:pos x="28" y="80"/>
                </a:cxn>
                <a:cxn ang="0">
                  <a:pos x="25" y="80"/>
                </a:cxn>
                <a:cxn ang="0">
                  <a:pos x="18" y="151"/>
                </a:cxn>
              </a:cxnLst>
              <a:pathLst>
                <a:path w="60" h="160">
                  <a:moveTo>
                    <a:pt x="14" y="0"/>
                  </a:moveTo>
                  <a:lnTo>
                    <a:pt x="14" y="0"/>
                  </a:lnTo>
                  <a:lnTo>
                    <a:pt x="39" y="0"/>
                  </a:lnTo>
                  <a:lnTo>
                    <a:pt x="46" y="0"/>
                  </a:lnTo>
                  <a:lnTo>
                    <a:pt x="49" y="0"/>
                  </a:lnTo>
                  <a:lnTo>
                    <a:pt x="53" y="9"/>
                  </a:lnTo>
                  <a:lnTo>
                    <a:pt x="56" y="18"/>
                  </a:lnTo>
                  <a:lnTo>
                    <a:pt x="60" y="36"/>
                  </a:lnTo>
                  <a:lnTo>
                    <a:pt x="56" y="44"/>
                  </a:lnTo>
                  <a:lnTo>
                    <a:pt x="53" y="53"/>
                  </a:lnTo>
                  <a:lnTo>
                    <a:pt x="49" y="71"/>
                  </a:lnTo>
                  <a:lnTo>
                    <a:pt x="42" y="71"/>
                  </a:lnTo>
                  <a:lnTo>
                    <a:pt x="46" y="80"/>
                  </a:lnTo>
                  <a:lnTo>
                    <a:pt x="49" y="89"/>
                  </a:lnTo>
                  <a:lnTo>
                    <a:pt x="53" y="98"/>
                  </a:lnTo>
                  <a:lnTo>
                    <a:pt x="53" y="107"/>
                  </a:lnTo>
                  <a:lnTo>
                    <a:pt x="53" y="124"/>
                  </a:lnTo>
                  <a:lnTo>
                    <a:pt x="49" y="133"/>
                  </a:lnTo>
                  <a:lnTo>
                    <a:pt x="49" y="142"/>
                  </a:lnTo>
                  <a:lnTo>
                    <a:pt x="46" y="151"/>
                  </a:lnTo>
                  <a:lnTo>
                    <a:pt x="39" y="160"/>
                  </a:lnTo>
                  <a:lnTo>
                    <a:pt x="35" y="160"/>
                  </a:lnTo>
                  <a:lnTo>
                    <a:pt x="28" y="160"/>
                  </a:lnTo>
                  <a:lnTo>
                    <a:pt x="21" y="160"/>
                  </a:lnTo>
                  <a:lnTo>
                    <a:pt x="0" y="160"/>
                  </a:lnTo>
                  <a:lnTo>
                    <a:pt x="4" y="160"/>
                  </a:lnTo>
                  <a:lnTo>
                    <a:pt x="4" y="151"/>
                  </a:lnTo>
                  <a:lnTo>
                    <a:pt x="7" y="151"/>
                  </a:lnTo>
                  <a:lnTo>
                    <a:pt x="7" y="142"/>
                  </a:lnTo>
                  <a:lnTo>
                    <a:pt x="11" y="133"/>
                  </a:lnTo>
                  <a:lnTo>
                    <a:pt x="21" y="27"/>
                  </a:lnTo>
                  <a:lnTo>
                    <a:pt x="21" y="18"/>
                  </a:lnTo>
                  <a:lnTo>
                    <a:pt x="21" y="9"/>
                  </a:lnTo>
                  <a:lnTo>
                    <a:pt x="21" y="0"/>
                  </a:lnTo>
                  <a:lnTo>
                    <a:pt x="18" y="0"/>
                  </a:lnTo>
                  <a:lnTo>
                    <a:pt x="14" y="0"/>
                  </a:lnTo>
                  <a:close/>
                  <a:moveTo>
                    <a:pt x="25" y="71"/>
                  </a:moveTo>
                  <a:lnTo>
                    <a:pt x="28" y="71"/>
                  </a:lnTo>
                  <a:lnTo>
                    <a:pt x="39" y="71"/>
                  </a:lnTo>
                  <a:lnTo>
                    <a:pt x="46" y="62"/>
                  </a:lnTo>
                  <a:lnTo>
                    <a:pt x="49" y="44"/>
                  </a:lnTo>
                  <a:lnTo>
                    <a:pt x="49" y="36"/>
                  </a:lnTo>
                  <a:lnTo>
                    <a:pt x="49" y="18"/>
                  </a:lnTo>
                  <a:lnTo>
                    <a:pt x="46" y="9"/>
                  </a:lnTo>
                  <a:lnTo>
                    <a:pt x="42" y="9"/>
                  </a:lnTo>
                  <a:lnTo>
                    <a:pt x="35" y="0"/>
                  </a:lnTo>
                  <a:lnTo>
                    <a:pt x="32" y="9"/>
                  </a:lnTo>
                  <a:lnTo>
                    <a:pt x="25" y="71"/>
                  </a:lnTo>
                  <a:close/>
                  <a:moveTo>
                    <a:pt x="18" y="151"/>
                  </a:moveTo>
                  <a:lnTo>
                    <a:pt x="21" y="151"/>
                  </a:lnTo>
                  <a:lnTo>
                    <a:pt x="25" y="151"/>
                  </a:lnTo>
                  <a:lnTo>
                    <a:pt x="32" y="151"/>
                  </a:lnTo>
                  <a:lnTo>
                    <a:pt x="39" y="142"/>
                  </a:lnTo>
                  <a:lnTo>
                    <a:pt x="42" y="124"/>
                  </a:lnTo>
                  <a:lnTo>
                    <a:pt x="46" y="107"/>
                  </a:lnTo>
                  <a:lnTo>
                    <a:pt x="42" y="98"/>
                  </a:lnTo>
                  <a:lnTo>
                    <a:pt x="42" y="89"/>
                  </a:lnTo>
                  <a:lnTo>
                    <a:pt x="35" y="80"/>
                  </a:lnTo>
                  <a:lnTo>
                    <a:pt x="28" y="80"/>
                  </a:lnTo>
                  <a:lnTo>
                    <a:pt x="25" y="80"/>
                  </a:lnTo>
                  <a:lnTo>
                    <a:pt x="18" y="151"/>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175" name="Freeform 1096"/>
            <p:cNvSpPr/>
            <p:nvPr/>
          </p:nvSpPr>
          <p:spPr>
            <a:xfrm>
              <a:off x="5424" y="2877"/>
              <a:ext cx="63" cy="169"/>
            </a:xfrm>
            <a:custGeom>
              <a:avLst/>
              <a:gdLst/>
              <a:ahLst/>
              <a:cxnLst>
                <a:cxn ang="0">
                  <a:pos x="63" y="0"/>
                </a:cxn>
                <a:cxn ang="0">
                  <a:pos x="56" y="44"/>
                </a:cxn>
                <a:cxn ang="0">
                  <a:pos x="56" y="35"/>
                </a:cxn>
                <a:cxn ang="0">
                  <a:pos x="56" y="27"/>
                </a:cxn>
                <a:cxn ang="0">
                  <a:pos x="53" y="18"/>
                </a:cxn>
                <a:cxn ang="0">
                  <a:pos x="53" y="9"/>
                </a:cxn>
                <a:cxn ang="0">
                  <a:pos x="49" y="9"/>
                </a:cxn>
                <a:cxn ang="0">
                  <a:pos x="46" y="0"/>
                </a:cxn>
                <a:cxn ang="0">
                  <a:pos x="42" y="0"/>
                </a:cxn>
                <a:cxn ang="0">
                  <a:pos x="32" y="0"/>
                </a:cxn>
                <a:cxn ang="0">
                  <a:pos x="25" y="18"/>
                </a:cxn>
                <a:cxn ang="0">
                  <a:pos x="18" y="35"/>
                </a:cxn>
                <a:cxn ang="0">
                  <a:pos x="14" y="53"/>
                </a:cxn>
                <a:cxn ang="0">
                  <a:pos x="11" y="80"/>
                </a:cxn>
                <a:cxn ang="0">
                  <a:pos x="11" y="106"/>
                </a:cxn>
                <a:cxn ang="0">
                  <a:pos x="11" y="124"/>
                </a:cxn>
                <a:cxn ang="0">
                  <a:pos x="14" y="142"/>
                </a:cxn>
                <a:cxn ang="0">
                  <a:pos x="21" y="160"/>
                </a:cxn>
                <a:cxn ang="0">
                  <a:pos x="28" y="160"/>
                </a:cxn>
                <a:cxn ang="0">
                  <a:pos x="35" y="160"/>
                </a:cxn>
                <a:cxn ang="0">
                  <a:pos x="42" y="151"/>
                </a:cxn>
                <a:cxn ang="0">
                  <a:pos x="46" y="142"/>
                </a:cxn>
                <a:cxn ang="0">
                  <a:pos x="49" y="133"/>
                </a:cxn>
                <a:cxn ang="0">
                  <a:pos x="53" y="133"/>
                </a:cxn>
                <a:cxn ang="0">
                  <a:pos x="49" y="151"/>
                </a:cxn>
                <a:cxn ang="0">
                  <a:pos x="42" y="160"/>
                </a:cxn>
                <a:cxn ang="0">
                  <a:pos x="35" y="169"/>
                </a:cxn>
                <a:cxn ang="0">
                  <a:pos x="25" y="169"/>
                </a:cxn>
                <a:cxn ang="0">
                  <a:pos x="18" y="169"/>
                </a:cxn>
                <a:cxn ang="0">
                  <a:pos x="11" y="160"/>
                </a:cxn>
                <a:cxn ang="0">
                  <a:pos x="7" y="151"/>
                </a:cxn>
                <a:cxn ang="0">
                  <a:pos x="4" y="133"/>
                </a:cxn>
                <a:cxn ang="0">
                  <a:pos x="0" y="115"/>
                </a:cxn>
                <a:cxn ang="0">
                  <a:pos x="0" y="106"/>
                </a:cxn>
                <a:cxn ang="0">
                  <a:pos x="0" y="80"/>
                </a:cxn>
                <a:cxn ang="0">
                  <a:pos x="7" y="53"/>
                </a:cxn>
                <a:cxn ang="0">
                  <a:pos x="11" y="27"/>
                </a:cxn>
                <a:cxn ang="0">
                  <a:pos x="21" y="9"/>
                </a:cxn>
                <a:cxn ang="0">
                  <a:pos x="32" y="0"/>
                </a:cxn>
                <a:cxn ang="0">
                  <a:pos x="42" y="0"/>
                </a:cxn>
                <a:cxn ang="0">
                  <a:pos x="46" y="0"/>
                </a:cxn>
                <a:cxn ang="0">
                  <a:pos x="53" y="0"/>
                </a:cxn>
                <a:cxn ang="0">
                  <a:pos x="56" y="0"/>
                </a:cxn>
                <a:cxn ang="0">
                  <a:pos x="60" y="0"/>
                </a:cxn>
                <a:cxn ang="0">
                  <a:pos x="63" y="0"/>
                </a:cxn>
              </a:cxnLst>
              <a:pathLst>
                <a:path w="63" h="169">
                  <a:moveTo>
                    <a:pt x="63" y="0"/>
                  </a:moveTo>
                  <a:lnTo>
                    <a:pt x="56" y="44"/>
                  </a:lnTo>
                  <a:lnTo>
                    <a:pt x="56" y="35"/>
                  </a:lnTo>
                  <a:lnTo>
                    <a:pt x="56" y="27"/>
                  </a:lnTo>
                  <a:lnTo>
                    <a:pt x="53" y="18"/>
                  </a:lnTo>
                  <a:lnTo>
                    <a:pt x="53" y="9"/>
                  </a:lnTo>
                  <a:lnTo>
                    <a:pt x="49" y="9"/>
                  </a:lnTo>
                  <a:lnTo>
                    <a:pt x="46" y="0"/>
                  </a:lnTo>
                  <a:lnTo>
                    <a:pt x="42" y="0"/>
                  </a:lnTo>
                  <a:lnTo>
                    <a:pt x="32" y="0"/>
                  </a:lnTo>
                  <a:lnTo>
                    <a:pt x="25" y="18"/>
                  </a:lnTo>
                  <a:lnTo>
                    <a:pt x="18" y="35"/>
                  </a:lnTo>
                  <a:lnTo>
                    <a:pt x="14" y="53"/>
                  </a:lnTo>
                  <a:lnTo>
                    <a:pt x="11" y="80"/>
                  </a:lnTo>
                  <a:lnTo>
                    <a:pt x="11" y="106"/>
                  </a:lnTo>
                  <a:lnTo>
                    <a:pt x="11" y="124"/>
                  </a:lnTo>
                  <a:lnTo>
                    <a:pt x="14" y="142"/>
                  </a:lnTo>
                  <a:lnTo>
                    <a:pt x="21" y="160"/>
                  </a:lnTo>
                  <a:lnTo>
                    <a:pt x="28" y="160"/>
                  </a:lnTo>
                  <a:lnTo>
                    <a:pt x="35" y="160"/>
                  </a:lnTo>
                  <a:lnTo>
                    <a:pt x="42" y="151"/>
                  </a:lnTo>
                  <a:lnTo>
                    <a:pt x="46" y="142"/>
                  </a:lnTo>
                  <a:lnTo>
                    <a:pt x="49" y="133"/>
                  </a:lnTo>
                  <a:lnTo>
                    <a:pt x="53" y="133"/>
                  </a:lnTo>
                  <a:lnTo>
                    <a:pt x="49" y="151"/>
                  </a:lnTo>
                  <a:lnTo>
                    <a:pt x="42" y="160"/>
                  </a:lnTo>
                  <a:lnTo>
                    <a:pt x="35" y="169"/>
                  </a:lnTo>
                  <a:lnTo>
                    <a:pt x="25" y="169"/>
                  </a:lnTo>
                  <a:lnTo>
                    <a:pt x="18" y="169"/>
                  </a:lnTo>
                  <a:lnTo>
                    <a:pt x="11" y="160"/>
                  </a:lnTo>
                  <a:lnTo>
                    <a:pt x="7" y="151"/>
                  </a:lnTo>
                  <a:lnTo>
                    <a:pt x="4" y="133"/>
                  </a:lnTo>
                  <a:lnTo>
                    <a:pt x="0" y="115"/>
                  </a:lnTo>
                  <a:lnTo>
                    <a:pt x="0" y="106"/>
                  </a:lnTo>
                  <a:lnTo>
                    <a:pt x="0" y="80"/>
                  </a:lnTo>
                  <a:lnTo>
                    <a:pt x="7" y="53"/>
                  </a:lnTo>
                  <a:lnTo>
                    <a:pt x="11" y="27"/>
                  </a:lnTo>
                  <a:lnTo>
                    <a:pt x="21" y="9"/>
                  </a:lnTo>
                  <a:lnTo>
                    <a:pt x="32" y="0"/>
                  </a:lnTo>
                  <a:lnTo>
                    <a:pt x="42" y="0"/>
                  </a:lnTo>
                  <a:lnTo>
                    <a:pt x="46" y="0"/>
                  </a:lnTo>
                  <a:lnTo>
                    <a:pt x="53" y="0"/>
                  </a:lnTo>
                  <a:lnTo>
                    <a:pt x="56" y="0"/>
                  </a:lnTo>
                  <a:lnTo>
                    <a:pt x="60" y="0"/>
                  </a:lnTo>
                  <a:lnTo>
                    <a:pt x="63" y="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176" name="Freeform 1097"/>
            <p:cNvSpPr>
              <a:spLocks noEditPoints="1"/>
            </p:cNvSpPr>
            <p:nvPr/>
          </p:nvSpPr>
          <p:spPr>
            <a:xfrm>
              <a:off x="4899" y="3454"/>
              <a:ext cx="70" cy="169"/>
            </a:xfrm>
            <a:custGeom>
              <a:avLst/>
              <a:gdLst/>
              <a:ahLst/>
              <a:cxnLst>
                <a:cxn ang="0">
                  <a:pos x="18" y="9"/>
                </a:cxn>
                <a:cxn ang="0">
                  <a:pos x="18" y="0"/>
                </a:cxn>
                <a:cxn ang="0">
                  <a:pos x="39" y="0"/>
                </a:cxn>
                <a:cxn ang="0">
                  <a:pos x="49" y="9"/>
                </a:cxn>
                <a:cxn ang="0">
                  <a:pos x="56" y="9"/>
                </a:cxn>
                <a:cxn ang="0">
                  <a:pos x="63" y="18"/>
                </a:cxn>
                <a:cxn ang="0">
                  <a:pos x="67" y="36"/>
                </a:cxn>
                <a:cxn ang="0">
                  <a:pos x="70" y="53"/>
                </a:cxn>
                <a:cxn ang="0">
                  <a:pos x="70" y="71"/>
                </a:cxn>
                <a:cxn ang="0">
                  <a:pos x="70" y="89"/>
                </a:cxn>
                <a:cxn ang="0">
                  <a:pos x="67" y="107"/>
                </a:cxn>
                <a:cxn ang="0">
                  <a:pos x="67" y="116"/>
                </a:cxn>
                <a:cxn ang="0">
                  <a:pos x="63" y="124"/>
                </a:cxn>
                <a:cxn ang="0">
                  <a:pos x="60" y="133"/>
                </a:cxn>
                <a:cxn ang="0">
                  <a:pos x="56" y="151"/>
                </a:cxn>
                <a:cxn ang="0">
                  <a:pos x="49" y="160"/>
                </a:cxn>
                <a:cxn ang="0">
                  <a:pos x="42" y="160"/>
                </a:cxn>
                <a:cxn ang="0">
                  <a:pos x="35" y="169"/>
                </a:cxn>
                <a:cxn ang="0">
                  <a:pos x="28" y="169"/>
                </a:cxn>
                <a:cxn ang="0">
                  <a:pos x="0" y="169"/>
                </a:cxn>
                <a:cxn ang="0">
                  <a:pos x="0" y="160"/>
                </a:cxn>
                <a:cxn ang="0">
                  <a:pos x="4" y="160"/>
                </a:cxn>
                <a:cxn ang="0">
                  <a:pos x="7" y="160"/>
                </a:cxn>
                <a:cxn ang="0">
                  <a:pos x="11" y="160"/>
                </a:cxn>
                <a:cxn ang="0">
                  <a:pos x="11" y="151"/>
                </a:cxn>
                <a:cxn ang="0">
                  <a:pos x="11" y="133"/>
                </a:cxn>
                <a:cxn ang="0">
                  <a:pos x="25" y="36"/>
                </a:cxn>
                <a:cxn ang="0">
                  <a:pos x="25" y="27"/>
                </a:cxn>
                <a:cxn ang="0">
                  <a:pos x="25" y="18"/>
                </a:cxn>
                <a:cxn ang="0">
                  <a:pos x="25" y="9"/>
                </a:cxn>
                <a:cxn ang="0">
                  <a:pos x="21" y="9"/>
                </a:cxn>
                <a:cxn ang="0">
                  <a:pos x="18" y="9"/>
                </a:cxn>
                <a:cxn ang="0">
                  <a:pos x="35" y="9"/>
                </a:cxn>
                <a:cxn ang="0">
                  <a:pos x="21" y="142"/>
                </a:cxn>
                <a:cxn ang="0">
                  <a:pos x="18" y="151"/>
                </a:cxn>
                <a:cxn ang="0">
                  <a:pos x="18" y="160"/>
                </a:cxn>
                <a:cxn ang="0">
                  <a:pos x="21" y="160"/>
                </a:cxn>
                <a:cxn ang="0">
                  <a:pos x="25" y="160"/>
                </a:cxn>
                <a:cxn ang="0">
                  <a:pos x="32" y="160"/>
                </a:cxn>
                <a:cxn ang="0">
                  <a:pos x="39" y="160"/>
                </a:cxn>
                <a:cxn ang="0">
                  <a:pos x="46" y="151"/>
                </a:cxn>
                <a:cxn ang="0">
                  <a:pos x="49" y="142"/>
                </a:cxn>
                <a:cxn ang="0">
                  <a:pos x="53" y="133"/>
                </a:cxn>
                <a:cxn ang="0">
                  <a:pos x="56" y="116"/>
                </a:cxn>
                <a:cxn ang="0">
                  <a:pos x="60" y="89"/>
                </a:cxn>
                <a:cxn ang="0">
                  <a:pos x="60" y="71"/>
                </a:cxn>
                <a:cxn ang="0">
                  <a:pos x="60" y="44"/>
                </a:cxn>
                <a:cxn ang="0">
                  <a:pos x="56" y="27"/>
                </a:cxn>
                <a:cxn ang="0">
                  <a:pos x="49" y="18"/>
                </a:cxn>
                <a:cxn ang="0">
                  <a:pos x="42" y="9"/>
                </a:cxn>
                <a:cxn ang="0">
                  <a:pos x="39" y="9"/>
                </a:cxn>
                <a:cxn ang="0">
                  <a:pos x="35" y="9"/>
                </a:cxn>
              </a:cxnLst>
              <a:pathLst>
                <a:path w="70" h="169">
                  <a:moveTo>
                    <a:pt x="18" y="9"/>
                  </a:moveTo>
                  <a:lnTo>
                    <a:pt x="18" y="0"/>
                  </a:lnTo>
                  <a:lnTo>
                    <a:pt x="39" y="0"/>
                  </a:lnTo>
                  <a:lnTo>
                    <a:pt x="49" y="9"/>
                  </a:lnTo>
                  <a:lnTo>
                    <a:pt x="56" y="9"/>
                  </a:lnTo>
                  <a:lnTo>
                    <a:pt x="63" y="18"/>
                  </a:lnTo>
                  <a:lnTo>
                    <a:pt x="67" y="36"/>
                  </a:lnTo>
                  <a:lnTo>
                    <a:pt x="70" y="53"/>
                  </a:lnTo>
                  <a:lnTo>
                    <a:pt x="70" y="71"/>
                  </a:lnTo>
                  <a:lnTo>
                    <a:pt x="70" y="89"/>
                  </a:lnTo>
                  <a:lnTo>
                    <a:pt x="67" y="107"/>
                  </a:lnTo>
                  <a:lnTo>
                    <a:pt x="67" y="116"/>
                  </a:lnTo>
                  <a:lnTo>
                    <a:pt x="63" y="124"/>
                  </a:lnTo>
                  <a:lnTo>
                    <a:pt x="60" y="133"/>
                  </a:lnTo>
                  <a:lnTo>
                    <a:pt x="56" y="151"/>
                  </a:lnTo>
                  <a:lnTo>
                    <a:pt x="49" y="160"/>
                  </a:lnTo>
                  <a:lnTo>
                    <a:pt x="42" y="160"/>
                  </a:lnTo>
                  <a:lnTo>
                    <a:pt x="35" y="169"/>
                  </a:lnTo>
                  <a:lnTo>
                    <a:pt x="28" y="169"/>
                  </a:lnTo>
                  <a:lnTo>
                    <a:pt x="0" y="169"/>
                  </a:lnTo>
                  <a:lnTo>
                    <a:pt x="0" y="160"/>
                  </a:lnTo>
                  <a:lnTo>
                    <a:pt x="4" y="160"/>
                  </a:lnTo>
                  <a:lnTo>
                    <a:pt x="7" y="160"/>
                  </a:lnTo>
                  <a:lnTo>
                    <a:pt x="11" y="160"/>
                  </a:lnTo>
                  <a:lnTo>
                    <a:pt x="11" y="151"/>
                  </a:lnTo>
                  <a:lnTo>
                    <a:pt x="11" y="133"/>
                  </a:lnTo>
                  <a:lnTo>
                    <a:pt x="25" y="36"/>
                  </a:lnTo>
                  <a:lnTo>
                    <a:pt x="25" y="27"/>
                  </a:lnTo>
                  <a:lnTo>
                    <a:pt x="25" y="18"/>
                  </a:lnTo>
                  <a:lnTo>
                    <a:pt x="25" y="9"/>
                  </a:lnTo>
                  <a:lnTo>
                    <a:pt x="21" y="9"/>
                  </a:lnTo>
                  <a:lnTo>
                    <a:pt x="18" y="9"/>
                  </a:lnTo>
                  <a:close/>
                  <a:moveTo>
                    <a:pt x="35" y="9"/>
                  </a:moveTo>
                  <a:lnTo>
                    <a:pt x="21" y="142"/>
                  </a:lnTo>
                  <a:lnTo>
                    <a:pt x="18" y="151"/>
                  </a:lnTo>
                  <a:lnTo>
                    <a:pt x="18" y="160"/>
                  </a:lnTo>
                  <a:lnTo>
                    <a:pt x="21" y="160"/>
                  </a:lnTo>
                  <a:lnTo>
                    <a:pt x="25" y="160"/>
                  </a:lnTo>
                  <a:lnTo>
                    <a:pt x="32" y="160"/>
                  </a:lnTo>
                  <a:lnTo>
                    <a:pt x="39" y="160"/>
                  </a:lnTo>
                  <a:lnTo>
                    <a:pt x="46" y="151"/>
                  </a:lnTo>
                  <a:lnTo>
                    <a:pt x="49" y="142"/>
                  </a:lnTo>
                  <a:lnTo>
                    <a:pt x="53" y="133"/>
                  </a:lnTo>
                  <a:lnTo>
                    <a:pt x="56" y="116"/>
                  </a:lnTo>
                  <a:lnTo>
                    <a:pt x="60" y="89"/>
                  </a:lnTo>
                  <a:lnTo>
                    <a:pt x="60" y="71"/>
                  </a:lnTo>
                  <a:lnTo>
                    <a:pt x="60" y="44"/>
                  </a:lnTo>
                  <a:lnTo>
                    <a:pt x="56" y="27"/>
                  </a:lnTo>
                  <a:lnTo>
                    <a:pt x="49" y="18"/>
                  </a:lnTo>
                  <a:lnTo>
                    <a:pt x="42" y="9"/>
                  </a:lnTo>
                  <a:lnTo>
                    <a:pt x="39" y="9"/>
                  </a:lnTo>
                  <a:lnTo>
                    <a:pt x="35" y="9"/>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177" name="Freeform 1098"/>
            <p:cNvSpPr/>
            <p:nvPr/>
          </p:nvSpPr>
          <p:spPr>
            <a:xfrm>
              <a:off x="4203" y="3108"/>
              <a:ext cx="63" cy="168"/>
            </a:xfrm>
            <a:custGeom>
              <a:avLst/>
              <a:gdLst/>
              <a:ahLst/>
              <a:cxnLst>
                <a:cxn ang="0">
                  <a:pos x="35" y="9"/>
                </a:cxn>
                <a:cxn ang="0">
                  <a:pos x="28" y="80"/>
                </a:cxn>
                <a:cxn ang="0">
                  <a:pos x="31" y="80"/>
                </a:cxn>
                <a:cxn ang="0">
                  <a:pos x="38" y="71"/>
                </a:cxn>
                <a:cxn ang="0">
                  <a:pos x="42" y="71"/>
                </a:cxn>
                <a:cxn ang="0">
                  <a:pos x="42" y="62"/>
                </a:cxn>
                <a:cxn ang="0">
                  <a:pos x="45" y="53"/>
                </a:cxn>
                <a:cxn ang="0">
                  <a:pos x="49" y="53"/>
                </a:cxn>
                <a:cxn ang="0">
                  <a:pos x="42" y="115"/>
                </a:cxn>
                <a:cxn ang="0">
                  <a:pos x="38" y="115"/>
                </a:cxn>
                <a:cxn ang="0">
                  <a:pos x="42" y="106"/>
                </a:cxn>
                <a:cxn ang="0">
                  <a:pos x="42" y="97"/>
                </a:cxn>
                <a:cxn ang="0">
                  <a:pos x="38" y="89"/>
                </a:cxn>
                <a:cxn ang="0">
                  <a:pos x="35" y="89"/>
                </a:cxn>
                <a:cxn ang="0">
                  <a:pos x="31" y="80"/>
                </a:cxn>
                <a:cxn ang="0">
                  <a:pos x="28" y="80"/>
                </a:cxn>
                <a:cxn ang="0">
                  <a:pos x="21" y="142"/>
                </a:cxn>
                <a:cxn ang="0">
                  <a:pos x="21" y="151"/>
                </a:cxn>
                <a:cxn ang="0">
                  <a:pos x="21" y="160"/>
                </a:cxn>
                <a:cxn ang="0">
                  <a:pos x="24" y="160"/>
                </a:cxn>
                <a:cxn ang="0">
                  <a:pos x="31" y="160"/>
                </a:cxn>
                <a:cxn ang="0">
                  <a:pos x="38" y="160"/>
                </a:cxn>
                <a:cxn ang="0">
                  <a:pos x="45" y="151"/>
                </a:cxn>
                <a:cxn ang="0">
                  <a:pos x="52" y="142"/>
                </a:cxn>
                <a:cxn ang="0">
                  <a:pos x="56" y="124"/>
                </a:cxn>
                <a:cxn ang="0">
                  <a:pos x="59" y="124"/>
                </a:cxn>
                <a:cxn ang="0">
                  <a:pos x="52" y="168"/>
                </a:cxn>
                <a:cxn ang="0">
                  <a:pos x="0" y="168"/>
                </a:cxn>
                <a:cxn ang="0">
                  <a:pos x="3" y="160"/>
                </a:cxn>
                <a:cxn ang="0">
                  <a:pos x="7" y="160"/>
                </a:cxn>
                <a:cxn ang="0">
                  <a:pos x="10" y="160"/>
                </a:cxn>
                <a:cxn ang="0">
                  <a:pos x="10" y="151"/>
                </a:cxn>
                <a:cxn ang="0">
                  <a:pos x="14" y="133"/>
                </a:cxn>
                <a:cxn ang="0">
                  <a:pos x="24" y="35"/>
                </a:cxn>
                <a:cxn ang="0">
                  <a:pos x="24" y="26"/>
                </a:cxn>
                <a:cxn ang="0">
                  <a:pos x="24" y="18"/>
                </a:cxn>
                <a:cxn ang="0">
                  <a:pos x="24" y="9"/>
                </a:cxn>
                <a:cxn ang="0">
                  <a:pos x="21" y="9"/>
                </a:cxn>
                <a:cxn ang="0">
                  <a:pos x="17" y="9"/>
                </a:cxn>
                <a:cxn ang="0">
                  <a:pos x="17" y="0"/>
                </a:cxn>
                <a:cxn ang="0">
                  <a:pos x="63" y="0"/>
                </a:cxn>
                <a:cxn ang="0">
                  <a:pos x="63" y="44"/>
                </a:cxn>
                <a:cxn ang="0">
                  <a:pos x="59" y="44"/>
                </a:cxn>
                <a:cxn ang="0">
                  <a:pos x="59" y="35"/>
                </a:cxn>
                <a:cxn ang="0">
                  <a:pos x="59" y="26"/>
                </a:cxn>
                <a:cxn ang="0">
                  <a:pos x="59" y="18"/>
                </a:cxn>
                <a:cxn ang="0">
                  <a:pos x="56" y="18"/>
                </a:cxn>
                <a:cxn ang="0">
                  <a:pos x="52" y="9"/>
                </a:cxn>
                <a:cxn ang="0">
                  <a:pos x="49" y="9"/>
                </a:cxn>
                <a:cxn ang="0">
                  <a:pos x="42" y="9"/>
                </a:cxn>
                <a:cxn ang="0">
                  <a:pos x="35" y="9"/>
                </a:cxn>
              </a:cxnLst>
              <a:pathLst>
                <a:path w="63" h="168">
                  <a:moveTo>
                    <a:pt x="35" y="9"/>
                  </a:moveTo>
                  <a:lnTo>
                    <a:pt x="28" y="80"/>
                  </a:lnTo>
                  <a:lnTo>
                    <a:pt x="31" y="80"/>
                  </a:lnTo>
                  <a:lnTo>
                    <a:pt x="38" y="71"/>
                  </a:lnTo>
                  <a:lnTo>
                    <a:pt x="42" y="71"/>
                  </a:lnTo>
                  <a:lnTo>
                    <a:pt x="42" y="62"/>
                  </a:lnTo>
                  <a:lnTo>
                    <a:pt x="45" y="53"/>
                  </a:lnTo>
                  <a:lnTo>
                    <a:pt x="49" y="53"/>
                  </a:lnTo>
                  <a:lnTo>
                    <a:pt x="42" y="115"/>
                  </a:lnTo>
                  <a:lnTo>
                    <a:pt x="38" y="115"/>
                  </a:lnTo>
                  <a:lnTo>
                    <a:pt x="42" y="106"/>
                  </a:lnTo>
                  <a:lnTo>
                    <a:pt x="42" y="97"/>
                  </a:lnTo>
                  <a:lnTo>
                    <a:pt x="38" y="89"/>
                  </a:lnTo>
                  <a:lnTo>
                    <a:pt x="35" y="89"/>
                  </a:lnTo>
                  <a:lnTo>
                    <a:pt x="31" y="80"/>
                  </a:lnTo>
                  <a:lnTo>
                    <a:pt x="28" y="80"/>
                  </a:lnTo>
                  <a:lnTo>
                    <a:pt x="21" y="142"/>
                  </a:lnTo>
                  <a:lnTo>
                    <a:pt x="21" y="151"/>
                  </a:lnTo>
                  <a:lnTo>
                    <a:pt x="21" y="160"/>
                  </a:lnTo>
                  <a:lnTo>
                    <a:pt x="24" y="160"/>
                  </a:lnTo>
                  <a:lnTo>
                    <a:pt x="31" y="160"/>
                  </a:lnTo>
                  <a:lnTo>
                    <a:pt x="38" y="160"/>
                  </a:lnTo>
                  <a:lnTo>
                    <a:pt x="45" y="151"/>
                  </a:lnTo>
                  <a:lnTo>
                    <a:pt x="52" y="142"/>
                  </a:lnTo>
                  <a:lnTo>
                    <a:pt x="56" y="124"/>
                  </a:lnTo>
                  <a:lnTo>
                    <a:pt x="59" y="124"/>
                  </a:lnTo>
                  <a:lnTo>
                    <a:pt x="52" y="168"/>
                  </a:lnTo>
                  <a:lnTo>
                    <a:pt x="0" y="168"/>
                  </a:lnTo>
                  <a:lnTo>
                    <a:pt x="3" y="160"/>
                  </a:lnTo>
                  <a:lnTo>
                    <a:pt x="7" y="160"/>
                  </a:lnTo>
                  <a:lnTo>
                    <a:pt x="10" y="160"/>
                  </a:lnTo>
                  <a:lnTo>
                    <a:pt x="10" y="151"/>
                  </a:lnTo>
                  <a:lnTo>
                    <a:pt x="14" y="133"/>
                  </a:lnTo>
                  <a:lnTo>
                    <a:pt x="24" y="35"/>
                  </a:lnTo>
                  <a:lnTo>
                    <a:pt x="24" y="26"/>
                  </a:lnTo>
                  <a:lnTo>
                    <a:pt x="24" y="18"/>
                  </a:lnTo>
                  <a:lnTo>
                    <a:pt x="24" y="9"/>
                  </a:lnTo>
                  <a:lnTo>
                    <a:pt x="21" y="9"/>
                  </a:lnTo>
                  <a:lnTo>
                    <a:pt x="17" y="9"/>
                  </a:lnTo>
                  <a:lnTo>
                    <a:pt x="17" y="0"/>
                  </a:lnTo>
                  <a:lnTo>
                    <a:pt x="63" y="0"/>
                  </a:lnTo>
                  <a:lnTo>
                    <a:pt x="63" y="44"/>
                  </a:lnTo>
                  <a:lnTo>
                    <a:pt x="59" y="44"/>
                  </a:lnTo>
                  <a:lnTo>
                    <a:pt x="59" y="35"/>
                  </a:lnTo>
                  <a:lnTo>
                    <a:pt x="59" y="26"/>
                  </a:lnTo>
                  <a:lnTo>
                    <a:pt x="59" y="18"/>
                  </a:lnTo>
                  <a:lnTo>
                    <a:pt x="56" y="18"/>
                  </a:lnTo>
                  <a:lnTo>
                    <a:pt x="52" y="9"/>
                  </a:lnTo>
                  <a:lnTo>
                    <a:pt x="49" y="9"/>
                  </a:lnTo>
                  <a:lnTo>
                    <a:pt x="42" y="9"/>
                  </a:lnTo>
                  <a:lnTo>
                    <a:pt x="35" y="9"/>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178" name="Freeform 1099"/>
            <p:cNvSpPr/>
            <p:nvPr/>
          </p:nvSpPr>
          <p:spPr>
            <a:xfrm>
              <a:off x="5477" y="595"/>
              <a:ext cx="70" cy="159"/>
            </a:xfrm>
            <a:custGeom>
              <a:avLst/>
              <a:gdLst/>
              <a:ahLst/>
              <a:cxnLst>
                <a:cxn ang="0">
                  <a:pos x="35" y="9"/>
                </a:cxn>
                <a:cxn ang="0">
                  <a:pos x="28" y="71"/>
                </a:cxn>
                <a:cxn ang="0">
                  <a:pos x="35" y="71"/>
                </a:cxn>
                <a:cxn ang="0">
                  <a:pos x="38" y="71"/>
                </a:cxn>
                <a:cxn ang="0">
                  <a:pos x="42" y="71"/>
                </a:cxn>
                <a:cxn ang="0">
                  <a:pos x="45" y="62"/>
                </a:cxn>
                <a:cxn ang="0">
                  <a:pos x="49" y="53"/>
                </a:cxn>
                <a:cxn ang="0">
                  <a:pos x="45" y="115"/>
                </a:cxn>
                <a:cxn ang="0">
                  <a:pos x="42" y="115"/>
                </a:cxn>
                <a:cxn ang="0">
                  <a:pos x="42" y="106"/>
                </a:cxn>
                <a:cxn ang="0">
                  <a:pos x="42" y="97"/>
                </a:cxn>
                <a:cxn ang="0">
                  <a:pos x="42" y="88"/>
                </a:cxn>
                <a:cxn ang="0">
                  <a:pos x="38" y="80"/>
                </a:cxn>
                <a:cxn ang="0">
                  <a:pos x="35" y="80"/>
                </a:cxn>
                <a:cxn ang="0">
                  <a:pos x="28" y="80"/>
                </a:cxn>
                <a:cxn ang="0">
                  <a:pos x="21" y="133"/>
                </a:cxn>
                <a:cxn ang="0">
                  <a:pos x="21" y="142"/>
                </a:cxn>
                <a:cxn ang="0">
                  <a:pos x="21" y="151"/>
                </a:cxn>
                <a:cxn ang="0">
                  <a:pos x="24" y="159"/>
                </a:cxn>
                <a:cxn ang="0">
                  <a:pos x="28" y="159"/>
                </a:cxn>
                <a:cxn ang="0">
                  <a:pos x="0" y="159"/>
                </a:cxn>
                <a:cxn ang="0">
                  <a:pos x="3" y="159"/>
                </a:cxn>
                <a:cxn ang="0">
                  <a:pos x="7" y="159"/>
                </a:cxn>
                <a:cxn ang="0">
                  <a:pos x="10" y="151"/>
                </a:cxn>
                <a:cxn ang="0">
                  <a:pos x="10" y="142"/>
                </a:cxn>
                <a:cxn ang="0">
                  <a:pos x="14" y="133"/>
                </a:cxn>
                <a:cxn ang="0">
                  <a:pos x="24" y="35"/>
                </a:cxn>
                <a:cxn ang="0">
                  <a:pos x="24" y="17"/>
                </a:cxn>
                <a:cxn ang="0">
                  <a:pos x="24" y="9"/>
                </a:cxn>
                <a:cxn ang="0">
                  <a:pos x="24" y="0"/>
                </a:cxn>
                <a:cxn ang="0">
                  <a:pos x="21" y="0"/>
                </a:cxn>
                <a:cxn ang="0">
                  <a:pos x="17" y="0"/>
                </a:cxn>
                <a:cxn ang="0">
                  <a:pos x="70" y="0"/>
                </a:cxn>
                <a:cxn ang="0">
                  <a:pos x="66" y="35"/>
                </a:cxn>
                <a:cxn ang="0">
                  <a:pos x="63" y="35"/>
                </a:cxn>
                <a:cxn ang="0">
                  <a:pos x="63" y="26"/>
                </a:cxn>
                <a:cxn ang="0">
                  <a:pos x="63" y="17"/>
                </a:cxn>
                <a:cxn ang="0">
                  <a:pos x="63" y="9"/>
                </a:cxn>
                <a:cxn ang="0">
                  <a:pos x="59" y="9"/>
                </a:cxn>
                <a:cxn ang="0">
                  <a:pos x="56" y="9"/>
                </a:cxn>
                <a:cxn ang="0">
                  <a:pos x="49" y="9"/>
                </a:cxn>
                <a:cxn ang="0">
                  <a:pos x="35" y="9"/>
                </a:cxn>
              </a:cxnLst>
              <a:pathLst>
                <a:path w="70" h="159">
                  <a:moveTo>
                    <a:pt x="35" y="9"/>
                  </a:moveTo>
                  <a:lnTo>
                    <a:pt x="28" y="71"/>
                  </a:lnTo>
                  <a:lnTo>
                    <a:pt x="35" y="71"/>
                  </a:lnTo>
                  <a:lnTo>
                    <a:pt x="38" y="71"/>
                  </a:lnTo>
                  <a:lnTo>
                    <a:pt x="42" y="71"/>
                  </a:lnTo>
                  <a:lnTo>
                    <a:pt x="45" y="62"/>
                  </a:lnTo>
                  <a:lnTo>
                    <a:pt x="49" y="53"/>
                  </a:lnTo>
                  <a:lnTo>
                    <a:pt x="45" y="115"/>
                  </a:lnTo>
                  <a:lnTo>
                    <a:pt x="42" y="115"/>
                  </a:lnTo>
                  <a:lnTo>
                    <a:pt x="42" y="106"/>
                  </a:lnTo>
                  <a:lnTo>
                    <a:pt x="42" y="97"/>
                  </a:lnTo>
                  <a:lnTo>
                    <a:pt x="42" y="88"/>
                  </a:lnTo>
                  <a:lnTo>
                    <a:pt x="38" y="80"/>
                  </a:lnTo>
                  <a:lnTo>
                    <a:pt x="35" y="80"/>
                  </a:lnTo>
                  <a:lnTo>
                    <a:pt x="28" y="80"/>
                  </a:lnTo>
                  <a:lnTo>
                    <a:pt x="21" y="133"/>
                  </a:lnTo>
                  <a:lnTo>
                    <a:pt x="21" y="142"/>
                  </a:lnTo>
                  <a:lnTo>
                    <a:pt x="21" y="151"/>
                  </a:lnTo>
                  <a:lnTo>
                    <a:pt x="24" y="159"/>
                  </a:lnTo>
                  <a:lnTo>
                    <a:pt x="28" y="159"/>
                  </a:lnTo>
                  <a:lnTo>
                    <a:pt x="0" y="159"/>
                  </a:lnTo>
                  <a:lnTo>
                    <a:pt x="3" y="159"/>
                  </a:lnTo>
                  <a:lnTo>
                    <a:pt x="7" y="159"/>
                  </a:lnTo>
                  <a:lnTo>
                    <a:pt x="10" y="151"/>
                  </a:lnTo>
                  <a:lnTo>
                    <a:pt x="10" y="142"/>
                  </a:lnTo>
                  <a:lnTo>
                    <a:pt x="14" y="133"/>
                  </a:lnTo>
                  <a:lnTo>
                    <a:pt x="24" y="35"/>
                  </a:lnTo>
                  <a:lnTo>
                    <a:pt x="24" y="17"/>
                  </a:lnTo>
                  <a:lnTo>
                    <a:pt x="24" y="9"/>
                  </a:lnTo>
                  <a:lnTo>
                    <a:pt x="24" y="0"/>
                  </a:lnTo>
                  <a:lnTo>
                    <a:pt x="21" y="0"/>
                  </a:lnTo>
                  <a:lnTo>
                    <a:pt x="17" y="0"/>
                  </a:lnTo>
                  <a:lnTo>
                    <a:pt x="70" y="0"/>
                  </a:lnTo>
                  <a:lnTo>
                    <a:pt x="66" y="35"/>
                  </a:lnTo>
                  <a:lnTo>
                    <a:pt x="63" y="35"/>
                  </a:lnTo>
                  <a:lnTo>
                    <a:pt x="63" y="26"/>
                  </a:lnTo>
                  <a:lnTo>
                    <a:pt x="63" y="17"/>
                  </a:lnTo>
                  <a:lnTo>
                    <a:pt x="63" y="9"/>
                  </a:lnTo>
                  <a:lnTo>
                    <a:pt x="59" y="9"/>
                  </a:lnTo>
                  <a:lnTo>
                    <a:pt x="56" y="9"/>
                  </a:lnTo>
                  <a:lnTo>
                    <a:pt x="49" y="9"/>
                  </a:lnTo>
                  <a:lnTo>
                    <a:pt x="35" y="9"/>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179" name="Freeform 1100"/>
            <p:cNvSpPr/>
            <p:nvPr/>
          </p:nvSpPr>
          <p:spPr>
            <a:xfrm>
              <a:off x="5022" y="1305"/>
              <a:ext cx="66" cy="178"/>
            </a:xfrm>
            <a:custGeom>
              <a:avLst/>
              <a:gdLst/>
              <a:ahLst/>
              <a:cxnLst>
                <a:cxn ang="0">
                  <a:pos x="63" y="0"/>
                </a:cxn>
                <a:cxn ang="0">
                  <a:pos x="59" y="53"/>
                </a:cxn>
                <a:cxn ang="0">
                  <a:pos x="56" y="53"/>
                </a:cxn>
                <a:cxn ang="0">
                  <a:pos x="56" y="44"/>
                </a:cxn>
                <a:cxn ang="0">
                  <a:pos x="56" y="36"/>
                </a:cxn>
                <a:cxn ang="0">
                  <a:pos x="56" y="27"/>
                </a:cxn>
                <a:cxn ang="0">
                  <a:pos x="52" y="18"/>
                </a:cxn>
                <a:cxn ang="0">
                  <a:pos x="45" y="9"/>
                </a:cxn>
                <a:cxn ang="0">
                  <a:pos x="42" y="9"/>
                </a:cxn>
                <a:cxn ang="0">
                  <a:pos x="31" y="9"/>
                </a:cxn>
                <a:cxn ang="0">
                  <a:pos x="24" y="27"/>
                </a:cxn>
                <a:cxn ang="0">
                  <a:pos x="14" y="44"/>
                </a:cxn>
                <a:cxn ang="0">
                  <a:pos x="10" y="71"/>
                </a:cxn>
                <a:cxn ang="0">
                  <a:pos x="7" y="107"/>
                </a:cxn>
                <a:cxn ang="0">
                  <a:pos x="10" y="133"/>
                </a:cxn>
                <a:cxn ang="0">
                  <a:pos x="14" y="151"/>
                </a:cxn>
                <a:cxn ang="0">
                  <a:pos x="21" y="160"/>
                </a:cxn>
                <a:cxn ang="0">
                  <a:pos x="28" y="169"/>
                </a:cxn>
                <a:cxn ang="0">
                  <a:pos x="31" y="169"/>
                </a:cxn>
                <a:cxn ang="0">
                  <a:pos x="35" y="169"/>
                </a:cxn>
                <a:cxn ang="0">
                  <a:pos x="35" y="160"/>
                </a:cxn>
                <a:cxn ang="0">
                  <a:pos x="42" y="160"/>
                </a:cxn>
                <a:cxn ang="0">
                  <a:pos x="45" y="116"/>
                </a:cxn>
                <a:cxn ang="0">
                  <a:pos x="45" y="107"/>
                </a:cxn>
                <a:cxn ang="0">
                  <a:pos x="45" y="98"/>
                </a:cxn>
                <a:cxn ang="0">
                  <a:pos x="42" y="98"/>
                </a:cxn>
                <a:cxn ang="0">
                  <a:pos x="38" y="98"/>
                </a:cxn>
                <a:cxn ang="0">
                  <a:pos x="38" y="89"/>
                </a:cxn>
                <a:cxn ang="0">
                  <a:pos x="66" y="89"/>
                </a:cxn>
                <a:cxn ang="0">
                  <a:pos x="63" y="98"/>
                </a:cxn>
                <a:cxn ang="0">
                  <a:pos x="59" y="98"/>
                </a:cxn>
                <a:cxn ang="0">
                  <a:pos x="56" y="98"/>
                </a:cxn>
                <a:cxn ang="0">
                  <a:pos x="56" y="107"/>
                </a:cxn>
                <a:cxn ang="0">
                  <a:pos x="52" y="124"/>
                </a:cxn>
                <a:cxn ang="0">
                  <a:pos x="49" y="160"/>
                </a:cxn>
                <a:cxn ang="0">
                  <a:pos x="42" y="169"/>
                </a:cxn>
                <a:cxn ang="0">
                  <a:pos x="38" y="169"/>
                </a:cxn>
                <a:cxn ang="0">
                  <a:pos x="35" y="178"/>
                </a:cxn>
                <a:cxn ang="0">
                  <a:pos x="28" y="178"/>
                </a:cxn>
                <a:cxn ang="0">
                  <a:pos x="21" y="169"/>
                </a:cxn>
                <a:cxn ang="0">
                  <a:pos x="10" y="169"/>
                </a:cxn>
                <a:cxn ang="0">
                  <a:pos x="7" y="151"/>
                </a:cxn>
                <a:cxn ang="0">
                  <a:pos x="3" y="142"/>
                </a:cxn>
                <a:cxn ang="0">
                  <a:pos x="0" y="124"/>
                </a:cxn>
                <a:cxn ang="0">
                  <a:pos x="0" y="107"/>
                </a:cxn>
                <a:cxn ang="0">
                  <a:pos x="0" y="89"/>
                </a:cxn>
                <a:cxn ang="0">
                  <a:pos x="3" y="71"/>
                </a:cxn>
                <a:cxn ang="0">
                  <a:pos x="7" y="53"/>
                </a:cxn>
                <a:cxn ang="0">
                  <a:pos x="10" y="36"/>
                </a:cxn>
                <a:cxn ang="0">
                  <a:pos x="17" y="27"/>
                </a:cxn>
                <a:cxn ang="0">
                  <a:pos x="21" y="18"/>
                </a:cxn>
                <a:cxn ang="0">
                  <a:pos x="31" y="9"/>
                </a:cxn>
                <a:cxn ang="0">
                  <a:pos x="42" y="0"/>
                </a:cxn>
                <a:cxn ang="0">
                  <a:pos x="49" y="9"/>
                </a:cxn>
                <a:cxn ang="0">
                  <a:pos x="52" y="9"/>
                </a:cxn>
                <a:cxn ang="0">
                  <a:pos x="56" y="9"/>
                </a:cxn>
                <a:cxn ang="0">
                  <a:pos x="59" y="9"/>
                </a:cxn>
                <a:cxn ang="0">
                  <a:pos x="59" y="0"/>
                </a:cxn>
                <a:cxn ang="0">
                  <a:pos x="63" y="0"/>
                </a:cxn>
              </a:cxnLst>
              <a:pathLst>
                <a:path w="66" h="178">
                  <a:moveTo>
                    <a:pt x="63" y="0"/>
                  </a:moveTo>
                  <a:lnTo>
                    <a:pt x="59" y="53"/>
                  </a:lnTo>
                  <a:lnTo>
                    <a:pt x="56" y="53"/>
                  </a:lnTo>
                  <a:lnTo>
                    <a:pt x="56" y="44"/>
                  </a:lnTo>
                  <a:lnTo>
                    <a:pt x="56" y="36"/>
                  </a:lnTo>
                  <a:lnTo>
                    <a:pt x="56" y="27"/>
                  </a:lnTo>
                  <a:lnTo>
                    <a:pt x="52" y="18"/>
                  </a:lnTo>
                  <a:lnTo>
                    <a:pt x="45" y="9"/>
                  </a:lnTo>
                  <a:lnTo>
                    <a:pt x="42" y="9"/>
                  </a:lnTo>
                  <a:lnTo>
                    <a:pt x="31" y="9"/>
                  </a:lnTo>
                  <a:lnTo>
                    <a:pt x="24" y="27"/>
                  </a:lnTo>
                  <a:lnTo>
                    <a:pt x="14" y="44"/>
                  </a:lnTo>
                  <a:lnTo>
                    <a:pt x="10" y="71"/>
                  </a:lnTo>
                  <a:lnTo>
                    <a:pt x="7" y="107"/>
                  </a:lnTo>
                  <a:lnTo>
                    <a:pt x="10" y="133"/>
                  </a:lnTo>
                  <a:lnTo>
                    <a:pt x="14" y="151"/>
                  </a:lnTo>
                  <a:lnTo>
                    <a:pt x="21" y="160"/>
                  </a:lnTo>
                  <a:lnTo>
                    <a:pt x="28" y="169"/>
                  </a:lnTo>
                  <a:lnTo>
                    <a:pt x="31" y="169"/>
                  </a:lnTo>
                  <a:lnTo>
                    <a:pt x="35" y="169"/>
                  </a:lnTo>
                  <a:lnTo>
                    <a:pt x="35" y="160"/>
                  </a:lnTo>
                  <a:lnTo>
                    <a:pt x="42" y="160"/>
                  </a:lnTo>
                  <a:lnTo>
                    <a:pt x="45" y="116"/>
                  </a:lnTo>
                  <a:lnTo>
                    <a:pt x="45" y="107"/>
                  </a:lnTo>
                  <a:lnTo>
                    <a:pt x="45" y="98"/>
                  </a:lnTo>
                  <a:lnTo>
                    <a:pt x="42" y="98"/>
                  </a:lnTo>
                  <a:lnTo>
                    <a:pt x="38" y="98"/>
                  </a:lnTo>
                  <a:lnTo>
                    <a:pt x="38" y="89"/>
                  </a:lnTo>
                  <a:lnTo>
                    <a:pt x="66" y="89"/>
                  </a:lnTo>
                  <a:lnTo>
                    <a:pt x="63" y="98"/>
                  </a:lnTo>
                  <a:lnTo>
                    <a:pt x="59" y="98"/>
                  </a:lnTo>
                  <a:lnTo>
                    <a:pt x="56" y="98"/>
                  </a:lnTo>
                  <a:lnTo>
                    <a:pt x="56" y="107"/>
                  </a:lnTo>
                  <a:lnTo>
                    <a:pt x="52" y="124"/>
                  </a:lnTo>
                  <a:lnTo>
                    <a:pt x="49" y="160"/>
                  </a:lnTo>
                  <a:lnTo>
                    <a:pt x="42" y="169"/>
                  </a:lnTo>
                  <a:lnTo>
                    <a:pt x="38" y="169"/>
                  </a:lnTo>
                  <a:lnTo>
                    <a:pt x="35" y="178"/>
                  </a:lnTo>
                  <a:lnTo>
                    <a:pt x="28" y="178"/>
                  </a:lnTo>
                  <a:lnTo>
                    <a:pt x="21" y="169"/>
                  </a:lnTo>
                  <a:lnTo>
                    <a:pt x="10" y="169"/>
                  </a:lnTo>
                  <a:lnTo>
                    <a:pt x="7" y="151"/>
                  </a:lnTo>
                  <a:lnTo>
                    <a:pt x="3" y="142"/>
                  </a:lnTo>
                  <a:lnTo>
                    <a:pt x="0" y="124"/>
                  </a:lnTo>
                  <a:lnTo>
                    <a:pt x="0" y="107"/>
                  </a:lnTo>
                  <a:lnTo>
                    <a:pt x="0" y="89"/>
                  </a:lnTo>
                  <a:lnTo>
                    <a:pt x="3" y="71"/>
                  </a:lnTo>
                  <a:lnTo>
                    <a:pt x="7" y="53"/>
                  </a:lnTo>
                  <a:lnTo>
                    <a:pt x="10" y="36"/>
                  </a:lnTo>
                  <a:lnTo>
                    <a:pt x="17" y="27"/>
                  </a:lnTo>
                  <a:lnTo>
                    <a:pt x="21" y="18"/>
                  </a:lnTo>
                  <a:lnTo>
                    <a:pt x="31" y="9"/>
                  </a:lnTo>
                  <a:lnTo>
                    <a:pt x="42" y="0"/>
                  </a:lnTo>
                  <a:lnTo>
                    <a:pt x="49" y="9"/>
                  </a:lnTo>
                  <a:lnTo>
                    <a:pt x="52" y="9"/>
                  </a:lnTo>
                  <a:lnTo>
                    <a:pt x="56" y="9"/>
                  </a:lnTo>
                  <a:lnTo>
                    <a:pt x="59" y="9"/>
                  </a:lnTo>
                  <a:lnTo>
                    <a:pt x="59" y="0"/>
                  </a:lnTo>
                  <a:lnTo>
                    <a:pt x="63" y="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180" name="Freeform 1101"/>
            <p:cNvSpPr/>
            <p:nvPr/>
          </p:nvSpPr>
          <p:spPr>
            <a:xfrm>
              <a:off x="5351" y="1349"/>
              <a:ext cx="80" cy="169"/>
            </a:xfrm>
            <a:custGeom>
              <a:avLst/>
              <a:gdLst/>
              <a:ahLst/>
              <a:cxnLst>
                <a:cxn ang="0">
                  <a:pos x="24" y="80"/>
                </a:cxn>
                <a:cxn ang="0">
                  <a:pos x="56" y="80"/>
                </a:cxn>
                <a:cxn ang="0">
                  <a:pos x="59" y="36"/>
                </a:cxn>
                <a:cxn ang="0">
                  <a:pos x="59" y="27"/>
                </a:cxn>
                <a:cxn ang="0">
                  <a:pos x="63" y="18"/>
                </a:cxn>
                <a:cxn ang="0">
                  <a:pos x="59" y="18"/>
                </a:cxn>
                <a:cxn ang="0">
                  <a:pos x="59" y="9"/>
                </a:cxn>
                <a:cxn ang="0">
                  <a:pos x="56" y="9"/>
                </a:cxn>
                <a:cxn ang="0">
                  <a:pos x="52" y="9"/>
                </a:cxn>
                <a:cxn ang="0">
                  <a:pos x="56" y="0"/>
                </a:cxn>
                <a:cxn ang="0">
                  <a:pos x="80" y="0"/>
                </a:cxn>
                <a:cxn ang="0">
                  <a:pos x="80" y="9"/>
                </a:cxn>
                <a:cxn ang="0">
                  <a:pos x="77" y="9"/>
                </a:cxn>
                <a:cxn ang="0">
                  <a:pos x="73" y="9"/>
                </a:cxn>
                <a:cxn ang="0">
                  <a:pos x="73" y="18"/>
                </a:cxn>
                <a:cxn ang="0">
                  <a:pos x="70" y="18"/>
                </a:cxn>
                <a:cxn ang="0">
                  <a:pos x="70" y="27"/>
                </a:cxn>
                <a:cxn ang="0">
                  <a:pos x="70" y="36"/>
                </a:cxn>
                <a:cxn ang="0">
                  <a:pos x="56" y="143"/>
                </a:cxn>
                <a:cxn ang="0">
                  <a:pos x="56" y="151"/>
                </a:cxn>
                <a:cxn ang="0">
                  <a:pos x="56" y="160"/>
                </a:cxn>
                <a:cxn ang="0">
                  <a:pos x="59" y="160"/>
                </a:cxn>
                <a:cxn ang="0">
                  <a:pos x="63" y="160"/>
                </a:cxn>
                <a:cxn ang="0">
                  <a:pos x="63" y="169"/>
                </a:cxn>
                <a:cxn ang="0">
                  <a:pos x="38" y="169"/>
                </a:cxn>
                <a:cxn ang="0">
                  <a:pos x="38" y="160"/>
                </a:cxn>
                <a:cxn ang="0">
                  <a:pos x="42" y="160"/>
                </a:cxn>
                <a:cxn ang="0">
                  <a:pos x="45" y="160"/>
                </a:cxn>
                <a:cxn ang="0">
                  <a:pos x="45" y="151"/>
                </a:cxn>
                <a:cxn ang="0">
                  <a:pos x="49" y="134"/>
                </a:cxn>
                <a:cxn ang="0">
                  <a:pos x="56" y="89"/>
                </a:cxn>
                <a:cxn ang="0">
                  <a:pos x="24" y="89"/>
                </a:cxn>
                <a:cxn ang="0">
                  <a:pos x="21" y="143"/>
                </a:cxn>
                <a:cxn ang="0">
                  <a:pos x="17" y="151"/>
                </a:cxn>
                <a:cxn ang="0">
                  <a:pos x="17" y="160"/>
                </a:cxn>
                <a:cxn ang="0">
                  <a:pos x="21" y="160"/>
                </a:cxn>
                <a:cxn ang="0">
                  <a:pos x="24" y="160"/>
                </a:cxn>
                <a:cxn ang="0">
                  <a:pos x="24" y="169"/>
                </a:cxn>
                <a:cxn ang="0">
                  <a:pos x="0" y="169"/>
                </a:cxn>
                <a:cxn ang="0">
                  <a:pos x="0" y="160"/>
                </a:cxn>
                <a:cxn ang="0">
                  <a:pos x="3" y="160"/>
                </a:cxn>
                <a:cxn ang="0">
                  <a:pos x="7" y="160"/>
                </a:cxn>
                <a:cxn ang="0">
                  <a:pos x="10" y="151"/>
                </a:cxn>
                <a:cxn ang="0">
                  <a:pos x="10" y="134"/>
                </a:cxn>
                <a:cxn ang="0">
                  <a:pos x="21" y="36"/>
                </a:cxn>
                <a:cxn ang="0">
                  <a:pos x="24" y="27"/>
                </a:cxn>
                <a:cxn ang="0">
                  <a:pos x="24" y="18"/>
                </a:cxn>
                <a:cxn ang="0">
                  <a:pos x="24" y="9"/>
                </a:cxn>
                <a:cxn ang="0">
                  <a:pos x="21" y="9"/>
                </a:cxn>
                <a:cxn ang="0">
                  <a:pos x="17" y="9"/>
                </a:cxn>
                <a:cxn ang="0">
                  <a:pos x="17" y="0"/>
                </a:cxn>
                <a:cxn ang="0">
                  <a:pos x="42" y="0"/>
                </a:cxn>
                <a:cxn ang="0">
                  <a:pos x="42" y="9"/>
                </a:cxn>
                <a:cxn ang="0">
                  <a:pos x="38" y="9"/>
                </a:cxn>
                <a:cxn ang="0">
                  <a:pos x="35" y="18"/>
                </a:cxn>
                <a:cxn ang="0">
                  <a:pos x="31" y="27"/>
                </a:cxn>
                <a:cxn ang="0">
                  <a:pos x="31" y="36"/>
                </a:cxn>
                <a:cxn ang="0">
                  <a:pos x="24" y="80"/>
                </a:cxn>
              </a:cxnLst>
              <a:pathLst>
                <a:path w="80" h="169">
                  <a:moveTo>
                    <a:pt x="24" y="80"/>
                  </a:moveTo>
                  <a:lnTo>
                    <a:pt x="56" y="80"/>
                  </a:lnTo>
                  <a:lnTo>
                    <a:pt x="59" y="36"/>
                  </a:lnTo>
                  <a:lnTo>
                    <a:pt x="59" y="27"/>
                  </a:lnTo>
                  <a:lnTo>
                    <a:pt x="63" y="18"/>
                  </a:lnTo>
                  <a:lnTo>
                    <a:pt x="59" y="18"/>
                  </a:lnTo>
                  <a:lnTo>
                    <a:pt x="59" y="9"/>
                  </a:lnTo>
                  <a:lnTo>
                    <a:pt x="56" y="9"/>
                  </a:lnTo>
                  <a:lnTo>
                    <a:pt x="52" y="9"/>
                  </a:lnTo>
                  <a:lnTo>
                    <a:pt x="56" y="0"/>
                  </a:lnTo>
                  <a:lnTo>
                    <a:pt x="80" y="0"/>
                  </a:lnTo>
                  <a:lnTo>
                    <a:pt x="80" y="9"/>
                  </a:lnTo>
                  <a:lnTo>
                    <a:pt x="77" y="9"/>
                  </a:lnTo>
                  <a:lnTo>
                    <a:pt x="73" y="9"/>
                  </a:lnTo>
                  <a:lnTo>
                    <a:pt x="73" y="18"/>
                  </a:lnTo>
                  <a:lnTo>
                    <a:pt x="70" y="18"/>
                  </a:lnTo>
                  <a:lnTo>
                    <a:pt x="70" y="27"/>
                  </a:lnTo>
                  <a:lnTo>
                    <a:pt x="70" y="36"/>
                  </a:lnTo>
                  <a:lnTo>
                    <a:pt x="56" y="143"/>
                  </a:lnTo>
                  <a:lnTo>
                    <a:pt x="56" y="151"/>
                  </a:lnTo>
                  <a:lnTo>
                    <a:pt x="56" y="160"/>
                  </a:lnTo>
                  <a:lnTo>
                    <a:pt x="59" y="160"/>
                  </a:lnTo>
                  <a:lnTo>
                    <a:pt x="63" y="160"/>
                  </a:lnTo>
                  <a:lnTo>
                    <a:pt x="63" y="169"/>
                  </a:lnTo>
                  <a:lnTo>
                    <a:pt x="38" y="169"/>
                  </a:lnTo>
                  <a:lnTo>
                    <a:pt x="38" y="160"/>
                  </a:lnTo>
                  <a:lnTo>
                    <a:pt x="42" y="160"/>
                  </a:lnTo>
                  <a:lnTo>
                    <a:pt x="45" y="160"/>
                  </a:lnTo>
                  <a:lnTo>
                    <a:pt x="45" y="151"/>
                  </a:lnTo>
                  <a:lnTo>
                    <a:pt x="49" y="134"/>
                  </a:lnTo>
                  <a:lnTo>
                    <a:pt x="56" y="89"/>
                  </a:lnTo>
                  <a:lnTo>
                    <a:pt x="24" y="89"/>
                  </a:lnTo>
                  <a:lnTo>
                    <a:pt x="21" y="143"/>
                  </a:lnTo>
                  <a:lnTo>
                    <a:pt x="17" y="151"/>
                  </a:lnTo>
                  <a:lnTo>
                    <a:pt x="17" y="160"/>
                  </a:lnTo>
                  <a:lnTo>
                    <a:pt x="21" y="160"/>
                  </a:lnTo>
                  <a:lnTo>
                    <a:pt x="24" y="160"/>
                  </a:lnTo>
                  <a:lnTo>
                    <a:pt x="24" y="169"/>
                  </a:lnTo>
                  <a:lnTo>
                    <a:pt x="0" y="169"/>
                  </a:lnTo>
                  <a:lnTo>
                    <a:pt x="0" y="160"/>
                  </a:lnTo>
                  <a:lnTo>
                    <a:pt x="3" y="160"/>
                  </a:lnTo>
                  <a:lnTo>
                    <a:pt x="7" y="160"/>
                  </a:lnTo>
                  <a:lnTo>
                    <a:pt x="10" y="151"/>
                  </a:lnTo>
                  <a:lnTo>
                    <a:pt x="10" y="134"/>
                  </a:lnTo>
                  <a:lnTo>
                    <a:pt x="21" y="36"/>
                  </a:lnTo>
                  <a:lnTo>
                    <a:pt x="24" y="27"/>
                  </a:lnTo>
                  <a:lnTo>
                    <a:pt x="24" y="18"/>
                  </a:lnTo>
                  <a:lnTo>
                    <a:pt x="24" y="9"/>
                  </a:lnTo>
                  <a:lnTo>
                    <a:pt x="21" y="9"/>
                  </a:lnTo>
                  <a:lnTo>
                    <a:pt x="17" y="9"/>
                  </a:lnTo>
                  <a:lnTo>
                    <a:pt x="17" y="0"/>
                  </a:lnTo>
                  <a:lnTo>
                    <a:pt x="42" y="0"/>
                  </a:lnTo>
                  <a:lnTo>
                    <a:pt x="42" y="9"/>
                  </a:lnTo>
                  <a:lnTo>
                    <a:pt x="38" y="9"/>
                  </a:lnTo>
                  <a:lnTo>
                    <a:pt x="35" y="18"/>
                  </a:lnTo>
                  <a:lnTo>
                    <a:pt x="31" y="27"/>
                  </a:lnTo>
                  <a:lnTo>
                    <a:pt x="31" y="36"/>
                  </a:lnTo>
                  <a:lnTo>
                    <a:pt x="24" y="8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181" name="Freeform 1102"/>
            <p:cNvSpPr/>
            <p:nvPr/>
          </p:nvSpPr>
          <p:spPr>
            <a:xfrm>
              <a:off x="4896" y="1793"/>
              <a:ext cx="42" cy="169"/>
            </a:xfrm>
            <a:custGeom>
              <a:avLst/>
              <a:gdLst/>
              <a:ahLst/>
              <a:cxnLst>
                <a:cxn ang="0">
                  <a:pos x="24" y="160"/>
                </a:cxn>
                <a:cxn ang="0">
                  <a:pos x="24" y="169"/>
                </a:cxn>
                <a:cxn ang="0">
                  <a:pos x="0" y="169"/>
                </a:cxn>
                <a:cxn ang="0">
                  <a:pos x="0" y="160"/>
                </a:cxn>
                <a:cxn ang="0">
                  <a:pos x="3" y="160"/>
                </a:cxn>
                <a:cxn ang="0">
                  <a:pos x="7" y="160"/>
                </a:cxn>
                <a:cxn ang="0">
                  <a:pos x="7" y="151"/>
                </a:cxn>
                <a:cxn ang="0">
                  <a:pos x="10" y="143"/>
                </a:cxn>
                <a:cxn ang="0">
                  <a:pos x="10" y="134"/>
                </a:cxn>
                <a:cxn ang="0">
                  <a:pos x="21" y="36"/>
                </a:cxn>
                <a:cxn ang="0">
                  <a:pos x="24" y="27"/>
                </a:cxn>
                <a:cxn ang="0">
                  <a:pos x="24" y="18"/>
                </a:cxn>
                <a:cxn ang="0">
                  <a:pos x="24" y="9"/>
                </a:cxn>
                <a:cxn ang="0">
                  <a:pos x="21" y="9"/>
                </a:cxn>
                <a:cxn ang="0">
                  <a:pos x="17" y="9"/>
                </a:cxn>
                <a:cxn ang="0">
                  <a:pos x="17" y="0"/>
                </a:cxn>
                <a:cxn ang="0">
                  <a:pos x="42" y="0"/>
                </a:cxn>
                <a:cxn ang="0">
                  <a:pos x="42" y="9"/>
                </a:cxn>
                <a:cxn ang="0">
                  <a:pos x="38" y="9"/>
                </a:cxn>
                <a:cxn ang="0">
                  <a:pos x="35" y="9"/>
                </a:cxn>
                <a:cxn ang="0">
                  <a:pos x="31" y="18"/>
                </a:cxn>
                <a:cxn ang="0">
                  <a:pos x="31" y="36"/>
                </a:cxn>
                <a:cxn ang="0">
                  <a:pos x="17" y="134"/>
                </a:cxn>
                <a:cxn ang="0">
                  <a:pos x="17" y="143"/>
                </a:cxn>
                <a:cxn ang="0">
                  <a:pos x="17" y="151"/>
                </a:cxn>
                <a:cxn ang="0">
                  <a:pos x="17" y="160"/>
                </a:cxn>
                <a:cxn ang="0">
                  <a:pos x="21" y="160"/>
                </a:cxn>
                <a:cxn ang="0">
                  <a:pos x="24" y="160"/>
                </a:cxn>
              </a:cxnLst>
              <a:pathLst>
                <a:path w="42" h="169">
                  <a:moveTo>
                    <a:pt x="24" y="160"/>
                  </a:moveTo>
                  <a:lnTo>
                    <a:pt x="24" y="169"/>
                  </a:lnTo>
                  <a:lnTo>
                    <a:pt x="0" y="169"/>
                  </a:lnTo>
                  <a:lnTo>
                    <a:pt x="0" y="160"/>
                  </a:lnTo>
                  <a:lnTo>
                    <a:pt x="3" y="160"/>
                  </a:lnTo>
                  <a:lnTo>
                    <a:pt x="7" y="160"/>
                  </a:lnTo>
                  <a:lnTo>
                    <a:pt x="7" y="151"/>
                  </a:lnTo>
                  <a:lnTo>
                    <a:pt x="10" y="143"/>
                  </a:lnTo>
                  <a:lnTo>
                    <a:pt x="10" y="134"/>
                  </a:lnTo>
                  <a:lnTo>
                    <a:pt x="21" y="36"/>
                  </a:lnTo>
                  <a:lnTo>
                    <a:pt x="24" y="27"/>
                  </a:lnTo>
                  <a:lnTo>
                    <a:pt x="24" y="18"/>
                  </a:lnTo>
                  <a:lnTo>
                    <a:pt x="24" y="9"/>
                  </a:lnTo>
                  <a:lnTo>
                    <a:pt x="21" y="9"/>
                  </a:lnTo>
                  <a:lnTo>
                    <a:pt x="17" y="9"/>
                  </a:lnTo>
                  <a:lnTo>
                    <a:pt x="17" y="0"/>
                  </a:lnTo>
                  <a:lnTo>
                    <a:pt x="42" y="0"/>
                  </a:lnTo>
                  <a:lnTo>
                    <a:pt x="42" y="9"/>
                  </a:lnTo>
                  <a:lnTo>
                    <a:pt x="38" y="9"/>
                  </a:lnTo>
                  <a:lnTo>
                    <a:pt x="35" y="9"/>
                  </a:lnTo>
                  <a:lnTo>
                    <a:pt x="31" y="18"/>
                  </a:lnTo>
                  <a:lnTo>
                    <a:pt x="31" y="36"/>
                  </a:lnTo>
                  <a:lnTo>
                    <a:pt x="17" y="134"/>
                  </a:lnTo>
                  <a:lnTo>
                    <a:pt x="17" y="143"/>
                  </a:lnTo>
                  <a:lnTo>
                    <a:pt x="17" y="151"/>
                  </a:lnTo>
                  <a:lnTo>
                    <a:pt x="17" y="160"/>
                  </a:lnTo>
                  <a:lnTo>
                    <a:pt x="21" y="160"/>
                  </a:lnTo>
                  <a:lnTo>
                    <a:pt x="24" y="16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182" name="Freeform 1103"/>
            <p:cNvSpPr/>
            <p:nvPr/>
          </p:nvSpPr>
          <p:spPr>
            <a:xfrm>
              <a:off x="4234" y="1518"/>
              <a:ext cx="46" cy="169"/>
            </a:xfrm>
            <a:custGeom>
              <a:avLst/>
              <a:gdLst/>
              <a:ahLst/>
              <a:cxnLst>
                <a:cxn ang="0">
                  <a:pos x="25" y="0"/>
                </a:cxn>
                <a:cxn ang="0">
                  <a:pos x="46" y="0"/>
                </a:cxn>
                <a:cxn ang="0">
                  <a:pos x="42" y="9"/>
                </a:cxn>
                <a:cxn ang="0">
                  <a:pos x="39" y="18"/>
                </a:cxn>
                <a:cxn ang="0">
                  <a:pos x="39" y="36"/>
                </a:cxn>
                <a:cxn ang="0">
                  <a:pos x="32" y="107"/>
                </a:cxn>
                <a:cxn ang="0">
                  <a:pos x="28" y="125"/>
                </a:cxn>
                <a:cxn ang="0">
                  <a:pos x="25" y="142"/>
                </a:cxn>
                <a:cxn ang="0">
                  <a:pos x="25" y="151"/>
                </a:cxn>
                <a:cxn ang="0">
                  <a:pos x="18" y="160"/>
                </a:cxn>
                <a:cxn ang="0">
                  <a:pos x="14" y="169"/>
                </a:cxn>
                <a:cxn ang="0">
                  <a:pos x="11" y="169"/>
                </a:cxn>
                <a:cxn ang="0">
                  <a:pos x="4" y="169"/>
                </a:cxn>
                <a:cxn ang="0">
                  <a:pos x="4" y="160"/>
                </a:cxn>
                <a:cxn ang="0">
                  <a:pos x="0" y="151"/>
                </a:cxn>
                <a:cxn ang="0">
                  <a:pos x="0" y="142"/>
                </a:cxn>
                <a:cxn ang="0">
                  <a:pos x="0" y="133"/>
                </a:cxn>
                <a:cxn ang="0">
                  <a:pos x="4" y="125"/>
                </a:cxn>
                <a:cxn ang="0">
                  <a:pos x="7" y="125"/>
                </a:cxn>
                <a:cxn ang="0">
                  <a:pos x="7" y="133"/>
                </a:cxn>
                <a:cxn ang="0">
                  <a:pos x="7" y="142"/>
                </a:cxn>
                <a:cxn ang="0">
                  <a:pos x="7" y="151"/>
                </a:cxn>
                <a:cxn ang="0">
                  <a:pos x="7" y="160"/>
                </a:cxn>
                <a:cxn ang="0">
                  <a:pos x="11" y="160"/>
                </a:cxn>
                <a:cxn ang="0">
                  <a:pos x="14" y="160"/>
                </a:cxn>
                <a:cxn ang="0">
                  <a:pos x="18" y="151"/>
                </a:cxn>
                <a:cxn ang="0">
                  <a:pos x="18" y="142"/>
                </a:cxn>
                <a:cxn ang="0">
                  <a:pos x="21" y="142"/>
                </a:cxn>
                <a:cxn ang="0">
                  <a:pos x="21" y="125"/>
                </a:cxn>
                <a:cxn ang="0">
                  <a:pos x="21" y="116"/>
                </a:cxn>
                <a:cxn ang="0">
                  <a:pos x="25" y="98"/>
                </a:cxn>
                <a:cxn ang="0">
                  <a:pos x="32" y="36"/>
                </a:cxn>
                <a:cxn ang="0">
                  <a:pos x="32" y="18"/>
                </a:cxn>
                <a:cxn ang="0">
                  <a:pos x="32" y="9"/>
                </a:cxn>
                <a:cxn ang="0">
                  <a:pos x="28" y="9"/>
                </a:cxn>
                <a:cxn ang="0">
                  <a:pos x="25" y="0"/>
                </a:cxn>
              </a:cxnLst>
              <a:pathLst>
                <a:path w="46" h="169">
                  <a:moveTo>
                    <a:pt x="25" y="0"/>
                  </a:moveTo>
                  <a:lnTo>
                    <a:pt x="46" y="0"/>
                  </a:lnTo>
                  <a:lnTo>
                    <a:pt x="42" y="9"/>
                  </a:lnTo>
                  <a:lnTo>
                    <a:pt x="39" y="18"/>
                  </a:lnTo>
                  <a:lnTo>
                    <a:pt x="39" y="36"/>
                  </a:lnTo>
                  <a:lnTo>
                    <a:pt x="32" y="107"/>
                  </a:lnTo>
                  <a:lnTo>
                    <a:pt x="28" y="125"/>
                  </a:lnTo>
                  <a:lnTo>
                    <a:pt x="25" y="142"/>
                  </a:lnTo>
                  <a:lnTo>
                    <a:pt x="25" y="151"/>
                  </a:lnTo>
                  <a:lnTo>
                    <a:pt x="18" y="160"/>
                  </a:lnTo>
                  <a:lnTo>
                    <a:pt x="14" y="169"/>
                  </a:lnTo>
                  <a:lnTo>
                    <a:pt x="11" y="169"/>
                  </a:lnTo>
                  <a:lnTo>
                    <a:pt x="4" y="169"/>
                  </a:lnTo>
                  <a:lnTo>
                    <a:pt x="4" y="160"/>
                  </a:lnTo>
                  <a:lnTo>
                    <a:pt x="0" y="151"/>
                  </a:lnTo>
                  <a:lnTo>
                    <a:pt x="0" y="142"/>
                  </a:lnTo>
                  <a:lnTo>
                    <a:pt x="0" y="133"/>
                  </a:lnTo>
                  <a:lnTo>
                    <a:pt x="4" y="125"/>
                  </a:lnTo>
                  <a:lnTo>
                    <a:pt x="7" y="125"/>
                  </a:lnTo>
                  <a:lnTo>
                    <a:pt x="7" y="133"/>
                  </a:lnTo>
                  <a:lnTo>
                    <a:pt x="7" y="142"/>
                  </a:lnTo>
                  <a:lnTo>
                    <a:pt x="7" y="151"/>
                  </a:lnTo>
                  <a:lnTo>
                    <a:pt x="7" y="160"/>
                  </a:lnTo>
                  <a:lnTo>
                    <a:pt x="11" y="160"/>
                  </a:lnTo>
                  <a:lnTo>
                    <a:pt x="14" y="160"/>
                  </a:lnTo>
                  <a:lnTo>
                    <a:pt x="18" y="151"/>
                  </a:lnTo>
                  <a:lnTo>
                    <a:pt x="18" y="142"/>
                  </a:lnTo>
                  <a:lnTo>
                    <a:pt x="21" y="142"/>
                  </a:lnTo>
                  <a:lnTo>
                    <a:pt x="21" y="125"/>
                  </a:lnTo>
                  <a:lnTo>
                    <a:pt x="21" y="116"/>
                  </a:lnTo>
                  <a:lnTo>
                    <a:pt x="25" y="98"/>
                  </a:lnTo>
                  <a:lnTo>
                    <a:pt x="32" y="36"/>
                  </a:lnTo>
                  <a:lnTo>
                    <a:pt x="32" y="18"/>
                  </a:lnTo>
                  <a:lnTo>
                    <a:pt x="32" y="9"/>
                  </a:lnTo>
                  <a:lnTo>
                    <a:pt x="28" y="9"/>
                  </a:lnTo>
                  <a:lnTo>
                    <a:pt x="25" y="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36869" name="组合 192"/>
          <p:cNvGrpSpPr/>
          <p:nvPr/>
        </p:nvGrpSpPr>
        <p:grpSpPr>
          <a:xfrm>
            <a:off x="6815138" y="333375"/>
            <a:ext cx="2089150" cy="1755775"/>
            <a:chOff x="971550" y="2708275"/>
            <a:chExt cx="3035300" cy="2641604"/>
          </a:xfrm>
        </p:grpSpPr>
        <p:grpSp>
          <p:nvGrpSpPr>
            <p:cNvPr id="37006" name="Group 2488"/>
            <p:cNvGrpSpPr/>
            <p:nvPr/>
          </p:nvGrpSpPr>
          <p:grpSpPr>
            <a:xfrm>
              <a:off x="1065211" y="2822577"/>
              <a:ext cx="2833685" cy="2527302"/>
              <a:chOff x="671" y="1778"/>
              <a:chExt cx="1785" cy="1592"/>
            </a:xfrm>
          </p:grpSpPr>
          <p:sp>
            <p:nvSpPr>
              <p:cNvPr id="37058" name="Rectangle 2107"/>
              <p:cNvSpPr/>
              <p:nvPr/>
            </p:nvSpPr>
            <p:spPr>
              <a:xfrm>
                <a:off x="748" y="3158"/>
                <a:ext cx="1639" cy="2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边的边界盒</a:t>
                </a:r>
                <a:endParaRPr lang="zh-CN" altLang="en-US" sz="1600" dirty="0">
                  <a:latin typeface="宋体" panose="02010600030101010101" pitchFamily="2" charset="-122"/>
                  <a:ea typeface="宋体" panose="02010600030101010101" pitchFamily="2" charset="-122"/>
                </a:endParaRPr>
              </a:p>
            </p:txBody>
          </p:sp>
          <p:grpSp>
            <p:nvGrpSpPr>
              <p:cNvPr id="37059" name="Group 2487"/>
              <p:cNvGrpSpPr/>
              <p:nvPr/>
            </p:nvGrpSpPr>
            <p:grpSpPr>
              <a:xfrm>
                <a:off x="671" y="1778"/>
                <a:ext cx="1785" cy="1298"/>
                <a:chOff x="671" y="1778"/>
                <a:chExt cx="1785" cy="1298"/>
              </a:xfrm>
            </p:grpSpPr>
            <p:sp>
              <p:nvSpPr>
                <p:cNvPr id="37060" name="Freeform 2371"/>
                <p:cNvSpPr>
                  <a:spLocks noEditPoints="1"/>
                </p:cNvSpPr>
                <p:nvPr/>
              </p:nvSpPr>
              <p:spPr>
                <a:xfrm>
                  <a:off x="1760" y="2040"/>
                  <a:ext cx="23" cy="41"/>
                </a:xfrm>
                <a:custGeom>
                  <a:avLst/>
                  <a:gdLst/>
                  <a:ahLst/>
                  <a:cxnLst>
                    <a:cxn ang="0">
                      <a:pos x="19" y="38"/>
                    </a:cxn>
                    <a:cxn ang="0">
                      <a:pos x="19" y="38"/>
                    </a:cxn>
                    <a:cxn ang="0">
                      <a:pos x="19" y="41"/>
                    </a:cxn>
                    <a:cxn ang="0">
                      <a:pos x="23" y="41"/>
                    </a:cxn>
                    <a:cxn ang="0">
                      <a:pos x="10" y="41"/>
                    </a:cxn>
                    <a:cxn ang="0">
                      <a:pos x="13" y="41"/>
                    </a:cxn>
                    <a:cxn ang="0">
                      <a:pos x="16" y="38"/>
                    </a:cxn>
                    <a:cxn ang="0">
                      <a:pos x="16" y="28"/>
                    </a:cxn>
                    <a:cxn ang="0">
                      <a:pos x="0" y="28"/>
                    </a:cxn>
                    <a:cxn ang="0">
                      <a:pos x="16" y="0"/>
                    </a:cxn>
                    <a:cxn ang="0">
                      <a:pos x="19" y="0"/>
                    </a:cxn>
                    <a:cxn ang="0">
                      <a:pos x="19" y="28"/>
                    </a:cxn>
                    <a:cxn ang="0">
                      <a:pos x="23" y="28"/>
                    </a:cxn>
                    <a:cxn ang="0">
                      <a:pos x="19" y="28"/>
                    </a:cxn>
                    <a:cxn ang="0">
                      <a:pos x="19" y="38"/>
                    </a:cxn>
                    <a:cxn ang="0">
                      <a:pos x="16" y="6"/>
                    </a:cxn>
                    <a:cxn ang="0">
                      <a:pos x="3" y="28"/>
                    </a:cxn>
                    <a:cxn ang="0">
                      <a:pos x="16" y="28"/>
                    </a:cxn>
                    <a:cxn ang="0">
                      <a:pos x="16" y="6"/>
                    </a:cxn>
                  </a:cxnLst>
                  <a:pathLst>
                    <a:path w="23" h="41">
                      <a:moveTo>
                        <a:pt x="19" y="38"/>
                      </a:moveTo>
                      <a:lnTo>
                        <a:pt x="19" y="38"/>
                      </a:lnTo>
                      <a:lnTo>
                        <a:pt x="19" y="41"/>
                      </a:lnTo>
                      <a:lnTo>
                        <a:pt x="23" y="41"/>
                      </a:lnTo>
                      <a:lnTo>
                        <a:pt x="10" y="41"/>
                      </a:lnTo>
                      <a:lnTo>
                        <a:pt x="13" y="41"/>
                      </a:lnTo>
                      <a:lnTo>
                        <a:pt x="16" y="38"/>
                      </a:lnTo>
                      <a:lnTo>
                        <a:pt x="16" y="28"/>
                      </a:lnTo>
                      <a:lnTo>
                        <a:pt x="0" y="28"/>
                      </a:lnTo>
                      <a:lnTo>
                        <a:pt x="16" y="0"/>
                      </a:lnTo>
                      <a:lnTo>
                        <a:pt x="19" y="0"/>
                      </a:lnTo>
                      <a:lnTo>
                        <a:pt x="19" y="28"/>
                      </a:lnTo>
                      <a:lnTo>
                        <a:pt x="23" y="28"/>
                      </a:lnTo>
                      <a:lnTo>
                        <a:pt x="19" y="28"/>
                      </a:lnTo>
                      <a:lnTo>
                        <a:pt x="19" y="38"/>
                      </a:lnTo>
                      <a:close/>
                      <a:moveTo>
                        <a:pt x="16" y="6"/>
                      </a:moveTo>
                      <a:lnTo>
                        <a:pt x="3" y="28"/>
                      </a:lnTo>
                      <a:lnTo>
                        <a:pt x="16" y="28"/>
                      </a:lnTo>
                      <a:lnTo>
                        <a:pt x="16" y="6"/>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061" name="Freeform 2372"/>
                <p:cNvSpPr/>
                <p:nvPr/>
              </p:nvSpPr>
              <p:spPr>
                <a:xfrm>
                  <a:off x="1571" y="2380"/>
                  <a:ext cx="20" cy="44"/>
                </a:xfrm>
                <a:custGeom>
                  <a:avLst/>
                  <a:gdLst/>
                  <a:ahLst/>
                  <a:cxnLst>
                    <a:cxn ang="0">
                      <a:pos x="20" y="32"/>
                    </a:cxn>
                    <a:cxn ang="0">
                      <a:pos x="20" y="35"/>
                    </a:cxn>
                    <a:cxn ang="0">
                      <a:pos x="17" y="38"/>
                    </a:cxn>
                    <a:cxn ang="0">
                      <a:pos x="13" y="41"/>
                    </a:cxn>
                    <a:cxn ang="0">
                      <a:pos x="7" y="44"/>
                    </a:cxn>
                    <a:cxn ang="0">
                      <a:pos x="4" y="41"/>
                    </a:cxn>
                    <a:cxn ang="0">
                      <a:pos x="0" y="41"/>
                    </a:cxn>
                    <a:cxn ang="0">
                      <a:pos x="0" y="38"/>
                    </a:cxn>
                    <a:cxn ang="0">
                      <a:pos x="0" y="35"/>
                    </a:cxn>
                    <a:cxn ang="0">
                      <a:pos x="0" y="32"/>
                    </a:cxn>
                    <a:cxn ang="0">
                      <a:pos x="4" y="32"/>
                    </a:cxn>
                    <a:cxn ang="0">
                      <a:pos x="4" y="35"/>
                    </a:cxn>
                    <a:cxn ang="0">
                      <a:pos x="4" y="38"/>
                    </a:cxn>
                    <a:cxn ang="0">
                      <a:pos x="4" y="41"/>
                    </a:cxn>
                    <a:cxn ang="0">
                      <a:pos x="7" y="41"/>
                    </a:cxn>
                    <a:cxn ang="0">
                      <a:pos x="10" y="41"/>
                    </a:cxn>
                    <a:cxn ang="0">
                      <a:pos x="13" y="38"/>
                    </a:cxn>
                    <a:cxn ang="0">
                      <a:pos x="13" y="35"/>
                    </a:cxn>
                    <a:cxn ang="0">
                      <a:pos x="17" y="32"/>
                    </a:cxn>
                    <a:cxn ang="0">
                      <a:pos x="13" y="25"/>
                    </a:cxn>
                    <a:cxn ang="0">
                      <a:pos x="13" y="22"/>
                    </a:cxn>
                    <a:cxn ang="0">
                      <a:pos x="10" y="22"/>
                    </a:cxn>
                    <a:cxn ang="0">
                      <a:pos x="7" y="19"/>
                    </a:cxn>
                    <a:cxn ang="0">
                      <a:pos x="10" y="19"/>
                    </a:cxn>
                    <a:cxn ang="0">
                      <a:pos x="13" y="16"/>
                    </a:cxn>
                    <a:cxn ang="0">
                      <a:pos x="13" y="13"/>
                    </a:cxn>
                    <a:cxn ang="0">
                      <a:pos x="13" y="9"/>
                    </a:cxn>
                    <a:cxn ang="0">
                      <a:pos x="13" y="6"/>
                    </a:cxn>
                    <a:cxn ang="0">
                      <a:pos x="13" y="3"/>
                    </a:cxn>
                    <a:cxn ang="0">
                      <a:pos x="10" y="0"/>
                    </a:cxn>
                    <a:cxn ang="0">
                      <a:pos x="7" y="0"/>
                    </a:cxn>
                    <a:cxn ang="0">
                      <a:pos x="4" y="3"/>
                    </a:cxn>
                    <a:cxn ang="0">
                      <a:pos x="4" y="6"/>
                    </a:cxn>
                    <a:cxn ang="0">
                      <a:pos x="4" y="9"/>
                    </a:cxn>
                    <a:cxn ang="0">
                      <a:pos x="4" y="13"/>
                    </a:cxn>
                    <a:cxn ang="0">
                      <a:pos x="0" y="13"/>
                    </a:cxn>
                    <a:cxn ang="0">
                      <a:pos x="0" y="9"/>
                    </a:cxn>
                    <a:cxn ang="0">
                      <a:pos x="0" y="6"/>
                    </a:cxn>
                    <a:cxn ang="0">
                      <a:pos x="0" y="3"/>
                    </a:cxn>
                    <a:cxn ang="0">
                      <a:pos x="4" y="3"/>
                    </a:cxn>
                    <a:cxn ang="0">
                      <a:pos x="4" y="0"/>
                    </a:cxn>
                    <a:cxn ang="0">
                      <a:pos x="7" y="0"/>
                    </a:cxn>
                    <a:cxn ang="0">
                      <a:pos x="13" y="0"/>
                    </a:cxn>
                    <a:cxn ang="0">
                      <a:pos x="17" y="3"/>
                    </a:cxn>
                    <a:cxn ang="0">
                      <a:pos x="17" y="6"/>
                    </a:cxn>
                    <a:cxn ang="0">
                      <a:pos x="17" y="9"/>
                    </a:cxn>
                    <a:cxn ang="0">
                      <a:pos x="17" y="13"/>
                    </a:cxn>
                    <a:cxn ang="0">
                      <a:pos x="17" y="16"/>
                    </a:cxn>
                    <a:cxn ang="0">
                      <a:pos x="13" y="19"/>
                    </a:cxn>
                    <a:cxn ang="0">
                      <a:pos x="10" y="19"/>
                    </a:cxn>
                    <a:cxn ang="0">
                      <a:pos x="17" y="22"/>
                    </a:cxn>
                    <a:cxn ang="0">
                      <a:pos x="17" y="25"/>
                    </a:cxn>
                    <a:cxn ang="0">
                      <a:pos x="20" y="28"/>
                    </a:cxn>
                    <a:cxn ang="0">
                      <a:pos x="20" y="32"/>
                    </a:cxn>
                  </a:cxnLst>
                  <a:pathLst>
                    <a:path w="20" h="44">
                      <a:moveTo>
                        <a:pt x="20" y="32"/>
                      </a:moveTo>
                      <a:lnTo>
                        <a:pt x="20" y="35"/>
                      </a:lnTo>
                      <a:lnTo>
                        <a:pt x="17" y="38"/>
                      </a:lnTo>
                      <a:lnTo>
                        <a:pt x="13" y="41"/>
                      </a:lnTo>
                      <a:lnTo>
                        <a:pt x="7" y="44"/>
                      </a:lnTo>
                      <a:lnTo>
                        <a:pt x="4" y="41"/>
                      </a:lnTo>
                      <a:lnTo>
                        <a:pt x="0" y="41"/>
                      </a:lnTo>
                      <a:lnTo>
                        <a:pt x="0" y="38"/>
                      </a:lnTo>
                      <a:lnTo>
                        <a:pt x="0" y="35"/>
                      </a:lnTo>
                      <a:lnTo>
                        <a:pt x="0" y="32"/>
                      </a:lnTo>
                      <a:lnTo>
                        <a:pt x="4" y="32"/>
                      </a:lnTo>
                      <a:lnTo>
                        <a:pt x="4" y="35"/>
                      </a:lnTo>
                      <a:lnTo>
                        <a:pt x="4" y="38"/>
                      </a:lnTo>
                      <a:lnTo>
                        <a:pt x="4" y="41"/>
                      </a:lnTo>
                      <a:lnTo>
                        <a:pt x="7" y="41"/>
                      </a:lnTo>
                      <a:lnTo>
                        <a:pt x="10" y="41"/>
                      </a:lnTo>
                      <a:lnTo>
                        <a:pt x="13" y="38"/>
                      </a:lnTo>
                      <a:lnTo>
                        <a:pt x="13" y="35"/>
                      </a:lnTo>
                      <a:lnTo>
                        <a:pt x="17" y="32"/>
                      </a:lnTo>
                      <a:lnTo>
                        <a:pt x="13" y="25"/>
                      </a:lnTo>
                      <a:lnTo>
                        <a:pt x="13" y="22"/>
                      </a:lnTo>
                      <a:lnTo>
                        <a:pt x="10" y="22"/>
                      </a:lnTo>
                      <a:lnTo>
                        <a:pt x="7" y="19"/>
                      </a:lnTo>
                      <a:lnTo>
                        <a:pt x="10" y="19"/>
                      </a:lnTo>
                      <a:lnTo>
                        <a:pt x="13" y="16"/>
                      </a:lnTo>
                      <a:lnTo>
                        <a:pt x="13" y="13"/>
                      </a:lnTo>
                      <a:lnTo>
                        <a:pt x="13" y="9"/>
                      </a:lnTo>
                      <a:lnTo>
                        <a:pt x="13" y="6"/>
                      </a:lnTo>
                      <a:lnTo>
                        <a:pt x="13" y="3"/>
                      </a:lnTo>
                      <a:lnTo>
                        <a:pt x="10" y="0"/>
                      </a:lnTo>
                      <a:lnTo>
                        <a:pt x="7" y="0"/>
                      </a:lnTo>
                      <a:lnTo>
                        <a:pt x="4" y="3"/>
                      </a:lnTo>
                      <a:lnTo>
                        <a:pt x="4" y="6"/>
                      </a:lnTo>
                      <a:lnTo>
                        <a:pt x="4" y="9"/>
                      </a:lnTo>
                      <a:lnTo>
                        <a:pt x="4" y="13"/>
                      </a:lnTo>
                      <a:lnTo>
                        <a:pt x="0" y="13"/>
                      </a:lnTo>
                      <a:lnTo>
                        <a:pt x="0" y="9"/>
                      </a:lnTo>
                      <a:lnTo>
                        <a:pt x="0" y="6"/>
                      </a:lnTo>
                      <a:lnTo>
                        <a:pt x="0" y="3"/>
                      </a:lnTo>
                      <a:lnTo>
                        <a:pt x="4" y="3"/>
                      </a:lnTo>
                      <a:lnTo>
                        <a:pt x="4" y="0"/>
                      </a:lnTo>
                      <a:lnTo>
                        <a:pt x="7" y="0"/>
                      </a:lnTo>
                      <a:lnTo>
                        <a:pt x="13" y="0"/>
                      </a:lnTo>
                      <a:lnTo>
                        <a:pt x="17" y="3"/>
                      </a:lnTo>
                      <a:lnTo>
                        <a:pt x="17" y="6"/>
                      </a:lnTo>
                      <a:lnTo>
                        <a:pt x="17" y="9"/>
                      </a:lnTo>
                      <a:lnTo>
                        <a:pt x="17" y="13"/>
                      </a:lnTo>
                      <a:lnTo>
                        <a:pt x="17" y="16"/>
                      </a:lnTo>
                      <a:lnTo>
                        <a:pt x="13" y="19"/>
                      </a:lnTo>
                      <a:lnTo>
                        <a:pt x="10" y="19"/>
                      </a:lnTo>
                      <a:lnTo>
                        <a:pt x="17" y="22"/>
                      </a:lnTo>
                      <a:lnTo>
                        <a:pt x="17" y="25"/>
                      </a:lnTo>
                      <a:lnTo>
                        <a:pt x="20" y="28"/>
                      </a:lnTo>
                      <a:lnTo>
                        <a:pt x="20" y="32"/>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062" name="Freeform 2373"/>
                <p:cNvSpPr>
                  <a:spLocks noEditPoints="1"/>
                </p:cNvSpPr>
                <p:nvPr/>
              </p:nvSpPr>
              <p:spPr>
                <a:xfrm>
                  <a:off x="1509" y="2330"/>
                  <a:ext cx="49" cy="82"/>
                </a:xfrm>
                <a:custGeom>
                  <a:avLst/>
                  <a:gdLst/>
                  <a:ahLst/>
                  <a:cxnLst>
                    <a:cxn ang="0">
                      <a:pos x="7" y="72"/>
                    </a:cxn>
                    <a:cxn ang="0">
                      <a:pos x="13" y="72"/>
                    </a:cxn>
                    <a:cxn ang="0">
                      <a:pos x="23" y="72"/>
                    </a:cxn>
                    <a:cxn ang="0">
                      <a:pos x="33" y="75"/>
                    </a:cxn>
                    <a:cxn ang="0">
                      <a:pos x="39" y="72"/>
                    </a:cxn>
                    <a:cxn ang="0">
                      <a:pos x="43" y="66"/>
                    </a:cxn>
                    <a:cxn ang="0">
                      <a:pos x="43" y="72"/>
                    </a:cxn>
                    <a:cxn ang="0">
                      <a:pos x="30" y="78"/>
                    </a:cxn>
                    <a:cxn ang="0">
                      <a:pos x="20" y="78"/>
                    </a:cxn>
                    <a:cxn ang="0">
                      <a:pos x="10" y="78"/>
                    </a:cxn>
                    <a:cxn ang="0">
                      <a:pos x="0" y="78"/>
                    </a:cxn>
                    <a:cxn ang="0">
                      <a:pos x="13" y="63"/>
                    </a:cxn>
                    <a:cxn ang="0">
                      <a:pos x="4" y="53"/>
                    </a:cxn>
                    <a:cxn ang="0">
                      <a:pos x="0" y="41"/>
                    </a:cxn>
                    <a:cxn ang="0">
                      <a:pos x="4" y="22"/>
                    </a:cxn>
                    <a:cxn ang="0">
                      <a:pos x="17" y="6"/>
                    </a:cxn>
                    <a:cxn ang="0">
                      <a:pos x="33" y="0"/>
                    </a:cxn>
                    <a:cxn ang="0">
                      <a:pos x="43" y="3"/>
                    </a:cxn>
                    <a:cxn ang="0">
                      <a:pos x="49" y="12"/>
                    </a:cxn>
                    <a:cxn ang="0">
                      <a:pos x="49" y="22"/>
                    </a:cxn>
                    <a:cxn ang="0">
                      <a:pos x="46" y="41"/>
                    </a:cxn>
                    <a:cxn ang="0">
                      <a:pos x="33" y="56"/>
                    </a:cxn>
                    <a:cxn ang="0">
                      <a:pos x="17" y="63"/>
                    </a:cxn>
                    <a:cxn ang="0">
                      <a:pos x="26" y="3"/>
                    </a:cxn>
                    <a:cxn ang="0">
                      <a:pos x="20" y="9"/>
                    </a:cxn>
                    <a:cxn ang="0">
                      <a:pos x="13" y="19"/>
                    </a:cxn>
                    <a:cxn ang="0">
                      <a:pos x="7" y="34"/>
                    </a:cxn>
                    <a:cxn ang="0">
                      <a:pos x="7" y="50"/>
                    </a:cxn>
                    <a:cxn ang="0">
                      <a:pos x="13" y="56"/>
                    </a:cxn>
                    <a:cxn ang="0">
                      <a:pos x="23" y="59"/>
                    </a:cxn>
                    <a:cxn ang="0">
                      <a:pos x="30" y="53"/>
                    </a:cxn>
                    <a:cxn ang="0">
                      <a:pos x="36" y="44"/>
                    </a:cxn>
                    <a:cxn ang="0">
                      <a:pos x="43" y="25"/>
                    </a:cxn>
                    <a:cxn ang="0">
                      <a:pos x="43" y="12"/>
                    </a:cxn>
                    <a:cxn ang="0">
                      <a:pos x="36" y="3"/>
                    </a:cxn>
                  </a:cxnLst>
                  <a:pathLst>
                    <a:path w="49" h="82">
                      <a:moveTo>
                        <a:pt x="17" y="63"/>
                      </a:moveTo>
                      <a:lnTo>
                        <a:pt x="7" y="72"/>
                      </a:lnTo>
                      <a:lnTo>
                        <a:pt x="10" y="72"/>
                      </a:lnTo>
                      <a:lnTo>
                        <a:pt x="13" y="72"/>
                      </a:lnTo>
                      <a:lnTo>
                        <a:pt x="17" y="72"/>
                      </a:lnTo>
                      <a:lnTo>
                        <a:pt x="23" y="72"/>
                      </a:lnTo>
                      <a:lnTo>
                        <a:pt x="26" y="75"/>
                      </a:lnTo>
                      <a:lnTo>
                        <a:pt x="33" y="75"/>
                      </a:lnTo>
                      <a:lnTo>
                        <a:pt x="36" y="75"/>
                      </a:lnTo>
                      <a:lnTo>
                        <a:pt x="39" y="72"/>
                      </a:lnTo>
                      <a:lnTo>
                        <a:pt x="43" y="72"/>
                      </a:lnTo>
                      <a:lnTo>
                        <a:pt x="43" y="66"/>
                      </a:lnTo>
                      <a:lnTo>
                        <a:pt x="46" y="66"/>
                      </a:lnTo>
                      <a:lnTo>
                        <a:pt x="43" y="72"/>
                      </a:lnTo>
                      <a:lnTo>
                        <a:pt x="36" y="78"/>
                      </a:lnTo>
                      <a:lnTo>
                        <a:pt x="30" y="78"/>
                      </a:lnTo>
                      <a:lnTo>
                        <a:pt x="26" y="82"/>
                      </a:lnTo>
                      <a:lnTo>
                        <a:pt x="20" y="78"/>
                      </a:lnTo>
                      <a:lnTo>
                        <a:pt x="17" y="78"/>
                      </a:lnTo>
                      <a:lnTo>
                        <a:pt x="10" y="78"/>
                      </a:lnTo>
                      <a:lnTo>
                        <a:pt x="4" y="75"/>
                      </a:lnTo>
                      <a:lnTo>
                        <a:pt x="0" y="78"/>
                      </a:lnTo>
                      <a:lnTo>
                        <a:pt x="0" y="75"/>
                      </a:lnTo>
                      <a:lnTo>
                        <a:pt x="13" y="63"/>
                      </a:lnTo>
                      <a:lnTo>
                        <a:pt x="7" y="59"/>
                      </a:lnTo>
                      <a:lnTo>
                        <a:pt x="4" y="53"/>
                      </a:lnTo>
                      <a:lnTo>
                        <a:pt x="0" y="47"/>
                      </a:lnTo>
                      <a:lnTo>
                        <a:pt x="0" y="41"/>
                      </a:lnTo>
                      <a:lnTo>
                        <a:pt x="0" y="31"/>
                      </a:lnTo>
                      <a:lnTo>
                        <a:pt x="4" y="22"/>
                      </a:lnTo>
                      <a:lnTo>
                        <a:pt x="10" y="12"/>
                      </a:lnTo>
                      <a:lnTo>
                        <a:pt x="17" y="6"/>
                      </a:lnTo>
                      <a:lnTo>
                        <a:pt x="26" y="3"/>
                      </a:lnTo>
                      <a:lnTo>
                        <a:pt x="33" y="0"/>
                      </a:lnTo>
                      <a:lnTo>
                        <a:pt x="36" y="3"/>
                      </a:lnTo>
                      <a:lnTo>
                        <a:pt x="43" y="3"/>
                      </a:lnTo>
                      <a:lnTo>
                        <a:pt x="46" y="6"/>
                      </a:lnTo>
                      <a:lnTo>
                        <a:pt x="49" y="12"/>
                      </a:lnTo>
                      <a:lnTo>
                        <a:pt x="49" y="15"/>
                      </a:lnTo>
                      <a:lnTo>
                        <a:pt x="49" y="22"/>
                      </a:lnTo>
                      <a:lnTo>
                        <a:pt x="49" y="31"/>
                      </a:lnTo>
                      <a:lnTo>
                        <a:pt x="46" y="41"/>
                      </a:lnTo>
                      <a:lnTo>
                        <a:pt x="39" y="50"/>
                      </a:lnTo>
                      <a:lnTo>
                        <a:pt x="33" y="56"/>
                      </a:lnTo>
                      <a:lnTo>
                        <a:pt x="26" y="59"/>
                      </a:lnTo>
                      <a:lnTo>
                        <a:pt x="17" y="63"/>
                      </a:lnTo>
                      <a:close/>
                      <a:moveTo>
                        <a:pt x="33" y="3"/>
                      </a:moveTo>
                      <a:lnTo>
                        <a:pt x="26" y="3"/>
                      </a:lnTo>
                      <a:lnTo>
                        <a:pt x="23" y="6"/>
                      </a:lnTo>
                      <a:lnTo>
                        <a:pt x="20" y="9"/>
                      </a:lnTo>
                      <a:lnTo>
                        <a:pt x="17" y="12"/>
                      </a:lnTo>
                      <a:lnTo>
                        <a:pt x="13" y="19"/>
                      </a:lnTo>
                      <a:lnTo>
                        <a:pt x="10" y="25"/>
                      </a:lnTo>
                      <a:lnTo>
                        <a:pt x="7" y="34"/>
                      </a:lnTo>
                      <a:lnTo>
                        <a:pt x="7" y="44"/>
                      </a:lnTo>
                      <a:lnTo>
                        <a:pt x="7" y="50"/>
                      </a:lnTo>
                      <a:lnTo>
                        <a:pt x="10" y="53"/>
                      </a:lnTo>
                      <a:lnTo>
                        <a:pt x="13" y="56"/>
                      </a:lnTo>
                      <a:lnTo>
                        <a:pt x="20" y="59"/>
                      </a:lnTo>
                      <a:lnTo>
                        <a:pt x="23" y="59"/>
                      </a:lnTo>
                      <a:lnTo>
                        <a:pt x="26" y="56"/>
                      </a:lnTo>
                      <a:lnTo>
                        <a:pt x="30" y="53"/>
                      </a:lnTo>
                      <a:lnTo>
                        <a:pt x="33" y="50"/>
                      </a:lnTo>
                      <a:lnTo>
                        <a:pt x="36" y="44"/>
                      </a:lnTo>
                      <a:lnTo>
                        <a:pt x="39" y="34"/>
                      </a:lnTo>
                      <a:lnTo>
                        <a:pt x="43" y="25"/>
                      </a:lnTo>
                      <a:lnTo>
                        <a:pt x="43" y="19"/>
                      </a:lnTo>
                      <a:lnTo>
                        <a:pt x="43" y="12"/>
                      </a:lnTo>
                      <a:lnTo>
                        <a:pt x="39" y="9"/>
                      </a:lnTo>
                      <a:lnTo>
                        <a:pt x="36" y="3"/>
                      </a:lnTo>
                      <a:lnTo>
                        <a:pt x="33" y="3"/>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063" name="Freeform 2375"/>
                <p:cNvSpPr>
                  <a:spLocks noEditPoints="1"/>
                </p:cNvSpPr>
                <p:nvPr/>
              </p:nvSpPr>
              <p:spPr>
                <a:xfrm>
                  <a:off x="1708" y="1989"/>
                  <a:ext cx="49" cy="82"/>
                </a:xfrm>
                <a:custGeom>
                  <a:avLst/>
                  <a:gdLst/>
                  <a:ahLst/>
                  <a:cxnLst>
                    <a:cxn ang="0">
                      <a:pos x="6" y="73"/>
                    </a:cxn>
                    <a:cxn ang="0">
                      <a:pos x="13" y="73"/>
                    </a:cxn>
                    <a:cxn ang="0">
                      <a:pos x="23" y="73"/>
                    </a:cxn>
                    <a:cxn ang="0">
                      <a:pos x="29" y="76"/>
                    </a:cxn>
                    <a:cxn ang="0">
                      <a:pos x="39" y="73"/>
                    </a:cxn>
                    <a:cxn ang="0">
                      <a:pos x="45" y="67"/>
                    </a:cxn>
                    <a:cxn ang="0">
                      <a:pos x="36" y="79"/>
                    </a:cxn>
                    <a:cxn ang="0">
                      <a:pos x="26" y="82"/>
                    </a:cxn>
                    <a:cxn ang="0">
                      <a:pos x="16" y="79"/>
                    </a:cxn>
                    <a:cxn ang="0">
                      <a:pos x="3" y="76"/>
                    </a:cxn>
                    <a:cxn ang="0">
                      <a:pos x="0" y="76"/>
                    </a:cxn>
                    <a:cxn ang="0">
                      <a:pos x="6" y="60"/>
                    </a:cxn>
                    <a:cxn ang="0">
                      <a:pos x="0" y="48"/>
                    </a:cxn>
                    <a:cxn ang="0">
                      <a:pos x="0" y="32"/>
                    </a:cxn>
                    <a:cxn ang="0">
                      <a:pos x="10" y="13"/>
                    </a:cxn>
                    <a:cxn ang="0">
                      <a:pos x="26" y="4"/>
                    </a:cxn>
                    <a:cxn ang="0">
                      <a:pos x="36" y="4"/>
                    </a:cxn>
                    <a:cxn ang="0">
                      <a:pos x="45" y="7"/>
                    </a:cxn>
                    <a:cxn ang="0">
                      <a:pos x="49" y="16"/>
                    </a:cxn>
                    <a:cxn ang="0">
                      <a:pos x="49" y="32"/>
                    </a:cxn>
                    <a:cxn ang="0">
                      <a:pos x="39" y="51"/>
                    </a:cxn>
                    <a:cxn ang="0">
                      <a:pos x="26" y="60"/>
                    </a:cxn>
                    <a:cxn ang="0">
                      <a:pos x="32" y="4"/>
                    </a:cxn>
                    <a:cxn ang="0">
                      <a:pos x="23" y="7"/>
                    </a:cxn>
                    <a:cxn ang="0">
                      <a:pos x="16" y="13"/>
                    </a:cxn>
                    <a:cxn ang="0">
                      <a:pos x="10" y="26"/>
                    </a:cxn>
                    <a:cxn ang="0">
                      <a:pos x="6" y="45"/>
                    </a:cxn>
                    <a:cxn ang="0">
                      <a:pos x="10" y="54"/>
                    </a:cxn>
                    <a:cxn ang="0">
                      <a:pos x="19" y="60"/>
                    </a:cxn>
                    <a:cxn ang="0">
                      <a:pos x="26" y="57"/>
                    </a:cxn>
                    <a:cxn ang="0">
                      <a:pos x="32" y="51"/>
                    </a:cxn>
                    <a:cxn ang="0">
                      <a:pos x="39" y="35"/>
                    </a:cxn>
                    <a:cxn ang="0">
                      <a:pos x="42" y="19"/>
                    </a:cxn>
                    <a:cxn ang="0">
                      <a:pos x="39" y="7"/>
                    </a:cxn>
                    <a:cxn ang="0">
                      <a:pos x="32" y="4"/>
                    </a:cxn>
                  </a:cxnLst>
                  <a:pathLst>
                    <a:path w="49" h="82">
                      <a:moveTo>
                        <a:pt x="16" y="63"/>
                      </a:moveTo>
                      <a:lnTo>
                        <a:pt x="6" y="73"/>
                      </a:lnTo>
                      <a:lnTo>
                        <a:pt x="10" y="73"/>
                      </a:lnTo>
                      <a:lnTo>
                        <a:pt x="13" y="73"/>
                      </a:lnTo>
                      <a:lnTo>
                        <a:pt x="16" y="73"/>
                      </a:lnTo>
                      <a:lnTo>
                        <a:pt x="23" y="73"/>
                      </a:lnTo>
                      <a:lnTo>
                        <a:pt x="26" y="76"/>
                      </a:lnTo>
                      <a:lnTo>
                        <a:pt x="29" y="76"/>
                      </a:lnTo>
                      <a:lnTo>
                        <a:pt x="36" y="76"/>
                      </a:lnTo>
                      <a:lnTo>
                        <a:pt x="39" y="73"/>
                      </a:lnTo>
                      <a:lnTo>
                        <a:pt x="42" y="67"/>
                      </a:lnTo>
                      <a:lnTo>
                        <a:pt x="45" y="67"/>
                      </a:lnTo>
                      <a:lnTo>
                        <a:pt x="39" y="73"/>
                      </a:lnTo>
                      <a:lnTo>
                        <a:pt x="36" y="79"/>
                      </a:lnTo>
                      <a:lnTo>
                        <a:pt x="29" y="79"/>
                      </a:lnTo>
                      <a:lnTo>
                        <a:pt x="26" y="82"/>
                      </a:lnTo>
                      <a:lnTo>
                        <a:pt x="19" y="79"/>
                      </a:lnTo>
                      <a:lnTo>
                        <a:pt x="16" y="79"/>
                      </a:lnTo>
                      <a:lnTo>
                        <a:pt x="10" y="79"/>
                      </a:lnTo>
                      <a:lnTo>
                        <a:pt x="3" y="76"/>
                      </a:lnTo>
                      <a:lnTo>
                        <a:pt x="0" y="79"/>
                      </a:lnTo>
                      <a:lnTo>
                        <a:pt x="0" y="76"/>
                      </a:lnTo>
                      <a:lnTo>
                        <a:pt x="13" y="63"/>
                      </a:lnTo>
                      <a:lnTo>
                        <a:pt x="6" y="60"/>
                      </a:lnTo>
                      <a:lnTo>
                        <a:pt x="3" y="54"/>
                      </a:lnTo>
                      <a:lnTo>
                        <a:pt x="0" y="48"/>
                      </a:lnTo>
                      <a:lnTo>
                        <a:pt x="0" y="41"/>
                      </a:lnTo>
                      <a:lnTo>
                        <a:pt x="0" y="32"/>
                      </a:lnTo>
                      <a:lnTo>
                        <a:pt x="3" y="23"/>
                      </a:lnTo>
                      <a:lnTo>
                        <a:pt x="10" y="13"/>
                      </a:lnTo>
                      <a:lnTo>
                        <a:pt x="16" y="7"/>
                      </a:lnTo>
                      <a:lnTo>
                        <a:pt x="26" y="4"/>
                      </a:lnTo>
                      <a:lnTo>
                        <a:pt x="32" y="0"/>
                      </a:lnTo>
                      <a:lnTo>
                        <a:pt x="36" y="4"/>
                      </a:lnTo>
                      <a:lnTo>
                        <a:pt x="42" y="4"/>
                      </a:lnTo>
                      <a:lnTo>
                        <a:pt x="45" y="7"/>
                      </a:lnTo>
                      <a:lnTo>
                        <a:pt x="49" y="13"/>
                      </a:lnTo>
                      <a:lnTo>
                        <a:pt x="49" y="16"/>
                      </a:lnTo>
                      <a:lnTo>
                        <a:pt x="49" y="23"/>
                      </a:lnTo>
                      <a:lnTo>
                        <a:pt x="49" y="32"/>
                      </a:lnTo>
                      <a:lnTo>
                        <a:pt x="45" y="41"/>
                      </a:lnTo>
                      <a:lnTo>
                        <a:pt x="39" y="51"/>
                      </a:lnTo>
                      <a:lnTo>
                        <a:pt x="32" y="57"/>
                      </a:lnTo>
                      <a:lnTo>
                        <a:pt x="26" y="60"/>
                      </a:lnTo>
                      <a:lnTo>
                        <a:pt x="16" y="63"/>
                      </a:lnTo>
                      <a:close/>
                      <a:moveTo>
                        <a:pt x="32" y="4"/>
                      </a:moveTo>
                      <a:lnTo>
                        <a:pt x="26" y="4"/>
                      </a:lnTo>
                      <a:lnTo>
                        <a:pt x="23" y="7"/>
                      </a:lnTo>
                      <a:lnTo>
                        <a:pt x="19" y="10"/>
                      </a:lnTo>
                      <a:lnTo>
                        <a:pt x="16" y="13"/>
                      </a:lnTo>
                      <a:lnTo>
                        <a:pt x="13" y="19"/>
                      </a:lnTo>
                      <a:lnTo>
                        <a:pt x="10" y="26"/>
                      </a:lnTo>
                      <a:lnTo>
                        <a:pt x="6" y="35"/>
                      </a:lnTo>
                      <a:lnTo>
                        <a:pt x="6" y="45"/>
                      </a:lnTo>
                      <a:lnTo>
                        <a:pt x="6" y="51"/>
                      </a:lnTo>
                      <a:lnTo>
                        <a:pt x="10" y="54"/>
                      </a:lnTo>
                      <a:lnTo>
                        <a:pt x="13" y="57"/>
                      </a:lnTo>
                      <a:lnTo>
                        <a:pt x="19" y="60"/>
                      </a:lnTo>
                      <a:lnTo>
                        <a:pt x="23" y="60"/>
                      </a:lnTo>
                      <a:lnTo>
                        <a:pt x="26" y="57"/>
                      </a:lnTo>
                      <a:lnTo>
                        <a:pt x="29" y="54"/>
                      </a:lnTo>
                      <a:lnTo>
                        <a:pt x="32" y="51"/>
                      </a:lnTo>
                      <a:lnTo>
                        <a:pt x="36" y="45"/>
                      </a:lnTo>
                      <a:lnTo>
                        <a:pt x="39" y="35"/>
                      </a:lnTo>
                      <a:lnTo>
                        <a:pt x="42" y="26"/>
                      </a:lnTo>
                      <a:lnTo>
                        <a:pt x="42" y="19"/>
                      </a:lnTo>
                      <a:lnTo>
                        <a:pt x="42" y="13"/>
                      </a:lnTo>
                      <a:lnTo>
                        <a:pt x="39" y="7"/>
                      </a:lnTo>
                      <a:lnTo>
                        <a:pt x="36" y="4"/>
                      </a:lnTo>
                      <a:lnTo>
                        <a:pt x="32" y="4"/>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064" name="Freeform 2377"/>
                <p:cNvSpPr/>
                <p:nvPr/>
              </p:nvSpPr>
              <p:spPr>
                <a:xfrm>
                  <a:off x="1844" y="3048"/>
                  <a:ext cx="26" cy="28"/>
                </a:xfrm>
                <a:custGeom>
                  <a:avLst/>
                  <a:gdLst/>
                  <a:ahLst/>
                  <a:cxnLst>
                    <a:cxn ang="0">
                      <a:pos x="0" y="3"/>
                    </a:cxn>
                    <a:cxn ang="0">
                      <a:pos x="4" y="3"/>
                    </a:cxn>
                    <a:cxn ang="0">
                      <a:pos x="4" y="0"/>
                    </a:cxn>
                    <a:cxn ang="0">
                      <a:pos x="7" y="0"/>
                    </a:cxn>
                    <a:cxn ang="0">
                      <a:pos x="7" y="6"/>
                    </a:cxn>
                    <a:cxn ang="0">
                      <a:pos x="7" y="3"/>
                    </a:cxn>
                    <a:cxn ang="0">
                      <a:pos x="10" y="0"/>
                    </a:cxn>
                    <a:cxn ang="0">
                      <a:pos x="13" y="0"/>
                    </a:cxn>
                    <a:cxn ang="0">
                      <a:pos x="13" y="3"/>
                    </a:cxn>
                    <a:cxn ang="0">
                      <a:pos x="13" y="6"/>
                    </a:cxn>
                    <a:cxn ang="0">
                      <a:pos x="17" y="3"/>
                    </a:cxn>
                    <a:cxn ang="0">
                      <a:pos x="20" y="0"/>
                    </a:cxn>
                    <a:cxn ang="0">
                      <a:pos x="23" y="3"/>
                    </a:cxn>
                    <a:cxn ang="0">
                      <a:pos x="23" y="6"/>
                    </a:cxn>
                    <a:cxn ang="0">
                      <a:pos x="23" y="25"/>
                    </a:cxn>
                    <a:cxn ang="0">
                      <a:pos x="26" y="28"/>
                    </a:cxn>
                    <a:cxn ang="0">
                      <a:pos x="20" y="28"/>
                    </a:cxn>
                    <a:cxn ang="0">
                      <a:pos x="23" y="28"/>
                    </a:cxn>
                    <a:cxn ang="0">
                      <a:pos x="23" y="25"/>
                    </a:cxn>
                    <a:cxn ang="0">
                      <a:pos x="23" y="6"/>
                    </a:cxn>
                    <a:cxn ang="0">
                      <a:pos x="20" y="3"/>
                    </a:cxn>
                    <a:cxn ang="0">
                      <a:pos x="17" y="3"/>
                    </a:cxn>
                    <a:cxn ang="0">
                      <a:pos x="17" y="6"/>
                    </a:cxn>
                    <a:cxn ang="0">
                      <a:pos x="17" y="9"/>
                    </a:cxn>
                    <a:cxn ang="0">
                      <a:pos x="17" y="25"/>
                    </a:cxn>
                    <a:cxn ang="0">
                      <a:pos x="17" y="28"/>
                    </a:cxn>
                    <a:cxn ang="0">
                      <a:pos x="10" y="28"/>
                    </a:cxn>
                    <a:cxn ang="0">
                      <a:pos x="13" y="28"/>
                    </a:cxn>
                    <a:cxn ang="0">
                      <a:pos x="13" y="25"/>
                    </a:cxn>
                    <a:cxn ang="0">
                      <a:pos x="13" y="6"/>
                    </a:cxn>
                    <a:cxn ang="0">
                      <a:pos x="13" y="3"/>
                    </a:cxn>
                    <a:cxn ang="0">
                      <a:pos x="10" y="3"/>
                    </a:cxn>
                    <a:cxn ang="0">
                      <a:pos x="7" y="3"/>
                    </a:cxn>
                    <a:cxn ang="0">
                      <a:pos x="7" y="6"/>
                    </a:cxn>
                    <a:cxn ang="0">
                      <a:pos x="7" y="9"/>
                    </a:cxn>
                    <a:cxn ang="0">
                      <a:pos x="7" y="25"/>
                    </a:cxn>
                    <a:cxn ang="0">
                      <a:pos x="7" y="28"/>
                    </a:cxn>
                    <a:cxn ang="0">
                      <a:pos x="0" y="28"/>
                    </a:cxn>
                    <a:cxn ang="0">
                      <a:pos x="4" y="28"/>
                    </a:cxn>
                    <a:cxn ang="0">
                      <a:pos x="4" y="25"/>
                    </a:cxn>
                    <a:cxn ang="0">
                      <a:pos x="4" y="6"/>
                    </a:cxn>
                    <a:cxn ang="0">
                      <a:pos x="4" y="3"/>
                    </a:cxn>
                    <a:cxn ang="0">
                      <a:pos x="0" y="3"/>
                    </a:cxn>
                  </a:cxnLst>
                  <a:pathLst>
                    <a:path w="26" h="28">
                      <a:moveTo>
                        <a:pt x="0" y="3"/>
                      </a:moveTo>
                      <a:lnTo>
                        <a:pt x="4" y="3"/>
                      </a:lnTo>
                      <a:lnTo>
                        <a:pt x="4" y="0"/>
                      </a:lnTo>
                      <a:lnTo>
                        <a:pt x="7" y="0"/>
                      </a:lnTo>
                      <a:lnTo>
                        <a:pt x="7" y="6"/>
                      </a:lnTo>
                      <a:lnTo>
                        <a:pt x="7" y="3"/>
                      </a:lnTo>
                      <a:lnTo>
                        <a:pt x="10" y="0"/>
                      </a:lnTo>
                      <a:lnTo>
                        <a:pt x="13" y="0"/>
                      </a:lnTo>
                      <a:lnTo>
                        <a:pt x="13" y="3"/>
                      </a:lnTo>
                      <a:lnTo>
                        <a:pt x="13" y="6"/>
                      </a:lnTo>
                      <a:lnTo>
                        <a:pt x="17" y="3"/>
                      </a:lnTo>
                      <a:lnTo>
                        <a:pt x="20" y="0"/>
                      </a:lnTo>
                      <a:lnTo>
                        <a:pt x="23" y="3"/>
                      </a:lnTo>
                      <a:lnTo>
                        <a:pt x="23" y="6"/>
                      </a:lnTo>
                      <a:lnTo>
                        <a:pt x="23" y="25"/>
                      </a:lnTo>
                      <a:lnTo>
                        <a:pt x="26" y="28"/>
                      </a:lnTo>
                      <a:lnTo>
                        <a:pt x="20" y="28"/>
                      </a:lnTo>
                      <a:lnTo>
                        <a:pt x="23" y="28"/>
                      </a:lnTo>
                      <a:lnTo>
                        <a:pt x="23" y="25"/>
                      </a:lnTo>
                      <a:lnTo>
                        <a:pt x="23" y="6"/>
                      </a:lnTo>
                      <a:lnTo>
                        <a:pt x="20" y="3"/>
                      </a:lnTo>
                      <a:lnTo>
                        <a:pt x="17" y="3"/>
                      </a:lnTo>
                      <a:lnTo>
                        <a:pt x="17" y="6"/>
                      </a:lnTo>
                      <a:lnTo>
                        <a:pt x="17" y="9"/>
                      </a:lnTo>
                      <a:lnTo>
                        <a:pt x="17" y="25"/>
                      </a:lnTo>
                      <a:lnTo>
                        <a:pt x="17" y="28"/>
                      </a:lnTo>
                      <a:lnTo>
                        <a:pt x="10" y="28"/>
                      </a:lnTo>
                      <a:lnTo>
                        <a:pt x="13" y="28"/>
                      </a:lnTo>
                      <a:lnTo>
                        <a:pt x="13" y="25"/>
                      </a:lnTo>
                      <a:lnTo>
                        <a:pt x="13" y="6"/>
                      </a:lnTo>
                      <a:lnTo>
                        <a:pt x="13" y="3"/>
                      </a:lnTo>
                      <a:lnTo>
                        <a:pt x="10" y="3"/>
                      </a:lnTo>
                      <a:lnTo>
                        <a:pt x="7" y="3"/>
                      </a:lnTo>
                      <a:lnTo>
                        <a:pt x="7" y="6"/>
                      </a:lnTo>
                      <a:lnTo>
                        <a:pt x="7" y="9"/>
                      </a:lnTo>
                      <a:lnTo>
                        <a:pt x="7" y="25"/>
                      </a:lnTo>
                      <a:lnTo>
                        <a:pt x="7" y="28"/>
                      </a:lnTo>
                      <a:lnTo>
                        <a:pt x="0" y="28"/>
                      </a:lnTo>
                      <a:lnTo>
                        <a:pt x="4" y="28"/>
                      </a:lnTo>
                      <a:lnTo>
                        <a:pt x="4" y="25"/>
                      </a:lnTo>
                      <a:lnTo>
                        <a:pt x="4" y="6"/>
                      </a:lnTo>
                      <a:lnTo>
                        <a:pt x="4" y="3"/>
                      </a:lnTo>
                      <a:lnTo>
                        <a:pt x="0" y="3"/>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065" name="Freeform 2378"/>
                <p:cNvSpPr>
                  <a:spLocks noEditPoints="1"/>
                </p:cNvSpPr>
                <p:nvPr/>
              </p:nvSpPr>
              <p:spPr>
                <a:xfrm>
                  <a:off x="1877" y="3035"/>
                  <a:ext cx="16" cy="41"/>
                </a:xfrm>
                <a:custGeom>
                  <a:avLst/>
                  <a:gdLst/>
                  <a:ahLst/>
                  <a:cxnLst>
                    <a:cxn ang="0">
                      <a:pos x="6" y="19"/>
                    </a:cxn>
                    <a:cxn ang="0">
                      <a:pos x="6" y="16"/>
                    </a:cxn>
                    <a:cxn ang="0">
                      <a:pos x="3" y="16"/>
                    </a:cxn>
                    <a:cxn ang="0">
                      <a:pos x="0" y="16"/>
                    </a:cxn>
                    <a:cxn ang="0">
                      <a:pos x="3" y="16"/>
                    </a:cxn>
                    <a:cxn ang="0">
                      <a:pos x="6" y="13"/>
                    </a:cxn>
                    <a:cxn ang="0">
                      <a:pos x="10" y="13"/>
                    </a:cxn>
                    <a:cxn ang="0">
                      <a:pos x="10" y="38"/>
                    </a:cxn>
                    <a:cxn ang="0">
                      <a:pos x="10" y="41"/>
                    </a:cxn>
                    <a:cxn ang="0">
                      <a:pos x="16" y="41"/>
                    </a:cxn>
                    <a:cxn ang="0">
                      <a:pos x="0" y="41"/>
                    </a:cxn>
                    <a:cxn ang="0">
                      <a:pos x="3" y="41"/>
                    </a:cxn>
                    <a:cxn ang="0">
                      <a:pos x="6" y="41"/>
                    </a:cxn>
                    <a:cxn ang="0">
                      <a:pos x="6" y="38"/>
                    </a:cxn>
                    <a:cxn ang="0">
                      <a:pos x="6" y="19"/>
                    </a:cxn>
                    <a:cxn ang="0">
                      <a:pos x="6" y="0"/>
                    </a:cxn>
                    <a:cxn ang="0">
                      <a:pos x="10" y="0"/>
                    </a:cxn>
                    <a:cxn ang="0">
                      <a:pos x="10" y="3"/>
                    </a:cxn>
                    <a:cxn ang="0">
                      <a:pos x="10" y="6"/>
                    </a:cxn>
                    <a:cxn ang="0">
                      <a:pos x="6" y="6"/>
                    </a:cxn>
                    <a:cxn ang="0">
                      <a:pos x="6" y="3"/>
                    </a:cxn>
                    <a:cxn ang="0">
                      <a:pos x="3" y="3"/>
                    </a:cxn>
                    <a:cxn ang="0">
                      <a:pos x="6" y="0"/>
                    </a:cxn>
                  </a:cxnLst>
                  <a:pathLst>
                    <a:path w="16" h="41">
                      <a:moveTo>
                        <a:pt x="6" y="19"/>
                      </a:moveTo>
                      <a:lnTo>
                        <a:pt x="6" y="16"/>
                      </a:lnTo>
                      <a:lnTo>
                        <a:pt x="3" y="16"/>
                      </a:lnTo>
                      <a:lnTo>
                        <a:pt x="0" y="16"/>
                      </a:lnTo>
                      <a:lnTo>
                        <a:pt x="3" y="16"/>
                      </a:lnTo>
                      <a:lnTo>
                        <a:pt x="6" y="13"/>
                      </a:lnTo>
                      <a:lnTo>
                        <a:pt x="10" y="13"/>
                      </a:lnTo>
                      <a:lnTo>
                        <a:pt x="10" y="38"/>
                      </a:lnTo>
                      <a:lnTo>
                        <a:pt x="10" y="41"/>
                      </a:lnTo>
                      <a:lnTo>
                        <a:pt x="16" y="41"/>
                      </a:lnTo>
                      <a:lnTo>
                        <a:pt x="0" y="41"/>
                      </a:lnTo>
                      <a:lnTo>
                        <a:pt x="3" y="41"/>
                      </a:lnTo>
                      <a:lnTo>
                        <a:pt x="6" y="41"/>
                      </a:lnTo>
                      <a:lnTo>
                        <a:pt x="6" y="38"/>
                      </a:lnTo>
                      <a:lnTo>
                        <a:pt x="6" y="19"/>
                      </a:lnTo>
                      <a:close/>
                      <a:moveTo>
                        <a:pt x="6" y="0"/>
                      </a:moveTo>
                      <a:lnTo>
                        <a:pt x="10" y="0"/>
                      </a:lnTo>
                      <a:lnTo>
                        <a:pt x="10" y="3"/>
                      </a:lnTo>
                      <a:lnTo>
                        <a:pt x="10" y="6"/>
                      </a:lnTo>
                      <a:lnTo>
                        <a:pt x="6" y="6"/>
                      </a:lnTo>
                      <a:lnTo>
                        <a:pt x="6" y="3"/>
                      </a:lnTo>
                      <a:lnTo>
                        <a:pt x="3" y="3"/>
                      </a:lnTo>
                      <a:lnTo>
                        <a:pt x="6" y="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066" name="Freeform 2379"/>
                <p:cNvSpPr/>
                <p:nvPr/>
              </p:nvSpPr>
              <p:spPr>
                <a:xfrm>
                  <a:off x="1900" y="3048"/>
                  <a:ext cx="22" cy="28"/>
                </a:xfrm>
                <a:custGeom>
                  <a:avLst/>
                  <a:gdLst/>
                  <a:ahLst/>
                  <a:cxnLst>
                    <a:cxn ang="0">
                      <a:pos x="0" y="28"/>
                    </a:cxn>
                    <a:cxn ang="0">
                      <a:pos x="0" y="28"/>
                    </a:cxn>
                    <a:cxn ang="0">
                      <a:pos x="3" y="28"/>
                    </a:cxn>
                    <a:cxn ang="0">
                      <a:pos x="3" y="25"/>
                    </a:cxn>
                    <a:cxn ang="0">
                      <a:pos x="3" y="6"/>
                    </a:cxn>
                    <a:cxn ang="0">
                      <a:pos x="3" y="3"/>
                    </a:cxn>
                    <a:cxn ang="0">
                      <a:pos x="0" y="3"/>
                    </a:cxn>
                    <a:cxn ang="0">
                      <a:pos x="3" y="3"/>
                    </a:cxn>
                    <a:cxn ang="0">
                      <a:pos x="3" y="0"/>
                    </a:cxn>
                    <a:cxn ang="0">
                      <a:pos x="6" y="0"/>
                    </a:cxn>
                    <a:cxn ang="0">
                      <a:pos x="6" y="6"/>
                    </a:cxn>
                    <a:cxn ang="0">
                      <a:pos x="6" y="3"/>
                    </a:cxn>
                    <a:cxn ang="0">
                      <a:pos x="9" y="3"/>
                    </a:cxn>
                    <a:cxn ang="0">
                      <a:pos x="13" y="3"/>
                    </a:cxn>
                    <a:cxn ang="0">
                      <a:pos x="13" y="0"/>
                    </a:cxn>
                    <a:cxn ang="0">
                      <a:pos x="16" y="3"/>
                    </a:cxn>
                    <a:cxn ang="0">
                      <a:pos x="19" y="3"/>
                    </a:cxn>
                    <a:cxn ang="0">
                      <a:pos x="19" y="6"/>
                    </a:cxn>
                    <a:cxn ang="0">
                      <a:pos x="19" y="9"/>
                    </a:cxn>
                    <a:cxn ang="0">
                      <a:pos x="19" y="25"/>
                    </a:cxn>
                    <a:cxn ang="0">
                      <a:pos x="19" y="28"/>
                    </a:cxn>
                    <a:cxn ang="0">
                      <a:pos x="22" y="28"/>
                    </a:cxn>
                    <a:cxn ang="0">
                      <a:pos x="16" y="28"/>
                    </a:cxn>
                    <a:cxn ang="0">
                      <a:pos x="19" y="28"/>
                    </a:cxn>
                    <a:cxn ang="0">
                      <a:pos x="19" y="25"/>
                    </a:cxn>
                    <a:cxn ang="0">
                      <a:pos x="19" y="9"/>
                    </a:cxn>
                    <a:cxn ang="0">
                      <a:pos x="16" y="6"/>
                    </a:cxn>
                    <a:cxn ang="0">
                      <a:pos x="16" y="3"/>
                    </a:cxn>
                    <a:cxn ang="0">
                      <a:pos x="13" y="3"/>
                    </a:cxn>
                    <a:cxn ang="0">
                      <a:pos x="9" y="6"/>
                    </a:cxn>
                    <a:cxn ang="0">
                      <a:pos x="6" y="6"/>
                    </a:cxn>
                    <a:cxn ang="0">
                      <a:pos x="6" y="9"/>
                    </a:cxn>
                    <a:cxn ang="0">
                      <a:pos x="6" y="25"/>
                    </a:cxn>
                    <a:cxn ang="0">
                      <a:pos x="6" y="28"/>
                    </a:cxn>
                    <a:cxn ang="0">
                      <a:pos x="9" y="28"/>
                    </a:cxn>
                    <a:cxn ang="0">
                      <a:pos x="0" y="28"/>
                    </a:cxn>
                  </a:cxnLst>
                  <a:pathLst>
                    <a:path w="22" h="28">
                      <a:moveTo>
                        <a:pt x="0" y="28"/>
                      </a:moveTo>
                      <a:lnTo>
                        <a:pt x="0" y="28"/>
                      </a:lnTo>
                      <a:lnTo>
                        <a:pt x="3" y="28"/>
                      </a:lnTo>
                      <a:lnTo>
                        <a:pt x="3" y="25"/>
                      </a:lnTo>
                      <a:lnTo>
                        <a:pt x="3" y="6"/>
                      </a:lnTo>
                      <a:lnTo>
                        <a:pt x="3" y="3"/>
                      </a:lnTo>
                      <a:lnTo>
                        <a:pt x="0" y="3"/>
                      </a:lnTo>
                      <a:lnTo>
                        <a:pt x="3" y="3"/>
                      </a:lnTo>
                      <a:lnTo>
                        <a:pt x="3" y="0"/>
                      </a:lnTo>
                      <a:lnTo>
                        <a:pt x="6" y="0"/>
                      </a:lnTo>
                      <a:lnTo>
                        <a:pt x="6" y="6"/>
                      </a:lnTo>
                      <a:lnTo>
                        <a:pt x="6" y="3"/>
                      </a:lnTo>
                      <a:lnTo>
                        <a:pt x="9" y="3"/>
                      </a:lnTo>
                      <a:lnTo>
                        <a:pt x="13" y="3"/>
                      </a:lnTo>
                      <a:lnTo>
                        <a:pt x="13" y="0"/>
                      </a:lnTo>
                      <a:lnTo>
                        <a:pt x="16" y="3"/>
                      </a:lnTo>
                      <a:lnTo>
                        <a:pt x="19" y="3"/>
                      </a:lnTo>
                      <a:lnTo>
                        <a:pt x="19" y="6"/>
                      </a:lnTo>
                      <a:lnTo>
                        <a:pt x="19" y="9"/>
                      </a:lnTo>
                      <a:lnTo>
                        <a:pt x="19" y="25"/>
                      </a:lnTo>
                      <a:lnTo>
                        <a:pt x="19" y="28"/>
                      </a:lnTo>
                      <a:lnTo>
                        <a:pt x="22" y="28"/>
                      </a:lnTo>
                      <a:lnTo>
                        <a:pt x="16" y="28"/>
                      </a:lnTo>
                      <a:lnTo>
                        <a:pt x="19" y="28"/>
                      </a:lnTo>
                      <a:lnTo>
                        <a:pt x="19" y="25"/>
                      </a:lnTo>
                      <a:lnTo>
                        <a:pt x="19" y="9"/>
                      </a:lnTo>
                      <a:lnTo>
                        <a:pt x="16" y="6"/>
                      </a:lnTo>
                      <a:lnTo>
                        <a:pt x="16" y="3"/>
                      </a:lnTo>
                      <a:lnTo>
                        <a:pt x="13" y="3"/>
                      </a:lnTo>
                      <a:lnTo>
                        <a:pt x="9" y="6"/>
                      </a:lnTo>
                      <a:lnTo>
                        <a:pt x="6" y="6"/>
                      </a:lnTo>
                      <a:lnTo>
                        <a:pt x="6" y="9"/>
                      </a:lnTo>
                      <a:lnTo>
                        <a:pt x="6" y="25"/>
                      </a:lnTo>
                      <a:lnTo>
                        <a:pt x="6" y="28"/>
                      </a:lnTo>
                      <a:lnTo>
                        <a:pt x="9" y="28"/>
                      </a:lnTo>
                      <a:lnTo>
                        <a:pt x="0" y="28"/>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067" name="Freeform 2380"/>
                <p:cNvSpPr/>
                <p:nvPr/>
              </p:nvSpPr>
              <p:spPr>
                <a:xfrm>
                  <a:off x="1939" y="2730"/>
                  <a:ext cx="19" cy="41"/>
                </a:xfrm>
                <a:custGeom>
                  <a:avLst/>
                  <a:gdLst/>
                  <a:ahLst/>
                  <a:cxnLst>
                    <a:cxn ang="0">
                      <a:pos x="16" y="9"/>
                    </a:cxn>
                    <a:cxn ang="0">
                      <a:pos x="16" y="6"/>
                    </a:cxn>
                    <a:cxn ang="0">
                      <a:pos x="16" y="3"/>
                    </a:cxn>
                    <a:cxn ang="0">
                      <a:pos x="13" y="0"/>
                    </a:cxn>
                    <a:cxn ang="0">
                      <a:pos x="9" y="0"/>
                    </a:cxn>
                    <a:cxn ang="0">
                      <a:pos x="6" y="0"/>
                    </a:cxn>
                    <a:cxn ang="0">
                      <a:pos x="6" y="3"/>
                    </a:cxn>
                    <a:cxn ang="0">
                      <a:pos x="3" y="3"/>
                    </a:cxn>
                    <a:cxn ang="0">
                      <a:pos x="3" y="6"/>
                    </a:cxn>
                    <a:cxn ang="0">
                      <a:pos x="3" y="9"/>
                    </a:cxn>
                    <a:cxn ang="0">
                      <a:pos x="6" y="9"/>
                    </a:cxn>
                    <a:cxn ang="0">
                      <a:pos x="6" y="12"/>
                    </a:cxn>
                    <a:cxn ang="0">
                      <a:pos x="3" y="12"/>
                    </a:cxn>
                    <a:cxn ang="0">
                      <a:pos x="0" y="12"/>
                    </a:cxn>
                    <a:cxn ang="0">
                      <a:pos x="0" y="9"/>
                    </a:cxn>
                    <a:cxn ang="0">
                      <a:pos x="0" y="6"/>
                    </a:cxn>
                    <a:cxn ang="0">
                      <a:pos x="3" y="3"/>
                    </a:cxn>
                    <a:cxn ang="0">
                      <a:pos x="6" y="0"/>
                    </a:cxn>
                    <a:cxn ang="0">
                      <a:pos x="9" y="0"/>
                    </a:cxn>
                    <a:cxn ang="0">
                      <a:pos x="16" y="0"/>
                    </a:cxn>
                    <a:cxn ang="0">
                      <a:pos x="19" y="3"/>
                    </a:cxn>
                    <a:cxn ang="0">
                      <a:pos x="19" y="6"/>
                    </a:cxn>
                    <a:cxn ang="0">
                      <a:pos x="19" y="9"/>
                    </a:cxn>
                    <a:cxn ang="0">
                      <a:pos x="19" y="12"/>
                    </a:cxn>
                    <a:cxn ang="0">
                      <a:pos x="19" y="15"/>
                    </a:cxn>
                    <a:cxn ang="0">
                      <a:pos x="16" y="19"/>
                    </a:cxn>
                    <a:cxn ang="0">
                      <a:pos x="16" y="22"/>
                    </a:cxn>
                    <a:cxn ang="0">
                      <a:pos x="9" y="28"/>
                    </a:cxn>
                    <a:cxn ang="0">
                      <a:pos x="6" y="31"/>
                    </a:cxn>
                    <a:cxn ang="0">
                      <a:pos x="3" y="34"/>
                    </a:cxn>
                    <a:cxn ang="0">
                      <a:pos x="3" y="37"/>
                    </a:cxn>
                    <a:cxn ang="0">
                      <a:pos x="16" y="37"/>
                    </a:cxn>
                    <a:cxn ang="0">
                      <a:pos x="19" y="37"/>
                    </a:cxn>
                    <a:cxn ang="0">
                      <a:pos x="19" y="34"/>
                    </a:cxn>
                    <a:cxn ang="0">
                      <a:pos x="19" y="31"/>
                    </a:cxn>
                    <a:cxn ang="0">
                      <a:pos x="19" y="41"/>
                    </a:cxn>
                    <a:cxn ang="0">
                      <a:pos x="0" y="41"/>
                    </a:cxn>
                    <a:cxn ang="0">
                      <a:pos x="0" y="37"/>
                    </a:cxn>
                    <a:cxn ang="0">
                      <a:pos x="3" y="34"/>
                    </a:cxn>
                    <a:cxn ang="0">
                      <a:pos x="6" y="28"/>
                    </a:cxn>
                    <a:cxn ang="0">
                      <a:pos x="9" y="25"/>
                    </a:cxn>
                    <a:cxn ang="0">
                      <a:pos x="13" y="22"/>
                    </a:cxn>
                    <a:cxn ang="0">
                      <a:pos x="16" y="15"/>
                    </a:cxn>
                    <a:cxn ang="0">
                      <a:pos x="16" y="12"/>
                    </a:cxn>
                    <a:cxn ang="0">
                      <a:pos x="16" y="9"/>
                    </a:cxn>
                  </a:cxnLst>
                  <a:pathLst>
                    <a:path w="19" h="41">
                      <a:moveTo>
                        <a:pt x="16" y="9"/>
                      </a:moveTo>
                      <a:lnTo>
                        <a:pt x="16" y="6"/>
                      </a:lnTo>
                      <a:lnTo>
                        <a:pt x="16" y="3"/>
                      </a:lnTo>
                      <a:lnTo>
                        <a:pt x="13" y="0"/>
                      </a:lnTo>
                      <a:lnTo>
                        <a:pt x="9" y="0"/>
                      </a:lnTo>
                      <a:lnTo>
                        <a:pt x="6" y="0"/>
                      </a:lnTo>
                      <a:lnTo>
                        <a:pt x="6" y="3"/>
                      </a:lnTo>
                      <a:lnTo>
                        <a:pt x="3" y="3"/>
                      </a:lnTo>
                      <a:lnTo>
                        <a:pt x="3" y="6"/>
                      </a:lnTo>
                      <a:lnTo>
                        <a:pt x="3" y="9"/>
                      </a:lnTo>
                      <a:lnTo>
                        <a:pt x="6" y="9"/>
                      </a:lnTo>
                      <a:lnTo>
                        <a:pt x="6" y="12"/>
                      </a:lnTo>
                      <a:lnTo>
                        <a:pt x="3" y="12"/>
                      </a:lnTo>
                      <a:lnTo>
                        <a:pt x="0" y="12"/>
                      </a:lnTo>
                      <a:lnTo>
                        <a:pt x="0" y="9"/>
                      </a:lnTo>
                      <a:lnTo>
                        <a:pt x="0" y="6"/>
                      </a:lnTo>
                      <a:lnTo>
                        <a:pt x="3" y="3"/>
                      </a:lnTo>
                      <a:lnTo>
                        <a:pt x="6" y="0"/>
                      </a:lnTo>
                      <a:lnTo>
                        <a:pt x="9" y="0"/>
                      </a:lnTo>
                      <a:lnTo>
                        <a:pt x="16" y="0"/>
                      </a:lnTo>
                      <a:lnTo>
                        <a:pt x="19" y="3"/>
                      </a:lnTo>
                      <a:lnTo>
                        <a:pt x="19" y="6"/>
                      </a:lnTo>
                      <a:lnTo>
                        <a:pt x="19" y="9"/>
                      </a:lnTo>
                      <a:lnTo>
                        <a:pt x="19" y="12"/>
                      </a:lnTo>
                      <a:lnTo>
                        <a:pt x="19" y="15"/>
                      </a:lnTo>
                      <a:lnTo>
                        <a:pt x="16" y="19"/>
                      </a:lnTo>
                      <a:lnTo>
                        <a:pt x="16" y="22"/>
                      </a:lnTo>
                      <a:lnTo>
                        <a:pt x="9" y="28"/>
                      </a:lnTo>
                      <a:lnTo>
                        <a:pt x="6" y="31"/>
                      </a:lnTo>
                      <a:lnTo>
                        <a:pt x="3" y="34"/>
                      </a:lnTo>
                      <a:lnTo>
                        <a:pt x="3" y="37"/>
                      </a:lnTo>
                      <a:lnTo>
                        <a:pt x="16" y="37"/>
                      </a:lnTo>
                      <a:lnTo>
                        <a:pt x="19" y="37"/>
                      </a:lnTo>
                      <a:lnTo>
                        <a:pt x="19" y="34"/>
                      </a:lnTo>
                      <a:lnTo>
                        <a:pt x="19" y="31"/>
                      </a:lnTo>
                      <a:lnTo>
                        <a:pt x="19" y="41"/>
                      </a:lnTo>
                      <a:lnTo>
                        <a:pt x="0" y="41"/>
                      </a:lnTo>
                      <a:lnTo>
                        <a:pt x="0" y="37"/>
                      </a:lnTo>
                      <a:lnTo>
                        <a:pt x="3" y="34"/>
                      </a:lnTo>
                      <a:lnTo>
                        <a:pt x="6" y="28"/>
                      </a:lnTo>
                      <a:lnTo>
                        <a:pt x="9" y="25"/>
                      </a:lnTo>
                      <a:lnTo>
                        <a:pt x="13" y="22"/>
                      </a:lnTo>
                      <a:lnTo>
                        <a:pt x="16" y="15"/>
                      </a:lnTo>
                      <a:lnTo>
                        <a:pt x="16" y="12"/>
                      </a:lnTo>
                      <a:lnTo>
                        <a:pt x="16" y="9"/>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068" name="Freeform 2381"/>
                <p:cNvSpPr>
                  <a:spLocks noEditPoints="1"/>
                </p:cNvSpPr>
                <p:nvPr/>
              </p:nvSpPr>
              <p:spPr>
                <a:xfrm>
                  <a:off x="1870" y="2667"/>
                  <a:ext cx="52" cy="82"/>
                </a:xfrm>
                <a:custGeom>
                  <a:avLst/>
                  <a:gdLst/>
                  <a:ahLst/>
                  <a:cxnLst>
                    <a:cxn ang="0">
                      <a:pos x="10" y="72"/>
                    </a:cxn>
                    <a:cxn ang="0">
                      <a:pos x="17" y="72"/>
                    </a:cxn>
                    <a:cxn ang="0">
                      <a:pos x="23" y="72"/>
                    </a:cxn>
                    <a:cxn ang="0">
                      <a:pos x="33" y="75"/>
                    </a:cxn>
                    <a:cxn ang="0">
                      <a:pos x="39" y="72"/>
                    </a:cxn>
                    <a:cxn ang="0">
                      <a:pos x="46" y="66"/>
                    </a:cxn>
                    <a:cxn ang="0">
                      <a:pos x="39" y="78"/>
                    </a:cxn>
                    <a:cxn ang="0">
                      <a:pos x="26" y="82"/>
                    </a:cxn>
                    <a:cxn ang="0">
                      <a:pos x="20" y="78"/>
                    </a:cxn>
                    <a:cxn ang="0">
                      <a:pos x="7" y="75"/>
                    </a:cxn>
                    <a:cxn ang="0">
                      <a:pos x="4" y="78"/>
                    </a:cxn>
                    <a:cxn ang="0">
                      <a:pos x="17" y="63"/>
                    </a:cxn>
                    <a:cxn ang="0">
                      <a:pos x="7" y="53"/>
                    </a:cxn>
                    <a:cxn ang="0">
                      <a:pos x="4" y="41"/>
                    </a:cxn>
                    <a:cxn ang="0">
                      <a:pos x="7" y="22"/>
                    </a:cxn>
                    <a:cxn ang="0">
                      <a:pos x="20" y="6"/>
                    </a:cxn>
                    <a:cxn ang="0">
                      <a:pos x="36" y="0"/>
                    </a:cxn>
                    <a:cxn ang="0">
                      <a:pos x="43" y="3"/>
                    </a:cxn>
                    <a:cxn ang="0">
                      <a:pos x="49" y="12"/>
                    </a:cxn>
                    <a:cxn ang="0">
                      <a:pos x="52" y="22"/>
                    </a:cxn>
                    <a:cxn ang="0">
                      <a:pos x="46" y="41"/>
                    </a:cxn>
                    <a:cxn ang="0">
                      <a:pos x="36" y="56"/>
                    </a:cxn>
                    <a:cxn ang="0">
                      <a:pos x="20" y="63"/>
                    </a:cxn>
                    <a:cxn ang="0">
                      <a:pos x="30" y="3"/>
                    </a:cxn>
                    <a:cxn ang="0">
                      <a:pos x="23" y="9"/>
                    </a:cxn>
                    <a:cxn ang="0">
                      <a:pos x="17" y="19"/>
                    </a:cxn>
                    <a:cxn ang="0">
                      <a:pos x="10" y="34"/>
                    </a:cxn>
                    <a:cxn ang="0">
                      <a:pos x="10" y="50"/>
                    </a:cxn>
                    <a:cxn ang="0">
                      <a:pos x="17" y="56"/>
                    </a:cxn>
                    <a:cxn ang="0">
                      <a:pos x="23" y="59"/>
                    </a:cxn>
                    <a:cxn ang="0">
                      <a:pos x="30" y="53"/>
                    </a:cxn>
                    <a:cxn ang="0">
                      <a:pos x="39" y="44"/>
                    </a:cxn>
                    <a:cxn ang="0">
                      <a:pos x="46" y="25"/>
                    </a:cxn>
                    <a:cxn ang="0">
                      <a:pos x="46" y="12"/>
                    </a:cxn>
                    <a:cxn ang="0">
                      <a:pos x="39" y="3"/>
                    </a:cxn>
                  </a:cxnLst>
                  <a:pathLst>
                    <a:path w="52" h="82">
                      <a:moveTo>
                        <a:pt x="20" y="63"/>
                      </a:moveTo>
                      <a:lnTo>
                        <a:pt x="10" y="72"/>
                      </a:lnTo>
                      <a:lnTo>
                        <a:pt x="13" y="72"/>
                      </a:lnTo>
                      <a:lnTo>
                        <a:pt x="17" y="72"/>
                      </a:lnTo>
                      <a:lnTo>
                        <a:pt x="20" y="72"/>
                      </a:lnTo>
                      <a:lnTo>
                        <a:pt x="23" y="72"/>
                      </a:lnTo>
                      <a:lnTo>
                        <a:pt x="30" y="75"/>
                      </a:lnTo>
                      <a:lnTo>
                        <a:pt x="33" y="75"/>
                      </a:lnTo>
                      <a:lnTo>
                        <a:pt x="36" y="75"/>
                      </a:lnTo>
                      <a:lnTo>
                        <a:pt x="39" y="72"/>
                      </a:lnTo>
                      <a:lnTo>
                        <a:pt x="43" y="72"/>
                      </a:lnTo>
                      <a:lnTo>
                        <a:pt x="46" y="66"/>
                      </a:lnTo>
                      <a:lnTo>
                        <a:pt x="43" y="72"/>
                      </a:lnTo>
                      <a:lnTo>
                        <a:pt x="39" y="78"/>
                      </a:lnTo>
                      <a:lnTo>
                        <a:pt x="33" y="78"/>
                      </a:lnTo>
                      <a:lnTo>
                        <a:pt x="26" y="82"/>
                      </a:lnTo>
                      <a:lnTo>
                        <a:pt x="23" y="78"/>
                      </a:lnTo>
                      <a:lnTo>
                        <a:pt x="20" y="78"/>
                      </a:lnTo>
                      <a:lnTo>
                        <a:pt x="10" y="78"/>
                      </a:lnTo>
                      <a:lnTo>
                        <a:pt x="7" y="75"/>
                      </a:lnTo>
                      <a:lnTo>
                        <a:pt x="4" y="75"/>
                      </a:lnTo>
                      <a:lnTo>
                        <a:pt x="4" y="78"/>
                      </a:lnTo>
                      <a:lnTo>
                        <a:pt x="0" y="75"/>
                      </a:lnTo>
                      <a:lnTo>
                        <a:pt x="17" y="63"/>
                      </a:lnTo>
                      <a:lnTo>
                        <a:pt x="10" y="59"/>
                      </a:lnTo>
                      <a:lnTo>
                        <a:pt x="7" y="53"/>
                      </a:lnTo>
                      <a:lnTo>
                        <a:pt x="4" y="47"/>
                      </a:lnTo>
                      <a:lnTo>
                        <a:pt x="4" y="41"/>
                      </a:lnTo>
                      <a:lnTo>
                        <a:pt x="4" y="31"/>
                      </a:lnTo>
                      <a:lnTo>
                        <a:pt x="7" y="22"/>
                      </a:lnTo>
                      <a:lnTo>
                        <a:pt x="13" y="12"/>
                      </a:lnTo>
                      <a:lnTo>
                        <a:pt x="20" y="6"/>
                      </a:lnTo>
                      <a:lnTo>
                        <a:pt x="26" y="3"/>
                      </a:lnTo>
                      <a:lnTo>
                        <a:pt x="36" y="0"/>
                      </a:lnTo>
                      <a:lnTo>
                        <a:pt x="39" y="3"/>
                      </a:lnTo>
                      <a:lnTo>
                        <a:pt x="43" y="3"/>
                      </a:lnTo>
                      <a:lnTo>
                        <a:pt x="49" y="6"/>
                      </a:lnTo>
                      <a:lnTo>
                        <a:pt x="49" y="12"/>
                      </a:lnTo>
                      <a:lnTo>
                        <a:pt x="52" y="15"/>
                      </a:lnTo>
                      <a:lnTo>
                        <a:pt x="52" y="22"/>
                      </a:lnTo>
                      <a:lnTo>
                        <a:pt x="52" y="31"/>
                      </a:lnTo>
                      <a:lnTo>
                        <a:pt x="46" y="41"/>
                      </a:lnTo>
                      <a:lnTo>
                        <a:pt x="43" y="50"/>
                      </a:lnTo>
                      <a:lnTo>
                        <a:pt x="36" y="56"/>
                      </a:lnTo>
                      <a:lnTo>
                        <a:pt x="26" y="59"/>
                      </a:lnTo>
                      <a:lnTo>
                        <a:pt x="20" y="63"/>
                      </a:lnTo>
                      <a:close/>
                      <a:moveTo>
                        <a:pt x="33" y="3"/>
                      </a:moveTo>
                      <a:lnTo>
                        <a:pt x="30" y="3"/>
                      </a:lnTo>
                      <a:lnTo>
                        <a:pt x="26" y="6"/>
                      </a:lnTo>
                      <a:lnTo>
                        <a:pt x="23" y="9"/>
                      </a:lnTo>
                      <a:lnTo>
                        <a:pt x="20" y="12"/>
                      </a:lnTo>
                      <a:lnTo>
                        <a:pt x="17" y="19"/>
                      </a:lnTo>
                      <a:lnTo>
                        <a:pt x="13" y="25"/>
                      </a:lnTo>
                      <a:lnTo>
                        <a:pt x="10" y="34"/>
                      </a:lnTo>
                      <a:lnTo>
                        <a:pt x="10" y="44"/>
                      </a:lnTo>
                      <a:lnTo>
                        <a:pt x="10" y="50"/>
                      </a:lnTo>
                      <a:lnTo>
                        <a:pt x="13" y="53"/>
                      </a:lnTo>
                      <a:lnTo>
                        <a:pt x="17" y="56"/>
                      </a:lnTo>
                      <a:lnTo>
                        <a:pt x="20" y="59"/>
                      </a:lnTo>
                      <a:lnTo>
                        <a:pt x="23" y="59"/>
                      </a:lnTo>
                      <a:lnTo>
                        <a:pt x="26" y="56"/>
                      </a:lnTo>
                      <a:lnTo>
                        <a:pt x="30" y="53"/>
                      </a:lnTo>
                      <a:lnTo>
                        <a:pt x="33" y="50"/>
                      </a:lnTo>
                      <a:lnTo>
                        <a:pt x="39" y="44"/>
                      </a:lnTo>
                      <a:lnTo>
                        <a:pt x="43" y="34"/>
                      </a:lnTo>
                      <a:lnTo>
                        <a:pt x="46" y="25"/>
                      </a:lnTo>
                      <a:lnTo>
                        <a:pt x="46" y="19"/>
                      </a:lnTo>
                      <a:lnTo>
                        <a:pt x="46" y="12"/>
                      </a:lnTo>
                      <a:lnTo>
                        <a:pt x="43" y="6"/>
                      </a:lnTo>
                      <a:lnTo>
                        <a:pt x="39" y="3"/>
                      </a:lnTo>
                      <a:lnTo>
                        <a:pt x="33" y="3"/>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069" name="Line 2382"/>
                <p:cNvSpPr/>
                <p:nvPr/>
              </p:nvSpPr>
              <p:spPr>
                <a:xfrm flipV="1">
                  <a:off x="1591" y="2093"/>
                  <a:ext cx="192" cy="271"/>
                </a:xfrm>
                <a:prstGeom prst="line">
                  <a:avLst/>
                </a:prstGeom>
                <a:ln w="15875" cap="flat" cmpd="sng">
                  <a:solidFill>
                    <a:srgbClr val="000000"/>
                  </a:solidFill>
                  <a:prstDash val="solid"/>
                  <a:headEnd type="none" w="med" len="med"/>
                  <a:tailEnd type="none" w="med" len="med"/>
                </a:ln>
              </p:spPr>
            </p:sp>
            <p:sp>
              <p:nvSpPr>
                <p:cNvPr id="37070" name="Freeform 2395"/>
                <p:cNvSpPr>
                  <a:spLocks noEditPoints="1"/>
                </p:cNvSpPr>
                <p:nvPr/>
              </p:nvSpPr>
              <p:spPr>
                <a:xfrm>
                  <a:off x="1103" y="2100"/>
                  <a:ext cx="49" cy="78"/>
                </a:xfrm>
                <a:custGeom>
                  <a:avLst/>
                  <a:gdLst/>
                  <a:ahLst/>
                  <a:cxnLst>
                    <a:cxn ang="0">
                      <a:pos x="10" y="69"/>
                    </a:cxn>
                    <a:cxn ang="0">
                      <a:pos x="16" y="72"/>
                    </a:cxn>
                    <a:cxn ang="0">
                      <a:pos x="23" y="72"/>
                    </a:cxn>
                    <a:cxn ang="0">
                      <a:pos x="33" y="75"/>
                    </a:cxn>
                    <a:cxn ang="0">
                      <a:pos x="39" y="72"/>
                    </a:cxn>
                    <a:cxn ang="0">
                      <a:pos x="46" y="66"/>
                    </a:cxn>
                    <a:cxn ang="0">
                      <a:pos x="36" y="75"/>
                    </a:cxn>
                    <a:cxn ang="0">
                      <a:pos x="26" y="78"/>
                    </a:cxn>
                    <a:cxn ang="0">
                      <a:pos x="16" y="78"/>
                    </a:cxn>
                    <a:cxn ang="0">
                      <a:pos x="3" y="75"/>
                    </a:cxn>
                    <a:cxn ang="0">
                      <a:pos x="0" y="78"/>
                    </a:cxn>
                    <a:cxn ang="0">
                      <a:pos x="16" y="60"/>
                    </a:cxn>
                    <a:cxn ang="0">
                      <a:pos x="3" y="53"/>
                    </a:cxn>
                    <a:cxn ang="0">
                      <a:pos x="0" y="41"/>
                    </a:cxn>
                    <a:cxn ang="0">
                      <a:pos x="7" y="22"/>
                    </a:cxn>
                    <a:cxn ang="0">
                      <a:pos x="16" y="6"/>
                    </a:cxn>
                    <a:cxn ang="0">
                      <a:pos x="33" y="0"/>
                    </a:cxn>
                    <a:cxn ang="0">
                      <a:pos x="42" y="3"/>
                    </a:cxn>
                    <a:cxn ang="0">
                      <a:pos x="49" y="9"/>
                    </a:cxn>
                    <a:cxn ang="0">
                      <a:pos x="49" y="22"/>
                    </a:cxn>
                    <a:cxn ang="0">
                      <a:pos x="46" y="41"/>
                    </a:cxn>
                    <a:cxn ang="0">
                      <a:pos x="33" y="56"/>
                    </a:cxn>
                    <a:cxn ang="0">
                      <a:pos x="16" y="60"/>
                    </a:cxn>
                    <a:cxn ang="0">
                      <a:pos x="29" y="3"/>
                    </a:cxn>
                    <a:cxn ang="0">
                      <a:pos x="20" y="6"/>
                    </a:cxn>
                    <a:cxn ang="0">
                      <a:pos x="13" y="19"/>
                    </a:cxn>
                    <a:cxn ang="0">
                      <a:pos x="10" y="34"/>
                    </a:cxn>
                    <a:cxn ang="0">
                      <a:pos x="10" y="47"/>
                    </a:cxn>
                    <a:cxn ang="0">
                      <a:pos x="13" y="56"/>
                    </a:cxn>
                    <a:cxn ang="0">
                      <a:pos x="23" y="56"/>
                    </a:cxn>
                    <a:cxn ang="0">
                      <a:pos x="29" y="53"/>
                    </a:cxn>
                    <a:cxn ang="0">
                      <a:pos x="36" y="44"/>
                    </a:cxn>
                    <a:cxn ang="0">
                      <a:pos x="42" y="25"/>
                    </a:cxn>
                    <a:cxn ang="0">
                      <a:pos x="42" y="12"/>
                    </a:cxn>
                    <a:cxn ang="0">
                      <a:pos x="36" y="3"/>
                    </a:cxn>
                  </a:cxnLst>
                  <a:pathLst>
                    <a:path w="49" h="78">
                      <a:moveTo>
                        <a:pt x="16" y="60"/>
                      </a:moveTo>
                      <a:lnTo>
                        <a:pt x="10" y="69"/>
                      </a:lnTo>
                      <a:lnTo>
                        <a:pt x="13" y="69"/>
                      </a:lnTo>
                      <a:lnTo>
                        <a:pt x="16" y="72"/>
                      </a:lnTo>
                      <a:lnTo>
                        <a:pt x="20" y="72"/>
                      </a:lnTo>
                      <a:lnTo>
                        <a:pt x="23" y="72"/>
                      </a:lnTo>
                      <a:lnTo>
                        <a:pt x="26" y="72"/>
                      </a:lnTo>
                      <a:lnTo>
                        <a:pt x="33" y="75"/>
                      </a:lnTo>
                      <a:lnTo>
                        <a:pt x="36" y="72"/>
                      </a:lnTo>
                      <a:lnTo>
                        <a:pt x="39" y="72"/>
                      </a:lnTo>
                      <a:lnTo>
                        <a:pt x="42" y="69"/>
                      </a:lnTo>
                      <a:lnTo>
                        <a:pt x="46" y="66"/>
                      </a:lnTo>
                      <a:lnTo>
                        <a:pt x="42" y="72"/>
                      </a:lnTo>
                      <a:lnTo>
                        <a:pt x="36" y="75"/>
                      </a:lnTo>
                      <a:lnTo>
                        <a:pt x="33" y="78"/>
                      </a:lnTo>
                      <a:lnTo>
                        <a:pt x="26" y="78"/>
                      </a:lnTo>
                      <a:lnTo>
                        <a:pt x="23" y="78"/>
                      </a:lnTo>
                      <a:lnTo>
                        <a:pt x="16" y="78"/>
                      </a:lnTo>
                      <a:lnTo>
                        <a:pt x="10" y="75"/>
                      </a:lnTo>
                      <a:lnTo>
                        <a:pt x="3" y="75"/>
                      </a:lnTo>
                      <a:lnTo>
                        <a:pt x="0" y="75"/>
                      </a:lnTo>
                      <a:lnTo>
                        <a:pt x="0" y="78"/>
                      </a:lnTo>
                      <a:lnTo>
                        <a:pt x="0" y="75"/>
                      </a:lnTo>
                      <a:lnTo>
                        <a:pt x="16" y="60"/>
                      </a:lnTo>
                      <a:lnTo>
                        <a:pt x="10" y="60"/>
                      </a:lnTo>
                      <a:lnTo>
                        <a:pt x="3" y="53"/>
                      </a:lnTo>
                      <a:lnTo>
                        <a:pt x="0" y="47"/>
                      </a:lnTo>
                      <a:lnTo>
                        <a:pt x="0" y="41"/>
                      </a:lnTo>
                      <a:lnTo>
                        <a:pt x="0" y="31"/>
                      </a:lnTo>
                      <a:lnTo>
                        <a:pt x="7" y="22"/>
                      </a:lnTo>
                      <a:lnTo>
                        <a:pt x="10" y="12"/>
                      </a:lnTo>
                      <a:lnTo>
                        <a:pt x="16" y="6"/>
                      </a:lnTo>
                      <a:lnTo>
                        <a:pt x="26" y="3"/>
                      </a:lnTo>
                      <a:lnTo>
                        <a:pt x="33" y="0"/>
                      </a:lnTo>
                      <a:lnTo>
                        <a:pt x="39" y="0"/>
                      </a:lnTo>
                      <a:lnTo>
                        <a:pt x="42" y="3"/>
                      </a:lnTo>
                      <a:lnTo>
                        <a:pt x="46" y="6"/>
                      </a:lnTo>
                      <a:lnTo>
                        <a:pt x="49" y="9"/>
                      </a:lnTo>
                      <a:lnTo>
                        <a:pt x="49" y="15"/>
                      </a:lnTo>
                      <a:lnTo>
                        <a:pt x="49" y="22"/>
                      </a:lnTo>
                      <a:lnTo>
                        <a:pt x="49" y="31"/>
                      </a:lnTo>
                      <a:lnTo>
                        <a:pt x="46" y="41"/>
                      </a:lnTo>
                      <a:lnTo>
                        <a:pt x="39" y="50"/>
                      </a:lnTo>
                      <a:lnTo>
                        <a:pt x="33" y="56"/>
                      </a:lnTo>
                      <a:lnTo>
                        <a:pt x="26" y="60"/>
                      </a:lnTo>
                      <a:lnTo>
                        <a:pt x="16" y="60"/>
                      </a:lnTo>
                      <a:close/>
                      <a:moveTo>
                        <a:pt x="33" y="3"/>
                      </a:moveTo>
                      <a:lnTo>
                        <a:pt x="29" y="3"/>
                      </a:lnTo>
                      <a:lnTo>
                        <a:pt x="26" y="6"/>
                      </a:lnTo>
                      <a:lnTo>
                        <a:pt x="20" y="6"/>
                      </a:lnTo>
                      <a:lnTo>
                        <a:pt x="16" y="12"/>
                      </a:lnTo>
                      <a:lnTo>
                        <a:pt x="13" y="19"/>
                      </a:lnTo>
                      <a:lnTo>
                        <a:pt x="10" y="25"/>
                      </a:lnTo>
                      <a:lnTo>
                        <a:pt x="10" y="34"/>
                      </a:lnTo>
                      <a:lnTo>
                        <a:pt x="7" y="44"/>
                      </a:lnTo>
                      <a:lnTo>
                        <a:pt x="10" y="47"/>
                      </a:lnTo>
                      <a:lnTo>
                        <a:pt x="10" y="53"/>
                      </a:lnTo>
                      <a:lnTo>
                        <a:pt x="13" y="56"/>
                      </a:lnTo>
                      <a:lnTo>
                        <a:pt x="20" y="60"/>
                      </a:lnTo>
                      <a:lnTo>
                        <a:pt x="23" y="56"/>
                      </a:lnTo>
                      <a:lnTo>
                        <a:pt x="26" y="56"/>
                      </a:lnTo>
                      <a:lnTo>
                        <a:pt x="29" y="53"/>
                      </a:lnTo>
                      <a:lnTo>
                        <a:pt x="33" y="50"/>
                      </a:lnTo>
                      <a:lnTo>
                        <a:pt x="36" y="44"/>
                      </a:lnTo>
                      <a:lnTo>
                        <a:pt x="39" y="34"/>
                      </a:lnTo>
                      <a:lnTo>
                        <a:pt x="42" y="25"/>
                      </a:lnTo>
                      <a:lnTo>
                        <a:pt x="42" y="19"/>
                      </a:lnTo>
                      <a:lnTo>
                        <a:pt x="42" y="12"/>
                      </a:lnTo>
                      <a:lnTo>
                        <a:pt x="39" y="6"/>
                      </a:lnTo>
                      <a:lnTo>
                        <a:pt x="36" y="3"/>
                      </a:lnTo>
                      <a:lnTo>
                        <a:pt x="33" y="3"/>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071" name="Freeform 2359"/>
                <p:cNvSpPr/>
                <p:nvPr/>
              </p:nvSpPr>
              <p:spPr>
                <a:xfrm>
                  <a:off x="2420" y="2974"/>
                  <a:ext cx="36" cy="41"/>
                </a:xfrm>
                <a:custGeom>
                  <a:avLst/>
                  <a:gdLst/>
                  <a:ahLst/>
                  <a:cxnLst>
                    <a:cxn ang="0">
                      <a:pos x="13" y="0"/>
                    </a:cxn>
                    <a:cxn ang="0">
                      <a:pos x="16" y="3"/>
                    </a:cxn>
                    <a:cxn ang="0">
                      <a:pos x="16" y="6"/>
                    </a:cxn>
                    <a:cxn ang="0">
                      <a:pos x="16" y="10"/>
                    </a:cxn>
                    <a:cxn ang="0">
                      <a:pos x="19" y="16"/>
                    </a:cxn>
                    <a:cxn ang="0">
                      <a:pos x="23" y="10"/>
                    </a:cxn>
                    <a:cxn ang="0">
                      <a:pos x="23" y="6"/>
                    </a:cxn>
                    <a:cxn ang="0">
                      <a:pos x="26" y="3"/>
                    </a:cxn>
                    <a:cxn ang="0">
                      <a:pos x="29" y="3"/>
                    </a:cxn>
                    <a:cxn ang="0">
                      <a:pos x="29" y="0"/>
                    </a:cxn>
                    <a:cxn ang="0">
                      <a:pos x="32" y="0"/>
                    </a:cxn>
                    <a:cxn ang="0">
                      <a:pos x="32" y="3"/>
                    </a:cxn>
                    <a:cxn ang="0">
                      <a:pos x="36" y="6"/>
                    </a:cxn>
                    <a:cxn ang="0">
                      <a:pos x="32" y="10"/>
                    </a:cxn>
                    <a:cxn ang="0">
                      <a:pos x="29" y="10"/>
                    </a:cxn>
                    <a:cxn ang="0">
                      <a:pos x="29" y="6"/>
                    </a:cxn>
                    <a:cxn ang="0">
                      <a:pos x="26" y="6"/>
                    </a:cxn>
                    <a:cxn ang="0">
                      <a:pos x="26" y="10"/>
                    </a:cxn>
                    <a:cxn ang="0">
                      <a:pos x="23" y="13"/>
                    </a:cxn>
                    <a:cxn ang="0">
                      <a:pos x="19" y="19"/>
                    </a:cxn>
                    <a:cxn ang="0">
                      <a:pos x="23" y="32"/>
                    </a:cxn>
                    <a:cxn ang="0">
                      <a:pos x="23" y="35"/>
                    </a:cxn>
                    <a:cxn ang="0">
                      <a:pos x="26" y="35"/>
                    </a:cxn>
                    <a:cxn ang="0">
                      <a:pos x="26" y="38"/>
                    </a:cxn>
                    <a:cxn ang="0">
                      <a:pos x="26" y="35"/>
                    </a:cxn>
                    <a:cxn ang="0">
                      <a:pos x="29" y="32"/>
                    </a:cxn>
                    <a:cxn ang="0">
                      <a:pos x="32" y="32"/>
                    </a:cxn>
                    <a:cxn ang="0">
                      <a:pos x="29" y="35"/>
                    </a:cxn>
                    <a:cxn ang="0">
                      <a:pos x="26" y="41"/>
                    </a:cxn>
                    <a:cxn ang="0">
                      <a:pos x="23" y="41"/>
                    </a:cxn>
                    <a:cxn ang="0">
                      <a:pos x="19" y="41"/>
                    </a:cxn>
                    <a:cxn ang="0">
                      <a:pos x="19" y="38"/>
                    </a:cxn>
                    <a:cxn ang="0">
                      <a:pos x="16" y="32"/>
                    </a:cxn>
                    <a:cxn ang="0">
                      <a:pos x="16" y="25"/>
                    </a:cxn>
                    <a:cxn ang="0">
                      <a:pos x="10" y="35"/>
                    </a:cxn>
                    <a:cxn ang="0">
                      <a:pos x="6" y="41"/>
                    </a:cxn>
                    <a:cxn ang="0">
                      <a:pos x="3" y="41"/>
                    </a:cxn>
                    <a:cxn ang="0">
                      <a:pos x="0" y="41"/>
                    </a:cxn>
                    <a:cxn ang="0">
                      <a:pos x="0" y="38"/>
                    </a:cxn>
                    <a:cxn ang="0">
                      <a:pos x="0" y="35"/>
                    </a:cxn>
                    <a:cxn ang="0">
                      <a:pos x="3" y="35"/>
                    </a:cxn>
                    <a:cxn ang="0">
                      <a:pos x="6" y="35"/>
                    </a:cxn>
                    <a:cxn ang="0">
                      <a:pos x="10" y="32"/>
                    </a:cxn>
                    <a:cxn ang="0">
                      <a:pos x="10" y="28"/>
                    </a:cxn>
                    <a:cxn ang="0">
                      <a:pos x="13" y="25"/>
                    </a:cxn>
                    <a:cxn ang="0">
                      <a:pos x="16" y="22"/>
                    </a:cxn>
                    <a:cxn ang="0">
                      <a:pos x="13" y="13"/>
                    </a:cxn>
                    <a:cxn ang="0">
                      <a:pos x="13" y="10"/>
                    </a:cxn>
                    <a:cxn ang="0">
                      <a:pos x="10" y="10"/>
                    </a:cxn>
                    <a:cxn ang="0">
                      <a:pos x="10" y="6"/>
                    </a:cxn>
                    <a:cxn ang="0">
                      <a:pos x="6" y="6"/>
                    </a:cxn>
                    <a:cxn ang="0">
                      <a:pos x="3" y="6"/>
                    </a:cxn>
                    <a:cxn ang="0">
                      <a:pos x="3" y="3"/>
                    </a:cxn>
                    <a:cxn ang="0">
                      <a:pos x="13" y="0"/>
                    </a:cxn>
                  </a:cxnLst>
                  <a:pathLst>
                    <a:path w="36" h="41">
                      <a:moveTo>
                        <a:pt x="13" y="0"/>
                      </a:moveTo>
                      <a:lnTo>
                        <a:pt x="16" y="3"/>
                      </a:lnTo>
                      <a:lnTo>
                        <a:pt x="16" y="6"/>
                      </a:lnTo>
                      <a:lnTo>
                        <a:pt x="16" y="10"/>
                      </a:lnTo>
                      <a:lnTo>
                        <a:pt x="19" y="16"/>
                      </a:lnTo>
                      <a:lnTo>
                        <a:pt x="23" y="10"/>
                      </a:lnTo>
                      <a:lnTo>
                        <a:pt x="23" y="6"/>
                      </a:lnTo>
                      <a:lnTo>
                        <a:pt x="26" y="3"/>
                      </a:lnTo>
                      <a:lnTo>
                        <a:pt x="29" y="3"/>
                      </a:lnTo>
                      <a:lnTo>
                        <a:pt x="29" y="0"/>
                      </a:lnTo>
                      <a:lnTo>
                        <a:pt x="32" y="0"/>
                      </a:lnTo>
                      <a:lnTo>
                        <a:pt x="32" y="3"/>
                      </a:lnTo>
                      <a:lnTo>
                        <a:pt x="36" y="6"/>
                      </a:lnTo>
                      <a:lnTo>
                        <a:pt x="32" y="10"/>
                      </a:lnTo>
                      <a:lnTo>
                        <a:pt x="29" y="10"/>
                      </a:lnTo>
                      <a:lnTo>
                        <a:pt x="29" y="6"/>
                      </a:lnTo>
                      <a:lnTo>
                        <a:pt x="26" y="6"/>
                      </a:lnTo>
                      <a:lnTo>
                        <a:pt x="26" y="10"/>
                      </a:lnTo>
                      <a:lnTo>
                        <a:pt x="23" y="13"/>
                      </a:lnTo>
                      <a:lnTo>
                        <a:pt x="19" y="19"/>
                      </a:lnTo>
                      <a:lnTo>
                        <a:pt x="23" y="32"/>
                      </a:lnTo>
                      <a:lnTo>
                        <a:pt x="23" y="35"/>
                      </a:lnTo>
                      <a:lnTo>
                        <a:pt x="26" y="35"/>
                      </a:lnTo>
                      <a:lnTo>
                        <a:pt x="26" y="38"/>
                      </a:lnTo>
                      <a:lnTo>
                        <a:pt x="26" y="35"/>
                      </a:lnTo>
                      <a:lnTo>
                        <a:pt x="29" y="32"/>
                      </a:lnTo>
                      <a:lnTo>
                        <a:pt x="32" y="32"/>
                      </a:lnTo>
                      <a:lnTo>
                        <a:pt x="29" y="35"/>
                      </a:lnTo>
                      <a:lnTo>
                        <a:pt x="26" y="41"/>
                      </a:lnTo>
                      <a:lnTo>
                        <a:pt x="23" y="41"/>
                      </a:lnTo>
                      <a:lnTo>
                        <a:pt x="19" y="41"/>
                      </a:lnTo>
                      <a:lnTo>
                        <a:pt x="19" y="38"/>
                      </a:lnTo>
                      <a:lnTo>
                        <a:pt x="16" y="32"/>
                      </a:lnTo>
                      <a:lnTo>
                        <a:pt x="16" y="25"/>
                      </a:lnTo>
                      <a:lnTo>
                        <a:pt x="10" y="35"/>
                      </a:lnTo>
                      <a:lnTo>
                        <a:pt x="6" y="41"/>
                      </a:lnTo>
                      <a:lnTo>
                        <a:pt x="3" y="41"/>
                      </a:lnTo>
                      <a:lnTo>
                        <a:pt x="0" y="41"/>
                      </a:lnTo>
                      <a:lnTo>
                        <a:pt x="0" y="38"/>
                      </a:lnTo>
                      <a:lnTo>
                        <a:pt x="0" y="35"/>
                      </a:lnTo>
                      <a:lnTo>
                        <a:pt x="3" y="35"/>
                      </a:lnTo>
                      <a:lnTo>
                        <a:pt x="6" y="35"/>
                      </a:lnTo>
                      <a:lnTo>
                        <a:pt x="10" y="32"/>
                      </a:lnTo>
                      <a:lnTo>
                        <a:pt x="10" y="28"/>
                      </a:lnTo>
                      <a:lnTo>
                        <a:pt x="13" y="25"/>
                      </a:lnTo>
                      <a:lnTo>
                        <a:pt x="16" y="22"/>
                      </a:lnTo>
                      <a:lnTo>
                        <a:pt x="13" y="13"/>
                      </a:lnTo>
                      <a:lnTo>
                        <a:pt x="13" y="10"/>
                      </a:lnTo>
                      <a:lnTo>
                        <a:pt x="10" y="10"/>
                      </a:lnTo>
                      <a:lnTo>
                        <a:pt x="10" y="6"/>
                      </a:lnTo>
                      <a:lnTo>
                        <a:pt x="6" y="6"/>
                      </a:lnTo>
                      <a:lnTo>
                        <a:pt x="3" y="6"/>
                      </a:lnTo>
                      <a:lnTo>
                        <a:pt x="3" y="3"/>
                      </a:lnTo>
                      <a:lnTo>
                        <a:pt x="13" y="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072" name="Line 2360"/>
                <p:cNvSpPr/>
                <p:nvPr/>
              </p:nvSpPr>
              <p:spPr>
                <a:xfrm flipH="1" flipV="1">
                  <a:off x="2290" y="2977"/>
                  <a:ext cx="107" cy="25"/>
                </a:xfrm>
                <a:prstGeom prst="line">
                  <a:avLst/>
                </a:prstGeom>
                <a:ln w="0" cap="flat" cmpd="sng">
                  <a:solidFill>
                    <a:srgbClr val="000000"/>
                  </a:solidFill>
                  <a:prstDash val="solid"/>
                  <a:headEnd type="none" w="med" len="med"/>
                  <a:tailEnd type="none" w="med" len="med"/>
                </a:ln>
              </p:spPr>
            </p:sp>
            <p:sp>
              <p:nvSpPr>
                <p:cNvPr id="37073" name="Line 2361"/>
                <p:cNvSpPr/>
                <p:nvPr/>
              </p:nvSpPr>
              <p:spPr>
                <a:xfrm flipH="1">
                  <a:off x="2290" y="3002"/>
                  <a:ext cx="107" cy="26"/>
                </a:xfrm>
                <a:prstGeom prst="line">
                  <a:avLst/>
                </a:prstGeom>
                <a:ln w="0" cap="flat" cmpd="sng">
                  <a:solidFill>
                    <a:srgbClr val="000000"/>
                  </a:solidFill>
                  <a:prstDash val="solid"/>
                  <a:headEnd type="none" w="med" len="med"/>
                  <a:tailEnd type="none" w="med" len="med"/>
                </a:ln>
              </p:spPr>
            </p:sp>
            <p:sp>
              <p:nvSpPr>
                <p:cNvPr id="37074" name="Freeform 2362"/>
                <p:cNvSpPr/>
                <p:nvPr/>
              </p:nvSpPr>
              <p:spPr>
                <a:xfrm>
                  <a:off x="2290" y="2977"/>
                  <a:ext cx="107" cy="25"/>
                </a:xfrm>
                <a:custGeom>
                  <a:avLst/>
                  <a:gdLst/>
                  <a:ahLst/>
                  <a:cxnLst>
                    <a:cxn ang="0">
                      <a:pos x="68" y="25"/>
                    </a:cxn>
                    <a:cxn ang="0">
                      <a:pos x="107" y="25"/>
                    </a:cxn>
                    <a:cxn ang="0">
                      <a:pos x="0" y="0"/>
                    </a:cxn>
                    <a:cxn ang="0">
                      <a:pos x="68" y="25"/>
                    </a:cxn>
                  </a:cxnLst>
                  <a:pathLst>
                    <a:path w="107" h="25">
                      <a:moveTo>
                        <a:pt x="68" y="25"/>
                      </a:moveTo>
                      <a:lnTo>
                        <a:pt x="107" y="25"/>
                      </a:lnTo>
                      <a:lnTo>
                        <a:pt x="0" y="0"/>
                      </a:lnTo>
                      <a:lnTo>
                        <a:pt x="68" y="25"/>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075" name="Freeform 2363"/>
                <p:cNvSpPr/>
                <p:nvPr/>
              </p:nvSpPr>
              <p:spPr>
                <a:xfrm>
                  <a:off x="2290" y="2977"/>
                  <a:ext cx="107" cy="25"/>
                </a:xfrm>
                <a:custGeom>
                  <a:avLst/>
                  <a:gdLst/>
                  <a:ahLst/>
                  <a:cxnLst>
                    <a:cxn ang="0">
                      <a:pos x="68" y="25"/>
                    </a:cxn>
                    <a:cxn ang="0">
                      <a:pos x="107" y="25"/>
                    </a:cxn>
                    <a:cxn ang="0">
                      <a:pos x="0" y="0"/>
                    </a:cxn>
                    <a:cxn ang="0">
                      <a:pos x="68" y="25"/>
                    </a:cxn>
                  </a:cxnLst>
                  <a:pathLst>
                    <a:path w="107" h="25">
                      <a:moveTo>
                        <a:pt x="68" y="25"/>
                      </a:moveTo>
                      <a:lnTo>
                        <a:pt x="107" y="25"/>
                      </a:lnTo>
                      <a:lnTo>
                        <a:pt x="0" y="0"/>
                      </a:lnTo>
                      <a:lnTo>
                        <a:pt x="68" y="25"/>
                      </a:lnTo>
                    </a:path>
                  </a:pathLst>
                </a:custGeom>
                <a:no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076" name="Freeform 2364"/>
                <p:cNvSpPr/>
                <p:nvPr/>
              </p:nvSpPr>
              <p:spPr>
                <a:xfrm>
                  <a:off x="2290" y="2977"/>
                  <a:ext cx="68" cy="25"/>
                </a:xfrm>
                <a:custGeom>
                  <a:avLst/>
                  <a:gdLst/>
                  <a:ahLst/>
                  <a:cxnLst>
                    <a:cxn ang="0">
                      <a:pos x="68" y="25"/>
                    </a:cxn>
                    <a:cxn ang="0">
                      <a:pos x="0" y="0"/>
                    </a:cxn>
                    <a:cxn ang="0">
                      <a:pos x="32" y="25"/>
                    </a:cxn>
                    <a:cxn ang="0">
                      <a:pos x="68" y="25"/>
                    </a:cxn>
                  </a:cxnLst>
                  <a:pathLst>
                    <a:path w="68" h="25">
                      <a:moveTo>
                        <a:pt x="68" y="25"/>
                      </a:moveTo>
                      <a:lnTo>
                        <a:pt x="0" y="0"/>
                      </a:lnTo>
                      <a:lnTo>
                        <a:pt x="32" y="25"/>
                      </a:lnTo>
                      <a:lnTo>
                        <a:pt x="68" y="25"/>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077" name="Freeform 2365"/>
                <p:cNvSpPr/>
                <p:nvPr/>
              </p:nvSpPr>
              <p:spPr>
                <a:xfrm>
                  <a:off x="2290" y="2977"/>
                  <a:ext cx="68" cy="25"/>
                </a:xfrm>
                <a:custGeom>
                  <a:avLst/>
                  <a:gdLst/>
                  <a:ahLst/>
                  <a:cxnLst>
                    <a:cxn ang="0">
                      <a:pos x="68" y="25"/>
                    </a:cxn>
                    <a:cxn ang="0">
                      <a:pos x="0" y="0"/>
                    </a:cxn>
                    <a:cxn ang="0">
                      <a:pos x="32" y="25"/>
                    </a:cxn>
                    <a:cxn ang="0">
                      <a:pos x="68" y="25"/>
                    </a:cxn>
                  </a:cxnLst>
                  <a:pathLst>
                    <a:path w="68" h="25">
                      <a:moveTo>
                        <a:pt x="68" y="25"/>
                      </a:moveTo>
                      <a:lnTo>
                        <a:pt x="0" y="0"/>
                      </a:lnTo>
                      <a:lnTo>
                        <a:pt x="32" y="25"/>
                      </a:lnTo>
                      <a:lnTo>
                        <a:pt x="68" y="25"/>
                      </a:lnTo>
                    </a:path>
                  </a:pathLst>
                </a:custGeom>
                <a:no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078" name="Freeform 2366"/>
                <p:cNvSpPr/>
                <p:nvPr/>
              </p:nvSpPr>
              <p:spPr>
                <a:xfrm>
                  <a:off x="2290" y="3002"/>
                  <a:ext cx="68" cy="26"/>
                </a:xfrm>
                <a:custGeom>
                  <a:avLst/>
                  <a:gdLst/>
                  <a:ahLst/>
                  <a:cxnLst>
                    <a:cxn ang="0">
                      <a:pos x="68" y="0"/>
                    </a:cxn>
                    <a:cxn ang="0">
                      <a:pos x="32" y="0"/>
                    </a:cxn>
                    <a:cxn ang="0">
                      <a:pos x="0" y="26"/>
                    </a:cxn>
                    <a:cxn ang="0">
                      <a:pos x="68" y="0"/>
                    </a:cxn>
                  </a:cxnLst>
                  <a:pathLst>
                    <a:path w="68" h="26">
                      <a:moveTo>
                        <a:pt x="68" y="0"/>
                      </a:moveTo>
                      <a:lnTo>
                        <a:pt x="32" y="0"/>
                      </a:lnTo>
                      <a:lnTo>
                        <a:pt x="0" y="26"/>
                      </a:lnTo>
                      <a:lnTo>
                        <a:pt x="68" y="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079" name="Freeform 2367"/>
                <p:cNvSpPr/>
                <p:nvPr/>
              </p:nvSpPr>
              <p:spPr>
                <a:xfrm>
                  <a:off x="2290" y="3002"/>
                  <a:ext cx="68" cy="26"/>
                </a:xfrm>
                <a:custGeom>
                  <a:avLst/>
                  <a:gdLst/>
                  <a:ahLst/>
                  <a:cxnLst>
                    <a:cxn ang="0">
                      <a:pos x="68" y="0"/>
                    </a:cxn>
                    <a:cxn ang="0">
                      <a:pos x="32" y="0"/>
                    </a:cxn>
                    <a:cxn ang="0">
                      <a:pos x="0" y="26"/>
                    </a:cxn>
                    <a:cxn ang="0">
                      <a:pos x="68" y="0"/>
                    </a:cxn>
                  </a:cxnLst>
                  <a:pathLst>
                    <a:path w="68" h="26">
                      <a:moveTo>
                        <a:pt x="68" y="0"/>
                      </a:moveTo>
                      <a:lnTo>
                        <a:pt x="32" y="0"/>
                      </a:lnTo>
                      <a:lnTo>
                        <a:pt x="0" y="26"/>
                      </a:lnTo>
                      <a:lnTo>
                        <a:pt x="68" y="0"/>
                      </a:lnTo>
                    </a:path>
                  </a:pathLst>
                </a:custGeom>
                <a:no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080" name="Freeform 2368"/>
                <p:cNvSpPr/>
                <p:nvPr/>
              </p:nvSpPr>
              <p:spPr>
                <a:xfrm>
                  <a:off x="2290" y="3002"/>
                  <a:ext cx="107" cy="26"/>
                </a:xfrm>
                <a:custGeom>
                  <a:avLst/>
                  <a:gdLst/>
                  <a:ahLst/>
                  <a:cxnLst>
                    <a:cxn ang="0">
                      <a:pos x="68" y="0"/>
                    </a:cxn>
                    <a:cxn ang="0">
                      <a:pos x="0" y="26"/>
                    </a:cxn>
                    <a:cxn ang="0">
                      <a:pos x="107" y="0"/>
                    </a:cxn>
                    <a:cxn ang="0">
                      <a:pos x="68" y="0"/>
                    </a:cxn>
                  </a:cxnLst>
                  <a:pathLst>
                    <a:path w="107" h="26">
                      <a:moveTo>
                        <a:pt x="68" y="0"/>
                      </a:moveTo>
                      <a:lnTo>
                        <a:pt x="0" y="26"/>
                      </a:lnTo>
                      <a:lnTo>
                        <a:pt x="107" y="0"/>
                      </a:lnTo>
                      <a:lnTo>
                        <a:pt x="68" y="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081" name="Freeform 2374"/>
                <p:cNvSpPr/>
                <p:nvPr/>
              </p:nvSpPr>
              <p:spPr>
                <a:xfrm>
                  <a:off x="2290" y="3002"/>
                  <a:ext cx="107" cy="26"/>
                </a:xfrm>
                <a:custGeom>
                  <a:avLst/>
                  <a:gdLst/>
                  <a:ahLst/>
                  <a:cxnLst>
                    <a:cxn ang="0">
                      <a:pos x="68" y="0"/>
                    </a:cxn>
                    <a:cxn ang="0">
                      <a:pos x="0" y="26"/>
                    </a:cxn>
                    <a:cxn ang="0">
                      <a:pos x="107" y="0"/>
                    </a:cxn>
                    <a:cxn ang="0">
                      <a:pos x="68" y="0"/>
                    </a:cxn>
                  </a:cxnLst>
                  <a:pathLst>
                    <a:path w="107" h="26">
                      <a:moveTo>
                        <a:pt x="68" y="0"/>
                      </a:moveTo>
                      <a:lnTo>
                        <a:pt x="0" y="26"/>
                      </a:lnTo>
                      <a:lnTo>
                        <a:pt x="107" y="0"/>
                      </a:lnTo>
                      <a:lnTo>
                        <a:pt x="68" y="0"/>
                      </a:lnTo>
                    </a:path>
                  </a:pathLst>
                </a:custGeom>
                <a:noFill/>
                <a:ln w="0" cap="flat" cmpd="sng">
                  <a:solidFill>
                    <a:srgbClr val="000000">
                      <a:alpha val="100000"/>
                    </a:srgbClr>
                  </a:solidFill>
                  <a:prstDash val="solid"/>
                  <a:round/>
                  <a:headEnd type="none" w="med" len="med"/>
                  <a:tailEnd type="none" w="med" len="med"/>
                </a:ln>
              </p:spPr>
              <p:txBody>
                <a:bodyPr/>
                <a:p>
                  <a:endParaRPr lang="zh-CN" altLang="en-US"/>
                </a:p>
              </p:txBody>
            </p:sp>
            <p:grpSp>
              <p:nvGrpSpPr>
                <p:cNvPr id="37082" name="Group 2485"/>
                <p:cNvGrpSpPr/>
                <p:nvPr/>
              </p:nvGrpSpPr>
              <p:grpSpPr>
                <a:xfrm>
                  <a:off x="2018" y="1888"/>
                  <a:ext cx="326" cy="437"/>
                  <a:chOff x="3606" y="3612"/>
                  <a:chExt cx="326" cy="437"/>
                </a:xfrm>
              </p:grpSpPr>
              <p:sp>
                <p:nvSpPr>
                  <p:cNvPr id="37107" name="Line 2393"/>
                  <p:cNvSpPr/>
                  <p:nvPr/>
                </p:nvSpPr>
                <p:spPr>
                  <a:xfrm flipH="1">
                    <a:off x="3651" y="3702"/>
                    <a:ext cx="147" cy="240"/>
                  </a:xfrm>
                  <a:prstGeom prst="line">
                    <a:avLst/>
                  </a:prstGeom>
                  <a:ln w="20638" cap="flat" cmpd="sng">
                    <a:solidFill>
                      <a:srgbClr val="000000"/>
                    </a:solidFill>
                    <a:prstDash val="solid"/>
                    <a:headEnd type="none" w="med" len="med"/>
                    <a:tailEnd type="none" w="med" len="med"/>
                  </a:ln>
                </p:spPr>
              </p:sp>
              <p:grpSp>
                <p:nvGrpSpPr>
                  <p:cNvPr id="37108" name="Group 2483"/>
                  <p:cNvGrpSpPr/>
                  <p:nvPr/>
                </p:nvGrpSpPr>
                <p:grpSpPr>
                  <a:xfrm>
                    <a:off x="3606" y="3612"/>
                    <a:ext cx="326" cy="437"/>
                    <a:chOff x="3606" y="3612"/>
                    <a:chExt cx="326" cy="437"/>
                  </a:xfrm>
                </p:grpSpPr>
                <p:sp>
                  <p:nvSpPr>
                    <p:cNvPr id="37109" name="Freeform 2358"/>
                    <p:cNvSpPr>
                      <a:spLocks noEditPoints="1"/>
                    </p:cNvSpPr>
                    <p:nvPr/>
                  </p:nvSpPr>
                  <p:spPr>
                    <a:xfrm>
                      <a:off x="3833" y="3612"/>
                      <a:ext cx="52" cy="81"/>
                    </a:xfrm>
                    <a:custGeom>
                      <a:avLst/>
                      <a:gdLst/>
                      <a:ahLst/>
                      <a:cxnLst>
                        <a:cxn ang="0">
                          <a:pos x="10" y="72"/>
                        </a:cxn>
                        <a:cxn ang="0">
                          <a:pos x="16" y="72"/>
                        </a:cxn>
                        <a:cxn ang="0">
                          <a:pos x="26" y="72"/>
                        </a:cxn>
                        <a:cxn ang="0">
                          <a:pos x="32" y="75"/>
                        </a:cxn>
                        <a:cxn ang="0">
                          <a:pos x="39" y="72"/>
                        </a:cxn>
                        <a:cxn ang="0">
                          <a:pos x="45" y="66"/>
                        </a:cxn>
                        <a:cxn ang="0">
                          <a:pos x="42" y="72"/>
                        </a:cxn>
                        <a:cxn ang="0">
                          <a:pos x="32" y="78"/>
                        </a:cxn>
                        <a:cxn ang="0">
                          <a:pos x="23" y="78"/>
                        </a:cxn>
                        <a:cxn ang="0">
                          <a:pos x="10" y="78"/>
                        </a:cxn>
                        <a:cxn ang="0">
                          <a:pos x="3" y="78"/>
                        </a:cxn>
                        <a:cxn ang="0">
                          <a:pos x="16" y="63"/>
                        </a:cxn>
                        <a:cxn ang="0">
                          <a:pos x="6" y="53"/>
                        </a:cxn>
                        <a:cxn ang="0">
                          <a:pos x="3" y="40"/>
                        </a:cxn>
                        <a:cxn ang="0">
                          <a:pos x="6" y="22"/>
                        </a:cxn>
                        <a:cxn ang="0">
                          <a:pos x="19" y="6"/>
                        </a:cxn>
                        <a:cxn ang="0">
                          <a:pos x="36" y="0"/>
                        </a:cxn>
                        <a:cxn ang="0">
                          <a:pos x="45" y="3"/>
                        </a:cxn>
                        <a:cxn ang="0">
                          <a:pos x="49" y="12"/>
                        </a:cxn>
                        <a:cxn ang="0">
                          <a:pos x="52" y="22"/>
                        </a:cxn>
                        <a:cxn ang="0">
                          <a:pos x="49" y="40"/>
                        </a:cxn>
                        <a:cxn ang="0">
                          <a:pos x="36" y="56"/>
                        </a:cxn>
                        <a:cxn ang="0">
                          <a:pos x="19" y="63"/>
                        </a:cxn>
                        <a:cxn ang="0">
                          <a:pos x="29" y="3"/>
                        </a:cxn>
                        <a:cxn ang="0">
                          <a:pos x="23" y="9"/>
                        </a:cxn>
                        <a:cxn ang="0">
                          <a:pos x="16" y="18"/>
                        </a:cxn>
                        <a:cxn ang="0">
                          <a:pos x="10" y="34"/>
                        </a:cxn>
                        <a:cxn ang="0">
                          <a:pos x="10" y="50"/>
                        </a:cxn>
                        <a:cxn ang="0">
                          <a:pos x="16" y="56"/>
                        </a:cxn>
                        <a:cxn ang="0">
                          <a:pos x="23" y="59"/>
                        </a:cxn>
                        <a:cxn ang="0">
                          <a:pos x="29" y="53"/>
                        </a:cxn>
                        <a:cxn ang="0">
                          <a:pos x="39" y="44"/>
                        </a:cxn>
                        <a:cxn ang="0">
                          <a:pos x="45" y="25"/>
                        </a:cxn>
                        <a:cxn ang="0">
                          <a:pos x="45" y="12"/>
                        </a:cxn>
                        <a:cxn ang="0">
                          <a:pos x="39" y="3"/>
                        </a:cxn>
                      </a:cxnLst>
                      <a:pathLst>
                        <a:path w="52" h="81">
                          <a:moveTo>
                            <a:pt x="19" y="63"/>
                          </a:moveTo>
                          <a:lnTo>
                            <a:pt x="10" y="72"/>
                          </a:lnTo>
                          <a:lnTo>
                            <a:pt x="13" y="72"/>
                          </a:lnTo>
                          <a:lnTo>
                            <a:pt x="16" y="72"/>
                          </a:lnTo>
                          <a:lnTo>
                            <a:pt x="19" y="72"/>
                          </a:lnTo>
                          <a:lnTo>
                            <a:pt x="26" y="72"/>
                          </a:lnTo>
                          <a:lnTo>
                            <a:pt x="29" y="75"/>
                          </a:lnTo>
                          <a:lnTo>
                            <a:pt x="32" y="75"/>
                          </a:lnTo>
                          <a:lnTo>
                            <a:pt x="39" y="75"/>
                          </a:lnTo>
                          <a:lnTo>
                            <a:pt x="39" y="72"/>
                          </a:lnTo>
                          <a:lnTo>
                            <a:pt x="42" y="72"/>
                          </a:lnTo>
                          <a:lnTo>
                            <a:pt x="45" y="66"/>
                          </a:lnTo>
                          <a:lnTo>
                            <a:pt x="49" y="66"/>
                          </a:lnTo>
                          <a:lnTo>
                            <a:pt x="42" y="72"/>
                          </a:lnTo>
                          <a:lnTo>
                            <a:pt x="39" y="78"/>
                          </a:lnTo>
                          <a:lnTo>
                            <a:pt x="32" y="78"/>
                          </a:lnTo>
                          <a:lnTo>
                            <a:pt x="26" y="81"/>
                          </a:lnTo>
                          <a:lnTo>
                            <a:pt x="23" y="78"/>
                          </a:lnTo>
                          <a:lnTo>
                            <a:pt x="19" y="78"/>
                          </a:lnTo>
                          <a:lnTo>
                            <a:pt x="10" y="78"/>
                          </a:lnTo>
                          <a:lnTo>
                            <a:pt x="6" y="75"/>
                          </a:lnTo>
                          <a:lnTo>
                            <a:pt x="3" y="78"/>
                          </a:lnTo>
                          <a:lnTo>
                            <a:pt x="0" y="75"/>
                          </a:lnTo>
                          <a:lnTo>
                            <a:pt x="16" y="63"/>
                          </a:lnTo>
                          <a:lnTo>
                            <a:pt x="10" y="59"/>
                          </a:lnTo>
                          <a:lnTo>
                            <a:pt x="6" y="53"/>
                          </a:lnTo>
                          <a:lnTo>
                            <a:pt x="3" y="47"/>
                          </a:lnTo>
                          <a:lnTo>
                            <a:pt x="3" y="40"/>
                          </a:lnTo>
                          <a:lnTo>
                            <a:pt x="3" y="31"/>
                          </a:lnTo>
                          <a:lnTo>
                            <a:pt x="6" y="22"/>
                          </a:lnTo>
                          <a:lnTo>
                            <a:pt x="13" y="12"/>
                          </a:lnTo>
                          <a:lnTo>
                            <a:pt x="19" y="6"/>
                          </a:lnTo>
                          <a:lnTo>
                            <a:pt x="26" y="3"/>
                          </a:lnTo>
                          <a:lnTo>
                            <a:pt x="36" y="0"/>
                          </a:lnTo>
                          <a:lnTo>
                            <a:pt x="39" y="3"/>
                          </a:lnTo>
                          <a:lnTo>
                            <a:pt x="45" y="3"/>
                          </a:lnTo>
                          <a:lnTo>
                            <a:pt x="49" y="6"/>
                          </a:lnTo>
                          <a:lnTo>
                            <a:pt x="49" y="12"/>
                          </a:lnTo>
                          <a:lnTo>
                            <a:pt x="52" y="15"/>
                          </a:lnTo>
                          <a:lnTo>
                            <a:pt x="52" y="22"/>
                          </a:lnTo>
                          <a:lnTo>
                            <a:pt x="52" y="31"/>
                          </a:lnTo>
                          <a:lnTo>
                            <a:pt x="49" y="40"/>
                          </a:lnTo>
                          <a:lnTo>
                            <a:pt x="42" y="50"/>
                          </a:lnTo>
                          <a:lnTo>
                            <a:pt x="36" y="56"/>
                          </a:lnTo>
                          <a:lnTo>
                            <a:pt x="29" y="59"/>
                          </a:lnTo>
                          <a:lnTo>
                            <a:pt x="19" y="63"/>
                          </a:lnTo>
                          <a:close/>
                          <a:moveTo>
                            <a:pt x="32" y="3"/>
                          </a:moveTo>
                          <a:lnTo>
                            <a:pt x="29" y="3"/>
                          </a:lnTo>
                          <a:lnTo>
                            <a:pt x="26" y="6"/>
                          </a:lnTo>
                          <a:lnTo>
                            <a:pt x="23" y="9"/>
                          </a:lnTo>
                          <a:lnTo>
                            <a:pt x="19" y="12"/>
                          </a:lnTo>
                          <a:lnTo>
                            <a:pt x="16" y="18"/>
                          </a:lnTo>
                          <a:lnTo>
                            <a:pt x="13" y="25"/>
                          </a:lnTo>
                          <a:lnTo>
                            <a:pt x="10" y="34"/>
                          </a:lnTo>
                          <a:lnTo>
                            <a:pt x="10" y="44"/>
                          </a:lnTo>
                          <a:lnTo>
                            <a:pt x="10" y="50"/>
                          </a:lnTo>
                          <a:lnTo>
                            <a:pt x="13" y="53"/>
                          </a:lnTo>
                          <a:lnTo>
                            <a:pt x="16" y="56"/>
                          </a:lnTo>
                          <a:lnTo>
                            <a:pt x="19" y="59"/>
                          </a:lnTo>
                          <a:lnTo>
                            <a:pt x="23" y="59"/>
                          </a:lnTo>
                          <a:lnTo>
                            <a:pt x="26" y="56"/>
                          </a:lnTo>
                          <a:lnTo>
                            <a:pt x="29" y="53"/>
                          </a:lnTo>
                          <a:lnTo>
                            <a:pt x="36" y="50"/>
                          </a:lnTo>
                          <a:lnTo>
                            <a:pt x="39" y="44"/>
                          </a:lnTo>
                          <a:lnTo>
                            <a:pt x="42" y="34"/>
                          </a:lnTo>
                          <a:lnTo>
                            <a:pt x="45" y="25"/>
                          </a:lnTo>
                          <a:lnTo>
                            <a:pt x="45" y="18"/>
                          </a:lnTo>
                          <a:lnTo>
                            <a:pt x="45" y="12"/>
                          </a:lnTo>
                          <a:lnTo>
                            <a:pt x="42" y="9"/>
                          </a:lnTo>
                          <a:lnTo>
                            <a:pt x="39" y="3"/>
                          </a:lnTo>
                          <a:lnTo>
                            <a:pt x="32" y="3"/>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110" name="Freeform 2370"/>
                    <p:cNvSpPr/>
                    <p:nvPr/>
                  </p:nvSpPr>
                  <p:spPr>
                    <a:xfrm>
                      <a:off x="3672" y="4008"/>
                      <a:ext cx="19" cy="41"/>
                    </a:xfrm>
                    <a:custGeom>
                      <a:avLst/>
                      <a:gdLst/>
                      <a:ahLst/>
                      <a:cxnLst>
                        <a:cxn ang="0">
                          <a:pos x="9" y="13"/>
                        </a:cxn>
                        <a:cxn ang="0">
                          <a:pos x="13" y="16"/>
                        </a:cxn>
                        <a:cxn ang="0">
                          <a:pos x="16" y="19"/>
                        </a:cxn>
                        <a:cxn ang="0">
                          <a:pos x="19" y="22"/>
                        </a:cxn>
                        <a:cxn ang="0">
                          <a:pos x="19" y="29"/>
                        </a:cxn>
                        <a:cxn ang="0">
                          <a:pos x="19" y="35"/>
                        </a:cxn>
                        <a:cxn ang="0">
                          <a:pos x="16" y="38"/>
                        </a:cxn>
                        <a:cxn ang="0">
                          <a:pos x="13" y="41"/>
                        </a:cxn>
                        <a:cxn ang="0">
                          <a:pos x="9" y="41"/>
                        </a:cxn>
                        <a:cxn ang="0">
                          <a:pos x="3" y="41"/>
                        </a:cxn>
                        <a:cxn ang="0">
                          <a:pos x="0" y="38"/>
                        </a:cxn>
                        <a:cxn ang="0">
                          <a:pos x="0" y="32"/>
                        </a:cxn>
                        <a:cxn ang="0">
                          <a:pos x="0" y="29"/>
                        </a:cxn>
                        <a:cxn ang="0">
                          <a:pos x="3" y="29"/>
                        </a:cxn>
                        <a:cxn ang="0">
                          <a:pos x="3" y="32"/>
                        </a:cxn>
                        <a:cxn ang="0">
                          <a:pos x="3" y="35"/>
                        </a:cxn>
                        <a:cxn ang="0">
                          <a:pos x="3" y="38"/>
                        </a:cxn>
                        <a:cxn ang="0">
                          <a:pos x="6" y="41"/>
                        </a:cxn>
                        <a:cxn ang="0">
                          <a:pos x="9" y="41"/>
                        </a:cxn>
                        <a:cxn ang="0">
                          <a:pos x="13" y="38"/>
                        </a:cxn>
                        <a:cxn ang="0">
                          <a:pos x="13" y="35"/>
                        </a:cxn>
                        <a:cxn ang="0">
                          <a:pos x="16" y="29"/>
                        </a:cxn>
                        <a:cxn ang="0">
                          <a:pos x="13" y="22"/>
                        </a:cxn>
                        <a:cxn ang="0">
                          <a:pos x="13" y="19"/>
                        </a:cxn>
                        <a:cxn ang="0">
                          <a:pos x="9" y="16"/>
                        </a:cxn>
                        <a:cxn ang="0">
                          <a:pos x="6" y="16"/>
                        </a:cxn>
                        <a:cxn ang="0">
                          <a:pos x="6" y="19"/>
                        </a:cxn>
                        <a:cxn ang="0">
                          <a:pos x="3" y="19"/>
                        </a:cxn>
                        <a:cxn ang="0">
                          <a:pos x="3" y="22"/>
                        </a:cxn>
                        <a:cxn ang="0">
                          <a:pos x="0" y="22"/>
                        </a:cxn>
                        <a:cxn ang="0">
                          <a:pos x="0" y="0"/>
                        </a:cxn>
                        <a:cxn ang="0">
                          <a:pos x="19" y="0"/>
                        </a:cxn>
                        <a:cxn ang="0">
                          <a:pos x="16" y="4"/>
                        </a:cxn>
                        <a:cxn ang="0">
                          <a:pos x="3" y="4"/>
                        </a:cxn>
                        <a:cxn ang="0">
                          <a:pos x="0" y="19"/>
                        </a:cxn>
                        <a:cxn ang="0">
                          <a:pos x="3" y="16"/>
                        </a:cxn>
                        <a:cxn ang="0">
                          <a:pos x="6" y="16"/>
                        </a:cxn>
                        <a:cxn ang="0">
                          <a:pos x="9" y="13"/>
                        </a:cxn>
                      </a:cxnLst>
                      <a:pathLst>
                        <a:path w="19" h="41">
                          <a:moveTo>
                            <a:pt x="9" y="13"/>
                          </a:moveTo>
                          <a:lnTo>
                            <a:pt x="13" y="16"/>
                          </a:lnTo>
                          <a:lnTo>
                            <a:pt x="16" y="19"/>
                          </a:lnTo>
                          <a:lnTo>
                            <a:pt x="19" y="22"/>
                          </a:lnTo>
                          <a:lnTo>
                            <a:pt x="19" y="29"/>
                          </a:lnTo>
                          <a:lnTo>
                            <a:pt x="19" y="35"/>
                          </a:lnTo>
                          <a:lnTo>
                            <a:pt x="16" y="38"/>
                          </a:lnTo>
                          <a:lnTo>
                            <a:pt x="13" y="41"/>
                          </a:lnTo>
                          <a:lnTo>
                            <a:pt x="9" y="41"/>
                          </a:lnTo>
                          <a:lnTo>
                            <a:pt x="3" y="41"/>
                          </a:lnTo>
                          <a:lnTo>
                            <a:pt x="0" y="38"/>
                          </a:lnTo>
                          <a:lnTo>
                            <a:pt x="0" y="32"/>
                          </a:lnTo>
                          <a:lnTo>
                            <a:pt x="0" y="29"/>
                          </a:lnTo>
                          <a:lnTo>
                            <a:pt x="3" y="29"/>
                          </a:lnTo>
                          <a:lnTo>
                            <a:pt x="3" y="32"/>
                          </a:lnTo>
                          <a:lnTo>
                            <a:pt x="3" y="35"/>
                          </a:lnTo>
                          <a:lnTo>
                            <a:pt x="3" y="38"/>
                          </a:lnTo>
                          <a:lnTo>
                            <a:pt x="6" y="41"/>
                          </a:lnTo>
                          <a:lnTo>
                            <a:pt x="9" y="41"/>
                          </a:lnTo>
                          <a:lnTo>
                            <a:pt x="13" y="38"/>
                          </a:lnTo>
                          <a:lnTo>
                            <a:pt x="13" y="35"/>
                          </a:lnTo>
                          <a:lnTo>
                            <a:pt x="16" y="29"/>
                          </a:lnTo>
                          <a:lnTo>
                            <a:pt x="13" y="22"/>
                          </a:lnTo>
                          <a:lnTo>
                            <a:pt x="13" y="19"/>
                          </a:lnTo>
                          <a:lnTo>
                            <a:pt x="9" y="16"/>
                          </a:lnTo>
                          <a:lnTo>
                            <a:pt x="6" y="16"/>
                          </a:lnTo>
                          <a:lnTo>
                            <a:pt x="6" y="19"/>
                          </a:lnTo>
                          <a:lnTo>
                            <a:pt x="3" y="19"/>
                          </a:lnTo>
                          <a:lnTo>
                            <a:pt x="3" y="22"/>
                          </a:lnTo>
                          <a:lnTo>
                            <a:pt x="0" y="22"/>
                          </a:lnTo>
                          <a:lnTo>
                            <a:pt x="0" y="0"/>
                          </a:lnTo>
                          <a:lnTo>
                            <a:pt x="19" y="0"/>
                          </a:lnTo>
                          <a:lnTo>
                            <a:pt x="16" y="4"/>
                          </a:lnTo>
                          <a:lnTo>
                            <a:pt x="3" y="4"/>
                          </a:lnTo>
                          <a:lnTo>
                            <a:pt x="0" y="19"/>
                          </a:lnTo>
                          <a:lnTo>
                            <a:pt x="3" y="16"/>
                          </a:lnTo>
                          <a:lnTo>
                            <a:pt x="6" y="16"/>
                          </a:lnTo>
                          <a:lnTo>
                            <a:pt x="9" y="13"/>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111" name="Freeform 2357"/>
                    <p:cNvSpPr>
                      <a:spLocks noEditPoints="1"/>
                    </p:cNvSpPr>
                    <p:nvPr/>
                  </p:nvSpPr>
                  <p:spPr>
                    <a:xfrm>
                      <a:off x="3909" y="3662"/>
                      <a:ext cx="23" cy="44"/>
                    </a:xfrm>
                    <a:custGeom>
                      <a:avLst/>
                      <a:gdLst/>
                      <a:ahLst/>
                      <a:cxnLst>
                        <a:cxn ang="0">
                          <a:pos x="3" y="25"/>
                        </a:cxn>
                        <a:cxn ang="0">
                          <a:pos x="3" y="31"/>
                        </a:cxn>
                        <a:cxn ang="0">
                          <a:pos x="6" y="38"/>
                        </a:cxn>
                        <a:cxn ang="0">
                          <a:pos x="6" y="41"/>
                        </a:cxn>
                        <a:cxn ang="0">
                          <a:pos x="10" y="41"/>
                        </a:cxn>
                        <a:cxn ang="0">
                          <a:pos x="13" y="41"/>
                        </a:cxn>
                        <a:cxn ang="0">
                          <a:pos x="16" y="38"/>
                        </a:cxn>
                        <a:cxn ang="0">
                          <a:pos x="16" y="35"/>
                        </a:cxn>
                        <a:cxn ang="0">
                          <a:pos x="19" y="28"/>
                        </a:cxn>
                        <a:cxn ang="0">
                          <a:pos x="16" y="25"/>
                        </a:cxn>
                        <a:cxn ang="0">
                          <a:pos x="16" y="22"/>
                        </a:cxn>
                        <a:cxn ang="0">
                          <a:pos x="13" y="19"/>
                        </a:cxn>
                        <a:cxn ang="0">
                          <a:pos x="10" y="19"/>
                        </a:cxn>
                        <a:cxn ang="0">
                          <a:pos x="6" y="19"/>
                        </a:cxn>
                        <a:cxn ang="0">
                          <a:pos x="6" y="22"/>
                        </a:cxn>
                        <a:cxn ang="0">
                          <a:pos x="3" y="25"/>
                        </a:cxn>
                        <a:cxn ang="0">
                          <a:pos x="13" y="16"/>
                        </a:cxn>
                        <a:cxn ang="0">
                          <a:pos x="16" y="16"/>
                        </a:cxn>
                        <a:cxn ang="0">
                          <a:pos x="19" y="19"/>
                        </a:cxn>
                        <a:cxn ang="0">
                          <a:pos x="19" y="22"/>
                        </a:cxn>
                        <a:cxn ang="0">
                          <a:pos x="23" y="28"/>
                        </a:cxn>
                        <a:cxn ang="0">
                          <a:pos x="19" y="35"/>
                        </a:cxn>
                        <a:cxn ang="0">
                          <a:pos x="19" y="38"/>
                        </a:cxn>
                        <a:cxn ang="0">
                          <a:pos x="16" y="41"/>
                        </a:cxn>
                        <a:cxn ang="0">
                          <a:pos x="10" y="44"/>
                        </a:cxn>
                        <a:cxn ang="0">
                          <a:pos x="6" y="41"/>
                        </a:cxn>
                        <a:cxn ang="0">
                          <a:pos x="3" y="38"/>
                        </a:cxn>
                        <a:cxn ang="0">
                          <a:pos x="0" y="31"/>
                        </a:cxn>
                        <a:cxn ang="0">
                          <a:pos x="0" y="22"/>
                        </a:cxn>
                        <a:cxn ang="0">
                          <a:pos x="0" y="13"/>
                        </a:cxn>
                        <a:cxn ang="0">
                          <a:pos x="3" y="6"/>
                        </a:cxn>
                        <a:cxn ang="0">
                          <a:pos x="6" y="0"/>
                        </a:cxn>
                        <a:cxn ang="0">
                          <a:pos x="13" y="0"/>
                        </a:cxn>
                        <a:cxn ang="0">
                          <a:pos x="16" y="0"/>
                        </a:cxn>
                        <a:cxn ang="0">
                          <a:pos x="19" y="3"/>
                        </a:cxn>
                        <a:cxn ang="0">
                          <a:pos x="19" y="6"/>
                        </a:cxn>
                        <a:cxn ang="0">
                          <a:pos x="16" y="9"/>
                        </a:cxn>
                        <a:cxn ang="0">
                          <a:pos x="16" y="6"/>
                        </a:cxn>
                        <a:cxn ang="0">
                          <a:pos x="16" y="3"/>
                        </a:cxn>
                        <a:cxn ang="0">
                          <a:pos x="13" y="0"/>
                        </a:cxn>
                        <a:cxn ang="0">
                          <a:pos x="10" y="3"/>
                        </a:cxn>
                        <a:cxn ang="0">
                          <a:pos x="6" y="3"/>
                        </a:cxn>
                        <a:cxn ang="0">
                          <a:pos x="3" y="9"/>
                        </a:cxn>
                        <a:cxn ang="0">
                          <a:pos x="3" y="22"/>
                        </a:cxn>
                        <a:cxn ang="0">
                          <a:pos x="3" y="19"/>
                        </a:cxn>
                        <a:cxn ang="0">
                          <a:pos x="6" y="16"/>
                        </a:cxn>
                        <a:cxn ang="0">
                          <a:pos x="10" y="16"/>
                        </a:cxn>
                        <a:cxn ang="0">
                          <a:pos x="13" y="16"/>
                        </a:cxn>
                      </a:cxnLst>
                      <a:pathLst>
                        <a:path w="23" h="44">
                          <a:moveTo>
                            <a:pt x="3" y="25"/>
                          </a:moveTo>
                          <a:lnTo>
                            <a:pt x="3" y="31"/>
                          </a:lnTo>
                          <a:lnTo>
                            <a:pt x="6" y="38"/>
                          </a:lnTo>
                          <a:lnTo>
                            <a:pt x="6" y="41"/>
                          </a:lnTo>
                          <a:lnTo>
                            <a:pt x="10" y="41"/>
                          </a:lnTo>
                          <a:lnTo>
                            <a:pt x="13" y="41"/>
                          </a:lnTo>
                          <a:lnTo>
                            <a:pt x="16" y="38"/>
                          </a:lnTo>
                          <a:lnTo>
                            <a:pt x="16" y="35"/>
                          </a:lnTo>
                          <a:lnTo>
                            <a:pt x="19" y="28"/>
                          </a:lnTo>
                          <a:lnTo>
                            <a:pt x="16" y="25"/>
                          </a:lnTo>
                          <a:lnTo>
                            <a:pt x="16" y="22"/>
                          </a:lnTo>
                          <a:lnTo>
                            <a:pt x="13" y="19"/>
                          </a:lnTo>
                          <a:lnTo>
                            <a:pt x="10" y="19"/>
                          </a:lnTo>
                          <a:lnTo>
                            <a:pt x="6" y="19"/>
                          </a:lnTo>
                          <a:lnTo>
                            <a:pt x="6" y="22"/>
                          </a:lnTo>
                          <a:lnTo>
                            <a:pt x="3" y="25"/>
                          </a:lnTo>
                          <a:close/>
                          <a:moveTo>
                            <a:pt x="13" y="16"/>
                          </a:moveTo>
                          <a:lnTo>
                            <a:pt x="16" y="16"/>
                          </a:lnTo>
                          <a:lnTo>
                            <a:pt x="19" y="19"/>
                          </a:lnTo>
                          <a:lnTo>
                            <a:pt x="19" y="22"/>
                          </a:lnTo>
                          <a:lnTo>
                            <a:pt x="23" y="28"/>
                          </a:lnTo>
                          <a:lnTo>
                            <a:pt x="19" y="35"/>
                          </a:lnTo>
                          <a:lnTo>
                            <a:pt x="19" y="38"/>
                          </a:lnTo>
                          <a:lnTo>
                            <a:pt x="16" y="41"/>
                          </a:lnTo>
                          <a:lnTo>
                            <a:pt x="10" y="44"/>
                          </a:lnTo>
                          <a:lnTo>
                            <a:pt x="6" y="41"/>
                          </a:lnTo>
                          <a:lnTo>
                            <a:pt x="3" y="38"/>
                          </a:lnTo>
                          <a:lnTo>
                            <a:pt x="0" y="31"/>
                          </a:lnTo>
                          <a:lnTo>
                            <a:pt x="0" y="22"/>
                          </a:lnTo>
                          <a:lnTo>
                            <a:pt x="0" y="13"/>
                          </a:lnTo>
                          <a:lnTo>
                            <a:pt x="3" y="6"/>
                          </a:lnTo>
                          <a:lnTo>
                            <a:pt x="6" y="0"/>
                          </a:lnTo>
                          <a:lnTo>
                            <a:pt x="13" y="0"/>
                          </a:lnTo>
                          <a:lnTo>
                            <a:pt x="16" y="0"/>
                          </a:lnTo>
                          <a:lnTo>
                            <a:pt x="19" y="3"/>
                          </a:lnTo>
                          <a:lnTo>
                            <a:pt x="19" y="6"/>
                          </a:lnTo>
                          <a:lnTo>
                            <a:pt x="16" y="9"/>
                          </a:lnTo>
                          <a:lnTo>
                            <a:pt x="16" y="6"/>
                          </a:lnTo>
                          <a:lnTo>
                            <a:pt x="16" y="3"/>
                          </a:lnTo>
                          <a:lnTo>
                            <a:pt x="13" y="0"/>
                          </a:lnTo>
                          <a:lnTo>
                            <a:pt x="10" y="3"/>
                          </a:lnTo>
                          <a:lnTo>
                            <a:pt x="6" y="3"/>
                          </a:lnTo>
                          <a:lnTo>
                            <a:pt x="3" y="9"/>
                          </a:lnTo>
                          <a:lnTo>
                            <a:pt x="3" y="22"/>
                          </a:lnTo>
                          <a:lnTo>
                            <a:pt x="3" y="19"/>
                          </a:lnTo>
                          <a:lnTo>
                            <a:pt x="6" y="16"/>
                          </a:lnTo>
                          <a:lnTo>
                            <a:pt x="10" y="16"/>
                          </a:lnTo>
                          <a:lnTo>
                            <a:pt x="13" y="16"/>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112" name="Freeform 2369"/>
                    <p:cNvSpPr>
                      <a:spLocks noEditPoints="1"/>
                    </p:cNvSpPr>
                    <p:nvPr/>
                  </p:nvSpPr>
                  <p:spPr>
                    <a:xfrm>
                      <a:off x="3606" y="3958"/>
                      <a:ext cx="52" cy="79"/>
                    </a:xfrm>
                    <a:custGeom>
                      <a:avLst/>
                      <a:gdLst/>
                      <a:ahLst/>
                      <a:cxnLst>
                        <a:cxn ang="0">
                          <a:pos x="10" y="72"/>
                        </a:cxn>
                        <a:cxn ang="0">
                          <a:pos x="17" y="72"/>
                        </a:cxn>
                        <a:cxn ang="0">
                          <a:pos x="23" y="72"/>
                        </a:cxn>
                        <a:cxn ang="0">
                          <a:pos x="33" y="76"/>
                        </a:cxn>
                        <a:cxn ang="0">
                          <a:pos x="39" y="72"/>
                        </a:cxn>
                        <a:cxn ang="0">
                          <a:pos x="46" y="66"/>
                        </a:cxn>
                        <a:cxn ang="0">
                          <a:pos x="39" y="76"/>
                        </a:cxn>
                        <a:cxn ang="0">
                          <a:pos x="26" y="79"/>
                        </a:cxn>
                        <a:cxn ang="0">
                          <a:pos x="20" y="79"/>
                        </a:cxn>
                        <a:cxn ang="0">
                          <a:pos x="7" y="76"/>
                        </a:cxn>
                        <a:cxn ang="0">
                          <a:pos x="4" y="79"/>
                        </a:cxn>
                        <a:cxn ang="0">
                          <a:pos x="17" y="63"/>
                        </a:cxn>
                        <a:cxn ang="0">
                          <a:pos x="7" y="54"/>
                        </a:cxn>
                        <a:cxn ang="0">
                          <a:pos x="4" y="41"/>
                        </a:cxn>
                        <a:cxn ang="0">
                          <a:pos x="7" y="22"/>
                        </a:cxn>
                        <a:cxn ang="0">
                          <a:pos x="20" y="6"/>
                        </a:cxn>
                        <a:cxn ang="0">
                          <a:pos x="36" y="0"/>
                        </a:cxn>
                        <a:cxn ang="0">
                          <a:pos x="43" y="3"/>
                        </a:cxn>
                        <a:cxn ang="0">
                          <a:pos x="49" y="13"/>
                        </a:cxn>
                        <a:cxn ang="0">
                          <a:pos x="52" y="22"/>
                        </a:cxn>
                        <a:cxn ang="0">
                          <a:pos x="46" y="41"/>
                        </a:cxn>
                        <a:cxn ang="0">
                          <a:pos x="36" y="57"/>
                        </a:cxn>
                        <a:cxn ang="0">
                          <a:pos x="20" y="63"/>
                        </a:cxn>
                        <a:cxn ang="0">
                          <a:pos x="30" y="3"/>
                        </a:cxn>
                        <a:cxn ang="0">
                          <a:pos x="23" y="9"/>
                        </a:cxn>
                        <a:cxn ang="0">
                          <a:pos x="17" y="19"/>
                        </a:cxn>
                        <a:cxn ang="0">
                          <a:pos x="10" y="35"/>
                        </a:cxn>
                        <a:cxn ang="0">
                          <a:pos x="10" y="50"/>
                        </a:cxn>
                        <a:cxn ang="0">
                          <a:pos x="17" y="57"/>
                        </a:cxn>
                        <a:cxn ang="0">
                          <a:pos x="23" y="60"/>
                        </a:cxn>
                        <a:cxn ang="0">
                          <a:pos x="30" y="54"/>
                        </a:cxn>
                        <a:cxn ang="0">
                          <a:pos x="39" y="44"/>
                        </a:cxn>
                        <a:cxn ang="0">
                          <a:pos x="46" y="25"/>
                        </a:cxn>
                        <a:cxn ang="0">
                          <a:pos x="46" y="13"/>
                        </a:cxn>
                        <a:cxn ang="0">
                          <a:pos x="39" y="3"/>
                        </a:cxn>
                      </a:cxnLst>
                      <a:pathLst>
                        <a:path w="52" h="79">
                          <a:moveTo>
                            <a:pt x="20" y="63"/>
                          </a:moveTo>
                          <a:lnTo>
                            <a:pt x="10" y="72"/>
                          </a:lnTo>
                          <a:lnTo>
                            <a:pt x="13" y="72"/>
                          </a:lnTo>
                          <a:lnTo>
                            <a:pt x="17" y="72"/>
                          </a:lnTo>
                          <a:lnTo>
                            <a:pt x="20" y="72"/>
                          </a:lnTo>
                          <a:lnTo>
                            <a:pt x="23" y="72"/>
                          </a:lnTo>
                          <a:lnTo>
                            <a:pt x="30" y="76"/>
                          </a:lnTo>
                          <a:lnTo>
                            <a:pt x="33" y="76"/>
                          </a:lnTo>
                          <a:lnTo>
                            <a:pt x="36" y="76"/>
                          </a:lnTo>
                          <a:lnTo>
                            <a:pt x="39" y="72"/>
                          </a:lnTo>
                          <a:lnTo>
                            <a:pt x="43" y="69"/>
                          </a:lnTo>
                          <a:lnTo>
                            <a:pt x="46" y="66"/>
                          </a:lnTo>
                          <a:lnTo>
                            <a:pt x="43" y="72"/>
                          </a:lnTo>
                          <a:lnTo>
                            <a:pt x="39" y="76"/>
                          </a:lnTo>
                          <a:lnTo>
                            <a:pt x="33" y="79"/>
                          </a:lnTo>
                          <a:lnTo>
                            <a:pt x="26" y="79"/>
                          </a:lnTo>
                          <a:lnTo>
                            <a:pt x="23" y="79"/>
                          </a:lnTo>
                          <a:lnTo>
                            <a:pt x="20" y="79"/>
                          </a:lnTo>
                          <a:lnTo>
                            <a:pt x="10" y="76"/>
                          </a:lnTo>
                          <a:lnTo>
                            <a:pt x="7" y="76"/>
                          </a:lnTo>
                          <a:lnTo>
                            <a:pt x="4" y="76"/>
                          </a:lnTo>
                          <a:lnTo>
                            <a:pt x="4" y="79"/>
                          </a:lnTo>
                          <a:lnTo>
                            <a:pt x="0" y="76"/>
                          </a:lnTo>
                          <a:lnTo>
                            <a:pt x="17" y="63"/>
                          </a:lnTo>
                          <a:lnTo>
                            <a:pt x="10" y="60"/>
                          </a:lnTo>
                          <a:lnTo>
                            <a:pt x="7" y="54"/>
                          </a:lnTo>
                          <a:lnTo>
                            <a:pt x="4" y="47"/>
                          </a:lnTo>
                          <a:lnTo>
                            <a:pt x="4" y="41"/>
                          </a:lnTo>
                          <a:lnTo>
                            <a:pt x="4" y="31"/>
                          </a:lnTo>
                          <a:lnTo>
                            <a:pt x="7" y="22"/>
                          </a:lnTo>
                          <a:lnTo>
                            <a:pt x="13" y="13"/>
                          </a:lnTo>
                          <a:lnTo>
                            <a:pt x="20" y="6"/>
                          </a:lnTo>
                          <a:lnTo>
                            <a:pt x="26" y="3"/>
                          </a:lnTo>
                          <a:lnTo>
                            <a:pt x="36" y="0"/>
                          </a:lnTo>
                          <a:lnTo>
                            <a:pt x="39" y="3"/>
                          </a:lnTo>
                          <a:lnTo>
                            <a:pt x="43" y="3"/>
                          </a:lnTo>
                          <a:lnTo>
                            <a:pt x="49" y="6"/>
                          </a:lnTo>
                          <a:lnTo>
                            <a:pt x="49" y="13"/>
                          </a:lnTo>
                          <a:lnTo>
                            <a:pt x="52" y="16"/>
                          </a:lnTo>
                          <a:lnTo>
                            <a:pt x="52" y="22"/>
                          </a:lnTo>
                          <a:lnTo>
                            <a:pt x="52" y="31"/>
                          </a:lnTo>
                          <a:lnTo>
                            <a:pt x="46" y="41"/>
                          </a:lnTo>
                          <a:lnTo>
                            <a:pt x="43" y="50"/>
                          </a:lnTo>
                          <a:lnTo>
                            <a:pt x="36" y="57"/>
                          </a:lnTo>
                          <a:lnTo>
                            <a:pt x="26" y="60"/>
                          </a:lnTo>
                          <a:lnTo>
                            <a:pt x="20" y="63"/>
                          </a:lnTo>
                          <a:close/>
                          <a:moveTo>
                            <a:pt x="33" y="3"/>
                          </a:moveTo>
                          <a:lnTo>
                            <a:pt x="30" y="3"/>
                          </a:lnTo>
                          <a:lnTo>
                            <a:pt x="26" y="6"/>
                          </a:lnTo>
                          <a:lnTo>
                            <a:pt x="23" y="9"/>
                          </a:lnTo>
                          <a:lnTo>
                            <a:pt x="20" y="13"/>
                          </a:lnTo>
                          <a:lnTo>
                            <a:pt x="17" y="19"/>
                          </a:lnTo>
                          <a:lnTo>
                            <a:pt x="13" y="25"/>
                          </a:lnTo>
                          <a:lnTo>
                            <a:pt x="10" y="35"/>
                          </a:lnTo>
                          <a:lnTo>
                            <a:pt x="10" y="44"/>
                          </a:lnTo>
                          <a:lnTo>
                            <a:pt x="10" y="50"/>
                          </a:lnTo>
                          <a:lnTo>
                            <a:pt x="13" y="54"/>
                          </a:lnTo>
                          <a:lnTo>
                            <a:pt x="17" y="57"/>
                          </a:lnTo>
                          <a:lnTo>
                            <a:pt x="20" y="60"/>
                          </a:lnTo>
                          <a:lnTo>
                            <a:pt x="23" y="60"/>
                          </a:lnTo>
                          <a:lnTo>
                            <a:pt x="26" y="57"/>
                          </a:lnTo>
                          <a:lnTo>
                            <a:pt x="30" y="54"/>
                          </a:lnTo>
                          <a:lnTo>
                            <a:pt x="33" y="50"/>
                          </a:lnTo>
                          <a:lnTo>
                            <a:pt x="39" y="44"/>
                          </a:lnTo>
                          <a:lnTo>
                            <a:pt x="43" y="35"/>
                          </a:lnTo>
                          <a:lnTo>
                            <a:pt x="46" y="25"/>
                          </a:lnTo>
                          <a:lnTo>
                            <a:pt x="46" y="19"/>
                          </a:lnTo>
                          <a:lnTo>
                            <a:pt x="46" y="13"/>
                          </a:lnTo>
                          <a:lnTo>
                            <a:pt x="43" y="6"/>
                          </a:lnTo>
                          <a:lnTo>
                            <a:pt x="39" y="3"/>
                          </a:lnTo>
                          <a:lnTo>
                            <a:pt x="33" y="3"/>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grpSp>
            </p:grpSp>
            <p:sp>
              <p:nvSpPr>
                <p:cNvPr id="37083" name="Freeform 2416"/>
                <p:cNvSpPr/>
                <p:nvPr/>
              </p:nvSpPr>
              <p:spPr>
                <a:xfrm>
                  <a:off x="710" y="1785"/>
                  <a:ext cx="39" cy="60"/>
                </a:xfrm>
                <a:custGeom>
                  <a:avLst/>
                  <a:gdLst/>
                  <a:ahLst/>
                  <a:cxnLst>
                    <a:cxn ang="0">
                      <a:pos x="16" y="0"/>
                    </a:cxn>
                    <a:cxn ang="0">
                      <a:pos x="19" y="3"/>
                    </a:cxn>
                    <a:cxn ang="0">
                      <a:pos x="19" y="9"/>
                    </a:cxn>
                    <a:cxn ang="0">
                      <a:pos x="19" y="12"/>
                    </a:cxn>
                    <a:cxn ang="0">
                      <a:pos x="22" y="34"/>
                    </a:cxn>
                    <a:cxn ang="0">
                      <a:pos x="26" y="31"/>
                    </a:cxn>
                    <a:cxn ang="0">
                      <a:pos x="29" y="25"/>
                    </a:cxn>
                    <a:cxn ang="0">
                      <a:pos x="32" y="22"/>
                    </a:cxn>
                    <a:cxn ang="0">
                      <a:pos x="32" y="15"/>
                    </a:cxn>
                    <a:cxn ang="0">
                      <a:pos x="35" y="12"/>
                    </a:cxn>
                    <a:cxn ang="0">
                      <a:pos x="35" y="9"/>
                    </a:cxn>
                    <a:cxn ang="0">
                      <a:pos x="35" y="6"/>
                    </a:cxn>
                    <a:cxn ang="0">
                      <a:pos x="32" y="6"/>
                    </a:cxn>
                    <a:cxn ang="0">
                      <a:pos x="32" y="3"/>
                    </a:cxn>
                    <a:cxn ang="0">
                      <a:pos x="32" y="0"/>
                    </a:cxn>
                    <a:cxn ang="0">
                      <a:pos x="35" y="0"/>
                    </a:cxn>
                    <a:cxn ang="0">
                      <a:pos x="39" y="0"/>
                    </a:cxn>
                    <a:cxn ang="0">
                      <a:pos x="39" y="3"/>
                    </a:cxn>
                    <a:cxn ang="0">
                      <a:pos x="39" y="6"/>
                    </a:cxn>
                    <a:cxn ang="0">
                      <a:pos x="39" y="9"/>
                    </a:cxn>
                    <a:cxn ang="0">
                      <a:pos x="35" y="12"/>
                    </a:cxn>
                    <a:cxn ang="0">
                      <a:pos x="35" y="19"/>
                    </a:cxn>
                    <a:cxn ang="0">
                      <a:pos x="29" y="28"/>
                    </a:cxn>
                    <a:cxn ang="0">
                      <a:pos x="22" y="38"/>
                    </a:cxn>
                    <a:cxn ang="0">
                      <a:pos x="16" y="47"/>
                    </a:cxn>
                    <a:cxn ang="0">
                      <a:pos x="9" y="53"/>
                    </a:cxn>
                    <a:cxn ang="0">
                      <a:pos x="6" y="56"/>
                    </a:cxn>
                    <a:cxn ang="0">
                      <a:pos x="3" y="56"/>
                    </a:cxn>
                    <a:cxn ang="0">
                      <a:pos x="3" y="60"/>
                    </a:cxn>
                    <a:cxn ang="0">
                      <a:pos x="0" y="60"/>
                    </a:cxn>
                    <a:cxn ang="0">
                      <a:pos x="0" y="56"/>
                    </a:cxn>
                    <a:cxn ang="0">
                      <a:pos x="0" y="53"/>
                    </a:cxn>
                    <a:cxn ang="0">
                      <a:pos x="0" y="50"/>
                    </a:cxn>
                    <a:cxn ang="0">
                      <a:pos x="3" y="50"/>
                    </a:cxn>
                    <a:cxn ang="0">
                      <a:pos x="6" y="53"/>
                    </a:cxn>
                    <a:cxn ang="0">
                      <a:pos x="9" y="50"/>
                    </a:cxn>
                    <a:cxn ang="0">
                      <a:pos x="9" y="47"/>
                    </a:cxn>
                    <a:cxn ang="0">
                      <a:pos x="13" y="44"/>
                    </a:cxn>
                    <a:cxn ang="0">
                      <a:pos x="16" y="41"/>
                    </a:cxn>
                    <a:cxn ang="0">
                      <a:pos x="13" y="15"/>
                    </a:cxn>
                    <a:cxn ang="0">
                      <a:pos x="13" y="9"/>
                    </a:cxn>
                    <a:cxn ang="0">
                      <a:pos x="13" y="6"/>
                    </a:cxn>
                    <a:cxn ang="0">
                      <a:pos x="9" y="3"/>
                    </a:cxn>
                    <a:cxn ang="0">
                      <a:pos x="6" y="6"/>
                    </a:cxn>
                    <a:cxn ang="0">
                      <a:pos x="6" y="3"/>
                    </a:cxn>
                    <a:cxn ang="0">
                      <a:pos x="16" y="0"/>
                    </a:cxn>
                  </a:cxnLst>
                  <a:pathLst>
                    <a:path w="39" h="60">
                      <a:moveTo>
                        <a:pt x="16" y="0"/>
                      </a:moveTo>
                      <a:lnTo>
                        <a:pt x="19" y="3"/>
                      </a:lnTo>
                      <a:lnTo>
                        <a:pt x="19" y="9"/>
                      </a:lnTo>
                      <a:lnTo>
                        <a:pt x="19" y="12"/>
                      </a:lnTo>
                      <a:lnTo>
                        <a:pt x="22" y="34"/>
                      </a:lnTo>
                      <a:lnTo>
                        <a:pt x="26" y="31"/>
                      </a:lnTo>
                      <a:lnTo>
                        <a:pt x="29" y="25"/>
                      </a:lnTo>
                      <a:lnTo>
                        <a:pt x="32" y="22"/>
                      </a:lnTo>
                      <a:lnTo>
                        <a:pt x="32" y="15"/>
                      </a:lnTo>
                      <a:lnTo>
                        <a:pt x="35" y="12"/>
                      </a:lnTo>
                      <a:lnTo>
                        <a:pt x="35" y="9"/>
                      </a:lnTo>
                      <a:lnTo>
                        <a:pt x="35" y="6"/>
                      </a:lnTo>
                      <a:lnTo>
                        <a:pt x="32" y="6"/>
                      </a:lnTo>
                      <a:lnTo>
                        <a:pt x="32" y="3"/>
                      </a:lnTo>
                      <a:lnTo>
                        <a:pt x="32" y="0"/>
                      </a:lnTo>
                      <a:lnTo>
                        <a:pt x="35" y="0"/>
                      </a:lnTo>
                      <a:lnTo>
                        <a:pt x="39" y="0"/>
                      </a:lnTo>
                      <a:lnTo>
                        <a:pt x="39" y="3"/>
                      </a:lnTo>
                      <a:lnTo>
                        <a:pt x="39" y="6"/>
                      </a:lnTo>
                      <a:lnTo>
                        <a:pt x="39" y="9"/>
                      </a:lnTo>
                      <a:lnTo>
                        <a:pt x="35" y="12"/>
                      </a:lnTo>
                      <a:lnTo>
                        <a:pt x="35" y="19"/>
                      </a:lnTo>
                      <a:lnTo>
                        <a:pt x="29" y="28"/>
                      </a:lnTo>
                      <a:lnTo>
                        <a:pt x="22" y="38"/>
                      </a:lnTo>
                      <a:lnTo>
                        <a:pt x="16" y="47"/>
                      </a:lnTo>
                      <a:lnTo>
                        <a:pt x="9" y="53"/>
                      </a:lnTo>
                      <a:lnTo>
                        <a:pt x="6" y="56"/>
                      </a:lnTo>
                      <a:lnTo>
                        <a:pt x="3" y="56"/>
                      </a:lnTo>
                      <a:lnTo>
                        <a:pt x="3" y="60"/>
                      </a:lnTo>
                      <a:lnTo>
                        <a:pt x="0" y="60"/>
                      </a:lnTo>
                      <a:lnTo>
                        <a:pt x="0" y="56"/>
                      </a:lnTo>
                      <a:lnTo>
                        <a:pt x="0" y="53"/>
                      </a:lnTo>
                      <a:lnTo>
                        <a:pt x="0" y="50"/>
                      </a:lnTo>
                      <a:lnTo>
                        <a:pt x="3" y="50"/>
                      </a:lnTo>
                      <a:lnTo>
                        <a:pt x="6" y="53"/>
                      </a:lnTo>
                      <a:lnTo>
                        <a:pt x="9" y="50"/>
                      </a:lnTo>
                      <a:lnTo>
                        <a:pt x="9" y="47"/>
                      </a:lnTo>
                      <a:lnTo>
                        <a:pt x="13" y="44"/>
                      </a:lnTo>
                      <a:lnTo>
                        <a:pt x="16" y="41"/>
                      </a:lnTo>
                      <a:lnTo>
                        <a:pt x="13" y="15"/>
                      </a:lnTo>
                      <a:lnTo>
                        <a:pt x="13" y="9"/>
                      </a:lnTo>
                      <a:lnTo>
                        <a:pt x="13" y="6"/>
                      </a:lnTo>
                      <a:lnTo>
                        <a:pt x="9" y="3"/>
                      </a:lnTo>
                      <a:lnTo>
                        <a:pt x="6" y="6"/>
                      </a:lnTo>
                      <a:lnTo>
                        <a:pt x="6" y="3"/>
                      </a:lnTo>
                      <a:lnTo>
                        <a:pt x="16" y="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084" name="Line 2417"/>
                <p:cNvSpPr/>
                <p:nvPr/>
              </p:nvSpPr>
              <p:spPr>
                <a:xfrm flipH="1">
                  <a:off x="810" y="1778"/>
                  <a:ext cx="23" cy="123"/>
                </a:xfrm>
                <a:prstGeom prst="line">
                  <a:avLst/>
                </a:prstGeom>
                <a:ln w="0" cap="flat" cmpd="sng">
                  <a:solidFill>
                    <a:srgbClr val="000000"/>
                  </a:solidFill>
                  <a:prstDash val="solid"/>
                  <a:headEnd type="none" w="med" len="med"/>
                  <a:tailEnd type="none" w="med" len="med"/>
                </a:ln>
              </p:spPr>
            </p:sp>
            <p:sp>
              <p:nvSpPr>
                <p:cNvPr id="37085" name="Freeform 2418"/>
                <p:cNvSpPr/>
                <p:nvPr/>
              </p:nvSpPr>
              <p:spPr>
                <a:xfrm>
                  <a:off x="810" y="1778"/>
                  <a:ext cx="23" cy="123"/>
                </a:xfrm>
                <a:custGeom>
                  <a:avLst/>
                  <a:gdLst/>
                  <a:ahLst/>
                  <a:cxnLst>
                    <a:cxn ang="0">
                      <a:pos x="23" y="45"/>
                    </a:cxn>
                    <a:cxn ang="0">
                      <a:pos x="23" y="0"/>
                    </a:cxn>
                    <a:cxn ang="0">
                      <a:pos x="0" y="123"/>
                    </a:cxn>
                    <a:cxn ang="0">
                      <a:pos x="23" y="45"/>
                    </a:cxn>
                  </a:cxnLst>
                  <a:pathLst>
                    <a:path w="23" h="123">
                      <a:moveTo>
                        <a:pt x="23" y="45"/>
                      </a:moveTo>
                      <a:lnTo>
                        <a:pt x="23" y="0"/>
                      </a:lnTo>
                      <a:lnTo>
                        <a:pt x="0" y="123"/>
                      </a:lnTo>
                      <a:lnTo>
                        <a:pt x="23" y="45"/>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086" name="Freeform 2419"/>
                <p:cNvSpPr/>
                <p:nvPr/>
              </p:nvSpPr>
              <p:spPr>
                <a:xfrm>
                  <a:off x="810" y="1778"/>
                  <a:ext cx="23" cy="123"/>
                </a:xfrm>
                <a:custGeom>
                  <a:avLst/>
                  <a:gdLst/>
                  <a:ahLst/>
                  <a:cxnLst>
                    <a:cxn ang="0">
                      <a:pos x="23" y="45"/>
                    </a:cxn>
                    <a:cxn ang="0">
                      <a:pos x="23" y="0"/>
                    </a:cxn>
                    <a:cxn ang="0">
                      <a:pos x="0" y="123"/>
                    </a:cxn>
                    <a:cxn ang="0">
                      <a:pos x="23" y="45"/>
                    </a:cxn>
                  </a:cxnLst>
                  <a:pathLst>
                    <a:path w="23" h="123">
                      <a:moveTo>
                        <a:pt x="23" y="45"/>
                      </a:moveTo>
                      <a:lnTo>
                        <a:pt x="23" y="0"/>
                      </a:lnTo>
                      <a:lnTo>
                        <a:pt x="0" y="123"/>
                      </a:lnTo>
                      <a:lnTo>
                        <a:pt x="23" y="45"/>
                      </a:lnTo>
                    </a:path>
                  </a:pathLst>
                </a:custGeom>
                <a:no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087" name="Freeform 2420"/>
                <p:cNvSpPr/>
                <p:nvPr/>
              </p:nvSpPr>
              <p:spPr>
                <a:xfrm>
                  <a:off x="810" y="1823"/>
                  <a:ext cx="23" cy="78"/>
                </a:xfrm>
                <a:custGeom>
                  <a:avLst/>
                  <a:gdLst/>
                  <a:ahLst/>
                  <a:cxnLst>
                    <a:cxn ang="0">
                      <a:pos x="23" y="0"/>
                    </a:cxn>
                    <a:cxn ang="0">
                      <a:pos x="0" y="78"/>
                    </a:cxn>
                    <a:cxn ang="0">
                      <a:pos x="23" y="44"/>
                    </a:cxn>
                    <a:cxn ang="0">
                      <a:pos x="23" y="0"/>
                    </a:cxn>
                  </a:cxnLst>
                  <a:pathLst>
                    <a:path w="23" h="78">
                      <a:moveTo>
                        <a:pt x="23" y="0"/>
                      </a:moveTo>
                      <a:lnTo>
                        <a:pt x="0" y="78"/>
                      </a:lnTo>
                      <a:lnTo>
                        <a:pt x="23" y="44"/>
                      </a:lnTo>
                      <a:lnTo>
                        <a:pt x="23" y="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088" name="Freeform 2421"/>
                <p:cNvSpPr/>
                <p:nvPr/>
              </p:nvSpPr>
              <p:spPr>
                <a:xfrm>
                  <a:off x="810" y="1823"/>
                  <a:ext cx="23" cy="78"/>
                </a:xfrm>
                <a:custGeom>
                  <a:avLst/>
                  <a:gdLst/>
                  <a:ahLst/>
                  <a:cxnLst>
                    <a:cxn ang="0">
                      <a:pos x="23" y="0"/>
                    </a:cxn>
                    <a:cxn ang="0">
                      <a:pos x="0" y="78"/>
                    </a:cxn>
                    <a:cxn ang="0">
                      <a:pos x="23" y="44"/>
                    </a:cxn>
                    <a:cxn ang="0">
                      <a:pos x="23" y="0"/>
                    </a:cxn>
                  </a:cxnLst>
                  <a:pathLst>
                    <a:path w="23" h="78">
                      <a:moveTo>
                        <a:pt x="23" y="0"/>
                      </a:moveTo>
                      <a:lnTo>
                        <a:pt x="0" y="78"/>
                      </a:lnTo>
                      <a:lnTo>
                        <a:pt x="23" y="44"/>
                      </a:lnTo>
                      <a:lnTo>
                        <a:pt x="23" y="0"/>
                      </a:lnTo>
                    </a:path>
                  </a:pathLst>
                </a:custGeom>
                <a:no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089" name="Freeform 2422"/>
                <p:cNvSpPr/>
                <p:nvPr/>
              </p:nvSpPr>
              <p:spPr>
                <a:xfrm>
                  <a:off x="833" y="1823"/>
                  <a:ext cx="20" cy="78"/>
                </a:xfrm>
                <a:custGeom>
                  <a:avLst/>
                  <a:gdLst/>
                  <a:ahLst/>
                  <a:cxnLst>
                    <a:cxn ang="0">
                      <a:pos x="0" y="0"/>
                    </a:cxn>
                    <a:cxn ang="0">
                      <a:pos x="0" y="44"/>
                    </a:cxn>
                    <a:cxn ang="0">
                      <a:pos x="20" y="78"/>
                    </a:cxn>
                    <a:cxn ang="0">
                      <a:pos x="0" y="0"/>
                    </a:cxn>
                  </a:cxnLst>
                  <a:pathLst>
                    <a:path w="20" h="78">
                      <a:moveTo>
                        <a:pt x="0" y="0"/>
                      </a:moveTo>
                      <a:lnTo>
                        <a:pt x="0" y="44"/>
                      </a:lnTo>
                      <a:lnTo>
                        <a:pt x="20" y="78"/>
                      </a:lnTo>
                      <a:lnTo>
                        <a:pt x="0" y="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090" name="Freeform 2423"/>
                <p:cNvSpPr/>
                <p:nvPr/>
              </p:nvSpPr>
              <p:spPr>
                <a:xfrm>
                  <a:off x="833" y="1823"/>
                  <a:ext cx="20" cy="78"/>
                </a:xfrm>
                <a:custGeom>
                  <a:avLst/>
                  <a:gdLst/>
                  <a:ahLst/>
                  <a:cxnLst>
                    <a:cxn ang="0">
                      <a:pos x="0" y="0"/>
                    </a:cxn>
                    <a:cxn ang="0">
                      <a:pos x="0" y="44"/>
                    </a:cxn>
                    <a:cxn ang="0">
                      <a:pos x="20" y="78"/>
                    </a:cxn>
                    <a:cxn ang="0">
                      <a:pos x="0" y="0"/>
                    </a:cxn>
                  </a:cxnLst>
                  <a:pathLst>
                    <a:path w="20" h="78">
                      <a:moveTo>
                        <a:pt x="0" y="0"/>
                      </a:moveTo>
                      <a:lnTo>
                        <a:pt x="0" y="44"/>
                      </a:lnTo>
                      <a:lnTo>
                        <a:pt x="20" y="78"/>
                      </a:lnTo>
                      <a:lnTo>
                        <a:pt x="0" y="0"/>
                      </a:lnTo>
                    </a:path>
                  </a:pathLst>
                </a:custGeom>
                <a:no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091" name="Freeform 2424"/>
                <p:cNvSpPr/>
                <p:nvPr/>
              </p:nvSpPr>
              <p:spPr>
                <a:xfrm>
                  <a:off x="833" y="1778"/>
                  <a:ext cx="20" cy="123"/>
                </a:xfrm>
                <a:custGeom>
                  <a:avLst/>
                  <a:gdLst/>
                  <a:ahLst/>
                  <a:cxnLst>
                    <a:cxn ang="0">
                      <a:pos x="0" y="45"/>
                    </a:cxn>
                    <a:cxn ang="0">
                      <a:pos x="20" y="123"/>
                    </a:cxn>
                    <a:cxn ang="0">
                      <a:pos x="0" y="0"/>
                    </a:cxn>
                    <a:cxn ang="0">
                      <a:pos x="0" y="45"/>
                    </a:cxn>
                  </a:cxnLst>
                  <a:pathLst>
                    <a:path w="20" h="123">
                      <a:moveTo>
                        <a:pt x="0" y="45"/>
                      </a:moveTo>
                      <a:lnTo>
                        <a:pt x="20" y="123"/>
                      </a:lnTo>
                      <a:lnTo>
                        <a:pt x="0" y="0"/>
                      </a:lnTo>
                      <a:lnTo>
                        <a:pt x="0" y="45"/>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092" name="Freeform 2425"/>
                <p:cNvSpPr/>
                <p:nvPr/>
              </p:nvSpPr>
              <p:spPr>
                <a:xfrm>
                  <a:off x="833" y="1778"/>
                  <a:ext cx="20" cy="123"/>
                </a:xfrm>
                <a:custGeom>
                  <a:avLst/>
                  <a:gdLst/>
                  <a:ahLst/>
                  <a:cxnLst>
                    <a:cxn ang="0">
                      <a:pos x="0" y="45"/>
                    </a:cxn>
                    <a:cxn ang="0">
                      <a:pos x="20" y="123"/>
                    </a:cxn>
                    <a:cxn ang="0">
                      <a:pos x="0" y="0"/>
                    </a:cxn>
                    <a:cxn ang="0">
                      <a:pos x="0" y="45"/>
                    </a:cxn>
                  </a:cxnLst>
                  <a:pathLst>
                    <a:path w="20" h="123">
                      <a:moveTo>
                        <a:pt x="0" y="45"/>
                      </a:moveTo>
                      <a:lnTo>
                        <a:pt x="20" y="123"/>
                      </a:lnTo>
                      <a:lnTo>
                        <a:pt x="0" y="0"/>
                      </a:lnTo>
                      <a:lnTo>
                        <a:pt x="0" y="45"/>
                      </a:lnTo>
                    </a:path>
                  </a:pathLst>
                </a:custGeom>
                <a:no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093" name="Freeform 2426"/>
                <p:cNvSpPr/>
                <p:nvPr/>
              </p:nvSpPr>
              <p:spPr>
                <a:xfrm>
                  <a:off x="671" y="2673"/>
                  <a:ext cx="39" cy="60"/>
                </a:xfrm>
                <a:custGeom>
                  <a:avLst/>
                  <a:gdLst/>
                  <a:ahLst/>
                  <a:cxnLst>
                    <a:cxn ang="0">
                      <a:pos x="16" y="0"/>
                    </a:cxn>
                    <a:cxn ang="0">
                      <a:pos x="19" y="3"/>
                    </a:cxn>
                    <a:cxn ang="0">
                      <a:pos x="19" y="6"/>
                    </a:cxn>
                    <a:cxn ang="0">
                      <a:pos x="19" y="13"/>
                    </a:cxn>
                    <a:cxn ang="0">
                      <a:pos x="22" y="35"/>
                    </a:cxn>
                    <a:cxn ang="0">
                      <a:pos x="26" y="31"/>
                    </a:cxn>
                    <a:cxn ang="0">
                      <a:pos x="29" y="25"/>
                    </a:cxn>
                    <a:cxn ang="0">
                      <a:pos x="29" y="22"/>
                    </a:cxn>
                    <a:cxn ang="0">
                      <a:pos x="32" y="16"/>
                    </a:cxn>
                    <a:cxn ang="0">
                      <a:pos x="35" y="13"/>
                    </a:cxn>
                    <a:cxn ang="0">
                      <a:pos x="35" y="9"/>
                    </a:cxn>
                    <a:cxn ang="0">
                      <a:pos x="32" y="6"/>
                    </a:cxn>
                    <a:cxn ang="0">
                      <a:pos x="32" y="3"/>
                    </a:cxn>
                    <a:cxn ang="0">
                      <a:pos x="32" y="0"/>
                    </a:cxn>
                    <a:cxn ang="0">
                      <a:pos x="35" y="0"/>
                    </a:cxn>
                    <a:cxn ang="0">
                      <a:pos x="39" y="0"/>
                    </a:cxn>
                    <a:cxn ang="0">
                      <a:pos x="39" y="3"/>
                    </a:cxn>
                    <a:cxn ang="0">
                      <a:pos x="39" y="6"/>
                    </a:cxn>
                    <a:cxn ang="0">
                      <a:pos x="39" y="9"/>
                    </a:cxn>
                    <a:cxn ang="0">
                      <a:pos x="35" y="13"/>
                    </a:cxn>
                    <a:cxn ang="0">
                      <a:pos x="32" y="19"/>
                    </a:cxn>
                    <a:cxn ang="0">
                      <a:pos x="29" y="28"/>
                    </a:cxn>
                    <a:cxn ang="0">
                      <a:pos x="22" y="38"/>
                    </a:cxn>
                    <a:cxn ang="0">
                      <a:pos x="13" y="47"/>
                    </a:cxn>
                    <a:cxn ang="0">
                      <a:pos x="9" y="53"/>
                    </a:cxn>
                    <a:cxn ang="0">
                      <a:pos x="6" y="57"/>
                    </a:cxn>
                    <a:cxn ang="0">
                      <a:pos x="3" y="57"/>
                    </a:cxn>
                    <a:cxn ang="0">
                      <a:pos x="0" y="60"/>
                    </a:cxn>
                    <a:cxn ang="0">
                      <a:pos x="0" y="57"/>
                    </a:cxn>
                    <a:cxn ang="0">
                      <a:pos x="0" y="53"/>
                    </a:cxn>
                    <a:cxn ang="0">
                      <a:pos x="0" y="50"/>
                    </a:cxn>
                    <a:cxn ang="0">
                      <a:pos x="3" y="50"/>
                    </a:cxn>
                    <a:cxn ang="0">
                      <a:pos x="3" y="53"/>
                    </a:cxn>
                    <a:cxn ang="0">
                      <a:pos x="6" y="53"/>
                    </a:cxn>
                    <a:cxn ang="0">
                      <a:pos x="9" y="50"/>
                    </a:cxn>
                    <a:cxn ang="0">
                      <a:pos x="9" y="47"/>
                    </a:cxn>
                    <a:cxn ang="0">
                      <a:pos x="13" y="44"/>
                    </a:cxn>
                    <a:cxn ang="0">
                      <a:pos x="16" y="41"/>
                    </a:cxn>
                    <a:cxn ang="0">
                      <a:pos x="13" y="16"/>
                    </a:cxn>
                    <a:cxn ang="0">
                      <a:pos x="13" y="9"/>
                    </a:cxn>
                    <a:cxn ang="0">
                      <a:pos x="13" y="6"/>
                    </a:cxn>
                    <a:cxn ang="0">
                      <a:pos x="9" y="6"/>
                    </a:cxn>
                    <a:cxn ang="0">
                      <a:pos x="9" y="3"/>
                    </a:cxn>
                    <a:cxn ang="0">
                      <a:pos x="6" y="3"/>
                    </a:cxn>
                    <a:cxn ang="0">
                      <a:pos x="16" y="0"/>
                    </a:cxn>
                  </a:cxnLst>
                  <a:pathLst>
                    <a:path w="39" h="60">
                      <a:moveTo>
                        <a:pt x="16" y="0"/>
                      </a:moveTo>
                      <a:lnTo>
                        <a:pt x="19" y="3"/>
                      </a:lnTo>
                      <a:lnTo>
                        <a:pt x="19" y="6"/>
                      </a:lnTo>
                      <a:lnTo>
                        <a:pt x="19" y="13"/>
                      </a:lnTo>
                      <a:lnTo>
                        <a:pt x="22" y="35"/>
                      </a:lnTo>
                      <a:lnTo>
                        <a:pt x="26" y="31"/>
                      </a:lnTo>
                      <a:lnTo>
                        <a:pt x="29" y="25"/>
                      </a:lnTo>
                      <a:lnTo>
                        <a:pt x="29" y="22"/>
                      </a:lnTo>
                      <a:lnTo>
                        <a:pt x="32" y="16"/>
                      </a:lnTo>
                      <a:lnTo>
                        <a:pt x="35" y="13"/>
                      </a:lnTo>
                      <a:lnTo>
                        <a:pt x="35" y="9"/>
                      </a:lnTo>
                      <a:lnTo>
                        <a:pt x="32" y="6"/>
                      </a:lnTo>
                      <a:lnTo>
                        <a:pt x="32" y="3"/>
                      </a:lnTo>
                      <a:lnTo>
                        <a:pt x="32" y="0"/>
                      </a:lnTo>
                      <a:lnTo>
                        <a:pt x="35" y="0"/>
                      </a:lnTo>
                      <a:lnTo>
                        <a:pt x="39" y="0"/>
                      </a:lnTo>
                      <a:lnTo>
                        <a:pt x="39" y="3"/>
                      </a:lnTo>
                      <a:lnTo>
                        <a:pt x="39" y="6"/>
                      </a:lnTo>
                      <a:lnTo>
                        <a:pt x="39" y="9"/>
                      </a:lnTo>
                      <a:lnTo>
                        <a:pt x="35" y="13"/>
                      </a:lnTo>
                      <a:lnTo>
                        <a:pt x="32" y="19"/>
                      </a:lnTo>
                      <a:lnTo>
                        <a:pt x="29" y="28"/>
                      </a:lnTo>
                      <a:lnTo>
                        <a:pt x="22" y="38"/>
                      </a:lnTo>
                      <a:lnTo>
                        <a:pt x="13" y="47"/>
                      </a:lnTo>
                      <a:lnTo>
                        <a:pt x="9" y="53"/>
                      </a:lnTo>
                      <a:lnTo>
                        <a:pt x="6" y="57"/>
                      </a:lnTo>
                      <a:lnTo>
                        <a:pt x="3" y="57"/>
                      </a:lnTo>
                      <a:lnTo>
                        <a:pt x="0" y="60"/>
                      </a:lnTo>
                      <a:lnTo>
                        <a:pt x="0" y="57"/>
                      </a:lnTo>
                      <a:lnTo>
                        <a:pt x="0" y="53"/>
                      </a:lnTo>
                      <a:lnTo>
                        <a:pt x="0" y="50"/>
                      </a:lnTo>
                      <a:lnTo>
                        <a:pt x="3" y="50"/>
                      </a:lnTo>
                      <a:lnTo>
                        <a:pt x="3" y="53"/>
                      </a:lnTo>
                      <a:lnTo>
                        <a:pt x="6" y="53"/>
                      </a:lnTo>
                      <a:lnTo>
                        <a:pt x="9" y="50"/>
                      </a:lnTo>
                      <a:lnTo>
                        <a:pt x="9" y="47"/>
                      </a:lnTo>
                      <a:lnTo>
                        <a:pt x="13" y="44"/>
                      </a:lnTo>
                      <a:lnTo>
                        <a:pt x="16" y="41"/>
                      </a:lnTo>
                      <a:lnTo>
                        <a:pt x="13" y="16"/>
                      </a:lnTo>
                      <a:lnTo>
                        <a:pt x="13" y="9"/>
                      </a:lnTo>
                      <a:lnTo>
                        <a:pt x="13" y="6"/>
                      </a:lnTo>
                      <a:lnTo>
                        <a:pt x="9" y="6"/>
                      </a:lnTo>
                      <a:lnTo>
                        <a:pt x="9" y="3"/>
                      </a:lnTo>
                      <a:lnTo>
                        <a:pt x="6" y="3"/>
                      </a:lnTo>
                      <a:lnTo>
                        <a:pt x="16" y="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094" name="Freeform 2427"/>
                <p:cNvSpPr/>
                <p:nvPr/>
              </p:nvSpPr>
              <p:spPr>
                <a:xfrm>
                  <a:off x="671" y="2200"/>
                  <a:ext cx="39" cy="60"/>
                </a:xfrm>
                <a:custGeom>
                  <a:avLst/>
                  <a:gdLst/>
                  <a:ahLst/>
                  <a:cxnLst>
                    <a:cxn ang="0">
                      <a:pos x="16" y="0"/>
                    </a:cxn>
                    <a:cxn ang="0">
                      <a:pos x="19" y="4"/>
                    </a:cxn>
                    <a:cxn ang="0">
                      <a:pos x="19" y="7"/>
                    </a:cxn>
                    <a:cxn ang="0">
                      <a:pos x="19" y="10"/>
                    </a:cxn>
                    <a:cxn ang="0">
                      <a:pos x="19" y="16"/>
                    </a:cxn>
                    <a:cxn ang="0">
                      <a:pos x="22" y="38"/>
                    </a:cxn>
                    <a:cxn ang="0">
                      <a:pos x="26" y="32"/>
                    </a:cxn>
                    <a:cxn ang="0">
                      <a:pos x="29" y="26"/>
                    </a:cxn>
                    <a:cxn ang="0">
                      <a:pos x="29" y="23"/>
                    </a:cxn>
                    <a:cxn ang="0">
                      <a:pos x="32" y="16"/>
                    </a:cxn>
                    <a:cxn ang="0">
                      <a:pos x="35" y="16"/>
                    </a:cxn>
                    <a:cxn ang="0">
                      <a:pos x="35" y="13"/>
                    </a:cxn>
                    <a:cxn ang="0">
                      <a:pos x="35" y="10"/>
                    </a:cxn>
                    <a:cxn ang="0">
                      <a:pos x="32" y="10"/>
                    </a:cxn>
                    <a:cxn ang="0">
                      <a:pos x="32" y="7"/>
                    </a:cxn>
                    <a:cxn ang="0">
                      <a:pos x="32" y="4"/>
                    </a:cxn>
                    <a:cxn ang="0">
                      <a:pos x="35" y="4"/>
                    </a:cxn>
                    <a:cxn ang="0">
                      <a:pos x="35" y="0"/>
                    </a:cxn>
                    <a:cxn ang="0">
                      <a:pos x="35" y="4"/>
                    </a:cxn>
                    <a:cxn ang="0">
                      <a:pos x="39" y="4"/>
                    </a:cxn>
                    <a:cxn ang="0">
                      <a:pos x="39" y="7"/>
                    </a:cxn>
                    <a:cxn ang="0">
                      <a:pos x="39" y="13"/>
                    </a:cxn>
                    <a:cxn ang="0">
                      <a:pos x="35" y="16"/>
                    </a:cxn>
                    <a:cxn ang="0">
                      <a:pos x="32" y="23"/>
                    </a:cxn>
                    <a:cxn ang="0">
                      <a:pos x="29" y="29"/>
                    </a:cxn>
                    <a:cxn ang="0">
                      <a:pos x="22" y="38"/>
                    </a:cxn>
                    <a:cxn ang="0">
                      <a:pos x="13" y="51"/>
                    </a:cxn>
                    <a:cxn ang="0">
                      <a:pos x="9" y="54"/>
                    </a:cxn>
                    <a:cxn ang="0">
                      <a:pos x="6" y="60"/>
                    </a:cxn>
                    <a:cxn ang="0">
                      <a:pos x="3" y="60"/>
                    </a:cxn>
                    <a:cxn ang="0">
                      <a:pos x="0" y="60"/>
                    </a:cxn>
                    <a:cxn ang="0">
                      <a:pos x="0" y="57"/>
                    </a:cxn>
                    <a:cxn ang="0">
                      <a:pos x="0" y="54"/>
                    </a:cxn>
                    <a:cxn ang="0">
                      <a:pos x="3" y="54"/>
                    </a:cxn>
                    <a:cxn ang="0">
                      <a:pos x="6" y="54"/>
                    </a:cxn>
                    <a:cxn ang="0">
                      <a:pos x="9" y="54"/>
                    </a:cxn>
                    <a:cxn ang="0">
                      <a:pos x="9" y="51"/>
                    </a:cxn>
                    <a:cxn ang="0">
                      <a:pos x="13" y="48"/>
                    </a:cxn>
                    <a:cxn ang="0">
                      <a:pos x="16" y="45"/>
                    </a:cxn>
                    <a:cxn ang="0">
                      <a:pos x="13" y="16"/>
                    </a:cxn>
                    <a:cxn ang="0">
                      <a:pos x="13" y="10"/>
                    </a:cxn>
                    <a:cxn ang="0">
                      <a:pos x="13" y="7"/>
                    </a:cxn>
                    <a:cxn ang="0">
                      <a:pos x="9" y="7"/>
                    </a:cxn>
                    <a:cxn ang="0">
                      <a:pos x="6" y="7"/>
                    </a:cxn>
                    <a:cxn ang="0">
                      <a:pos x="6" y="4"/>
                    </a:cxn>
                    <a:cxn ang="0">
                      <a:pos x="16" y="0"/>
                    </a:cxn>
                  </a:cxnLst>
                  <a:pathLst>
                    <a:path w="39" h="60">
                      <a:moveTo>
                        <a:pt x="16" y="0"/>
                      </a:moveTo>
                      <a:lnTo>
                        <a:pt x="19" y="4"/>
                      </a:lnTo>
                      <a:lnTo>
                        <a:pt x="19" y="7"/>
                      </a:lnTo>
                      <a:lnTo>
                        <a:pt x="19" y="10"/>
                      </a:lnTo>
                      <a:lnTo>
                        <a:pt x="19" y="16"/>
                      </a:lnTo>
                      <a:lnTo>
                        <a:pt x="22" y="38"/>
                      </a:lnTo>
                      <a:lnTo>
                        <a:pt x="26" y="32"/>
                      </a:lnTo>
                      <a:lnTo>
                        <a:pt x="29" y="26"/>
                      </a:lnTo>
                      <a:lnTo>
                        <a:pt x="29" y="23"/>
                      </a:lnTo>
                      <a:lnTo>
                        <a:pt x="32" y="16"/>
                      </a:lnTo>
                      <a:lnTo>
                        <a:pt x="35" y="16"/>
                      </a:lnTo>
                      <a:lnTo>
                        <a:pt x="35" y="13"/>
                      </a:lnTo>
                      <a:lnTo>
                        <a:pt x="35" y="10"/>
                      </a:lnTo>
                      <a:lnTo>
                        <a:pt x="32" y="10"/>
                      </a:lnTo>
                      <a:lnTo>
                        <a:pt x="32" y="7"/>
                      </a:lnTo>
                      <a:lnTo>
                        <a:pt x="32" y="4"/>
                      </a:lnTo>
                      <a:lnTo>
                        <a:pt x="35" y="4"/>
                      </a:lnTo>
                      <a:lnTo>
                        <a:pt x="35" y="0"/>
                      </a:lnTo>
                      <a:lnTo>
                        <a:pt x="35" y="4"/>
                      </a:lnTo>
                      <a:lnTo>
                        <a:pt x="39" y="4"/>
                      </a:lnTo>
                      <a:lnTo>
                        <a:pt x="39" y="7"/>
                      </a:lnTo>
                      <a:lnTo>
                        <a:pt x="39" y="13"/>
                      </a:lnTo>
                      <a:lnTo>
                        <a:pt x="35" y="16"/>
                      </a:lnTo>
                      <a:lnTo>
                        <a:pt x="32" y="23"/>
                      </a:lnTo>
                      <a:lnTo>
                        <a:pt x="29" y="29"/>
                      </a:lnTo>
                      <a:lnTo>
                        <a:pt x="22" y="38"/>
                      </a:lnTo>
                      <a:lnTo>
                        <a:pt x="13" y="51"/>
                      </a:lnTo>
                      <a:lnTo>
                        <a:pt x="9" y="54"/>
                      </a:lnTo>
                      <a:lnTo>
                        <a:pt x="6" y="60"/>
                      </a:lnTo>
                      <a:lnTo>
                        <a:pt x="3" y="60"/>
                      </a:lnTo>
                      <a:lnTo>
                        <a:pt x="0" y="60"/>
                      </a:lnTo>
                      <a:lnTo>
                        <a:pt x="0" y="57"/>
                      </a:lnTo>
                      <a:lnTo>
                        <a:pt x="0" y="54"/>
                      </a:lnTo>
                      <a:lnTo>
                        <a:pt x="3" y="54"/>
                      </a:lnTo>
                      <a:lnTo>
                        <a:pt x="6" y="54"/>
                      </a:lnTo>
                      <a:lnTo>
                        <a:pt x="9" y="54"/>
                      </a:lnTo>
                      <a:lnTo>
                        <a:pt x="9" y="51"/>
                      </a:lnTo>
                      <a:lnTo>
                        <a:pt x="13" y="48"/>
                      </a:lnTo>
                      <a:lnTo>
                        <a:pt x="16" y="45"/>
                      </a:lnTo>
                      <a:lnTo>
                        <a:pt x="13" y="16"/>
                      </a:lnTo>
                      <a:lnTo>
                        <a:pt x="13" y="10"/>
                      </a:lnTo>
                      <a:lnTo>
                        <a:pt x="13" y="7"/>
                      </a:lnTo>
                      <a:lnTo>
                        <a:pt x="9" y="7"/>
                      </a:lnTo>
                      <a:lnTo>
                        <a:pt x="6" y="7"/>
                      </a:lnTo>
                      <a:lnTo>
                        <a:pt x="6" y="4"/>
                      </a:lnTo>
                      <a:lnTo>
                        <a:pt x="16" y="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095" name="Freeform 2428"/>
                <p:cNvSpPr/>
                <p:nvPr/>
              </p:nvSpPr>
              <p:spPr>
                <a:xfrm>
                  <a:off x="710" y="2698"/>
                  <a:ext cx="39" cy="32"/>
                </a:xfrm>
                <a:custGeom>
                  <a:avLst/>
                  <a:gdLst/>
                  <a:ahLst/>
                  <a:cxnLst>
                    <a:cxn ang="0">
                      <a:pos x="6" y="6"/>
                    </a:cxn>
                    <a:cxn ang="0">
                      <a:pos x="9" y="6"/>
                    </a:cxn>
                    <a:cxn ang="0">
                      <a:pos x="9" y="3"/>
                    </a:cxn>
                    <a:cxn ang="0">
                      <a:pos x="13" y="3"/>
                    </a:cxn>
                    <a:cxn ang="0">
                      <a:pos x="13" y="0"/>
                    </a:cxn>
                    <a:cxn ang="0">
                      <a:pos x="16" y="0"/>
                    </a:cxn>
                    <a:cxn ang="0">
                      <a:pos x="16" y="3"/>
                    </a:cxn>
                    <a:cxn ang="0">
                      <a:pos x="19" y="3"/>
                    </a:cxn>
                    <a:cxn ang="0">
                      <a:pos x="19" y="6"/>
                    </a:cxn>
                    <a:cxn ang="0">
                      <a:pos x="22" y="3"/>
                    </a:cxn>
                    <a:cxn ang="0">
                      <a:pos x="26" y="3"/>
                    </a:cxn>
                    <a:cxn ang="0">
                      <a:pos x="29" y="0"/>
                    </a:cxn>
                    <a:cxn ang="0">
                      <a:pos x="32" y="3"/>
                    </a:cxn>
                    <a:cxn ang="0">
                      <a:pos x="35" y="6"/>
                    </a:cxn>
                    <a:cxn ang="0">
                      <a:pos x="35" y="10"/>
                    </a:cxn>
                    <a:cxn ang="0">
                      <a:pos x="35" y="13"/>
                    </a:cxn>
                    <a:cxn ang="0">
                      <a:pos x="35" y="25"/>
                    </a:cxn>
                    <a:cxn ang="0">
                      <a:pos x="35" y="28"/>
                    </a:cxn>
                    <a:cxn ang="0">
                      <a:pos x="39" y="28"/>
                    </a:cxn>
                    <a:cxn ang="0">
                      <a:pos x="39" y="32"/>
                    </a:cxn>
                    <a:cxn ang="0">
                      <a:pos x="29" y="32"/>
                    </a:cxn>
                    <a:cxn ang="0">
                      <a:pos x="29" y="28"/>
                    </a:cxn>
                    <a:cxn ang="0">
                      <a:pos x="32" y="28"/>
                    </a:cxn>
                    <a:cxn ang="0">
                      <a:pos x="32" y="25"/>
                    </a:cxn>
                    <a:cxn ang="0">
                      <a:pos x="32" y="13"/>
                    </a:cxn>
                    <a:cxn ang="0">
                      <a:pos x="32" y="10"/>
                    </a:cxn>
                    <a:cxn ang="0">
                      <a:pos x="29" y="6"/>
                    </a:cxn>
                    <a:cxn ang="0">
                      <a:pos x="26" y="6"/>
                    </a:cxn>
                    <a:cxn ang="0">
                      <a:pos x="22" y="6"/>
                    </a:cxn>
                    <a:cxn ang="0">
                      <a:pos x="19" y="10"/>
                    </a:cxn>
                    <a:cxn ang="0">
                      <a:pos x="19" y="25"/>
                    </a:cxn>
                    <a:cxn ang="0">
                      <a:pos x="22" y="28"/>
                    </a:cxn>
                    <a:cxn ang="0">
                      <a:pos x="22" y="32"/>
                    </a:cxn>
                    <a:cxn ang="0">
                      <a:pos x="13" y="32"/>
                    </a:cxn>
                    <a:cxn ang="0">
                      <a:pos x="13" y="28"/>
                    </a:cxn>
                    <a:cxn ang="0">
                      <a:pos x="16" y="28"/>
                    </a:cxn>
                    <a:cxn ang="0">
                      <a:pos x="16" y="25"/>
                    </a:cxn>
                    <a:cxn ang="0">
                      <a:pos x="16" y="13"/>
                    </a:cxn>
                    <a:cxn ang="0">
                      <a:pos x="16" y="10"/>
                    </a:cxn>
                    <a:cxn ang="0">
                      <a:pos x="16" y="6"/>
                    </a:cxn>
                    <a:cxn ang="0">
                      <a:pos x="13" y="6"/>
                    </a:cxn>
                    <a:cxn ang="0">
                      <a:pos x="9" y="6"/>
                    </a:cxn>
                    <a:cxn ang="0">
                      <a:pos x="6" y="6"/>
                    </a:cxn>
                    <a:cxn ang="0">
                      <a:pos x="6" y="10"/>
                    </a:cxn>
                    <a:cxn ang="0">
                      <a:pos x="6" y="25"/>
                    </a:cxn>
                    <a:cxn ang="0">
                      <a:pos x="6" y="28"/>
                    </a:cxn>
                    <a:cxn ang="0">
                      <a:pos x="9" y="28"/>
                    </a:cxn>
                    <a:cxn ang="0">
                      <a:pos x="9" y="32"/>
                    </a:cxn>
                    <a:cxn ang="0">
                      <a:pos x="0" y="32"/>
                    </a:cxn>
                    <a:cxn ang="0">
                      <a:pos x="0" y="28"/>
                    </a:cxn>
                    <a:cxn ang="0">
                      <a:pos x="3" y="25"/>
                    </a:cxn>
                    <a:cxn ang="0">
                      <a:pos x="3" y="13"/>
                    </a:cxn>
                    <a:cxn ang="0">
                      <a:pos x="3" y="10"/>
                    </a:cxn>
                    <a:cxn ang="0">
                      <a:pos x="3" y="6"/>
                    </a:cxn>
                    <a:cxn ang="0">
                      <a:pos x="0" y="6"/>
                    </a:cxn>
                    <a:cxn ang="0">
                      <a:pos x="0" y="3"/>
                    </a:cxn>
                    <a:cxn ang="0">
                      <a:pos x="6" y="0"/>
                    </a:cxn>
                    <a:cxn ang="0">
                      <a:pos x="6" y="6"/>
                    </a:cxn>
                  </a:cxnLst>
                  <a:pathLst>
                    <a:path w="39" h="32">
                      <a:moveTo>
                        <a:pt x="6" y="6"/>
                      </a:moveTo>
                      <a:lnTo>
                        <a:pt x="9" y="6"/>
                      </a:lnTo>
                      <a:lnTo>
                        <a:pt x="9" y="3"/>
                      </a:lnTo>
                      <a:lnTo>
                        <a:pt x="13" y="3"/>
                      </a:lnTo>
                      <a:lnTo>
                        <a:pt x="13" y="0"/>
                      </a:lnTo>
                      <a:lnTo>
                        <a:pt x="16" y="0"/>
                      </a:lnTo>
                      <a:lnTo>
                        <a:pt x="16" y="3"/>
                      </a:lnTo>
                      <a:lnTo>
                        <a:pt x="19" y="3"/>
                      </a:lnTo>
                      <a:lnTo>
                        <a:pt x="19" y="6"/>
                      </a:lnTo>
                      <a:lnTo>
                        <a:pt x="22" y="3"/>
                      </a:lnTo>
                      <a:lnTo>
                        <a:pt x="26" y="3"/>
                      </a:lnTo>
                      <a:lnTo>
                        <a:pt x="29" y="0"/>
                      </a:lnTo>
                      <a:lnTo>
                        <a:pt x="32" y="3"/>
                      </a:lnTo>
                      <a:lnTo>
                        <a:pt x="35" y="6"/>
                      </a:lnTo>
                      <a:lnTo>
                        <a:pt x="35" y="10"/>
                      </a:lnTo>
                      <a:lnTo>
                        <a:pt x="35" y="13"/>
                      </a:lnTo>
                      <a:lnTo>
                        <a:pt x="35" y="25"/>
                      </a:lnTo>
                      <a:lnTo>
                        <a:pt x="35" y="28"/>
                      </a:lnTo>
                      <a:lnTo>
                        <a:pt x="39" y="28"/>
                      </a:lnTo>
                      <a:lnTo>
                        <a:pt x="39" y="32"/>
                      </a:lnTo>
                      <a:lnTo>
                        <a:pt x="29" y="32"/>
                      </a:lnTo>
                      <a:lnTo>
                        <a:pt x="29" y="28"/>
                      </a:lnTo>
                      <a:lnTo>
                        <a:pt x="32" y="28"/>
                      </a:lnTo>
                      <a:lnTo>
                        <a:pt x="32" y="25"/>
                      </a:lnTo>
                      <a:lnTo>
                        <a:pt x="32" y="13"/>
                      </a:lnTo>
                      <a:lnTo>
                        <a:pt x="32" y="10"/>
                      </a:lnTo>
                      <a:lnTo>
                        <a:pt x="29" y="6"/>
                      </a:lnTo>
                      <a:lnTo>
                        <a:pt x="26" y="6"/>
                      </a:lnTo>
                      <a:lnTo>
                        <a:pt x="22" y="6"/>
                      </a:lnTo>
                      <a:lnTo>
                        <a:pt x="19" y="10"/>
                      </a:lnTo>
                      <a:lnTo>
                        <a:pt x="19" y="25"/>
                      </a:lnTo>
                      <a:lnTo>
                        <a:pt x="22" y="28"/>
                      </a:lnTo>
                      <a:lnTo>
                        <a:pt x="22" y="32"/>
                      </a:lnTo>
                      <a:lnTo>
                        <a:pt x="13" y="32"/>
                      </a:lnTo>
                      <a:lnTo>
                        <a:pt x="13" y="28"/>
                      </a:lnTo>
                      <a:lnTo>
                        <a:pt x="16" y="28"/>
                      </a:lnTo>
                      <a:lnTo>
                        <a:pt x="16" y="25"/>
                      </a:lnTo>
                      <a:lnTo>
                        <a:pt x="16" y="13"/>
                      </a:lnTo>
                      <a:lnTo>
                        <a:pt x="16" y="10"/>
                      </a:lnTo>
                      <a:lnTo>
                        <a:pt x="16" y="6"/>
                      </a:lnTo>
                      <a:lnTo>
                        <a:pt x="13" y="6"/>
                      </a:lnTo>
                      <a:lnTo>
                        <a:pt x="9" y="6"/>
                      </a:lnTo>
                      <a:lnTo>
                        <a:pt x="6" y="6"/>
                      </a:lnTo>
                      <a:lnTo>
                        <a:pt x="6" y="10"/>
                      </a:lnTo>
                      <a:lnTo>
                        <a:pt x="6" y="25"/>
                      </a:lnTo>
                      <a:lnTo>
                        <a:pt x="6" y="28"/>
                      </a:lnTo>
                      <a:lnTo>
                        <a:pt x="9" y="28"/>
                      </a:lnTo>
                      <a:lnTo>
                        <a:pt x="9" y="32"/>
                      </a:lnTo>
                      <a:lnTo>
                        <a:pt x="0" y="32"/>
                      </a:lnTo>
                      <a:lnTo>
                        <a:pt x="0" y="28"/>
                      </a:lnTo>
                      <a:lnTo>
                        <a:pt x="3" y="25"/>
                      </a:lnTo>
                      <a:lnTo>
                        <a:pt x="3" y="13"/>
                      </a:lnTo>
                      <a:lnTo>
                        <a:pt x="3" y="10"/>
                      </a:lnTo>
                      <a:lnTo>
                        <a:pt x="3" y="6"/>
                      </a:lnTo>
                      <a:lnTo>
                        <a:pt x="0" y="6"/>
                      </a:lnTo>
                      <a:lnTo>
                        <a:pt x="0" y="3"/>
                      </a:lnTo>
                      <a:lnTo>
                        <a:pt x="6" y="0"/>
                      </a:lnTo>
                      <a:lnTo>
                        <a:pt x="6" y="6"/>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096" name="Freeform 2429"/>
                <p:cNvSpPr>
                  <a:spLocks noEditPoints="1"/>
                </p:cNvSpPr>
                <p:nvPr/>
              </p:nvSpPr>
              <p:spPr>
                <a:xfrm>
                  <a:off x="752" y="2686"/>
                  <a:ext cx="10" cy="44"/>
                </a:xfrm>
                <a:custGeom>
                  <a:avLst/>
                  <a:gdLst/>
                  <a:ahLst/>
                  <a:cxnLst>
                    <a:cxn ang="0">
                      <a:pos x="6" y="0"/>
                    </a:cxn>
                    <a:cxn ang="0">
                      <a:pos x="6" y="0"/>
                    </a:cxn>
                    <a:cxn ang="0">
                      <a:pos x="10" y="0"/>
                    </a:cxn>
                    <a:cxn ang="0">
                      <a:pos x="10" y="3"/>
                    </a:cxn>
                    <a:cxn ang="0">
                      <a:pos x="6" y="6"/>
                    </a:cxn>
                    <a:cxn ang="0">
                      <a:pos x="3" y="6"/>
                    </a:cxn>
                    <a:cxn ang="0">
                      <a:pos x="3" y="3"/>
                    </a:cxn>
                    <a:cxn ang="0">
                      <a:pos x="3" y="0"/>
                    </a:cxn>
                    <a:cxn ang="0">
                      <a:pos x="6" y="0"/>
                    </a:cxn>
                    <a:cxn ang="0">
                      <a:pos x="6" y="12"/>
                    </a:cxn>
                    <a:cxn ang="0">
                      <a:pos x="6" y="37"/>
                    </a:cxn>
                    <a:cxn ang="0">
                      <a:pos x="10" y="40"/>
                    </a:cxn>
                    <a:cxn ang="0">
                      <a:pos x="10" y="44"/>
                    </a:cxn>
                    <a:cxn ang="0">
                      <a:pos x="0" y="44"/>
                    </a:cxn>
                    <a:cxn ang="0">
                      <a:pos x="0" y="40"/>
                    </a:cxn>
                    <a:cxn ang="0">
                      <a:pos x="3" y="40"/>
                    </a:cxn>
                    <a:cxn ang="0">
                      <a:pos x="3" y="37"/>
                    </a:cxn>
                    <a:cxn ang="0">
                      <a:pos x="3" y="25"/>
                    </a:cxn>
                    <a:cxn ang="0">
                      <a:pos x="3" y="22"/>
                    </a:cxn>
                    <a:cxn ang="0">
                      <a:pos x="3" y="18"/>
                    </a:cxn>
                    <a:cxn ang="0">
                      <a:pos x="0" y="18"/>
                    </a:cxn>
                    <a:cxn ang="0">
                      <a:pos x="0" y="15"/>
                    </a:cxn>
                    <a:cxn ang="0">
                      <a:pos x="6" y="12"/>
                    </a:cxn>
                  </a:cxnLst>
                  <a:pathLst>
                    <a:path w="10" h="44">
                      <a:moveTo>
                        <a:pt x="6" y="0"/>
                      </a:moveTo>
                      <a:lnTo>
                        <a:pt x="6" y="0"/>
                      </a:lnTo>
                      <a:lnTo>
                        <a:pt x="10" y="0"/>
                      </a:lnTo>
                      <a:lnTo>
                        <a:pt x="10" y="3"/>
                      </a:lnTo>
                      <a:lnTo>
                        <a:pt x="6" y="6"/>
                      </a:lnTo>
                      <a:lnTo>
                        <a:pt x="3" y="6"/>
                      </a:lnTo>
                      <a:lnTo>
                        <a:pt x="3" y="3"/>
                      </a:lnTo>
                      <a:lnTo>
                        <a:pt x="3" y="0"/>
                      </a:lnTo>
                      <a:lnTo>
                        <a:pt x="6" y="0"/>
                      </a:lnTo>
                      <a:close/>
                      <a:moveTo>
                        <a:pt x="6" y="12"/>
                      </a:moveTo>
                      <a:lnTo>
                        <a:pt x="6" y="37"/>
                      </a:lnTo>
                      <a:lnTo>
                        <a:pt x="10" y="40"/>
                      </a:lnTo>
                      <a:lnTo>
                        <a:pt x="10" y="44"/>
                      </a:lnTo>
                      <a:lnTo>
                        <a:pt x="0" y="44"/>
                      </a:lnTo>
                      <a:lnTo>
                        <a:pt x="0" y="40"/>
                      </a:lnTo>
                      <a:lnTo>
                        <a:pt x="3" y="40"/>
                      </a:lnTo>
                      <a:lnTo>
                        <a:pt x="3" y="37"/>
                      </a:lnTo>
                      <a:lnTo>
                        <a:pt x="3" y="25"/>
                      </a:lnTo>
                      <a:lnTo>
                        <a:pt x="3" y="22"/>
                      </a:lnTo>
                      <a:lnTo>
                        <a:pt x="3" y="18"/>
                      </a:lnTo>
                      <a:lnTo>
                        <a:pt x="0" y="18"/>
                      </a:lnTo>
                      <a:lnTo>
                        <a:pt x="0" y="15"/>
                      </a:lnTo>
                      <a:lnTo>
                        <a:pt x="6" y="12"/>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097" name="Freeform 2430"/>
                <p:cNvSpPr/>
                <p:nvPr/>
              </p:nvSpPr>
              <p:spPr>
                <a:xfrm>
                  <a:off x="765" y="2698"/>
                  <a:ext cx="26" cy="32"/>
                </a:xfrm>
                <a:custGeom>
                  <a:avLst/>
                  <a:gdLst/>
                  <a:ahLst/>
                  <a:cxnLst>
                    <a:cxn ang="0">
                      <a:pos x="10" y="6"/>
                    </a:cxn>
                    <a:cxn ang="0">
                      <a:pos x="13" y="3"/>
                    </a:cxn>
                    <a:cxn ang="0">
                      <a:pos x="16" y="0"/>
                    </a:cxn>
                    <a:cxn ang="0">
                      <a:pos x="19" y="3"/>
                    </a:cxn>
                    <a:cxn ang="0">
                      <a:pos x="23" y="3"/>
                    </a:cxn>
                    <a:cxn ang="0">
                      <a:pos x="23" y="6"/>
                    </a:cxn>
                    <a:cxn ang="0">
                      <a:pos x="23" y="10"/>
                    </a:cxn>
                    <a:cxn ang="0">
                      <a:pos x="23" y="13"/>
                    </a:cxn>
                    <a:cxn ang="0">
                      <a:pos x="23" y="25"/>
                    </a:cxn>
                    <a:cxn ang="0">
                      <a:pos x="23" y="28"/>
                    </a:cxn>
                    <a:cxn ang="0">
                      <a:pos x="26" y="28"/>
                    </a:cxn>
                    <a:cxn ang="0">
                      <a:pos x="26" y="32"/>
                    </a:cxn>
                    <a:cxn ang="0">
                      <a:pos x="16" y="32"/>
                    </a:cxn>
                    <a:cxn ang="0">
                      <a:pos x="16" y="28"/>
                    </a:cxn>
                    <a:cxn ang="0">
                      <a:pos x="19" y="28"/>
                    </a:cxn>
                    <a:cxn ang="0">
                      <a:pos x="19" y="25"/>
                    </a:cxn>
                    <a:cxn ang="0">
                      <a:pos x="19" y="13"/>
                    </a:cxn>
                    <a:cxn ang="0">
                      <a:pos x="19" y="10"/>
                    </a:cxn>
                    <a:cxn ang="0">
                      <a:pos x="16" y="6"/>
                    </a:cxn>
                    <a:cxn ang="0">
                      <a:pos x="13" y="6"/>
                    </a:cxn>
                    <a:cxn ang="0">
                      <a:pos x="10" y="6"/>
                    </a:cxn>
                    <a:cxn ang="0">
                      <a:pos x="10" y="10"/>
                    </a:cxn>
                    <a:cxn ang="0">
                      <a:pos x="10" y="25"/>
                    </a:cxn>
                    <a:cxn ang="0">
                      <a:pos x="10" y="28"/>
                    </a:cxn>
                    <a:cxn ang="0">
                      <a:pos x="13" y="28"/>
                    </a:cxn>
                    <a:cxn ang="0">
                      <a:pos x="13" y="32"/>
                    </a:cxn>
                    <a:cxn ang="0">
                      <a:pos x="0" y="32"/>
                    </a:cxn>
                    <a:cxn ang="0">
                      <a:pos x="0" y="28"/>
                    </a:cxn>
                    <a:cxn ang="0">
                      <a:pos x="3" y="28"/>
                    </a:cxn>
                    <a:cxn ang="0">
                      <a:pos x="3" y="25"/>
                    </a:cxn>
                    <a:cxn ang="0">
                      <a:pos x="3" y="13"/>
                    </a:cxn>
                    <a:cxn ang="0">
                      <a:pos x="3" y="10"/>
                    </a:cxn>
                    <a:cxn ang="0">
                      <a:pos x="3" y="6"/>
                    </a:cxn>
                    <a:cxn ang="0">
                      <a:pos x="0" y="6"/>
                    </a:cxn>
                    <a:cxn ang="0">
                      <a:pos x="0" y="3"/>
                    </a:cxn>
                    <a:cxn ang="0">
                      <a:pos x="6" y="0"/>
                    </a:cxn>
                    <a:cxn ang="0">
                      <a:pos x="10" y="0"/>
                    </a:cxn>
                    <a:cxn ang="0">
                      <a:pos x="10" y="6"/>
                    </a:cxn>
                  </a:cxnLst>
                  <a:pathLst>
                    <a:path w="26" h="32">
                      <a:moveTo>
                        <a:pt x="10" y="6"/>
                      </a:moveTo>
                      <a:lnTo>
                        <a:pt x="13" y="3"/>
                      </a:lnTo>
                      <a:lnTo>
                        <a:pt x="16" y="0"/>
                      </a:lnTo>
                      <a:lnTo>
                        <a:pt x="19" y="3"/>
                      </a:lnTo>
                      <a:lnTo>
                        <a:pt x="23" y="3"/>
                      </a:lnTo>
                      <a:lnTo>
                        <a:pt x="23" y="6"/>
                      </a:lnTo>
                      <a:lnTo>
                        <a:pt x="23" y="10"/>
                      </a:lnTo>
                      <a:lnTo>
                        <a:pt x="23" y="13"/>
                      </a:lnTo>
                      <a:lnTo>
                        <a:pt x="23" y="25"/>
                      </a:lnTo>
                      <a:lnTo>
                        <a:pt x="23" y="28"/>
                      </a:lnTo>
                      <a:lnTo>
                        <a:pt x="26" y="28"/>
                      </a:lnTo>
                      <a:lnTo>
                        <a:pt x="26" y="32"/>
                      </a:lnTo>
                      <a:lnTo>
                        <a:pt x="16" y="32"/>
                      </a:lnTo>
                      <a:lnTo>
                        <a:pt x="16" y="28"/>
                      </a:lnTo>
                      <a:lnTo>
                        <a:pt x="19" y="28"/>
                      </a:lnTo>
                      <a:lnTo>
                        <a:pt x="19" y="25"/>
                      </a:lnTo>
                      <a:lnTo>
                        <a:pt x="19" y="13"/>
                      </a:lnTo>
                      <a:lnTo>
                        <a:pt x="19" y="10"/>
                      </a:lnTo>
                      <a:lnTo>
                        <a:pt x="16" y="6"/>
                      </a:lnTo>
                      <a:lnTo>
                        <a:pt x="13" y="6"/>
                      </a:lnTo>
                      <a:lnTo>
                        <a:pt x="10" y="6"/>
                      </a:lnTo>
                      <a:lnTo>
                        <a:pt x="10" y="10"/>
                      </a:lnTo>
                      <a:lnTo>
                        <a:pt x="10" y="25"/>
                      </a:lnTo>
                      <a:lnTo>
                        <a:pt x="10" y="28"/>
                      </a:lnTo>
                      <a:lnTo>
                        <a:pt x="13" y="28"/>
                      </a:lnTo>
                      <a:lnTo>
                        <a:pt x="13" y="32"/>
                      </a:lnTo>
                      <a:lnTo>
                        <a:pt x="0" y="32"/>
                      </a:lnTo>
                      <a:lnTo>
                        <a:pt x="0" y="28"/>
                      </a:lnTo>
                      <a:lnTo>
                        <a:pt x="3" y="28"/>
                      </a:lnTo>
                      <a:lnTo>
                        <a:pt x="3" y="25"/>
                      </a:lnTo>
                      <a:lnTo>
                        <a:pt x="3" y="13"/>
                      </a:lnTo>
                      <a:lnTo>
                        <a:pt x="3" y="10"/>
                      </a:lnTo>
                      <a:lnTo>
                        <a:pt x="3" y="6"/>
                      </a:lnTo>
                      <a:lnTo>
                        <a:pt x="0" y="6"/>
                      </a:lnTo>
                      <a:lnTo>
                        <a:pt x="0" y="3"/>
                      </a:lnTo>
                      <a:lnTo>
                        <a:pt x="6" y="0"/>
                      </a:lnTo>
                      <a:lnTo>
                        <a:pt x="10" y="0"/>
                      </a:lnTo>
                      <a:lnTo>
                        <a:pt x="10" y="6"/>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098" name="Freeform 2431"/>
                <p:cNvSpPr/>
                <p:nvPr/>
              </p:nvSpPr>
              <p:spPr>
                <a:xfrm>
                  <a:off x="710" y="2229"/>
                  <a:ext cx="39" cy="28"/>
                </a:xfrm>
                <a:custGeom>
                  <a:avLst/>
                  <a:gdLst/>
                  <a:ahLst/>
                  <a:cxnLst>
                    <a:cxn ang="0">
                      <a:pos x="6" y="6"/>
                    </a:cxn>
                    <a:cxn ang="0">
                      <a:pos x="9" y="3"/>
                    </a:cxn>
                    <a:cxn ang="0">
                      <a:pos x="9" y="0"/>
                    </a:cxn>
                    <a:cxn ang="0">
                      <a:pos x="13" y="0"/>
                    </a:cxn>
                    <a:cxn ang="0">
                      <a:pos x="16" y="0"/>
                    </a:cxn>
                    <a:cxn ang="0">
                      <a:pos x="19" y="0"/>
                    </a:cxn>
                    <a:cxn ang="0">
                      <a:pos x="19" y="3"/>
                    </a:cxn>
                    <a:cxn ang="0">
                      <a:pos x="19" y="6"/>
                    </a:cxn>
                    <a:cxn ang="0">
                      <a:pos x="22" y="3"/>
                    </a:cxn>
                    <a:cxn ang="0">
                      <a:pos x="26" y="0"/>
                    </a:cxn>
                    <a:cxn ang="0">
                      <a:pos x="29" y="0"/>
                    </a:cxn>
                    <a:cxn ang="0">
                      <a:pos x="32" y="0"/>
                    </a:cxn>
                    <a:cxn ang="0">
                      <a:pos x="32" y="3"/>
                    </a:cxn>
                    <a:cxn ang="0">
                      <a:pos x="35" y="3"/>
                    </a:cxn>
                    <a:cxn ang="0">
                      <a:pos x="35" y="6"/>
                    </a:cxn>
                    <a:cxn ang="0">
                      <a:pos x="35" y="9"/>
                    </a:cxn>
                    <a:cxn ang="0">
                      <a:pos x="35" y="22"/>
                    </a:cxn>
                    <a:cxn ang="0">
                      <a:pos x="35" y="25"/>
                    </a:cxn>
                    <a:cxn ang="0">
                      <a:pos x="35" y="28"/>
                    </a:cxn>
                    <a:cxn ang="0">
                      <a:pos x="39" y="28"/>
                    </a:cxn>
                    <a:cxn ang="0">
                      <a:pos x="29" y="28"/>
                    </a:cxn>
                    <a:cxn ang="0">
                      <a:pos x="29" y="25"/>
                    </a:cxn>
                    <a:cxn ang="0">
                      <a:pos x="32" y="25"/>
                    </a:cxn>
                    <a:cxn ang="0">
                      <a:pos x="32" y="22"/>
                    </a:cxn>
                    <a:cxn ang="0">
                      <a:pos x="32" y="9"/>
                    </a:cxn>
                    <a:cxn ang="0">
                      <a:pos x="32" y="6"/>
                    </a:cxn>
                    <a:cxn ang="0">
                      <a:pos x="29" y="6"/>
                    </a:cxn>
                    <a:cxn ang="0">
                      <a:pos x="29" y="3"/>
                    </a:cxn>
                    <a:cxn ang="0">
                      <a:pos x="26" y="3"/>
                    </a:cxn>
                    <a:cxn ang="0">
                      <a:pos x="22" y="6"/>
                    </a:cxn>
                    <a:cxn ang="0">
                      <a:pos x="19" y="6"/>
                    </a:cxn>
                    <a:cxn ang="0">
                      <a:pos x="19" y="9"/>
                    </a:cxn>
                    <a:cxn ang="0">
                      <a:pos x="19" y="22"/>
                    </a:cxn>
                    <a:cxn ang="0">
                      <a:pos x="19" y="25"/>
                    </a:cxn>
                    <a:cxn ang="0">
                      <a:pos x="22" y="25"/>
                    </a:cxn>
                    <a:cxn ang="0">
                      <a:pos x="22" y="28"/>
                    </a:cxn>
                    <a:cxn ang="0">
                      <a:pos x="13" y="28"/>
                    </a:cxn>
                    <a:cxn ang="0">
                      <a:pos x="16" y="28"/>
                    </a:cxn>
                    <a:cxn ang="0">
                      <a:pos x="16" y="25"/>
                    </a:cxn>
                    <a:cxn ang="0">
                      <a:pos x="16" y="22"/>
                    </a:cxn>
                    <a:cxn ang="0">
                      <a:pos x="16" y="9"/>
                    </a:cxn>
                    <a:cxn ang="0">
                      <a:pos x="16" y="6"/>
                    </a:cxn>
                    <a:cxn ang="0">
                      <a:pos x="13" y="3"/>
                    </a:cxn>
                    <a:cxn ang="0">
                      <a:pos x="9" y="3"/>
                    </a:cxn>
                    <a:cxn ang="0">
                      <a:pos x="6" y="6"/>
                    </a:cxn>
                    <a:cxn ang="0">
                      <a:pos x="6" y="22"/>
                    </a:cxn>
                    <a:cxn ang="0">
                      <a:pos x="6" y="25"/>
                    </a:cxn>
                    <a:cxn ang="0">
                      <a:pos x="6" y="28"/>
                    </a:cxn>
                    <a:cxn ang="0">
                      <a:pos x="9" y="28"/>
                    </a:cxn>
                    <a:cxn ang="0">
                      <a:pos x="0" y="28"/>
                    </a:cxn>
                    <a:cxn ang="0">
                      <a:pos x="0" y="25"/>
                    </a:cxn>
                    <a:cxn ang="0">
                      <a:pos x="3" y="25"/>
                    </a:cxn>
                    <a:cxn ang="0">
                      <a:pos x="3" y="22"/>
                    </a:cxn>
                    <a:cxn ang="0">
                      <a:pos x="3" y="12"/>
                    </a:cxn>
                    <a:cxn ang="0">
                      <a:pos x="3" y="6"/>
                    </a:cxn>
                    <a:cxn ang="0">
                      <a:pos x="0" y="3"/>
                    </a:cxn>
                    <a:cxn ang="0">
                      <a:pos x="6" y="0"/>
                    </a:cxn>
                    <a:cxn ang="0">
                      <a:pos x="6" y="6"/>
                    </a:cxn>
                  </a:cxnLst>
                  <a:pathLst>
                    <a:path w="39" h="28">
                      <a:moveTo>
                        <a:pt x="6" y="6"/>
                      </a:moveTo>
                      <a:lnTo>
                        <a:pt x="9" y="3"/>
                      </a:lnTo>
                      <a:lnTo>
                        <a:pt x="9" y="0"/>
                      </a:lnTo>
                      <a:lnTo>
                        <a:pt x="13" y="0"/>
                      </a:lnTo>
                      <a:lnTo>
                        <a:pt x="16" y="0"/>
                      </a:lnTo>
                      <a:lnTo>
                        <a:pt x="19" y="0"/>
                      </a:lnTo>
                      <a:lnTo>
                        <a:pt x="19" y="3"/>
                      </a:lnTo>
                      <a:lnTo>
                        <a:pt x="19" y="6"/>
                      </a:lnTo>
                      <a:lnTo>
                        <a:pt x="22" y="3"/>
                      </a:lnTo>
                      <a:lnTo>
                        <a:pt x="26" y="0"/>
                      </a:lnTo>
                      <a:lnTo>
                        <a:pt x="29" y="0"/>
                      </a:lnTo>
                      <a:lnTo>
                        <a:pt x="32" y="0"/>
                      </a:lnTo>
                      <a:lnTo>
                        <a:pt x="32" y="3"/>
                      </a:lnTo>
                      <a:lnTo>
                        <a:pt x="35" y="3"/>
                      </a:lnTo>
                      <a:lnTo>
                        <a:pt x="35" y="6"/>
                      </a:lnTo>
                      <a:lnTo>
                        <a:pt x="35" y="9"/>
                      </a:lnTo>
                      <a:lnTo>
                        <a:pt x="35" y="22"/>
                      </a:lnTo>
                      <a:lnTo>
                        <a:pt x="35" y="25"/>
                      </a:lnTo>
                      <a:lnTo>
                        <a:pt x="35" y="28"/>
                      </a:lnTo>
                      <a:lnTo>
                        <a:pt x="39" y="28"/>
                      </a:lnTo>
                      <a:lnTo>
                        <a:pt x="29" y="28"/>
                      </a:lnTo>
                      <a:lnTo>
                        <a:pt x="29" y="25"/>
                      </a:lnTo>
                      <a:lnTo>
                        <a:pt x="32" y="25"/>
                      </a:lnTo>
                      <a:lnTo>
                        <a:pt x="32" y="22"/>
                      </a:lnTo>
                      <a:lnTo>
                        <a:pt x="32" y="9"/>
                      </a:lnTo>
                      <a:lnTo>
                        <a:pt x="32" y="6"/>
                      </a:lnTo>
                      <a:lnTo>
                        <a:pt x="29" y="6"/>
                      </a:lnTo>
                      <a:lnTo>
                        <a:pt x="29" y="3"/>
                      </a:lnTo>
                      <a:lnTo>
                        <a:pt x="26" y="3"/>
                      </a:lnTo>
                      <a:lnTo>
                        <a:pt x="22" y="6"/>
                      </a:lnTo>
                      <a:lnTo>
                        <a:pt x="19" y="6"/>
                      </a:lnTo>
                      <a:lnTo>
                        <a:pt x="19" y="9"/>
                      </a:lnTo>
                      <a:lnTo>
                        <a:pt x="19" y="22"/>
                      </a:lnTo>
                      <a:lnTo>
                        <a:pt x="19" y="25"/>
                      </a:lnTo>
                      <a:lnTo>
                        <a:pt x="22" y="25"/>
                      </a:lnTo>
                      <a:lnTo>
                        <a:pt x="22" y="28"/>
                      </a:lnTo>
                      <a:lnTo>
                        <a:pt x="13" y="28"/>
                      </a:lnTo>
                      <a:lnTo>
                        <a:pt x="16" y="28"/>
                      </a:lnTo>
                      <a:lnTo>
                        <a:pt x="16" y="25"/>
                      </a:lnTo>
                      <a:lnTo>
                        <a:pt x="16" y="22"/>
                      </a:lnTo>
                      <a:lnTo>
                        <a:pt x="16" y="9"/>
                      </a:lnTo>
                      <a:lnTo>
                        <a:pt x="16" y="6"/>
                      </a:lnTo>
                      <a:lnTo>
                        <a:pt x="13" y="3"/>
                      </a:lnTo>
                      <a:lnTo>
                        <a:pt x="9" y="3"/>
                      </a:lnTo>
                      <a:lnTo>
                        <a:pt x="6" y="6"/>
                      </a:lnTo>
                      <a:lnTo>
                        <a:pt x="6" y="22"/>
                      </a:lnTo>
                      <a:lnTo>
                        <a:pt x="6" y="25"/>
                      </a:lnTo>
                      <a:lnTo>
                        <a:pt x="6" y="28"/>
                      </a:lnTo>
                      <a:lnTo>
                        <a:pt x="9" y="28"/>
                      </a:lnTo>
                      <a:lnTo>
                        <a:pt x="0" y="28"/>
                      </a:lnTo>
                      <a:lnTo>
                        <a:pt x="0" y="25"/>
                      </a:lnTo>
                      <a:lnTo>
                        <a:pt x="3" y="25"/>
                      </a:lnTo>
                      <a:lnTo>
                        <a:pt x="3" y="22"/>
                      </a:lnTo>
                      <a:lnTo>
                        <a:pt x="3" y="12"/>
                      </a:lnTo>
                      <a:lnTo>
                        <a:pt x="3" y="6"/>
                      </a:lnTo>
                      <a:lnTo>
                        <a:pt x="0" y="3"/>
                      </a:lnTo>
                      <a:lnTo>
                        <a:pt x="6" y="0"/>
                      </a:lnTo>
                      <a:lnTo>
                        <a:pt x="6" y="6"/>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099" name="Freeform 2432"/>
                <p:cNvSpPr>
                  <a:spLocks noEditPoints="1"/>
                </p:cNvSpPr>
                <p:nvPr/>
              </p:nvSpPr>
              <p:spPr>
                <a:xfrm>
                  <a:off x="752" y="2229"/>
                  <a:ext cx="23" cy="28"/>
                </a:xfrm>
                <a:custGeom>
                  <a:avLst/>
                  <a:gdLst/>
                  <a:ahLst/>
                  <a:cxnLst>
                    <a:cxn ang="0">
                      <a:pos x="13" y="25"/>
                    </a:cxn>
                    <a:cxn ang="0">
                      <a:pos x="10" y="28"/>
                    </a:cxn>
                    <a:cxn ang="0">
                      <a:pos x="6" y="28"/>
                    </a:cxn>
                    <a:cxn ang="0">
                      <a:pos x="3" y="28"/>
                    </a:cxn>
                    <a:cxn ang="0">
                      <a:pos x="0" y="28"/>
                    </a:cxn>
                    <a:cxn ang="0">
                      <a:pos x="0" y="25"/>
                    </a:cxn>
                    <a:cxn ang="0">
                      <a:pos x="0" y="22"/>
                    </a:cxn>
                    <a:cxn ang="0">
                      <a:pos x="0" y="19"/>
                    </a:cxn>
                    <a:cxn ang="0">
                      <a:pos x="3" y="16"/>
                    </a:cxn>
                    <a:cxn ang="0">
                      <a:pos x="6" y="12"/>
                    </a:cxn>
                    <a:cxn ang="0">
                      <a:pos x="13" y="9"/>
                    </a:cxn>
                    <a:cxn ang="0">
                      <a:pos x="13" y="6"/>
                    </a:cxn>
                    <a:cxn ang="0">
                      <a:pos x="13" y="3"/>
                    </a:cxn>
                    <a:cxn ang="0">
                      <a:pos x="10" y="3"/>
                    </a:cxn>
                    <a:cxn ang="0">
                      <a:pos x="6" y="3"/>
                    </a:cxn>
                    <a:cxn ang="0">
                      <a:pos x="6" y="6"/>
                    </a:cxn>
                    <a:cxn ang="0">
                      <a:pos x="6" y="9"/>
                    </a:cxn>
                    <a:cxn ang="0">
                      <a:pos x="3" y="9"/>
                    </a:cxn>
                    <a:cxn ang="0">
                      <a:pos x="0" y="9"/>
                    </a:cxn>
                    <a:cxn ang="0">
                      <a:pos x="0" y="6"/>
                    </a:cxn>
                    <a:cxn ang="0">
                      <a:pos x="0" y="3"/>
                    </a:cxn>
                    <a:cxn ang="0">
                      <a:pos x="3" y="3"/>
                    </a:cxn>
                    <a:cxn ang="0">
                      <a:pos x="6" y="0"/>
                    </a:cxn>
                    <a:cxn ang="0">
                      <a:pos x="10" y="0"/>
                    </a:cxn>
                    <a:cxn ang="0">
                      <a:pos x="13" y="0"/>
                    </a:cxn>
                    <a:cxn ang="0">
                      <a:pos x="16" y="0"/>
                    </a:cxn>
                    <a:cxn ang="0">
                      <a:pos x="16" y="3"/>
                    </a:cxn>
                    <a:cxn ang="0">
                      <a:pos x="16" y="6"/>
                    </a:cxn>
                    <a:cxn ang="0">
                      <a:pos x="16" y="9"/>
                    </a:cxn>
                    <a:cxn ang="0">
                      <a:pos x="16" y="19"/>
                    </a:cxn>
                    <a:cxn ang="0">
                      <a:pos x="16" y="22"/>
                    </a:cxn>
                    <a:cxn ang="0">
                      <a:pos x="16" y="25"/>
                    </a:cxn>
                    <a:cxn ang="0">
                      <a:pos x="19" y="25"/>
                    </a:cxn>
                    <a:cxn ang="0">
                      <a:pos x="23" y="22"/>
                    </a:cxn>
                    <a:cxn ang="0">
                      <a:pos x="23" y="25"/>
                    </a:cxn>
                    <a:cxn ang="0">
                      <a:pos x="19" y="28"/>
                    </a:cxn>
                    <a:cxn ang="0">
                      <a:pos x="16" y="28"/>
                    </a:cxn>
                    <a:cxn ang="0">
                      <a:pos x="13" y="28"/>
                    </a:cxn>
                    <a:cxn ang="0">
                      <a:pos x="13" y="25"/>
                    </a:cxn>
                    <a:cxn ang="0">
                      <a:pos x="13" y="22"/>
                    </a:cxn>
                    <a:cxn ang="0">
                      <a:pos x="13" y="12"/>
                    </a:cxn>
                    <a:cxn ang="0">
                      <a:pos x="10" y="12"/>
                    </a:cxn>
                    <a:cxn ang="0">
                      <a:pos x="6" y="16"/>
                    </a:cxn>
                    <a:cxn ang="0">
                      <a:pos x="3" y="19"/>
                    </a:cxn>
                    <a:cxn ang="0">
                      <a:pos x="3" y="22"/>
                    </a:cxn>
                    <a:cxn ang="0">
                      <a:pos x="6" y="25"/>
                    </a:cxn>
                    <a:cxn ang="0">
                      <a:pos x="10" y="25"/>
                    </a:cxn>
                    <a:cxn ang="0">
                      <a:pos x="13" y="22"/>
                    </a:cxn>
                  </a:cxnLst>
                  <a:pathLst>
                    <a:path w="23" h="28">
                      <a:moveTo>
                        <a:pt x="13" y="25"/>
                      </a:moveTo>
                      <a:lnTo>
                        <a:pt x="10" y="28"/>
                      </a:lnTo>
                      <a:lnTo>
                        <a:pt x="6" y="28"/>
                      </a:lnTo>
                      <a:lnTo>
                        <a:pt x="3" y="28"/>
                      </a:lnTo>
                      <a:lnTo>
                        <a:pt x="0" y="28"/>
                      </a:lnTo>
                      <a:lnTo>
                        <a:pt x="0" y="25"/>
                      </a:lnTo>
                      <a:lnTo>
                        <a:pt x="0" y="22"/>
                      </a:lnTo>
                      <a:lnTo>
                        <a:pt x="0" y="19"/>
                      </a:lnTo>
                      <a:lnTo>
                        <a:pt x="3" y="16"/>
                      </a:lnTo>
                      <a:lnTo>
                        <a:pt x="6" y="12"/>
                      </a:lnTo>
                      <a:lnTo>
                        <a:pt x="13" y="9"/>
                      </a:lnTo>
                      <a:lnTo>
                        <a:pt x="13" y="6"/>
                      </a:lnTo>
                      <a:lnTo>
                        <a:pt x="13" y="3"/>
                      </a:lnTo>
                      <a:lnTo>
                        <a:pt x="10" y="3"/>
                      </a:lnTo>
                      <a:lnTo>
                        <a:pt x="6" y="3"/>
                      </a:lnTo>
                      <a:lnTo>
                        <a:pt x="6" y="6"/>
                      </a:lnTo>
                      <a:lnTo>
                        <a:pt x="6" y="9"/>
                      </a:lnTo>
                      <a:lnTo>
                        <a:pt x="3" y="9"/>
                      </a:lnTo>
                      <a:lnTo>
                        <a:pt x="0" y="9"/>
                      </a:lnTo>
                      <a:lnTo>
                        <a:pt x="0" y="6"/>
                      </a:lnTo>
                      <a:lnTo>
                        <a:pt x="0" y="3"/>
                      </a:lnTo>
                      <a:lnTo>
                        <a:pt x="3" y="3"/>
                      </a:lnTo>
                      <a:lnTo>
                        <a:pt x="6" y="0"/>
                      </a:lnTo>
                      <a:lnTo>
                        <a:pt x="10" y="0"/>
                      </a:lnTo>
                      <a:lnTo>
                        <a:pt x="13" y="0"/>
                      </a:lnTo>
                      <a:lnTo>
                        <a:pt x="16" y="0"/>
                      </a:lnTo>
                      <a:lnTo>
                        <a:pt x="16" y="3"/>
                      </a:lnTo>
                      <a:lnTo>
                        <a:pt x="16" y="6"/>
                      </a:lnTo>
                      <a:lnTo>
                        <a:pt x="16" y="9"/>
                      </a:lnTo>
                      <a:lnTo>
                        <a:pt x="16" y="19"/>
                      </a:lnTo>
                      <a:lnTo>
                        <a:pt x="16" y="22"/>
                      </a:lnTo>
                      <a:lnTo>
                        <a:pt x="16" y="25"/>
                      </a:lnTo>
                      <a:lnTo>
                        <a:pt x="19" y="25"/>
                      </a:lnTo>
                      <a:lnTo>
                        <a:pt x="23" y="22"/>
                      </a:lnTo>
                      <a:lnTo>
                        <a:pt x="23" y="25"/>
                      </a:lnTo>
                      <a:lnTo>
                        <a:pt x="19" y="28"/>
                      </a:lnTo>
                      <a:lnTo>
                        <a:pt x="16" y="28"/>
                      </a:lnTo>
                      <a:lnTo>
                        <a:pt x="13" y="28"/>
                      </a:lnTo>
                      <a:lnTo>
                        <a:pt x="13" y="25"/>
                      </a:lnTo>
                      <a:close/>
                      <a:moveTo>
                        <a:pt x="13" y="22"/>
                      </a:moveTo>
                      <a:lnTo>
                        <a:pt x="13" y="12"/>
                      </a:lnTo>
                      <a:lnTo>
                        <a:pt x="10" y="12"/>
                      </a:lnTo>
                      <a:lnTo>
                        <a:pt x="6" y="16"/>
                      </a:lnTo>
                      <a:lnTo>
                        <a:pt x="3" y="19"/>
                      </a:lnTo>
                      <a:lnTo>
                        <a:pt x="3" y="22"/>
                      </a:lnTo>
                      <a:lnTo>
                        <a:pt x="6" y="25"/>
                      </a:lnTo>
                      <a:lnTo>
                        <a:pt x="10" y="25"/>
                      </a:lnTo>
                      <a:lnTo>
                        <a:pt x="13" y="22"/>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100" name="Freeform 2433"/>
                <p:cNvSpPr/>
                <p:nvPr/>
              </p:nvSpPr>
              <p:spPr>
                <a:xfrm>
                  <a:off x="775" y="2229"/>
                  <a:ext cx="26" cy="28"/>
                </a:xfrm>
                <a:custGeom>
                  <a:avLst/>
                  <a:gdLst/>
                  <a:ahLst/>
                  <a:cxnLst>
                    <a:cxn ang="0">
                      <a:pos x="0" y="0"/>
                    </a:cxn>
                    <a:cxn ang="0">
                      <a:pos x="9" y="0"/>
                    </a:cxn>
                    <a:cxn ang="0">
                      <a:pos x="6" y="3"/>
                    </a:cxn>
                    <a:cxn ang="0">
                      <a:pos x="9" y="3"/>
                    </a:cxn>
                    <a:cxn ang="0">
                      <a:pos x="9" y="6"/>
                    </a:cxn>
                    <a:cxn ang="0">
                      <a:pos x="13" y="9"/>
                    </a:cxn>
                    <a:cxn ang="0">
                      <a:pos x="16" y="6"/>
                    </a:cxn>
                    <a:cxn ang="0">
                      <a:pos x="16" y="3"/>
                    </a:cxn>
                    <a:cxn ang="0">
                      <a:pos x="16" y="0"/>
                    </a:cxn>
                    <a:cxn ang="0">
                      <a:pos x="22" y="0"/>
                    </a:cxn>
                    <a:cxn ang="0">
                      <a:pos x="22" y="3"/>
                    </a:cxn>
                    <a:cxn ang="0">
                      <a:pos x="19" y="3"/>
                    </a:cxn>
                    <a:cxn ang="0">
                      <a:pos x="16" y="6"/>
                    </a:cxn>
                    <a:cxn ang="0">
                      <a:pos x="13" y="12"/>
                    </a:cxn>
                    <a:cxn ang="0">
                      <a:pos x="19" y="22"/>
                    </a:cxn>
                    <a:cxn ang="0">
                      <a:pos x="22" y="25"/>
                    </a:cxn>
                    <a:cxn ang="0">
                      <a:pos x="22" y="28"/>
                    </a:cxn>
                    <a:cxn ang="0">
                      <a:pos x="26" y="28"/>
                    </a:cxn>
                    <a:cxn ang="0">
                      <a:pos x="13" y="28"/>
                    </a:cxn>
                    <a:cxn ang="0">
                      <a:pos x="16" y="28"/>
                    </a:cxn>
                    <a:cxn ang="0">
                      <a:pos x="16" y="25"/>
                    </a:cxn>
                    <a:cxn ang="0">
                      <a:pos x="13" y="22"/>
                    </a:cxn>
                    <a:cxn ang="0">
                      <a:pos x="9" y="16"/>
                    </a:cxn>
                    <a:cxn ang="0">
                      <a:pos x="6" y="22"/>
                    </a:cxn>
                    <a:cxn ang="0">
                      <a:pos x="6" y="25"/>
                    </a:cxn>
                    <a:cxn ang="0">
                      <a:pos x="6" y="28"/>
                    </a:cxn>
                    <a:cxn ang="0">
                      <a:pos x="0" y="28"/>
                    </a:cxn>
                    <a:cxn ang="0">
                      <a:pos x="0" y="25"/>
                    </a:cxn>
                    <a:cxn ang="0">
                      <a:pos x="3" y="25"/>
                    </a:cxn>
                    <a:cxn ang="0">
                      <a:pos x="3" y="22"/>
                    </a:cxn>
                    <a:cxn ang="0">
                      <a:pos x="9" y="16"/>
                    </a:cxn>
                    <a:cxn ang="0">
                      <a:pos x="3" y="6"/>
                    </a:cxn>
                    <a:cxn ang="0">
                      <a:pos x="3" y="3"/>
                    </a:cxn>
                    <a:cxn ang="0">
                      <a:pos x="0" y="3"/>
                    </a:cxn>
                    <a:cxn ang="0">
                      <a:pos x="0" y="0"/>
                    </a:cxn>
                  </a:cxnLst>
                  <a:pathLst>
                    <a:path w="26" h="28">
                      <a:moveTo>
                        <a:pt x="0" y="0"/>
                      </a:moveTo>
                      <a:lnTo>
                        <a:pt x="9" y="0"/>
                      </a:lnTo>
                      <a:lnTo>
                        <a:pt x="6" y="3"/>
                      </a:lnTo>
                      <a:lnTo>
                        <a:pt x="9" y="3"/>
                      </a:lnTo>
                      <a:lnTo>
                        <a:pt x="9" y="6"/>
                      </a:lnTo>
                      <a:lnTo>
                        <a:pt x="13" y="9"/>
                      </a:lnTo>
                      <a:lnTo>
                        <a:pt x="16" y="6"/>
                      </a:lnTo>
                      <a:lnTo>
                        <a:pt x="16" y="3"/>
                      </a:lnTo>
                      <a:lnTo>
                        <a:pt x="16" y="0"/>
                      </a:lnTo>
                      <a:lnTo>
                        <a:pt x="22" y="0"/>
                      </a:lnTo>
                      <a:lnTo>
                        <a:pt x="22" y="3"/>
                      </a:lnTo>
                      <a:lnTo>
                        <a:pt x="19" y="3"/>
                      </a:lnTo>
                      <a:lnTo>
                        <a:pt x="16" y="6"/>
                      </a:lnTo>
                      <a:lnTo>
                        <a:pt x="13" y="12"/>
                      </a:lnTo>
                      <a:lnTo>
                        <a:pt x="19" y="22"/>
                      </a:lnTo>
                      <a:lnTo>
                        <a:pt x="22" y="25"/>
                      </a:lnTo>
                      <a:lnTo>
                        <a:pt x="22" y="28"/>
                      </a:lnTo>
                      <a:lnTo>
                        <a:pt x="26" y="28"/>
                      </a:lnTo>
                      <a:lnTo>
                        <a:pt x="13" y="28"/>
                      </a:lnTo>
                      <a:lnTo>
                        <a:pt x="16" y="28"/>
                      </a:lnTo>
                      <a:lnTo>
                        <a:pt x="16" y="25"/>
                      </a:lnTo>
                      <a:lnTo>
                        <a:pt x="13" y="22"/>
                      </a:lnTo>
                      <a:lnTo>
                        <a:pt x="9" y="16"/>
                      </a:lnTo>
                      <a:lnTo>
                        <a:pt x="6" y="22"/>
                      </a:lnTo>
                      <a:lnTo>
                        <a:pt x="6" y="25"/>
                      </a:lnTo>
                      <a:lnTo>
                        <a:pt x="6" y="28"/>
                      </a:lnTo>
                      <a:lnTo>
                        <a:pt x="0" y="28"/>
                      </a:lnTo>
                      <a:lnTo>
                        <a:pt x="0" y="25"/>
                      </a:lnTo>
                      <a:lnTo>
                        <a:pt x="3" y="25"/>
                      </a:lnTo>
                      <a:lnTo>
                        <a:pt x="3" y="22"/>
                      </a:lnTo>
                      <a:lnTo>
                        <a:pt x="9" y="16"/>
                      </a:lnTo>
                      <a:lnTo>
                        <a:pt x="3" y="6"/>
                      </a:lnTo>
                      <a:lnTo>
                        <a:pt x="3" y="3"/>
                      </a:lnTo>
                      <a:lnTo>
                        <a:pt x="0" y="3"/>
                      </a:lnTo>
                      <a:lnTo>
                        <a:pt x="0" y="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101" name="Line 2438"/>
                <p:cNvSpPr/>
                <p:nvPr/>
              </p:nvSpPr>
              <p:spPr>
                <a:xfrm>
                  <a:off x="833" y="1778"/>
                  <a:ext cx="20" cy="123"/>
                </a:xfrm>
                <a:prstGeom prst="line">
                  <a:avLst/>
                </a:prstGeom>
                <a:ln w="0" cap="flat" cmpd="sng">
                  <a:solidFill>
                    <a:srgbClr val="000000"/>
                  </a:solidFill>
                  <a:prstDash val="solid"/>
                  <a:headEnd type="none" w="med" len="med"/>
                  <a:tailEnd type="none" w="med" len="med"/>
                </a:ln>
              </p:spPr>
            </p:sp>
            <p:sp>
              <p:nvSpPr>
                <p:cNvPr id="37102" name="Line 2448"/>
                <p:cNvSpPr/>
                <p:nvPr/>
              </p:nvSpPr>
              <p:spPr>
                <a:xfrm>
                  <a:off x="833" y="1873"/>
                  <a:ext cx="1" cy="1127"/>
                </a:xfrm>
                <a:prstGeom prst="line">
                  <a:avLst/>
                </a:prstGeom>
                <a:ln w="15875" cap="flat" cmpd="sng">
                  <a:solidFill>
                    <a:srgbClr val="000000"/>
                  </a:solidFill>
                  <a:prstDash val="solid"/>
                  <a:headEnd type="none" w="med" len="med"/>
                  <a:tailEnd type="none" w="med" len="med"/>
                </a:ln>
              </p:spPr>
            </p:sp>
            <p:sp>
              <p:nvSpPr>
                <p:cNvPr id="37103" name="Line 2449"/>
                <p:cNvSpPr/>
                <p:nvPr/>
              </p:nvSpPr>
              <p:spPr>
                <a:xfrm>
                  <a:off x="1155" y="2223"/>
                  <a:ext cx="689" cy="494"/>
                </a:xfrm>
                <a:prstGeom prst="line">
                  <a:avLst/>
                </a:prstGeom>
                <a:ln w="15875" cap="flat" cmpd="sng">
                  <a:solidFill>
                    <a:srgbClr val="000000"/>
                  </a:solidFill>
                  <a:prstDash val="solid"/>
                  <a:headEnd type="none" w="med" len="med"/>
                  <a:tailEnd type="none" w="med" len="med"/>
                </a:ln>
              </p:spPr>
            </p:sp>
            <p:sp>
              <p:nvSpPr>
                <p:cNvPr id="37104" name="Line 2462"/>
                <p:cNvSpPr/>
                <p:nvPr/>
              </p:nvSpPr>
              <p:spPr>
                <a:xfrm flipH="1">
                  <a:off x="833" y="2717"/>
                  <a:ext cx="33" cy="1"/>
                </a:xfrm>
                <a:prstGeom prst="line">
                  <a:avLst/>
                </a:prstGeom>
                <a:ln w="15875" cap="flat" cmpd="sng">
                  <a:solidFill>
                    <a:srgbClr val="000000"/>
                  </a:solidFill>
                  <a:prstDash val="solid"/>
                  <a:headEnd type="none" w="med" len="med"/>
                  <a:tailEnd type="none" w="med" len="med"/>
                </a:ln>
              </p:spPr>
            </p:sp>
            <p:sp>
              <p:nvSpPr>
                <p:cNvPr id="37105" name="Line 2475"/>
                <p:cNvSpPr/>
                <p:nvPr/>
              </p:nvSpPr>
              <p:spPr>
                <a:xfrm flipH="1">
                  <a:off x="833" y="2223"/>
                  <a:ext cx="33" cy="1"/>
                </a:xfrm>
                <a:prstGeom prst="line">
                  <a:avLst/>
                </a:prstGeom>
                <a:ln w="15875" cap="flat" cmpd="sng">
                  <a:solidFill>
                    <a:srgbClr val="000000"/>
                  </a:solidFill>
                  <a:prstDash val="solid"/>
                  <a:headEnd type="none" w="med" len="med"/>
                  <a:tailEnd type="none" w="med" len="med"/>
                </a:ln>
              </p:spPr>
            </p:sp>
            <p:sp>
              <p:nvSpPr>
                <p:cNvPr id="37106" name="Line 2476"/>
                <p:cNvSpPr/>
                <p:nvPr/>
              </p:nvSpPr>
              <p:spPr>
                <a:xfrm>
                  <a:off x="833" y="3000"/>
                  <a:ext cx="1483" cy="1"/>
                </a:xfrm>
                <a:prstGeom prst="line">
                  <a:avLst/>
                </a:prstGeom>
                <a:ln w="15875" cap="flat" cmpd="sng">
                  <a:solidFill>
                    <a:srgbClr val="000000"/>
                  </a:solidFill>
                  <a:prstDash val="solid"/>
                  <a:headEnd type="none" w="med" len="med"/>
                  <a:tailEnd type="none" w="med" len="med"/>
                </a:ln>
              </p:spPr>
            </p:sp>
          </p:grpSp>
        </p:grpSp>
        <p:grpSp>
          <p:nvGrpSpPr>
            <p:cNvPr id="37007" name="Group 2486"/>
            <p:cNvGrpSpPr/>
            <p:nvPr/>
          </p:nvGrpSpPr>
          <p:grpSpPr>
            <a:xfrm>
              <a:off x="971550" y="2708275"/>
              <a:ext cx="3035300" cy="2239962"/>
              <a:chOff x="3848" y="2777"/>
              <a:chExt cx="1912" cy="1411"/>
            </a:xfrm>
          </p:grpSpPr>
          <p:sp>
            <p:nvSpPr>
              <p:cNvPr id="37008" name="AutoShape 2354"/>
              <p:cNvSpPr>
                <a:spLocks noChangeAspect="1" noTextEdit="1"/>
              </p:cNvSpPr>
              <p:nvPr/>
            </p:nvSpPr>
            <p:spPr>
              <a:xfrm>
                <a:off x="3848" y="2777"/>
                <a:ext cx="1912" cy="1411"/>
              </a:xfrm>
              <a:prstGeom prst="rect">
                <a:avLst/>
              </a:prstGeom>
              <a:noFill/>
              <a:ln w="9525">
                <a:noFill/>
              </a:ln>
            </p:spPr>
            <p:txBody>
              <a:bodyPr/>
              <a:p>
                <a:endParaRPr lang="zh-CN" altLang="en-US"/>
              </a:p>
            </p:txBody>
          </p:sp>
          <p:sp>
            <p:nvSpPr>
              <p:cNvPr id="37009" name="Rectangle 2356"/>
              <p:cNvSpPr/>
              <p:nvPr/>
            </p:nvSpPr>
            <p:spPr>
              <a:xfrm>
                <a:off x="3848" y="2777"/>
                <a:ext cx="1912" cy="1411"/>
              </a:xfrm>
              <a:prstGeom prst="rect">
                <a:avLst/>
              </a:prstGeom>
              <a:noFill/>
              <a:ln w="0">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spcAft>
                    <a:spcPct val="50000"/>
                  </a:spcAft>
                  <a:buFontTx/>
                  <a:buNone/>
                </a:pPr>
                <a:endParaRPr lang="zh-CN" altLang="en-US" sz="2800" dirty="0">
                  <a:latin typeface="宋体" panose="02010600030101010101" pitchFamily="2" charset="-122"/>
                  <a:ea typeface="宋体" panose="02010600030101010101" pitchFamily="2" charset="-122"/>
                </a:endParaRPr>
              </a:p>
            </p:txBody>
          </p:sp>
          <p:sp>
            <p:nvSpPr>
              <p:cNvPr id="37010" name="Freeform 2376"/>
              <p:cNvSpPr/>
              <p:nvPr/>
            </p:nvSpPr>
            <p:spPr>
              <a:xfrm>
                <a:off x="5028" y="4090"/>
                <a:ext cx="36" cy="41"/>
              </a:xfrm>
              <a:custGeom>
                <a:avLst/>
                <a:gdLst/>
                <a:ahLst/>
                <a:cxnLst>
                  <a:cxn ang="0">
                    <a:pos x="17" y="0"/>
                  </a:cxn>
                  <a:cxn ang="0">
                    <a:pos x="20" y="4"/>
                  </a:cxn>
                  <a:cxn ang="0">
                    <a:pos x="20" y="7"/>
                  </a:cxn>
                  <a:cxn ang="0">
                    <a:pos x="23" y="13"/>
                  </a:cxn>
                  <a:cxn ang="0">
                    <a:pos x="26" y="7"/>
                  </a:cxn>
                  <a:cxn ang="0">
                    <a:pos x="30" y="4"/>
                  </a:cxn>
                  <a:cxn ang="0">
                    <a:pos x="30" y="0"/>
                  </a:cxn>
                  <a:cxn ang="0">
                    <a:pos x="33" y="0"/>
                  </a:cxn>
                  <a:cxn ang="0">
                    <a:pos x="36" y="0"/>
                  </a:cxn>
                  <a:cxn ang="0">
                    <a:pos x="36" y="4"/>
                  </a:cxn>
                  <a:cxn ang="0">
                    <a:pos x="36" y="7"/>
                  </a:cxn>
                  <a:cxn ang="0">
                    <a:pos x="33" y="7"/>
                  </a:cxn>
                  <a:cxn ang="0">
                    <a:pos x="30" y="7"/>
                  </a:cxn>
                  <a:cxn ang="0">
                    <a:pos x="26" y="10"/>
                  </a:cxn>
                  <a:cxn ang="0">
                    <a:pos x="23" y="16"/>
                  </a:cxn>
                  <a:cxn ang="0">
                    <a:pos x="26" y="29"/>
                  </a:cxn>
                  <a:cxn ang="0">
                    <a:pos x="26" y="32"/>
                  </a:cxn>
                  <a:cxn ang="0">
                    <a:pos x="26" y="35"/>
                  </a:cxn>
                  <a:cxn ang="0">
                    <a:pos x="30" y="35"/>
                  </a:cxn>
                  <a:cxn ang="0">
                    <a:pos x="33" y="32"/>
                  </a:cxn>
                  <a:cxn ang="0">
                    <a:pos x="33" y="29"/>
                  </a:cxn>
                  <a:cxn ang="0">
                    <a:pos x="36" y="29"/>
                  </a:cxn>
                  <a:cxn ang="0">
                    <a:pos x="33" y="35"/>
                  </a:cxn>
                  <a:cxn ang="0">
                    <a:pos x="30" y="38"/>
                  </a:cxn>
                  <a:cxn ang="0">
                    <a:pos x="26" y="41"/>
                  </a:cxn>
                  <a:cxn ang="0">
                    <a:pos x="23" y="38"/>
                  </a:cxn>
                  <a:cxn ang="0">
                    <a:pos x="20" y="35"/>
                  </a:cxn>
                  <a:cxn ang="0">
                    <a:pos x="20" y="32"/>
                  </a:cxn>
                  <a:cxn ang="0">
                    <a:pos x="20" y="22"/>
                  </a:cxn>
                  <a:cxn ang="0">
                    <a:pos x="13" y="32"/>
                  </a:cxn>
                  <a:cxn ang="0">
                    <a:pos x="10" y="38"/>
                  </a:cxn>
                  <a:cxn ang="0">
                    <a:pos x="7" y="41"/>
                  </a:cxn>
                  <a:cxn ang="0">
                    <a:pos x="4" y="41"/>
                  </a:cxn>
                  <a:cxn ang="0">
                    <a:pos x="4" y="38"/>
                  </a:cxn>
                  <a:cxn ang="0">
                    <a:pos x="0" y="38"/>
                  </a:cxn>
                  <a:cxn ang="0">
                    <a:pos x="0" y="35"/>
                  </a:cxn>
                  <a:cxn ang="0">
                    <a:pos x="4" y="32"/>
                  </a:cxn>
                  <a:cxn ang="0">
                    <a:pos x="7" y="32"/>
                  </a:cxn>
                  <a:cxn ang="0">
                    <a:pos x="7" y="35"/>
                  </a:cxn>
                  <a:cxn ang="0">
                    <a:pos x="10" y="35"/>
                  </a:cxn>
                  <a:cxn ang="0">
                    <a:pos x="10" y="32"/>
                  </a:cxn>
                  <a:cxn ang="0">
                    <a:pos x="13" y="29"/>
                  </a:cxn>
                  <a:cxn ang="0">
                    <a:pos x="17" y="22"/>
                  </a:cxn>
                  <a:cxn ang="0">
                    <a:pos x="17" y="19"/>
                  </a:cxn>
                  <a:cxn ang="0">
                    <a:pos x="17" y="13"/>
                  </a:cxn>
                  <a:cxn ang="0">
                    <a:pos x="17" y="10"/>
                  </a:cxn>
                  <a:cxn ang="0">
                    <a:pos x="13" y="7"/>
                  </a:cxn>
                  <a:cxn ang="0">
                    <a:pos x="10" y="4"/>
                  </a:cxn>
                  <a:cxn ang="0">
                    <a:pos x="7" y="4"/>
                  </a:cxn>
                  <a:cxn ang="0">
                    <a:pos x="17" y="0"/>
                  </a:cxn>
                </a:cxnLst>
                <a:pathLst>
                  <a:path w="36" h="41">
                    <a:moveTo>
                      <a:pt x="17" y="0"/>
                    </a:moveTo>
                    <a:lnTo>
                      <a:pt x="20" y="4"/>
                    </a:lnTo>
                    <a:lnTo>
                      <a:pt x="20" y="7"/>
                    </a:lnTo>
                    <a:lnTo>
                      <a:pt x="23" y="13"/>
                    </a:lnTo>
                    <a:lnTo>
                      <a:pt x="26" y="7"/>
                    </a:lnTo>
                    <a:lnTo>
                      <a:pt x="30" y="4"/>
                    </a:lnTo>
                    <a:lnTo>
                      <a:pt x="30" y="0"/>
                    </a:lnTo>
                    <a:lnTo>
                      <a:pt x="33" y="0"/>
                    </a:lnTo>
                    <a:lnTo>
                      <a:pt x="36" y="0"/>
                    </a:lnTo>
                    <a:lnTo>
                      <a:pt x="36" y="4"/>
                    </a:lnTo>
                    <a:lnTo>
                      <a:pt x="36" y="7"/>
                    </a:lnTo>
                    <a:lnTo>
                      <a:pt x="33" y="7"/>
                    </a:lnTo>
                    <a:lnTo>
                      <a:pt x="30" y="7"/>
                    </a:lnTo>
                    <a:lnTo>
                      <a:pt x="26" y="10"/>
                    </a:lnTo>
                    <a:lnTo>
                      <a:pt x="23" y="16"/>
                    </a:lnTo>
                    <a:lnTo>
                      <a:pt x="26" y="29"/>
                    </a:lnTo>
                    <a:lnTo>
                      <a:pt x="26" y="32"/>
                    </a:lnTo>
                    <a:lnTo>
                      <a:pt x="26" y="35"/>
                    </a:lnTo>
                    <a:lnTo>
                      <a:pt x="30" y="35"/>
                    </a:lnTo>
                    <a:lnTo>
                      <a:pt x="33" y="32"/>
                    </a:lnTo>
                    <a:lnTo>
                      <a:pt x="33" y="29"/>
                    </a:lnTo>
                    <a:lnTo>
                      <a:pt x="36" y="29"/>
                    </a:lnTo>
                    <a:lnTo>
                      <a:pt x="33" y="35"/>
                    </a:lnTo>
                    <a:lnTo>
                      <a:pt x="30" y="38"/>
                    </a:lnTo>
                    <a:lnTo>
                      <a:pt x="26" y="41"/>
                    </a:lnTo>
                    <a:lnTo>
                      <a:pt x="23" y="38"/>
                    </a:lnTo>
                    <a:lnTo>
                      <a:pt x="20" y="35"/>
                    </a:lnTo>
                    <a:lnTo>
                      <a:pt x="20" y="32"/>
                    </a:lnTo>
                    <a:lnTo>
                      <a:pt x="20" y="22"/>
                    </a:lnTo>
                    <a:lnTo>
                      <a:pt x="13" y="32"/>
                    </a:lnTo>
                    <a:lnTo>
                      <a:pt x="10" y="38"/>
                    </a:lnTo>
                    <a:lnTo>
                      <a:pt x="7" y="41"/>
                    </a:lnTo>
                    <a:lnTo>
                      <a:pt x="4" y="41"/>
                    </a:lnTo>
                    <a:lnTo>
                      <a:pt x="4" y="38"/>
                    </a:lnTo>
                    <a:lnTo>
                      <a:pt x="0" y="38"/>
                    </a:lnTo>
                    <a:lnTo>
                      <a:pt x="0" y="35"/>
                    </a:lnTo>
                    <a:lnTo>
                      <a:pt x="4" y="32"/>
                    </a:lnTo>
                    <a:lnTo>
                      <a:pt x="7" y="32"/>
                    </a:lnTo>
                    <a:lnTo>
                      <a:pt x="7" y="35"/>
                    </a:lnTo>
                    <a:lnTo>
                      <a:pt x="10" y="35"/>
                    </a:lnTo>
                    <a:lnTo>
                      <a:pt x="10" y="32"/>
                    </a:lnTo>
                    <a:lnTo>
                      <a:pt x="13" y="29"/>
                    </a:lnTo>
                    <a:lnTo>
                      <a:pt x="17" y="22"/>
                    </a:lnTo>
                    <a:lnTo>
                      <a:pt x="17" y="19"/>
                    </a:lnTo>
                    <a:lnTo>
                      <a:pt x="17" y="13"/>
                    </a:lnTo>
                    <a:lnTo>
                      <a:pt x="17" y="10"/>
                    </a:lnTo>
                    <a:lnTo>
                      <a:pt x="13" y="7"/>
                    </a:lnTo>
                    <a:lnTo>
                      <a:pt x="10" y="4"/>
                    </a:lnTo>
                    <a:lnTo>
                      <a:pt x="7" y="4"/>
                    </a:lnTo>
                    <a:lnTo>
                      <a:pt x="17" y="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011" name="Line 2383"/>
              <p:cNvSpPr/>
              <p:nvPr/>
            </p:nvSpPr>
            <p:spPr>
              <a:xfrm>
                <a:off x="5080" y="3294"/>
                <a:ext cx="1" cy="31"/>
              </a:xfrm>
              <a:prstGeom prst="line">
                <a:avLst/>
              </a:prstGeom>
              <a:ln w="15875" cap="flat" cmpd="sng">
                <a:solidFill>
                  <a:srgbClr val="000000"/>
                </a:solidFill>
                <a:prstDash val="solid"/>
                <a:headEnd type="none" w="med" len="med"/>
                <a:tailEnd type="none" w="med" len="med"/>
              </a:ln>
            </p:spPr>
          </p:sp>
          <p:sp>
            <p:nvSpPr>
              <p:cNvPr id="37012" name="Line 2384"/>
              <p:cNvSpPr/>
              <p:nvPr/>
            </p:nvSpPr>
            <p:spPr>
              <a:xfrm>
                <a:off x="5080" y="3357"/>
                <a:ext cx="1" cy="66"/>
              </a:xfrm>
              <a:prstGeom prst="line">
                <a:avLst/>
              </a:prstGeom>
              <a:ln w="15875" cap="flat" cmpd="sng">
                <a:solidFill>
                  <a:srgbClr val="000000"/>
                </a:solidFill>
                <a:prstDash val="solid"/>
                <a:headEnd type="none" w="med" len="med"/>
                <a:tailEnd type="none" w="med" len="med"/>
              </a:ln>
            </p:spPr>
          </p:sp>
          <p:sp>
            <p:nvSpPr>
              <p:cNvPr id="37013" name="Line 2385"/>
              <p:cNvSpPr/>
              <p:nvPr/>
            </p:nvSpPr>
            <p:spPr>
              <a:xfrm>
                <a:off x="5080" y="3454"/>
                <a:ext cx="1" cy="66"/>
              </a:xfrm>
              <a:prstGeom prst="line">
                <a:avLst/>
              </a:prstGeom>
              <a:ln w="15875" cap="flat" cmpd="sng">
                <a:solidFill>
                  <a:srgbClr val="000000"/>
                </a:solidFill>
                <a:prstDash val="solid"/>
                <a:headEnd type="none" w="med" len="med"/>
                <a:tailEnd type="none" w="med" len="med"/>
              </a:ln>
            </p:spPr>
          </p:sp>
          <p:sp>
            <p:nvSpPr>
              <p:cNvPr id="37014" name="Line 2386"/>
              <p:cNvSpPr/>
              <p:nvPr/>
            </p:nvSpPr>
            <p:spPr>
              <a:xfrm>
                <a:off x="5080" y="3552"/>
                <a:ext cx="1" cy="66"/>
              </a:xfrm>
              <a:prstGeom prst="line">
                <a:avLst/>
              </a:prstGeom>
              <a:ln w="15875" cap="flat" cmpd="sng">
                <a:solidFill>
                  <a:srgbClr val="000000"/>
                </a:solidFill>
                <a:prstDash val="solid"/>
                <a:headEnd type="none" w="med" len="med"/>
                <a:tailEnd type="none" w="med" len="med"/>
              </a:ln>
            </p:spPr>
          </p:sp>
          <p:sp>
            <p:nvSpPr>
              <p:cNvPr id="37015" name="Line 2387"/>
              <p:cNvSpPr/>
              <p:nvPr/>
            </p:nvSpPr>
            <p:spPr>
              <a:xfrm>
                <a:off x="5080" y="3649"/>
                <a:ext cx="1" cy="63"/>
              </a:xfrm>
              <a:prstGeom prst="line">
                <a:avLst/>
              </a:prstGeom>
              <a:ln w="15875" cap="flat" cmpd="sng">
                <a:solidFill>
                  <a:srgbClr val="000000"/>
                </a:solidFill>
                <a:prstDash val="solid"/>
                <a:headEnd type="none" w="med" len="med"/>
                <a:tailEnd type="none" w="med" len="med"/>
              </a:ln>
            </p:spPr>
          </p:sp>
          <p:sp>
            <p:nvSpPr>
              <p:cNvPr id="37016" name="Line 2388"/>
              <p:cNvSpPr/>
              <p:nvPr/>
            </p:nvSpPr>
            <p:spPr>
              <a:xfrm>
                <a:off x="5080" y="3747"/>
                <a:ext cx="1" cy="63"/>
              </a:xfrm>
              <a:prstGeom prst="line">
                <a:avLst/>
              </a:prstGeom>
              <a:ln w="15875" cap="flat" cmpd="sng">
                <a:solidFill>
                  <a:srgbClr val="000000"/>
                </a:solidFill>
                <a:prstDash val="solid"/>
                <a:headEnd type="none" w="med" len="med"/>
                <a:tailEnd type="none" w="med" len="med"/>
              </a:ln>
            </p:spPr>
          </p:sp>
          <p:sp>
            <p:nvSpPr>
              <p:cNvPr id="37017" name="Line 2389"/>
              <p:cNvSpPr/>
              <p:nvPr/>
            </p:nvSpPr>
            <p:spPr>
              <a:xfrm>
                <a:off x="5080" y="3845"/>
                <a:ext cx="1" cy="63"/>
              </a:xfrm>
              <a:prstGeom prst="line">
                <a:avLst/>
              </a:prstGeom>
              <a:ln w="15875" cap="flat" cmpd="sng">
                <a:solidFill>
                  <a:srgbClr val="000000"/>
                </a:solidFill>
                <a:prstDash val="solid"/>
                <a:headEnd type="none" w="med" len="med"/>
                <a:tailEnd type="none" w="med" len="med"/>
              </a:ln>
            </p:spPr>
          </p:sp>
          <p:sp>
            <p:nvSpPr>
              <p:cNvPr id="37018" name="Line 2390"/>
              <p:cNvSpPr/>
              <p:nvPr/>
            </p:nvSpPr>
            <p:spPr>
              <a:xfrm>
                <a:off x="5080" y="3939"/>
                <a:ext cx="1" cy="66"/>
              </a:xfrm>
              <a:prstGeom prst="line">
                <a:avLst/>
              </a:prstGeom>
              <a:ln w="15875" cap="flat" cmpd="sng">
                <a:solidFill>
                  <a:srgbClr val="000000"/>
                </a:solidFill>
                <a:prstDash val="solid"/>
                <a:headEnd type="none" w="med" len="med"/>
                <a:tailEnd type="none" w="med" len="med"/>
              </a:ln>
            </p:spPr>
          </p:sp>
          <p:sp>
            <p:nvSpPr>
              <p:cNvPr id="37019" name="Line 2391"/>
              <p:cNvSpPr/>
              <p:nvPr/>
            </p:nvSpPr>
            <p:spPr>
              <a:xfrm>
                <a:off x="5080" y="4037"/>
                <a:ext cx="1" cy="34"/>
              </a:xfrm>
              <a:prstGeom prst="line">
                <a:avLst/>
              </a:prstGeom>
              <a:ln w="15875" cap="flat" cmpd="sng">
                <a:solidFill>
                  <a:srgbClr val="000000"/>
                </a:solidFill>
                <a:prstDash val="solid"/>
                <a:headEnd type="none" w="med" len="med"/>
                <a:tailEnd type="none" w="med" len="med"/>
              </a:ln>
            </p:spPr>
          </p:sp>
          <p:sp>
            <p:nvSpPr>
              <p:cNvPr id="37020" name="Freeform 2394"/>
              <p:cNvSpPr/>
              <p:nvPr/>
            </p:nvSpPr>
            <p:spPr>
              <a:xfrm>
                <a:off x="4404" y="3218"/>
                <a:ext cx="16" cy="41"/>
              </a:xfrm>
              <a:custGeom>
                <a:avLst/>
                <a:gdLst/>
                <a:ahLst/>
                <a:cxnLst>
                  <a:cxn ang="0">
                    <a:pos x="10" y="0"/>
                  </a:cxn>
                  <a:cxn ang="0">
                    <a:pos x="10" y="38"/>
                  </a:cxn>
                  <a:cxn ang="0">
                    <a:pos x="10" y="41"/>
                  </a:cxn>
                  <a:cxn ang="0">
                    <a:pos x="13" y="41"/>
                  </a:cxn>
                  <a:cxn ang="0">
                    <a:pos x="16" y="41"/>
                  </a:cxn>
                  <a:cxn ang="0">
                    <a:pos x="0" y="41"/>
                  </a:cxn>
                  <a:cxn ang="0">
                    <a:pos x="3" y="41"/>
                  </a:cxn>
                  <a:cxn ang="0">
                    <a:pos x="7" y="41"/>
                  </a:cxn>
                  <a:cxn ang="0">
                    <a:pos x="7" y="38"/>
                  </a:cxn>
                  <a:cxn ang="0">
                    <a:pos x="7" y="6"/>
                  </a:cxn>
                  <a:cxn ang="0">
                    <a:pos x="3" y="3"/>
                  </a:cxn>
                  <a:cxn ang="0">
                    <a:pos x="0" y="3"/>
                  </a:cxn>
                  <a:cxn ang="0">
                    <a:pos x="3" y="3"/>
                  </a:cxn>
                  <a:cxn ang="0">
                    <a:pos x="7" y="3"/>
                  </a:cxn>
                  <a:cxn ang="0">
                    <a:pos x="7" y="0"/>
                  </a:cxn>
                  <a:cxn ang="0">
                    <a:pos x="10" y="0"/>
                  </a:cxn>
                </a:cxnLst>
                <a:pathLst>
                  <a:path w="16" h="41">
                    <a:moveTo>
                      <a:pt x="10" y="0"/>
                    </a:moveTo>
                    <a:lnTo>
                      <a:pt x="10" y="38"/>
                    </a:lnTo>
                    <a:lnTo>
                      <a:pt x="10" y="41"/>
                    </a:lnTo>
                    <a:lnTo>
                      <a:pt x="13" y="41"/>
                    </a:lnTo>
                    <a:lnTo>
                      <a:pt x="16" y="41"/>
                    </a:lnTo>
                    <a:lnTo>
                      <a:pt x="0" y="41"/>
                    </a:lnTo>
                    <a:lnTo>
                      <a:pt x="3" y="41"/>
                    </a:lnTo>
                    <a:lnTo>
                      <a:pt x="7" y="41"/>
                    </a:lnTo>
                    <a:lnTo>
                      <a:pt x="7" y="38"/>
                    </a:lnTo>
                    <a:lnTo>
                      <a:pt x="7" y="6"/>
                    </a:lnTo>
                    <a:lnTo>
                      <a:pt x="3" y="3"/>
                    </a:lnTo>
                    <a:lnTo>
                      <a:pt x="0" y="3"/>
                    </a:lnTo>
                    <a:lnTo>
                      <a:pt x="3" y="3"/>
                    </a:lnTo>
                    <a:lnTo>
                      <a:pt x="7" y="3"/>
                    </a:lnTo>
                    <a:lnTo>
                      <a:pt x="7" y="0"/>
                    </a:lnTo>
                    <a:lnTo>
                      <a:pt x="10" y="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021" name="Freeform 2434"/>
              <p:cNvSpPr/>
              <p:nvPr/>
            </p:nvSpPr>
            <p:spPr>
              <a:xfrm>
                <a:off x="4407" y="4125"/>
                <a:ext cx="26" cy="28"/>
              </a:xfrm>
              <a:custGeom>
                <a:avLst/>
                <a:gdLst/>
                <a:ahLst/>
                <a:cxnLst>
                  <a:cxn ang="0">
                    <a:pos x="0" y="0"/>
                  </a:cxn>
                  <a:cxn ang="0">
                    <a:pos x="0" y="0"/>
                  </a:cxn>
                  <a:cxn ang="0">
                    <a:pos x="4" y="0"/>
                  </a:cxn>
                  <a:cxn ang="0">
                    <a:pos x="4" y="3"/>
                  </a:cxn>
                  <a:cxn ang="0">
                    <a:pos x="7" y="3"/>
                  </a:cxn>
                  <a:cxn ang="0">
                    <a:pos x="7" y="0"/>
                  </a:cxn>
                  <a:cxn ang="0">
                    <a:pos x="10" y="0"/>
                  </a:cxn>
                  <a:cxn ang="0">
                    <a:pos x="13" y="0"/>
                  </a:cxn>
                  <a:cxn ang="0">
                    <a:pos x="13" y="3"/>
                  </a:cxn>
                  <a:cxn ang="0">
                    <a:pos x="17" y="3"/>
                  </a:cxn>
                  <a:cxn ang="0">
                    <a:pos x="17" y="0"/>
                  </a:cxn>
                  <a:cxn ang="0">
                    <a:pos x="20" y="0"/>
                  </a:cxn>
                  <a:cxn ang="0">
                    <a:pos x="23" y="0"/>
                  </a:cxn>
                  <a:cxn ang="0">
                    <a:pos x="23" y="3"/>
                  </a:cxn>
                  <a:cxn ang="0">
                    <a:pos x="23" y="6"/>
                  </a:cxn>
                  <a:cxn ang="0">
                    <a:pos x="23" y="25"/>
                  </a:cxn>
                  <a:cxn ang="0">
                    <a:pos x="26" y="25"/>
                  </a:cxn>
                  <a:cxn ang="0">
                    <a:pos x="26" y="28"/>
                  </a:cxn>
                  <a:cxn ang="0">
                    <a:pos x="20" y="28"/>
                  </a:cxn>
                  <a:cxn ang="0">
                    <a:pos x="20" y="25"/>
                  </a:cxn>
                  <a:cxn ang="0">
                    <a:pos x="20" y="6"/>
                  </a:cxn>
                  <a:cxn ang="0">
                    <a:pos x="20" y="3"/>
                  </a:cxn>
                  <a:cxn ang="0">
                    <a:pos x="17" y="3"/>
                  </a:cxn>
                  <a:cxn ang="0">
                    <a:pos x="13" y="6"/>
                  </a:cxn>
                  <a:cxn ang="0">
                    <a:pos x="13" y="25"/>
                  </a:cxn>
                  <a:cxn ang="0">
                    <a:pos x="17" y="25"/>
                  </a:cxn>
                  <a:cxn ang="0">
                    <a:pos x="17" y="28"/>
                  </a:cxn>
                  <a:cxn ang="0">
                    <a:pos x="10" y="28"/>
                  </a:cxn>
                  <a:cxn ang="0">
                    <a:pos x="10" y="25"/>
                  </a:cxn>
                  <a:cxn ang="0">
                    <a:pos x="10" y="6"/>
                  </a:cxn>
                  <a:cxn ang="0">
                    <a:pos x="10" y="3"/>
                  </a:cxn>
                  <a:cxn ang="0">
                    <a:pos x="7" y="3"/>
                  </a:cxn>
                  <a:cxn ang="0">
                    <a:pos x="4" y="6"/>
                  </a:cxn>
                  <a:cxn ang="0">
                    <a:pos x="4" y="25"/>
                  </a:cxn>
                  <a:cxn ang="0">
                    <a:pos x="7" y="25"/>
                  </a:cxn>
                  <a:cxn ang="0">
                    <a:pos x="7" y="28"/>
                  </a:cxn>
                  <a:cxn ang="0">
                    <a:pos x="0" y="28"/>
                  </a:cxn>
                  <a:cxn ang="0">
                    <a:pos x="0" y="25"/>
                  </a:cxn>
                  <a:cxn ang="0">
                    <a:pos x="0" y="3"/>
                  </a:cxn>
                  <a:cxn ang="0">
                    <a:pos x="0" y="0"/>
                  </a:cxn>
                </a:cxnLst>
                <a:pathLst>
                  <a:path w="26" h="28">
                    <a:moveTo>
                      <a:pt x="0" y="0"/>
                    </a:moveTo>
                    <a:lnTo>
                      <a:pt x="0" y="0"/>
                    </a:lnTo>
                    <a:lnTo>
                      <a:pt x="4" y="0"/>
                    </a:lnTo>
                    <a:lnTo>
                      <a:pt x="4" y="3"/>
                    </a:lnTo>
                    <a:lnTo>
                      <a:pt x="7" y="3"/>
                    </a:lnTo>
                    <a:lnTo>
                      <a:pt x="7" y="0"/>
                    </a:lnTo>
                    <a:lnTo>
                      <a:pt x="10" y="0"/>
                    </a:lnTo>
                    <a:lnTo>
                      <a:pt x="13" y="0"/>
                    </a:lnTo>
                    <a:lnTo>
                      <a:pt x="13" y="3"/>
                    </a:lnTo>
                    <a:lnTo>
                      <a:pt x="17" y="3"/>
                    </a:lnTo>
                    <a:lnTo>
                      <a:pt x="17" y="0"/>
                    </a:lnTo>
                    <a:lnTo>
                      <a:pt x="20" y="0"/>
                    </a:lnTo>
                    <a:lnTo>
                      <a:pt x="23" y="0"/>
                    </a:lnTo>
                    <a:lnTo>
                      <a:pt x="23" y="3"/>
                    </a:lnTo>
                    <a:lnTo>
                      <a:pt x="23" y="6"/>
                    </a:lnTo>
                    <a:lnTo>
                      <a:pt x="23" y="25"/>
                    </a:lnTo>
                    <a:lnTo>
                      <a:pt x="26" y="25"/>
                    </a:lnTo>
                    <a:lnTo>
                      <a:pt x="26" y="28"/>
                    </a:lnTo>
                    <a:lnTo>
                      <a:pt x="20" y="28"/>
                    </a:lnTo>
                    <a:lnTo>
                      <a:pt x="20" y="25"/>
                    </a:lnTo>
                    <a:lnTo>
                      <a:pt x="20" y="6"/>
                    </a:lnTo>
                    <a:lnTo>
                      <a:pt x="20" y="3"/>
                    </a:lnTo>
                    <a:lnTo>
                      <a:pt x="17" y="3"/>
                    </a:lnTo>
                    <a:lnTo>
                      <a:pt x="13" y="6"/>
                    </a:lnTo>
                    <a:lnTo>
                      <a:pt x="13" y="25"/>
                    </a:lnTo>
                    <a:lnTo>
                      <a:pt x="17" y="25"/>
                    </a:lnTo>
                    <a:lnTo>
                      <a:pt x="17" y="28"/>
                    </a:lnTo>
                    <a:lnTo>
                      <a:pt x="10" y="28"/>
                    </a:lnTo>
                    <a:lnTo>
                      <a:pt x="10" y="25"/>
                    </a:lnTo>
                    <a:lnTo>
                      <a:pt x="10" y="6"/>
                    </a:lnTo>
                    <a:lnTo>
                      <a:pt x="10" y="3"/>
                    </a:lnTo>
                    <a:lnTo>
                      <a:pt x="7" y="3"/>
                    </a:lnTo>
                    <a:lnTo>
                      <a:pt x="4" y="6"/>
                    </a:lnTo>
                    <a:lnTo>
                      <a:pt x="4" y="25"/>
                    </a:lnTo>
                    <a:lnTo>
                      <a:pt x="7" y="25"/>
                    </a:lnTo>
                    <a:lnTo>
                      <a:pt x="7" y="28"/>
                    </a:lnTo>
                    <a:lnTo>
                      <a:pt x="0" y="28"/>
                    </a:lnTo>
                    <a:lnTo>
                      <a:pt x="0" y="25"/>
                    </a:lnTo>
                    <a:lnTo>
                      <a:pt x="0" y="3"/>
                    </a:lnTo>
                    <a:lnTo>
                      <a:pt x="0" y="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022" name="Freeform 2435"/>
              <p:cNvSpPr>
                <a:spLocks noEditPoints="1"/>
              </p:cNvSpPr>
              <p:nvPr/>
            </p:nvSpPr>
            <p:spPr>
              <a:xfrm>
                <a:off x="4440" y="4109"/>
                <a:ext cx="13" cy="44"/>
              </a:xfrm>
              <a:custGeom>
                <a:avLst/>
                <a:gdLst/>
                <a:ahLst/>
                <a:cxnLst>
                  <a:cxn ang="0">
                    <a:pos x="6" y="19"/>
                  </a:cxn>
                  <a:cxn ang="0">
                    <a:pos x="6" y="19"/>
                  </a:cxn>
                  <a:cxn ang="0">
                    <a:pos x="3" y="19"/>
                  </a:cxn>
                  <a:cxn ang="0">
                    <a:pos x="0" y="19"/>
                  </a:cxn>
                  <a:cxn ang="0">
                    <a:pos x="0" y="16"/>
                  </a:cxn>
                  <a:cxn ang="0">
                    <a:pos x="3" y="16"/>
                  </a:cxn>
                  <a:cxn ang="0">
                    <a:pos x="6" y="16"/>
                  </a:cxn>
                  <a:cxn ang="0">
                    <a:pos x="6" y="13"/>
                  </a:cxn>
                  <a:cxn ang="0">
                    <a:pos x="6" y="41"/>
                  </a:cxn>
                  <a:cxn ang="0">
                    <a:pos x="10" y="41"/>
                  </a:cxn>
                  <a:cxn ang="0">
                    <a:pos x="13" y="41"/>
                  </a:cxn>
                  <a:cxn ang="0">
                    <a:pos x="13" y="44"/>
                  </a:cxn>
                  <a:cxn ang="0">
                    <a:pos x="0" y="44"/>
                  </a:cxn>
                  <a:cxn ang="0">
                    <a:pos x="0" y="41"/>
                  </a:cxn>
                  <a:cxn ang="0">
                    <a:pos x="3" y="41"/>
                  </a:cxn>
                  <a:cxn ang="0">
                    <a:pos x="6" y="41"/>
                  </a:cxn>
                  <a:cxn ang="0">
                    <a:pos x="6" y="19"/>
                  </a:cxn>
                  <a:cxn ang="0">
                    <a:pos x="6" y="0"/>
                  </a:cxn>
                  <a:cxn ang="0">
                    <a:pos x="6" y="0"/>
                  </a:cxn>
                  <a:cxn ang="0">
                    <a:pos x="10" y="3"/>
                  </a:cxn>
                  <a:cxn ang="0">
                    <a:pos x="10" y="7"/>
                  </a:cxn>
                  <a:cxn ang="0">
                    <a:pos x="6" y="7"/>
                  </a:cxn>
                  <a:cxn ang="0">
                    <a:pos x="3" y="7"/>
                  </a:cxn>
                  <a:cxn ang="0">
                    <a:pos x="3" y="3"/>
                  </a:cxn>
                  <a:cxn ang="0">
                    <a:pos x="6" y="0"/>
                  </a:cxn>
                </a:cxnLst>
                <a:pathLst>
                  <a:path w="13" h="44">
                    <a:moveTo>
                      <a:pt x="6" y="19"/>
                    </a:moveTo>
                    <a:lnTo>
                      <a:pt x="6" y="19"/>
                    </a:lnTo>
                    <a:lnTo>
                      <a:pt x="3" y="19"/>
                    </a:lnTo>
                    <a:lnTo>
                      <a:pt x="0" y="19"/>
                    </a:lnTo>
                    <a:lnTo>
                      <a:pt x="0" y="16"/>
                    </a:lnTo>
                    <a:lnTo>
                      <a:pt x="3" y="16"/>
                    </a:lnTo>
                    <a:lnTo>
                      <a:pt x="6" y="16"/>
                    </a:lnTo>
                    <a:lnTo>
                      <a:pt x="6" y="13"/>
                    </a:lnTo>
                    <a:lnTo>
                      <a:pt x="6" y="41"/>
                    </a:lnTo>
                    <a:lnTo>
                      <a:pt x="10" y="41"/>
                    </a:lnTo>
                    <a:lnTo>
                      <a:pt x="13" y="41"/>
                    </a:lnTo>
                    <a:lnTo>
                      <a:pt x="13" y="44"/>
                    </a:lnTo>
                    <a:lnTo>
                      <a:pt x="0" y="44"/>
                    </a:lnTo>
                    <a:lnTo>
                      <a:pt x="0" y="41"/>
                    </a:lnTo>
                    <a:lnTo>
                      <a:pt x="3" y="41"/>
                    </a:lnTo>
                    <a:lnTo>
                      <a:pt x="6" y="41"/>
                    </a:lnTo>
                    <a:lnTo>
                      <a:pt x="6" y="19"/>
                    </a:lnTo>
                    <a:close/>
                    <a:moveTo>
                      <a:pt x="6" y="0"/>
                    </a:moveTo>
                    <a:lnTo>
                      <a:pt x="6" y="0"/>
                    </a:lnTo>
                    <a:lnTo>
                      <a:pt x="10" y="3"/>
                    </a:lnTo>
                    <a:lnTo>
                      <a:pt x="10" y="7"/>
                    </a:lnTo>
                    <a:lnTo>
                      <a:pt x="6" y="7"/>
                    </a:lnTo>
                    <a:lnTo>
                      <a:pt x="3" y="7"/>
                    </a:lnTo>
                    <a:lnTo>
                      <a:pt x="3" y="3"/>
                    </a:lnTo>
                    <a:lnTo>
                      <a:pt x="6" y="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023" name="Freeform 2436"/>
              <p:cNvSpPr/>
              <p:nvPr/>
            </p:nvSpPr>
            <p:spPr>
              <a:xfrm>
                <a:off x="4463" y="4125"/>
                <a:ext cx="22" cy="28"/>
              </a:xfrm>
              <a:custGeom>
                <a:avLst/>
                <a:gdLst/>
                <a:ahLst/>
                <a:cxnLst>
                  <a:cxn ang="0">
                    <a:pos x="0" y="28"/>
                  </a:cxn>
                  <a:cxn ang="0">
                    <a:pos x="0" y="25"/>
                  </a:cxn>
                  <a:cxn ang="0">
                    <a:pos x="3" y="25"/>
                  </a:cxn>
                  <a:cxn ang="0">
                    <a:pos x="3" y="3"/>
                  </a:cxn>
                  <a:cxn ang="0">
                    <a:pos x="0" y="3"/>
                  </a:cxn>
                  <a:cxn ang="0">
                    <a:pos x="0" y="0"/>
                  </a:cxn>
                  <a:cxn ang="0">
                    <a:pos x="3" y="0"/>
                  </a:cxn>
                  <a:cxn ang="0">
                    <a:pos x="3" y="3"/>
                  </a:cxn>
                  <a:cxn ang="0">
                    <a:pos x="6" y="3"/>
                  </a:cxn>
                  <a:cxn ang="0">
                    <a:pos x="9" y="0"/>
                  </a:cxn>
                  <a:cxn ang="0">
                    <a:pos x="13" y="0"/>
                  </a:cxn>
                  <a:cxn ang="0">
                    <a:pos x="16" y="0"/>
                  </a:cxn>
                  <a:cxn ang="0">
                    <a:pos x="19" y="3"/>
                  </a:cxn>
                  <a:cxn ang="0">
                    <a:pos x="19" y="6"/>
                  </a:cxn>
                  <a:cxn ang="0">
                    <a:pos x="19" y="9"/>
                  </a:cxn>
                  <a:cxn ang="0">
                    <a:pos x="19" y="25"/>
                  </a:cxn>
                  <a:cxn ang="0">
                    <a:pos x="22" y="25"/>
                  </a:cxn>
                  <a:cxn ang="0">
                    <a:pos x="22" y="28"/>
                  </a:cxn>
                  <a:cxn ang="0">
                    <a:pos x="13" y="28"/>
                  </a:cxn>
                  <a:cxn ang="0">
                    <a:pos x="13" y="25"/>
                  </a:cxn>
                  <a:cxn ang="0">
                    <a:pos x="16" y="25"/>
                  </a:cxn>
                  <a:cxn ang="0">
                    <a:pos x="16" y="9"/>
                  </a:cxn>
                  <a:cxn ang="0">
                    <a:pos x="16" y="6"/>
                  </a:cxn>
                  <a:cxn ang="0">
                    <a:pos x="16" y="3"/>
                  </a:cxn>
                  <a:cxn ang="0">
                    <a:pos x="13" y="3"/>
                  </a:cxn>
                  <a:cxn ang="0">
                    <a:pos x="9" y="3"/>
                  </a:cxn>
                  <a:cxn ang="0">
                    <a:pos x="6" y="6"/>
                  </a:cxn>
                  <a:cxn ang="0">
                    <a:pos x="3" y="6"/>
                  </a:cxn>
                  <a:cxn ang="0">
                    <a:pos x="3" y="25"/>
                  </a:cxn>
                  <a:cxn ang="0">
                    <a:pos x="6" y="25"/>
                  </a:cxn>
                  <a:cxn ang="0">
                    <a:pos x="6" y="28"/>
                  </a:cxn>
                  <a:cxn ang="0">
                    <a:pos x="0" y="28"/>
                  </a:cxn>
                </a:cxnLst>
                <a:pathLst>
                  <a:path w="22" h="28">
                    <a:moveTo>
                      <a:pt x="0" y="28"/>
                    </a:moveTo>
                    <a:lnTo>
                      <a:pt x="0" y="25"/>
                    </a:lnTo>
                    <a:lnTo>
                      <a:pt x="3" y="25"/>
                    </a:lnTo>
                    <a:lnTo>
                      <a:pt x="3" y="3"/>
                    </a:lnTo>
                    <a:lnTo>
                      <a:pt x="0" y="3"/>
                    </a:lnTo>
                    <a:lnTo>
                      <a:pt x="0" y="0"/>
                    </a:lnTo>
                    <a:lnTo>
                      <a:pt x="3" y="0"/>
                    </a:lnTo>
                    <a:lnTo>
                      <a:pt x="3" y="3"/>
                    </a:lnTo>
                    <a:lnTo>
                      <a:pt x="6" y="3"/>
                    </a:lnTo>
                    <a:lnTo>
                      <a:pt x="9" y="0"/>
                    </a:lnTo>
                    <a:lnTo>
                      <a:pt x="13" y="0"/>
                    </a:lnTo>
                    <a:lnTo>
                      <a:pt x="16" y="0"/>
                    </a:lnTo>
                    <a:lnTo>
                      <a:pt x="19" y="3"/>
                    </a:lnTo>
                    <a:lnTo>
                      <a:pt x="19" y="6"/>
                    </a:lnTo>
                    <a:lnTo>
                      <a:pt x="19" y="9"/>
                    </a:lnTo>
                    <a:lnTo>
                      <a:pt x="19" y="25"/>
                    </a:lnTo>
                    <a:lnTo>
                      <a:pt x="22" y="25"/>
                    </a:lnTo>
                    <a:lnTo>
                      <a:pt x="22" y="28"/>
                    </a:lnTo>
                    <a:lnTo>
                      <a:pt x="13" y="28"/>
                    </a:lnTo>
                    <a:lnTo>
                      <a:pt x="13" y="25"/>
                    </a:lnTo>
                    <a:lnTo>
                      <a:pt x="16" y="25"/>
                    </a:lnTo>
                    <a:lnTo>
                      <a:pt x="16" y="9"/>
                    </a:lnTo>
                    <a:lnTo>
                      <a:pt x="16" y="6"/>
                    </a:lnTo>
                    <a:lnTo>
                      <a:pt x="16" y="3"/>
                    </a:lnTo>
                    <a:lnTo>
                      <a:pt x="13" y="3"/>
                    </a:lnTo>
                    <a:lnTo>
                      <a:pt x="9" y="3"/>
                    </a:lnTo>
                    <a:lnTo>
                      <a:pt x="6" y="6"/>
                    </a:lnTo>
                    <a:lnTo>
                      <a:pt x="3" y="6"/>
                    </a:lnTo>
                    <a:lnTo>
                      <a:pt x="3" y="25"/>
                    </a:lnTo>
                    <a:lnTo>
                      <a:pt x="6" y="25"/>
                    </a:lnTo>
                    <a:lnTo>
                      <a:pt x="6" y="28"/>
                    </a:lnTo>
                    <a:lnTo>
                      <a:pt x="0" y="28"/>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024" name="Freeform 2437"/>
              <p:cNvSpPr/>
              <p:nvPr/>
            </p:nvSpPr>
            <p:spPr>
              <a:xfrm>
                <a:off x="4355" y="4100"/>
                <a:ext cx="36" cy="41"/>
              </a:xfrm>
              <a:custGeom>
                <a:avLst/>
                <a:gdLst/>
                <a:ahLst/>
                <a:cxnLst>
                  <a:cxn ang="0">
                    <a:pos x="17" y="0"/>
                  </a:cxn>
                  <a:cxn ang="0">
                    <a:pos x="17" y="3"/>
                  </a:cxn>
                  <a:cxn ang="0">
                    <a:pos x="20" y="3"/>
                  </a:cxn>
                  <a:cxn ang="0">
                    <a:pos x="20" y="6"/>
                  </a:cxn>
                  <a:cxn ang="0">
                    <a:pos x="20" y="12"/>
                  </a:cxn>
                  <a:cxn ang="0">
                    <a:pos x="23" y="6"/>
                  </a:cxn>
                  <a:cxn ang="0">
                    <a:pos x="26" y="3"/>
                  </a:cxn>
                  <a:cxn ang="0">
                    <a:pos x="30" y="0"/>
                  </a:cxn>
                  <a:cxn ang="0">
                    <a:pos x="33" y="0"/>
                  </a:cxn>
                  <a:cxn ang="0">
                    <a:pos x="36" y="0"/>
                  </a:cxn>
                  <a:cxn ang="0">
                    <a:pos x="36" y="3"/>
                  </a:cxn>
                  <a:cxn ang="0">
                    <a:pos x="36" y="6"/>
                  </a:cxn>
                  <a:cxn ang="0">
                    <a:pos x="33" y="6"/>
                  </a:cxn>
                  <a:cxn ang="0">
                    <a:pos x="30" y="6"/>
                  </a:cxn>
                  <a:cxn ang="0">
                    <a:pos x="26" y="6"/>
                  </a:cxn>
                  <a:cxn ang="0">
                    <a:pos x="26" y="9"/>
                  </a:cxn>
                  <a:cxn ang="0">
                    <a:pos x="23" y="16"/>
                  </a:cxn>
                  <a:cxn ang="0">
                    <a:pos x="26" y="28"/>
                  </a:cxn>
                  <a:cxn ang="0">
                    <a:pos x="26" y="31"/>
                  </a:cxn>
                  <a:cxn ang="0">
                    <a:pos x="26" y="34"/>
                  </a:cxn>
                  <a:cxn ang="0">
                    <a:pos x="30" y="34"/>
                  </a:cxn>
                  <a:cxn ang="0">
                    <a:pos x="33" y="31"/>
                  </a:cxn>
                  <a:cxn ang="0">
                    <a:pos x="33" y="28"/>
                  </a:cxn>
                  <a:cxn ang="0">
                    <a:pos x="33" y="34"/>
                  </a:cxn>
                  <a:cxn ang="0">
                    <a:pos x="30" y="38"/>
                  </a:cxn>
                  <a:cxn ang="0">
                    <a:pos x="26" y="38"/>
                  </a:cxn>
                  <a:cxn ang="0">
                    <a:pos x="26" y="41"/>
                  </a:cxn>
                  <a:cxn ang="0">
                    <a:pos x="23" y="38"/>
                  </a:cxn>
                  <a:cxn ang="0">
                    <a:pos x="20" y="34"/>
                  </a:cxn>
                  <a:cxn ang="0">
                    <a:pos x="20" y="28"/>
                  </a:cxn>
                  <a:cxn ang="0">
                    <a:pos x="17" y="22"/>
                  </a:cxn>
                  <a:cxn ang="0">
                    <a:pos x="13" y="31"/>
                  </a:cxn>
                  <a:cxn ang="0">
                    <a:pos x="10" y="38"/>
                  </a:cxn>
                  <a:cxn ang="0">
                    <a:pos x="7" y="38"/>
                  </a:cxn>
                  <a:cxn ang="0">
                    <a:pos x="4" y="41"/>
                  </a:cxn>
                  <a:cxn ang="0">
                    <a:pos x="4" y="38"/>
                  </a:cxn>
                  <a:cxn ang="0">
                    <a:pos x="0" y="38"/>
                  </a:cxn>
                  <a:cxn ang="0">
                    <a:pos x="0" y="34"/>
                  </a:cxn>
                  <a:cxn ang="0">
                    <a:pos x="0" y="31"/>
                  </a:cxn>
                  <a:cxn ang="0">
                    <a:pos x="4" y="31"/>
                  </a:cxn>
                  <a:cxn ang="0">
                    <a:pos x="7" y="31"/>
                  </a:cxn>
                  <a:cxn ang="0">
                    <a:pos x="7" y="34"/>
                  </a:cxn>
                  <a:cxn ang="0">
                    <a:pos x="10" y="34"/>
                  </a:cxn>
                  <a:cxn ang="0">
                    <a:pos x="10" y="31"/>
                  </a:cxn>
                  <a:cxn ang="0">
                    <a:pos x="13" y="28"/>
                  </a:cxn>
                  <a:cxn ang="0">
                    <a:pos x="17" y="22"/>
                  </a:cxn>
                  <a:cxn ang="0">
                    <a:pos x="17" y="19"/>
                  </a:cxn>
                  <a:cxn ang="0">
                    <a:pos x="17" y="12"/>
                  </a:cxn>
                  <a:cxn ang="0">
                    <a:pos x="13" y="9"/>
                  </a:cxn>
                  <a:cxn ang="0">
                    <a:pos x="13" y="6"/>
                  </a:cxn>
                  <a:cxn ang="0">
                    <a:pos x="10" y="3"/>
                  </a:cxn>
                  <a:cxn ang="0">
                    <a:pos x="7" y="3"/>
                  </a:cxn>
                  <a:cxn ang="0">
                    <a:pos x="17" y="0"/>
                  </a:cxn>
                </a:cxnLst>
                <a:pathLst>
                  <a:path w="36" h="41">
                    <a:moveTo>
                      <a:pt x="17" y="0"/>
                    </a:moveTo>
                    <a:lnTo>
                      <a:pt x="17" y="3"/>
                    </a:lnTo>
                    <a:lnTo>
                      <a:pt x="20" y="3"/>
                    </a:lnTo>
                    <a:lnTo>
                      <a:pt x="20" y="6"/>
                    </a:lnTo>
                    <a:lnTo>
                      <a:pt x="20" y="12"/>
                    </a:lnTo>
                    <a:lnTo>
                      <a:pt x="23" y="6"/>
                    </a:lnTo>
                    <a:lnTo>
                      <a:pt x="26" y="3"/>
                    </a:lnTo>
                    <a:lnTo>
                      <a:pt x="30" y="0"/>
                    </a:lnTo>
                    <a:lnTo>
                      <a:pt x="33" y="0"/>
                    </a:lnTo>
                    <a:lnTo>
                      <a:pt x="36" y="0"/>
                    </a:lnTo>
                    <a:lnTo>
                      <a:pt x="36" y="3"/>
                    </a:lnTo>
                    <a:lnTo>
                      <a:pt x="36" y="6"/>
                    </a:lnTo>
                    <a:lnTo>
                      <a:pt x="33" y="6"/>
                    </a:lnTo>
                    <a:lnTo>
                      <a:pt x="30" y="6"/>
                    </a:lnTo>
                    <a:lnTo>
                      <a:pt x="26" y="6"/>
                    </a:lnTo>
                    <a:lnTo>
                      <a:pt x="26" y="9"/>
                    </a:lnTo>
                    <a:lnTo>
                      <a:pt x="23" y="16"/>
                    </a:lnTo>
                    <a:lnTo>
                      <a:pt x="26" y="28"/>
                    </a:lnTo>
                    <a:lnTo>
                      <a:pt x="26" y="31"/>
                    </a:lnTo>
                    <a:lnTo>
                      <a:pt x="26" y="34"/>
                    </a:lnTo>
                    <a:lnTo>
                      <a:pt x="30" y="34"/>
                    </a:lnTo>
                    <a:lnTo>
                      <a:pt x="33" y="31"/>
                    </a:lnTo>
                    <a:lnTo>
                      <a:pt x="33" y="28"/>
                    </a:lnTo>
                    <a:lnTo>
                      <a:pt x="33" y="34"/>
                    </a:lnTo>
                    <a:lnTo>
                      <a:pt x="30" y="38"/>
                    </a:lnTo>
                    <a:lnTo>
                      <a:pt x="26" y="38"/>
                    </a:lnTo>
                    <a:lnTo>
                      <a:pt x="26" y="41"/>
                    </a:lnTo>
                    <a:lnTo>
                      <a:pt x="23" y="38"/>
                    </a:lnTo>
                    <a:lnTo>
                      <a:pt x="20" y="34"/>
                    </a:lnTo>
                    <a:lnTo>
                      <a:pt x="20" y="28"/>
                    </a:lnTo>
                    <a:lnTo>
                      <a:pt x="17" y="22"/>
                    </a:lnTo>
                    <a:lnTo>
                      <a:pt x="13" y="31"/>
                    </a:lnTo>
                    <a:lnTo>
                      <a:pt x="10" y="38"/>
                    </a:lnTo>
                    <a:lnTo>
                      <a:pt x="7" y="38"/>
                    </a:lnTo>
                    <a:lnTo>
                      <a:pt x="4" y="41"/>
                    </a:lnTo>
                    <a:lnTo>
                      <a:pt x="4" y="38"/>
                    </a:lnTo>
                    <a:lnTo>
                      <a:pt x="0" y="38"/>
                    </a:lnTo>
                    <a:lnTo>
                      <a:pt x="0" y="34"/>
                    </a:lnTo>
                    <a:lnTo>
                      <a:pt x="0" y="31"/>
                    </a:lnTo>
                    <a:lnTo>
                      <a:pt x="4" y="31"/>
                    </a:lnTo>
                    <a:lnTo>
                      <a:pt x="7" y="31"/>
                    </a:lnTo>
                    <a:lnTo>
                      <a:pt x="7" y="34"/>
                    </a:lnTo>
                    <a:lnTo>
                      <a:pt x="10" y="34"/>
                    </a:lnTo>
                    <a:lnTo>
                      <a:pt x="10" y="31"/>
                    </a:lnTo>
                    <a:lnTo>
                      <a:pt x="13" y="28"/>
                    </a:lnTo>
                    <a:lnTo>
                      <a:pt x="17" y="22"/>
                    </a:lnTo>
                    <a:lnTo>
                      <a:pt x="17" y="19"/>
                    </a:lnTo>
                    <a:lnTo>
                      <a:pt x="17" y="12"/>
                    </a:lnTo>
                    <a:lnTo>
                      <a:pt x="13" y="9"/>
                    </a:lnTo>
                    <a:lnTo>
                      <a:pt x="13" y="6"/>
                    </a:lnTo>
                    <a:lnTo>
                      <a:pt x="10" y="3"/>
                    </a:lnTo>
                    <a:lnTo>
                      <a:pt x="7" y="3"/>
                    </a:lnTo>
                    <a:lnTo>
                      <a:pt x="17" y="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7025" name="Line 2439"/>
              <p:cNvSpPr/>
              <p:nvPr/>
            </p:nvSpPr>
            <p:spPr>
              <a:xfrm>
                <a:off x="4391" y="3294"/>
                <a:ext cx="1" cy="31"/>
              </a:xfrm>
              <a:prstGeom prst="line">
                <a:avLst/>
              </a:prstGeom>
              <a:ln w="15875" cap="flat" cmpd="sng">
                <a:solidFill>
                  <a:srgbClr val="000000"/>
                </a:solidFill>
                <a:prstDash val="solid"/>
                <a:headEnd type="none" w="med" len="med"/>
                <a:tailEnd type="none" w="med" len="med"/>
              </a:ln>
            </p:spPr>
          </p:sp>
          <p:sp>
            <p:nvSpPr>
              <p:cNvPr id="37026" name="Line 2440"/>
              <p:cNvSpPr/>
              <p:nvPr/>
            </p:nvSpPr>
            <p:spPr>
              <a:xfrm>
                <a:off x="4391" y="3357"/>
                <a:ext cx="1" cy="66"/>
              </a:xfrm>
              <a:prstGeom prst="line">
                <a:avLst/>
              </a:prstGeom>
              <a:ln w="15875" cap="flat" cmpd="sng">
                <a:solidFill>
                  <a:srgbClr val="000000"/>
                </a:solidFill>
                <a:prstDash val="solid"/>
                <a:headEnd type="none" w="med" len="med"/>
                <a:tailEnd type="none" w="med" len="med"/>
              </a:ln>
            </p:spPr>
          </p:sp>
          <p:sp>
            <p:nvSpPr>
              <p:cNvPr id="37027" name="Line 2441"/>
              <p:cNvSpPr/>
              <p:nvPr/>
            </p:nvSpPr>
            <p:spPr>
              <a:xfrm>
                <a:off x="4391" y="3454"/>
                <a:ext cx="1" cy="66"/>
              </a:xfrm>
              <a:prstGeom prst="line">
                <a:avLst/>
              </a:prstGeom>
              <a:ln w="15875" cap="flat" cmpd="sng">
                <a:solidFill>
                  <a:srgbClr val="000000"/>
                </a:solidFill>
                <a:prstDash val="solid"/>
                <a:headEnd type="none" w="med" len="med"/>
                <a:tailEnd type="none" w="med" len="med"/>
              </a:ln>
            </p:spPr>
          </p:sp>
          <p:sp>
            <p:nvSpPr>
              <p:cNvPr id="37028" name="Line 2442"/>
              <p:cNvSpPr/>
              <p:nvPr/>
            </p:nvSpPr>
            <p:spPr>
              <a:xfrm>
                <a:off x="4391" y="3552"/>
                <a:ext cx="1" cy="66"/>
              </a:xfrm>
              <a:prstGeom prst="line">
                <a:avLst/>
              </a:prstGeom>
              <a:ln w="15875" cap="flat" cmpd="sng">
                <a:solidFill>
                  <a:srgbClr val="000000"/>
                </a:solidFill>
                <a:prstDash val="solid"/>
                <a:headEnd type="none" w="med" len="med"/>
                <a:tailEnd type="none" w="med" len="med"/>
              </a:ln>
            </p:spPr>
          </p:sp>
          <p:sp>
            <p:nvSpPr>
              <p:cNvPr id="37029" name="Line 2443"/>
              <p:cNvSpPr/>
              <p:nvPr/>
            </p:nvSpPr>
            <p:spPr>
              <a:xfrm>
                <a:off x="4391" y="3649"/>
                <a:ext cx="1" cy="63"/>
              </a:xfrm>
              <a:prstGeom prst="line">
                <a:avLst/>
              </a:prstGeom>
              <a:ln w="15875" cap="flat" cmpd="sng">
                <a:solidFill>
                  <a:srgbClr val="000000"/>
                </a:solidFill>
                <a:prstDash val="solid"/>
                <a:headEnd type="none" w="med" len="med"/>
                <a:tailEnd type="none" w="med" len="med"/>
              </a:ln>
            </p:spPr>
          </p:sp>
          <p:sp>
            <p:nvSpPr>
              <p:cNvPr id="37030" name="Line 2444"/>
              <p:cNvSpPr/>
              <p:nvPr/>
            </p:nvSpPr>
            <p:spPr>
              <a:xfrm>
                <a:off x="4391" y="3747"/>
                <a:ext cx="1" cy="63"/>
              </a:xfrm>
              <a:prstGeom prst="line">
                <a:avLst/>
              </a:prstGeom>
              <a:ln w="15875" cap="flat" cmpd="sng">
                <a:solidFill>
                  <a:srgbClr val="000000"/>
                </a:solidFill>
                <a:prstDash val="solid"/>
                <a:headEnd type="none" w="med" len="med"/>
                <a:tailEnd type="none" w="med" len="med"/>
              </a:ln>
            </p:spPr>
          </p:sp>
          <p:sp>
            <p:nvSpPr>
              <p:cNvPr id="37031" name="Line 2445"/>
              <p:cNvSpPr/>
              <p:nvPr/>
            </p:nvSpPr>
            <p:spPr>
              <a:xfrm>
                <a:off x="4391" y="3845"/>
                <a:ext cx="1" cy="63"/>
              </a:xfrm>
              <a:prstGeom prst="line">
                <a:avLst/>
              </a:prstGeom>
              <a:ln w="15875" cap="flat" cmpd="sng">
                <a:solidFill>
                  <a:srgbClr val="000000"/>
                </a:solidFill>
                <a:prstDash val="solid"/>
                <a:headEnd type="none" w="med" len="med"/>
                <a:tailEnd type="none" w="med" len="med"/>
              </a:ln>
            </p:spPr>
          </p:sp>
          <p:sp>
            <p:nvSpPr>
              <p:cNvPr id="37032" name="Line 2446"/>
              <p:cNvSpPr/>
              <p:nvPr/>
            </p:nvSpPr>
            <p:spPr>
              <a:xfrm>
                <a:off x="4391" y="3939"/>
                <a:ext cx="1" cy="66"/>
              </a:xfrm>
              <a:prstGeom prst="line">
                <a:avLst/>
              </a:prstGeom>
              <a:ln w="15875" cap="flat" cmpd="sng">
                <a:solidFill>
                  <a:srgbClr val="000000"/>
                </a:solidFill>
                <a:prstDash val="solid"/>
                <a:headEnd type="none" w="med" len="med"/>
                <a:tailEnd type="none" w="med" len="med"/>
              </a:ln>
            </p:spPr>
          </p:sp>
          <p:sp>
            <p:nvSpPr>
              <p:cNvPr id="37033" name="Line 2447"/>
              <p:cNvSpPr/>
              <p:nvPr/>
            </p:nvSpPr>
            <p:spPr>
              <a:xfrm>
                <a:off x="4391" y="4037"/>
                <a:ext cx="1" cy="34"/>
              </a:xfrm>
              <a:prstGeom prst="line">
                <a:avLst/>
              </a:prstGeom>
              <a:ln w="15875" cap="flat" cmpd="sng">
                <a:solidFill>
                  <a:srgbClr val="000000"/>
                </a:solidFill>
                <a:prstDash val="solid"/>
                <a:headEnd type="none" w="med" len="med"/>
                <a:tailEnd type="none" w="med" len="med"/>
              </a:ln>
            </p:spPr>
          </p:sp>
          <p:sp>
            <p:nvSpPr>
              <p:cNvPr id="37034" name="Line 2450"/>
              <p:cNvSpPr/>
              <p:nvPr/>
            </p:nvSpPr>
            <p:spPr>
              <a:xfrm flipH="1">
                <a:off x="5045" y="3788"/>
                <a:ext cx="35" cy="1"/>
              </a:xfrm>
              <a:prstGeom prst="line">
                <a:avLst/>
              </a:prstGeom>
              <a:ln w="15875" cap="flat" cmpd="sng">
                <a:solidFill>
                  <a:srgbClr val="000000"/>
                </a:solidFill>
                <a:prstDash val="solid"/>
                <a:headEnd type="none" w="med" len="med"/>
                <a:tailEnd type="none" w="med" len="med"/>
              </a:ln>
            </p:spPr>
          </p:sp>
          <p:sp>
            <p:nvSpPr>
              <p:cNvPr id="37035" name="Line 2451"/>
              <p:cNvSpPr/>
              <p:nvPr/>
            </p:nvSpPr>
            <p:spPr>
              <a:xfrm flipH="1">
                <a:off x="4963" y="3788"/>
                <a:ext cx="56" cy="1"/>
              </a:xfrm>
              <a:prstGeom prst="line">
                <a:avLst/>
              </a:prstGeom>
              <a:ln w="15875" cap="flat" cmpd="sng">
                <a:solidFill>
                  <a:srgbClr val="000000"/>
                </a:solidFill>
                <a:prstDash val="solid"/>
                <a:headEnd type="none" w="med" len="med"/>
                <a:tailEnd type="none" w="med" len="med"/>
              </a:ln>
            </p:spPr>
          </p:sp>
          <p:sp>
            <p:nvSpPr>
              <p:cNvPr id="37036" name="Line 2452"/>
              <p:cNvSpPr/>
              <p:nvPr/>
            </p:nvSpPr>
            <p:spPr>
              <a:xfrm flipH="1">
                <a:off x="4879" y="3788"/>
                <a:ext cx="55" cy="1"/>
              </a:xfrm>
              <a:prstGeom prst="line">
                <a:avLst/>
              </a:prstGeom>
              <a:ln w="15875" cap="flat" cmpd="sng">
                <a:solidFill>
                  <a:srgbClr val="000000"/>
                </a:solidFill>
                <a:prstDash val="solid"/>
                <a:headEnd type="none" w="med" len="med"/>
                <a:tailEnd type="none" w="med" len="med"/>
              </a:ln>
            </p:spPr>
          </p:sp>
          <p:sp>
            <p:nvSpPr>
              <p:cNvPr id="37037" name="Line 2453"/>
              <p:cNvSpPr/>
              <p:nvPr/>
            </p:nvSpPr>
            <p:spPr>
              <a:xfrm flipH="1">
                <a:off x="4794" y="3788"/>
                <a:ext cx="56" cy="1"/>
              </a:xfrm>
              <a:prstGeom prst="line">
                <a:avLst/>
              </a:prstGeom>
              <a:ln w="15875" cap="flat" cmpd="sng">
                <a:solidFill>
                  <a:srgbClr val="000000"/>
                </a:solidFill>
                <a:prstDash val="solid"/>
                <a:headEnd type="none" w="med" len="med"/>
                <a:tailEnd type="none" w="med" len="med"/>
              </a:ln>
            </p:spPr>
          </p:sp>
          <p:sp>
            <p:nvSpPr>
              <p:cNvPr id="37038" name="Line 2454"/>
              <p:cNvSpPr/>
              <p:nvPr/>
            </p:nvSpPr>
            <p:spPr>
              <a:xfrm flipH="1">
                <a:off x="4713" y="3788"/>
                <a:ext cx="55" cy="1"/>
              </a:xfrm>
              <a:prstGeom prst="line">
                <a:avLst/>
              </a:prstGeom>
              <a:ln w="15875" cap="flat" cmpd="sng">
                <a:solidFill>
                  <a:srgbClr val="000000"/>
                </a:solidFill>
                <a:prstDash val="solid"/>
                <a:headEnd type="none" w="med" len="med"/>
                <a:tailEnd type="none" w="med" len="med"/>
              </a:ln>
            </p:spPr>
          </p:sp>
          <p:sp>
            <p:nvSpPr>
              <p:cNvPr id="37039" name="Line 2455"/>
              <p:cNvSpPr/>
              <p:nvPr/>
            </p:nvSpPr>
            <p:spPr>
              <a:xfrm flipH="1">
                <a:off x="4628" y="3788"/>
                <a:ext cx="56" cy="1"/>
              </a:xfrm>
              <a:prstGeom prst="line">
                <a:avLst/>
              </a:prstGeom>
              <a:ln w="15875" cap="flat" cmpd="sng">
                <a:solidFill>
                  <a:srgbClr val="000000"/>
                </a:solidFill>
                <a:prstDash val="solid"/>
                <a:headEnd type="none" w="med" len="med"/>
                <a:tailEnd type="none" w="med" len="med"/>
              </a:ln>
            </p:spPr>
          </p:sp>
          <p:sp>
            <p:nvSpPr>
              <p:cNvPr id="37040" name="Line 2456"/>
              <p:cNvSpPr/>
              <p:nvPr/>
            </p:nvSpPr>
            <p:spPr>
              <a:xfrm flipH="1">
                <a:off x="4547" y="3788"/>
                <a:ext cx="55" cy="1"/>
              </a:xfrm>
              <a:prstGeom prst="line">
                <a:avLst/>
              </a:prstGeom>
              <a:ln w="15875" cap="flat" cmpd="sng">
                <a:solidFill>
                  <a:srgbClr val="000000"/>
                </a:solidFill>
                <a:prstDash val="solid"/>
                <a:headEnd type="none" w="med" len="med"/>
                <a:tailEnd type="none" w="med" len="med"/>
              </a:ln>
            </p:spPr>
          </p:sp>
          <p:sp>
            <p:nvSpPr>
              <p:cNvPr id="37041" name="Line 2457"/>
              <p:cNvSpPr/>
              <p:nvPr/>
            </p:nvSpPr>
            <p:spPr>
              <a:xfrm flipH="1">
                <a:off x="4463" y="3788"/>
                <a:ext cx="55" cy="1"/>
              </a:xfrm>
              <a:prstGeom prst="line">
                <a:avLst/>
              </a:prstGeom>
              <a:ln w="15875" cap="flat" cmpd="sng">
                <a:solidFill>
                  <a:srgbClr val="000000"/>
                </a:solidFill>
                <a:prstDash val="solid"/>
                <a:headEnd type="none" w="med" len="med"/>
                <a:tailEnd type="none" w="med" len="med"/>
              </a:ln>
            </p:spPr>
          </p:sp>
          <p:sp>
            <p:nvSpPr>
              <p:cNvPr id="37042" name="Line 2458"/>
              <p:cNvSpPr/>
              <p:nvPr/>
            </p:nvSpPr>
            <p:spPr>
              <a:xfrm flipH="1">
                <a:off x="4378" y="3788"/>
                <a:ext cx="59" cy="1"/>
              </a:xfrm>
              <a:prstGeom prst="line">
                <a:avLst/>
              </a:prstGeom>
              <a:ln w="15875" cap="flat" cmpd="sng">
                <a:solidFill>
                  <a:srgbClr val="000000"/>
                </a:solidFill>
                <a:prstDash val="solid"/>
                <a:headEnd type="none" w="med" len="med"/>
                <a:tailEnd type="none" w="med" len="med"/>
              </a:ln>
            </p:spPr>
          </p:sp>
          <p:sp>
            <p:nvSpPr>
              <p:cNvPr id="37043" name="Line 2459"/>
              <p:cNvSpPr/>
              <p:nvPr/>
            </p:nvSpPr>
            <p:spPr>
              <a:xfrm flipH="1">
                <a:off x="4297" y="3788"/>
                <a:ext cx="55" cy="1"/>
              </a:xfrm>
              <a:prstGeom prst="line">
                <a:avLst/>
              </a:prstGeom>
              <a:ln w="15875" cap="flat" cmpd="sng">
                <a:solidFill>
                  <a:srgbClr val="000000"/>
                </a:solidFill>
                <a:prstDash val="solid"/>
                <a:headEnd type="none" w="med" len="med"/>
                <a:tailEnd type="none" w="med" len="med"/>
              </a:ln>
            </p:spPr>
          </p:sp>
          <p:sp>
            <p:nvSpPr>
              <p:cNvPr id="37044" name="Line 2460"/>
              <p:cNvSpPr/>
              <p:nvPr/>
            </p:nvSpPr>
            <p:spPr>
              <a:xfrm flipH="1">
                <a:off x="4212" y="3788"/>
                <a:ext cx="55" cy="1"/>
              </a:xfrm>
              <a:prstGeom prst="line">
                <a:avLst/>
              </a:prstGeom>
              <a:ln w="15875" cap="flat" cmpd="sng">
                <a:solidFill>
                  <a:srgbClr val="000000"/>
                </a:solidFill>
                <a:prstDash val="solid"/>
                <a:headEnd type="none" w="med" len="med"/>
                <a:tailEnd type="none" w="med" len="med"/>
              </a:ln>
            </p:spPr>
          </p:sp>
          <p:sp>
            <p:nvSpPr>
              <p:cNvPr id="37045" name="Line 2461"/>
              <p:cNvSpPr/>
              <p:nvPr/>
            </p:nvSpPr>
            <p:spPr>
              <a:xfrm flipH="1">
                <a:off x="4131" y="3788"/>
                <a:ext cx="55" cy="1"/>
              </a:xfrm>
              <a:prstGeom prst="line">
                <a:avLst/>
              </a:prstGeom>
              <a:ln w="15875" cap="flat" cmpd="sng">
                <a:solidFill>
                  <a:srgbClr val="000000"/>
                </a:solidFill>
                <a:prstDash val="solid"/>
                <a:headEnd type="none" w="med" len="med"/>
                <a:tailEnd type="none" w="med" len="med"/>
              </a:ln>
            </p:spPr>
          </p:sp>
          <p:sp>
            <p:nvSpPr>
              <p:cNvPr id="37046" name="Line 2463"/>
              <p:cNvSpPr/>
              <p:nvPr/>
            </p:nvSpPr>
            <p:spPr>
              <a:xfrm flipH="1">
                <a:off x="5045" y="3294"/>
                <a:ext cx="35" cy="1"/>
              </a:xfrm>
              <a:prstGeom prst="line">
                <a:avLst/>
              </a:prstGeom>
              <a:ln w="15875" cap="flat" cmpd="sng">
                <a:solidFill>
                  <a:srgbClr val="000000"/>
                </a:solidFill>
                <a:prstDash val="solid"/>
                <a:headEnd type="none" w="med" len="med"/>
                <a:tailEnd type="none" w="med" len="med"/>
              </a:ln>
            </p:spPr>
          </p:sp>
          <p:sp>
            <p:nvSpPr>
              <p:cNvPr id="37047" name="Line 2464"/>
              <p:cNvSpPr/>
              <p:nvPr/>
            </p:nvSpPr>
            <p:spPr>
              <a:xfrm flipH="1">
                <a:off x="4963" y="3294"/>
                <a:ext cx="56" cy="1"/>
              </a:xfrm>
              <a:prstGeom prst="line">
                <a:avLst/>
              </a:prstGeom>
              <a:ln w="15875" cap="flat" cmpd="sng">
                <a:solidFill>
                  <a:srgbClr val="000000"/>
                </a:solidFill>
                <a:prstDash val="solid"/>
                <a:headEnd type="none" w="med" len="med"/>
                <a:tailEnd type="none" w="med" len="med"/>
              </a:ln>
            </p:spPr>
          </p:sp>
          <p:sp>
            <p:nvSpPr>
              <p:cNvPr id="37048" name="Line 2465"/>
              <p:cNvSpPr/>
              <p:nvPr/>
            </p:nvSpPr>
            <p:spPr>
              <a:xfrm flipH="1">
                <a:off x="4879" y="3294"/>
                <a:ext cx="55" cy="1"/>
              </a:xfrm>
              <a:prstGeom prst="line">
                <a:avLst/>
              </a:prstGeom>
              <a:ln w="15875" cap="flat" cmpd="sng">
                <a:solidFill>
                  <a:srgbClr val="000000"/>
                </a:solidFill>
                <a:prstDash val="solid"/>
                <a:headEnd type="none" w="med" len="med"/>
                <a:tailEnd type="none" w="med" len="med"/>
              </a:ln>
            </p:spPr>
          </p:sp>
          <p:sp>
            <p:nvSpPr>
              <p:cNvPr id="37049" name="Line 2466"/>
              <p:cNvSpPr/>
              <p:nvPr/>
            </p:nvSpPr>
            <p:spPr>
              <a:xfrm flipH="1">
                <a:off x="4794" y="3294"/>
                <a:ext cx="56" cy="1"/>
              </a:xfrm>
              <a:prstGeom prst="line">
                <a:avLst/>
              </a:prstGeom>
              <a:ln w="15875" cap="flat" cmpd="sng">
                <a:solidFill>
                  <a:srgbClr val="000000"/>
                </a:solidFill>
                <a:prstDash val="solid"/>
                <a:headEnd type="none" w="med" len="med"/>
                <a:tailEnd type="none" w="med" len="med"/>
              </a:ln>
            </p:spPr>
          </p:sp>
          <p:sp>
            <p:nvSpPr>
              <p:cNvPr id="37050" name="Line 2467"/>
              <p:cNvSpPr/>
              <p:nvPr/>
            </p:nvSpPr>
            <p:spPr>
              <a:xfrm flipH="1">
                <a:off x="4713" y="3294"/>
                <a:ext cx="55" cy="1"/>
              </a:xfrm>
              <a:prstGeom prst="line">
                <a:avLst/>
              </a:prstGeom>
              <a:ln w="15875" cap="flat" cmpd="sng">
                <a:solidFill>
                  <a:srgbClr val="000000"/>
                </a:solidFill>
                <a:prstDash val="solid"/>
                <a:headEnd type="none" w="med" len="med"/>
                <a:tailEnd type="none" w="med" len="med"/>
              </a:ln>
            </p:spPr>
          </p:sp>
          <p:sp>
            <p:nvSpPr>
              <p:cNvPr id="37051" name="Line 2468"/>
              <p:cNvSpPr/>
              <p:nvPr/>
            </p:nvSpPr>
            <p:spPr>
              <a:xfrm flipH="1">
                <a:off x="4628" y="3294"/>
                <a:ext cx="56" cy="1"/>
              </a:xfrm>
              <a:prstGeom prst="line">
                <a:avLst/>
              </a:prstGeom>
              <a:ln w="15875" cap="flat" cmpd="sng">
                <a:solidFill>
                  <a:srgbClr val="000000"/>
                </a:solidFill>
                <a:prstDash val="solid"/>
                <a:headEnd type="none" w="med" len="med"/>
                <a:tailEnd type="none" w="med" len="med"/>
              </a:ln>
            </p:spPr>
          </p:sp>
          <p:sp>
            <p:nvSpPr>
              <p:cNvPr id="37052" name="Line 2469"/>
              <p:cNvSpPr/>
              <p:nvPr/>
            </p:nvSpPr>
            <p:spPr>
              <a:xfrm flipH="1">
                <a:off x="4547" y="3294"/>
                <a:ext cx="55" cy="1"/>
              </a:xfrm>
              <a:prstGeom prst="line">
                <a:avLst/>
              </a:prstGeom>
              <a:ln w="15875" cap="flat" cmpd="sng">
                <a:solidFill>
                  <a:srgbClr val="000000"/>
                </a:solidFill>
                <a:prstDash val="solid"/>
                <a:headEnd type="none" w="med" len="med"/>
                <a:tailEnd type="none" w="med" len="med"/>
              </a:ln>
            </p:spPr>
          </p:sp>
          <p:sp>
            <p:nvSpPr>
              <p:cNvPr id="37053" name="Line 2470"/>
              <p:cNvSpPr/>
              <p:nvPr/>
            </p:nvSpPr>
            <p:spPr>
              <a:xfrm flipH="1">
                <a:off x="4463" y="3294"/>
                <a:ext cx="55" cy="1"/>
              </a:xfrm>
              <a:prstGeom prst="line">
                <a:avLst/>
              </a:prstGeom>
              <a:ln w="15875" cap="flat" cmpd="sng">
                <a:solidFill>
                  <a:srgbClr val="000000"/>
                </a:solidFill>
                <a:prstDash val="solid"/>
                <a:headEnd type="none" w="med" len="med"/>
                <a:tailEnd type="none" w="med" len="med"/>
              </a:ln>
            </p:spPr>
          </p:sp>
          <p:sp>
            <p:nvSpPr>
              <p:cNvPr id="37054" name="Line 2471"/>
              <p:cNvSpPr/>
              <p:nvPr/>
            </p:nvSpPr>
            <p:spPr>
              <a:xfrm flipH="1">
                <a:off x="4378" y="3294"/>
                <a:ext cx="59" cy="1"/>
              </a:xfrm>
              <a:prstGeom prst="line">
                <a:avLst/>
              </a:prstGeom>
              <a:ln w="15875" cap="flat" cmpd="sng">
                <a:solidFill>
                  <a:srgbClr val="000000"/>
                </a:solidFill>
                <a:prstDash val="solid"/>
                <a:headEnd type="none" w="med" len="med"/>
                <a:tailEnd type="none" w="med" len="med"/>
              </a:ln>
            </p:spPr>
          </p:sp>
          <p:sp>
            <p:nvSpPr>
              <p:cNvPr id="37055" name="Line 2472"/>
              <p:cNvSpPr/>
              <p:nvPr/>
            </p:nvSpPr>
            <p:spPr>
              <a:xfrm flipH="1">
                <a:off x="4297" y="3294"/>
                <a:ext cx="55" cy="1"/>
              </a:xfrm>
              <a:prstGeom prst="line">
                <a:avLst/>
              </a:prstGeom>
              <a:ln w="15875" cap="flat" cmpd="sng">
                <a:solidFill>
                  <a:srgbClr val="000000"/>
                </a:solidFill>
                <a:prstDash val="solid"/>
                <a:headEnd type="none" w="med" len="med"/>
                <a:tailEnd type="none" w="med" len="med"/>
              </a:ln>
            </p:spPr>
          </p:sp>
          <p:sp>
            <p:nvSpPr>
              <p:cNvPr id="37056" name="Line 2473"/>
              <p:cNvSpPr/>
              <p:nvPr/>
            </p:nvSpPr>
            <p:spPr>
              <a:xfrm flipH="1">
                <a:off x="4212" y="3294"/>
                <a:ext cx="55" cy="1"/>
              </a:xfrm>
              <a:prstGeom prst="line">
                <a:avLst/>
              </a:prstGeom>
              <a:ln w="15875" cap="flat" cmpd="sng">
                <a:solidFill>
                  <a:srgbClr val="000000"/>
                </a:solidFill>
                <a:prstDash val="solid"/>
                <a:headEnd type="none" w="med" len="med"/>
                <a:tailEnd type="none" w="med" len="med"/>
              </a:ln>
            </p:spPr>
          </p:sp>
          <p:sp>
            <p:nvSpPr>
              <p:cNvPr id="37057" name="Line 2474"/>
              <p:cNvSpPr/>
              <p:nvPr/>
            </p:nvSpPr>
            <p:spPr>
              <a:xfrm flipH="1">
                <a:off x="4131" y="3294"/>
                <a:ext cx="55" cy="1"/>
              </a:xfrm>
              <a:prstGeom prst="line">
                <a:avLst/>
              </a:prstGeom>
              <a:ln w="15875" cap="flat" cmpd="sng">
                <a:solidFill>
                  <a:srgbClr val="000000"/>
                </a:solidFill>
                <a:prstDash val="solid"/>
                <a:headEnd type="none" w="med" len="med"/>
                <a:tailEnd type="none" w="med" len="med"/>
              </a:ln>
            </p:spPr>
          </p:sp>
        </p:grpSp>
      </p:grpSp>
      <p:grpSp>
        <p:nvGrpSpPr>
          <p:cNvPr id="36870" name="组合 302"/>
          <p:cNvGrpSpPr/>
          <p:nvPr/>
        </p:nvGrpSpPr>
        <p:grpSpPr>
          <a:xfrm>
            <a:off x="6835775" y="2492375"/>
            <a:ext cx="1943100" cy="1722438"/>
            <a:chOff x="4414840" y="2708274"/>
            <a:chExt cx="2981327" cy="2476500"/>
          </a:xfrm>
        </p:grpSpPr>
        <p:grpSp>
          <p:nvGrpSpPr>
            <p:cNvPr id="36871" name="Group 2625"/>
            <p:cNvGrpSpPr/>
            <p:nvPr/>
          </p:nvGrpSpPr>
          <p:grpSpPr>
            <a:xfrm>
              <a:off x="4714976" y="3141676"/>
              <a:ext cx="1544151" cy="1489080"/>
              <a:chOff x="2977" y="1993"/>
              <a:chExt cx="973" cy="938"/>
            </a:xfrm>
          </p:grpSpPr>
          <p:sp>
            <p:nvSpPr>
              <p:cNvPr id="36962" name="Line 2514"/>
              <p:cNvSpPr/>
              <p:nvPr/>
            </p:nvSpPr>
            <p:spPr>
              <a:xfrm>
                <a:off x="3949" y="1993"/>
                <a:ext cx="1" cy="51"/>
              </a:xfrm>
              <a:prstGeom prst="line">
                <a:avLst/>
              </a:prstGeom>
              <a:ln w="15875" cap="flat" cmpd="sng">
                <a:solidFill>
                  <a:srgbClr val="000000"/>
                </a:solidFill>
                <a:prstDash val="solid"/>
                <a:headEnd type="none" w="med" len="med"/>
                <a:tailEnd type="none" w="med" len="med"/>
              </a:ln>
            </p:spPr>
          </p:sp>
          <p:sp>
            <p:nvSpPr>
              <p:cNvPr id="36963" name="Line 2515"/>
              <p:cNvSpPr/>
              <p:nvPr/>
            </p:nvSpPr>
            <p:spPr>
              <a:xfrm>
                <a:off x="3949" y="2072"/>
                <a:ext cx="1" cy="61"/>
              </a:xfrm>
              <a:prstGeom prst="line">
                <a:avLst/>
              </a:prstGeom>
              <a:ln w="15875" cap="flat" cmpd="sng">
                <a:solidFill>
                  <a:srgbClr val="000000"/>
                </a:solidFill>
                <a:prstDash val="solid"/>
                <a:headEnd type="none" w="med" len="med"/>
                <a:tailEnd type="none" w="med" len="med"/>
              </a:ln>
            </p:spPr>
          </p:sp>
          <p:sp>
            <p:nvSpPr>
              <p:cNvPr id="36964" name="Line 2516"/>
              <p:cNvSpPr/>
              <p:nvPr/>
            </p:nvSpPr>
            <p:spPr>
              <a:xfrm>
                <a:off x="3949" y="2162"/>
                <a:ext cx="1" cy="60"/>
              </a:xfrm>
              <a:prstGeom prst="line">
                <a:avLst/>
              </a:prstGeom>
              <a:ln w="15875" cap="flat" cmpd="sng">
                <a:solidFill>
                  <a:srgbClr val="000000"/>
                </a:solidFill>
                <a:prstDash val="solid"/>
                <a:headEnd type="none" w="med" len="med"/>
                <a:tailEnd type="none" w="med" len="med"/>
              </a:ln>
            </p:spPr>
          </p:sp>
          <p:sp>
            <p:nvSpPr>
              <p:cNvPr id="36965" name="Line 2517"/>
              <p:cNvSpPr/>
              <p:nvPr/>
            </p:nvSpPr>
            <p:spPr>
              <a:xfrm>
                <a:off x="3949" y="2254"/>
                <a:ext cx="1" cy="57"/>
              </a:xfrm>
              <a:prstGeom prst="line">
                <a:avLst/>
              </a:prstGeom>
              <a:ln w="15875" cap="flat" cmpd="sng">
                <a:solidFill>
                  <a:srgbClr val="000000"/>
                </a:solidFill>
                <a:prstDash val="solid"/>
                <a:headEnd type="none" w="med" len="med"/>
                <a:tailEnd type="none" w="med" len="med"/>
              </a:ln>
            </p:spPr>
          </p:sp>
          <p:sp>
            <p:nvSpPr>
              <p:cNvPr id="36966" name="Line 2518"/>
              <p:cNvSpPr/>
              <p:nvPr/>
            </p:nvSpPr>
            <p:spPr>
              <a:xfrm>
                <a:off x="3949" y="2343"/>
                <a:ext cx="1" cy="61"/>
              </a:xfrm>
              <a:prstGeom prst="line">
                <a:avLst/>
              </a:prstGeom>
              <a:ln w="15875" cap="flat" cmpd="sng">
                <a:solidFill>
                  <a:srgbClr val="000000"/>
                </a:solidFill>
                <a:prstDash val="solid"/>
                <a:headEnd type="none" w="med" len="med"/>
                <a:tailEnd type="none" w="med" len="med"/>
              </a:ln>
            </p:spPr>
          </p:sp>
          <p:sp>
            <p:nvSpPr>
              <p:cNvPr id="36967" name="Line 2519"/>
              <p:cNvSpPr/>
              <p:nvPr/>
            </p:nvSpPr>
            <p:spPr>
              <a:xfrm>
                <a:off x="3949" y="2432"/>
                <a:ext cx="1" cy="61"/>
              </a:xfrm>
              <a:prstGeom prst="line">
                <a:avLst/>
              </a:prstGeom>
              <a:ln w="15875" cap="flat" cmpd="sng">
                <a:solidFill>
                  <a:srgbClr val="000000"/>
                </a:solidFill>
                <a:prstDash val="solid"/>
                <a:headEnd type="none" w="med" len="med"/>
                <a:tailEnd type="none" w="med" len="med"/>
              </a:ln>
            </p:spPr>
          </p:sp>
          <p:sp>
            <p:nvSpPr>
              <p:cNvPr id="36968" name="Line 2520"/>
              <p:cNvSpPr/>
              <p:nvPr/>
            </p:nvSpPr>
            <p:spPr>
              <a:xfrm>
                <a:off x="3949" y="2522"/>
                <a:ext cx="1" cy="60"/>
              </a:xfrm>
              <a:prstGeom prst="line">
                <a:avLst/>
              </a:prstGeom>
              <a:ln w="15875" cap="flat" cmpd="sng">
                <a:solidFill>
                  <a:srgbClr val="000000"/>
                </a:solidFill>
                <a:prstDash val="solid"/>
                <a:headEnd type="none" w="med" len="med"/>
                <a:tailEnd type="none" w="med" len="med"/>
              </a:ln>
            </p:spPr>
          </p:sp>
          <p:sp>
            <p:nvSpPr>
              <p:cNvPr id="36969" name="Line 2521"/>
              <p:cNvSpPr/>
              <p:nvPr/>
            </p:nvSpPr>
            <p:spPr>
              <a:xfrm>
                <a:off x="3949" y="2614"/>
                <a:ext cx="1" cy="57"/>
              </a:xfrm>
              <a:prstGeom prst="line">
                <a:avLst/>
              </a:prstGeom>
              <a:ln w="15875" cap="flat" cmpd="sng">
                <a:solidFill>
                  <a:srgbClr val="000000"/>
                </a:solidFill>
                <a:prstDash val="solid"/>
                <a:headEnd type="none" w="med" len="med"/>
                <a:tailEnd type="none" w="med" len="med"/>
              </a:ln>
            </p:spPr>
          </p:sp>
          <p:sp>
            <p:nvSpPr>
              <p:cNvPr id="36970" name="Line 2522"/>
              <p:cNvSpPr/>
              <p:nvPr/>
            </p:nvSpPr>
            <p:spPr>
              <a:xfrm>
                <a:off x="3949" y="2703"/>
                <a:ext cx="1" cy="61"/>
              </a:xfrm>
              <a:prstGeom prst="line">
                <a:avLst/>
              </a:prstGeom>
              <a:ln w="15875" cap="flat" cmpd="sng">
                <a:solidFill>
                  <a:srgbClr val="000000"/>
                </a:solidFill>
                <a:prstDash val="solid"/>
                <a:headEnd type="none" w="med" len="med"/>
                <a:tailEnd type="none" w="med" len="med"/>
              </a:ln>
            </p:spPr>
          </p:sp>
          <p:sp>
            <p:nvSpPr>
              <p:cNvPr id="36971" name="Line 2523"/>
              <p:cNvSpPr/>
              <p:nvPr/>
            </p:nvSpPr>
            <p:spPr>
              <a:xfrm>
                <a:off x="3949" y="2792"/>
                <a:ext cx="1" cy="61"/>
              </a:xfrm>
              <a:prstGeom prst="line">
                <a:avLst/>
              </a:prstGeom>
              <a:ln w="15875" cap="flat" cmpd="sng">
                <a:solidFill>
                  <a:srgbClr val="000000"/>
                </a:solidFill>
                <a:prstDash val="solid"/>
                <a:headEnd type="none" w="med" len="med"/>
                <a:tailEnd type="none" w="med" len="med"/>
              </a:ln>
            </p:spPr>
          </p:sp>
          <p:sp>
            <p:nvSpPr>
              <p:cNvPr id="36972" name="Line 2524"/>
              <p:cNvSpPr/>
              <p:nvPr/>
            </p:nvSpPr>
            <p:spPr>
              <a:xfrm>
                <a:off x="3949" y="2882"/>
                <a:ext cx="1" cy="49"/>
              </a:xfrm>
              <a:prstGeom prst="line">
                <a:avLst/>
              </a:prstGeom>
              <a:ln w="15875" cap="flat" cmpd="sng">
                <a:solidFill>
                  <a:srgbClr val="000000"/>
                </a:solidFill>
                <a:prstDash val="solid"/>
                <a:headEnd type="none" w="med" len="med"/>
                <a:tailEnd type="none" w="med" len="med"/>
              </a:ln>
            </p:spPr>
          </p:sp>
          <p:sp>
            <p:nvSpPr>
              <p:cNvPr id="36973" name="Line 2546"/>
              <p:cNvSpPr/>
              <p:nvPr/>
            </p:nvSpPr>
            <p:spPr>
              <a:xfrm>
                <a:off x="3247" y="1993"/>
                <a:ext cx="1" cy="51"/>
              </a:xfrm>
              <a:prstGeom prst="line">
                <a:avLst/>
              </a:prstGeom>
              <a:ln w="15875" cap="flat" cmpd="sng">
                <a:solidFill>
                  <a:srgbClr val="000000"/>
                </a:solidFill>
                <a:prstDash val="solid"/>
                <a:headEnd type="none" w="med" len="med"/>
                <a:tailEnd type="none" w="med" len="med"/>
              </a:ln>
            </p:spPr>
          </p:sp>
          <p:sp>
            <p:nvSpPr>
              <p:cNvPr id="36974" name="Line 2547"/>
              <p:cNvSpPr/>
              <p:nvPr/>
            </p:nvSpPr>
            <p:spPr>
              <a:xfrm>
                <a:off x="3247" y="2072"/>
                <a:ext cx="1" cy="61"/>
              </a:xfrm>
              <a:prstGeom prst="line">
                <a:avLst/>
              </a:prstGeom>
              <a:ln w="15875" cap="flat" cmpd="sng">
                <a:solidFill>
                  <a:srgbClr val="000000"/>
                </a:solidFill>
                <a:prstDash val="solid"/>
                <a:headEnd type="none" w="med" len="med"/>
                <a:tailEnd type="none" w="med" len="med"/>
              </a:ln>
            </p:spPr>
          </p:sp>
          <p:sp>
            <p:nvSpPr>
              <p:cNvPr id="36975" name="Line 2548"/>
              <p:cNvSpPr/>
              <p:nvPr/>
            </p:nvSpPr>
            <p:spPr>
              <a:xfrm>
                <a:off x="3243" y="2160"/>
                <a:ext cx="5" cy="62"/>
              </a:xfrm>
              <a:prstGeom prst="line">
                <a:avLst/>
              </a:prstGeom>
              <a:ln w="15875" cap="flat" cmpd="sng">
                <a:solidFill>
                  <a:srgbClr val="000000"/>
                </a:solidFill>
                <a:prstDash val="solid"/>
                <a:headEnd type="none" w="med" len="med"/>
                <a:tailEnd type="none" w="med" len="med"/>
              </a:ln>
            </p:spPr>
          </p:sp>
          <p:sp>
            <p:nvSpPr>
              <p:cNvPr id="36976" name="Line 2549"/>
              <p:cNvSpPr/>
              <p:nvPr/>
            </p:nvSpPr>
            <p:spPr>
              <a:xfrm>
                <a:off x="3247" y="2254"/>
                <a:ext cx="1" cy="57"/>
              </a:xfrm>
              <a:prstGeom prst="line">
                <a:avLst/>
              </a:prstGeom>
              <a:ln w="15875" cap="flat" cmpd="sng">
                <a:solidFill>
                  <a:srgbClr val="000000"/>
                </a:solidFill>
                <a:prstDash val="solid"/>
                <a:headEnd type="none" w="med" len="med"/>
                <a:tailEnd type="none" w="med" len="med"/>
              </a:ln>
            </p:spPr>
          </p:sp>
          <p:sp>
            <p:nvSpPr>
              <p:cNvPr id="36977" name="Line 2550"/>
              <p:cNvSpPr/>
              <p:nvPr/>
            </p:nvSpPr>
            <p:spPr>
              <a:xfrm>
                <a:off x="3247" y="2343"/>
                <a:ext cx="1" cy="61"/>
              </a:xfrm>
              <a:prstGeom prst="line">
                <a:avLst/>
              </a:prstGeom>
              <a:ln w="15875" cap="flat" cmpd="sng">
                <a:solidFill>
                  <a:srgbClr val="000000"/>
                </a:solidFill>
                <a:prstDash val="solid"/>
                <a:headEnd type="none" w="med" len="med"/>
                <a:tailEnd type="none" w="med" len="med"/>
              </a:ln>
            </p:spPr>
          </p:sp>
          <p:sp>
            <p:nvSpPr>
              <p:cNvPr id="36978" name="Line 2551"/>
              <p:cNvSpPr/>
              <p:nvPr/>
            </p:nvSpPr>
            <p:spPr>
              <a:xfrm>
                <a:off x="3247" y="2432"/>
                <a:ext cx="1" cy="61"/>
              </a:xfrm>
              <a:prstGeom prst="line">
                <a:avLst/>
              </a:prstGeom>
              <a:ln w="15875" cap="flat" cmpd="sng">
                <a:solidFill>
                  <a:srgbClr val="000000"/>
                </a:solidFill>
                <a:prstDash val="solid"/>
                <a:headEnd type="none" w="med" len="med"/>
                <a:tailEnd type="none" w="med" len="med"/>
              </a:ln>
            </p:spPr>
          </p:sp>
          <p:sp>
            <p:nvSpPr>
              <p:cNvPr id="36979" name="Line 2552"/>
              <p:cNvSpPr/>
              <p:nvPr/>
            </p:nvSpPr>
            <p:spPr>
              <a:xfrm>
                <a:off x="3247" y="2522"/>
                <a:ext cx="1" cy="60"/>
              </a:xfrm>
              <a:prstGeom prst="line">
                <a:avLst/>
              </a:prstGeom>
              <a:ln w="15875" cap="flat" cmpd="sng">
                <a:solidFill>
                  <a:srgbClr val="000000"/>
                </a:solidFill>
                <a:prstDash val="solid"/>
                <a:headEnd type="none" w="med" len="med"/>
                <a:tailEnd type="none" w="med" len="med"/>
              </a:ln>
            </p:spPr>
          </p:sp>
          <p:sp>
            <p:nvSpPr>
              <p:cNvPr id="36980" name="Line 2553"/>
              <p:cNvSpPr/>
              <p:nvPr/>
            </p:nvSpPr>
            <p:spPr>
              <a:xfrm>
                <a:off x="3247" y="2614"/>
                <a:ext cx="1" cy="57"/>
              </a:xfrm>
              <a:prstGeom prst="line">
                <a:avLst/>
              </a:prstGeom>
              <a:ln w="15875" cap="flat" cmpd="sng">
                <a:solidFill>
                  <a:srgbClr val="000000"/>
                </a:solidFill>
                <a:prstDash val="solid"/>
                <a:headEnd type="none" w="med" len="med"/>
                <a:tailEnd type="none" w="med" len="med"/>
              </a:ln>
            </p:spPr>
          </p:sp>
          <p:sp>
            <p:nvSpPr>
              <p:cNvPr id="36981" name="Line 2554"/>
              <p:cNvSpPr/>
              <p:nvPr/>
            </p:nvSpPr>
            <p:spPr>
              <a:xfrm>
                <a:off x="3247" y="2703"/>
                <a:ext cx="1" cy="61"/>
              </a:xfrm>
              <a:prstGeom prst="line">
                <a:avLst/>
              </a:prstGeom>
              <a:ln w="15875" cap="flat" cmpd="sng">
                <a:solidFill>
                  <a:srgbClr val="000000"/>
                </a:solidFill>
                <a:prstDash val="solid"/>
                <a:headEnd type="none" w="med" len="med"/>
                <a:tailEnd type="none" w="med" len="med"/>
              </a:ln>
            </p:spPr>
          </p:sp>
          <p:sp>
            <p:nvSpPr>
              <p:cNvPr id="36982" name="Line 2555"/>
              <p:cNvSpPr/>
              <p:nvPr/>
            </p:nvSpPr>
            <p:spPr>
              <a:xfrm>
                <a:off x="3247" y="2792"/>
                <a:ext cx="1" cy="61"/>
              </a:xfrm>
              <a:prstGeom prst="line">
                <a:avLst/>
              </a:prstGeom>
              <a:ln w="15875" cap="flat" cmpd="sng">
                <a:solidFill>
                  <a:srgbClr val="000000"/>
                </a:solidFill>
                <a:prstDash val="solid"/>
                <a:headEnd type="none" w="med" len="med"/>
                <a:tailEnd type="none" w="med" len="med"/>
              </a:ln>
            </p:spPr>
          </p:sp>
          <p:sp>
            <p:nvSpPr>
              <p:cNvPr id="36983" name="Line 2556"/>
              <p:cNvSpPr/>
              <p:nvPr/>
            </p:nvSpPr>
            <p:spPr>
              <a:xfrm>
                <a:off x="3247" y="2882"/>
                <a:ext cx="1" cy="49"/>
              </a:xfrm>
              <a:prstGeom prst="line">
                <a:avLst/>
              </a:prstGeom>
              <a:ln w="15875" cap="flat" cmpd="sng">
                <a:solidFill>
                  <a:srgbClr val="000000"/>
                </a:solidFill>
                <a:prstDash val="solid"/>
                <a:headEnd type="none" w="med" len="med"/>
                <a:tailEnd type="none" w="med" len="med"/>
              </a:ln>
            </p:spPr>
          </p:sp>
          <p:sp>
            <p:nvSpPr>
              <p:cNvPr id="36984" name="Line 2568"/>
              <p:cNvSpPr/>
              <p:nvPr/>
            </p:nvSpPr>
            <p:spPr>
              <a:xfrm>
                <a:off x="2977" y="2643"/>
                <a:ext cx="58" cy="1"/>
              </a:xfrm>
              <a:prstGeom prst="line">
                <a:avLst/>
              </a:prstGeom>
              <a:ln w="15875" cap="flat" cmpd="sng">
                <a:solidFill>
                  <a:srgbClr val="000000"/>
                </a:solidFill>
                <a:prstDash val="solid"/>
                <a:headEnd type="none" w="med" len="med"/>
                <a:tailEnd type="none" w="med" len="med"/>
              </a:ln>
            </p:spPr>
          </p:sp>
          <p:sp>
            <p:nvSpPr>
              <p:cNvPr id="36985" name="Line 2569"/>
              <p:cNvSpPr/>
              <p:nvPr/>
            </p:nvSpPr>
            <p:spPr>
              <a:xfrm>
                <a:off x="3065" y="2643"/>
                <a:ext cx="60" cy="1"/>
              </a:xfrm>
              <a:prstGeom prst="line">
                <a:avLst/>
              </a:prstGeom>
              <a:ln w="15875" cap="flat" cmpd="sng">
                <a:solidFill>
                  <a:srgbClr val="000000"/>
                </a:solidFill>
                <a:prstDash val="solid"/>
                <a:headEnd type="none" w="med" len="med"/>
                <a:tailEnd type="none" w="med" len="med"/>
              </a:ln>
            </p:spPr>
          </p:sp>
          <p:sp>
            <p:nvSpPr>
              <p:cNvPr id="36986" name="Line 2570"/>
              <p:cNvSpPr/>
              <p:nvPr/>
            </p:nvSpPr>
            <p:spPr>
              <a:xfrm>
                <a:off x="3159" y="2643"/>
                <a:ext cx="61" cy="1"/>
              </a:xfrm>
              <a:prstGeom prst="line">
                <a:avLst/>
              </a:prstGeom>
              <a:ln w="15875" cap="flat" cmpd="sng">
                <a:solidFill>
                  <a:srgbClr val="000000"/>
                </a:solidFill>
                <a:prstDash val="solid"/>
                <a:headEnd type="none" w="med" len="med"/>
                <a:tailEnd type="none" w="med" len="med"/>
              </a:ln>
            </p:spPr>
          </p:sp>
          <p:sp>
            <p:nvSpPr>
              <p:cNvPr id="36987" name="Line 2571"/>
              <p:cNvSpPr/>
              <p:nvPr/>
            </p:nvSpPr>
            <p:spPr>
              <a:xfrm>
                <a:off x="3250" y="2643"/>
                <a:ext cx="60" cy="1"/>
              </a:xfrm>
              <a:prstGeom prst="line">
                <a:avLst/>
              </a:prstGeom>
              <a:ln w="15875" cap="flat" cmpd="sng">
                <a:solidFill>
                  <a:srgbClr val="000000"/>
                </a:solidFill>
                <a:prstDash val="solid"/>
                <a:headEnd type="none" w="med" len="med"/>
                <a:tailEnd type="none" w="med" len="med"/>
              </a:ln>
            </p:spPr>
          </p:sp>
          <p:sp>
            <p:nvSpPr>
              <p:cNvPr id="36988" name="Line 2572"/>
              <p:cNvSpPr/>
              <p:nvPr/>
            </p:nvSpPr>
            <p:spPr>
              <a:xfrm>
                <a:off x="3341" y="2643"/>
                <a:ext cx="60" cy="1"/>
              </a:xfrm>
              <a:prstGeom prst="line">
                <a:avLst/>
              </a:prstGeom>
              <a:ln w="15875" cap="flat" cmpd="sng">
                <a:solidFill>
                  <a:srgbClr val="000000"/>
                </a:solidFill>
                <a:prstDash val="solid"/>
                <a:headEnd type="none" w="med" len="med"/>
                <a:tailEnd type="none" w="med" len="med"/>
              </a:ln>
            </p:spPr>
          </p:sp>
          <p:sp>
            <p:nvSpPr>
              <p:cNvPr id="36989" name="Line 2573"/>
              <p:cNvSpPr/>
              <p:nvPr/>
            </p:nvSpPr>
            <p:spPr>
              <a:xfrm>
                <a:off x="3431" y="2643"/>
                <a:ext cx="61" cy="1"/>
              </a:xfrm>
              <a:prstGeom prst="line">
                <a:avLst/>
              </a:prstGeom>
              <a:ln w="15875" cap="flat" cmpd="sng">
                <a:solidFill>
                  <a:srgbClr val="000000"/>
                </a:solidFill>
                <a:prstDash val="solid"/>
                <a:headEnd type="none" w="med" len="med"/>
                <a:tailEnd type="none" w="med" len="med"/>
              </a:ln>
            </p:spPr>
          </p:sp>
          <p:sp>
            <p:nvSpPr>
              <p:cNvPr id="36990" name="Line 2574"/>
              <p:cNvSpPr/>
              <p:nvPr/>
            </p:nvSpPr>
            <p:spPr>
              <a:xfrm>
                <a:off x="3522" y="2643"/>
                <a:ext cx="64" cy="1"/>
              </a:xfrm>
              <a:prstGeom prst="line">
                <a:avLst/>
              </a:prstGeom>
              <a:ln w="15875" cap="flat" cmpd="sng">
                <a:solidFill>
                  <a:srgbClr val="000000"/>
                </a:solidFill>
                <a:prstDash val="solid"/>
                <a:headEnd type="none" w="med" len="med"/>
                <a:tailEnd type="none" w="med" len="med"/>
              </a:ln>
            </p:spPr>
          </p:sp>
          <p:sp>
            <p:nvSpPr>
              <p:cNvPr id="36991" name="Line 2575"/>
              <p:cNvSpPr/>
              <p:nvPr/>
            </p:nvSpPr>
            <p:spPr>
              <a:xfrm>
                <a:off x="3616" y="2643"/>
                <a:ext cx="61" cy="1"/>
              </a:xfrm>
              <a:prstGeom prst="line">
                <a:avLst/>
              </a:prstGeom>
              <a:ln w="15875" cap="flat" cmpd="sng">
                <a:solidFill>
                  <a:srgbClr val="000000"/>
                </a:solidFill>
                <a:prstDash val="solid"/>
                <a:headEnd type="none" w="med" len="med"/>
                <a:tailEnd type="none" w="med" len="med"/>
              </a:ln>
            </p:spPr>
          </p:sp>
          <p:sp>
            <p:nvSpPr>
              <p:cNvPr id="36992" name="Line 2576"/>
              <p:cNvSpPr/>
              <p:nvPr/>
            </p:nvSpPr>
            <p:spPr>
              <a:xfrm>
                <a:off x="3707" y="2643"/>
                <a:ext cx="61" cy="1"/>
              </a:xfrm>
              <a:prstGeom prst="line">
                <a:avLst/>
              </a:prstGeom>
              <a:ln w="15875" cap="flat" cmpd="sng">
                <a:solidFill>
                  <a:srgbClr val="000000"/>
                </a:solidFill>
                <a:prstDash val="solid"/>
                <a:headEnd type="none" w="med" len="med"/>
                <a:tailEnd type="none" w="med" len="med"/>
              </a:ln>
            </p:spPr>
          </p:sp>
          <p:sp>
            <p:nvSpPr>
              <p:cNvPr id="36993" name="Line 2577"/>
              <p:cNvSpPr/>
              <p:nvPr/>
            </p:nvSpPr>
            <p:spPr>
              <a:xfrm>
                <a:off x="3798" y="2643"/>
                <a:ext cx="61" cy="1"/>
              </a:xfrm>
              <a:prstGeom prst="line">
                <a:avLst/>
              </a:prstGeom>
              <a:ln w="15875" cap="flat" cmpd="sng">
                <a:solidFill>
                  <a:srgbClr val="000000"/>
                </a:solidFill>
                <a:prstDash val="solid"/>
                <a:headEnd type="none" w="med" len="med"/>
                <a:tailEnd type="none" w="med" len="med"/>
              </a:ln>
            </p:spPr>
          </p:sp>
          <p:sp>
            <p:nvSpPr>
              <p:cNvPr id="36994" name="Line 2578"/>
              <p:cNvSpPr/>
              <p:nvPr/>
            </p:nvSpPr>
            <p:spPr>
              <a:xfrm>
                <a:off x="3889" y="2643"/>
                <a:ext cx="60" cy="1"/>
              </a:xfrm>
              <a:prstGeom prst="line">
                <a:avLst/>
              </a:prstGeom>
              <a:ln w="15875" cap="flat" cmpd="sng">
                <a:solidFill>
                  <a:srgbClr val="000000"/>
                </a:solidFill>
                <a:prstDash val="solid"/>
                <a:headEnd type="none" w="med" len="med"/>
                <a:tailEnd type="none" w="med" len="med"/>
              </a:ln>
            </p:spPr>
          </p:sp>
          <p:sp>
            <p:nvSpPr>
              <p:cNvPr id="36995" name="Line 2579"/>
              <p:cNvSpPr/>
              <p:nvPr/>
            </p:nvSpPr>
            <p:spPr>
              <a:xfrm>
                <a:off x="2977" y="1993"/>
                <a:ext cx="58" cy="1"/>
              </a:xfrm>
              <a:prstGeom prst="line">
                <a:avLst/>
              </a:prstGeom>
              <a:ln w="15875" cap="flat" cmpd="sng">
                <a:solidFill>
                  <a:srgbClr val="000000"/>
                </a:solidFill>
                <a:prstDash val="solid"/>
                <a:headEnd type="none" w="med" len="med"/>
                <a:tailEnd type="none" w="med" len="med"/>
              </a:ln>
            </p:spPr>
          </p:sp>
          <p:sp>
            <p:nvSpPr>
              <p:cNvPr id="36996" name="Line 2580"/>
              <p:cNvSpPr/>
              <p:nvPr/>
            </p:nvSpPr>
            <p:spPr>
              <a:xfrm>
                <a:off x="3065" y="1993"/>
                <a:ext cx="60" cy="1"/>
              </a:xfrm>
              <a:prstGeom prst="line">
                <a:avLst/>
              </a:prstGeom>
              <a:ln w="15875" cap="flat" cmpd="sng">
                <a:solidFill>
                  <a:srgbClr val="000000"/>
                </a:solidFill>
                <a:prstDash val="solid"/>
                <a:headEnd type="none" w="med" len="med"/>
                <a:tailEnd type="none" w="med" len="med"/>
              </a:ln>
            </p:spPr>
          </p:sp>
          <p:sp>
            <p:nvSpPr>
              <p:cNvPr id="36997" name="Line 2581"/>
              <p:cNvSpPr/>
              <p:nvPr/>
            </p:nvSpPr>
            <p:spPr>
              <a:xfrm>
                <a:off x="3159" y="1993"/>
                <a:ext cx="61" cy="1"/>
              </a:xfrm>
              <a:prstGeom prst="line">
                <a:avLst/>
              </a:prstGeom>
              <a:ln w="15875" cap="flat" cmpd="sng">
                <a:solidFill>
                  <a:srgbClr val="000000"/>
                </a:solidFill>
                <a:prstDash val="solid"/>
                <a:headEnd type="none" w="med" len="med"/>
                <a:tailEnd type="none" w="med" len="med"/>
              </a:ln>
            </p:spPr>
          </p:sp>
          <p:sp>
            <p:nvSpPr>
              <p:cNvPr id="36998" name="Line 2582"/>
              <p:cNvSpPr/>
              <p:nvPr/>
            </p:nvSpPr>
            <p:spPr>
              <a:xfrm>
                <a:off x="3250" y="1993"/>
                <a:ext cx="60" cy="1"/>
              </a:xfrm>
              <a:prstGeom prst="line">
                <a:avLst/>
              </a:prstGeom>
              <a:ln w="15875" cap="flat" cmpd="sng">
                <a:solidFill>
                  <a:srgbClr val="000000"/>
                </a:solidFill>
                <a:prstDash val="solid"/>
                <a:headEnd type="none" w="med" len="med"/>
                <a:tailEnd type="none" w="med" len="med"/>
              </a:ln>
            </p:spPr>
          </p:sp>
          <p:sp>
            <p:nvSpPr>
              <p:cNvPr id="36999" name="Line 2583"/>
              <p:cNvSpPr/>
              <p:nvPr/>
            </p:nvSpPr>
            <p:spPr>
              <a:xfrm>
                <a:off x="3341" y="1993"/>
                <a:ext cx="60" cy="1"/>
              </a:xfrm>
              <a:prstGeom prst="line">
                <a:avLst/>
              </a:prstGeom>
              <a:ln w="15875" cap="flat" cmpd="sng">
                <a:solidFill>
                  <a:srgbClr val="000000"/>
                </a:solidFill>
                <a:prstDash val="solid"/>
                <a:headEnd type="none" w="med" len="med"/>
                <a:tailEnd type="none" w="med" len="med"/>
              </a:ln>
            </p:spPr>
          </p:sp>
          <p:sp>
            <p:nvSpPr>
              <p:cNvPr id="37000" name="Line 2584"/>
              <p:cNvSpPr/>
              <p:nvPr/>
            </p:nvSpPr>
            <p:spPr>
              <a:xfrm>
                <a:off x="3431" y="1993"/>
                <a:ext cx="61" cy="1"/>
              </a:xfrm>
              <a:prstGeom prst="line">
                <a:avLst/>
              </a:prstGeom>
              <a:ln w="15875" cap="flat" cmpd="sng">
                <a:solidFill>
                  <a:srgbClr val="000000"/>
                </a:solidFill>
                <a:prstDash val="solid"/>
                <a:headEnd type="none" w="med" len="med"/>
                <a:tailEnd type="none" w="med" len="med"/>
              </a:ln>
            </p:spPr>
          </p:sp>
          <p:sp>
            <p:nvSpPr>
              <p:cNvPr id="37001" name="Line 2585"/>
              <p:cNvSpPr/>
              <p:nvPr/>
            </p:nvSpPr>
            <p:spPr>
              <a:xfrm>
                <a:off x="3522" y="1993"/>
                <a:ext cx="64" cy="1"/>
              </a:xfrm>
              <a:prstGeom prst="line">
                <a:avLst/>
              </a:prstGeom>
              <a:ln w="15875" cap="flat" cmpd="sng">
                <a:solidFill>
                  <a:srgbClr val="000000"/>
                </a:solidFill>
                <a:prstDash val="solid"/>
                <a:headEnd type="none" w="med" len="med"/>
                <a:tailEnd type="none" w="med" len="med"/>
              </a:ln>
            </p:spPr>
          </p:sp>
          <p:sp>
            <p:nvSpPr>
              <p:cNvPr id="37002" name="Line 2586"/>
              <p:cNvSpPr/>
              <p:nvPr/>
            </p:nvSpPr>
            <p:spPr>
              <a:xfrm>
                <a:off x="3616" y="1993"/>
                <a:ext cx="61" cy="1"/>
              </a:xfrm>
              <a:prstGeom prst="line">
                <a:avLst/>
              </a:prstGeom>
              <a:ln w="15875" cap="flat" cmpd="sng">
                <a:solidFill>
                  <a:srgbClr val="000000"/>
                </a:solidFill>
                <a:prstDash val="solid"/>
                <a:headEnd type="none" w="med" len="med"/>
                <a:tailEnd type="none" w="med" len="med"/>
              </a:ln>
            </p:spPr>
          </p:sp>
          <p:sp>
            <p:nvSpPr>
              <p:cNvPr id="37003" name="Line 2587"/>
              <p:cNvSpPr/>
              <p:nvPr/>
            </p:nvSpPr>
            <p:spPr>
              <a:xfrm>
                <a:off x="3707" y="1993"/>
                <a:ext cx="61" cy="1"/>
              </a:xfrm>
              <a:prstGeom prst="line">
                <a:avLst/>
              </a:prstGeom>
              <a:ln w="15875" cap="flat" cmpd="sng">
                <a:solidFill>
                  <a:srgbClr val="000000"/>
                </a:solidFill>
                <a:prstDash val="solid"/>
                <a:headEnd type="none" w="med" len="med"/>
                <a:tailEnd type="none" w="med" len="med"/>
              </a:ln>
            </p:spPr>
          </p:sp>
          <p:sp>
            <p:nvSpPr>
              <p:cNvPr id="37004" name="Line 2588"/>
              <p:cNvSpPr/>
              <p:nvPr/>
            </p:nvSpPr>
            <p:spPr>
              <a:xfrm>
                <a:off x="3798" y="1993"/>
                <a:ext cx="61" cy="1"/>
              </a:xfrm>
              <a:prstGeom prst="line">
                <a:avLst/>
              </a:prstGeom>
              <a:ln w="15875" cap="flat" cmpd="sng">
                <a:solidFill>
                  <a:srgbClr val="000000"/>
                </a:solidFill>
                <a:prstDash val="solid"/>
                <a:headEnd type="none" w="med" len="med"/>
                <a:tailEnd type="none" w="med" len="med"/>
              </a:ln>
            </p:spPr>
          </p:sp>
          <p:sp>
            <p:nvSpPr>
              <p:cNvPr id="37005" name="Line 2589"/>
              <p:cNvSpPr/>
              <p:nvPr/>
            </p:nvSpPr>
            <p:spPr>
              <a:xfrm>
                <a:off x="3889" y="1993"/>
                <a:ext cx="60" cy="1"/>
              </a:xfrm>
              <a:prstGeom prst="line">
                <a:avLst/>
              </a:prstGeom>
              <a:ln w="15875" cap="flat" cmpd="sng">
                <a:solidFill>
                  <a:srgbClr val="000000"/>
                </a:solidFill>
                <a:prstDash val="solid"/>
                <a:headEnd type="none" w="med" len="med"/>
                <a:tailEnd type="none" w="med" len="med"/>
              </a:ln>
            </p:spPr>
          </p:sp>
        </p:grpSp>
        <p:grpSp>
          <p:nvGrpSpPr>
            <p:cNvPr id="36872" name="Group 2621"/>
            <p:cNvGrpSpPr/>
            <p:nvPr/>
          </p:nvGrpSpPr>
          <p:grpSpPr>
            <a:xfrm>
              <a:off x="6588140" y="2924196"/>
              <a:ext cx="801690" cy="415928"/>
              <a:chOff x="4131" y="1792"/>
              <a:chExt cx="505" cy="262"/>
            </a:xfrm>
          </p:grpSpPr>
          <p:sp>
            <p:nvSpPr>
              <p:cNvPr id="36929" name="Freeform 2496"/>
              <p:cNvSpPr/>
              <p:nvPr/>
            </p:nvSpPr>
            <p:spPr>
              <a:xfrm>
                <a:off x="4138" y="1970"/>
                <a:ext cx="343" cy="83"/>
              </a:xfrm>
              <a:custGeom>
                <a:avLst/>
                <a:gdLst/>
                <a:ahLst/>
                <a:cxnLst>
                  <a:cxn ang="0">
                    <a:pos x="0" y="0"/>
                  </a:cxn>
                  <a:cxn ang="0">
                    <a:pos x="343" y="83"/>
                  </a:cxn>
                  <a:cxn ang="0">
                    <a:pos x="0" y="0"/>
                  </a:cxn>
                </a:cxnLst>
                <a:pathLst>
                  <a:path w="343" h="83">
                    <a:moveTo>
                      <a:pt x="0" y="0"/>
                    </a:moveTo>
                    <a:lnTo>
                      <a:pt x="343" y="83"/>
                    </a:lnTo>
                    <a:lnTo>
                      <a:pt x="0" y="0"/>
                    </a:lnTo>
                    <a:close/>
                  </a:path>
                </a:pathLst>
              </a:custGeom>
              <a:solidFill>
                <a:srgbClr val="FFFFFF">
                  <a:alpha val="100000"/>
                </a:srgbClr>
              </a:solidFill>
              <a:ln w="0" cap="flat" cmpd="sng">
                <a:solidFill>
                  <a:srgbClr val="FFFFFF">
                    <a:alpha val="100000"/>
                  </a:srgbClr>
                </a:solidFill>
                <a:prstDash val="solid"/>
                <a:round/>
                <a:headEnd type="none" w="med" len="med"/>
                <a:tailEnd type="none" w="med" len="med"/>
              </a:ln>
            </p:spPr>
            <p:txBody>
              <a:bodyPr/>
              <a:p>
                <a:endParaRPr lang="zh-CN" altLang="en-US"/>
              </a:p>
            </p:txBody>
          </p:sp>
          <p:sp>
            <p:nvSpPr>
              <p:cNvPr id="36930" name="Freeform 2498"/>
              <p:cNvSpPr/>
              <p:nvPr/>
            </p:nvSpPr>
            <p:spPr>
              <a:xfrm>
                <a:off x="4138" y="1795"/>
                <a:ext cx="171" cy="175"/>
              </a:xfrm>
              <a:custGeom>
                <a:avLst/>
                <a:gdLst/>
                <a:ahLst/>
                <a:cxnLst>
                  <a:cxn ang="0">
                    <a:pos x="171" y="0"/>
                  </a:cxn>
                  <a:cxn ang="0">
                    <a:pos x="0" y="175"/>
                  </a:cxn>
                  <a:cxn ang="0">
                    <a:pos x="171" y="0"/>
                  </a:cxn>
                </a:cxnLst>
                <a:pathLst>
                  <a:path w="171" h="175">
                    <a:moveTo>
                      <a:pt x="171" y="0"/>
                    </a:moveTo>
                    <a:lnTo>
                      <a:pt x="0" y="175"/>
                    </a:lnTo>
                    <a:lnTo>
                      <a:pt x="171" y="0"/>
                    </a:lnTo>
                    <a:close/>
                  </a:path>
                </a:pathLst>
              </a:custGeom>
              <a:solidFill>
                <a:srgbClr val="FFFFFF">
                  <a:alpha val="100000"/>
                </a:srgbClr>
              </a:solidFill>
              <a:ln w="0" cap="flat" cmpd="sng">
                <a:solidFill>
                  <a:srgbClr val="FFFFFF">
                    <a:alpha val="100000"/>
                  </a:srgbClr>
                </a:solidFill>
                <a:prstDash val="solid"/>
                <a:round/>
                <a:headEnd type="none" w="med" len="med"/>
                <a:tailEnd type="none" w="med" len="med"/>
              </a:ln>
            </p:spPr>
            <p:txBody>
              <a:bodyPr/>
              <a:p>
                <a:endParaRPr lang="zh-CN" altLang="en-US"/>
              </a:p>
            </p:txBody>
          </p:sp>
          <p:sp>
            <p:nvSpPr>
              <p:cNvPr id="36931" name="Freeform 2525"/>
              <p:cNvSpPr/>
              <p:nvPr/>
            </p:nvSpPr>
            <p:spPr>
              <a:xfrm>
                <a:off x="4309" y="1795"/>
                <a:ext cx="327" cy="137"/>
              </a:xfrm>
              <a:custGeom>
                <a:avLst/>
                <a:gdLst/>
                <a:ahLst/>
                <a:cxnLst>
                  <a:cxn ang="0">
                    <a:pos x="327" y="137"/>
                  </a:cxn>
                  <a:cxn ang="0">
                    <a:pos x="0" y="0"/>
                  </a:cxn>
                  <a:cxn ang="0">
                    <a:pos x="327" y="137"/>
                  </a:cxn>
                </a:cxnLst>
                <a:pathLst>
                  <a:path w="327" h="137">
                    <a:moveTo>
                      <a:pt x="327" y="137"/>
                    </a:moveTo>
                    <a:lnTo>
                      <a:pt x="0" y="0"/>
                    </a:lnTo>
                    <a:lnTo>
                      <a:pt x="327" y="137"/>
                    </a:lnTo>
                    <a:close/>
                  </a:path>
                </a:pathLst>
              </a:custGeom>
              <a:solidFill>
                <a:srgbClr val="FFFFFF">
                  <a:alpha val="100000"/>
                </a:srgbClr>
              </a:solidFill>
              <a:ln w="0" cap="flat" cmpd="sng">
                <a:solidFill>
                  <a:srgbClr val="FFFFFF">
                    <a:alpha val="100000"/>
                  </a:srgbClr>
                </a:solidFill>
                <a:prstDash val="solid"/>
                <a:round/>
                <a:headEnd type="none" w="med" len="med"/>
                <a:tailEnd type="none" w="med" len="med"/>
              </a:ln>
            </p:spPr>
            <p:txBody>
              <a:bodyPr/>
              <a:p>
                <a:endParaRPr lang="zh-CN" altLang="en-US"/>
              </a:p>
            </p:txBody>
          </p:sp>
          <p:sp>
            <p:nvSpPr>
              <p:cNvPr id="36932" name="Freeform 2527"/>
              <p:cNvSpPr/>
              <p:nvPr/>
            </p:nvSpPr>
            <p:spPr>
              <a:xfrm>
                <a:off x="4481" y="1932"/>
                <a:ext cx="155" cy="121"/>
              </a:xfrm>
              <a:custGeom>
                <a:avLst/>
                <a:gdLst/>
                <a:ahLst/>
                <a:cxnLst>
                  <a:cxn ang="0">
                    <a:pos x="0" y="121"/>
                  </a:cxn>
                  <a:cxn ang="0">
                    <a:pos x="155" y="0"/>
                  </a:cxn>
                  <a:cxn ang="0">
                    <a:pos x="0" y="121"/>
                  </a:cxn>
                </a:cxnLst>
                <a:pathLst>
                  <a:path w="155" h="121">
                    <a:moveTo>
                      <a:pt x="0" y="121"/>
                    </a:moveTo>
                    <a:lnTo>
                      <a:pt x="155" y="0"/>
                    </a:lnTo>
                    <a:lnTo>
                      <a:pt x="0" y="121"/>
                    </a:lnTo>
                    <a:close/>
                  </a:path>
                </a:pathLst>
              </a:custGeom>
              <a:solidFill>
                <a:srgbClr val="FFFFFF">
                  <a:alpha val="100000"/>
                </a:srgbClr>
              </a:solidFill>
              <a:ln w="0" cap="flat" cmpd="sng">
                <a:solidFill>
                  <a:srgbClr val="FFFFFF">
                    <a:alpha val="100000"/>
                  </a:srgbClr>
                </a:solidFill>
                <a:prstDash val="solid"/>
                <a:round/>
                <a:headEnd type="none" w="med" len="med"/>
                <a:tailEnd type="none" w="med" len="med"/>
              </a:ln>
            </p:spPr>
            <p:txBody>
              <a:bodyPr/>
              <a:p>
                <a:endParaRPr lang="zh-CN" altLang="en-US"/>
              </a:p>
            </p:txBody>
          </p:sp>
          <p:sp>
            <p:nvSpPr>
              <p:cNvPr id="36933" name="Line 2591"/>
              <p:cNvSpPr/>
              <p:nvPr/>
            </p:nvSpPr>
            <p:spPr>
              <a:xfrm flipH="1">
                <a:off x="4545" y="2053"/>
                <a:ext cx="27" cy="1"/>
              </a:xfrm>
              <a:prstGeom prst="line">
                <a:avLst/>
              </a:prstGeom>
              <a:ln w="15875" cap="flat" cmpd="sng">
                <a:solidFill>
                  <a:srgbClr val="000000"/>
                </a:solidFill>
                <a:prstDash val="solid"/>
                <a:headEnd type="none" w="med" len="med"/>
                <a:tailEnd type="none" w="med" len="med"/>
              </a:ln>
            </p:spPr>
          </p:sp>
          <p:sp>
            <p:nvSpPr>
              <p:cNvPr id="36934" name="Line 2592"/>
              <p:cNvSpPr/>
              <p:nvPr/>
            </p:nvSpPr>
            <p:spPr>
              <a:xfrm flipH="1">
                <a:off x="4491" y="2053"/>
                <a:ext cx="27" cy="1"/>
              </a:xfrm>
              <a:prstGeom prst="line">
                <a:avLst/>
              </a:prstGeom>
              <a:ln w="15875" cap="flat" cmpd="sng">
                <a:solidFill>
                  <a:srgbClr val="000000"/>
                </a:solidFill>
                <a:prstDash val="solid"/>
                <a:headEnd type="none" w="med" len="med"/>
                <a:tailEnd type="none" w="med" len="med"/>
              </a:ln>
            </p:spPr>
          </p:sp>
          <p:sp>
            <p:nvSpPr>
              <p:cNvPr id="36935" name="Line 2593"/>
              <p:cNvSpPr/>
              <p:nvPr/>
            </p:nvSpPr>
            <p:spPr>
              <a:xfrm flipH="1">
                <a:off x="4437" y="2053"/>
                <a:ext cx="27" cy="1"/>
              </a:xfrm>
              <a:prstGeom prst="line">
                <a:avLst/>
              </a:prstGeom>
              <a:ln w="15875" cap="flat" cmpd="sng">
                <a:solidFill>
                  <a:srgbClr val="000000"/>
                </a:solidFill>
                <a:prstDash val="solid"/>
                <a:headEnd type="none" w="med" len="med"/>
                <a:tailEnd type="none" w="med" len="med"/>
              </a:ln>
            </p:spPr>
          </p:sp>
          <p:sp>
            <p:nvSpPr>
              <p:cNvPr id="36936" name="Line 2594"/>
              <p:cNvSpPr/>
              <p:nvPr/>
            </p:nvSpPr>
            <p:spPr>
              <a:xfrm flipH="1">
                <a:off x="4383" y="2053"/>
                <a:ext cx="27" cy="1"/>
              </a:xfrm>
              <a:prstGeom prst="line">
                <a:avLst/>
              </a:prstGeom>
              <a:ln w="15875" cap="flat" cmpd="sng">
                <a:solidFill>
                  <a:srgbClr val="000000"/>
                </a:solidFill>
                <a:prstDash val="solid"/>
                <a:headEnd type="none" w="med" len="med"/>
                <a:tailEnd type="none" w="med" len="med"/>
              </a:ln>
            </p:spPr>
          </p:sp>
          <p:sp>
            <p:nvSpPr>
              <p:cNvPr id="36937" name="Line 2595"/>
              <p:cNvSpPr/>
              <p:nvPr/>
            </p:nvSpPr>
            <p:spPr>
              <a:xfrm flipH="1">
                <a:off x="4329" y="2053"/>
                <a:ext cx="27" cy="1"/>
              </a:xfrm>
              <a:prstGeom prst="line">
                <a:avLst/>
              </a:prstGeom>
              <a:ln w="15875" cap="flat" cmpd="sng">
                <a:solidFill>
                  <a:srgbClr val="000000"/>
                </a:solidFill>
                <a:prstDash val="solid"/>
                <a:headEnd type="none" w="med" len="med"/>
                <a:tailEnd type="none" w="med" len="med"/>
              </a:ln>
            </p:spPr>
          </p:sp>
          <p:sp>
            <p:nvSpPr>
              <p:cNvPr id="36938" name="Line 2596"/>
              <p:cNvSpPr/>
              <p:nvPr/>
            </p:nvSpPr>
            <p:spPr>
              <a:xfrm flipH="1">
                <a:off x="4276" y="2053"/>
                <a:ext cx="27" cy="1"/>
              </a:xfrm>
              <a:prstGeom prst="line">
                <a:avLst/>
              </a:prstGeom>
              <a:ln w="15875" cap="flat" cmpd="sng">
                <a:solidFill>
                  <a:srgbClr val="000000"/>
                </a:solidFill>
                <a:prstDash val="solid"/>
                <a:headEnd type="none" w="med" len="med"/>
                <a:tailEnd type="none" w="med" len="med"/>
              </a:ln>
            </p:spPr>
          </p:sp>
          <p:sp>
            <p:nvSpPr>
              <p:cNvPr id="36939" name="Line 2597"/>
              <p:cNvSpPr/>
              <p:nvPr/>
            </p:nvSpPr>
            <p:spPr>
              <a:xfrm flipH="1">
                <a:off x="4222" y="2053"/>
                <a:ext cx="27" cy="1"/>
              </a:xfrm>
              <a:prstGeom prst="line">
                <a:avLst/>
              </a:prstGeom>
              <a:ln w="15875" cap="flat" cmpd="sng">
                <a:solidFill>
                  <a:srgbClr val="000000"/>
                </a:solidFill>
                <a:prstDash val="solid"/>
                <a:headEnd type="none" w="med" len="med"/>
                <a:tailEnd type="none" w="med" len="med"/>
              </a:ln>
            </p:spPr>
          </p:sp>
          <p:sp>
            <p:nvSpPr>
              <p:cNvPr id="36940" name="Line 2598"/>
              <p:cNvSpPr/>
              <p:nvPr/>
            </p:nvSpPr>
            <p:spPr>
              <a:xfrm flipH="1">
                <a:off x="4168" y="2053"/>
                <a:ext cx="27" cy="1"/>
              </a:xfrm>
              <a:prstGeom prst="line">
                <a:avLst/>
              </a:prstGeom>
              <a:ln w="15875" cap="flat" cmpd="sng">
                <a:solidFill>
                  <a:srgbClr val="000000"/>
                </a:solidFill>
                <a:prstDash val="solid"/>
                <a:headEnd type="none" w="med" len="med"/>
                <a:tailEnd type="none" w="med" len="med"/>
              </a:ln>
            </p:spPr>
          </p:sp>
          <p:sp>
            <p:nvSpPr>
              <p:cNvPr id="36941" name="Freeform 2599"/>
              <p:cNvSpPr/>
              <p:nvPr/>
            </p:nvSpPr>
            <p:spPr>
              <a:xfrm>
                <a:off x="4131" y="2037"/>
                <a:ext cx="10" cy="16"/>
              </a:xfrm>
              <a:custGeom>
                <a:avLst/>
                <a:gdLst/>
                <a:ahLst/>
                <a:cxnLst>
                  <a:cxn ang="0">
                    <a:pos x="10" y="16"/>
                  </a:cxn>
                  <a:cxn ang="0">
                    <a:pos x="0" y="16"/>
                  </a:cxn>
                  <a:cxn ang="0">
                    <a:pos x="0" y="0"/>
                  </a:cxn>
                </a:cxnLst>
                <a:pathLst>
                  <a:path w="10" h="16">
                    <a:moveTo>
                      <a:pt x="10" y="16"/>
                    </a:moveTo>
                    <a:lnTo>
                      <a:pt x="0" y="16"/>
                    </a:lnTo>
                    <a:lnTo>
                      <a:pt x="0" y="0"/>
                    </a:lnTo>
                  </a:path>
                </a:pathLst>
              </a:custGeom>
              <a:no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36942" name="Line 2600"/>
              <p:cNvSpPr/>
              <p:nvPr/>
            </p:nvSpPr>
            <p:spPr>
              <a:xfrm flipV="1">
                <a:off x="4131" y="1986"/>
                <a:ext cx="1" cy="26"/>
              </a:xfrm>
              <a:prstGeom prst="line">
                <a:avLst/>
              </a:prstGeom>
              <a:ln w="15875" cap="flat" cmpd="sng">
                <a:solidFill>
                  <a:srgbClr val="000000"/>
                </a:solidFill>
                <a:prstDash val="solid"/>
                <a:headEnd type="none" w="med" len="med"/>
                <a:tailEnd type="none" w="med" len="med"/>
              </a:ln>
            </p:spPr>
          </p:sp>
          <p:sp>
            <p:nvSpPr>
              <p:cNvPr id="36943" name="Line 2601"/>
              <p:cNvSpPr/>
              <p:nvPr/>
            </p:nvSpPr>
            <p:spPr>
              <a:xfrm flipV="1">
                <a:off x="4131" y="1935"/>
                <a:ext cx="1" cy="26"/>
              </a:xfrm>
              <a:prstGeom prst="line">
                <a:avLst/>
              </a:prstGeom>
              <a:ln w="15875" cap="flat" cmpd="sng">
                <a:solidFill>
                  <a:srgbClr val="000000"/>
                </a:solidFill>
                <a:prstDash val="solid"/>
                <a:headEnd type="none" w="med" len="med"/>
                <a:tailEnd type="none" w="med" len="med"/>
              </a:ln>
            </p:spPr>
          </p:sp>
          <p:sp>
            <p:nvSpPr>
              <p:cNvPr id="36944" name="Line 2602"/>
              <p:cNvSpPr/>
              <p:nvPr/>
            </p:nvSpPr>
            <p:spPr>
              <a:xfrm flipV="1">
                <a:off x="4131" y="1884"/>
                <a:ext cx="1" cy="26"/>
              </a:xfrm>
              <a:prstGeom prst="line">
                <a:avLst/>
              </a:prstGeom>
              <a:ln w="15875" cap="flat" cmpd="sng">
                <a:solidFill>
                  <a:srgbClr val="000000"/>
                </a:solidFill>
                <a:prstDash val="solid"/>
                <a:headEnd type="none" w="med" len="med"/>
                <a:tailEnd type="none" w="med" len="med"/>
              </a:ln>
            </p:spPr>
          </p:sp>
          <p:sp>
            <p:nvSpPr>
              <p:cNvPr id="36945" name="Line 2603"/>
              <p:cNvSpPr/>
              <p:nvPr/>
            </p:nvSpPr>
            <p:spPr>
              <a:xfrm flipV="1">
                <a:off x="4131" y="1833"/>
                <a:ext cx="1" cy="26"/>
              </a:xfrm>
              <a:prstGeom prst="line">
                <a:avLst/>
              </a:prstGeom>
              <a:ln w="15875" cap="flat" cmpd="sng">
                <a:solidFill>
                  <a:srgbClr val="000000"/>
                </a:solidFill>
                <a:prstDash val="solid"/>
                <a:headEnd type="none" w="med" len="med"/>
                <a:tailEnd type="none" w="med" len="med"/>
              </a:ln>
            </p:spPr>
          </p:sp>
          <p:sp>
            <p:nvSpPr>
              <p:cNvPr id="36946" name="Freeform 2604"/>
              <p:cNvSpPr/>
              <p:nvPr/>
            </p:nvSpPr>
            <p:spPr>
              <a:xfrm>
                <a:off x="4131" y="1792"/>
                <a:ext cx="10" cy="16"/>
              </a:xfrm>
              <a:custGeom>
                <a:avLst/>
                <a:gdLst/>
                <a:ahLst/>
                <a:cxnLst>
                  <a:cxn ang="0">
                    <a:pos x="0" y="16"/>
                  </a:cxn>
                  <a:cxn ang="0">
                    <a:pos x="0" y="0"/>
                  </a:cxn>
                  <a:cxn ang="0">
                    <a:pos x="10" y="0"/>
                  </a:cxn>
                </a:cxnLst>
                <a:pathLst>
                  <a:path w="10" h="16">
                    <a:moveTo>
                      <a:pt x="0" y="16"/>
                    </a:moveTo>
                    <a:lnTo>
                      <a:pt x="0" y="0"/>
                    </a:lnTo>
                    <a:lnTo>
                      <a:pt x="10" y="0"/>
                    </a:lnTo>
                  </a:path>
                </a:pathLst>
              </a:custGeom>
              <a:no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36947" name="Line 2605"/>
              <p:cNvSpPr/>
              <p:nvPr/>
            </p:nvSpPr>
            <p:spPr>
              <a:xfrm>
                <a:off x="4168" y="1792"/>
                <a:ext cx="27" cy="1"/>
              </a:xfrm>
              <a:prstGeom prst="line">
                <a:avLst/>
              </a:prstGeom>
              <a:ln w="15875" cap="flat" cmpd="sng">
                <a:solidFill>
                  <a:srgbClr val="000000"/>
                </a:solidFill>
                <a:prstDash val="solid"/>
                <a:headEnd type="none" w="med" len="med"/>
                <a:tailEnd type="none" w="med" len="med"/>
              </a:ln>
            </p:spPr>
          </p:sp>
          <p:sp>
            <p:nvSpPr>
              <p:cNvPr id="36948" name="Line 2606"/>
              <p:cNvSpPr/>
              <p:nvPr/>
            </p:nvSpPr>
            <p:spPr>
              <a:xfrm>
                <a:off x="4222" y="1792"/>
                <a:ext cx="27" cy="1"/>
              </a:xfrm>
              <a:prstGeom prst="line">
                <a:avLst/>
              </a:prstGeom>
              <a:ln w="15875" cap="flat" cmpd="sng">
                <a:solidFill>
                  <a:srgbClr val="000000"/>
                </a:solidFill>
                <a:prstDash val="solid"/>
                <a:headEnd type="none" w="med" len="med"/>
                <a:tailEnd type="none" w="med" len="med"/>
              </a:ln>
            </p:spPr>
          </p:sp>
          <p:sp>
            <p:nvSpPr>
              <p:cNvPr id="36949" name="Line 2607"/>
              <p:cNvSpPr/>
              <p:nvPr/>
            </p:nvSpPr>
            <p:spPr>
              <a:xfrm>
                <a:off x="4276" y="1792"/>
                <a:ext cx="27" cy="1"/>
              </a:xfrm>
              <a:prstGeom prst="line">
                <a:avLst/>
              </a:prstGeom>
              <a:ln w="15875" cap="flat" cmpd="sng">
                <a:solidFill>
                  <a:srgbClr val="000000"/>
                </a:solidFill>
                <a:prstDash val="solid"/>
                <a:headEnd type="none" w="med" len="med"/>
                <a:tailEnd type="none" w="med" len="med"/>
              </a:ln>
            </p:spPr>
          </p:sp>
          <p:sp>
            <p:nvSpPr>
              <p:cNvPr id="36950" name="Line 2608"/>
              <p:cNvSpPr/>
              <p:nvPr/>
            </p:nvSpPr>
            <p:spPr>
              <a:xfrm>
                <a:off x="4329" y="1792"/>
                <a:ext cx="27" cy="1"/>
              </a:xfrm>
              <a:prstGeom prst="line">
                <a:avLst/>
              </a:prstGeom>
              <a:ln w="15875" cap="flat" cmpd="sng">
                <a:solidFill>
                  <a:srgbClr val="000000"/>
                </a:solidFill>
                <a:prstDash val="solid"/>
                <a:headEnd type="none" w="med" len="med"/>
                <a:tailEnd type="none" w="med" len="med"/>
              </a:ln>
            </p:spPr>
          </p:sp>
          <p:sp>
            <p:nvSpPr>
              <p:cNvPr id="36951" name="Line 2609"/>
              <p:cNvSpPr/>
              <p:nvPr/>
            </p:nvSpPr>
            <p:spPr>
              <a:xfrm>
                <a:off x="4383" y="1792"/>
                <a:ext cx="27" cy="1"/>
              </a:xfrm>
              <a:prstGeom prst="line">
                <a:avLst/>
              </a:prstGeom>
              <a:ln w="15875" cap="flat" cmpd="sng">
                <a:solidFill>
                  <a:srgbClr val="000000"/>
                </a:solidFill>
                <a:prstDash val="solid"/>
                <a:headEnd type="none" w="med" len="med"/>
                <a:tailEnd type="none" w="med" len="med"/>
              </a:ln>
            </p:spPr>
          </p:sp>
          <p:sp>
            <p:nvSpPr>
              <p:cNvPr id="36952" name="Line 2610"/>
              <p:cNvSpPr/>
              <p:nvPr/>
            </p:nvSpPr>
            <p:spPr>
              <a:xfrm>
                <a:off x="4437" y="1792"/>
                <a:ext cx="27" cy="1"/>
              </a:xfrm>
              <a:prstGeom prst="line">
                <a:avLst/>
              </a:prstGeom>
              <a:ln w="15875" cap="flat" cmpd="sng">
                <a:solidFill>
                  <a:srgbClr val="000000"/>
                </a:solidFill>
                <a:prstDash val="solid"/>
                <a:headEnd type="none" w="med" len="med"/>
                <a:tailEnd type="none" w="med" len="med"/>
              </a:ln>
            </p:spPr>
          </p:sp>
          <p:sp>
            <p:nvSpPr>
              <p:cNvPr id="36953" name="Line 2611"/>
              <p:cNvSpPr/>
              <p:nvPr/>
            </p:nvSpPr>
            <p:spPr>
              <a:xfrm>
                <a:off x="4491" y="1792"/>
                <a:ext cx="27" cy="1"/>
              </a:xfrm>
              <a:prstGeom prst="line">
                <a:avLst/>
              </a:prstGeom>
              <a:ln w="15875" cap="flat" cmpd="sng">
                <a:solidFill>
                  <a:srgbClr val="000000"/>
                </a:solidFill>
                <a:prstDash val="solid"/>
                <a:headEnd type="none" w="med" len="med"/>
                <a:tailEnd type="none" w="med" len="med"/>
              </a:ln>
            </p:spPr>
          </p:sp>
          <p:sp>
            <p:nvSpPr>
              <p:cNvPr id="36954" name="Line 2612"/>
              <p:cNvSpPr/>
              <p:nvPr/>
            </p:nvSpPr>
            <p:spPr>
              <a:xfrm>
                <a:off x="4545" y="1792"/>
                <a:ext cx="27" cy="1"/>
              </a:xfrm>
              <a:prstGeom prst="line">
                <a:avLst/>
              </a:prstGeom>
              <a:ln w="15875" cap="flat" cmpd="sng">
                <a:solidFill>
                  <a:srgbClr val="000000"/>
                </a:solidFill>
                <a:prstDash val="solid"/>
                <a:headEnd type="none" w="med" len="med"/>
                <a:tailEnd type="none" w="med" len="med"/>
              </a:ln>
            </p:spPr>
          </p:sp>
          <p:sp>
            <p:nvSpPr>
              <p:cNvPr id="36955" name="Freeform 2613"/>
              <p:cNvSpPr/>
              <p:nvPr/>
            </p:nvSpPr>
            <p:spPr>
              <a:xfrm>
                <a:off x="4599" y="1792"/>
                <a:ext cx="26" cy="1"/>
              </a:xfrm>
              <a:custGeom>
                <a:avLst/>
                <a:gdLst/>
                <a:ahLst/>
                <a:cxnLst>
                  <a:cxn ang="0">
                    <a:pos x="0" y="0"/>
                  </a:cxn>
                  <a:cxn ang="0">
                    <a:pos x="26" y="0"/>
                  </a:cxn>
                </a:cxnLst>
                <a:pathLst>
                  <a:path w="26" h="1">
                    <a:moveTo>
                      <a:pt x="0" y="0"/>
                    </a:moveTo>
                    <a:lnTo>
                      <a:pt x="26" y="0"/>
                    </a:lnTo>
                  </a:path>
                </a:pathLst>
              </a:custGeom>
              <a:no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36956" name="Line 2614"/>
              <p:cNvSpPr/>
              <p:nvPr/>
            </p:nvSpPr>
            <p:spPr>
              <a:xfrm>
                <a:off x="4625" y="1818"/>
                <a:ext cx="1" cy="25"/>
              </a:xfrm>
              <a:prstGeom prst="line">
                <a:avLst/>
              </a:prstGeom>
              <a:ln w="15875" cap="flat" cmpd="sng">
                <a:solidFill>
                  <a:srgbClr val="000000"/>
                </a:solidFill>
                <a:prstDash val="solid"/>
                <a:headEnd type="none" w="med" len="med"/>
                <a:tailEnd type="none" w="med" len="med"/>
              </a:ln>
            </p:spPr>
          </p:sp>
          <p:sp>
            <p:nvSpPr>
              <p:cNvPr id="36957" name="Line 2615"/>
              <p:cNvSpPr/>
              <p:nvPr/>
            </p:nvSpPr>
            <p:spPr>
              <a:xfrm>
                <a:off x="4625" y="1868"/>
                <a:ext cx="1" cy="26"/>
              </a:xfrm>
              <a:prstGeom prst="line">
                <a:avLst/>
              </a:prstGeom>
              <a:ln w="15875" cap="flat" cmpd="sng">
                <a:solidFill>
                  <a:srgbClr val="000000"/>
                </a:solidFill>
                <a:prstDash val="solid"/>
                <a:headEnd type="none" w="med" len="med"/>
                <a:tailEnd type="none" w="med" len="med"/>
              </a:ln>
            </p:spPr>
          </p:sp>
          <p:sp>
            <p:nvSpPr>
              <p:cNvPr id="36958" name="Line 2616"/>
              <p:cNvSpPr/>
              <p:nvPr/>
            </p:nvSpPr>
            <p:spPr>
              <a:xfrm>
                <a:off x="4625" y="1919"/>
                <a:ext cx="1" cy="26"/>
              </a:xfrm>
              <a:prstGeom prst="line">
                <a:avLst/>
              </a:prstGeom>
              <a:ln w="15875" cap="flat" cmpd="sng">
                <a:solidFill>
                  <a:srgbClr val="000000"/>
                </a:solidFill>
                <a:prstDash val="solid"/>
                <a:headEnd type="none" w="med" len="med"/>
                <a:tailEnd type="none" w="med" len="med"/>
              </a:ln>
            </p:spPr>
          </p:sp>
          <p:sp>
            <p:nvSpPr>
              <p:cNvPr id="36959" name="Line 2617"/>
              <p:cNvSpPr/>
              <p:nvPr/>
            </p:nvSpPr>
            <p:spPr>
              <a:xfrm>
                <a:off x="4625" y="1970"/>
                <a:ext cx="1" cy="26"/>
              </a:xfrm>
              <a:prstGeom prst="line">
                <a:avLst/>
              </a:prstGeom>
              <a:ln w="15875" cap="flat" cmpd="sng">
                <a:solidFill>
                  <a:srgbClr val="000000"/>
                </a:solidFill>
                <a:prstDash val="solid"/>
                <a:headEnd type="none" w="med" len="med"/>
                <a:tailEnd type="none" w="med" len="med"/>
              </a:ln>
            </p:spPr>
          </p:sp>
          <p:sp>
            <p:nvSpPr>
              <p:cNvPr id="36960" name="Line 2618"/>
              <p:cNvSpPr/>
              <p:nvPr/>
            </p:nvSpPr>
            <p:spPr>
              <a:xfrm>
                <a:off x="4625" y="2021"/>
                <a:ext cx="1" cy="26"/>
              </a:xfrm>
              <a:prstGeom prst="line">
                <a:avLst/>
              </a:prstGeom>
              <a:ln w="15875" cap="flat" cmpd="sng">
                <a:solidFill>
                  <a:srgbClr val="000000"/>
                </a:solidFill>
                <a:prstDash val="solid"/>
                <a:headEnd type="none" w="med" len="med"/>
                <a:tailEnd type="none" w="med" len="med"/>
              </a:ln>
            </p:spPr>
          </p:sp>
          <p:sp>
            <p:nvSpPr>
              <p:cNvPr id="36961" name="Line 2619"/>
              <p:cNvSpPr/>
              <p:nvPr/>
            </p:nvSpPr>
            <p:spPr>
              <a:xfrm flipH="1">
                <a:off x="4599" y="2053"/>
                <a:ext cx="26" cy="1"/>
              </a:xfrm>
              <a:prstGeom prst="line">
                <a:avLst/>
              </a:prstGeom>
              <a:ln w="15875" cap="flat" cmpd="sng">
                <a:solidFill>
                  <a:srgbClr val="000000"/>
                </a:solidFill>
                <a:prstDash val="solid"/>
                <a:headEnd type="none" w="med" len="med"/>
                <a:tailEnd type="none" w="med" len="med"/>
              </a:ln>
            </p:spPr>
          </p:sp>
        </p:grpSp>
        <p:grpSp>
          <p:nvGrpSpPr>
            <p:cNvPr id="36873" name="Group 2630"/>
            <p:cNvGrpSpPr/>
            <p:nvPr/>
          </p:nvGrpSpPr>
          <p:grpSpPr>
            <a:xfrm>
              <a:off x="4414840" y="2708274"/>
              <a:ext cx="2981327" cy="2476500"/>
              <a:chOff x="2781" y="1706"/>
              <a:chExt cx="1878" cy="1560"/>
            </a:xfrm>
          </p:grpSpPr>
          <p:grpSp>
            <p:nvGrpSpPr>
              <p:cNvPr id="36874" name="Group 2628"/>
              <p:cNvGrpSpPr/>
              <p:nvPr/>
            </p:nvGrpSpPr>
            <p:grpSpPr>
              <a:xfrm>
                <a:off x="2781" y="1706"/>
                <a:ext cx="1878" cy="1338"/>
                <a:chOff x="2781" y="1706"/>
                <a:chExt cx="1878" cy="1338"/>
              </a:xfrm>
            </p:grpSpPr>
            <p:sp>
              <p:nvSpPr>
                <p:cNvPr id="36876" name="Rectangle 2495"/>
                <p:cNvSpPr/>
                <p:nvPr/>
              </p:nvSpPr>
              <p:spPr>
                <a:xfrm>
                  <a:off x="2789" y="1706"/>
                  <a:ext cx="1870" cy="1338"/>
                </a:xfrm>
                <a:prstGeom prst="rect">
                  <a:avLst/>
                </a:prstGeom>
                <a:noFill/>
                <a:ln w="0">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spcAft>
                      <a:spcPct val="50000"/>
                    </a:spcAft>
                    <a:buFontTx/>
                    <a:buNone/>
                  </a:pPr>
                  <a:endParaRPr lang="zh-CN" altLang="en-US" sz="2800" dirty="0">
                    <a:latin typeface="宋体" panose="02010600030101010101" pitchFamily="2" charset="-122"/>
                    <a:ea typeface="宋体" panose="02010600030101010101" pitchFamily="2" charset="-122"/>
                  </a:endParaRPr>
                </a:p>
              </p:txBody>
            </p:sp>
            <p:grpSp>
              <p:nvGrpSpPr>
                <p:cNvPr id="36877" name="Group 2620"/>
                <p:cNvGrpSpPr/>
                <p:nvPr/>
              </p:nvGrpSpPr>
              <p:grpSpPr>
                <a:xfrm>
                  <a:off x="4150" y="1842"/>
                  <a:ext cx="498" cy="258"/>
                  <a:chOff x="4138" y="1795"/>
                  <a:chExt cx="498" cy="258"/>
                </a:xfrm>
              </p:grpSpPr>
              <p:sp>
                <p:nvSpPr>
                  <p:cNvPr id="36925" name="Line 2497"/>
                  <p:cNvSpPr/>
                  <p:nvPr/>
                </p:nvSpPr>
                <p:spPr>
                  <a:xfrm>
                    <a:off x="4138" y="1970"/>
                    <a:ext cx="343" cy="83"/>
                  </a:xfrm>
                  <a:prstGeom prst="line">
                    <a:avLst/>
                  </a:prstGeom>
                  <a:ln w="15875" cap="flat" cmpd="sng">
                    <a:solidFill>
                      <a:srgbClr val="000000"/>
                    </a:solidFill>
                    <a:prstDash val="solid"/>
                    <a:headEnd type="none" w="med" len="med"/>
                    <a:tailEnd type="none" w="med" len="med"/>
                  </a:ln>
                </p:spPr>
              </p:sp>
              <p:sp>
                <p:nvSpPr>
                  <p:cNvPr id="36926" name="Line 2499"/>
                  <p:cNvSpPr/>
                  <p:nvPr/>
                </p:nvSpPr>
                <p:spPr>
                  <a:xfrm flipH="1">
                    <a:off x="4138" y="1795"/>
                    <a:ext cx="171" cy="175"/>
                  </a:xfrm>
                  <a:prstGeom prst="line">
                    <a:avLst/>
                  </a:prstGeom>
                  <a:ln w="15875" cap="flat" cmpd="sng">
                    <a:solidFill>
                      <a:srgbClr val="000000"/>
                    </a:solidFill>
                    <a:prstDash val="solid"/>
                    <a:headEnd type="none" w="med" len="med"/>
                    <a:tailEnd type="none" w="med" len="med"/>
                  </a:ln>
                </p:spPr>
              </p:sp>
              <p:sp>
                <p:nvSpPr>
                  <p:cNvPr id="36927" name="Line 2526"/>
                  <p:cNvSpPr/>
                  <p:nvPr/>
                </p:nvSpPr>
                <p:spPr>
                  <a:xfrm flipH="1" flipV="1">
                    <a:off x="4309" y="1795"/>
                    <a:ext cx="327" cy="137"/>
                  </a:xfrm>
                  <a:prstGeom prst="line">
                    <a:avLst/>
                  </a:prstGeom>
                  <a:ln w="15875" cap="flat" cmpd="sng">
                    <a:solidFill>
                      <a:srgbClr val="000000"/>
                    </a:solidFill>
                    <a:prstDash val="solid"/>
                    <a:headEnd type="none" w="med" len="med"/>
                    <a:tailEnd type="none" w="med" len="med"/>
                  </a:ln>
                </p:spPr>
              </p:sp>
              <p:sp>
                <p:nvSpPr>
                  <p:cNvPr id="36928" name="Line 2528"/>
                  <p:cNvSpPr/>
                  <p:nvPr/>
                </p:nvSpPr>
                <p:spPr>
                  <a:xfrm flipV="1">
                    <a:off x="4481" y="1932"/>
                    <a:ext cx="155" cy="121"/>
                  </a:xfrm>
                  <a:prstGeom prst="line">
                    <a:avLst/>
                  </a:prstGeom>
                  <a:ln w="15875" cap="flat" cmpd="sng">
                    <a:solidFill>
                      <a:srgbClr val="000000"/>
                    </a:solidFill>
                    <a:prstDash val="solid"/>
                    <a:headEnd type="none" w="med" len="med"/>
                    <a:tailEnd type="none" w="med" len="med"/>
                  </a:ln>
                </p:spPr>
              </p:sp>
            </p:grpSp>
            <p:sp>
              <p:nvSpPr>
                <p:cNvPr id="36878" name="Line 2530"/>
                <p:cNvSpPr/>
                <p:nvPr/>
              </p:nvSpPr>
              <p:spPr>
                <a:xfrm>
                  <a:off x="2977" y="1716"/>
                  <a:ext cx="24" cy="111"/>
                </a:xfrm>
                <a:prstGeom prst="line">
                  <a:avLst/>
                </a:prstGeom>
                <a:ln w="0" cap="flat" cmpd="sng">
                  <a:solidFill>
                    <a:srgbClr val="000000"/>
                  </a:solidFill>
                  <a:prstDash val="solid"/>
                  <a:headEnd type="none" w="med" len="med"/>
                  <a:tailEnd type="none" w="med" len="med"/>
                </a:ln>
              </p:spPr>
            </p:sp>
            <p:sp>
              <p:nvSpPr>
                <p:cNvPr id="36879" name="Line 2531"/>
                <p:cNvSpPr/>
                <p:nvPr/>
              </p:nvSpPr>
              <p:spPr>
                <a:xfrm flipH="1">
                  <a:off x="2954" y="1716"/>
                  <a:ext cx="23" cy="111"/>
                </a:xfrm>
                <a:prstGeom prst="line">
                  <a:avLst/>
                </a:prstGeom>
                <a:ln w="0" cap="flat" cmpd="sng">
                  <a:solidFill>
                    <a:srgbClr val="000000"/>
                  </a:solidFill>
                  <a:prstDash val="solid"/>
                  <a:headEnd type="none" w="med" len="med"/>
                  <a:tailEnd type="none" w="med" len="med"/>
                </a:ln>
              </p:spPr>
            </p:sp>
            <p:sp>
              <p:nvSpPr>
                <p:cNvPr id="36880" name="Freeform 2532"/>
                <p:cNvSpPr/>
                <p:nvPr/>
              </p:nvSpPr>
              <p:spPr>
                <a:xfrm>
                  <a:off x="2954" y="1716"/>
                  <a:ext cx="23" cy="111"/>
                </a:xfrm>
                <a:custGeom>
                  <a:avLst/>
                  <a:gdLst/>
                  <a:ahLst/>
                  <a:cxnLst>
                    <a:cxn ang="0">
                      <a:pos x="23" y="38"/>
                    </a:cxn>
                    <a:cxn ang="0">
                      <a:pos x="23" y="0"/>
                    </a:cxn>
                    <a:cxn ang="0">
                      <a:pos x="0" y="111"/>
                    </a:cxn>
                    <a:cxn ang="0">
                      <a:pos x="23" y="38"/>
                    </a:cxn>
                  </a:cxnLst>
                  <a:pathLst>
                    <a:path w="23" h="111">
                      <a:moveTo>
                        <a:pt x="23" y="38"/>
                      </a:moveTo>
                      <a:lnTo>
                        <a:pt x="23" y="0"/>
                      </a:lnTo>
                      <a:lnTo>
                        <a:pt x="0" y="111"/>
                      </a:lnTo>
                      <a:lnTo>
                        <a:pt x="23" y="38"/>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6881" name="Freeform 2533"/>
                <p:cNvSpPr/>
                <p:nvPr/>
              </p:nvSpPr>
              <p:spPr>
                <a:xfrm>
                  <a:off x="2954" y="1716"/>
                  <a:ext cx="23" cy="111"/>
                </a:xfrm>
                <a:custGeom>
                  <a:avLst/>
                  <a:gdLst/>
                  <a:ahLst/>
                  <a:cxnLst>
                    <a:cxn ang="0">
                      <a:pos x="23" y="38"/>
                    </a:cxn>
                    <a:cxn ang="0">
                      <a:pos x="23" y="0"/>
                    </a:cxn>
                    <a:cxn ang="0">
                      <a:pos x="0" y="111"/>
                    </a:cxn>
                    <a:cxn ang="0">
                      <a:pos x="23" y="38"/>
                    </a:cxn>
                  </a:cxnLst>
                  <a:pathLst>
                    <a:path w="23" h="111">
                      <a:moveTo>
                        <a:pt x="23" y="38"/>
                      </a:moveTo>
                      <a:lnTo>
                        <a:pt x="23" y="0"/>
                      </a:lnTo>
                      <a:lnTo>
                        <a:pt x="0" y="111"/>
                      </a:lnTo>
                      <a:lnTo>
                        <a:pt x="23" y="38"/>
                      </a:lnTo>
                    </a:path>
                  </a:pathLst>
                </a:custGeom>
                <a:no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6882" name="Freeform 2534"/>
                <p:cNvSpPr/>
                <p:nvPr/>
              </p:nvSpPr>
              <p:spPr>
                <a:xfrm>
                  <a:off x="2954" y="1754"/>
                  <a:ext cx="23" cy="73"/>
                </a:xfrm>
                <a:custGeom>
                  <a:avLst/>
                  <a:gdLst/>
                  <a:ahLst/>
                  <a:cxnLst>
                    <a:cxn ang="0">
                      <a:pos x="23" y="0"/>
                    </a:cxn>
                    <a:cxn ang="0">
                      <a:pos x="0" y="73"/>
                    </a:cxn>
                    <a:cxn ang="0">
                      <a:pos x="23" y="41"/>
                    </a:cxn>
                    <a:cxn ang="0">
                      <a:pos x="23" y="0"/>
                    </a:cxn>
                  </a:cxnLst>
                  <a:pathLst>
                    <a:path w="23" h="73">
                      <a:moveTo>
                        <a:pt x="23" y="0"/>
                      </a:moveTo>
                      <a:lnTo>
                        <a:pt x="0" y="73"/>
                      </a:lnTo>
                      <a:lnTo>
                        <a:pt x="23" y="41"/>
                      </a:lnTo>
                      <a:lnTo>
                        <a:pt x="23" y="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6883" name="Freeform 2535"/>
                <p:cNvSpPr/>
                <p:nvPr/>
              </p:nvSpPr>
              <p:spPr>
                <a:xfrm>
                  <a:off x="2954" y="1754"/>
                  <a:ext cx="23" cy="73"/>
                </a:xfrm>
                <a:custGeom>
                  <a:avLst/>
                  <a:gdLst/>
                  <a:ahLst/>
                  <a:cxnLst>
                    <a:cxn ang="0">
                      <a:pos x="23" y="0"/>
                    </a:cxn>
                    <a:cxn ang="0">
                      <a:pos x="0" y="73"/>
                    </a:cxn>
                    <a:cxn ang="0">
                      <a:pos x="23" y="41"/>
                    </a:cxn>
                    <a:cxn ang="0">
                      <a:pos x="23" y="0"/>
                    </a:cxn>
                  </a:cxnLst>
                  <a:pathLst>
                    <a:path w="23" h="73">
                      <a:moveTo>
                        <a:pt x="23" y="0"/>
                      </a:moveTo>
                      <a:lnTo>
                        <a:pt x="0" y="73"/>
                      </a:lnTo>
                      <a:lnTo>
                        <a:pt x="23" y="41"/>
                      </a:lnTo>
                      <a:lnTo>
                        <a:pt x="23" y="0"/>
                      </a:lnTo>
                    </a:path>
                  </a:pathLst>
                </a:custGeom>
                <a:no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6884" name="Freeform 2536"/>
                <p:cNvSpPr/>
                <p:nvPr/>
              </p:nvSpPr>
              <p:spPr>
                <a:xfrm>
                  <a:off x="2977" y="1754"/>
                  <a:ext cx="24" cy="73"/>
                </a:xfrm>
                <a:custGeom>
                  <a:avLst/>
                  <a:gdLst/>
                  <a:ahLst/>
                  <a:cxnLst>
                    <a:cxn ang="0">
                      <a:pos x="0" y="0"/>
                    </a:cxn>
                    <a:cxn ang="0">
                      <a:pos x="0" y="41"/>
                    </a:cxn>
                    <a:cxn ang="0">
                      <a:pos x="24" y="73"/>
                    </a:cxn>
                    <a:cxn ang="0">
                      <a:pos x="0" y="0"/>
                    </a:cxn>
                  </a:cxnLst>
                  <a:pathLst>
                    <a:path w="24" h="73">
                      <a:moveTo>
                        <a:pt x="0" y="0"/>
                      </a:moveTo>
                      <a:lnTo>
                        <a:pt x="0" y="41"/>
                      </a:lnTo>
                      <a:lnTo>
                        <a:pt x="24" y="73"/>
                      </a:lnTo>
                      <a:lnTo>
                        <a:pt x="0" y="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6885" name="Freeform 2537"/>
                <p:cNvSpPr/>
                <p:nvPr/>
              </p:nvSpPr>
              <p:spPr>
                <a:xfrm>
                  <a:off x="2977" y="1754"/>
                  <a:ext cx="24" cy="73"/>
                </a:xfrm>
                <a:custGeom>
                  <a:avLst/>
                  <a:gdLst/>
                  <a:ahLst/>
                  <a:cxnLst>
                    <a:cxn ang="0">
                      <a:pos x="0" y="0"/>
                    </a:cxn>
                    <a:cxn ang="0">
                      <a:pos x="0" y="41"/>
                    </a:cxn>
                    <a:cxn ang="0">
                      <a:pos x="24" y="73"/>
                    </a:cxn>
                    <a:cxn ang="0">
                      <a:pos x="0" y="0"/>
                    </a:cxn>
                  </a:cxnLst>
                  <a:pathLst>
                    <a:path w="24" h="73">
                      <a:moveTo>
                        <a:pt x="0" y="0"/>
                      </a:moveTo>
                      <a:lnTo>
                        <a:pt x="0" y="41"/>
                      </a:lnTo>
                      <a:lnTo>
                        <a:pt x="24" y="73"/>
                      </a:lnTo>
                      <a:lnTo>
                        <a:pt x="0" y="0"/>
                      </a:lnTo>
                    </a:path>
                  </a:pathLst>
                </a:custGeom>
                <a:noFill/>
                <a:ln w="0" cap="flat" cmpd="sng">
                  <a:solidFill>
                    <a:srgbClr val="000000">
                      <a:alpha val="100000"/>
                    </a:srgbClr>
                  </a:solidFill>
                  <a:prstDash val="solid"/>
                  <a:round/>
                  <a:headEnd type="none" w="med" len="med"/>
                  <a:tailEnd type="none" w="med" len="med"/>
                </a:ln>
              </p:spPr>
              <p:txBody>
                <a:bodyPr/>
                <a:p>
                  <a:endParaRPr lang="zh-CN" altLang="en-US"/>
                </a:p>
              </p:txBody>
            </p:sp>
            <p:grpSp>
              <p:nvGrpSpPr>
                <p:cNvPr id="36886" name="Group 2627"/>
                <p:cNvGrpSpPr/>
                <p:nvPr/>
              </p:nvGrpSpPr>
              <p:grpSpPr>
                <a:xfrm>
                  <a:off x="2829" y="1716"/>
                  <a:ext cx="1780" cy="1309"/>
                  <a:chOff x="2829" y="1716"/>
                  <a:chExt cx="1780" cy="1309"/>
                </a:xfrm>
              </p:grpSpPr>
              <p:sp>
                <p:nvSpPr>
                  <p:cNvPr id="36903" name="Freeform 2538"/>
                  <p:cNvSpPr/>
                  <p:nvPr/>
                </p:nvSpPr>
                <p:spPr>
                  <a:xfrm>
                    <a:off x="2977" y="1716"/>
                    <a:ext cx="24" cy="111"/>
                  </a:xfrm>
                  <a:custGeom>
                    <a:avLst/>
                    <a:gdLst/>
                    <a:ahLst/>
                    <a:cxnLst>
                      <a:cxn ang="0">
                        <a:pos x="0" y="38"/>
                      </a:cxn>
                      <a:cxn ang="0">
                        <a:pos x="24" y="111"/>
                      </a:cxn>
                      <a:cxn ang="0">
                        <a:pos x="0" y="0"/>
                      </a:cxn>
                      <a:cxn ang="0">
                        <a:pos x="0" y="38"/>
                      </a:cxn>
                    </a:cxnLst>
                    <a:pathLst>
                      <a:path w="24" h="111">
                        <a:moveTo>
                          <a:pt x="0" y="38"/>
                        </a:moveTo>
                        <a:lnTo>
                          <a:pt x="24" y="111"/>
                        </a:lnTo>
                        <a:lnTo>
                          <a:pt x="0" y="0"/>
                        </a:lnTo>
                        <a:lnTo>
                          <a:pt x="0" y="38"/>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grpSp>
                <p:nvGrpSpPr>
                  <p:cNvPr id="36904" name="Group 2626"/>
                  <p:cNvGrpSpPr/>
                  <p:nvPr/>
                </p:nvGrpSpPr>
                <p:grpSpPr>
                  <a:xfrm>
                    <a:off x="2829" y="1996"/>
                    <a:ext cx="1780" cy="1029"/>
                    <a:chOff x="2829" y="1996"/>
                    <a:chExt cx="1780" cy="1029"/>
                  </a:xfrm>
                </p:grpSpPr>
                <p:sp>
                  <p:nvSpPr>
                    <p:cNvPr id="36905" name="Freeform 2500"/>
                    <p:cNvSpPr/>
                    <p:nvPr/>
                  </p:nvSpPr>
                  <p:spPr>
                    <a:xfrm>
                      <a:off x="4494" y="2907"/>
                      <a:ext cx="115" cy="26"/>
                    </a:xfrm>
                    <a:custGeom>
                      <a:avLst/>
                      <a:gdLst/>
                      <a:ahLst/>
                      <a:cxnLst>
                        <a:cxn ang="0">
                          <a:pos x="74" y="26"/>
                        </a:cxn>
                        <a:cxn ang="0">
                          <a:pos x="115" y="26"/>
                        </a:cxn>
                        <a:cxn ang="0">
                          <a:pos x="0" y="0"/>
                        </a:cxn>
                        <a:cxn ang="0">
                          <a:pos x="74" y="26"/>
                        </a:cxn>
                      </a:cxnLst>
                      <a:pathLst>
                        <a:path w="115" h="26">
                          <a:moveTo>
                            <a:pt x="74" y="26"/>
                          </a:moveTo>
                          <a:lnTo>
                            <a:pt x="115" y="26"/>
                          </a:lnTo>
                          <a:lnTo>
                            <a:pt x="0" y="0"/>
                          </a:lnTo>
                          <a:lnTo>
                            <a:pt x="74" y="26"/>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6906" name="Freeform 2501"/>
                    <p:cNvSpPr/>
                    <p:nvPr/>
                  </p:nvSpPr>
                  <p:spPr>
                    <a:xfrm>
                      <a:off x="4494" y="2907"/>
                      <a:ext cx="115" cy="26"/>
                    </a:xfrm>
                    <a:custGeom>
                      <a:avLst/>
                      <a:gdLst/>
                      <a:ahLst/>
                      <a:cxnLst>
                        <a:cxn ang="0">
                          <a:pos x="74" y="26"/>
                        </a:cxn>
                        <a:cxn ang="0">
                          <a:pos x="115" y="26"/>
                        </a:cxn>
                        <a:cxn ang="0">
                          <a:pos x="0" y="0"/>
                        </a:cxn>
                        <a:cxn ang="0">
                          <a:pos x="74" y="26"/>
                        </a:cxn>
                      </a:cxnLst>
                      <a:pathLst>
                        <a:path w="115" h="26">
                          <a:moveTo>
                            <a:pt x="74" y="26"/>
                          </a:moveTo>
                          <a:lnTo>
                            <a:pt x="115" y="26"/>
                          </a:lnTo>
                          <a:lnTo>
                            <a:pt x="0" y="0"/>
                          </a:lnTo>
                          <a:lnTo>
                            <a:pt x="74" y="26"/>
                          </a:lnTo>
                        </a:path>
                      </a:pathLst>
                    </a:custGeom>
                    <a:no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6907" name="Freeform 2502"/>
                    <p:cNvSpPr/>
                    <p:nvPr/>
                  </p:nvSpPr>
                  <p:spPr>
                    <a:xfrm>
                      <a:off x="4494" y="2907"/>
                      <a:ext cx="74" cy="26"/>
                    </a:xfrm>
                    <a:custGeom>
                      <a:avLst/>
                      <a:gdLst/>
                      <a:ahLst/>
                      <a:cxnLst>
                        <a:cxn ang="0">
                          <a:pos x="74" y="26"/>
                        </a:cxn>
                        <a:cxn ang="0">
                          <a:pos x="0" y="0"/>
                        </a:cxn>
                        <a:cxn ang="0">
                          <a:pos x="34" y="26"/>
                        </a:cxn>
                        <a:cxn ang="0">
                          <a:pos x="74" y="26"/>
                        </a:cxn>
                      </a:cxnLst>
                      <a:pathLst>
                        <a:path w="74" h="26">
                          <a:moveTo>
                            <a:pt x="74" y="26"/>
                          </a:moveTo>
                          <a:lnTo>
                            <a:pt x="0" y="0"/>
                          </a:lnTo>
                          <a:lnTo>
                            <a:pt x="34" y="26"/>
                          </a:lnTo>
                          <a:lnTo>
                            <a:pt x="74" y="26"/>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6908" name="Freeform 2504"/>
                    <p:cNvSpPr/>
                    <p:nvPr/>
                  </p:nvSpPr>
                  <p:spPr>
                    <a:xfrm>
                      <a:off x="4494" y="2933"/>
                      <a:ext cx="74" cy="22"/>
                    </a:xfrm>
                    <a:custGeom>
                      <a:avLst/>
                      <a:gdLst/>
                      <a:ahLst/>
                      <a:cxnLst>
                        <a:cxn ang="0">
                          <a:pos x="74" y="0"/>
                        </a:cxn>
                        <a:cxn ang="0">
                          <a:pos x="34" y="0"/>
                        </a:cxn>
                        <a:cxn ang="0">
                          <a:pos x="0" y="22"/>
                        </a:cxn>
                        <a:cxn ang="0">
                          <a:pos x="74" y="0"/>
                        </a:cxn>
                      </a:cxnLst>
                      <a:pathLst>
                        <a:path w="74" h="22">
                          <a:moveTo>
                            <a:pt x="74" y="0"/>
                          </a:moveTo>
                          <a:lnTo>
                            <a:pt x="34" y="0"/>
                          </a:lnTo>
                          <a:lnTo>
                            <a:pt x="0" y="22"/>
                          </a:lnTo>
                          <a:lnTo>
                            <a:pt x="74" y="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6909" name="Freeform 2505"/>
                    <p:cNvSpPr/>
                    <p:nvPr/>
                  </p:nvSpPr>
                  <p:spPr>
                    <a:xfrm>
                      <a:off x="4494" y="2933"/>
                      <a:ext cx="74" cy="22"/>
                    </a:xfrm>
                    <a:custGeom>
                      <a:avLst/>
                      <a:gdLst/>
                      <a:ahLst/>
                      <a:cxnLst>
                        <a:cxn ang="0">
                          <a:pos x="74" y="0"/>
                        </a:cxn>
                        <a:cxn ang="0">
                          <a:pos x="34" y="0"/>
                        </a:cxn>
                        <a:cxn ang="0">
                          <a:pos x="0" y="22"/>
                        </a:cxn>
                        <a:cxn ang="0">
                          <a:pos x="74" y="0"/>
                        </a:cxn>
                      </a:cxnLst>
                      <a:pathLst>
                        <a:path w="74" h="22">
                          <a:moveTo>
                            <a:pt x="74" y="0"/>
                          </a:moveTo>
                          <a:lnTo>
                            <a:pt x="34" y="0"/>
                          </a:lnTo>
                          <a:lnTo>
                            <a:pt x="0" y="22"/>
                          </a:lnTo>
                          <a:lnTo>
                            <a:pt x="74" y="0"/>
                          </a:lnTo>
                        </a:path>
                      </a:pathLst>
                    </a:custGeom>
                    <a:no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6910" name="Freeform 2506"/>
                    <p:cNvSpPr/>
                    <p:nvPr/>
                  </p:nvSpPr>
                  <p:spPr>
                    <a:xfrm>
                      <a:off x="4494" y="2933"/>
                      <a:ext cx="115" cy="22"/>
                    </a:xfrm>
                    <a:custGeom>
                      <a:avLst/>
                      <a:gdLst/>
                      <a:ahLst/>
                      <a:cxnLst>
                        <a:cxn ang="0">
                          <a:pos x="74" y="0"/>
                        </a:cxn>
                        <a:cxn ang="0">
                          <a:pos x="0" y="22"/>
                        </a:cxn>
                        <a:cxn ang="0">
                          <a:pos x="115" y="0"/>
                        </a:cxn>
                        <a:cxn ang="0">
                          <a:pos x="74" y="0"/>
                        </a:cxn>
                      </a:cxnLst>
                      <a:pathLst>
                        <a:path w="115" h="22">
                          <a:moveTo>
                            <a:pt x="74" y="0"/>
                          </a:moveTo>
                          <a:lnTo>
                            <a:pt x="0" y="22"/>
                          </a:lnTo>
                          <a:lnTo>
                            <a:pt x="115" y="0"/>
                          </a:lnTo>
                          <a:lnTo>
                            <a:pt x="74" y="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6911" name="Freeform 2507"/>
                    <p:cNvSpPr/>
                    <p:nvPr/>
                  </p:nvSpPr>
                  <p:spPr>
                    <a:xfrm>
                      <a:off x="4494" y="2933"/>
                      <a:ext cx="115" cy="22"/>
                    </a:xfrm>
                    <a:custGeom>
                      <a:avLst/>
                      <a:gdLst/>
                      <a:ahLst/>
                      <a:cxnLst>
                        <a:cxn ang="0">
                          <a:pos x="74" y="0"/>
                        </a:cxn>
                        <a:cxn ang="0">
                          <a:pos x="0" y="22"/>
                        </a:cxn>
                        <a:cxn ang="0">
                          <a:pos x="115" y="0"/>
                        </a:cxn>
                        <a:cxn ang="0">
                          <a:pos x="74" y="0"/>
                        </a:cxn>
                      </a:cxnLst>
                      <a:pathLst>
                        <a:path w="115" h="22">
                          <a:moveTo>
                            <a:pt x="74" y="0"/>
                          </a:moveTo>
                          <a:lnTo>
                            <a:pt x="0" y="22"/>
                          </a:lnTo>
                          <a:lnTo>
                            <a:pt x="115" y="0"/>
                          </a:lnTo>
                          <a:lnTo>
                            <a:pt x="74" y="0"/>
                          </a:lnTo>
                        </a:path>
                      </a:pathLst>
                    </a:custGeom>
                    <a:no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6912" name="Freeform 2540"/>
                    <p:cNvSpPr/>
                    <p:nvPr/>
                  </p:nvSpPr>
                  <p:spPr>
                    <a:xfrm>
                      <a:off x="3236" y="2996"/>
                      <a:ext cx="47" cy="29"/>
                    </a:xfrm>
                    <a:custGeom>
                      <a:avLst/>
                      <a:gdLst/>
                      <a:ahLst/>
                      <a:cxnLst>
                        <a:cxn ang="0">
                          <a:pos x="7" y="7"/>
                        </a:cxn>
                        <a:cxn ang="0">
                          <a:pos x="11" y="3"/>
                        </a:cxn>
                        <a:cxn ang="0">
                          <a:pos x="14" y="0"/>
                        </a:cxn>
                        <a:cxn ang="0">
                          <a:pos x="17" y="0"/>
                        </a:cxn>
                        <a:cxn ang="0">
                          <a:pos x="21" y="0"/>
                        </a:cxn>
                        <a:cxn ang="0">
                          <a:pos x="24" y="0"/>
                        </a:cxn>
                        <a:cxn ang="0">
                          <a:pos x="24" y="3"/>
                        </a:cxn>
                        <a:cxn ang="0">
                          <a:pos x="27" y="7"/>
                        </a:cxn>
                        <a:cxn ang="0">
                          <a:pos x="27" y="3"/>
                        </a:cxn>
                        <a:cxn ang="0">
                          <a:pos x="31" y="0"/>
                        </a:cxn>
                        <a:cxn ang="0">
                          <a:pos x="34" y="0"/>
                        </a:cxn>
                        <a:cxn ang="0">
                          <a:pos x="37" y="0"/>
                        </a:cxn>
                        <a:cxn ang="0">
                          <a:pos x="41" y="0"/>
                        </a:cxn>
                        <a:cxn ang="0">
                          <a:pos x="41" y="3"/>
                        </a:cxn>
                        <a:cxn ang="0">
                          <a:pos x="44" y="3"/>
                        </a:cxn>
                        <a:cxn ang="0">
                          <a:pos x="44" y="7"/>
                        </a:cxn>
                        <a:cxn ang="0">
                          <a:pos x="44" y="10"/>
                        </a:cxn>
                        <a:cxn ang="0">
                          <a:pos x="44" y="23"/>
                        </a:cxn>
                        <a:cxn ang="0">
                          <a:pos x="44" y="26"/>
                        </a:cxn>
                        <a:cxn ang="0">
                          <a:pos x="47" y="29"/>
                        </a:cxn>
                        <a:cxn ang="0">
                          <a:pos x="34" y="29"/>
                        </a:cxn>
                        <a:cxn ang="0">
                          <a:pos x="37" y="29"/>
                        </a:cxn>
                        <a:cxn ang="0">
                          <a:pos x="37" y="26"/>
                        </a:cxn>
                        <a:cxn ang="0">
                          <a:pos x="37" y="23"/>
                        </a:cxn>
                        <a:cxn ang="0">
                          <a:pos x="37" y="10"/>
                        </a:cxn>
                        <a:cxn ang="0">
                          <a:pos x="37" y="7"/>
                        </a:cxn>
                        <a:cxn ang="0">
                          <a:pos x="34" y="3"/>
                        </a:cxn>
                        <a:cxn ang="0">
                          <a:pos x="31" y="3"/>
                        </a:cxn>
                        <a:cxn ang="0">
                          <a:pos x="27" y="7"/>
                        </a:cxn>
                        <a:cxn ang="0">
                          <a:pos x="27" y="10"/>
                        </a:cxn>
                        <a:cxn ang="0">
                          <a:pos x="27" y="23"/>
                        </a:cxn>
                        <a:cxn ang="0">
                          <a:pos x="27" y="26"/>
                        </a:cxn>
                        <a:cxn ang="0">
                          <a:pos x="27" y="29"/>
                        </a:cxn>
                        <a:cxn ang="0">
                          <a:pos x="31" y="29"/>
                        </a:cxn>
                        <a:cxn ang="0">
                          <a:pos x="17" y="29"/>
                        </a:cxn>
                        <a:cxn ang="0">
                          <a:pos x="21" y="26"/>
                        </a:cxn>
                        <a:cxn ang="0">
                          <a:pos x="21" y="23"/>
                        </a:cxn>
                        <a:cxn ang="0">
                          <a:pos x="21" y="10"/>
                        </a:cxn>
                        <a:cxn ang="0">
                          <a:pos x="21" y="7"/>
                        </a:cxn>
                        <a:cxn ang="0">
                          <a:pos x="17" y="3"/>
                        </a:cxn>
                        <a:cxn ang="0">
                          <a:pos x="14" y="3"/>
                        </a:cxn>
                        <a:cxn ang="0">
                          <a:pos x="11" y="7"/>
                        </a:cxn>
                        <a:cxn ang="0">
                          <a:pos x="7" y="7"/>
                        </a:cxn>
                        <a:cxn ang="0">
                          <a:pos x="7" y="23"/>
                        </a:cxn>
                        <a:cxn ang="0">
                          <a:pos x="7" y="26"/>
                        </a:cxn>
                        <a:cxn ang="0">
                          <a:pos x="11" y="26"/>
                        </a:cxn>
                        <a:cxn ang="0">
                          <a:pos x="11" y="29"/>
                        </a:cxn>
                        <a:cxn ang="0">
                          <a:pos x="14" y="29"/>
                        </a:cxn>
                        <a:cxn ang="0">
                          <a:pos x="0" y="29"/>
                        </a:cxn>
                        <a:cxn ang="0">
                          <a:pos x="0" y="26"/>
                        </a:cxn>
                        <a:cxn ang="0">
                          <a:pos x="4" y="26"/>
                        </a:cxn>
                        <a:cxn ang="0">
                          <a:pos x="4" y="23"/>
                        </a:cxn>
                        <a:cxn ang="0">
                          <a:pos x="4" y="10"/>
                        </a:cxn>
                        <a:cxn ang="0">
                          <a:pos x="4" y="7"/>
                        </a:cxn>
                        <a:cxn ang="0">
                          <a:pos x="4" y="3"/>
                        </a:cxn>
                        <a:cxn ang="0">
                          <a:pos x="0" y="3"/>
                        </a:cxn>
                        <a:cxn ang="0">
                          <a:pos x="7" y="0"/>
                        </a:cxn>
                        <a:cxn ang="0">
                          <a:pos x="7" y="7"/>
                        </a:cxn>
                      </a:cxnLst>
                      <a:pathLst>
                        <a:path w="47" h="29">
                          <a:moveTo>
                            <a:pt x="7" y="7"/>
                          </a:moveTo>
                          <a:lnTo>
                            <a:pt x="11" y="3"/>
                          </a:lnTo>
                          <a:lnTo>
                            <a:pt x="14" y="0"/>
                          </a:lnTo>
                          <a:lnTo>
                            <a:pt x="17" y="0"/>
                          </a:lnTo>
                          <a:lnTo>
                            <a:pt x="21" y="0"/>
                          </a:lnTo>
                          <a:lnTo>
                            <a:pt x="24" y="0"/>
                          </a:lnTo>
                          <a:lnTo>
                            <a:pt x="24" y="3"/>
                          </a:lnTo>
                          <a:lnTo>
                            <a:pt x="27" y="7"/>
                          </a:lnTo>
                          <a:lnTo>
                            <a:pt x="27" y="3"/>
                          </a:lnTo>
                          <a:lnTo>
                            <a:pt x="31" y="0"/>
                          </a:lnTo>
                          <a:lnTo>
                            <a:pt x="34" y="0"/>
                          </a:lnTo>
                          <a:lnTo>
                            <a:pt x="37" y="0"/>
                          </a:lnTo>
                          <a:lnTo>
                            <a:pt x="41" y="0"/>
                          </a:lnTo>
                          <a:lnTo>
                            <a:pt x="41" y="3"/>
                          </a:lnTo>
                          <a:lnTo>
                            <a:pt x="44" y="3"/>
                          </a:lnTo>
                          <a:lnTo>
                            <a:pt x="44" y="7"/>
                          </a:lnTo>
                          <a:lnTo>
                            <a:pt x="44" y="10"/>
                          </a:lnTo>
                          <a:lnTo>
                            <a:pt x="44" y="23"/>
                          </a:lnTo>
                          <a:lnTo>
                            <a:pt x="44" y="26"/>
                          </a:lnTo>
                          <a:lnTo>
                            <a:pt x="47" y="29"/>
                          </a:lnTo>
                          <a:lnTo>
                            <a:pt x="34" y="29"/>
                          </a:lnTo>
                          <a:lnTo>
                            <a:pt x="37" y="29"/>
                          </a:lnTo>
                          <a:lnTo>
                            <a:pt x="37" y="26"/>
                          </a:lnTo>
                          <a:lnTo>
                            <a:pt x="37" y="23"/>
                          </a:lnTo>
                          <a:lnTo>
                            <a:pt x="37" y="10"/>
                          </a:lnTo>
                          <a:lnTo>
                            <a:pt x="37" y="7"/>
                          </a:lnTo>
                          <a:lnTo>
                            <a:pt x="34" y="3"/>
                          </a:lnTo>
                          <a:lnTo>
                            <a:pt x="31" y="3"/>
                          </a:lnTo>
                          <a:lnTo>
                            <a:pt x="27" y="7"/>
                          </a:lnTo>
                          <a:lnTo>
                            <a:pt x="27" y="10"/>
                          </a:lnTo>
                          <a:lnTo>
                            <a:pt x="27" y="23"/>
                          </a:lnTo>
                          <a:lnTo>
                            <a:pt x="27" y="26"/>
                          </a:lnTo>
                          <a:lnTo>
                            <a:pt x="27" y="29"/>
                          </a:lnTo>
                          <a:lnTo>
                            <a:pt x="31" y="29"/>
                          </a:lnTo>
                          <a:lnTo>
                            <a:pt x="17" y="29"/>
                          </a:lnTo>
                          <a:lnTo>
                            <a:pt x="21" y="26"/>
                          </a:lnTo>
                          <a:lnTo>
                            <a:pt x="21" y="23"/>
                          </a:lnTo>
                          <a:lnTo>
                            <a:pt x="21" y="10"/>
                          </a:lnTo>
                          <a:lnTo>
                            <a:pt x="21" y="7"/>
                          </a:lnTo>
                          <a:lnTo>
                            <a:pt x="17" y="3"/>
                          </a:lnTo>
                          <a:lnTo>
                            <a:pt x="14" y="3"/>
                          </a:lnTo>
                          <a:lnTo>
                            <a:pt x="11" y="7"/>
                          </a:lnTo>
                          <a:lnTo>
                            <a:pt x="7" y="7"/>
                          </a:lnTo>
                          <a:lnTo>
                            <a:pt x="7" y="23"/>
                          </a:lnTo>
                          <a:lnTo>
                            <a:pt x="7" y="26"/>
                          </a:lnTo>
                          <a:lnTo>
                            <a:pt x="11" y="26"/>
                          </a:lnTo>
                          <a:lnTo>
                            <a:pt x="11" y="29"/>
                          </a:lnTo>
                          <a:lnTo>
                            <a:pt x="14" y="29"/>
                          </a:lnTo>
                          <a:lnTo>
                            <a:pt x="0" y="29"/>
                          </a:lnTo>
                          <a:lnTo>
                            <a:pt x="0" y="26"/>
                          </a:lnTo>
                          <a:lnTo>
                            <a:pt x="4" y="26"/>
                          </a:lnTo>
                          <a:lnTo>
                            <a:pt x="4" y="23"/>
                          </a:lnTo>
                          <a:lnTo>
                            <a:pt x="4" y="10"/>
                          </a:lnTo>
                          <a:lnTo>
                            <a:pt x="4" y="7"/>
                          </a:lnTo>
                          <a:lnTo>
                            <a:pt x="4" y="3"/>
                          </a:lnTo>
                          <a:lnTo>
                            <a:pt x="0" y="3"/>
                          </a:lnTo>
                          <a:lnTo>
                            <a:pt x="7" y="0"/>
                          </a:lnTo>
                          <a:lnTo>
                            <a:pt x="7" y="7"/>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grpSp>
                  <p:nvGrpSpPr>
                    <p:cNvPr id="36913" name="Group 2624"/>
                    <p:cNvGrpSpPr/>
                    <p:nvPr/>
                  </p:nvGrpSpPr>
                  <p:grpSpPr>
                    <a:xfrm>
                      <a:off x="2829" y="1996"/>
                      <a:ext cx="1780" cy="1029"/>
                      <a:chOff x="2829" y="1996"/>
                      <a:chExt cx="1780" cy="1029"/>
                    </a:xfrm>
                  </p:grpSpPr>
                  <p:sp>
                    <p:nvSpPr>
                      <p:cNvPr id="36914" name="Freeform 2503"/>
                      <p:cNvSpPr/>
                      <p:nvPr/>
                    </p:nvSpPr>
                    <p:spPr>
                      <a:xfrm>
                        <a:off x="4494" y="2907"/>
                        <a:ext cx="74" cy="26"/>
                      </a:xfrm>
                      <a:custGeom>
                        <a:avLst/>
                        <a:gdLst/>
                        <a:ahLst/>
                        <a:cxnLst>
                          <a:cxn ang="0">
                            <a:pos x="74" y="26"/>
                          </a:cxn>
                          <a:cxn ang="0">
                            <a:pos x="0" y="0"/>
                          </a:cxn>
                          <a:cxn ang="0">
                            <a:pos x="34" y="26"/>
                          </a:cxn>
                          <a:cxn ang="0">
                            <a:pos x="74" y="26"/>
                          </a:cxn>
                        </a:cxnLst>
                        <a:pathLst>
                          <a:path w="74" h="26">
                            <a:moveTo>
                              <a:pt x="74" y="26"/>
                            </a:moveTo>
                            <a:lnTo>
                              <a:pt x="0" y="0"/>
                            </a:lnTo>
                            <a:lnTo>
                              <a:pt x="34" y="26"/>
                            </a:lnTo>
                            <a:lnTo>
                              <a:pt x="74" y="26"/>
                            </a:lnTo>
                          </a:path>
                        </a:pathLst>
                      </a:custGeom>
                      <a:no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6915" name="Freeform 2508"/>
                      <p:cNvSpPr/>
                      <p:nvPr/>
                    </p:nvSpPr>
                    <p:spPr>
                      <a:xfrm>
                        <a:off x="3896" y="2961"/>
                        <a:ext cx="43" cy="42"/>
                      </a:xfrm>
                      <a:custGeom>
                        <a:avLst/>
                        <a:gdLst/>
                        <a:ahLst/>
                        <a:cxnLst>
                          <a:cxn ang="0">
                            <a:pos x="20" y="0"/>
                          </a:cxn>
                          <a:cxn ang="0">
                            <a:pos x="20" y="3"/>
                          </a:cxn>
                          <a:cxn ang="0">
                            <a:pos x="23" y="3"/>
                          </a:cxn>
                          <a:cxn ang="0">
                            <a:pos x="23" y="7"/>
                          </a:cxn>
                          <a:cxn ang="0">
                            <a:pos x="23" y="13"/>
                          </a:cxn>
                          <a:cxn ang="0">
                            <a:pos x="30" y="7"/>
                          </a:cxn>
                          <a:cxn ang="0">
                            <a:pos x="30" y="3"/>
                          </a:cxn>
                          <a:cxn ang="0">
                            <a:pos x="33" y="3"/>
                          </a:cxn>
                          <a:cxn ang="0">
                            <a:pos x="33" y="0"/>
                          </a:cxn>
                          <a:cxn ang="0">
                            <a:pos x="37" y="0"/>
                          </a:cxn>
                          <a:cxn ang="0">
                            <a:pos x="40" y="0"/>
                          </a:cxn>
                          <a:cxn ang="0">
                            <a:pos x="43" y="0"/>
                          </a:cxn>
                          <a:cxn ang="0">
                            <a:pos x="43" y="3"/>
                          </a:cxn>
                          <a:cxn ang="0">
                            <a:pos x="43" y="7"/>
                          </a:cxn>
                          <a:cxn ang="0">
                            <a:pos x="40" y="7"/>
                          </a:cxn>
                          <a:cxn ang="0">
                            <a:pos x="37" y="7"/>
                          </a:cxn>
                          <a:cxn ang="0">
                            <a:pos x="33" y="7"/>
                          </a:cxn>
                          <a:cxn ang="0">
                            <a:pos x="30" y="10"/>
                          </a:cxn>
                          <a:cxn ang="0">
                            <a:pos x="27" y="16"/>
                          </a:cxn>
                          <a:cxn ang="0">
                            <a:pos x="30" y="29"/>
                          </a:cxn>
                          <a:cxn ang="0">
                            <a:pos x="30" y="32"/>
                          </a:cxn>
                          <a:cxn ang="0">
                            <a:pos x="30" y="35"/>
                          </a:cxn>
                          <a:cxn ang="0">
                            <a:pos x="33" y="35"/>
                          </a:cxn>
                          <a:cxn ang="0">
                            <a:pos x="37" y="32"/>
                          </a:cxn>
                          <a:cxn ang="0">
                            <a:pos x="40" y="29"/>
                          </a:cxn>
                          <a:cxn ang="0">
                            <a:pos x="37" y="35"/>
                          </a:cxn>
                          <a:cxn ang="0">
                            <a:pos x="33" y="38"/>
                          </a:cxn>
                          <a:cxn ang="0">
                            <a:pos x="30" y="38"/>
                          </a:cxn>
                          <a:cxn ang="0">
                            <a:pos x="30" y="42"/>
                          </a:cxn>
                          <a:cxn ang="0">
                            <a:pos x="27" y="38"/>
                          </a:cxn>
                          <a:cxn ang="0">
                            <a:pos x="23" y="35"/>
                          </a:cxn>
                          <a:cxn ang="0">
                            <a:pos x="23" y="29"/>
                          </a:cxn>
                          <a:cxn ang="0">
                            <a:pos x="20" y="22"/>
                          </a:cxn>
                          <a:cxn ang="0">
                            <a:pos x="13" y="32"/>
                          </a:cxn>
                          <a:cxn ang="0">
                            <a:pos x="10" y="38"/>
                          </a:cxn>
                          <a:cxn ang="0">
                            <a:pos x="6" y="38"/>
                          </a:cxn>
                          <a:cxn ang="0">
                            <a:pos x="3" y="42"/>
                          </a:cxn>
                          <a:cxn ang="0">
                            <a:pos x="3" y="38"/>
                          </a:cxn>
                          <a:cxn ang="0">
                            <a:pos x="0" y="38"/>
                          </a:cxn>
                          <a:cxn ang="0">
                            <a:pos x="0" y="35"/>
                          </a:cxn>
                          <a:cxn ang="0">
                            <a:pos x="3" y="32"/>
                          </a:cxn>
                          <a:cxn ang="0">
                            <a:pos x="6" y="32"/>
                          </a:cxn>
                          <a:cxn ang="0">
                            <a:pos x="6" y="35"/>
                          </a:cxn>
                          <a:cxn ang="0">
                            <a:pos x="10" y="35"/>
                          </a:cxn>
                          <a:cxn ang="0">
                            <a:pos x="13" y="32"/>
                          </a:cxn>
                          <a:cxn ang="0">
                            <a:pos x="16" y="29"/>
                          </a:cxn>
                          <a:cxn ang="0">
                            <a:pos x="20" y="22"/>
                          </a:cxn>
                          <a:cxn ang="0">
                            <a:pos x="20" y="19"/>
                          </a:cxn>
                          <a:cxn ang="0">
                            <a:pos x="16" y="13"/>
                          </a:cxn>
                          <a:cxn ang="0">
                            <a:pos x="16" y="10"/>
                          </a:cxn>
                          <a:cxn ang="0">
                            <a:pos x="16" y="7"/>
                          </a:cxn>
                          <a:cxn ang="0">
                            <a:pos x="13" y="7"/>
                          </a:cxn>
                          <a:cxn ang="0">
                            <a:pos x="13" y="3"/>
                          </a:cxn>
                          <a:cxn ang="0">
                            <a:pos x="10" y="3"/>
                          </a:cxn>
                          <a:cxn ang="0">
                            <a:pos x="6" y="3"/>
                          </a:cxn>
                          <a:cxn ang="0">
                            <a:pos x="20" y="0"/>
                          </a:cxn>
                        </a:cxnLst>
                        <a:pathLst>
                          <a:path w="43" h="42">
                            <a:moveTo>
                              <a:pt x="20" y="0"/>
                            </a:moveTo>
                            <a:lnTo>
                              <a:pt x="20" y="3"/>
                            </a:lnTo>
                            <a:lnTo>
                              <a:pt x="23" y="3"/>
                            </a:lnTo>
                            <a:lnTo>
                              <a:pt x="23" y="7"/>
                            </a:lnTo>
                            <a:lnTo>
                              <a:pt x="23" y="13"/>
                            </a:lnTo>
                            <a:lnTo>
                              <a:pt x="30" y="7"/>
                            </a:lnTo>
                            <a:lnTo>
                              <a:pt x="30" y="3"/>
                            </a:lnTo>
                            <a:lnTo>
                              <a:pt x="33" y="3"/>
                            </a:lnTo>
                            <a:lnTo>
                              <a:pt x="33" y="0"/>
                            </a:lnTo>
                            <a:lnTo>
                              <a:pt x="37" y="0"/>
                            </a:lnTo>
                            <a:lnTo>
                              <a:pt x="40" y="0"/>
                            </a:lnTo>
                            <a:lnTo>
                              <a:pt x="43" y="0"/>
                            </a:lnTo>
                            <a:lnTo>
                              <a:pt x="43" y="3"/>
                            </a:lnTo>
                            <a:lnTo>
                              <a:pt x="43" y="7"/>
                            </a:lnTo>
                            <a:lnTo>
                              <a:pt x="40" y="7"/>
                            </a:lnTo>
                            <a:lnTo>
                              <a:pt x="37" y="7"/>
                            </a:lnTo>
                            <a:lnTo>
                              <a:pt x="33" y="7"/>
                            </a:lnTo>
                            <a:lnTo>
                              <a:pt x="30" y="10"/>
                            </a:lnTo>
                            <a:lnTo>
                              <a:pt x="27" y="16"/>
                            </a:lnTo>
                            <a:lnTo>
                              <a:pt x="30" y="29"/>
                            </a:lnTo>
                            <a:lnTo>
                              <a:pt x="30" y="32"/>
                            </a:lnTo>
                            <a:lnTo>
                              <a:pt x="30" y="35"/>
                            </a:lnTo>
                            <a:lnTo>
                              <a:pt x="33" y="35"/>
                            </a:lnTo>
                            <a:lnTo>
                              <a:pt x="37" y="32"/>
                            </a:lnTo>
                            <a:lnTo>
                              <a:pt x="40" y="29"/>
                            </a:lnTo>
                            <a:lnTo>
                              <a:pt x="37" y="35"/>
                            </a:lnTo>
                            <a:lnTo>
                              <a:pt x="33" y="38"/>
                            </a:lnTo>
                            <a:lnTo>
                              <a:pt x="30" y="38"/>
                            </a:lnTo>
                            <a:lnTo>
                              <a:pt x="30" y="42"/>
                            </a:lnTo>
                            <a:lnTo>
                              <a:pt x="27" y="38"/>
                            </a:lnTo>
                            <a:lnTo>
                              <a:pt x="23" y="35"/>
                            </a:lnTo>
                            <a:lnTo>
                              <a:pt x="23" y="29"/>
                            </a:lnTo>
                            <a:lnTo>
                              <a:pt x="20" y="22"/>
                            </a:lnTo>
                            <a:lnTo>
                              <a:pt x="13" y="32"/>
                            </a:lnTo>
                            <a:lnTo>
                              <a:pt x="10" y="38"/>
                            </a:lnTo>
                            <a:lnTo>
                              <a:pt x="6" y="38"/>
                            </a:lnTo>
                            <a:lnTo>
                              <a:pt x="3" y="42"/>
                            </a:lnTo>
                            <a:lnTo>
                              <a:pt x="3" y="38"/>
                            </a:lnTo>
                            <a:lnTo>
                              <a:pt x="0" y="38"/>
                            </a:lnTo>
                            <a:lnTo>
                              <a:pt x="0" y="35"/>
                            </a:lnTo>
                            <a:lnTo>
                              <a:pt x="3" y="32"/>
                            </a:lnTo>
                            <a:lnTo>
                              <a:pt x="6" y="32"/>
                            </a:lnTo>
                            <a:lnTo>
                              <a:pt x="6" y="35"/>
                            </a:lnTo>
                            <a:lnTo>
                              <a:pt x="10" y="35"/>
                            </a:lnTo>
                            <a:lnTo>
                              <a:pt x="13" y="32"/>
                            </a:lnTo>
                            <a:lnTo>
                              <a:pt x="16" y="29"/>
                            </a:lnTo>
                            <a:lnTo>
                              <a:pt x="20" y="22"/>
                            </a:lnTo>
                            <a:lnTo>
                              <a:pt x="20" y="19"/>
                            </a:lnTo>
                            <a:lnTo>
                              <a:pt x="16" y="13"/>
                            </a:lnTo>
                            <a:lnTo>
                              <a:pt x="16" y="10"/>
                            </a:lnTo>
                            <a:lnTo>
                              <a:pt x="16" y="7"/>
                            </a:lnTo>
                            <a:lnTo>
                              <a:pt x="13" y="7"/>
                            </a:lnTo>
                            <a:lnTo>
                              <a:pt x="13" y="3"/>
                            </a:lnTo>
                            <a:lnTo>
                              <a:pt x="10" y="3"/>
                            </a:lnTo>
                            <a:lnTo>
                              <a:pt x="6" y="3"/>
                            </a:lnTo>
                            <a:lnTo>
                              <a:pt x="20" y="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6916" name="Freeform 2509"/>
                      <p:cNvSpPr/>
                      <p:nvPr/>
                    </p:nvSpPr>
                    <p:spPr>
                      <a:xfrm>
                        <a:off x="3953" y="2990"/>
                        <a:ext cx="47" cy="29"/>
                      </a:xfrm>
                      <a:custGeom>
                        <a:avLst/>
                        <a:gdLst/>
                        <a:ahLst/>
                        <a:cxnLst>
                          <a:cxn ang="0">
                            <a:pos x="10" y="3"/>
                          </a:cxn>
                          <a:cxn ang="0">
                            <a:pos x="17" y="3"/>
                          </a:cxn>
                          <a:cxn ang="0">
                            <a:pos x="20" y="0"/>
                          </a:cxn>
                          <a:cxn ang="0">
                            <a:pos x="27" y="3"/>
                          </a:cxn>
                          <a:cxn ang="0">
                            <a:pos x="30" y="3"/>
                          </a:cxn>
                          <a:cxn ang="0">
                            <a:pos x="37" y="0"/>
                          </a:cxn>
                          <a:cxn ang="0">
                            <a:pos x="40" y="3"/>
                          </a:cxn>
                          <a:cxn ang="0">
                            <a:pos x="44" y="6"/>
                          </a:cxn>
                          <a:cxn ang="0">
                            <a:pos x="44" y="13"/>
                          </a:cxn>
                          <a:cxn ang="0">
                            <a:pos x="44" y="25"/>
                          </a:cxn>
                          <a:cxn ang="0">
                            <a:pos x="47" y="29"/>
                          </a:cxn>
                          <a:cxn ang="0">
                            <a:pos x="37" y="29"/>
                          </a:cxn>
                          <a:cxn ang="0">
                            <a:pos x="40" y="22"/>
                          </a:cxn>
                          <a:cxn ang="0">
                            <a:pos x="37" y="9"/>
                          </a:cxn>
                          <a:cxn ang="0">
                            <a:pos x="33" y="6"/>
                          </a:cxn>
                          <a:cxn ang="0">
                            <a:pos x="27" y="9"/>
                          </a:cxn>
                          <a:cxn ang="0">
                            <a:pos x="27" y="25"/>
                          </a:cxn>
                          <a:cxn ang="0">
                            <a:pos x="30" y="29"/>
                          </a:cxn>
                          <a:cxn ang="0">
                            <a:pos x="20" y="29"/>
                          </a:cxn>
                          <a:cxn ang="0">
                            <a:pos x="20" y="22"/>
                          </a:cxn>
                          <a:cxn ang="0">
                            <a:pos x="20" y="9"/>
                          </a:cxn>
                          <a:cxn ang="0">
                            <a:pos x="17" y="6"/>
                          </a:cxn>
                          <a:cxn ang="0">
                            <a:pos x="10" y="6"/>
                          </a:cxn>
                          <a:cxn ang="0">
                            <a:pos x="10" y="22"/>
                          </a:cxn>
                          <a:cxn ang="0">
                            <a:pos x="10" y="29"/>
                          </a:cxn>
                          <a:cxn ang="0">
                            <a:pos x="0" y="29"/>
                          </a:cxn>
                          <a:cxn ang="0">
                            <a:pos x="3" y="25"/>
                          </a:cxn>
                          <a:cxn ang="0">
                            <a:pos x="3" y="13"/>
                          </a:cxn>
                          <a:cxn ang="0">
                            <a:pos x="3" y="6"/>
                          </a:cxn>
                          <a:cxn ang="0">
                            <a:pos x="0" y="3"/>
                          </a:cxn>
                          <a:cxn ang="0">
                            <a:pos x="0" y="3"/>
                          </a:cxn>
                          <a:cxn ang="0">
                            <a:pos x="10" y="0"/>
                          </a:cxn>
                        </a:cxnLst>
                        <a:pathLst>
                          <a:path w="47" h="29">
                            <a:moveTo>
                              <a:pt x="10" y="6"/>
                            </a:moveTo>
                            <a:lnTo>
                              <a:pt x="10" y="3"/>
                            </a:lnTo>
                            <a:lnTo>
                              <a:pt x="13" y="3"/>
                            </a:lnTo>
                            <a:lnTo>
                              <a:pt x="17" y="3"/>
                            </a:lnTo>
                            <a:lnTo>
                              <a:pt x="17" y="0"/>
                            </a:lnTo>
                            <a:lnTo>
                              <a:pt x="20" y="0"/>
                            </a:lnTo>
                            <a:lnTo>
                              <a:pt x="23" y="3"/>
                            </a:lnTo>
                            <a:lnTo>
                              <a:pt x="27" y="3"/>
                            </a:lnTo>
                            <a:lnTo>
                              <a:pt x="27" y="6"/>
                            </a:lnTo>
                            <a:lnTo>
                              <a:pt x="30" y="3"/>
                            </a:lnTo>
                            <a:lnTo>
                              <a:pt x="33" y="0"/>
                            </a:lnTo>
                            <a:lnTo>
                              <a:pt x="37" y="0"/>
                            </a:lnTo>
                            <a:lnTo>
                              <a:pt x="40" y="0"/>
                            </a:lnTo>
                            <a:lnTo>
                              <a:pt x="40" y="3"/>
                            </a:lnTo>
                            <a:lnTo>
                              <a:pt x="44" y="3"/>
                            </a:lnTo>
                            <a:lnTo>
                              <a:pt x="44" y="6"/>
                            </a:lnTo>
                            <a:lnTo>
                              <a:pt x="44" y="9"/>
                            </a:lnTo>
                            <a:lnTo>
                              <a:pt x="44" y="13"/>
                            </a:lnTo>
                            <a:lnTo>
                              <a:pt x="44" y="22"/>
                            </a:lnTo>
                            <a:lnTo>
                              <a:pt x="44" y="25"/>
                            </a:lnTo>
                            <a:lnTo>
                              <a:pt x="44" y="29"/>
                            </a:lnTo>
                            <a:lnTo>
                              <a:pt x="47" y="29"/>
                            </a:lnTo>
                            <a:lnTo>
                              <a:pt x="33" y="29"/>
                            </a:lnTo>
                            <a:lnTo>
                              <a:pt x="37" y="29"/>
                            </a:lnTo>
                            <a:lnTo>
                              <a:pt x="40" y="25"/>
                            </a:lnTo>
                            <a:lnTo>
                              <a:pt x="40" y="22"/>
                            </a:lnTo>
                            <a:lnTo>
                              <a:pt x="40" y="13"/>
                            </a:lnTo>
                            <a:lnTo>
                              <a:pt x="37" y="9"/>
                            </a:lnTo>
                            <a:lnTo>
                              <a:pt x="37" y="6"/>
                            </a:lnTo>
                            <a:lnTo>
                              <a:pt x="33" y="6"/>
                            </a:lnTo>
                            <a:lnTo>
                              <a:pt x="30" y="6"/>
                            </a:lnTo>
                            <a:lnTo>
                              <a:pt x="27" y="9"/>
                            </a:lnTo>
                            <a:lnTo>
                              <a:pt x="27" y="22"/>
                            </a:lnTo>
                            <a:lnTo>
                              <a:pt x="27" y="25"/>
                            </a:lnTo>
                            <a:lnTo>
                              <a:pt x="27" y="29"/>
                            </a:lnTo>
                            <a:lnTo>
                              <a:pt x="30" y="29"/>
                            </a:lnTo>
                            <a:lnTo>
                              <a:pt x="17" y="29"/>
                            </a:lnTo>
                            <a:lnTo>
                              <a:pt x="20" y="29"/>
                            </a:lnTo>
                            <a:lnTo>
                              <a:pt x="20" y="25"/>
                            </a:lnTo>
                            <a:lnTo>
                              <a:pt x="20" y="22"/>
                            </a:lnTo>
                            <a:lnTo>
                              <a:pt x="20" y="13"/>
                            </a:lnTo>
                            <a:lnTo>
                              <a:pt x="20" y="9"/>
                            </a:lnTo>
                            <a:lnTo>
                              <a:pt x="20" y="6"/>
                            </a:lnTo>
                            <a:lnTo>
                              <a:pt x="17" y="6"/>
                            </a:lnTo>
                            <a:lnTo>
                              <a:pt x="13" y="6"/>
                            </a:lnTo>
                            <a:lnTo>
                              <a:pt x="10" y="6"/>
                            </a:lnTo>
                            <a:lnTo>
                              <a:pt x="10" y="9"/>
                            </a:lnTo>
                            <a:lnTo>
                              <a:pt x="10" y="22"/>
                            </a:lnTo>
                            <a:lnTo>
                              <a:pt x="10" y="25"/>
                            </a:lnTo>
                            <a:lnTo>
                              <a:pt x="10" y="29"/>
                            </a:lnTo>
                            <a:lnTo>
                              <a:pt x="13" y="29"/>
                            </a:lnTo>
                            <a:lnTo>
                              <a:pt x="0" y="29"/>
                            </a:lnTo>
                            <a:lnTo>
                              <a:pt x="3" y="29"/>
                            </a:lnTo>
                            <a:lnTo>
                              <a:pt x="3" y="25"/>
                            </a:lnTo>
                            <a:lnTo>
                              <a:pt x="3" y="22"/>
                            </a:lnTo>
                            <a:lnTo>
                              <a:pt x="3" y="13"/>
                            </a:lnTo>
                            <a:lnTo>
                              <a:pt x="3" y="9"/>
                            </a:lnTo>
                            <a:lnTo>
                              <a:pt x="3" y="6"/>
                            </a:lnTo>
                            <a:lnTo>
                              <a:pt x="3" y="3"/>
                            </a:lnTo>
                            <a:lnTo>
                              <a:pt x="0" y="3"/>
                            </a:lnTo>
                            <a:lnTo>
                              <a:pt x="0" y="6"/>
                            </a:lnTo>
                            <a:lnTo>
                              <a:pt x="0" y="3"/>
                            </a:lnTo>
                            <a:lnTo>
                              <a:pt x="7" y="0"/>
                            </a:lnTo>
                            <a:lnTo>
                              <a:pt x="10" y="0"/>
                            </a:lnTo>
                            <a:lnTo>
                              <a:pt x="10" y="6"/>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6917" name="Freeform 2511"/>
                      <p:cNvSpPr/>
                      <p:nvPr/>
                    </p:nvSpPr>
                    <p:spPr>
                      <a:xfrm>
                        <a:off x="4020" y="2990"/>
                        <a:ext cx="34" cy="29"/>
                      </a:xfrm>
                      <a:custGeom>
                        <a:avLst/>
                        <a:gdLst/>
                        <a:ahLst/>
                        <a:cxnLst>
                          <a:cxn ang="0">
                            <a:pos x="10" y="6"/>
                          </a:cxn>
                          <a:cxn ang="0">
                            <a:pos x="17" y="3"/>
                          </a:cxn>
                          <a:cxn ang="0">
                            <a:pos x="20" y="0"/>
                          </a:cxn>
                          <a:cxn ang="0">
                            <a:pos x="24" y="0"/>
                          </a:cxn>
                          <a:cxn ang="0">
                            <a:pos x="24" y="3"/>
                          </a:cxn>
                          <a:cxn ang="0">
                            <a:pos x="27" y="3"/>
                          </a:cxn>
                          <a:cxn ang="0">
                            <a:pos x="27" y="6"/>
                          </a:cxn>
                          <a:cxn ang="0">
                            <a:pos x="27" y="9"/>
                          </a:cxn>
                          <a:cxn ang="0">
                            <a:pos x="27" y="13"/>
                          </a:cxn>
                          <a:cxn ang="0">
                            <a:pos x="27" y="22"/>
                          </a:cxn>
                          <a:cxn ang="0">
                            <a:pos x="27" y="25"/>
                          </a:cxn>
                          <a:cxn ang="0">
                            <a:pos x="30" y="29"/>
                          </a:cxn>
                          <a:cxn ang="0">
                            <a:pos x="34" y="29"/>
                          </a:cxn>
                          <a:cxn ang="0">
                            <a:pos x="20" y="29"/>
                          </a:cxn>
                          <a:cxn ang="0">
                            <a:pos x="24" y="29"/>
                          </a:cxn>
                          <a:cxn ang="0">
                            <a:pos x="24" y="25"/>
                          </a:cxn>
                          <a:cxn ang="0">
                            <a:pos x="24" y="22"/>
                          </a:cxn>
                          <a:cxn ang="0">
                            <a:pos x="24" y="13"/>
                          </a:cxn>
                          <a:cxn ang="0">
                            <a:pos x="24" y="9"/>
                          </a:cxn>
                          <a:cxn ang="0">
                            <a:pos x="24" y="6"/>
                          </a:cxn>
                          <a:cxn ang="0">
                            <a:pos x="20" y="6"/>
                          </a:cxn>
                          <a:cxn ang="0">
                            <a:pos x="17" y="6"/>
                          </a:cxn>
                          <a:cxn ang="0">
                            <a:pos x="14" y="6"/>
                          </a:cxn>
                          <a:cxn ang="0">
                            <a:pos x="10" y="9"/>
                          </a:cxn>
                          <a:cxn ang="0">
                            <a:pos x="10" y="22"/>
                          </a:cxn>
                          <a:cxn ang="0">
                            <a:pos x="10" y="25"/>
                          </a:cxn>
                          <a:cxn ang="0">
                            <a:pos x="10" y="29"/>
                          </a:cxn>
                          <a:cxn ang="0">
                            <a:pos x="14" y="29"/>
                          </a:cxn>
                          <a:cxn ang="0">
                            <a:pos x="0" y="29"/>
                          </a:cxn>
                          <a:cxn ang="0">
                            <a:pos x="3" y="29"/>
                          </a:cxn>
                          <a:cxn ang="0">
                            <a:pos x="7" y="25"/>
                          </a:cxn>
                          <a:cxn ang="0">
                            <a:pos x="7" y="22"/>
                          </a:cxn>
                          <a:cxn ang="0">
                            <a:pos x="7" y="13"/>
                          </a:cxn>
                          <a:cxn ang="0">
                            <a:pos x="7" y="9"/>
                          </a:cxn>
                          <a:cxn ang="0">
                            <a:pos x="7" y="6"/>
                          </a:cxn>
                          <a:cxn ang="0">
                            <a:pos x="3" y="6"/>
                          </a:cxn>
                          <a:cxn ang="0">
                            <a:pos x="3" y="3"/>
                          </a:cxn>
                          <a:cxn ang="0">
                            <a:pos x="0" y="6"/>
                          </a:cxn>
                          <a:cxn ang="0">
                            <a:pos x="0" y="3"/>
                          </a:cxn>
                          <a:cxn ang="0">
                            <a:pos x="10" y="0"/>
                          </a:cxn>
                          <a:cxn ang="0">
                            <a:pos x="10" y="6"/>
                          </a:cxn>
                        </a:cxnLst>
                        <a:pathLst>
                          <a:path w="34" h="29">
                            <a:moveTo>
                              <a:pt x="10" y="6"/>
                            </a:moveTo>
                            <a:lnTo>
                              <a:pt x="17" y="3"/>
                            </a:lnTo>
                            <a:lnTo>
                              <a:pt x="20" y="0"/>
                            </a:lnTo>
                            <a:lnTo>
                              <a:pt x="24" y="0"/>
                            </a:lnTo>
                            <a:lnTo>
                              <a:pt x="24" y="3"/>
                            </a:lnTo>
                            <a:lnTo>
                              <a:pt x="27" y="3"/>
                            </a:lnTo>
                            <a:lnTo>
                              <a:pt x="27" y="6"/>
                            </a:lnTo>
                            <a:lnTo>
                              <a:pt x="27" y="9"/>
                            </a:lnTo>
                            <a:lnTo>
                              <a:pt x="27" y="13"/>
                            </a:lnTo>
                            <a:lnTo>
                              <a:pt x="27" y="22"/>
                            </a:lnTo>
                            <a:lnTo>
                              <a:pt x="27" y="25"/>
                            </a:lnTo>
                            <a:lnTo>
                              <a:pt x="30" y="29"/>
                            </a:lnTo>
                            <a:lnTo>
                              <a:pt x="34" y="29"/>
                            </a:lnTo>
                            <a:lnTo>
                              <a:pt x="20" y="29"/>
                            </a:lnTo>
                            <a:lnTo>
                              <a:pt x="24" y="29"/>
                            </a:lnTo>
                            <a:lnTo>
                              <a:pt x="24" y="25"/>
                            </a:lnTo>
                            <a:lnTo>
                              <a:pt x="24" y="22"/>
                            </a:lnTo>
                            <a:lnTo>
                              <a:pt x="24" y="13"/>
                            </a:lnTo>
                            <a:lnTo>
                              <a:pt x="24" y="9"/>
                            </a:lnTo>
                            <a:lnTo>
                              <a:pt x="24" y="6"/>
                            </a:lnTo>
                            <a:lnTo>
                              <a:pt x="20" y="6"/>
                            </a:lnTo>
                            <a:lnTo>
                              <a:pt x="17" y="6"/>
                            </a:lnTo>
                            <a:lnTo>
                              <a:pt x="14" y="6"/>
                            </a:lnTo>
                            <a:lnTo>
                              <a:pt x="10" y="9"/>
                            </a:lnTo>
                            <a:lnTo>
                              <a:pt x="10" y="22"/>
                            </a:lnTo>
                            <a:lnTo>
                              <a:pt x="10" y="25"/>
                            </a:lnTo>
                            <a:lnTo>
                              <a:pt x="10" y="29"/>
                            </a:lnTo>
                            <a:lnTo>
                              <a:pt x="14" y="29"/>
                            </a:lnTo>
                            <a:lnTo>
                              <a:pt x="0" y="29"/>
                            </a:lnTo>
                            <a:lnTo>
                              <a:pt x="3" y="29"/>
                            </a:lnTo>
                            <a:lnTo>
                              <a:pt x="7" y="25"/>
                            </a:lnTo>
                            <a:lnTo>
                              <a:pt x="7" y="22"/>
                            </a:lnTo>
                            <a:lnTo>
                              <a:pt x="7" y="13"/>
                            </a:lnTo>
                            <a:lnTo>
                              <a:pt x="7" y="9"/>
                            </a:lnTo>
                            <a:lnTo>
                              <a:pt x="7" y="6"/>
                            </a:lnTo>
                            <a:lnTo>
                              <a:pt x="3" y="6"/>
                            </a:lnTo>
                            <a:lnTo>
                              <a:pt x="3" y="3"/>
                            </a:lnTo>
                            <a:lnTo>
                              <a:pt x="0" y="6"/>
                            </a:lnTo>
                            <a:lnTo>
                              <a:pt x="0" y="3"/>
                            </a:lnTo>
                            <a:lnTo>
                              <a:pt x="10" y="0"/>
                            </a:lnTo>
                            <a:lnTo>
                              <a:pt x="10" y="6"/>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6918" name="Line 2512"/>
                      <p:cNvSpPr/>
                      <p:nvPr/>
                    </p:nvSpPr>
                    <p:spPr>
                      <a:xfrm flipH="1">
                        <a:off x="4494" y="2933"/>
                        <a:ext cx="115" cy="22"/>
                      </a:xfrm>
                      <a:prstGeom prst="line">
                        <a:avLst/>
                      </a:prstGeom>
                      <a:ln w="0" cap="flat" cmpd="sng">
                        <a:solidFill>
                          <a:srgbClr val="000000"/>
                        </a:solidFill>
                        <a:prstDash val="solid"/>
                        <a:headEnd type="none" w="med" len="med"/>
                        <a:tailEnd type="none" w="med" len="med"/>
                      </a:ln>
                    </p:spPr>
                  </p:sp>
                  <p:sp>
                    <p:nvSpPr>
                      <p:cNvPr id="36919" name="Freeform 2541"/>
                      <p:cNvSpPr>
                        <a:spLocks noEditPoints="1"/>
                      </p:cNvSpPr>
                      <p:nvPr/>
                    </p:nvSpPr>
                    <p:spPr>
                      <a:xfrm>
                        <a:off x="3287" y="2980"/>
                        <a:ext cx="13" cy="45"/>
                      </a:xfrm>
                      <a:custGeom>
                        <a:avLst/>
                        <a:gdLst/>
                        <a:ahLst/>
                        <a:cxnLst>
                          <a:cxn ang="0">
                            <a:pos x="7" y="0"/>
                          </a:cxn>
                          <a:cxn ang="0">
                            <a:pos x="10" y="0"/>
                          </a:cxn>
                          <a:cxn ang="0">
                            <a:pos x="10" y="3"/>
                          </a:cxn>
                          <a:cxn ang="0">
                            <a:pos x="10" y="7"/>
                          </a:cxn>
                          <a:cxn ang="0">
                            <a:pos x="7" y="7"/>
                          </a:cxn>
                          <a:cxn ang="0">
                            <a:pos x="3" y="7"/>
                          </a:cxn>
                          <a:cxn ang="0">
                            <a:pos x="3" y="3"/>
                          </a:cxn>
                          <a:cxn ang="0">
                            <a:pos x="3" y="0"/>
                          </a:cxn>
                          <a:cxn ang="0">
                            <a:pos x="7" y="0"/>
                          </a:cxn>
                          <a:cxn ang="0">
                            <a:pos x="10" y="16"/>
                          </a:cxn>
                          <a:cxn ang="0">
                            <a:pos x="10" y="39"/>
                          </a:cxn>
                          <a:cxn ang="0">
                            <a:pos x="10" y="42"/>
                          </a:cxn>
                          <a:cxn ang="0">
                            <a:pos x="10" y="45"/>
                          </a:cxn>
                          <a:cxn ang="0">
                            <a:pos x="13" y="45"/>
                          </a:cxn>
                          <a:cxn ang="0">
                            <a:pos x="0" y="45"/>
                          </a:cxn>
                          <a:cxn ang="0">
                            <a:pos x="3" y="45"/>
                          </a:cxn>
                          <a:cxn ang="0">
                            <a:pos x="3" y="42"/>
                          </a:cxn>
                          <a:cxn ang="0">
                            <a:pos x="3" y="39"/>
                          </a:cxn>
                          <a:cxn ang="0">
                            <a:pos x="3" y="26"/>
                          </a:cxn>
                          <a:cxn ang="0">
                            <a:pos x="3" y="23"/>
                          </a:cxn>
                          <a:cxn ang="0">
                            <a:pos x="3" y="19"/>
                          </a:cxn>
                          <a:cxn ang="0">
                            <a:pos x="0" y="19"/>
                          </a:cxn>
                          <a:cxn ang="0">
                            <a:pos x="10" y="16"/>
                          </a:cxn>
                        </a:cxnLst>
                        <a:pathLst>
                          <a:path w="13" h="45">
                            <a:moveTo>
                              <a:pt x="7" y="0"/>
                            </a:moveTo>
                            <a:lnTo>
                              <a:pt x="10" y="0"/>
                            </a:lnTo>
                            <a:lnTo>
                              <a:pt x="10" y="3"/>
                            </a:lnTo>
                            <a:lnTo>
                              <a:pt x="10" y="7"/>
                            </a:lnTo>
                            <a:lnTo>
                              <a:pt x="7" y="7"/>
                            </a:lnTo>
                            <a:lnTo>
                              <a:pt x="3" y="7"/>
                            </a:lnTo>
                            <a:lnTo>
                              <a:pt x="3" y="3"/>
                            </a:lnTo>
                            <a:lnTo>
                              <a:pt x="3" y="0"/>
                            </a:lnTo>
                            <a:lnTo>
                              <a:pt x="7" y="0"/>
                            </a:lnTo>
                            <a:close/>
                            <a:moveTo>
                              <a:pt x="10" y="16"/>
                            </a:moveTo>
                            <a:lnTo>
                              <a:pt x="10" y="39"/>
                            </a:lnTo>
                            <a:lnTo>
                              <a:pt x="10" y="42"/>
                            </a:lnTo>
                            <a:lnTo>
                              <a:pt x="10" y="45"/>
                            </a:lnTo>
                            <a:lnTo>
                              <a:pt x="13" y="45"/>
                            </a:lnTo>
                            <a:lnTo>
                              <a:pt x="0" y="45"/>
                            </a:lnTo>
                            <a:lnTo>
                              <a:pt x="3" y="45"/>
                            </a:lnTo>
                            <a:lnTo>
                              <a:pt x="3" y="42"/>
                            </a:lnTo>
                            <a:lnTo>
                              <a:pt x="3" y="39"/>
                            </a:lnTo>
                            <a:lnTo>
                              <a:pt x="3" y="26"/>
                            </a:lnTo>
                            <a:lnTo>
                              <a:pt x="3" y="23"/>
                            </a:lnTo>
                            <a:lnTo>
                              <a:pt x="3" y="19"/>
                            </a:lnTo>
                            <a:lnTo>
                              <a:pt x="0" y="19"/>
                            </a:lnTo>
                            <a:lnTo>
                              <a:pt x="10" y="16"/>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6920" name="Freeform 2542"/>
                      <p:cNvSpPr/>
                      <p:nvPr/>
                    </p:nvSpPr>
                    <p:spPr>
                      <a:xfrm>
                        <a:off x="3304" y="2996"/>
                        <a:ext cx="30" cy="29"/>
                      </a:xfrm>
                      <a:custGeom>
                        <a:avLst/>
                        <a:gdLst/>
                        <a:ahLst/>
                        <a:cxnLst>
                          <a:cxn ang="0">
                            <a:pos x="10" y="7"/>
                          </a:cxn>
                          <a:cxn ang="0">
                            <a:pos x="13" y="0"/>
                          </a:cxn>
                          <a:cxn ang="0">
                            <a:pos x="20" y="0"/>
                          </a:cxn>
                          <a:cxn ang="0">
                            <a:pos x="23" y="0"/>
                          </a:cxn>
                          <a:cxn ang="0">
                            <a:pos x="27" y="3"/>
                          </a:cxn>
                          <a:cxn ang="0">
                            <a:pos x="27" y="7"/>
                          </a:cxn>
                          <a:cxn ang="0">
                            <a:pos x="27" y="10"/>
                          </a:cxn>
                          <a:cxn ang="0">
                            <a:pos x="27" y="23"/>
                          </a:cxn>
                          <a:cxn ang="0">
                            <a:pos x="27" y="26"/>
                          </a:cxn>
                          <a:cxn ang="0">
                            <a:pos x="30" y="29"/>
                          </a:cxn>
                          <a:cxn ang="0">
                            <a:pos x="16" y="29"/>
                          </a:cxn>
                          <a:cxn ang="0">
                            <a:pos x="20" y="29"/>
                          </a:cxn>
                          <a:cxn ang="0">
                            <a:pos x="20" y="26"/>
                          </a:cxn>
                          <a:cxn ang="0">
                            <a:pos x="20" y="23"/>
                          </a:cxn>
                          <a:cxn ang="0">
                            <a:pos x="20" y="10"/>
                          </a:cxn>
                          <a:cxn ang="0">
                            <a:pos x="20" y="7"/>
                          </a:cxn>
                          <a:cxn ang="0">
                            <a:pos x="20" y="3"/>
                          </a:cxn>
                          <a:cxn ang="0">
                            <a:pos x="16" y="3"/>
                          </a:cxn>
                          <a:cxn ang="0">
                            <a:pos x="13" y="3"/>
                          </a:cxn>
                          <a:cxn ang="0">
                            <a:pos x="10" y="7"/>
                          </a:cxn>
                          <a:cxn ang="0">
                            <a:pos x="10" y="23"/>
                          </a:cxn>
                          <a:cxn ang="0">
                            <a:pos x="10" y="26"/>
                          </a:cxn>
                          <a:cxn ang="0">
                            <a:pos x="10" y="29"/>
                          </a:cxn>
                          <a:cxn ang="0">
                            <a:pos x="13" y="29"/>
                          </a:cxn>
                          <a:cxn ang="0">
                            <a:pos x="0" y="29"/>
                          </a:cxn>
                          <a:cxn ang="0">
                            <a:pos x="3" y="29"/>
                          </a:cxn>
                          <a:cxn ang="0">
                            <a:pos x="3" y="26"/>
                          </a:cxn>
                          <a:cxn ang="0">
                            <a:pos x="3" y="23"/>
                          </a:cxn>
                          <a:cxn ang="0">
                            <a:pos x="3" y="10"/>
                          </a:cxn>
                          <a:cxn ang="0">
                            <a:pos x="3" y="7"/>
                          </a:cxn>
                          <a:cxn ang="0">
                            <a:pos x="3" y="3"/>
                          </a:cxn>
                          <a:cxn ang="0">
                            <a:pos x="0" y="3"/>
                          </a:cxn>
                          <a:cxn ang="0">
                            <a:pos x="6" y="0"/>
                          </a:cxn>
                          <a:cxn ang="0">
                            <a:pos x="10" y="0"/>
                          </a:cxn>
                          <a:cxn ang="0">
                            <a:pos x="10" y="7"/>
                          </a:cxn>
                        </a:cxnLst>
                        <a:pathLst>
                          <a:path w="30" h="29">
                            <a:moveTo>
                              <a:pt x="10" y="7"/>
                            </a:moveTo>
                            <a:lnTo>
                              <a:pt x="13" y="0"/>
                            </a:lnTo>
                            <a:lnTo>
                              <a:pt x="20" y="0"/>
                            </a:lnTo>
                            <a:lnTo>
                              <a:pt x="23" y="0"/>
                            </a:lnTo>
                            <a:lnTo>
                              <a:pt x="27" y="3"/>
                            </a:lnTo>
                            <a:lnTo>
                              <a:pt x="27" y="7"/>
                            </a:lnTo>
                            <a:lnTo>
                              <a:pt x="27" y="10"/>
                            </a:lnTo>
                            <a:lnTo>
                              <a:pt x="27" y="23"/>
                            </a:lnTo>
                            <a:lnTo>
                              <a:pt x="27" y="26"/>
                            </a:lnTo>
                            <a:lnTo>
                              <a:pt x="30" y="29"/>
                            </a:lnTo>
                            <a:lnTo>
                              <a:pt x="16" y="29"/>
                            </a:lnTo>
                            <a:lnTo>
                              <a:pt x="20" y="29"/>
                            </a:lnTo>
                            <a:lnTo>
                              <a:pt x="20" y="26"/>
                            </a:lnTo>
                            <a:lnTo>
                              <a:pt x="20" y="23"/>
                            </a:lnTo>
                            <a:lnTo>
                              <a:pt x="20" y="10"/>
                            </a:lnTo>
                            <a:lnTo>
                              <a:pt x="20" y="7"/>
                            </a:lnTo>
                            <a:lnTo>
                              <a:pt x="20" y="3"/>
                            </a:lnTo>
                            <a:lnTo>
                              <a:pt x="16" y="3"/>
                            </a:lnTo>
                            <a:lnTo>
                              <a:pt x="13" y="3"/>
                            </a:lnTo>
                            <a:lnTo>
                              <a:pt x="10" y="7"/>
                            </a:lnTo>
                            <a:lnTo>
                              <a:pt x="10" y="23"/>
                            </a:lnTo>
                            <a:lnTo>
                              <a:pt x="10" y="26"/>
                            </a:lnTo>
                            <a:lnTo>
                              <a:pt x="10" y="29"/>
                            </a:lnTo>
                            <a:lnTo>
                              <a:pt x="13" y="29"/>
                            </a:lnTo>
                            <a:lnTo>
                              <a:pt x="0" y="29"/>
                            </a:lnTo>
                            <a:lnTo>
                              <a:pt x="3" y="29"/>
                            </a:lnTo>
                            <a:lnTo>
                              <a:pt x="3" y="26"/>
                            </a:lnTo>
                            <a:lnTo>
                              <a:pt x="3" y="23"/>
                            </a:lnTo>
                            <a:lnTo>
                              <a:pt x="3" y="10"/>
                            </a:lnTo>
                            <a:lnTo>
                              <a:pt x="3" y="7"/>
                            </a:lnTo>
                            <a:lnTo>
                              <a:pt x="3" y="3"/>
                            </a:lnTo>
                            <a:lnTo>
                              <a:pt x="0" y="3"/>
                            </a:lnTo>
                            <a:lnTo>
                              <a:pt x="6" y="0"/>
                            </a:lnTo>
                            <a:lnTo>
                              <a:pt x="10" y="0"/>
                            </a:lnTo>
                            <a:lnTo>
                              <a:pt x="10" y="7"/>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6921" name="Freeform 2559"/>
                      <p:cNvSpPr/>
                      <p:nvPr/>
                    </p:nvSpPr>
                    <p:spPr>
                      <a:xfrm>
                        <a:off x="2829" y="2665"/>
                        <a:ext cx="48" cy="29"/>
                      </a:xfrm>
                      <a:custGeom>
                        <a:avLst/>
                        <a:gdLst/>
                        <a:ahLst/>
                        <a:cxnLst>
                          <a:cxn ang="0">
                            <a:pos x="7" y="6"/>
                          </a:cxn>
                          <a:cxn ang="0">
                            <a:pos x="11" y="3"/>
                          </a:cxn>
                          <a:cxn ang="0">
                            <a:pos x="14" y="3"/>
                          </a:cxn>
                          <a:cxn ang="0">
                            <a:pos x="17" y="0"/>
                          </a:cxn>
                          <a:cxn ang="0">
                            <a:pos x="21" y="0"/>
                          </a:cxn>
                          <a:cxn ang="0">
                            <a:pos x="24" y="3"/>
                          </a:cxn>
                          <a:cxn ang="0">
                            <a:pos x="27" y="6"/>
                          </a:cxn>
                          <a:cxn ang="0">
                            <a:pos x="31" y="3"/>
                          </a:cxn>
                          <a:cxn ang="0">
                            <a:pos x="34" y="0"/>
                          </a:cxn>
                          <a:cxn ang="0">
                            <a:pos x="37" y="0"/>
                          </a:cxn>
                          <a:cxn ang="0">
                            <a:pos x="41" y="3"/>
                          </a:cxn>
                          <a:cxn ang="0">
                            <a:pos x="44" y="6"/>
                          </a:cxn>
                          <a:cxn ang="0">
                            <a:pos x="44" y="9"/>
                          </a:cxn>
                          <a:cxn ang="0">
                            <a:pos x="44" y="13"/>
                          </a:cxn>
                          <a:cxn ang="0">
                            <a:pos x="44" y="22"/>
                          </a:cxn>
                          <a:cxn ang="0">
                            <a:pos x="44" y="25"/>
                          </a:cxn>
                          <a:cxn ang="0">
                            <a:pos x="44" y="29"/>
                          </a:cxn>
                          <a:cxn ang="0">
                            <a:pos x="48" y="29"/>
                          </a:cxn>
                          <a:cxn ang="0">
                            <a:pos x="34" y="29"/>
                          </a:cxn>
                          <a:cxn ang="0">
                            <a:pos x="37" y="29"/>
                          </a:cxn>
                          <a:cxn ang="0">
                            <a:pos x="37" y="25"/>
                          </a:cxn>
                          <a:cxn ang="0">
                            <a:pos x="37" y="22"/>
                          </a:cxn>
                          <a:cxn ang="0">
                            <a:pos x="37" y="13"/>
                          </a:cxn>
                          <a:cxn ang="0">
                            <a:pos x="37" y="9"/>
                          </a:cxn>
                          <a:cxn ang="0">
                            <a:pos x="37" y="6"/>
                          </a:cxn>
                          <a:cxn ang="0">
                            <a:pos x="34" y="6"/>
                          </a:cxn>
                          <a:cxn ang="0">
                            <a:pos x="31" y="6"/>
                          </a:cxn>
                          <a:cxn ang="0">
                            <a:pos x="27" y="6"/>
                          </a:cxn>
                          <a:cxn ang="0">
                            <a:pos x="27" y="9"/>
                          </a:cxn>
                          <a:cxn ang="0">
                            <a:pos x="27" y="22"/>
                          </a:cxn>
                          <a:cxn ang="0">
                            <a:pos x="27" y="25"/>
                          </a:cxn>
                          <a:cxn ang="0">
                            <a:pos x="27" y="29"/>
                          </a:cxn>
                          <a:cxn ang="0">
                            <a:pos x="31" y="29"/>
                          </a:cxn>
                          <a:cxn ang="0">
                            <a:pos x="17" y="29"/>
                          </a:cxn>
                          <a:cxn ang="0">
                            <a:pos x="21" y="29"/>
                          </a:cxn>
                          <a:cxn ang="0">
                            <a:pos x="21" y="25"/>
                          </a:cxn>
                          <a:cxn ang="0">
                            <a:pos x="21" y="22"/>
                          </a:cxn>
                          <a:cxn ang="0">
                            <a:pos x="21" y="13"/>
                          </a:cxn>
                          <a:cxn ang="0">
                            <a:pos x="21" y="9"/>
                          </a:cxn>
                          <a:cxn ang="0">
                            <a:pos x="21" y="6"/>
                          </a:cxn>
                          <a:cxn ang="0">
                            <a:pos x="17" y="6"/>
                          </a:cxn>
                          <a:cxn ang="0">
                            <a:pos x="14" y="6"/>
                          </a:cxn>
                          <a:cxn ang="0">
                            <a:pos x="11" y="6"/>
                          </a:cxn>
                          <a:cxn ang="0">
                            <a:pos x="7" y="9"/>
                          </a:cxn>
                          <a:cxn ang="0">
                            <a:pos x="7" y="22"/>
                          </a:cxn>
                          <a:cxn ang="0">
                            <a:pos x="7" y="25"/>
                          </a:cxn>
                          <a:cxn ang="0">
                            <a:pos x="11" y="29"/>
                          </a:cxn>
                          <a:cxn ang="0">
                            <a:pos x="14" y="29"/>
                          </a:cxn>
                          <a:cxn ang="0">
                            <a:pos x="0" y="29"/>
                          </a:cxn>
                          <a:cxn ang="0">
                            <a:pos x="4" y="29"/>
                          </a:cxn>
                          <a:cxn ang="0">
                            <a:pos x="4" y="25"/>
                          </a:cxn>
                          <a:cxn ang="0">
                            <a:pos x="4" y="22"/>
                          </a:cxn>
                          <a:cxn ang="0">
                            <a:pos x="4" y="13"/>
                          </a:cxn>
                          <a:cxn ang="0">
                            <a:pos x="4" y="9"/>
                          </a:cxn>
                          <a:cxn ang="0">
                            <a:pos x="4" y="6"/>
                          </a:cxn>
                          <a:cxn ang="0">
                            <a:pos x="0" y="3"/>
                          </a:cxn>
                          <a:cxn ang="0">
                            <a:pos x="0" y="6"/>
                          </a:cxn>
                          <a:cxn ang="0">
                            <a:pos x="0" y="3"/>
                          </a:cxn>
                          <a:cxn ang="0">
                            <a:pos x="7" y="0"/>
                          </a:cxn>
                          <a:cxn ang="0">
                            <a:pos x="7" y="6"/>
                          </a:cxn>
                        </a:cxnLst>
                        <a:pathLst>
                          <a:path w="48" h="29">
                            <a:moveTo>
                              <a:pt x="7" y="6"/>
                            </a:moveTo>
                            <a:lnTo>
                              <a:pt x="11" y="3"/>
                            </a:lnTo>
                            <a:lnTo>
                              <a:pt x="14" y="3"/>
                            </a:lnTo>
                            <a:lnTo>
                              <a:pt x="17" y="0"/>
                            </a:lnTo>
                            <a:lnTo>
                              <a:pt x="21" y="0"/>
                            </a:lnTo>
                            <a:lnTo>
                              <a:pt x="24" y="3"/>
                            </a:lnTo>
                            <a:lnTo>
                              <a:pt x="27" y="6"/>
                            </a:lnTo>
                            <a:lnTo>
                              <a:pt x="31" y="3"/>
                            </a:lnTo>
                            <a:lnTo>
                              <a:pt x="34" y="0"/>
                            </a:lnTo>
                            <a:lnTo>
                              <a:pt x="37" y="0"/>
                            </a:lnTo>
                            <a:lnTo>
                              <a:pt x="41" y="3"/>
                            </a:lnTo>
                            <a:lnTo>
                              <a:pt x="44" y="6"/>
                            </a:lnTo>
                            <a:lnTo>
                              <a:pt x="44" y="9"/>
                            </a:lnTo>
                            <a:lnTo>
                              <a:pt x="44" y="13"/>
                            </a:lnTo>
                            <a:lnTo>
                              <a:pt x="44" y="22"/>
                            </a:lnTo>
                            <a:lnTo>
                              <a:pt x="44" y="25"/>
                            </a:lnTo>
                            <a:lnTo>
                              <a:pt x="44" y="29"/>
                            </a:lnTo>
                            <a:lnTo>
                              <a:pt x="48" y="29"/>
                            </a:lnTo>
                            <a:lnTo>
                              <a:pt x="34" y="29"/>
                            </a:lnTo>
                            <a:lnTo>
                              <a:pt x="37" y="29"/>
                            </a:lnTo>
                            <a:lnTo>
                              <a:pt x="37" y="25"/>
                            </a:lnTo>
                            <a:lnTo>
                              <a:pt x="37" y="22"/>
                            </a:lnTo>
                            <a:lnTo>
                              <a:pt x="37" y="13"/>
                            </a:lnTo>
                            <a:lnTo>
                              <a:pt x="37" y="9"/>
                            </a:lnTo>
                            <a:lnTo>
                              <a:pt x="37" y="6"/>
                            </a:lnTo>
                            <a:lnTo>
                              <a:pt x="34" y="6"/>
                            </a:lnTo>
                            <a:lnTo>
                              <a:pt x="31" y="6"/>
                            </a:lnTo>
                            <a:lnTo>
                              <a:pt x="27" y="6"/>
                            </a:lnTo>
                            <a:lnTo>
                              <a:pt x="27" y="9"/>
                            </a:lnTo>
                            <a:lnTo>
                              <a:pt x="27" y="22"/>
                            </a:lnTo>
                            <a:lnTo>
                              <a:pt x="27" y="25"/>
                            </a:lnTo>
                            <a:lnTo>
                              <a:pt x="27" y="29"/>
                            </a:lnTo>
                            <a:lnTo>
                              <a:pt x="31" y="29"/>
                            </a:lnTo>
                            <a:lnTo>
                              <a:pt x="17" y="29"/>
                            </a:lnTo>
                            <a:lnTo>
                              <a:pt x="21" y="29"/>
                            </a:lnTo>
                            <a:lnTo>
                              <a:pt x="21" y="25"/>
                            </a:lnTo>
                            <a:lnTo>
                              <a:pt x="21" y="22"/>
                            </a:lnTo>
                            <a:lnTo>
                              <a:pt x="21" y="13"/>
                            </a:lnTo>
                            <a:lnTo>
                              <a:pt x="21" y="9"/>
                            </a:lnTo>
                            <a:lnTo>
                              <a:pt x="21" y="6"/>
                            </a:lnTo>
                            <a:lnTo>
                              <a:pt x="17" y="6"/>
                            </a:lnTo>
                            <a:lnTo>
                              <a:pt x="14" y="6"/>
                            </a:lnTo>
                            <a:lnTo>
                              <a:pt x="11" y="6"/>
                            </a:lnTo>
                            <a:lnTo>
                              <a:pt x="7" y="9"/>
                            </a:lnTo>
                            <a:lnTo>
                              <a:pt x="7" y="22"/>
                            </a:lnTo>
                            <a:lnTo>
                              <a:pt x="7" y="25"/>
                            </a:lnTo>
                            <a:lnTo>
                              <a:pt x="11" y="29"/>
                            </a:lnTo>
                            <a:lnTo>
                              <a:pt x="14" y="29"/>
                            </a:lnTo>
                            <a:lnTo>
                              <a:pt x="0" y="29"/>
                            </a:lnTo>
                            <a:lnTo>
                              <a:pt x="4" y="29"/>
                            </a:lnTo>
                            <a:lnTo>
                              <a:pt x="4" y="25"/>
                            </a:lnTo>
                            <a:lnTo>
                              <a:pt x="4" y="22"/>
                            </a:lnTo>
                            <a:lnTo>
                              <a:pt x="4" y="13"/>
                            </a:lnTo>
                            <a:lnTo>
                              <a:pt x="4" y="9"/>
                            </a:lnTo>
                            <a:lnTo>
                              <a:pt x="4" y="6"/>
                            </a:lnTo>
                            <a:lnTo>
                              <a:pt x="0" y="3"/>
                            </a:lnTo>
                            <a:lnTo>
                              <a:pt x="0" y="6"/>
                            </a:lnTo>
                            <a:lnTo>
                              <a:pt x="0" y="3"/>
                            </a:lnTo>
                            <a:lnTo>
                              <a:pt x="7" y="0"/>
                            </a:lnTo>
                            <a:lnTo>
                              <a:pt x="7" y="6"/>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6922" name="Freeform 2561"/>
                      <p:cNvSpPr/>
                      <p:nvPr/>
                    </p:nvSpPr>
                    <p:spPr>
                      <a:xfrm>
                        <a:off x="2897" y="2665"/>
                        <a:ext cx="30" cy="29"/>
                      </a:xfrm>
                      <a:custGeom>
                        <a:avLst/>
                        <a:gdLst/>
                        <a:ahLst/>
                        <a:cxnLst>
                          <a:cxn ang="0">
                            <a:pos x="10" y="6"/>
                          </a:cxn>
                          <a:cxn ang="0">
                            <a:pos x="13" y="3"/>
                          </a:cxn>
                          <a:cxn ang="0">
                            <a:pos x="20" y="0"/>
                          </a:cxn>
                          <a:cxn ang="0">
                            <a:pos x="23" y="0"/>
                          </a:cxn>
                          <a:cxn ang="0">
                            <a:pos x="23" y="3"/>
                          </a:cxn>
                          <a:cxn ang="0">
                            <a:pos x="27" y="3"/>
                          </a:cxn>
                          <a:cxn ang="0">
                            <a:pos x="27" y="6"/>
                          </a:cxn>
                          <a:cxn ang="0">
                            <a:pos x="27" y="9"/>
                          </a:cxn>
                          <a:cxn ang="0">
                            <a:pos x="27" y="13"/>
                          </a:cxn>
                          <a:cxn ang="0">
                            <a:pos x="27" y="22"/>
                          </a:cxn>
                          <a:cxn ang="0">
                            <a:pos x="27" y="25"/>
                          </a:cxn>
                          <a:cxn ang="0">
                            <a:pos x="27" y="29"/>
                          </a:cxn>
                          <a:cxn ang="0">
                            <a:pos x="30" y="29"/>
                          </a:cxn>
                          <a:cxn ang="0">
                            <a:pos x="17" y="29"/>
                          </a:cxn>
                          <a:cxn ang="0">
                            <a:pos x="20" y="29"/>
                          </a:cxn>
                          <a:cxn ang="0">
                            <a:pos x="23" y="25"/>
                          </a:cxn>
                          <a:cxn ang="0">
                            <a:pos x="23" y="22"/>
                          </a:cxn>
                          <a:cxn ang="0">
                            <a:pos x="23" y="13"/>
                          </a:cxn>
                          <a:cxn ang="0">
                            <a:pos x="23" y="9"/>
                          </a:cxn>
                          <a:cxn ang="0">
                            <a:pos x="20" y="6"/>
                          </a:cxn>
                          <a:cxn ang="0">
                            <a:pos x="17" y="6"/>
                          </a:cxn>
                          <a:cxn ang="0">
                            <a:pos x="13" y="6"/>
                          </a:cxn>
                          <a:cxn ang="0">
                            <a:pos x="10" y="9"/>
                          </a:cxn>
                          <a:cxn ang="0">
                            <a:pos x="10" y="22"/>
                          </a:cxn>
                          <a:cxn ang="0">
                            <a:pos x="10" y="25"/>
                          </a:cxn>
                          <a:cxn ang="0">
                            <a:pos x="10" y="29"/>
                          </a:cxn>
                          <a:cxn ang="0">
                            <a:pos x="13" y="29"/>
                          </a:cxn>
                          <a:cxn ang="0">
                            <a:pos x="0" y="29"/>
                          </a:cxn>
                          <a:cxn ang="0">
                            <a:pos x="3" y="29"/>
                          </a:cxn>
                          <a:cxn ang="0">
                            <a:pos x="3" y="25"/>
                          </a:cxn>
                          <a:cxn ang="0">
                            <a:pos x="3" y="22"/>
                          </a:cxn>
                          <a:cxn ang="0">
                            <a:pos x="3" y="13"/>
                          </a:cxn>
                          <a:cxn ang="0">
                            <a:pos x="3" y="9"/>
                          </a:cxn>
                          <a:cxn ang="0">
                            <a:pos x="3" y="6"/>
                          </a:cxn>
                          <a:cxn ang="0">
                            <a:pos x="3" y="3"/>
                          </a:cxn>
                          <a:cxn ang="0">
                            <a:pos x="0" y="6"/>
                          </a:cxn>
                          <a:cxn ang="0">
                            <a:pos x="0" y="3"/>
                          </a:cxn>
                          <a:cxn ang="0">
                            <a:pos x="10" y="0"/>
                          </a:cxn>
                          <a:cxn ang="0">
                            <a:pos x="10" y="6"/>
                          </a:cxn>
                        </a:cxnLst>
                        <a:pathLst>
                          <a:path w="30" h="29">
                            <a:moveTo>
                              <a:pt x="10" y="6"/>
                            </a:moveTo>
                            <a:lnTo>
                              <a:pt x="13" y="3"/>
                            </a:lnTo>
                            <a:lnTo>
                              <a:pt x="20" y="0"/>
                            </a:lnTo>
                            <a:lnTo>
                              <a:pt x="23" y="0"/>
                            </a:lnTo>
                            <a:lnTo>
                              <a:pt x="23" y="3"/>
                            </a:lnTo>
                            <a:lnTo>
                              <a:pt x="27" y="3"/>
                            </a:lnTo>
                            <a:lnTo>
                              <a:pt x="27" y="6"/>
                            </a:lnTo>
                            <a:lnTo>
                              <a:pt x="27" y="9"/>
                            </a:lnTo>
                            <a:lnTo>
                              <a:pt x="27" y="13"/>
                            </a:lnTo>
                            <a:lnTo>
                              <a:pt x="27" y="22"/>
                            </a:lnTo>
                            <a:lnTo>
                              <a:pt x="27" y="25"/>
                            </a:lnTo>
                            <a:lnTo>
                              <a:pt x="27" y="29"/>
                            </a:lnTo>
                            <a:lnTo>
                              <a:pt x="30" y="29"/>
                            </a:lnTo>
                            <a:lnTo>
                              <a:pt x="17" y="29"/>
                            </a:lnTo>
                            <a:lnTo>
                              <a:pt x="20" y="29"/>
                            </a:lnTo>
                            <a:lnTo>
                              <a:pt x="23" y="25"/>
                            </a:lnTo>
                            <a:lnTo>
                              <a:pt x="23" y="22"/>
                            </a:lnTo>
                            <a:lnTo>
                              <a:pt x="23" y="13"/>
                            </a:lnTo>
                            <a:lnTo>
                              <a:pt x="23" y="9"/>
                            </a:lnTo>
                            <a:lnTo>
                              <a:pt x="20" y="6"/>
                            </a:lnTo>
                            <a:lnTo>
                              <a:pt x="17" y="6"/>
                            </a:lnTo>
                            <a:lnTo>
                              <a:pt x="13" y="6"/>
                            </a:lnTo>
                            <a:lnTo>
                              <a:pt x="10" y="9"/>
                            </a:lnTo>
                            <a:lnTo>
                              <a:pt x="10" y="22"/>
                            </a:lnTo>
                            <a:lnTo>
                              <a:pt x="10" y="25"/>
                            </a:lnTo>
                            <a:lnTo>
                              <a:pt x="10" y="29"/>
                            </a:lnTo>
                            <a:lnTo>
                              <a:pt x="13" y="29"/>
                            </a:lnTo>
                            <a:lnTo>
                              <a:pt x="0" y="29"/>
                            </a:lnTo>
                            <a:lnTo>
                              <a:pt x="3" y="29"/>
                            </a:lnTo>
                            <a:lnTo>
                              <a:pt x="3" y="25"/>
                            </a:lnTo>
                            <a:lnTo>
                              <a:pt x="3" y="22"/>
                            </a:lnTo>
                            <a:lnTo>
                              <a:pt x="3" y="13"/>
                            </a:lnTo>
                            <a:lnTo>
                              <a:pt x="3" y="9"/>
                            </a:lnTo>
                            <a:lnTo>
                              <a:pt x="3" y="6"/>
                            </a:lnTo>
                            <a:lnTo>
                              <a:pt x="3" y="3"/>
                            </a:lnTo>
                            <a:lnTo>
                              <a:pt x="0" y="6"/>
                            </a:lnTo>
                            <a:lnTo>
                              <a:pt x="0" y="3"/>
                            </a:lnTo>
                            <a:lnTo>
                              <a:pt x="10" y="0"/>
                            </a:lnTo>
                            <a:lnTo>
                              <a:pt x="10" y="6"/>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6923" name="Freeform 2562"/>
                      <p:cNvSpPr/>
                      <p:nvPr/>
                    </p:nvSpPr>
                    <p:spPr>
                      <a:xfrm>
                        <a:off x="2843" y="1996"/>
                        <a:ext cx="47" cy="29"/>
                      </a:xfrm>
                      <a:custGeom>
                        <a:avLst/>
                        <a:gdLst/>
                        <a:ahLst/>
                        <a:cxnLst>
                          <a:cxn ang="0">
                            <a:pos x="7" y="6"/>
                          </a:cxn>
                          <a:cxn ang="0">
                            <a:pos x="10" y="3"/>
                          </a:cxn>
                          <a:cxn ang="0">
                            <a:pos x="13" y="0"/>
                          </a:cxn>
                          <a:cxn ang="0">
                            <a:pos x="17" y="0"/>
                          </a:cxn>
                          <a:cxn ang="0">
                            <a:pos x="20" y="0"/>
                          </a:cxn>
                          <a:cxn ang="0">
                            <a:pos x="23" y="0"/>
                          </a:cxn>
                          <a:cxn ang="0">
                            <a:pos x="23" y="3"/>
                          </a:cxn>
                          <a:cxn ang="0">
                            <a:pos x="27" y="6"/>
                          </a:cxn>
                          <a:cxn ang="0">
                            <a:pos x="30" y="3"/>
                          </a:cxn>
                          <a:cxn ang="0">
                            <a:pos x="30" y="0"/>
                          </a:cxn>
                          <a:cxn ang="0">
                            <a:pos x="34" y="0"/>
                          </a:cxn>
                          <a:cxn ang="0">
                            <a:pos x="37" y="0"/>
                          </a:cxn>
                          <a:cxn ang="0">
                            <a:pos x="40" y="0"/>
                          </a:cxn>
                          <a:cxn ang="0">
                            <a:pos x="44" y="3"/>
                          </a:cxn>
                          <a:cxn ang="0">
                            <a:pos x="44" y="6"/>
                          </a:cxn>
                          <a:cxn ang="0">
                            <a:pos x="44" y="9"/>
                          </a:cxn>
                          <a:cxn ang="0">
                            <a:pos x="44" y="22"/>
                          </a:cxn>
                          <a:cxn ang="0">
                            <a:pos x="44" y="25"/>
                          </a:cxn>
                          <a:cxn ang="0">
                            <a:pos x="47" y="29"/>
                          </a:cxn>
                          <a:cxn ang="0">
                            <a:pos x="34" y="29"/>
                          </a:cxn>
                          <a:cxn ang="0">
                            <a:pos x="37" y="29"/>
                          </a:cxn>
                          <a:cxn ang="0">
                            <a:pos x="37" y="25"/>
                          </a:cxn>
                          <a:cxn ang="0">
                            <a:pos x="37" y="22"/>
                          </a:cxn>
                          <a:cxn ang="0">
                            <a:pos x="37" y="9"/>
                          </a:cxn>
                          <a:cxn ang="0">
                            <a:pos x="37" y="6"/>
                          </a:cxn>
                          <a:cxn ang="0">
                            <a:pos x="37" y="3"/>
                          </a:cxn>
                          <a:cxn ang="0">
                            <a:pos x="34" y="3"/>
                          </a:cxn>
                          <a:cxn ang="0">
                            <a:pos x="30" y="3"/>
                          </a:cxn>
                          <a:cxn ang="0">
                            <a:pos x="27" y="6"/>
                          </a:cxn>
                          <a:cxn ang="0">
                            <a:pos x="27" y="9"/>
                          </a:cxn>
                          <a:cxn ang="0">
                            <a:pos x="27" y="22"/>
                          </a:cxn>
                          <a:cxn ang="0">
                            <a:pos x="27" y="25"/>
                          </a:cxn>
                          <a:cxn ang="0">
                            <a:pos x="27" y="29"/>
                          </a:cxn>
                          <a:cxn ang="0">
                            <a:pos x="30" y="29"/>
                          </a:cxn>
                          <a:cxn ang="0">
                            <a:pos x="17" y="29"/>
                          </a:cxn>
                          <a:cxn ang="0">
                            <a:pos x="20" y="25"/>
                          </a:cxn>
                          <a:cxn ang="0">
                            <a:pos x="20" y="22"/>
                          </a:cxn>
                          <a:cxn ang="0">
                            <a:pos x="20" y="9"/>
                          </a:cxn>
                          <a:cxn ang="0">
                            <a:pos x="20" y="6"/>
                          </a:cxn>
                          <a:cxn ang="0">
                            <a:pos x="20" y="3"/>
                          </a:cxn>
                          <a:cxn ang="0">
                            <a:pos x="17" y="3"/>
                          </a:cxn>
                          <a:cxn ang="0">
                            <a:pos x="13" y="3"/>
                          </a:cxn>
                          <a:cxn ang="0">
                            <a:pos x="10" y="6"/>
                          </a:cxn>
                          <a:cxn ang="0">
                            <a:pos x="7" y="6"/>
                          </a:cxn>
                          <a:cxn ang="0">
                            <a:pos x="7" y="22"/>
                          </a:cxn>
                          <a:cxn ang="0">
                            <a:pos x="7" y="25"/>
                          </a:cxn>
                          <a:cxn ang="0">
                            <a:pos x="10" y="25"/>
                          </a:cxn>
                          <a:cxn ang="0">
                            <a:pos x="10" y="29"/>
                          </a:cxn>
                          <a:cxn ang="0">
                            <a:pos x="13" y="29"/>
                          </a:cxn>
                          <a:cxn ang="0">
                            <a:pos x="0" y="29"/>
                          </a:cxn>
                          <a:cxn ang="0">
                            <a:pos x="0" y="25"/>
                          </a:cxn>
                          <a:cxn ang="0">
                            <a:pos x="3" y="25"/>
                          </a:cxn>
                          <a:cxn ang="0">
                            <a:pos x="3" y="22"/>
                          </a:cxn>
                          <a:cxn ang="0">
                            <a:pos x="3" y="9"/>
                          </a:cxn>
                          <a:cxn ang="0">
                            <a:pos x="3" y="6"/>
                          </a:cxn>
                          <a:cxn ang="0">
                            <a:pos x="3" y="3"/>
                          </a:cxn>
                          <a:cxn ang="0">
                            <a:pos x="0" y="3"/>
                          </a:cxn>
                          <a:cxn ang="0">
                            <a:pos x="7" y="0"/>
                          </a:cxn>
                          <a:cxn ang="0">
                            <a:pos x="7" y="6"/>
                          </a:cxn>
                        </a:cxnLst>
                        <a:pathLst>
                          <a:path w="47" h="29">
                            <a:moveTo>
                              <a:pt x="7" y="6"/>
                            </a:moveTo>
                            <a:lnTo>
                              <a:pt x="10" y="3"/>
                            </a:lnTo>
                            <a:lnTo>
                              <a:pt x="13" y="0"/>
                            </a:lnTo>
                            <a:lnTo>
                              <a:pt x="17" y="0"/>
                            </a:lnTo>
                            <a:lnTo>
                              <a:pt x="20" y="0"/>
                            </a:lnTo>
                            <a:lnTo>
                              <a:pt x="23" y="0"/>
                            </a:lnTo>
                            <a:lnTo>
                              <a:pt x="23" y="3"/>
                            </a:lnTo>
                            <a:lnTo>
                              <a:pt x="27" y="6"/>
                            </a:lnTo>
                            <a:lnTo>
                              <a:pt x="30" y="3"/>
                            </a:lnTo>
                            <a:lnTo>
                              <a:pt x="30" y="0"/>
                            </a:lnTo>
                            <a:lnTo>
                              <a:pt x="34" y="0"/>
                            </a:lnTo>
                            <a:lnTo>
                              <a:pt x="37" y="0"/>
                            </a:lnTo>
                            <a:lnTo>
                              <a:pt x="40" y="0"/>
                            </a:lnTo>
                            <a:lnTo>
                              <a:pt x="44" y="3"/>
                            </a:lnTo>
                            <a:lnTo>
                              <a:pt x="44" y="6"/>
                            </a:lnTo>
                            <a:lnTo>
                              <a:pt x="44" y="9"/>
                            </a:lnTo>
                            <a:lnTo>
                              <a:pt x="44" y="22"/>
                            </a:lnTo>
                            <a:lnTo>
                              <a:pt x="44" y="25"/>
                            </a:lnTo>
                            <a:lnTo>
                              <a:pt x="47" y="29"/>
                            </a:lnTo>
                            <a:lnTo>
                              <a:pt x="34" y="29"/>
                            </a:lnTo>
                            <a:lnTo>
                              <a:pt x="37" y="29"/>
                            </a:lnTo>
                            <a:lnTo>
                              <a:pt x="37" y="25"/>
                            </a:lnTo>
                            <a:lnTo>
                              <a:pt x="37" y="22"/>
                            </a:lnTo>
                            <a:lnTo>
                              <a:pt x="37" y="9"/>
                            </a:lnTo>
                            <a:lnTo>
                              <a:pt x="37" y="6"/>
                            </a:lnTo>
                            <a:lnTo>
                              <a:pt x="37" y="3"/>
                            </a:lnTo>
                            <a:lnTo>
                              <a:pt x="34" y="3"/>
                            </a:lnTo>
                            <a:lnTo>
                              <a:pt x="30" y="3"/>
                            </a:lnTo>
                            <a:lnTo>
                              <a:pt x="27" y="6"/>
                            </a:lnTo>
                            <a:lnTo>
                              <a:pt x="27" y="9"/>
                            </a:lnTo>
                            <a:lnTo>
                              <a:pt x="27" y="22"/>
                            </a:lnTo>
                            <a:lnTo>
                              <a:pt x="27" y="25"/>
                            </a:lnTo>
                            <a:lnTo>
                              <a:pt x="27" y="29"/>
                            </a:lnTo>
                            <a:lnTo>
                              <a:pt x="30" y="29"/>
                            </a:lnTo>
                            <a:lnTo>
                              <a:pt x="17" y="29"/>
                            </a:lnTo>
                            <a:lnTo>
                              <a:pt x="20" y="25"/>
                            </a:lnTo>
                            <a:lnTo>
                              <a:pt x="20" y="22"/>
                            </a:lnTo>
                            <a:lnTo>
                              <a:pt x="20" y="9"/>
                            </a:lnTo>
                            <a:lnTo>
                              <a:pt x="20" y="6"/>
                            </a:lnTo>
                            <a:lnTo>
                              <a:pt x="20" y="3"/>
                            </a:lnTo>
                            <a:lnTo>
                              <a:pt x="17" y="3"/>
                            </a:lnTo>
                            <a:lnTo>
                              <a:pt x="13" y="3"/>
                            </a:lnTo>
                            <a:lnTo>
                              <a:pt x="10" y="6"/>
                            </a:lnTo>
                            <a:lnTo>
                              <a:pt x="7" y="6"/>
                            </a:lnTo>
                            <a:lnTo>
                              <a:pt x="7" y="22"/>
                            </a:lnTo>
                            <a:lnTo>
                              <a:pt x="7" y="25"/>
                            </a:lnTo>
                            <a:lnTo>
                              <a:pt x="10" y="25"/>
                            </a:lnTo>
                            <a:lnTo>
                              <a:pt x="10" y="29"/>
                            </a:lnTo>
                            <a:lnTo>
                              <a:pt x="13" y="29"/>
                            </a:lnTo>
                            <a:lnTo>
                              <a:pt x="0" y="29"/>
                            </a:lnTo>
                            <a:lnTo>
                              <a:pt x="0" y="25"/>
                            </a:lnTo>
                            <a:lnTo>
                              <a:pt x="3" y="25"/>
                            </a:lnTo>
                            <a:lnTo>
                              <a:pt x="3" y="22"/>
                            </a:lnTo>
                            <a:lnTo>
                              <a:pt x="3" y="9"/>
                            </a:lnTo>
                            <a:lnTo>
                              <a:pt x="3" y="6"/>
                            </a:lnTo>
                            <a:lnTo>
                              <a:pt x="3" y="3"/>
                            </a:lnTo>
                            <a:lnTo>
                              <a:pt x="0" y="3"/>
                            </a:lnTo>
                            <a:lnTo>
                              <a:pt x="7" y="0"/>
                            </a:lnTo>
                            <a:lnTo>
                              <a:pt x="7" y="6"/>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6924" name="Freeform 2563"/>
                      <p:cNvSpPr>
                        <a:spLocks noEditPoints="1"/>
                      </p:cNvSpPr>
                      <p:nvPr/>
                    </p:nvSpPr>
                    <p:spPr>
                      <a:xfrm>
                        <a:off x="2893" y="1996"/>
                        <a:ext cx="27" cy="29"/>
                      </a:xfrm>
                      <a:custGeom>
                        <a:avLst/>
                        <a:gdLst/>
                        <a:ahLst/>
                        <a:cxnLst>
                          <a:cxn ang="0">
                            <a:pos x="17" y="22"/>
                          </a:cxn>
                          <a:cxn ang="0">
                            <a:pos x="14" y="25"/>
                          </a:cxn>
                          <a:cxn ang="0">
                            <a:pos x="10" y="29"/>
                          </a:cxn>
                          <a:cxn ang="0">
                            <a:pos x="7" y="29"/>
                          </a:cxn>
                          <a:cxn ang="0">
                            <a:pos x="4" y="29"/>
                          </a:cxn>
                          <a:cxn ang="0">
                            <a:pos x="4" y="25"/>
                          </a:cxn>
                          <a:cxn ang="0">
                            <a:pos x="0" y="25"/>
                          </a:cxn>
                          <a:cxn ang="0">
                            <a:pos x="0" y="22"/>
                          </a:cxn>
                          <a:cxn ang="0">
                            <a:pos x="0" y="19"/>
                          </a:cxn>
                          <a:cxn ang="0">
                            <a:pos x="4" y="16"/>
                          </a:cxn>
                          <a:cxn ang="0">
                            <a:pos x="7" y="13"/>
                          </a:cxn>
                          <a:cxn ang="0">
                            <a:pos x="10" y="13"/>
                          </a:cxn>
                          <a:cxn ang="0">
                            <a:pos x="17" y="9"/>
                          </a:cxn>
                          <a:cxn ang="0">
                            <a:pos x="17" y="3"/>
                          </a:cxn>
                          <a:cxn ang="0">
                            <a:pos x="14" y="0"/>
                          </a:cxn>
                          <a:cxn ang="0">
                            <a:pos x="10" y="0"/>
                          </a:cxn>
                          <a:cxn ang="0">
                            <a:pos x="7" y="3"/>
                          </a:cxn>
                          <a:cxn ang="0">
                            <a:pos x="7" y="6"/>
                          </a:cxn>
                          <a:cxn ang="0">
                            <a:pos x="7" y="9"/>
                          </a:cxn>
                          <a:cxn ang="0">
                            <a:pos x="4" y="9"/>
                          </a:cxn>
                          <a:cxn ang="0">
                            <a:pos x="4" y="6"/>
                          </a:cxn>
                          <a:cxn ang="0">
                            <a:pos x="4" y="3"/>
                          </a:cxn>
                          <a:cxn ang="0">
                            <a:pos x="4" y="0"/>
                          </a:cxn>
                          <a:cxn ang="0">
                            <a:pos x="7" y="0"/>
                          </a:cxn>
                          <a:cxn ang="0">
                            <a:pos x="14" y="0"/>
                          </a:cxn>
                          <a:cxn ang="0">
                            <a:pos x="17" y="0"/>
                          </a:cxn>
                          <a:cxn ang="0">
                            <a:pos x="21" y="0"/>
                          </a:cxn>
                          <a:cxn ang="0">
                            <a:pos x="21" y="3"/>
                          </a:cxn>
                          <a:cxn ang="0">
                            <a:pos x="24" y="6"/>
                          </a:cxn>
                          <a:cxn ang="0">
                            <a:pos x="24" y="9"/>
                          </a:cxn>
                          <a:cxn ang="0">
                            <a:pos x="24" y="19"/>
                          </a:cxn>
                          <a:cxn ang="0">
                            <a:pos x="24" y="22"/>
                          </a:cxn>
                          <a:cxn ang="0">
                            <a:pos x="24" y="25"/>
                          </a:cxn>
                          <a:cxn ang="0">
                            <a:pos x="27" y="25"/>
                          </a:cxn>
                          <a:cxn ang="0">
                            <a:pos x="27" y="22"/>
                          </a:cxn>
                          <a:cxn ang="0">
                            <a:pos x="27" y="25"/>
                          </a:cxn>
                          <a:cxn ang="0">
                            <a:pos x="24" y="29"/>
                          </a:cxn>
                          <a:cxn ang="0">
                            <a:pos x="21" y="29"/>
                          </a:cxn>
                          <a:cxn ang="0">
                            <a:pos x="17" y="29"/>
                          </a:cxn>
                          <a:cxn ang="0">
                            <a:pos x="17" y="25"/>
                          </a:cxn>
                          <a:cxn ang="0">
                            <a:pos x="17" y="22"/>
                          </a:cxn>
                          <a:cxn ang="0">
                            <a:pos x="17" y="22"/>
                          </a:cxn>
                          <a:cxn ang="0">
                            <a:pos x="17" y="13"/>
                          </a:cxn>
                          <a:cxn ang="0">
                            <a:pos x="14" y="13"/>
                          </a:cxn>
                          <a:cxn ang="0">
                            <a:pos x="10" y="13"/>
                          </a:cxn>
                          <a:cxn ang="0">
                            <a:pos x="7" y="16"/>
                          </a:cxn>
                          <a:cxn ang="0">
                            <a:pos x="7" y="19"/>
                          </a:cxn>
                          <a:cxn ang="0">
                            <a:pos x="7" y="22"/>
                          </a:cxn>
                          <a:cxn ang="0">
                            <a:pos x="10" y="25"/>
                          </a:cxn>
                          <a:cxn ang="0">
                            <a:pos x="14" y="25"/>
                          </a:cxn>
                          <a:cxn ang="0">
                            <a:pos x="17" y="22"/>
                          </a:cxn>
                        </a:cxnLst>
                        <a:pathLst>
                          <a:path w="27" h="29">
                            <a:moveTo>
                              <a:pt x="17" y="22"/>
                            </a:moveTo>
                            <a:lnTo>
                              <a:pt x="14" y="25"/>
                            </a:lnTo>
                            <a:lnTo>
                              <a:pt x="10" y="29"/>
                            </a:lnTo>
                            <a:lnTo>
                              <a:pt x="7" y="29"/>
                            </a:lnTo>
                            <a:lnTo>
                              <a:pt x="4" y="29"/>
                            </a:lnTo>
                            <a:lnTo>
                              <a:pt x="4" y="25"/>
                            </a:lnTo>
                            <a:lnTo>
                              <a:pt x="0" y="25"/>
                            </a:lnTo>
                            <a:lnTo>
                              <a:pt x="0" y="22"/>
                            </a:lnTo>
                            <a:lnTo>
                              <a:pt x="0" y="19"/>
                            </a:lnTo>
                            <a:lnTo>
                              <a:pt x="4" y="16"/>
                            </a:lnTo>
                            <a:lnTo>
                              <a:pt x="7" y="13"/>
                            </a:lnTo>
                            <a:lnTo>
                              <a:pt x="10" y="13"/>
                            </a:lnTo>
                            <a:lnTo>
                              <a:pt x="17" y="9"/>
                            </a:lnTo>
                            <a:lnTo>
                              <a:pt x="17" y="3"/>
                            </a:lnTo>
                            <a:lnTo>
                              <a:pt x="14" y="0"/>
                            </a:lnTo>
                            <a:lnTo>
                              <a:pt x="10" y="0"/>
                            </a:lnTo>
                            <a:lnTo>
                              <a:pt x="7" y="3"/>
                            </a:lnTo>
                            <a:lnTo>
                              <a:pt x="7" y="6"/>
                            </a:lnTo>
                            <a:lnTo>
                              <a:pt x="7" y="9"/>
                            </a:lnTo>
                            <a:lnTo>
                              <a:pt x="4" y="9"/>
                            </a:lnTo>
                            <a:lnTo>
                              <a:pt x="4" y="6"/>
                            </a:lnTo>
                            <a:lnTo>
                              <a:pt x="4" y="3"/>
                            </a:lnTo>
                            <a:lnTo>
                              <a:pt x="4" y="0"/>
                            </a:lnTo>
                            <a:lnTo>
                              <a:pt x="7" y="0"/>
                            </a:lnTo>
                            <a:lnTo>
                              <a:pt x="14" y="0"/>
                            </a:lnTo>
                            <a:lnTo>
                              <a:pt x="17" y="0"/>
                            </a:lnTo>
                            <a:lnTo>
                              <a:pt x="21" y="0"/>
                            </a:lnTo>
                            <a:lnTo>
                              <a:pt x="21" y="3"/>
                            </a:lnTo>
                            <a:lnTo>
                              <a:pt x="24" y="6"/>
                            </a:lnTo>
                            <a:lnTo>
                              <a:pt x="24" y="9"/>
                            </a:lnTo>
                            <a:lnTo>
                              <a:pt x="24" y="19"/>
                            </a:lnTo>
                            <a:lnTo>
                              <a:pt x="24" y="22"/>
                            </a:lnTo>
                            <a:lnTo>
                              <a:pt x="24" y="25"/>
                            </a:lnTo>
                            <a:lnTo>
                              <a:pt x="27" y="25"/>
                            </a:lnTo>
                            <a:lnTo>
                              <a:pt x="27" y="22"/>
                            </a:lnTo>
                            <a:lnTo>
                              <a:pt x="27" y="25"/>
                            </a:lnTo>
                            <a:lnTo>
                              <a:pt x="24" y="29"/>
                            </a:lnTo>
                            <a:lnTo>
                              <a:pt x="21" y="29"/>
                            </a:lnTo>
                            <a:lnTo>
                              <a:pt x="17" y="29"/>
                            </a:lnTo>
                            <a:lnTo>
                              <a:pt x="17" y="25"/>
                            </a:lnTo>
                            <a:lnTo>
                              <a:pt x="17" y="22"/>
                            </a:lnTo>
                            <a:close/>
                            <a:moveTo>
                              <a:pt x="17" y="22"/>
                            </a:moveTo>
                            <a:lnTo>
                              <a:pt x="17" y="13"/>
                            </a:lnTo>
                            <a:lnTo>
                              <a:pt x="14" y="13"/>
                            </a:lnTo>
                            <a:lnTo>
                              <a:pt x="10" y="13"/>
                            </a:lnTo>
                            <a:lnTo>
                              <a:pt x="7" y="16"/>
                            </a:lnTo>
                            <a:lnTo>
                              <a:pt x="7" y="19"/>
                            </a:lnTo>
                            <a:lnTo>
                              <a:pt x="7" y="22"/>
                            </a:lnTo>
                            <a:lnTo>
                              <a:pt x="10" y="25"/>
                            </a:lnTo>
                            <a:lnTo>
                              <a:pt x="14" y="25"/>
                            </a:lnTo>
                            <a:lnTo>
                              <a:pt x="17" y="22"/>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grpSp>
              </p:grpSp>
            </p:grpSp>
            <p:grpSp>
              <p:nvGrpSpPr>
                <p:cNvPr id="36887" name="Group 2622"/>
                <p:cNvGrpSpPr/>
                <p:nvPr/>
              </p:nvGrpSpPr>
              <p:grpSpPr>
                <a:xfrm>
                  <a:off x="2781" y="1714"/>
                  <a:ext cx="1830" cy="1303"/>
                  <a:chOff x="2779" y="1716"/>
                  <a:chExt cx="1830" cy="1303"/>
                </a:xfrm>
              </p:grpSpPr>
              <p:sp>
                <p:nvSpPr>
                  <p:cNvPr id="36888" name="Freeform 2510"/>
                  <p:cNvSpPr>
                    <a:spLocks noEditPoints="1"/>
                  </p:cNvSpPr>
                  <p:nvPr/>
                </p:nvSpPr>
                <p:spPr>
                  <a:xfrm>
                    <a:off x="4007" y="2977"/>
                    <a:ext cx="13" cy="42"/>
                  </a:xfrm>
                  <a:custGeom>
                    <a:avLst/>
                    <a:gdLst/>
                    <a:ahLst/>
                    <a:cxnLst>
                      <a:cxn ang="0">
                        <a:pos x="3" y="0"/>
                      </a:cxn>
                      <a:cxn ang="0">
                        <a:pos x="6" y="0"/>
                      </a:cxn>
                      <a:cxn ang="0">
                        <a:pos x="10" y="3"/>
                      </a:cxn>
                      <a:cxn ang="0">
                        <a:pos x="6" y="3"/>
                      </a:cxn>
                      <a:cxn ang="0">
                        <a:pos x="6" y="6"/>
                      </a:cxn>
                      <a:cxn ang="0">
                        <a:pos x="3" y="6"/>
                      </a:cxn>
                      <a:cxn ang="0">
                        <a:pos x="3" y="3"/>
                      </a:cxn>
                      <a:cxn ang="0">
                        <a:pos x="0" y="3"/>
                      </a:cxn>
                      <a:cxn ang="0">
                        <a:pos x="0" y="0"/>
                      </a:cxn>
                      <a:cxn ang="0">
                        <a:pos x="3" y="0"/>
                      </a:cxn>
                      <a:cxn ang="0">
                        <a:pos x="6" y="13"/>
                      </a:cxn>
                      <a:cxn ang="0">
                        <a:pos x="6" y="35"/>
                      </a:cxn>
                      <a:cxn ang="0">
                        <a:pos x="6" y="38"/>
                      </a:cxn>
                      <a:cxn ang="0">
                        <a:pos x="6" y="42"/>
                      </a:cxn>
                      <a:cxn ang="0">
                        <a:pos x="10" y="42"/>
                      </a:cxn>
                      <a:cxn ang="0">
                        <a:pos x="13" y="42"/>
                      </a:cxn>
                      <a:cxn ang="0">
                        <a:pos x="0" y="42"/>
                      </a:cxn>
                      <a:cxn ang="0">
                        <a:pos x="3" y="42"/>
                      </a:cxn>
                      <a:cxn ang="0">
                        <a:pos x="3" y="38"/>
                      </a:cxn>
                      <a:cxn ang="0">
                        <a:pos x="3" y="35"/>
                      </a:cxn>
                      <a:cxn ang="0">
                        <a:pos x="3" y="26"/>
                      </a:cxn>
                      <a:cxn ang="0">
                        <a:pos x="3" y="22"/>
                      </a:cxn>
                      <a:cxn ang="0">
                        <a:pos x="3" y="19"/>
                      </a:cxn>
                      <a:cxn ang="0">
                        <a:pos x="0" y="16"/>
                      </a:cxn>
                      <a:cxn ang="0">
                        <a:pos x="0" y="19"/>
                      </a:cxn>
                      <a:cxn ang="0">
                        <a:pos x="0" y="16"/>
                      </a:cxn>
                      <a:cxn ang="0">
                        <a:pos x="6" y="13"/>
                      </a:cxn>
                    </a:cxnLst>
                    <a:pathLst>
                      <a:path w="13" h="42">
                        <a:moveTo>
                          <a:pt x="3" y="0"/>
                        </a:moveTo>
                        <a:lnTo>
                          <a:pt x="6" y="0"/>
                        </a:lnTo>
                        <a:lnTo>
                          <a:pt x="10" y="3"/>
                        </a:lnTo>
                        <a:lnTo>
                          <a:pt x="6" y="3"/>
                        </a:lnTo>
                        <a:lnTo>
                          <a:pt x="6" y="6"/>
                        </a:lnTo>
                        <a:lnTo>
                          <a:pt x="3" y="6"/>
                        </a:lnTo>
                        <a:lnTo>
                          <a:pt x="3" y="3"/>
                        </a:lnTo>
                        <a:lnTo>
                          <a:pt x="0" y="3"/>
                        </a:lnTo>
                        <a:lnTo>
                          <a:pt x="0" y="0"/>
                        </a:lnTo>
                        <a:lnTo>
                          <a:pt x="3" y="0"/>
                        </a:lnTo>
                        <a:close/>
                        <a:moveTo>
                          <a:pt x="6" y="13"/>
                        </a:moveTo>
                        <a:lnTo>
                          <a:pt x="6" y="35"/>
                        </a:lnTo>
                        <a:lnTo>
                          <a:pt x="6" y="38"/>
                        </a:lnTo>
                        <a:lnTo>
                          <a:pt x="6" y="42"/>
                        </a:lnTo>
                        <a:lnTo>
                          <a:pt x="10" y="42"/>
                        </a:lnTo>
                        <a:lnTo>
                          <a:pt x="13" y="42"/>
                        </a:lnTo>
                        <a:lnTo>
                          <a:pt x="0" y="42"/>
                        </a:lnTo>
                        <a:lnTo>
                          <a:pt x="3" y="42"/>
                        </a:lnTo>
                        <a:lnTo>
                          <a:pt x="3" y="38"/>
                        </a:lnTo>
                        <a:lnTo>
                          <a:pt x="3" y="35"/>
                        </a:lnTo>
                        <a:lnTo>
                          <a:pt x="3" y="26"/>
                        </a:lnTo>
                        <a:lnTo>
                          <a:pt x="3" y="22"/>
                        </a:lnTo>
                        <a:lnTo>
                          <a:pt x="3" y="19"/>
                        </a:lnTo>
                        <a:lnTo>
                          <a:pt x="0" y="16"/>
                        </a:lnTo>
                        <a:lnTo>
                          <a:pt x="0" y="19"/>
                        </a:lnTo>
                        <a:lnTo>
                          <a:pt x="0" y="16"/>
                        </a:lnTo>
                        <a:lnTo>
                          <a:pt x="6" y="13"/>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6889" name="Line 2513"/>
                  <p:cNvSpPr/>
                  <p:nvPr/>
                </p:nvSpPr>
                <p:spPr>
                  <a:xfrm flipH="1" flipV="1">
                    <a:off x="4494" y="2907"/>
                    <a:ext cx="115" cy="26"/>
                  </a:xfrm>
                  <a:prstGeom prst="line">
                    <a:avLst/>
                  </a:prstGeom>
                  <a:ln w="0" cap="flat" cmpd="sng">
                    <a:solidFill>
                      <a:srgbClr val="000000"/>
                    </a:solidFill>
                    <a:prstDash val="solid"/>
                    <a:headEnd type="none" w="med" len="med"/>
                    <a:tailEnd type="none" w="med" len="med"/>
                  </a:ln>
                </p:spPr>
              </p:sp>
              <p:sp>
                <p:nvSpPr>
                  <p:cNvPr id="36890" name="Line 2529"/>
                  <p:cNvSpPr/>
                  <p:nvPr/>
                </p:nvSpPr>
                <p:spPr>
                  <a:xfrm flipH="1" flipV="1">
                    <a:off x="3660" y="2381"/>
                    <a:ext cx="98" cy="262"/>
                  </a:xfrm>
                  <a:prstGeom prst="line">
                    <a:avLst/>
                  </a:prstGeom>
                  <a:ln w="15875" cap="flat" cmpd="sng">
                    <a:solidFill>
                      <a:srgbClr val="000000"/>
                    </a:solidFill>
                    <a:prstDash val="solid"/>
                    <a:headEnd type="none" w="med" len="med"/>
                    <a:tailEnd type="none" w="med" len="med"/>
                  </a:ln>
                </p:spPr>
              </p:sp>
              <p:sp>
                <p:nvSpPr>
                  <p:cNvPr id="36891" name="Freeform 2539"/>
                  <p:cNvSpPr/>
                  <p:nvPr/>
                </p:nvSpPr>
                <p:spPr>
                  <a:xfrm>
                    <a:off x="2977" y="1716"/>
                    <a:ext cx="24" cy="111"/>
                  </a:xfrm>
                  <a:custGeom>
                    <a:avLst/>
                    <a:gdLst/>
                    <a:ahLst/>
                    <a:cxnLst>
                      <a:cxn ang="0">
                        <a:pos x="0" y="38"/>
                      </a:cxn>
                      <a:cxn ang="0">
                        <a:pos x="24" y="111"/>
                      </a:cxn>
                      <a:cxn ang="0">
                        <a:pos x="0" y="0"/>
                      </a:cxn>
                      <a:cxn ang="0">
                        <a:pos x="0" y="38"/>
                      </a:cxn>
                    </a:cxnLst>
                    <a:pathLst>
                      <a:path w="24" h="111">
                        <a:moveTo>
                          <a:pt x="0" y="38"/>
                        </a:moveTo>
                        <a:lnTo>
                          <a:pt x="24" y="111"/>
                        </a:lnTo>
                        <a:lnTo>
                          <a:pt x="0" y="0"/>
                        </a:lnTo>
                        <a:lnTo>
                          <a:pt x="0" y="38"/>
                        </a:lnTo>
                      </a:path>
                    </a:pathLst>
                  </a:custGeom>
                  <a:no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6892" name="Freeform 2543"/>
                  <p:cNvSpPr/>
                  <p:nvPr/>
                </p:nvSpPr>
                <p:spPr>
                  <a:xfrm>
                    <a:off x="3179" y="2968"/>
                    <a:ext cx="44" cy="41"/>
                  </a:xfrm>
                  <a:custGeom>
                    <a:avLst/>
                    <a:gdLst/>
                    <a:ahLst/>
                    <a:cxnLst>
                      <a:cxn ang="0">
                        <a:pos x="17" y="0"/>
                      </a:cxn>
                      <a:cxn ang="0">
                        <a:pos x="20" y="3"/>
                      </a:cxn>
                      <a:cxn ang="0">
                        <a:pos x="20" y="6"/>
                      </a:cxn>
                      <a:cxn ang="0">
                        <a:pos x="24" y="9"/>
                      </a:cxn>
                      <a:cxn ang="0">
                        <a:pos x="24" y="15"/>
                      </a:cxn>
                      <a:cxn ang="0">
                        <a:pos x="27" y="9"/>
                      </a:cxn>
                      <a:cxn ang="0">
                        <a:pos x="31" y="6"/>
                      </a:cxn>
                      <a:cxn ang="0">
                        <a:pos x="31" y="3"/>
                      </a:cxn>
                      <a:cxn ang="0">
                        <a:pos x="34" y="3"/>
                      </a:cxn>
                      <a:cxn ang="0">
                        <a:pos x="37" y="3"/>
                      </a:cxn>
                      <a:cxn ang="0">
                        <a:pos x="37" y="0"/>
                      </a:cxn>
                      <a:cxn ang="0">
                        <a:pos x="41" y="0"/>
                      </a:cxn>
                      <a:cxn ang="0">
                        <a:pos x="41" y="3"/>
                      </a:cxn>
                      <a:cxn ang="0">
                        <a:pos x="44" y="6"/>
                      </a:cxn>
                      <a:cxn ang="0">
                        <a:pos x="41" y="9"/>
                      </a:cxn>
                      <a:cxn ang="0">
                        <a:pos x="37" y="9"/>
                      </a:cxn>
                      <a:cxn ang="0">
                        <a:pos x="34" y="6"/>
                      </a:cxn>
                      <a:cxn ang="0">
                        <a:pos x="34" y="9"/>
                      </a:cxn>
                      <a:cxn ang="0">
                        <a:pos x="31" y="9"/>
                      </a:cxn>
                      <a:cxn ang="0">
                        <a:pos x="27" y="12"/>
                      </a:cxn>
                      <a:cxn ang="0">
                        <a:pos x="24" y="19"/>
                      </a:cxn>
                      <a:cxn ang="0">
                        <a:pos x="31" y="31"/>
                      </a:cxn>
                      <a:cxn ang="0">
                        <a:pos x="31" y="35"/>
                      </a:cxn>
                      <a:cxn ang="0">
                        <a:pos x="31" y="38"/>
                      </a:cxn>
                      <a:cxn ang="0">
                        <a:pos x="34" y="35"/>
                      </a:cxn>
                      <a:cxn ang="0">
                        <a:pos x="37" y="31"/>
                      </a:cxn>
                      <a:cxn ang="0">
                        <a:pos x="41" y="31"/>
                      </a:cxn>
                      <a:cxn ang="0">
                        <a:pos x="37" y="35"/>
                      </a:cxn>
                      <a:cxn ang="0">
                        <a:pos x="34" y="41"/>
                      </a:cxn>
                      <a:cxn ang="0">
                        <a:pos x="31" y="41"/>
                      </a:cxn>
                      <a:cxn ang="0">
                        <a:pos x="27" y="41"/>
                      </a:cxn>
                      <a:cxn ang="0">
                        <a:pos x="24" y="38"/>
                      </a:cxn>
                      <a:cxn ang="0">
                        <a:pos x="24" y="31"/>
                      </a:cxn>
                      <a:cxn ang="0">
                        <a:pos x="20" y="25"/>
                      </a:cxn>
                      <a:cxn ang="0">
                        <a:pos x="14" y="35"/>
                      </a:cxn>
                      <a:cxn ang="0">
                        <a:pos x="10" y="41"/>
                      </a:cxn>
                      <a:cxn ang="0">
                        <a:pos x="7" y="41"/>
                      </a:cxn>
                      <a:cxn ang="0">
                        <a:pos x="4" y="41"/>
                      </a:cxn>
                      <a:cxn ang="0">
                        <a:pos x="0" y="41"/>
                      </a:cxn>
                      <a:cxn ang="0">
                        <a:pos x="0" y="38"/>
                      </a:cxn>
                      <a:cxn ang="0">
                        <a:pos x="0" y="35"/>
                      </a:cxn>
                      <a:cxn ang="0">
                        <a:pos x="4" y="35"/>
                      </a:cxn>
                      <a:cxn ang="0">
                        <a:pos x="7" y="35"/>
                      </a:cxn>
                      <a:cxn ang="0">
                        <a:pos x="10" y="35"/>
                      </a:cxn>
                      <a:cxn ang="0">
                        <a:pos x="10" y="31"/>
                      </a:cxn>
                      <a:cxn ang="0">
                        <a:pos x="14" y="28"/>
                      </a:cxn>
                      <a:cxn ang="0">
                        <a:pos x="17" y="25"/>
                      </a:cxn>
                      <a:cxn ang="0">
                        <a:pos x="20" y="22"/>
                      </a:cxn>
                      <a:cxn ang="0">
                        <a:pos x="17" y="12"/>
                      </a:cxn>
                      <a:cxn ang="0">
                        <a:pos x="17" y="9"/>
                      </a:cxn>
                      <a:cxn ang="0">
                        <a:pos x="14" y="9"/>
                      </a:cxn>
                      <a:cxn ang="0">
                        <a:pos x="14" y="6"/>
                      </a:cxn>
                      <a:cxn ang="0">
                        <a:pos x="10" y="6"/>
                      </a:cxn>
                      <a:cxn ang="0">
                        <a:pos x="7" y="6"/>
                      </a:cxn>
                      <a:cxn ang="0">
                        <a:pos x="7" y="3"/>
                      </a:cxn>
                      <a:cxn ang="0">
                        <a:pos x="17" y="0"/>
                      </a:cxn>
                    </a:cxnLst>
                    <a:pathLst>
                      <a:path w="44" h="41">
                        <a:moveTo>
                          <a:pt x="17" y="0"/>
                        </a:moveTo>
                        <a:lnTo>
                          <a:pt x="20" y="3"/>
                        </a:lnTo>
                        <a:lnTo>
                          <a:pt x="20" y="6"/>
                        </a:lnTo>
                        <a:lnTo>
                          <a:pt x="24" y="9"/>
                        </a:lnTo>
                        <a:lnTo>
                          <a:pt x="24" y="15"/>
                        </a:lnTo>
                        <a:lnTo>
                          <a:pt x="27" y="9"/>
                        </a:lnTo>
                        <a:lnTo>
                          <a:pt x="31" y="6"/>
                        </a:lnTo>
                        <a:lnTo>
                          <a:pt x="31" y="3"/>
                        </a:lnTo>
                        <a:lnTo>
                          <a:pt x="34" y="3"/>
                        </a:lnTo>
                        <a:lnTo>
                          <a:pt x="37" y="3"/>
                        </a:lnTo>
                        <a:lnTo>
                          <a:pt x="37" y="0"/>
                        </a:lnTo>
                        <a:lnTo>
                          <a:pt x="41" y="0"/>
                        </a:lnTo>
                        <a:lnTo>
                          <a:pt x="41" y="3"/>
                        </a:lnTo>
                        <a:lnTo>
                          <a:pt x="44" y="6"/>
                        </a:lnTo>
                        <a:lnTo>
                          <a:pt x="41" y="9"/>
                        </a:lnTo>
                        <a:lnTo>
                          <a:pt x="37" y="9"/>
                        </a:lnTo>
                        <a:lnTo>
                          <a:pt x="34" y="6"/>
                        </a:lnTo>
                        <a:lnTo>
                          <a:pt x="34" y="9"/>
                        </a:lnTo>
                        <a:lnTo>
                          <a:pt x="31" y="9"/>
                        </a:lnTo>
                        <a:lnTo>
                          <a:pt x="27" y="12"/>
                        </a:lnTo>
                        <a:lnTo>
                          <a:pt x="24" y="19"/>
                        </a:lnTo>
                        <a:lnTo>
                          <a:pt x="31" y="31"/>
                        </a:lnTo>
                        <a:lnTo>
                          <a:pt x="31" y="35"/>
                        </a:lnTo>
                        <a:lnTo>
                          <a:pt x="31" y="38"/>
                        </a:lnTo>
                        <a:lnTo>
                          <a:pt x="34" y="35"/>
                        </a:lnTo>
                        <a:lnTo>
                          <a:pt x="37" y="31"/>
                        </a:lnTo>
                        <a:lnTo>
                          <a:pt x="41" y="31"/>
                        </a:lnTo>
                        <a:lnTo>
                          <a:pt x="37" y="35"/>
                        </a:lnTo>
                        <a:lnTo>
                          <a:pt x="34" y="41"/>
                        </a:lnTo>
                        <a:lnTo>
                          <a:pt x="31" y="41"/>
                        </a:lnTo>
                        <a:lnTo>
                          <a:pt x="27" y="41"/>
                        </a:lnTo>
                        <a:lnTo>
                          <a:pt x="24" y="38"/>
                        </a:lnTo>
                        <a:lnTo>
                          <a:pt x="24" y="31"/>
                        </a:lnTo>
                        <a:lnTo>
                          <a:pt x="20" y="25"/>
                        </a:lnTo>
                        <a:lnTo>
                          <a:pt x="14" y="35"/>
                        </a:lnTo>
                        <a:lnTo>
                          <a:pt x="10" y="41"/>
                        </a:lnTo>
                        <a:lnTo>
                          <a:pt x="7" y="41"/>
                        </a:lnTo>
                        <a:lnTo>
                          <a:pt x="4" y="41"/>
                        </a:lnTo>
                        <a:lnTo>
                          <a:pt x="0" y="41"/>
                        </a:lnTo>
                        <a:lnTo>
                          <a:pt x="0" y="38"/>
                        </a:lnTo>
                        <a:lnTo>
                          <a:pt x="0" y="35"/>
                        </a:lnTo>
                        <a:lnTo>
                          <a:pt x="4" y="35"/>
                        </a:lnTo>
                        <a:lnTo>
                          <a:pt x="7" y="35"/>
                        </a:lnTo>
                        <a:lnTo>
                          <a:pt x="10" y="35"/>
                        </a:lnTo>
                        <a:lnTo>
                          <a:pt x="10" y="31"/>
                        </a:lnTo>
                        <a:lnTo>
                          <a:pt x="14" y="28"/>
                        </a:lnTo>
                        <a:lnTo>
                          <a:pt x="17" y="25"/>
                        </a:lnTo>
                        <a:lnTo>
                          <a:pt x="20" y="22"/>
                        </a:lnTo>
                        <a:lnTo>
                          <a:pt x="17" y="12"/>
                        </a:lnTo>
                        <a:lnTo>
                          <a:pt x="17" y="9"/>
                        </a:lnTo>
                        <a:lnTo>
                          <a:pt x="14" y="9"/>
                        </a:lnTo>
                        <a:lnTo>
                          <a:pt x="14" y="6"/>
                        </a:lnTo>
                        <a:lnTo>
                          <a:pt x="10" y="6"/>
                        </a:lnTo>
                        <a:lnTo>
                          <a:pt x="7" y="6"/>
                        </a:lnTo>
                        <a:lnTo>
                          <a:pt x="7" y="3"/>
                        </a:lnTo>
                        <a:lnTo>
                          <a:pt x="17" y="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6893" name="Line 2544"/>
                  <p:cNvSpPr/>
                  <p:nvPr/>
                </p:nvSpPr>
                <p:spPr>
                  <a:xfrm>
                    <a:off x="3247" y="2439"/>
                    <a:ext cx="511" cy="204"/>
                  </a:xfrm>
                  <a:prstGeom prst="line">
                    <a:avLst/>
                  </a:prstGeom>
                  <a:ln w="15875" cap="flat" cmpd="sng">
                    <a:solidFill>
                      <a:srgbClr val="000000"/>
                    </a:solidFill>
                    <a:prstDash val="solid"/>
                    <a:headEnd type="none" w="med" len="med"/>
                    <a:tailEnd type="none" w="med" len="med"/>
                  </a:ln>
                </p:spPr>
              </p:sp>
              <p:sp>
                <p:nvSpPr>
                  <p:cNvPr id="36894" name="Line 2545"/>
                  <p:cNvSpPr/>
                  <p:nvPr/>
                </p:nvSpPr>
                <p:spPr>
                  <a:xfrm flipH="1">
                    <a:off x="3247" y="1993"/>
                    <a:ext cx="430" cy="446"/>
                  </a:xfrm>
                  <a:prstGeom prst="line">
                    <a:avLst/>
                  </a:prstGeom>
                  <a:ln w="15875" cap="flat" cmpd="sng">
                    <a:solidFill>
                      <a:srgbClr val="000000"/>
                    </a:solidFill>
                    <a:prstDash val="solid"/>
                    <a:headEnd type="none" w="med" len="med"/>
                    <a:tailEnd type="none" w="med" len="med"/>
                  </a:ln>
                </p:spPr>
              </p:sp>
              <p:sp>
                <p:nvSpPr>
                  <p:cNvPr id="36895" name="Freeform 2557"/>
                  <p:cNvSpPr/>
                  <p:nvPr/>
                </p:nvSpPr>
                <p:spPr>
                  <a:xfrm>
                    <a:off x="2786" y="1958"/>
                    <a:ext cx="47" cy="57"/>
                  </a:xfrm>
                  <a:custGeom>
                    <a:avLst/>
                    <a:gdLst/>
                    <a:ahLst/>
                    <a:cxnLst>
                      <a:cxn ang="0">
                        <a:pos x="20" y="0"/>
                      </a:cxn>
                      <a:cxn ang="0">
                        <a:pos x="23" y="0"/>
                      </a:cxn>
                      <a:cxn ang="0">
                        <a:pos x="23" y="3"/>
                      </a:cxn>
                      <a:cxn ang="0">
                        <a:pos x="23" y="6"/>
                      </a:cxn>
                      <a:cxn ang="0">
                        <a:pos x="23" y="12"/>
                      </a:cxn>
                      <a:cxn ang="0">
                        <a:pos x="27" y="35"/>
                      </a:cxn>
                      <a:cxn ang="0">
                        <a:pos x="30" y="28"/>
                      </a:cxn>
                      <a:cxn ang="0">
                        <a:pos x="33" y="25"/>
                      </a:cxn>
                      <a:cxn ang="0">
                        <a:pos x="37" y="19"/>
                      </a:cxn>
                      <a:cxn ang="0">
                        <a:pos x="40" y="16"/>
                      </a:cxn>
                      <a:cxn ang="0">
                        <a:pos x="43" y="12"/>
                      </a:cxn>
                      <a:cxn ang="0">
                        <a:pos x="43" y="9"/>
                      </a:cxn>
                      <a:cxn ang="0">
                        <a:pos x="43" y="6"/>
                      </a:cxn>
                      <a:cxn ang="0">
                        <a:pos x="40" y="6"/>
                      </a:cxn>
                      <a:cxn ang="0">
                        <a:pos x="40" y="3"/>
                      </a:cxn>
                      <a:cxn ang="0">
                        <a:pos x="40" y="0"/>
                      </a:cxn>
                      <a:cxn ang="0">
                        <a:pos x="43" y="0"/>
                      </a:cxn>
                      <a:cxn ang="0">
                        <a:pos x="47" y="0"/>
                      </a:cxn>
                      <a:cxn ang="0">
                        <a:pos x="47" y="3"/>
                      </a:cxn>
                      <a:cxn ang="0">
                        <a:pos x="47" y="6"/>
                      </a:cxn>
                      <a:cxn ang="0">
                        <a:pos x="47" y="9"/>
                      </a:cxn>
                      <a:cxn ang="0">
                        <a:pos x="43" y="12"/>
                      </a:cxn>
                      <a:cxn ang="0">
                        <a:pos x="40" y="19"/>
                      </a:cxn>
                      <a:cxn ang="0">
                        <a:pos x="37" y="25"/>
                      </a:cxn>
                      <a:cxn ang="0">
                        <a:pos x="27" y="35"/>
                      </a:cxn>
                      <a:cxn ang="0">
                        <a:pos x="17" y="47"/>
                      </a:cxn>
                      <a:cxn ang="0">
                        <a:pos x="13" y="54"/>
                      </a:cxn>
                      <a:cxn ang="0">
                        <a:pos x="6" y="57"/>
                      </a:cxn>
                      <a:cxn ang="0">
                        <a:pos x="3" y="57"/>
                      </a:cxn>
                      <a:cxn ang="0">
                        <a:pos x="0" y="57"/>
                      </a:cxn>
                      <a:cxn ang="0">
                        <a:pos x="0" y="54"/>
                      </a:cxn>
                      <a:cxn ang="0">
                        <a:pos x="0" y="51"/>
                      </a:cxn>
                      <a:cxn ang="0">
                        <a:pos x="3" y="51"/>
                      </a:cxn>
                      <a:cxn ang="0">
                        <a:pos x="6" y="51"/>
                      </a:cxn>
                      <a:cxn ang="0">
                        <a:pos x="6" y="54"/>
                      </a:cxn>
                      <a:cxn ang="0">
                        <a:pos x="6" y="51"/>
                      </a:cxn>
                      <a:cxn ang="0">
                        <a:pos x="10" y="51"/>
                      </a:cxn>
                      <a:cxn ang="0">
                        <a:pos x="13" y="47"/>
                      </a:cxn>
                      <a:cxn ang="0">
                        <a:pos x="17" y="44"/>
                      </a:cxn>
                      <a:cxn ang="0">
                        <a:pos x="20" y="41"/>
                      </a:cxn>
                      <a:cxn ang="0">
                        <a:pos x="17" y="12"/>
                      </a:cxn>
                      <a:cxn ang="0">
                        <a:pos x="17" y="6"/>
                      </a:cxn>
                      <a:cxn ang="0">
                        <a:pos x="13" y="3"/>
                      </a:cxn>
                      <a:cxn ang="0">
                        <a:pos x="10" y="3"/>
                      </a:cxn>
                      <a:cxn ang="0">
                        <a:pos x="20" y="0"/>
                      </a:cxn>
                    </a:cxnLst>
                    <a:pathLst>
                      <a:path w="47" h="57">
                        <a:moveTo>
                          <a:pt x="20" y="0"/>
                        </a:moveTo>
                        <a:lnTo>
                          <a:pt x="23" y="0"/>
                        </a:lnTo>
                        <a:lnTo>
                          <a:pt x="23" y="3"/>
                        </a:lnTo>
                        <a:lnTo>
                          <a:pt x="23" y="6"/>
                        </a:lnTo>
                        <a:lnTo>
                          <a:pt x="23" y="12"/>
                        </a:lnTo>
                        <a:lnTo>
                          <a:pt x="27" y="35"/>
                        </a:lnTo>
                        <a:lnTo>
                          <a:pt x="30" y="28"/>
                        </a:lnTo>
                        <a:lnTo>
                          <a:pt x="33" y="25"/>
                        </a:lnTo>
                        <a:lnTo>
                          <a:pt x="37" y="19"/>
                        </a:lnTo>
                        <a:lnTo>
                          <a:pt x="40" y="16"/>
                        </a:lnTo>
                        <a:lnTo>
                          <a:pt x="43" y="12"/>
                        </a:lnTo>
                        <a:lnTo>
                          <a:pt x="43" y="9"/>
                        </a:lnTo>
                        <a:lnTo>
                          <a:pt x="43" y="6"/>
                        </a:lnTo>
                        <a:lnTo>
                          <a:pt x="40" y="6"/>
                        </a:lnTo>
                        <a:lnTo>
                          <a:pt x="40" y="3"/>
                        </a:lnTo>
                        <a:lnTo>
                          <a:pt x="40" y="0"/>
                        </a:lnTo>
                        <a:lnTo>
                          <a:pt x="43" y="0"/>
                        </a:lnTo>
                        <a:lnTo>
                          <a:pt x="47" y="0"/>
                        </a:lnTo>
                        <a:lnTo>
                          <a:pt x="47" y="3"/>
                        </a:lnTo>
                        <a:lnTo>
                          <a:pt x="47" y="6"/>
                        </a:lnTo>
                        <a:lnTo>
                          <a:pt x="47" y="9"/>
                        </a:lnTo>
                        <a:lnTo>
                          <a:pt x="43" y="12"/>
                        </a:lnTo>
                        <a:lnTo>
                          <a:pt x="40" y="19"/>
                        </a:lnTo>
                        <a:lnTo>
                          <a:pt x="37" y="25"/>
                        </a:lnTo>
                        <a:lnTo>
                          <a:pt x="27" y="35"/>
                        </a:lnTo>
                        <a:lnTo>
                          <a:pt x="17" y="47"/>
                        </a:lnTo>
                        <a:lnTo>
                          <a:pt x="13" y="54"/>
                        </a:lnTo>
                        <a:lnTo>
                          <a:pt x="6" y="57"/>
                        </a:lnTo>
                        <a:lnTo>
                          <a:pt x="3" y="57"/>
                        </a:lnTo>
                        <a:lnTo>
                          <a:pt x="0" y="57"/>
                        </a:lnTo>
                        <a:lnTo>
                          <a:pt x="0" y="54"/>
                        </a:lnTo>
                        <a:lnTo>
                          <a:pt x="0" y="51"/>
                        </a:lnTo>
                        <a:lnTo>
                          <a:pt x="3" y="51"/>
                        </a:lnTo>
                        <a:lnTo>
                          <a:pt x="6" y="51"/>
                        </a:lnTo>
                        <a:lnTo>
                          <a:pt x="6" y="54"/>
                        </a:lnTo>
                        <a:lnTo>
                          <a:pt x="6" y="51"/>
                        </a:lnTo>
                        <a:lnTo>
                          <a:pt x="10" y="51"/>
                        </a:lnTo>
                        <a:lnTo>
                          <a:pt x="13" y="47"/>
                        </a:lnTo>
                        <a:lnTo>
                          <a:pt x="17" y="44"/>
                        </a:lnTo>
                        <a:lnTo>
                          <a:pt x="20" y="41"/>
                        </a:lnTo>
                        <a:lnTo>
                          <a:pt x="17" y="12"/>
                        </a:lnTo>
                        <a:lnTo>
                          <a:pt x="17" y="6"/>
                        </a:lnTo>
                        <a:lnTo>
                          <a:pt x="13" y="3"/>
                        </a:lnTo>
                        <a:lnTo>
                          <a:pt x="10" y="3"/>
                        </a:lnTo>
                        <a:lnTo>
                          <a:pt x="20" y="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6896" name="Freeform 2558"/>
                  <p:cNvSpPr/>
                  <p:nvPr/>
                </p:nvSpPr>
                <p:spPr>
                  <a:xfrm>
                    <a:off x="2779" y="2627"/>
                    <a:ext cx="40" cy="60"/>
                  </a:xfrm>
                  <a:custGeom>
                    <a:avLst/>
                    <a:gdLst/>
                    <a:ahLst/>
                    <a:cxnLst>
                      <a:cxn ang="0">
                        <a:pos x="13" y="0"/>
                      </a:cxn>
                      <a:cxn ang="0">
                        <a:pos x="17" y="3"/>
                      </a:cxn>
                      <a:cxn ang="0">
                        <a:pos x="17" y="6"/>
                      </a:cxn>
                      <a:cxn ang="0">
                        <a:pos x="17" y="9"/>
                      </a:cxn>
                      <a:cxn ang="0">
                        <a:pos x="17" y="16"/>
                      </a:cxn>
                      <a:cxn ang="0">
                        <a:pos x="20" y="35"/>
                      </a:cxn>
                      <a:cxn ang="0">
                        <a:pos x="24" y="32"/>
                      </a:cxn>
                      <a:cxn ang="0">
                        <a:pos x="27" y="25"/>
                      </a:cxn>
                      <a:cxn ang="0">
                        <a:pos x="30" y="22"/>
                      </a:cxn>
                      <a:cxn ang="0">
                        <a:pos x="34" y="16"/>
                      </a:cxn>
                      <a:cxn ang="0">
                        <a:pos x="37" y="12"/>
                      </a:cxn>
                      <a:cxn ang="0">
                        <a:pos x="37" y="9"/>
                      </a:cxn>
                      <a:cxn ang="0">
                        <a:pos x="34" y="9"/>
                      </a:cxn>
                      <a:cxn ang="0">
                        <a:pos x="34" y="6"/>
                      </a:cxn>
                      <a:cxn ang="0">
                        <a:pos x="34" y="3"/>
                      </a:cxn>
                      <a:cxn ang="0">
                        <a:pos x="34" y="0"/>
                      </a:cxn>
                      <a:cxn ang="0">
                        <a:pos x="37" y="0"/>
                      </a:cxn>
                      <a:cxn ang="0">
                        <a:pos x="40" y="3"/>
                      </a:cxn>
                      <a:cxn ang="0">
                        <a:pos x="40" y="6"/>
                      </a:cxn>
                      <a:cxn ang="0">
                        <a:pos x="40" y="9"/>
                      </a:cxn>
                      <a:cxn ang="0">
                        <a:pos x="37" y="16"/>
                      </a:cxn>
                      <a:cxn ang="0">
                        <a:pos x="34" y="19"/>
                      </a:cxn>
                      <a:cxn ang="0">
                        <a:pos x="30" y="28"/>
                      </a:cxn>
                      <a:cxn ang="0">
                        <a:pos x="20" y="38"/>
                      </a:cxn>
                      <a:cxn ang="0">
                        <a:pos x="10" y="47"/>
                      </a:cxn>
                      <a:cxn ang="0">
                        <a:pos x="7" y="54"/>
                      </a:cxn>
                      <a:cxn ang="0">
                        <a:pos x="0" y="57"/>
                      </a:cxn>
                      <a:cxn ang="0">
                        <a:pos x="0" y="60"/>
                      </a:cxn>
                      <a:cxn ang="0">
                        <a:pos x="0" y="54"/>
                      </a:cxn>
                      <a:cxn ang="0">
                        <a:pos x="3" y="51"/>
                      </a:cxn>
                      <a:cxn ang="0">
                        <a:pos x="7" y="51"/>
                      </a:cxn>
                      <a:cxn ang="0">
                        <a:pos x="10" y="47"/>
                      </a:cxn>
                      <a:cxn ang="0">
                        <a:pos x="13" y="44"/>
                      </a:cxn>
                      <a:cxn ang="0">
                        <a:pos x="10" y="16"/>
                      </a:cxn>
                      <a:cxn ang="0">
                        <a:pos x="10" y="9"/>
                      </a:cxn>
                      <a:cxn ang="0">
                        <a:pos x="10" y="6"/>
                      </a:cxn>
                      <a:cxn ang="0">
                        <a:pos x="7" y="6"/>
                      </a:cxn>
                      <a:cxn ang="0">
                        <a:pos x="3" y="6"/>
                      </a:cxn>
                      <a:cxn ang="0">
                        <a:pos x="3" y="3"/>
                      </a:cxn>
                      <a:cxn ang="0">
                        <a:pos x="13" y="0"/>
                      </a:cxn>
                    </a:cxnLst>
                    <a:pathLst>
                      <a:path w="40" h="60">
                        <a:moveTo>
                          <a:pt x="13" y="0"/>
                        </a:moveTo>
                        <a:lnTo>
                          <a:pt x="17" y="3"/>
                        </a:lnTo>
                        <a:lnTo>
                          <a:pt x="17" y="6"/>
                        </a:lnTo>
                        <a:lnTo>
                          <a:pt x="17" y="9"/>
                        </a:lnTo>
                        <a:lnTo>
                          <a:pt x="17" y="16"/>
                        </a:lnTo>
                        <a:lnTo>
                          <a:pt x="20" y="35"/>
                        </a:lnTo>
                        <a:lnTo>
                          <a:pt x="24" y="32"/>
                        </a:lnTo>
                        <a:lnTo>
                          <a:pt x="27" y="25"/>
                        </a:lnTo>
                        <a:lnTo>
                          <a:pt x="30" y="22"/>
                        </a:lnTo>
                        <a:lnTo>
                          <a:pt x="34" y="16"/>
                        </a:lnTo>
                        <a:lnTo>
                          <a:pt x="37" y="12"/>
                        </a:lnTo>
                        <a:lnTo>
                          <a:pt x="37" y="9"/>
                        </a:lnTo>
                        <a:lnTo>
                          <a:pt x="34" y="9"/>
                        </a:lnTo>
                        <a:lnTo>
                          <a:pt x="34" y="6"/>
                        </a:lnTo>
                        <a:lnTo>
                          <a:pt x="34" y="3"/>
                        </a:lnTo>
                        <a:lnTo>
                          <a:pt x="34" y="0"/>
                        </a:lnTo>
                        <a:lnTo>
                          <a:pt x="37" y="0"/>
                        </a:lnTo>
                        <a:lnTo>
                          <a:pt x="40" y="3"/>
                        </a:lnTo>
                        <a:lnTo>
                          <a:pt x="40" y="6"/>
                        </a:lnTo>
                        <a:lnTo>
                          <a:pt x="40" y="9"/>
                        </a:lnTo>
                        <a:lnTo>
                          <a:pt x="37" y="16"/>
                        </a:lnTo>
                        <a:lnTo>
                          <a:pt x="34" y="19"/>
                        </a:lnTo>
                        <a:lnTo>
                          <a:pt x="30" y="28"/>
                        </a:lnTo>
                        <a:lnTo>
                          <a:pt x="20" y="38"/>
                        </a:lnTo>
                        <a:lnTo>
                          <a:pt x="10" y="47"/>
                        </a:lnTo>
                        <a:lnTo>
                          <a:pt x="7" y="54"/>
                        </a:lnTo>
                        <a:lnTo>
                          <a:pt x="0" y="57"/>
                        </a:lnTo>
                        <a:lnTo>
                          <a:pt x="0" y="60"/>
                        </a:lnTo>
                        <a:lnTo>
                          <a:pt x="0" y="54"/>
                        </a:lnTo>
                        <a:lnTo>
                          <a:pt x="3" y="51"/>
                        </a:lnTo>
                        <a:lnTo>
                          <a:pt x="7" y="51"/>
                        </a:lnTo>
                        <a:lnTo>
                          <a:pt x="10" y="47"/>
                        </a:lnTo>
                        <a:lnTo>
                          <a:pt x="13" y="44"/>
                        </a:lnTo>
                        <a:lnTo>
                          <a:pt x="10" y="16"/>
                        </a:lnTo>
                        <a:lnTo>
                          <a:pt x="10" y="9"/>
                        </a:lnTo>
                        <a:lnTo>
                          <a:pt x="10" y="6"/>
                        </a:lnTo>
                        <a:lnTo>
                          <a:pt x="7" y="6"/>
                        </a:lnTo>
                        <a:lnTo>
                          <a:pt x="3" y="6"/>
                        </a:lnTo>
                        <a:lnTo>
                          <a:pt x="3" y="3"/>
                        </a:lnTo>
                        <a:lnTo>
                          <a:pt x="13" y="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6897" name="Freeform 2560"/>
                  <p:cNvSpPr>
                    <a:spLocks noEditPoints="1"/>
                  </p:cNvSpPr>
                  <p:nvPr/>
                </p:nvSpPr>
                <p:spPr>
                  <a:xfrm>
                    <a:off x="2880" y="2652"/>
                    <a:ext cx="13" cy="42"/>
                  </a:xfrm>
                  <a:custGeom>
                    <a:avLst/>
                    <a:gdLst/>
                    <a:ahLst/>
                    <a:cxnLst>
                      <a:cxn ang="0">
                        <a:pos x="7" y="0"/>
                      </a:cxn>
                      <a:cxn ang="0">
                        <a:pos x="10" y="0"/>
                      </a:cxn>
                      <a:cxn ang="0">
                        <a:pos x="10" y="3"/>
                      </a:cxn>
                      <a:cxn ang="0">
                        <a:pos x="10" y="7"/>
                      </a:cxn>
                      <a:cxn ang="0">
                        <a:pos x="7" y="7"/>
                      </a:cxn>
                      <a:cxn ang="0">
                        <a:pos x="3" y="3"/>
                      </a:cxn>
                      <a:cxn ang="0">
                        <a:pos x="3" y="0"/>
                      </a:cxn>
                      <a:cxn ang="0">
                        <a:pos x="7" y="0"/>
                      </a:cxn>
                      <a:cxn ang="0">
                        <a:pos x="10" y="13"/>
                      </a:cxn>
                      <a:cxn ang="0">
                        <a:pos x="10" y="35"/>
                      </a:cxn>
                      <a:cxn ang="0">
                        <a:pos x="10" y="38"/>
                      </a:cxn>
                      <a:cxn ang="0">
                        <a:pos x="10" y="42"/>
                      </a:cxn>
                      <a:cxn ang="0">
                        <a:pos x="13" y="42"/>
                      </a:cxn>
                      <a:cxn ang="0">
                        <a:pos x="0" y="42"/>
                      </a:cxn>
                      <a:cxn ang="0">
                        <a:pos x="3" y="42"/>
                      </a:cxn>
                      <a:cxn ang="0">
                        <a:pos x="7" y="38"/>
                      </a:cxn>
                      <a:cxn ang="0">
                        <a:pos x="7" y="35"/>
                      </a:cxn>
                      <a:cxn ang="0">
                        <a:pos x="7" y="26"/>
                      </a:cxn>
                      <a:cxn ang="0">
                        <a:pos x="7" y="22"/>
                      </a:cxn>
                      <a:cxn ang="0">
                        <a:pos x="3" y="19"/>
                      </a:cxn>
                      <a:cxn ang="0">
                        <a:pos x="3" y="16"/>
                      </a:cxn>
                      <a:cxn ang="0">
                        <a:pos x="0" y="19"/>
                      </a:cxn>
                      <a:cxn ang="0">
                        <a:pos x="0" y="16"/>
                      </a:cxn>
                      <a:cxn ang="0">
                        <a:pos x="10" y="13"/>
                      </a:cxn>
                    </a:cxnLst>
                    <a:pathLst>
                      <a:path w="13" h="42">
                        <a:moveTo>
                          <a:pt x="7" y="0"/>
                        </a:moveTo>
                        <a:lnTo>
                          <a:pt x="10" y="0"/>
                        </a:lnTo>
                        <a:lnTo>
                          <a:pt x="10" y="3"/>
                        </a:lnTo>
                        <a:lnTo>
                          <a:pt x="10" y="7"/>
                        </a:lnTo>
                        <a:lnTo>
                          <a:pt x="7" y="7"/>
                        </a:lnTo>
                        <a:lnTo>
                          <a:pt x="3" y="3"/>
                        </a:lnTo>
                        <a:lnTo>
                          <a:pt x="3" y="0"/>
                        </a:lnTo>
                        <a:lnTo>
                          <a:pt x="7" y="0"/>
                        </a:lnTo>
                        <a:close/>
                        <a:moveTo>
                          <a:pt x="10" y="13"/>
                        </a:moveTo>
                        <a:lnTo>
                          <a:pt x="10" y="35"/>
                        </a:lnTo>
                        <a:lnTo>
                          <a:pt x="10" y="38"/>
                        </a:lnTo>
                        <a:lnTo>
                          <a:pt x="10" y="42"/>
                        </a:lnTo>
                        <a:lnTo>
                          <a:pt x="13" y="42"/>
                        </a:lnTo>
                        <a:lnTo>
                          <a:pt x="0" y="42"/>
                        </a:lnTo>
                        <a:lnTo>
                          <a:pt x="3" y="42"/>
                        </a:lnTo>
                        <a:lnTo>
                          <a:pt x="7" y="38"/>
                        </a:lnTo>
                        <a:lnTo>
                          <a:pt x="7" y="35"/>
                        </a:lnTo>
                        <a:lnTo>
                          <a:pt x="7" y="26"/>
                        </a:lnTo>
                        <a:lnTo>
                          <a:pt x="7" y="22"/>
                        </a:lnTo>
                        <a:lnTo>
                          <a:pt x="3" y="19"/>
                        </a:lnTo>
                        <a:lnTo>
                          <a:pt x="3" y="16"/>
                        </a:lnTo>
                        <a:lnTo>
                          <a:pt x="0" y="19"/>
                        </a:lnTo>
                        <a:lnTo>
                          <a:pt x="0" y="16"/>
                        </a:lnTo>
                        <a:lnTo>
                          <a:pt x="10" y="13"/>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6898" name="Freeform 2564"/>
                  <p:cNvSpPr/>
                  <p:nvPr/>
                </p:nvSpPr>
                <p:spPr>
                  <a:xfrm>
                    <a:off x="2920" y="1996"/>
                    <a:ext cx="34" cy="29"/>
                  </a:xfrm>
                  <a:custGeom>
                    <a:avLst/>
                    <a:gdLst/>
                    <a:ahLst/>
                    <a:cxnLst>
                      <a:cxn ang="0">
                        <a:pos x="0" y="0"/>
                      </a:cxn>
                      <a:cxn ang="0">
                        <a:pos x="14" y="0"/>
                      </a:cxn>
                      <a:cxn ang="0">
                        <a:pos x="10" y="0"/>
                      </a:cxn>
                      <a:cxn ang="0">
                        <a:pos x="10" y="3"/>
                      </a:cxn>
                      <a:cxn ang="0">
                        <a:pos x="14" y="3"/>
                      </a:cxn>
                      <a:cxn ang="0">
                        <a:pos x="14" y="6"/>
                      </a:cxn>
                      <a:cxn ang="0">
                        <a:pos x="17" y="9"/>
                      </a:cxn>
                      <a:cxn ang="0">
                        <a:pos x="20" y="6"/>
                      </a:cxn>
                      <a:cxn ang="0">
                        <a:pos x="20" y="3"/>
                      </a:cxn>
                      <a:cxn ang="0">
                        <a:pos x="24" y="3"/>
                      </a:cxn>
                      <a:cxn ang="0">
                        <a:pos x="24" y="0"/>
                      </a:cxn>
                      <a:cxn ang="0">
                        <a:pos x="20" y="0"/>
                      </a:cxn>
                      <a:cxn ang="0">
                        <a:pos x="31" y="0"/>
                      </a:cxn>
                      <a:cxn ang="0">
                        <a:pos x="27" y="0"/>
                      </a:cxn>
                      <a:cxn ang="0">
                        <a:pos x="27" y="3"/>
                      </a:cxn>
                      <a:cxn ang="0">
                        <a:pos x="24" y="6"/>
                      </a:cxn>
                      <a:cxn ang="0">
                        <a:pos x="17" y="13"/>
                      </a:cxn>
                      <a:cxn ang="0">
                        <a:pos x="27" y="22"/>
                      </a:cxn>
                      <a:cxn ang="0">
                        <a:pos x="27" y="25"/>
                      </a:cxn>
                      <a:cxn ang="0">
                        <a:pos x="31" y="25"/>
                      </a:cxn>
                      <a:cxn ang="0">
                        <a:pos x="34" y="25"/>
                      </a:cxn>
                      <a:cxn ang="0">
                        <a:pos x="34" y="29"/>
                      </a:cxn>
                      <a:cxn ang="0">
                        <a:pos x="17" y="29"/>
                      </a:cxn>
                      <a:cxn ang="0">
                        <a:pos x="17" y="25"/>
                      </a:cxn>
                      <a:cxn ang="0">
                        <a:pos x="20" y="25"/>
                      </a:cxn>
                      <a:cxn ang="0">
                        <a:pos x="20" y="22"/>
                      </a:cxn>
                      <a:cxn ang="0">
                        <a:pos x="14" y="16"/>
                      </a:cxn>
                      <a:cxn ang="0">
                        <a:pos x="10" y="22"/>
                      </a:cxn>
                      <a:cxn ang="0">
                        <a:pos x="7" y="25"/>
                      </a:cxn>
                      <a:cxn ang="0">
                        <a:pos x="10" y="25"/>
                      </a:cxn>
                      <a:cxn ang="0">
                        <a:pos x="10" y="29"/>
                      </a:cxn>
                      <a:cxn ang="0">
                        <a:pos x="4" y="29"/>
                      </a:cxn>
                      <a:cxn ang="0">
                        <a:pos x="4" y="25"/>
                      </a:cxn>
                      <a:cxn ang="0">
                        <a:pos x="7" y="25"/>
                      </a:cxn>
                      <a:cxn ang="0">
                        <a:pos x="7" y="22"/>
                      </a:cxn>
                      <a:cxn ang="0">
                        <a:pos x="14" y="13"/>
                      </a:cxn>
                      <a:cxn ang="0">
                        <a:pos x="7" y="6"/>
                      </a:cxn>
                      <a:cxn ang="0">
                        <a:pos x="7" y="3"/>
                      </a:cxn>
                      <a:cxn ang="0">
                        <a:pos x="4" y="0"/>
                      </a:cxn>
                      <a:cxn ang="0">
                        <a:pos x="0" y="0"/>
                      </a:cxn>
                    </a:cxnLst>
                    <a:pathLst>
                      <a:path w="34" h="29">
                        <a:moveTo>
                          <a:pt x="0" y="0"/>
                        </a:moveTo>
                        <a:lnTo>
                          <a:pt x="14" y="0"/>
                        </a:lnTo>
                        <a:lnTo>
                          <a:pt x="10" y="0"/>
                        </a:lnTo>
                        <a:lnTo>
                          <a:pt x="10" y="3"/>
                        </a:lnTo>
                        <a:lnTo>
                          <a:pt x="14" y="3"/>
                        </a:lnTo>
                        <a:lnTo>
                          <a:pt x="14" y="6"/>
                        </a:lnTo>
                        <a:lnTo>
                          <a:pt x="17" y="9"/>
                        </a:lnTo>
                        <a:lnTo>
                          <a:pt x="20" y="6"/>
                        </a:lnTo>
                        <a:lnTo>
                          <a:pt x="20" y="3"/>
                        </a:lnTo>
                        <a:lnTo>
                          <a:pt x="24" y="3"/>
                        </a:lnTo>
                        <a:lnTo>
                          <a:pt x="24" y="0"/>
                        </a:lnTo>
                        <a:lnTo>
                          <a:pt x="20" y="0"/>
                        </a:lnTo>
                        <a:lnTo>
                          <a:pt x="31" y="0"/>
                        </a:lnTo>
                        <a:lnTo>
                          <a:pt x="27" y="0"/>
                        </a:lnTo>
                        <a:lnTo>
                          <a:pt x="27" y="3"/>
                        </a:lnTo>
                        <a:lnTo>
                          <a:pt x="24" y="6"/>
                        </a:lnTo>
                        <a:lnTo>
                          <a:pt x="17" y="13"/>
                        </a:lnTo>
                        <a:lnTo>
                          <a:pt x="27" y="22"/>
                        </a:lnTo>
                        <a:lnTo>
                          <a:pt x="27" y="25"/>
                        </a:lnTo>
                        <a:lnTo>
                          <a:pt x="31" y="25"/>
                        </a:lnTo>
                        <a:lnTo>
                          <a:pt x="34" y="25"/>
                        </a:lnTo>
                        <a:lnTo>
                          <a:pt x="34" y="29"/>
                        </a:lnTo>
                        <a:lnTo>
                          <a:pt x="17" y="29"/>
                        </a:lnTo>
                        <a:lnTo>
                          <a:pt x="17" y="25"/>
                        </a:lnTo>
                        <a:lnTo>
                          <a:pt x="20" y="25"/>
                        </a:lnTo>
                        <a:lnTo>
                          <a:pt x="20" y="22"/>
                        </a:lnTo>
                        <a:lnTo>
                          <a:pt x="14" y="16"/>
                        </a:lnTo>
                        <a:lnTo>
                          <a:pt x="10" y="22"/>
                        </a:lnTo>
                        <a:lnTo>
                          <a:pt x="7" y="25"/>
                        </a:lnTo>
                        <a:lnTo>
                          <a:pt x="10" y="25"/>
                        </a:lnTo>
                        <a:lnTo>
                          <a:pt x="10" y="29"/>
                        </a:lnTo>
                        <a:lnTo>
                          <a:pt x="4" y="29"/>
                        </a:lnTo>
                        <a:lnTo>
                          <a:pt x="4" y="25"/>
                        </a:lnTo>
                        <a:lnTo>
                          <a:pt x="7" y="25"/>
                        </a:lnTo>
                        <a:lnTo>
                          <a:pt x="7" y="22"/>
                        </a:lnTo>
                        <a:lnTo>
                          <a:pt x="14" y="13"/>
                        </a:lnTo>
                        <a:lnTo>
                          <a:pt x="7" y="6"/>
                        </a:lnTo>
                        <a:lnTo>
                          <a:pt x="7" y="3"/>
                        </a:lnTo>
                        <a:lnTo>
                          <a:pt x="4" y="0"/>
                        </a:lnTo>
                        <a:lnTo>
                          <a:pt x="0" y="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36899" name="Line 2565"/>
                  <p:cNvSpPr/>
                  <p:nvPr/>
                </p:nvSpPr>
                <p:spPr>
                  <a:xfrm flipV="1">
                    <a:off x="2977" y="1802"/>
                    <a:ext cx="1" cy="1131"/>
                  </a:xfrm>
                  <a:prstGeom prst="line">
                    <a:avLst/>
                  </a:prstGeom>
                  <a:ln w="15875" cap="flat" cmpd="sng">
                    <a:solidFill>
                      <a:srgbClr val="000000"/>
                    </a:solidFill>
                    <a:prstDash val="solid"/>
                    <a:headEnd type="none" w="med" len="med"/>
                    <a:tailEnd type="none" w="med" len="med"/>
                  </a:ln>
                </p:spPr>
              </p:sp>
              <p:sp>
                <p:nvSpPr>
                  <p:cNvPr id="36900" name="Line 2566"/>
                  <p:cNvSpPr/>
                  <p:nvPr/>
                </p:nvSpPr>
                <p:spPr>
                  <a:xfrm flipH="1" flipV="1">
                    <a:off x="3677" y="1993"/>
                    <a:ext cx="272" cy="255"/>
                  </a:xfrm>
                  <a:prstGeom prst="line">
                    <a:avLst/>
                  </a:prstGeom>
                  <a:ln w="15875" cap="flat" cmpd="sng">
                    <a:solidFill>
                      <a:srgbClr val="000000"/>
                    </a:solidFill>
                    <a:prstDash val="solid"/>
                    <a:headEnd type="none" w="med" len="med"/>
                    <a:tailEnd type="none" w="med" len="med"/>
                  </a:ln>
                </p:spPr>
              </p:sp>
              <p:sp>
                <p:nvSpPr>
                  <p:cNvPr id="36901" name="Line 2567"/>
                  <p:cNvSpPr/>
                  <p:nvPr/>
                </p:nvSpPr>
                <p:spPr>
                  <a:xfrm flipV="1">
                    <a:off x="3660" y="2248"/>
                    <a:ext cx="289" cy="133"/>
                  </a:xfrm>
                  <a:prstGeom prst="line">
                    <a:avLst/>
                  </a:prstGeom>
                  <a:ln w="15875" cap="flat" cmpd="sng">
                    <a:solidFill>
                      <a:srgbClr val="000000"/>
                    </a:solidFill>
                    <a:prstDash val="solid"/>
                    <a:headEnd type="none" w="med" len="med"/>
                    <a:tailEnd type="none" w="med" len="med"/>
                  </a:ln>
                </p:spPr>
              </p:sp>
              <p:sp>
                <p:nvSpPr>
                  <p:cNvPr id="36902" name="Line 2590"/>
                  <p:cNvSpPr/>
                  <p:nvPr/>
                </p:nvSpPr>
                <p:spPr>
                  <a:xfrm>
                    <a:off x="2977" y="2933"/>
                    <a:ext cx="1544" cy="1"/>
                  </a:xfrm>
                  <a:prstGeom prst="line">
                    <a:avLst/>
                  </a:prstGeom>
                  <a:ln w="15875" cap="flat" cmpd="sng">
                    <a:solidFill>
                      <a:srgbClr val="000000"/>
                    </a:solidFill>
                    <a:prstDash val="solid"/>
                    <a:headEnd type="none" w="med" len="med"/>
                    <a:tailEnd type="none" w="med" len="med"/>
                  </a:ln>
                </p:spPr>
              </p:sp>
            </p:grpSp>
          </p:grpSp>
          <p:sp>
            <p:nvSpPr>
              <p:cNvPr id="36875" name="Text Box 2629"/>
              <p:cNvSpPr txBox="1"/>
              <p:nvPr/>
            </p:nvSpPr>
            <p:spPr>
              <a:xfrm>
                <a:off x="3189" y="3054"/>
                <a:ext cx="1012" cy="2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spcAft>
                    <a:spcPct val="50000"/>
                  </a:spcAft>
                  <a:buFontTx/>
                  <a:buNone/>
                </a:pPr>
                <a:r>
                  <a:rPr lang="zh-CN" altLang="en-US" sz="1600" dirty="0">
                    <a:latin typeface="宋体" panose="02010600030101010101" pitchFamily="2" charset="-122"/>
                    <a:ea typeface="宋体" panose="02010600030101010101" pitchFamily="2" charset="-122"/>
                  </a:rPr>
                  <a:t>多边形的边界盒</a:t>
                </a:r>
                <a:endParaRPr lang="en-US" altLang="zh-CN" sz="1600" dirty="0">
                  <a:latin typeface="宋体" panose="02010600030101010101" pitchFamily="2" charset="-122"/>
                  <a:ea typeface="宋体" panose="0201060003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iterate type="lt">
                                    <p:tmPct val="100000"/>
                                  </p:iterate>
                                  <p:childTnLst>
                                    <p:set>
                                      <p:cBhvr>
                                        <p:cTn id="6" dur="1" fill="hold">
                                          <p:stCondLst>
                                            <p:cond delay="0"/>
                                          </p:stCondLst>
                                        </p:cTn>
                                        <p:tgtEl>
                                          <p:spTgt spid="4"/>
                                        </p:tgtEl>
                                        <p:attrNameLst>
                                          <p:attrName>style.visibility</p:attrName>
                                        </p:attrNameLst>
                                      </p:cBhvr>
                                      <p:to>
                                        <p:strVal val="visible"/>
                                      </p:to>
                                    </p:set>
                                    <p:anim calcmode="lin" valueType="num">
                                      <p:cBhvr>
                                        <p:cTn id="7" dur="75" fill="hold"/>
                                        <p:tgtEl>
                                          <p:spTgt spid="4"/>
                                        </p:tgtEl>
                                        <p:attrNameLst>
                                          <p:attrName>ppt_x</p:attrName>
                                        </p:attrNameLst>
                                      </p:cBhvr>
                                      <p:tavLst>
                                        <p:tav tm="0">
                                          <p:val>
                                            <p:strVal val="1+#ppt_w/2"/>
                                          </p:val>
                                        </p:tav>
                                        <p:tav tm="100000">
                                          <p:val>
                                            <p:strVal val="#ppt_x"/>
                                          </p:val>
                                        </p:tav>
                                      </p:tavLst>
                                    </p:anim>
                                    <p:anim calcmode="lin" valueType="num">
                                      <p:cBhvr>
                                        <p:cTn id="8" dur="75"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标题 1"/>
          <p:cNvSpPr>
            <a:spLocks noGrp="1"/>
          </p:cNvSpPr>
          <p:nvPr>
            <p:ph type="title"/>
          </p:nvPr>
        </p:nvSpPr>
        <p:spPr>
          <a:xfrm>
            <a:off x="457200" y="274638"/>
            <a:ext cx="8229600" cy="922337"/>
          </a:xfrm>
        </p:spPr>
        <p:txBody>
          <a:bodyPr vert="horz" wrap="square" lIns="91440" tIns="45720" rIns="91440" bIns="45720" anchor="ctr" anchorCtr="0"/>
          <a:p>
            <a:r>
              <a:rPr lang="en-US" altLang="zh-CN" kern="1200" dirty="0">
                <a:latin typeface="Times New Roman" panose="02020603050405020304" pitchFamily="18" charset="0"/>
                <a:ea typeface="楷体" panose="02010609060101010101" pitchFamily="49" charset="-122"/>
                <a:cs typeface="+mj-cs"/>
              </a:rPr>
              <a:t>7.2.2 </a:t>
            </a:r>
            <a:r>
              <a:rPr lang="zh-CN" altLang="en-US" kern="1200" dirty="0">
                <a:latin typeface="Times New Roman" panose="02020603050405020304" pitchFamily="18" charset="0"/>
                <a:ea typeface="楷体" panose="02010609060101010101" pitchFamily="49" charset="-122"/>
                <a:cs typeface="+mj-cs"/>
              </a:rPr>
              <a:t>深度缓存算法</a:t>
            </a:r>
            <a:r>
              <a:rPr lang="en-US" altLang="zh-CN" kern="1200" dirty="0">
                <a:solidFill>
                  <a:schemeClr val="tx1"/>
                </a:solidFill>
                <a:latin typeface="Times New Roman" panose="02020603050405020304" pitchFamily="18" charset="0"/>
                <a:ea typeface="楷体" panose="02010609060101010101" pitchFamily="49" charset="-122"/>
                <a:cs typeface="+mj-cs"/>
              </a:rPr>
              <a:t>Z-Buffer</a:t>
            </a:r>
            <a:endParaRPr lang="en-US" altLang="zh-CN" kern="1200" dirty="0">
              <a:solidFill>
                <a:schemeClr val="tx1"/>
              </a:solidFill>
              <a:latin typeface="Times New Roman" panose="02020603050405020304" pitchFamily="18" charset="0"/>
              <a:ea typeface="楷体" panose="02010609060101010101" pitchFamily="49" charset="-122"/>
              <a:cs typeface="+mj-cs"/>
            </a:endParaRPr>
          </a:p>
        </p:txBody>
      </p:sp>
      <p:sp>
        <p:nvSpPr>
          <p:cNvPr id="2" name="内容占位符 2"/>
          <p:cNvSpPr>
            <a:spLocks noGrp="1"/>
          </p:cNvSpPr>
          <p:nvPr>
            <p:ph idx="1"/>
          </p:nvPr>
        </p:nvSpPr>
        <p:spPr>
          <a:xfrm>
            <a:off x="144463" y="1052513"/>
            <a:ext cx="8891588" cy="5073650"/>
          </a:xfrm>
        </p:spPr>
        <p:txBody>
          <a:bodyPr vert="horz" wrap="square" lIns="91440" tIns="45720" rIns="91440" bIns="45720" numCol="1" anchor="t" anchorCtr="0" compatLnSpc="1"/>
          <a:lstStyle/>
          <a:p>
            <a:pPr marL="179705" marR="0" lvl="0" indent="323850" algn="l" defTabSz="914400" rtl="0" eaLnBrk="0" fontAlgn="base" latinLnBrk="0" hangingPunct="0">
              <a:lnSpc>
                <a:spcPct val="120000"/>
              </a:lnSpc>
              <a:spcBef>
                <a:spcPct val="0"/>
              </a:spcBef>
              <a:spcAft>
                <a:spcPct val="0"/>
              </a:spcAft>
              <a:buClrTx/>
              <a:buSzTx/>
              <a:buFont typeface="Arial" panose="020B0604020202020204" pitchFamily="34" charset="0"/>
              <a:buChar char="•"/>
              <a:defRPr/>
            </a:pPr>
            <a:r>
              <a:rPr kumimoji="0" lang="zh-CN" altLang="en-US" sz="2600" i="0" u="none" strike="noStrike" kern="120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cs"/>
                <a:sym typeface="+mn-ea"/>
              </a:rPr>
              <a:t>也称</a:t>
            </a:r>
            <a:r>
              <a:rPr kumimoji="0" lang="en-US" altLang="zh-CN" sz="2600" i="0" u="none" strike="noStrike" kern="120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cs"/>
                <a:sym typeface="+mn-ea"/>
              </a:rPr>
              <a:t>Z-</a:t>
            </a:r>
            <a:r>
              <a:rPr kumimoji="0" lang="zh-CN" altLang="en-US" sz="2600" i="0" u="none" strike="noStrike" kern="120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cs"/>
                <a:sym typeface="+mn-ea"/>
              </a:rPr>
              <a:t>缓存算法，简单易实现，</a:t>
            </a:r>
            <a:r>
              <a:rPr kumimoji="0" lang="en-US" altLang="zh-CN" sz="2600" i="0" u="none" strike="noStrike" kern="120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cs"/>
                <a:sym typeface="+mn-ea"/>
              </a:rPr>
              <a:t>1974</a:t>
            </a:r>
            <a:r>
              <a:rPr kumimoji="0" lang="en-US" altLang="zh-CN" sz="2600"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sym typeface="+mn-ea"/>
              </a:rPr>
              <a:t>年由</a:t>
            </a:r>
            <a:r>
              <a:rPr kumimoji="0" lang="en-US" altLang="zh-CN" sz="2600" i="0" u="none" strike="noStrike" kern="120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cs"/>
              </a:rPr>
              <a:t>Catmull</a:t>
            </a:r>
            <a:r>
              <a:rPr kumimoji="0" lang="zh-CN" altLang="en-US" sz="2600" i="0" u="none" strike="noStrike" kern="120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cs"/>
              </a:rPr>
              <a:t>提出。</a:t>
            </a:r>
            <a:endParaRPr kumimoji="0" lang="zh-CN" altLang="en-US" sz="2600" i="0" u="none" strike="noStrike" kern="120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cs"/>
            </a:endParaRPr>
          </a:p>
          <a:p>
            <a:pPr marL="179705" marR="0" lvl="0" indent="323850" algn="l" defTabSz="914400" rtl="0" eaLnBrk="0" fontAlgn="base" latinLnBrk="0" hangingPunct="0">
              <a:lnSpc>
                <a:spcPct val="120000"/>
              </a:lnSpc>
              <a:spcBef>
                <a:spcPct val="0"/>
              </a:spcBef>
              <a:spcAft>
                <a:spcPct val="0"/>
              </a:spcAft>
              <a:buClrTx/>
              <a:buSzTx/>
              <a:buFont typeface="Arial" panose="020B0604020202020204" pitchFamily="34" charset="0"/>
              <a:buChar char="•"/>
              <a:defRPr/>
            </a:pPr>
            <a:r>
              <a:rPr kumimoji="0" lang="zh-CN" altLang="en-US" sz="2600"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典型</a:t>
            </a:r>
            <a:r>
              <a:rPr kumimoji="0" lang="zh-CN" altLang="en-US" sz="2600" i="0" u="none" strike="noStrike" kern="1200" cap="none" spc="0" normalizeH="0" baseline="0" noProof="1" smtClean="0">
                <a:ln>
                  <a:noFill/>
                </a:ln>
                <a:solidFill>
                  <a:srgbClr val="FF0000"/>
                </a:solidFill>
                <a:effectLst/>
                <a:uLnTx/>
                <a:uFillTx/>
                <a:latin typeface="Times New Roman" panose="02020603050405020304" pitchFamily="18" charset="0"/>
                <a:ea typeface="楷体" panose="02010609060101010101" pitchFamily="49" charset="-122"/>
                <a:cs typeface="+mn-cs"/>
              </a:rPr>
              <a:t>图象</a:t>
            </a:r>
            <a:r>
              <a:rPr kumimoji="0" lang="zh-CN" altLang="en-US" sz="2600" i="0" u="none" strike="noStrike" kern="1200" cap="none" spc="0" normalizeH="0" baseline="0" noProof="1">
                <a:ln>
                  <a:noFill/>
                </a:ln>
                <a:solidFill>
                  <a:srgbClr val="FF0000"/>
                </a:solidFill>
                <a:effectLst/>
                <a:uLnTx/>
                <a:uFillTx/>
                <a:latin typeface="Times New Roman" panose="02020603050405020304" pitchFamily="18" charset="0"/>
                <a:ea typeface="楷体" panose="02010609060101010101" pitchFamily="49" charset="-122"/>
                <a:cs typeface="+mn-cs"/>
              </a:rPr>
              <a:t>空间</a:t>
            </a:r>
            <a:r>
              <a:rPr kumimoji="0" lang="zh-CN" altLang="en-US" sz="2600" i="0" u="none" strike="noStrike" kern="120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cs"/>
              </a:rPr>
              <a:t>消隐</a:t>
            </a:r>
            <a:r>
              <a:rPr kumimoji="0" lang="zh-CN" altLang="en-US" sz="2600"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算法：面消隐</a:t>
            </a:r>
            <a:endParaRPr kumimoji="0" lang="zh-CN" altLang="en-US" sz="2600" i="0" u="none" strike="noStrike" kern="120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cs"/>
            </a:endParaRPr>
          </a:p>
          <a:p>
            <a:pPr marL="179705" marR="0" lvl="2" indent="323850" algn="l" defTabSz="914400" rtl="0" eaLnBrk="0" fontAlgn="base" latinLnBrk="0" hangingPunct="0">
              <a:lnSpc>
                <a:spcPct val="120000"/>
              </a:lnSpc>
              <a:spcBef>
                <a:spcPct val="0"/>
              </a:spcBef>
              <a:spcAft>
                <a:spcPct val="0"/>
              </a:spcAft>
              <a:buClrTx/>
              <a:buSzTx/>
              <a:buFont typeface="Arial" panose="020B0604020202020204" pitchFamily="34" charset="0"/>
              <a:buChar char="•"/>
              <a:defRPr/>
            </a:pPr>
            <a:r>
              <a:rPr kumimoji="0" lang="zh-CN" altLang="en-US" sz="2600"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本质（原理）：</a:t>
            </a:r>
            <a:r>
              <a:rPr kumimoji="0" lang="zh-CN" altLang="en-US" sz="2600" i="0" u="none" strike="noStrike" kern="1200" cap="none" spc="0" normalizeH="0" baseline="0" noProof="1">
                <a:ln>
                  <a:noFill/>
                </a:ln>
                <a:solidFill>
                  <a:srgbClr val="3333FF"/>
                </a:solidFill>
                <a:effectLst/>
                <a:uLnTx/>
                <a:uFillTx/>
                <a:latin typeface="Times New Roman" panose="02020603050405020304" pitchFamily="18" charset="0"/>
                <a:ea typeface="楷体" panose="02010609060101010101" pitchFamily="49" charset="-122"/>
                <a:cs typeface="+mn-cs"/>
              </a:rPr>
              <a:t>绘制离视点最近的</a:t>
            </a:r>
            <a:endParaRPr kumimoji="0" lang="en-US" altLang="zh-CN" sz="2600" i="0" u="none" strike="noStrike" kern="1200" cap="none" spc="0" normalizeH="0" baseline="0" noProof="1">
              <a:ln>
                <a:noFill/>
              </a:ln>
              <a:solidFill>
                <a:srgbClr val="3333FF"/>
              </a:solidFill>
              <a:effectLst/>
              <a:uLnTx/>
              <a:uFillTx/>
              <a:latin typeface="Times New Roman" panose="02020603050405020304" pitchFamily="18" charset="0"/>
              <a:ea typeface="楷体" panose="02010609060101010101" pitchFamily="49" charset="-122"/>
              <a:cs typeface="+mn-cs"/>
            </a:endParaRPr>
          </a:p>
          <a:p>
            <a:pPr marL="179705" marR="0" lvl="0" indent="323850" algn="l" defTabSz="914400" rtl="0" eaLnBrk="0" fontAlgn="base" latinLnBrk="0" hangingPunct="0">
              <a:lnSpc>
                <a:spcPct val="120000"/>
              </a:lnSpc>
              <a:spcBef>
                <a:spcPct val="0"/>
              </a:spcBef>
              <a:spcAft>
                <a:spcPct val="0"/>
              </a:spcAft>
              <a:buClrTx/>
              <a:buSzTx/>
              <a:buFont typeface="Arial" panose="020B0604020202020204" pitchFamily="34" charset="0"/>
              <a:buChar char="•"/>
              <a:defRPr/>
            </a:pPr>
            <a:r>
              <a:rPr kumimoji="0" lang="zh-CN" altLang="en-US" sz="2600"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特点</a:t>
            </a:r>
            <a:endParaRPr kumimoji="0" lang="en-US" altLang="zh-CN" sz="2600"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endParaRPr>
          </a:p>
          <a:p>
            <a:pPr marL="579755" marR="0" lvl="1" indent="396240" algn="l" defTabSz="914400" rtl="0" eaLnBrk="0" fontAlgn="base" latinLnBrk="0" hangingPunct="0">
              <a:lnSpc>
                <a:spcPct val="120000"/>
              </a:lnSpc>
              <a:spcBef>
                <a:spcPct val="0"/>
              </a:spcBef>
              <a:spcAft>
                <a:spcPct val="0"/>
              </a:spcAft>
              <a:buClrTx/>
              <a:buSzTx/>
              <a:buFont typeface="Arial" panose="020B0604020202020204" pitchFamily="34" charset="0"/>
              <a:buChar char="–"/>
              <a:defRPr/>
            </a:pPr>
            <a:r>
              <a:rPr kumimoji="0" lang="zh-CN" altLang="en-US" sz="2400"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只比较</a:t>
            </a:r>
            <a:r>
              <a:rPr kumimoji="0" lang="zh-CN" altLang="en-US" sz="2400" i="0" u="none" strike="noStrike" kern="120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cs"/>
              </a:rPr>
              <a:t>，不排序</a:t>
            </a:r>
            <a:endParaRPr kumimoji="0" lang="zh-CN" altLang="en-US" sz="2400" i="0" u="none" strike="noStrike" kern="120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cs"/>
            </a:endParaRPr>
          </a:p>
          <a:p>
            <a:pPr marL="579755" marR="0" lvl="1" indent="396240" algn="l" defTabSz="914400" rtl="0" eaLnBrk="0" fontAlgn="base" latinLnBrk="0" hangingPunct="0">
              <a:lnSpc>
                <a:spcPct val="120000"/>
              </a:lnSpc>
              <a:spcBef>
                <a:spcPct val="0"/>
              </a:spcBef>
              <a:spcAft>
                <a:spcPct val="0"/>
              </a:spcAft>
              <a:buClrTx/>
              <a:buSzTx/>
              <a:buFont typeface="Arial" panose="020B0604020202020204" pitchFamily="34" charset="0"/>
              <a:buChar char="–"/>
              <a:defRPr/>
            </a:pPr>
            <a:r>
              <a:rPr kumimoji="0" lang="zh-CN" altLang="en-US" sz="2400"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需要</a:t>
            </a:r>
            <a:r>
              <a:rPr kumimoji="0" lang="zh-CN" altLang="en-US" sz="2400" i="0" u="none" strike="noStrike" kern="120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cs"/>
              </a:rPr>
              <a:t>两个缓冲区：深度、</a:t>
            </a:r>
            <a:r>
              <a:rPr kumimoji="0" lang="zh-CN" altLang="en-US" sz="2400"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颜色</a:t>
            </a:r>
            <a:endParaRPr kumimoji="0" lang="en-US" altLang="zh-CN" sz="2400"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endParaRPr>
          </a:p>
          <a:p>
            <a:pPr marL="720090" marR="0" lvl="2" indent="360045" algn="l" defTabSz="914400" rtl="0" eaLnBrk="0" fontAlgn="base" latinLnBrk="0" hangingPunct="0">
              <a:lnSpc>
                <a:spcPct val="120000"/>
              </a:lnSpc>
              <a:spcBef>
                <a:spcPct val="0"/>
              </a:spcBef>
              <a:spcAft>
                <a:spcPct val="0"/>
              </a:spcAft>
              <a:buClrTx/>
              <a:buSzTx/>
              <a:buFont typeface="Arial" panose="020B0604020202020204" pitchFamily="34" charset="0"/>
              <a:buChar char="•"/>
              <a:defRPr/>
            </a:pPr>
            <a:r>
              <a:rPr kumimoji="0" lang="zh-CN" altLang="en-US" sz="2450" i="0" u="none" strike="noStrike" kern="120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cs"/>
              </a:rPr>
              <a:t>深度缓存</a:t>
            </a:r>
            <a:r>
              <a:rPr kumimoji="0" lang="zh-CN" altLang="en-US" sz="2450"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数组</a:t>
            </a:r>
            <a:r>
              <a:rPr kumimoji="0" lang="en-US" altLang="zh-CN" sz="2450"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ZB</a:t>
            </a:r>
            <a:r>
              <a:rPr kumimoji="0" lang="zh-CN" altLang="en-US" sz="2450" i="0" u="none" strike="noStrike" kern="120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cs"/>
              </a:rPr>
              <a:t>（存放每个像素的深度</a:t>
            </a:r>
            <a:r>
              <a:rPr kumimoji="0" lang="en-US" altLang="zh-CN" sz="2450"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a:t>
            </a:r>
            <a:r>
              <a:rPr kumimoji="0" lang="zh-CN" altLang="en-US" sz="2450"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观察</a:t>
            </a:r>
            <a:r>
              <a:rPr kumimoji="0" lang="en-US" altLang="zh-CN" sz="2450"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z</a:t>
            </a:r>
            <a:r>
              <a:rPr kumimoji="0" lang="zh-CN" altLang="en-US" sz="2450" i="0" u="none" strike="noStrike" kern="120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cs"/>
              </a:rPr>
              <a:t>坐标</a:t>
            </a:r>
            <a:r>
              <a:rPr kumimoji="0" lang="en-US" altLang="zh-CN" sz="2450" i="0" u="none" strike="noStrike" kern="120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cs"/>
              </a:rPr>
              <a:t>)</a:t>
            </a:r>
            <a:r>
              <a:rPr kumimoji="0" lang="zh-CN" altLang="en-US" sz="2450" i="0" u="none" strike="noStrike" kern="120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cs"/>
              </a:rPr>
              <a:t>）</a:t>
            </a:r>
            <a:endParaRPr kumimoji="0" lang="zh-CN" altLang="en-US" sz="2450" i="0" u="none" strike="noStrike" kern="120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cs"/>
            </a:endParaRPr>
          </a:p>
          <a:p>
            <a:pPr marL="720090" marR="0" lvl="2" indent="360045" algn="l" defTabSz="914400" rtl="0" eaLnBrk="0" fontAlgn="base" latinLnBrk="0" hangingPunct="0">
              <a:lnSpc>
                <a:spcPct val="120000"/>
              </a:lnSpc>
              <a:spcBef>
                <a:spcPct val="0"/>
              </a:spcBef>
              <a:spcAft>
                <a:spcPct val="0"/>
              </a:spcAft>
              <a:buClrTx/>
              <a:buSzTx/>
              <a:buFont typeface="Arial" panose="020B0604020202020204" pitchFamily="34" charset="0"/>
              <a:buChar char="•"/>
              <a:defRPr/>
            </a:pPr>
            <a:r>
              <a:rPr kumimoji="0" lang="zh-CN" altLang="en-US" sz="2450" i="0" u="none" strike="noStrike" kern="120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cs"/>
              </a:rPr>
              <a:t>颜色属性</a:t>
            </a:r>
            <a:r>
              <a:rPr kumimoji="0" lang="zh-CN" altLang="en-US" sz="2450"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数组</a:t>
            </a:r>
            <a:r>
              <a:rPr kumimoji="0" lang="en-US" altLang="zh-CN" sz="2450"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FB</a:t>
            </a:r>
            <a:r>
              <a:rPr kumimoji="0" lang="zh-CN" altLang="en-US" sz="2450" i="0" u="none" strike="noStrike" kern="120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cs"/>
              </a:rPr>
              <a:t>（存放每个像素的颜色</a:t>
            </a:r>
            <a:r>
              <a:rPr kumimoji="0" lang="zh-CN" altLang="en-US" sz="2450" i="0" u="none" strike="noStrike" kern="1200" cap="none" spc="0" normalizeH="0" baseline="0" noProof="1" smtClean="0">
                <a:ln>
                  <a:noFill/>
                </a:ln>
                <a:solidFill>
                  <a:schemeClr val="tx1"/>
                </a:solidFill>
                <a:effectLst/>
                <a:uLnTx/>
                <a:uFillTx/>
                <a:latin typeface="Times New Roman" panose="02020603050405020304" pitchFamily="18" charset="0"/>
                <a:ea typeface="楷体" panose="02010609060101010101" pitchFamily="49" charset="-122"/>
                <a:cs typeface="+mn-cs"/>
              </a:rPr>
              <a:t>）</a:t>
            </a:r>
            <a:endParaRPr kumimoji="0" lang="zh-CN" altLang="en-US" sz="2800" i="0" u="none" strike="noStrike" kern="1200" cap="none" spc="0" normalizeH="0" baseline="0" noProof="1">
              <a:ln>
                <a:noFill/>
              </a:ln>
              <a:solidFill>
                <a:schemeClr val="tx1"/>
              </a:solidFill>
              <a:effectLst/>
              <a:uLnTx/>
              <a:uFillTx/>
              <a:latin typeface="Times New Roman" panose="02020603050405020304" pitchFamily="18" charset="0"/>
              <a:ea typeface="楷体" panose="02010609060101010101" pitchFamily="49" charset="-122"/>
              <a:cs typeface="+mn-cs"/>
            </a:endParaRPr>
          </a:p>
        </p:txBody>
      </p:sp>
      <p:pic>
        <p:nvPicPr>
          <p:cNvPr id="37892" name="Picture 10" descr="catmull"/>
          <p:cNvPicPr>
            <a:picLocks noChangeAspect="1"/>
          </p:cNvPicPr>
          <p:nvPr/>
        </p:nvPicPr>
        <p:blipFill>
          <a:blip r:embed="rId1"/>
          <a:stretch>
            <a:fillRect/>
          </a:stretch>
        </p:blipFill>
        <p:spPr>
          <a:xfrm>
            <a:off x="6732270" y="1701165"/>
            <a:ext cx="1378585" cy="1869440"/>
          </a:xfrm>
          <a:prstGeom prst="rect">
            <a:avLst/>
          </a:prstGeom>
          <a:noFill/>
          <a:ln w="9525">
            <a:noFill/>
          </a:ln>
        </p:spPr>
      </p:pic>
      <p:pic>
        <p:nvPicPr>
          <p:cNvPr id="37893" name="Picture 4"/>
          <p:cNvPicPr>
            <a:picLocks noChangeAspect="1"/>
          </p:cNvPicPr>
          <p:nvPr/>
        </p:nvPicPr>
        <p:blipFill>
          <a:blip r:embed="rId2"/>
          <a:stretch>
            <a:fillRect/>
          </a:stretch>
        </p:blipFill>
        <p:spPr>
          <a:xfrm>
            <a:off x="4929188" y="5510213"/>
            <a:ext cx="3983037" cy="1312862"/>
          </a:xfrm>
          <a:prstGeom prst="rect">
            <a:avLst/>
          </a:prstGeom>
          <a:noFill/>
          <a:ln w="9525">
            <a:noFill/>
          </a:ln>
        </p:spPr>
      </p:pic>
      <p:sp>
        <p:nvSpPr>
          <p:cNvPr id="37894" name="Rectangle 7"/>
          <p:cNvSpPr/>
          <p:nvPr/>
        </p:nvSpPr>
        <p:spPr>
          <a:xfrm>
            <a:off x="5000625" y="5054600"/>
            <a:ext cx="3929063" cy="64770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spcAft>
                <a:spcPct val="50000"/>
              </a:spcAft>
              <a:buFontTx/>
              <a:buNone/>
            </a:pPr>
            <a:r>
              <a:rPr lang="en-US" altLang="zh-CN" sz="3600" dirty="0">
                <a:latin typeface="华文楷体" panose="02010600040101010101" pitchFamily="2" charset="-122"/>
                <a:ea typeface="华文楷体" panose="02010600040101010101" pitchFamily="2" charset="-122"/>
              </a:rPr>
              <a:t>   </a:t>
            </a:r>
            <a:r>
              <a:rPr lang="zh-CN" altLang="en-US" sz="1600" dirty="0">
                <a:latin typeface="华文楷体" panose="02010600040101010101" pitchFamily="2" charset="-122"/>
                <a:ea typeface="华文楷体" panose="02010600040101010101" pitchFamily="2" charset="-122"/>
              </a:rPr>
              <a:t>屏幕              帧缓存          </a:t>
            </a:r>
            <a:r>
              <a:rPr lang="en-US" altLang="zh-CN" sz="1600" dirty="0">
                <a:latin typeface="华文楷体" panose="02010600040101010101" pitchFamily="2" charset="-122"/>
                <a:ea typeface="华文楷体" panose="02010600040101010101" pitchFamily="2" charset="-122"/>
              </a:rPr>
              <a:t>Z</a:t>
            </a:r>
            <a:r>
              <a:rPr lang="zh-CN" altLang="en-US" sz="1600" dirty="0">
                <a:latin typeface="华文楷体" panose="02010600040101010101" pitchFamily="2" charset="-122"/>
                <a:ea typeface="华文楷体" panose="02010600040101010101" pitchFamily="2" charset="-122"/>
              </a:rPr>
              <a:t>缓冲器 </a:t>
            </a:r>
            <a:endParaRPr lang="zh-CN" altLang="en-US" sz="1600" dirty="0">
              <a:latin typeface="华文楷体" panose="02010600040101010101" pitchFamily="2" charset="-122"/>
              <a:ea typeface="华文楷体" panose="0201060004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3"/>
          <p:cNvSpPr>
            <a:spLocks noGrp="1"/>
          </p:cNvSpPr>
          <p:nvPr>
            <p:ph idx="1"/>
          </p:nvPr>
        </p:nvSpPr>
        <p:spPr>
          <a:xfrm>
            <a:off x="252413" y="1196975"/>
            <a:ext cx="8712200" cy="4929188"/>
          </a:xfrm>
        </p:spPr>
        <p:txBody>
          <a:bodyPr vert="horz" wrap="square" lIns="91440" tIns="45720" rIns="91440" bIns="45720" anchor="t" anchorCtr="0"/>
          <a:p>
            <a:pPr marL="107950" indent="0">
              <a:lnSpc>
                <a:spcPct val="110000"/>
              </a:lnSpc>
              <a:spcBef>
                <a:spcPct val="0"/>
              </a:spcBef>
            </a:pPr>
            <a:r>
              <a:rPr lang="zh-CN" altLang="en-US" sz="2800" dirty="0">
                <a:latin typeface="楷体" panose="02010609060101010101" pitchFamily="49" charset="-122"/>
                <a:ea typeface="楷体" panose="02010609060101010101" pitchFamily="49" charset="-122"/>
              </a:rPr>
              <a:t>算法基本思想</a:t>
            </a:r>
            <a:endParaRPr lang="zh-CN" altLang="en-US" sz="2800" dirty="0">
              <a:latin typeface="楷体" panose="02010609060101010101" pitchFamily="49" charset="-122"/>
              <a:ea typeface="楷体" panose="02010609060101010101" pitchFamily="49" charset="-122"/>
            </a:endParaRPr>
          </a:p>
          <a:p>
            <a:pPr marL="431800" lvl="1" indent="0">
              <a:lnSpc>
                <a:spcPct val="110000"/>
              </a:lnSpc>
              <a:spcBef>
                <a:spcPts val="600"/>
              </a:spcBef>
            </a:pPr>
            <a:r>
              <a:rPr lang="zh-CN" altLang="en-US" sz="2400" dirty="0">
                <a:solidFill>
                  <a:srgbClr val="000000"/>
                </a:solidFill>
                <a:latin typeface="楷体" panose="02010609060101010101" pitchFamily="49" charset="-122"/>
                <a:ea typeface="楷体" panose="02010609060101010101" pitchFamily="49" charset="-122"/>
              </a:rPr>
              <a:t> 物体投影之后，多个</a:t>
            </a:r>
            <a:r>
              <a:rPr lang="zh-CN" altLang="en-US" sz="2400" dirty="0">
                <a:latin typeface="楷体" panose="02010609060101010101" pitchFamily="49" charset="-122"/>
                <a:ea typeface="楷体" panose="02010609060101010101" pitchFamily="49" charset="-122"/>
                <a:sym typeface="+mn-ea"/>
              </a:rPr>
              <a:t>多边形</a:t>
            </a:r>
            <a:r>
              <a:rPr lang="zh-CN" altLang="en-US" sz="2400" dirty="0">
                <a:solidFill>
                  <a:srgbClr val="000000"/>
                </a:solidFill>
                <a:latin typeface="楷体" panose="02010609060101010101" pitchFamily="49" charset="-122"/>
                <a:ea typeface="楷体" panose="02010609060101010101" pitchFamily="49" charset="-122"/>
              </a:rPr>
              <a:t>面片的点对应同一个像素点(x,y)。通过比较这些面片在该点的深度(</a:t>
            </a:r>
            <a:r>
              <a:rPr lang="zh-CN" altLang="en-US" sz="2400" dirty="0">
                <a:solidFill>
                  <a:srgbClr val="3333FF"/>
                </a:solidFill>
                <a:latin typeface="楷体" panose="02010609060101010101" pitchFamily="49" charset="-122"/>
                <a:ea typeface="楷体" panose="02010609060101010101" pitchFamily="49" charset="-122"/>
              </a:rPr>
              <a:t>观察坐标系z坐标值</a:t>
            </a:r>
            <a:r>
              <a:rPr lang="zh-CN" altLang="en-US" sz="2400" dirty="0">
                <a:solidFill>
                  <a:srgbClr val="000000"/>
                </a:solidFill>
                <a:latin typeface="楷体" panose="02010609060101010101" pitchFamily="49" charset="-122"/>
                <a:ea typeface="楷体" panose="02010609060101010101" pitchFamily="49" charset="-122"/>
              </a:rPr>
              <a:t>)即可确定远近关系。</a:t>
            </a:r>
            <a:endParaRPr lang="zh-CN" altLang="en-US" sz="2400" dirty="0">
              <a:solidFill>
                <a:srgbClr val="000000"/>
              </a:solidFill>
              <a:latin typeface="楷体" panose="02010609060101010101" pitchFamily="49" charset="-122"/>
              <a:ea typeface="楷体" panose="02010609060101010101" pitchFamily="49" charset="-122"/>
            </a:endParaRPr>
          </a:p>
          <a:p>
            <a:pPr marL="431800" lvl="1" indent="0">
              <a:lnSpc>
                <a:spcPct val="110000"/>
              </a:lnSpc>
              <a:spcBef>
                <a:spcPts val="600"/>
              </a:spcBef>
            </a:pPr>
            <a:r>
              <a:rPr lang="zh-CN" altLang="en-US" sz="2400" dirty="0">
                <a:solidFill>
                  <a:srgbClr val="000000"/>
                </a:solidFill>
                <a:latin typeface="楷体" panose="02010609060101010101" pitchFamily="49" charset="-122"/>
                <a:ea typeface="楷体" panose="02010609060101010101" pitchFamily="49" charset="-122"/>
              </a:rPr>
              <a:t> 将</a:t>
            </a:r>
            <a:r>
              <a:rPr lang="zh-CN" altLang="en-US" sz="2400" u="sng" dirty="0">
                <a:solidFill>
                  <a:srgbClr val="000000"/>
                </a:solidFill>
                <a:latin typeface="楷体" panose="02010609060101010101" pitchFamily="49" charset="-122"/>
                <a:ea typeface="楷体" panose="02010609060101010101" pitchFamily="49" charset="-122"/>
              </a:rPr>
              <a:t>投影平面</a:t>
            </a:r>
            <a:r>
              <a:rPr lang="zh-CN" altLang="en-US" sz="2400" dirty="0">
                <a:solidFill>
                  <a:srgbClr val="000000"/>
                </a:solidFill>
                <a:latin typeface="楷体" panose="02010609060101010101" pitchFamily="49" charset="-122"/>
                <a:ea typeface="楷体" panose="02010609060101010101" pitchFamily="49" charset="-122"/>
              </a:rPr>
              <a:t>每个像素所对应的所有面片（平面或曲面）的深度进行比较，然后取离视线最近的面片的属性值作为该像素的属性值。</a:t>
            </a:r>
            <a:endParaRPr lang="zh-CN" altLang="en-US" sz="2400" dirty="0">
              <a:solidFill>
                <a:srgbClr val="000000"/>
              </a:solidFill>
              <a:latin typeface="楷体" panose="02010609060101010101" pitchFamily="49" charset="-122"/>
              <a:ea typeface="楷体" panose="02010609060101010101" pitchFamily="49" charset="-122"/>
            </a:endParaRPr>
          </a:p>
          <a:p>
            <a:pPr marL="431800" lvl="1" indent="0">
              <a:lnSpc>
                <a:spcPct val="110000"/>
              </a:lnSpc>
              <a:spcBef>
                <a:spcPts val="600"/>
              </a:spcBef>
            </a:pPr>
            <a:r>
              <a:rPr lang="zh-CN" altLang="en-US" sz="2400" dirty="0">
                <a:latin typeface="楷体" panose="02010609060101010101" pitchFamily="49" charset="-122"/>
                <a:ea typeface="楷体" panose="02010609060101010101" pitchFamily="49" charset="-122"/>
              </a:rPr>
              <a:t> 逐个多边形面片绘制，保留离视点近的，</a:t>
            </a:r>
            <a:r>
              <a:rPr lang="zh-CN" altLang="en-US" sz="2400" dirty="0">
                <a:solidFill>
                  <a:srgbClr val="FF0000"/>
                </a:solidFill>
                <a:latin typeface="楷体" panose="02010609060101010101" pitchFamily="49" charset="-122"/>
                <a:ea typeface="楷体" panose="02010609060101010101" pitchFamily="49" charset="-122"/>
              </a:rPr>
              <a:t>不需要排序</a:t>
            </a:r>
            <a:endParaRPr lang="zh-CN" altLang="en-US" sz="2400" dirty="0">
              <a:solidFill>
                <a:srgbClr val="FF0000"/>
              </a:solidFill>
              <a:latin typeface="楷体" panose="02010609060101010101" pitchFamily="49" charset="-122"/>
              <a:ea typeface="楷体" panose="02010609060101010101" pitchFamily="49" charset="-122"/>
            </a:endParaRPr>
          </a:p>
        </p:txBody>
      </p:sp>
      <p:grpSp>
        <p:nvGrpSpPr>
          <p:cNvPr id="38915" name="Group 4"/>
          <p:cNvGrpSpPr>
            <a:grpSpLocks noChangeAspect="1"/>
          </p:cNvGrpSpPr>
          <p:nvPr/>
        </p:nvGrpSpPr>
        <p:grpSpPr>
          <a:xfrm>
            <a:off x="4889500" y="4718050"/>
            <a:ext cx="3887788" cy="2087563"/>
            <a:chOff x="4176" y="4696"/>
            <a:chExt cx="3759" cy="2604"/>
          </a:xfrm>
        </p:grpSpPr>
        <p:sp>
          <p:nvSpPr>
            <p:cNvPr id="38917" name="AutoShape 5"/>
            <p:cNvSpPr>
              <a:spLocks noChangeAspect="1"/>
            </p:cNvSpPr>
            <p:nvPr/>
          </p:nvSpPr>
          <p:spPr>
            <a:xfrm>
              <a:off x="4176" y="4696"/>
              <a:ext cx="3759" cy="2604"/>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微软雅黑" panose="020B0503020204020204" charset="-122"/>
                <a:ea typeface="微软雅黑" panose="020B0503020204020204" charset="-122"/>
              </a:endParaRPr>
            </a:p>
          </p:txBody>
        </p:sp>
        <p:grpSp>
          <p:nvGrpSpPr>
            <p:cNvPr id="38918" name="Group 6"/>
            <p:cNvGrpSpPr/>
            <p:nvPr/>
          </p:nvGrpSpPr>
          <p:grpSpPr>
            <a:xfrm>
              <a:off x="4281" y="4696"/>
              <a:ext cx="3602" cy="2325"/>
              <a:chOff x="4281" y="4696"/>
              <a:chExt cx="3602" cy="2325"/>
            </a:xfrm>
          </p:grpSpPr>
          <p:sp>
            <p:nvSpPr>
              <p:cNvPr id="38919" name="Line 7"/>
              <p:cNvSpPr/>
              <p:nvPr/>
            </p:nvSpPr>
            <p:spPr>
              <a:xfrm flipH="1" flipV="1">
                <a:off x="6022" y="4820"/>
                <a:ext cx="23" cy="1860"/>
              </a:xfrm>
              <a:prstGeom prst="line">
                <a:avLst/>
              </a:prstGeom>
              <a:ln w="9525" cap="flat" cmpd="sng">
                <a:solidFill>
                  <a:srgbClr val="000000"/>
                </a:solidFill>
                <a:prstDash val="solid"/>
                <a:headEnd type="none" w="med" len="med"/>
                <a:tailEnd type="triangle" w="sm" len="med"/>
              </a:ln>
            </p:spPr>
          </p:sp>
          <p:sp>
            <p:nvSpPr>
              <p:cNvPr id="38920" name="Line 8"/>
              <p:cNvSpPr/>
              <p:nvPr/>
            </p:nvSpPr>
            <p:spPr>
              <a:xfrm>
                <a:off x="6045" y="6680"/>
                <a:ext cx="1606" cy="263"/>
              </a:xfrm>
              <a:prstGeom prst="line">
                <a:avLst/>
              </a:prstGeom>
              <a:ln w="9525" cap="flat" cmpd="sng">
                <a:solidFill>
                  <a:srgbClr val="000000"/>
                </a:solidFill>
                <a:prstDash val="solid"/>
                <a:headEnd type="none" w="med" len="med"/>
                <a:tailEnd type="triangle" w="sm" len="med"/>
              </a:ln>
            </p:spPr>
          </p:sp>
          <p:sp>
            <p:nvSpPr>
              <p:cNvPr id="38921" name="Line 9"/>
              <p:cNvSpPr/>
              <p:nvPr/>
            </p:nvSpPr>
            <p:spPr>
              <a:xfrm flipV="1">
                <a:off x="6045" y="5936"/>
                <a:ext cx="1407" cy="744"/>
              </a:xfrm>
              <a:prstGeom prst="line">
                <a:avLst/>
              </a:prstGeom>
              <a:ln w="9525" cap="flat" cmpd="sng">
                <a:solidFill>
                  <a:srgbClr val="000000"/>
                </a:solidFill>
                <a:prstDash val="solid"/>
                <a:headEnd type="none" w="med" len="med"/>
                <a:tailEnd type="triangle" w="sm" len="med"/>
              </a:ln>
            </p:spPr>
          </p:sp>
          <p:sp>
            <p:nvSpPr>
              <p:cNvPr id="38922" name="Line 10"/>
              <p:cNvSpPr/>
              <p:nvPr/>
            </p:nvSpPr>
            <p:spPr>
              <a:xfrm>
                <a:off x="4281" y="5254"/>
                <a:ext cx="2121" cy="868"/>
              </a:xfrm>
              <a:prstGeom prst="line">
                <a:avLst/>
              </a:prstGeom>
              <a:ln w="9525" cap="flat" cmpd="sng">
                <a:solidFill>
                  <a:srgbClr val="000000"/>
                </a:solidFill>
                <a:prstDash val="solid"/>
                <a:headEnd type="none" w="med" len="med"/>
                <a:tailEnd type="none" w="sm" len="lg"/>
              </a:ln>
            </p:spPr>
          </p:sp>
          <p:sp>
            <p:nvSpPr>
              <p:cNvPr id="38923" name="Line 11"/>
              <p:cNvSpPr/>
              <p:nvPr/>
            </p:nvSpPr>
            <p:spPr>
              <a:xfrm flipH="1">
                <a:off x="4386" y="5098"/>
                <a:ext cx="231" cy="465"/>
              </a:xfrm>
              <a:prstGeom prst="line">
                <a:avLst/>
              </a:prstGeom>
              <a:ln w="9525" cap="flat" cmpd="sng">
                <a:solidFill>
                  <a:srgbClr val="000000"/>
                </a:solidFill>
                <a:prstDash val="solid"/>
                <a:headEnd type="none" w="med" len="med"/>
                <a:tailEnd type="none" w="sm" len="lg"/>
              </a:ln>
            </p:spPr>
          </p:sp>
          <p:sp>
            <p:nvSpPr>
              <p:cNvPr id="38924" name="Line 12"/>
              <p:cNvSpPr/>
              <p:nvPr/>
            </p:nvSpPr>
            <p:spPr>
              <a:xfrm>
                <a:off x="4386" y="5563"/>
                <a:ext cx="199" cy="235"/>
              </a:xfrm>
              <a:prstGeom prst="line">
                <a:avLst/>
              </a:prstGeom>
              <a:ln w="9525" cap="flat" cmpd="sng">
                <a:solidFill>
                  <a:srgbClr val="000000"/>
                </a:solidFill>
                <a:prstDash val="solid"/>
                <a:headEnd type="none" w="med" len="med"/>
                <a:tailEnd type="none" w="sm" len="lg"/>
              </a:ln>
            </p:spPr>
          </p:sp>
          <p:sp>
            <p:nvSpPr>
              <p:cNvPr id="38925" name="Line 13"/>
              <p:cNvSpPr/>
              <p:nvPr/>
            </p:nvSpPr>
            <p:spPr>
              <a:xfrm flipV="1">
                <a:off x="4553" y="4975"/>
                <a:ext cx="504" cy="867"/>
              </a:xfrm>
              <a:prstGeom prst="line">
                <a:avLst/>
              </a:prstGeom>
              <a:ln w="9525" cap="flat" cmpd="sng">
                <a:solidFill>
                  <a:srgbClr val="000000"/>
                </a:solidFill>
                <a:prstDash val="solid"/>
                <a:headEnd type="none" w="med" len="med"/>
                <a:tailEnd type="none" w="sm" len="lg"/>
              </a:ln>
            </p:spPr>
          </p:sp>
          <p:sp>
            <p:nvSpPr>
              <p:cNvPr id="38926" name="Line 14"/>
              <p:cNvSpPr/>
              <p:nvPr/>
            </p:nvSpPr>
            <p:spPr>
              <a:xfrm flipH="1">
                <a:off x="4617" y="4975"/>
                <a:ext cx="440" cy="123"/>
              </a:xfrm>
              <a:prstGeom prst="line">
                <a:avLst/>
              </a:prstGeom>
              <a:ln w="9525" cap="flat" cmpd="sng">
                <a:solidFill>
                  <a:srgbClr val="000000"/>
                </a:solidFill>
                <a:prstDash val="solid"/>
                <a:headEnd type="none" w="med" len="med"/>
                <a:tailEnd type="none" w="sm" len="lg"/>
              </a:ln>
            </p:spPr>
          </p:sp>
          <p:sp>
            <p:nvSpPr>
              <p:cNvPr id="38927" name="Line 15"/>
              <p:cNvSpPr/>
              <p:nvPr/>
            </p:nvSpPr>
            <p:spPr>
              <a:xfrm flipH="1">
                <a:off x="4827" y="5316"/>
                <a:ext cx="378" cy="465"/>
              </a:xfrm>
              <a:prstGeom prst="line">
                <a:avLst/>
              </a:prstGeom>
              <a:ln w="9525" cap="flat" cmpd="sng">
                <a:solidFill>
                  <a:srgbClr val="000000"/>
                </a:solidFill>
                <a:prstDash val="solid"/>
                <a:headEnd type="none" w="med" len="med"/>
                <a:tailEnd type="none" w="sm" len="lg"/>
              </a:ln>
            </p:spPr>
          </p:sp>
          <p:sp>
            <p:nvSpPr>
              <p:cNvPr id="38928" name="Line 16"/>
              <p:cNvSpPr/>
              <p:nvPr/>
            </p:nvSpPr>
            <p:spPr>
              <a:xfrm>
                <a:off x="4848" y="5781"/>
                <a:ext cx="316" cy="62"/>
              </a:xfrm>
              <a:prstGeom prst="line">
                <a:avLst/>
              </a:prstGeom>
              <a:ln w="9525" cap="flat" cmpd="sng">
                <a:solidFill>
                  <a:srgbClr val="000000"/>
                </a:solidFill>
                <a:prstDash val="solid"/>
                <a:headEnd type="none" w="med" len="med"/>
                <a:tailEnd type="none" w="sm" len="lg"/>
              </a:ln>
            </p:spPr>
          </p:sp>
          <p:sp>
            <p:nvSpPr>
              <p:cNvPr id="38929" name="Line 17"/>
              <p:cNvSpPr/>
              <p:nvPr/>
            </p:nvSpPr>
            <p:spPr>
              <a:xfrm flipV="1">
                <a:off x="5164" y="5532"/>
                <a:ext cx="209" cy="311"/>
              </a:xfrm>
              <a:prstGeom prst="line">
                <a:avLst/>
              </a:prstGeom>
              <a:ln w="9525" cap="flat" cmpd="sng">
                <a:solidFill>
                  <a:srgbClr val="000000"/>
                </a:solidFill>
                <a:prstDash val="solid"/>
                <a:headEnd type="none" w="med" len="med"/>
                <a:tailEnd type="none" w="sm" len="lg"/>
              </a:ln>
            </p:spPr>
          </p:sp>
          <p:sp>
            <p:nvSpPr>
              <p:cNvPr id="38930" name="Line 18"/>
              <p:cNvSpPr/>
              <p:nvPr/>
            </p:nvSpPr>
            <p:spPr>
              <a:xfrm flipH="1" flipV="1">
                <a:off x="5205" y="5316"/>
                <a:ext cx="168" cy="216"/>
              </a:xfrm>
              <a:prstGeom prst="line">
                <a:avLst/>
              </a:prstGeom>
              <a:ln w="9525" cap="flat" cmpd="sng">
                <a:solidFill>
                  <a:srgbClr val="000000"/>
                </a:solidFill>
                <a:prstDash val="solid"/>
                <a:headEnd type="none" w="med" len="med"/>
                <a:tailEnd type="none" w="sm" len="lg"/>
              </a:ln>
            </p:spPr>
          </p:sp>
          <p:sp>
            <p:nvSpPr>
              <p:cNvPr id="38931" name="Line 19"/>
              <p:cNvSpPr/>
              <p:nvPr/>
            </p:nvSpPr>
            <p:spPr>
              <a:xfrm flipH="1">
                <a:off x="5520" y="5347"/>
                <a:ext cx="105" cy="868"/>
              </a:xfrm>
              <a:prstGeom prst="line">
                <a:avLst/>
              </a:prstGeom>
              <a:ln w="9525" cap="flat" cmpd="sng">
                <a:solidFill>
                  <a:srgbClr val="000000"/>
                </a:solidFill>
                <a:prstDash val="solid"/>
                <a:headEnd type="none" w="med" len="med"/>
                <a:tailEnd type="none" w="sm" len="lg"/>
              </a:ln>
            </p:spPr>
          </p:sp>
          <p:sp>
            <p:nvSpPr>
              <p:cNvPr id="38932" name="Line 20"/>
              <p:cNvSpPr/>
              <p:nvPr/>
            </p:nvSpPr>
            <p:spPr>
              <a:xfrm flipV="1">
                <a:off x="5520" y="6122"/>
                <a:ext cx="399" cy="93"/>
              </a:xfrm>
              <a:prstGeom prst="line">
                <a:avLst/>
              </a:prstGeom>
              <a:ln w="9525" cap="flat" cmpd="sng">
                <a:solidFill>
                  <a:srgbClr val="000000"/>
                </a:solidFill>
                <a:prstDash val="solid"/>
                <a:headEnd type="none" w="med" len="med"/>
                <a:tailEnd type="none" w="sm" len="lg"/>
              </a:ln>
            </p:spPr>
          </p:sp>
          <p:sp>
            <p:nvSpPr>
              <p:cNvPr id="38933" name="Line 21"/>
              <p:cNvSpPr/>
              <p:nvPr/>
            </p:nvSpPr>
            <p:spPr>
              <a:xfrm flipV="1">
                <a:off x="5919" y="5503"/>
                <a:ext cx="0" cy="619"/>
              </a:xfrm>
              <a:prstGeom prst="line">
                <a:avLst/>
              </a:prstGeom>
              <a:ln w="9525" cap="flat" cmpd="sng">
                <a:solidFill>
                  <a:srgbClr val="000000"/>
                </a:solidFill>
                <a:prstDash val="solid"/>
                <a:headEnd type="none" w="med" len="med"/>
                <a:tailEnd type="none" w="sm" len="lg"/>
              </a:ln>
            </p:spPr>
          </p:sp>
          <p:sp>
            <p:nvSpPr>
              <p:cNvPr id="38934" name="Line 22"/>
              <p:cNvSpPr/>
              <p:nvPr/>
            </p:nvSpPr>
            <p:spPr>
              <a:xfrm flipH="1" flipV="1">
                <a:off x="5625" y="5347"/>
                <a:ext cx="294" cy="156"/>
              </a:xfrm>
              <a:prstGeom prst="line">
                <a:avLst/>
              </a:prstGeom>
              <a:ln w="9525" cap="flat" cmpd="sng">
                <a:solidFill>
                  <a:srgbClr val="000000"/>
                </a:solidFill>
                <a:prstDash val="solid"/>
                <a:headEnd type="none" w="med" len="med"/>
                <a:tailEnd type="none" w="sm" len="lg"/>
              </a:ln>
            </p:spPr>
          </p:sp>
          <p:sp>
            <p:nvSpPr>
              <p:cNvPr id="38935" name="Oval 23"/>
              <p:cNvSpPr/>
              <p:nvPr/>
            </p:nvSpPr>
            <p:spPr>
              <a:xfrm>
                <a:off x="6339" y="6069"/>
                <a:ext cx="84" cy="84"/>
              </a:xfrm>
              <a:prstGeom prst="ellipse">
                <a:avLst/>
              </a:prstGeom>
              <a:solidFill>
                <a:srgbClr val="000000"/>
              </a:solidFill>
              <a:ln w="9525" cap="flat" cmpd="sng">
                <a:solidFill>
                  <a:srgbClr val="000000"/>
                </a:solidFill>
                <a:prstDash val="solid"/>
                <a:headEnd type="none" w="med" len="med"/>
                <a:tailEnd type="none" w="sm" len="lg"/>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微软雅黑" panose="020B0503020204020204" charset="-122"/>
                  <a:ea typeface="微软雅黑" panose="020B0503020204020204" charset="-122"/>
                </a:endParaRPr>
              </a:p>
            </p:txBody>
          </p:sp>
          <p:sp>
            <p:nvSpPr>
              <p:cNvPr id="38936" name="Oval 24"/>
              <p:cNvSpPr/>
              <p:nvPr/>
            </p:nvSpPr>
            <p:spPr>
              <a:xfrm>
                <a:off x="5688" y="5812"/>
                <a:ext cx="84" cy="84"/>
              </a:xfrm>
              <a:prstGeom prst="ellipse">
                <a:avLst/>
              </a:prstGeom>
              <a:solidFill>
                <a:srgbClr val="000000"/>
              </a:solidFill>
              <a:ln w="9525" cap="flat" cmpd="sng">
                <a:solidFill>
                  <a:srgbClr val="000000"/>
                </a:solidFill>
                <a:prstDash val="solid"/>
                <a:headEnd type="none" w="med" len="med"/>
                <a:tailEnd type="none" w="sm" len="lg"/>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微软雅黑" panose="020B0503020204020204" charset="-122"/>
                  <a:ea typeface="微软雅黑" panose="020B0503020204020204" charset="-122"/>
                </a:endParaRPr>
              </a:p>
            </p:txBody>
          </p:sp>
          <p:sp>
            <p:nvSpPr>
              <p:cNvPr id="38937" name="Oval 25"/>
              <p:cNvSpPr/>
              <p:nvPr/>
            </p:nvSpPr>
            <p:spPr>
              <a:xfrm>
                <a:off x="5121" y="5573"/>
                <a:ext cx="84" cy="84"/>
              </a:xfrm>
              <a:prstGeom prst="ellipse">
                <a:avLst/>
              </a:prstGeom>
              <a:solidFill>
                <a:srgbClr val="000000"/>
              </a:solidFill>
              <a:ln w="9525" cap="flat" cmpd="sng">
                <a:solidFill>
                  <a:srgbClr val="000000"/>
                </a:solidFill>
                <a:prstDash val="solid"/>
                <a:headEnd type="none" w="med" len="med"/>
                <a:tailEnd type="none" w="sm" len="lg"/>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微软雅黑" panose="020B0503020204020204" charset="-122"/>
                  <a:ea typeface="微软雅黑" panose="020B0503020204020204" charset="-122"/>
                </a:endParaRPr>
              </a:p>
            </p:txBody>
          </p:sp>
          <p:sp>
            <p:nvSpPr>
              <p:cNvPr id="38938" name="Oval 26"/>
              <p:cNvSpPr/>
              <p:nvPr/>
            </p:nvSpPr>
            <p:spPr>
              <a:xfrm>
                <a:off x="4575" y="5347"/>
                <a:ext cx="84" cy="84"/>
              </a:xfrm>
              <a:prstGeom prst="ellipse">
                <a:avLst/>
              </a:prstGeom>
              <a:solidFill>
                <a:srgbClr val="000000"/>
              </a:solidFill>
              <a:ln w="9525" cap="flat" cmpd="sng">
                <a:solidFill>
                  <a:srgbClr val="000000"/>
                </a:solidFill>
                <a:prstDash val="solid"/>
                <a:headEnd type="none" w="med" len="med"/>
                <a:tailEnd type="none" w="sm" len="lg"/>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微软雅黑" panose="020B0503020204020204" charset="-122"/>
                  <a:ea typeface="微软雅黑" panose="020B0503020204020204" charset="-122"/>
                </a:endParaRPr>
              </a:p>
            </p:txBody>
          </p:sp>
          <p:sp>
            <p:nvSpPr>
              <p:cNvPr id="38939" name="Text Box 27"/>
              <p:cNvSpPr txBox="1"/>
              <p:nvPr/>
            </p:nvSpPr>
            <p:spPr>
              <a:xfrm>
                <a:off x="4281" y="5746"/>
                <a:ext cx="265" cy="310"/>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en-US" altLang="zh-CN" sz="1400" dirty="0">
                    <a:latin typeface="微软雅黑" panose="020B0503020204020204" charset="-122"/>
                    <a:ea typeface="微软雅黑" panose="020B0503020204020204" charset="-122"/>
                  </a:rPr>
                  <a:t>S</a:t>
                </a:r>
                <a:r>
                  <a:rPr lang="en-US" altLang="zh-CN" sz="1400" baseline="-25000" dirty="0">
                    <a:latin typeface="微软雅黑" panose="020B0503020204020204" charset="-122"/>
                    <a:ea typeface="微软雅黑" panose="020B0503020204020204" charset="-122"/>
                  </a:rPr>
                  <a:t>3</a:t>
                </a:r>
                <a:endParaRPr lang="en-US" altLang="zh-CN" sz="1400" dirty="0">
                  <a:latin typeface="微软雅黑" panose="020B0503020204020204" charset="-122"/>
                  <a:ea typeface="微软雅黑" panose="020B0503020204020204" charset="-122"/>
                </a:endParaRPr>
              </a:p>
            </p:txBody>
          </p:sp>
          <p:sp>
            <p:nvSpPr>
              <p:cNvPr id="38940" name="Text Box 28"/>
              <p:cNvSpPr txBox="1"/>
              <p:nvPr/>
            </p:nvSpPr>
            <p:spPr>
              <a:xfrm>
                <a:off x="4932" y="5843"/>
                <a:ext cx="277" cy="390"/>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en-US" altLang="zh-CN" sz="1400" dirty="0">
                    <a:latin typeface="微软雅黑" panose="020B0503020204020204" charset="-122"/>
                    <a:ea typeface="微软雅黑" panose="020B0503020204020204" charset="-122"/>
                  </a:rPr>
                  <a:t>S</a:t>
                </a:r>
                <a:r>
                  <a:rPr lang="en-US" altLang="zh-CN" sz="1400" baseline="-25000" dirty="0">
                    <a:latin typeface="微软雅黑" panose="020B0503020204020204" charset="-122"/>
                    <a:ea typeface="微软雅黑" panose="020B0503020204020204" charset="-122"/>
                  </a:rPr>
                  <a:t>2</a:t>
                </a:r>
                <a:endParaRPr lang="en-US" altLang="zh-CN" sz="1400" dirty="0">
                  <a:latin typeface="微软雅黑" panose="020B0503020204020204" charset="-122"/>
                  <a:ea typeface="微软雅黑" panose="020B0503020204020204" charset="-122"/>
                </a:endParaRPr>
              </a:p>
            </p:txBody>
          </p:sp>
          <p:sp>
            <p:nvSpPr>
              <p:cNvPr id="38941" name="Text Box 29"/>
              <p:cNvSpPr txBox="1"/>
              <p:nvPr/>
            </p:nvSpPr>
            <p:spPr>
              <a:xfrm>
                <a:off x="5667" y="6215"/>
                <a:ext cx="352" cy="374"/>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en-US" altLang="zh-CN" sz="1400" dirty="0">
                    <a:latin typeface="微软雅黑" panose="020B0503020204020204" charset="-122"/>
                    <a:ea typeface="微软雅黑" panose="020B0503020204020204" charset="-122"/>
                  </a:rPr>
                  <a:t>S</a:t>
                </a:r>
                <a:r>
                  <a:rPr lang="en-US" altLang="zh-CN" sz="1400" baseline="-25000" dirty="0">
                    <a:latin typeface="微软雅黑" panose="020B0503020204020204" charset="-122"/>
                    <a:ea typeface="微软雅黑" panose="020B0503020204020204" charset="-122"/>
                  </a:rPr>
                  <a:t>1</a:t>
                </a:r>
                <a:endParaRPr lang="en-US" altLang="zh-CN" sz="1400" dirty="0">
                  <a:latin typeface="微软雅黑" panose="020B0503020204020204" charset="-122"/>
                  <a:ea typeface="微软雅黑" panose="020B0503020204020204" charset="-122"/>
                </a:endParaRPr>
              </a:p>
            </p:txBody>
          </p:sp>
          <p:sp>
            <p:nvSpPr>
              <p:cNvPr id="38942" name="Text Box 30"/>
              <p:cNvSpPr txBox="1"/>
              <p:nvPr/>
            </p:nvSpPr>
            <p:spPr>
              <a:xfrm>
                <a:off x="6339" y="5719"/>
                <a:ext cx="565" cy="248"/>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zh-CN" altLang="en-US" sz="1600" dirty="0">
                    <a:latin typeface="微软雅黑" panose="020B0503020204020204" charset="-122"/>
                    <a:ea typeface="微软雅黑" panose="020B0503020204020204" charset="-122"/>
                  </a:rPr>
                  <a:t>(</a:t>
                </a:r>
                <a:r>
                  <a:rPr lang="en-US" altLang="zh-CN" sz="1600" dirty="0">
                    <a:latin typeface="微软雅黑" panose="020B0503020204020204" charset="-122"/>
                    <a:ea typeface="微软雅黑" panose="020B0503020204020204" charset="-122"/>
                  </a:rPr>
                  <a:t>x,y)</a:t>
                </a:r>
                <a:endParaRPr lang="en-US" altLang="zh-CN" sz="1600" dirty="0">
                  <a:latin typeface="微软雅黑" panose="020B0503020204020204" charset="-122"/>
                  <a:ea typeface="微软雅黑" panose="020B0503020204020204" charset="-122"/>
                </a:endParaRPr>
              </a:p>
            </p:txBody>
          </p:sp>
          <p:sp>
            <p:nvSpPr>
              <p:cNvPr id="38943" name="Text Box 31"/>
              <p:cNvSpPr txBox="1"/>
              <p:nvPr/>
            </p:nvSpPr>
            <p:spPr>
              <a:xfrm>
                <a:off x="7536" y="5812"/>
                <a:ext cx="231" cy="341"/>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en-US" altLang="zh-CN" sz="1600" dirty="0">
                    <a:latin typeface="微软雅黑" panose="020B0503020204020204" charset="-122"/>
                    <a:ea typeface="微软雅黑" panose="020B0503020204020204" charset="-122"/>
                  </a:rPr>
                  <a:t>X</a:t>
                </a:r>
                <a:r>
                  <a:rPr lang="en-US" altLang="zh-CN" sz="1600" baseline="-25000" dirty="0">
                    <a:latin typeface="微软雅黑" panose="020B0503020204020204" charset="-122"/>
                    <a:ea typeface="微软雅黑" panose="020B0503020204020204" charset="-122"/>
                  </a:rPr>
                  <a:t>v</a:t>
                </a:r>
                <a:endParaRPr lang="en-US" altLang="zh-CN" sz="1600" dirty="0">
                  <a:latin typeface="微软雅黑" panose="020B0503020204020204" charset="-122"/>
                  <a:ea typeface="微软雅黑" panose="020B0503020204020204" charset="-122"/>
                </a:endParaRPr>
              </a:p>
            </p:txBody>
          </p:sp>
          <p:sp>
            <p:nvSpPr>
              <p:cNvPr id="38944" name="Text Box 32"/>
              <p:cNvSpPr txBox="1"/>
              <p:nvPr/>
            </p:nvSpPr>
            <p:spPr>
              <a:xfrm>
                <a:off x="7652" y="6680"/>
                <a:ext cx="231" cy="341"/>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en-US" altLang="zh-CN" sz="1400" dirty="0">
                    <a:latin typeface="微软雅黑" panose="020B0503020204020204" charset="-122"/>
                    <a:ea typeface="微软雅黑" panose="020B0503020204020204" charset="-122"/>
                  </a:rPr>
                  <a:t>Z</a:t>
                </a:r>
                <a:r>
                  <a:rPr lang="en-US" altLang="zh-CN" sz="1400" baseline="-25000" dirty="0">
                    <a:latin typeface="微软雅黑" panose="020B0503020204020204" charset="-122"/>
                    <a:ea typeface="微软雅黑" panose="020B0503020204020204" charset="-122"/>
                  </a:rPr>
                  <a:t>v</a:t>
                </a:r>
                <a:endParaRPr lang="en-US" altLang="zh-CN" sz="1400" dirty="0">
                  <a:latin typeface="微软雅黑" panose="020B0503020204020204" charset="-122"/>
                  <a:ea typeface="微软雅黑" panose="020B0503020204020204" charset="-122"/>
                </a:endParaRPr>
              </a:p>
            </p:txBody>
          </p:sp>
          <p:sp>
            <p:nvSpPr>
              <p:cNvPr id="38945" name="Text Box 33"/>
              <p:cNvSpPr txBox="1"/>
              <p:nvPr/>
            </p:nvSpPr>
            <p:spPr>
              <a:xfrm>
                <a:off x="6066" y="4696"/>
                <a:ext cx="231" cy="341"/>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en-US" altLang="zh-CN" sz="1600" dirty="0">
                    <a:latin typeface="微软雅黑" panose="020B0503020204020204" charset="-122"/>
                    <a:ea typeface="微软雅黑" panose="020B0503020204020204" charset="-122"/>
                  </a:rPr>
                  <a:t>Y</a:t>
                </a:r>
                <a:r>
                  <a:rPr lang="en-US" altLang="zh-CN" sz="1600" baseline="-25000" dirty="0">
                    <a:latin typeface="微软雅黑" panose="020B0503020204020204" charset="-122"/>
                    <a:ea typeface="微软雅黑" panose="020B0503020204020204" charset="-122"/>
                  </a:rPr>
                  <a:t>v</a:t>
                </a:r>
                <a:endParaRPr lang="en-US" altLang="zh-CN" sz="1600" dirty="0">
                  <a:latin typeface="微软雅黑" panose="020B0503020204020204" charset="-122"/>
                  <a:ea typeface="微软雅黑" panose="020B0503020204020204" charset="-122"/>
                </a:endParaRPr>
              </a:p>
            </p:txBody>
          </p:sp>
        </p:grpSp>
      </p:grpSp>
      <p:sp>
        <p:nvSpPr>
          <p:cNvPr id="38916" name="标题 1"/>
          <p:cNvSpPr>
            <a:spLocks noGrp="1"/>
          </p:cNvSpPr>
          <p:nvPr>
            <p:ph type="title"/>
          </p:nvPr>
        </p:nvSpPr>
        <p:spPr>
          <a:xfrm>
            <a:off x="457200" y="274638"/>
            <a:ext cx="8229600" cy="922337"/>
          </a:xfrm>
        </p:spPr>
        <p:txBody>
          <a:bodyPr vert="horz" wrap="square" lIns="91440" tIns="45720" rIns="91440" bIns="45720" anchor="ctr" anchorCtr="0"/>
          <a:p>
            <a:r>
              <a:rPr lang="en-US" altLang="zh-CN" sz="3200" dirty="0">
                <a:latin typeface="Times New Roman" panose="02020603050405020304" pitchFamily="18" charset="0"/>
                <a:ea typeface="楷体" panose="02010609060101010101" pitchFamily="49" charset="-122"/>
              </a:rPr>
              <a:t>7.2.2 深度缓存算法Z-Buffer</a:t>
            </a:r>
            <a:endParaRPr lang="en-US" altLang="zh-CN" sz="3200" dirty="0">
              <a:latin typeface="Times New Roman" panose="02020603050405020304" pitchFamily="18" charset="0"/>
              <a:ea typeface="楷体" panose="02010609060101010101"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3"/>
          <p:cNvSpPr>
            <a:spLocks noGrp="1"/>
          </p:cNvSpPr>
          <p:nvPr>
            <p:ph idx="1"/>
          </p:nvPr>
        </p:nvSpPr>
        <p:spPr>
          <a:xfrm>
            <a:off x="175895" y="1196975"/>
            <a:ext cx="8831580" cy="4962525"/>
          </a:xfrm>
        </p:spPr>
        <p:txBody>
          <a:bodyPr vert="horz" wrap="square" lIns="91440" tIns="45720" rIns="91440" bIns="45720" anchor="t" anchorCtr="0"/>
          <a:p>
            <a:pPr marL="71755" indent="0">
              <a:lnSpc>
                <a:spcPct val="110000"/>
              </a:lnSpc>
              <a:spcBef>
                <a:spcPts val="600"/>
              </a:spcBef>
              <a:spcAft>
                <a:spcPts val="600"/>
              </a:spcAft>
            </a:pPr>
            <a:r>
              <a:rPr lang="zh-CN" altLang="en-US" sz="2400" kern="1200" dirty="0">
                <a:latin typeface="Times New Roman" panose="02020603050405020304" pitchFamily="18" charset="0"/>
                <a:ea typeface="楷体" panose="02010609060101010101" pitchFamily="49" charset="-122"/>
                <a:cs typeface="+mn-cs"/>
              </a:rPr>
              <a:t>算法通常沿着观察坐标系的</a:t>
            </a:r>
            <a:r>
              <a:rPr lang="en-US" altLang="zh-CN" sz="2400" kern="1200" dirty="0">
                <a:latin typeface="Times New Roman" panose="02020603050405020304" pitchFamily="18" charset="0"/>
                <a:ea typeface="楷体" panose="02010609060101010101" pitchFamily="49" charset="-122"/>
                <a:cs typeface="+mn-cs"/>
              </a:rPr>
              <a:t>Z</a:t>
            </a:r>
            <a:r>
              <a:rPr lang="zh-CN" altLang="en-US" sz="2400" kern="1200" dirty="0">
                <a:latin typeface="Times New Roman" panose="02020603050405020304" pitchFamily="18" charset="0"/>
                <a:ea typeface="楷体" panose="02010609060101010101" pitchFamily="49" charset="-122"/>
                <a:cs typeface="+mn-cs"/>
              </a:rPr>
              <a:t>轴计算各物体表面距观察平面的深度。假设采用</a:t>
            </a:r>
            <a:r>
              <a:rPr lang="zh-CN" altLang="en-US" sz="2400" kern="1200" dirty="0">
                <a:highlight>
                  <a:srgbClr val="FFFF00"/>
                </a:highlight>
                <a:latin typeface="Times New Roman" panose="02020603050405020304" pitchFamily="18" charset="0"/>
                <a:ea typeface="楷体" panose="02010609060101010101" pitchFamily="49" charset="-122"/>
                <a:cs typeface="+mn-cs"/>
              </a:rPr>
              <a:t>如图</a:t>
            </a:r>
            <a:r>
              <a:rPr lang="en-US" altLang="zh-CN" sz="2400" kern="1200" dirty="0">
                <a:highlight>
                  <a:srgbClr val="FFFF00"/>
                </a:highlight>
                <a:latin typeface="Times New Roman" panose="02020603050405020304" pitchFamily="18" charset="0"/>
                <a:ea typeface="楷体" panose="02010609060101010101" pitchFamily="49" charset="-122"/>
                <a:cs typeface="+mn-cs"/>
              </a:rPr>
              <a:t>7.11</a:t>
            </a:r>
            <a:r>
              <a:rPr lang="zh-CN" altLang="en-US" sz="2400" kern="1200" dirty="0">
                <a:highlight>
                  <a:srgbClr val="FFFF00"/>
                </a:highlight>
                <a:latin typeface="Times New Roman" panose="02020603050405020304" pitchFamily="18" charset="0"/>
                <a:ea typeface="楷体" panose="02010609060101010101" pitchFamily="49" charset="-122"/>
                <a:cs typeface="+mn-cs"/>
              </a:rPr>
              <a:t>左手坐标系表示观察坐标系，</a:t>
            </a:r>
            <a:r>
              <a:rPr lang="zh-CN" altLang="en-US" sz="2400" kern="1200" dirty="0">
                <a:latin typeface="Times New Roman" panose="02020603050405020304" pitchFamily="18" charset="0"/>
                <a:ea typeface="楷体" panose="02010609060101010101" pitchFamily="49" charset="-122"/>
                <a:cs typeface="+mn-cs"/>
              </a:rPr>
              <a:t>观察方向朝向</a:t>
            </a:r>
            <a:r>
              <a:rPr lang="en-US" altLang="zh-CN" sz="2400" kern="1200" dirty="0">
                <a:solidFill>
                  <a:srgbClr val="C00000"/>
                </a:solidFill>
                <a:latin typeface="Times New Roman" panose="02020603050405020304" pitchFamily="18" charset="0"/>
                <a:ea typeface="楷体" panose="02010609060101010101" pitchFamily="49" charset="-122"/>
                <a:cs typeface="+mn-cs"/>
              </a:rPr>
              <a:t>z</a:t>
            </a:r>
            <a:r>
              <a:rPr lang="zh-CN" altLang="en-US" sz="2400" kern="1200" dirty="0">
                <a:solidFill>
                  <a:srgbClr val="C00000"/>
                </a:solidFill>
                <a:latin typeface="Times New Roman" panose="02020603050405020304" pitchFamily="18" charset="0"/>
                <a:ea typeface="楷体" panose="02010609060101010101" pitchFamily="49" charset="-122"/>
                <a:cs typeface="+mn-cs"/>
              </a:rPr>
              <a:t>轴正向</a:t>
            </a:r>
            <a:endParaRPr lang="zh-CN" altLang="en-US" sz="2400" kern="1200" dirty="0">
              <a:solidFill>
                <a:srgbClr val="C00000"/>
              </a:solidFill>
              <a:latin typeface="Times New Roman" panose="02020603050405020304" pitchFamily="18" charset="0"/>
              <a:ea typeface="楷体" panose="02010609060101010101" pitchFamily="49" charset="-122"/>
              <a:cs typeface="+mn-cs"/>
            </a:endParaRPr>
          </a:p>
          <a:p>
            <a:pPr marL="71755" indent="0">
              <a:lnSpc>
                <a:spcPct val="110000"/>
              </a:lnSpc>
              <a:spcBef>
                <a:spcPts val="600"/>
              </a:spcBef>
              <a:spcAft>
                <a:spcPts val="600"/>
              </a:spcAft>
            </a:pPr>
            <a:r>
              <a:rPr lang="zh-CN" altLang="en-US" sz="2400" kern="1200" dirty="0">
                <a:latin typeface="Times New Roman" panose="02020603050405020304" pitchFamily="18" charset="0"/>
                <a:ea typeface="楷体" panose="02010609060101010101" pitchFamily="49" charset="-122"/>
                <a:cs typeface="+mn-cs"/>
              </a:rPr>
              <a:t>算法描述</a:t>
            </a:r>
            <a:endParaRPr lang="zh-CN" altLang="en-US" sz="2400" kern="1200" dirty="0">
              <a:solidFill>
                <a:srgbClr val="C00000"/>
              </a:solidFill>
              <a:latin typeface="Times New Roman" panose="02020603050405020304" pitchFamily="18" charset="0"/>
              <a:ea typeface="楷体" panose="02010609060101010101" pitchFamily="49" charset="-122"/>
              <a:cs typeface="+mn-cs"/>
            </a:endParaRPr>
          </a:p>
          <a:p>
            <a:pPr marL="358775" lvl="1" indent="0">
              <a:lnSpc>
                <a:spcPct val="110000"/>
              </a:lnSpc>
              <a:spcBef>
                <a:spcPts val="600"/>
              </a:spcBef>
              <a:spcAft>
                <a:spcPts val="600"/>
              </a:spcAft>
            </a:pPr>
            <a:r>
              <a:rPr lang="zh-CN" altLang="en-US" kern="1200" dirty="0">
                <a:solidFill>
                  <a:srgbClr val="000000"/>
                </a:solidFill>
                <a:latin typeface="Times New Roman" panose="02020603050405020304" pitchFamily="18" charset="0"/>
                <a:ea typeface="楷体" panose="02010609060101010101" pitchFamily="49" charset="-122"/>
                <a:cs typeface="+mn-cs"/>
              </a:rPr>
              <a:t> 深度缓冲器</a:t>
            </a:r>
            <a:r>
              <a:rPr lang="en-US" altLang="zh-CN" kern="1200" dirty="0">
                <a:solidFill>
                  <a:srgbClr val="000000"/>
                </a:solidFill>
                <a:latin typeface="Times New Roman" panose="02020603050405020304" pitchFamily="18" charset="0"/>
                <a:ea typeface="楷体" panose="02010609060101010101" pitchFamily="49" charset="-122"/>
                <a:cs typeface="+mn-cs"/>
              </a:rPr>
              <a:t>ZB</a:t>
            </a:r>
            <a:r>
              <a:rPr lang="zh-CN" altLang="en-US" kern="1200" dirty="0">
                <a:solidFill>
                  <a:srgbClr val="000000"/>
                </a:solidFill>
                <a:latin typeface="Times New Roman" panose="02020603050405020304" pitchFamily="18" charset="0"/>
                <a:ea typeface="楷体" panose="02010609060101010101" pitchFamily="49" charset="-122"/>
                <a:cs typeface="+mn-cs"/>
              </a:rPr>
              <a:t>所有单元均初始化为最大</a:t>
            </a:r>
            <a:r>
              <a:rPr lang="en-US" altLang="zh-CN" kern="1200" dirty="0">
                <a:solidFill>
                  <a:srgbClr val="000000"/>
                </a:solidFill>
                <a:latin typeface="Times New Roman" panose="02020603050405020304" pitchFamily="18" charset="0"/>
                <a:ea typeface="楷体" panose="02010609060101010101" pitchFamily="49" charset="-122"/>
                <a:cs typeface="+mn-cs"/>
              </a:rPr>
              <a:t>z</a:t>
            </a:r>
            <a:r>
              <a:rPr lang="zh-CN" altLang="en-US" kern="1200" dirty="0">
                <a:solidFill>
                  <a:srgbClr val="000000"/>
                </a:solidFill>
                <a:latin typeface="Times New Roman" panose="02020603050405020304" pitchFamily="18" charset="0"/>
                <a:ea typeface="楷体" panose="02010609060101010101" pitchFamily="49" charset="-122"/>
                <a:cs typeface="+mn-cs"/>
              </a:rPr>
              <a:t>值</a:t>
            </a:r>
            <a:r>
              <a:rPr lang="en-US" altLang="zh-CN" kern="1200" dirty="0">
                <a:solidFill>
                  <a:srgbClr val="000000"/>
                </a:solidFill>
                <a:latin typeface="Times New Roman" panose="02020603050405020304" pitchFamily="18" charset="0"/>
                <a:ea typeface="楷体" panose="02010609060101010101" pitchFamily="49" charset="-122"/>
                <a:cs typeface="+mn-cs"/>
              </a:rPr>
              <a:t>(</a:t>
            </a:r>
            <a:r>
              <a:rPr lang="zh-CN" altLang="en-US" kern="1200" dirty="0">
                <a:solidFill>
                  <a:srgbClr val="000000"/>
                </a:solidFill>
                <a:latin typeface="Times New Roman" panose="02020603050405020304" pitchFamily="18" charset="0"/>
                <a:ea typeface="楷体" panose="02010609060101010101" pitchFamily="49" charset="-122"/>
                <a:cs typeface="+mn-cs"/>
              </a:rPr>
              <a:t>最远</a:t>
            </a:r>
            <a:r>
              <a:rPr lang="en-US" altLang="zh-CN" kern="1200" dirty="0">
                <a:solidFill>
                  <a:srgbClr val="000000"/>
                </a:solidFill>
                <a:latin typeface="Times New Roman" panose="02020603050405020304" pitchFamily="18" charset="0"/>
                <a:ea typeface="楷体" panose="02010609060101010101" pitchFamily="49" charset="-122"/>
                <a:cs typeface="+mn-cs"/>
              </a:rPr>
              <a:t>)</a:t>
            </a:r>
            <a:r>
              <a:rPr lang="zh-CN" altLang="en-US" kern="1200" dirty="0">
                <a:solidFill>
                  <a:srgbClr val="000000"/>
                </a:solidFill>
                <a:latin typeface="Times New Roman" panose="02020603050405020304" pitchFamily="18" charset="0"/>
                <a:ea typeface="楷体" panose="02010609060101010101" pitchFamily="49" charset="-122"/>
                <a:cs typeface="+mn-cs"/>
              </a:rPr>
              <a:t>，帧缓冲器</a:t>
            </a:r>
            <a:r>
              <a:rPr lang="en-US" altLang="zh-CN" kern="1200" dirty="0">
                <a:solidFill>
                  <a:srgbClr val="000000"/>
                </a:solidFill>
                <a:latin typeface="Times New Roman" panose="02020603050405020304" pitchFamily="18" charset="0"/>
                <a:ea typeface="楷体" panose="02010609060101010101" pitchFamily="49" charset="-122"/>
                <a:cs typeface="+mn-cs"/>
              </a:rPr>
              <a:t>FB</a:t>
            </a:r>
            <a:r>
              <a:rPr lang="zh-CN" altLang="en-US" kern="1200" dirty="0">
                <a:solidFill>
                  <a:srgbClr val="000000"/>
                </a:solidFill>
                <a:latin typeface="Times New Roman" panose="02020603050405020304" pitchFamily="18" charset="0"/>
                <a:ea typeface="楷体" panose="02010609060101010101" pitchFamily="49" charset="-122"/>
                <a:cs typeface="+mn-cs"/>
              </a:rPr>
              <a:t>各单元均置为背景色，然后逐个处理多边形表中的各面片</a:t>
            </a:r>
            <a:endParaRPr lang="zh-CN" altLang="en-US" kern="1200" dirty="0">
              <a:solidFill>
                <a:srgbClr val="000000"/>
              </a:solidFill>
              <a:latin typeface="Times New Roman" panose="02020603050405020304" pitchFamily="18" charset="0"/>
              <a:ea typeface="楷体" panose="02010609060101010101" pitchFamily="49" charset="-122"/>
              <a:cs typeface="+mn-cs"/>
            </a:endParaRPr>
          </a:p>
          <a:p>
            <a:pPr marL="358775" lvl="1" indent="0">
              <a:lnSpc>
                <a:spcPct val="110000"/>
              </a:lnSpc>
              <a:spcBef>
                <a:spcPts val="600"/>
              </a:spcBef>
              <a:spcAft>
                <a:spcPts val="600"/>
              </a:spcAft>
            </a:pPr>
            <a:r>
              <a:rPr lang="zh-CN" altLang="en-US" kern="1200" dirty="0">
                <a:solidFill>
                  <a:srgbClr val="000000"/>
                </a:solidFill>
                <a:latin typeface="Times New Roman" panose="02020603050405020304" pitchFamily="18" charset="0"/>
                <a:ea typeface="楷体" panose="02010609060101010101" pitchFamily="49" charset="-122"/>
                <a:cs typeface="+mn-cs"/>
              </a:rPr>
              <a:t> 扫描转换多边形面片。</a:t>
            </a:r>
            <a:r>
              <a:rPr lang="zh-CN" altLang="en-US" dirty="0">
                <a:solidFill>
                  <a:srgbClr val="000000"/>
                </a:solidFill>
                <a:ea typeface="楷体" panose="02010609060101010101" pitchFamily="49" charset="-122"/>
                <a:sym typeface="+mn-ea"/>
              </a:rPr>
              <a:t>每扫描一行，计算</a:t>
            </a:r>
            <a:r>
              <a:rPr lang="zh-CN" altLang="en-US" kern="1200" dirty="0">
                <a:solidFill>
                  <a:srgbClr val="000000"/>
                </a:solidFill>
                <a:latin typeface="Times New Roman" panose="02020603050405020304" pitchFamily="18" charset="0"/>
                <a:ea typeface="楷体" panose="02010609060101010101" pitchFamily="49" charset="-122"/>
                <a:cs typeface="+mn-cs"/>
              </a:rPr>
              <a:t>各</a:t>
            </a:r>
            <a:r>
              <a:rPr lang="zh-CN" altLang="en-US" kern="1200" dirty="0">
                <a:solidFill>
                  <a:srgbClr val="000000"/>
                </a:solidFill>
                <a:latin typeface="Times New Roman" panose="02020603050405020304" pitchFamily="18" charset="0"/>
                <a:ea typeface="楷体" panose="02010609060101010101" pitchFamily="49" charset="-122"/>
                <a:cs typeface="+mn-cs"/>
              </a:rPr>
              <a:t>像素</a:t>
            </a:r>
            <a:r>
              <a:rPr lang="en-US" altLang="zh-CN" kern="1200" dirty="0">
                <a:solidFill>
                  <a:srgbClr val="000000"/>
                </a:solidFill>
                <a:latin typeface="Times New Roman" panose="02020603050405020304" pitchFamily="18" charset="0"/>
                <a:ea typeface="楷体" panose="02010609060101010101" pitchFamily="49" charset="-122"/>
                <a:cs typeface="+mn-cs"/>
              </a:rPr>
              <a:t>(x，y)</a:t>
            </a:r>
            <a:r>
              <a:rPr lang="zh-CN" altLang="en-US" kern="1200" dirty="0">
                <a:solidFill>
                  <a:srgbClr val="000000"/>
                </a:solidFill>
                <a:latin typeface="Times New Roman" panose="02020603050405020304" pitchFamily="18" charset="0"/>
                <a:ea typeface="楷体" panose="02010609060101010101" pitchFamily="49" charset="-122"/>
                <a:cs typeface="+mn-cs"/>
              </a:rPr>
              <a:t>所对应的深度值</a:t>
            </a:r>
            <a:r>
              <a:rPr lang="en-US" altLang="zh-CN" kern="1200" dirty="0">
                <a:solidFill>
                  <a:srgbClr val="C00000"/>
                </a:solidFill>
                <a:latin typeface="Times New Roman" panose="02020603050405020304" pitchFamily="18" charset="0"/>
                <a:ea typeface="楷体" panose="02010609060101010101" pitchFamily="49" charset="-122"/>
                <a:cs typeface="+mn-cs"/>
              </a:rPr>
              <a:t>z(x,y)</a:t>
            </a:r>
            <a:r>
              <a:rPr lang="en-US" altLang="zh-CN" kern="1200" dirty="0">
                <a:solidFill>
                  <a:srgbClr val="000000"/>
                </a:solidFill>
                <a:latin typeface="Times New Roman" panose="02020603050405020304" pitchFamily="18" charset="0"/>
                <a:ea typeface="楷体" panose="02010609060101010101" pitchFamily="49" charset="-122"/>
                <a:cs typeface="+mn-cs"/>
              </a:rPr>
              <a:t>，</a:t>
            </a:r>
            <a:r>
              <a:rPr lang="zh-CN" altLang="en-US" kern="1200" dirty="0">
                <a:solidFill>
                  <a:srgbClr val="000000"/>
                </a:solidFill>
                <a:latin typeface="Times New Roman" panose="02020603050405020304" pitchFamily="18" charset="0"/>
                <a:ea typeface="楷体" panose="02010609060101010101" pitchFamily="49" charset="-122"/>
                <a:cs typeface="+mn-cs"/>
              </a:rPr>
              <a:t>并将结果与深度缓冲器中该像素单元所存储的深度值</a:t>
            </a:r>
            <a:r>
              <a:rPr lang="en-US" altLang="zh-CN" kern="1200" dirty="0">
                <a:solidFill>
                  <a:srgbClr val="C00000"/>
                </a:solidFill>
                <a:latin typeface="Times New Roman" panose="02020603050405020304" pitchFamily="18" charset="0"/>
                <a:ea typeface="楷体" panose="02010609060101010101" pitchFamily="49" charset="-122"/>
                <a:cs typeface="+mn-cs"/>
              </a:rPr>
              <a:t>ZB(x,y)</a:t>
            </a:r>
            <a:r>
              <a:rPr lang="zh-CN" altLang="en-US" kern="1200" dirty="0">
                <a:solidFill>
                  <a:srgbClr val="000000"/>
                </a:solidFill>
                <a:latin typeface="Times New Roman" panose="02020603050405020304" pitchFamily="18" charset="0"/>
                <a:ea typeface="楷体" panose="02010609060101010101" pitchFamily="49" charset="-122"/>
                <a:cs typeface="+mn-cs"/>
              </a:rPr>
              <a:t>进行比较。</a:t>
            </a:r>
            <a:endParaRPr lang="zh-CN" altLang="en-US" kern="1200" dirty="0">
              <a:solidFill>
                <a:srgbClr val="000000"/>
              </a:solidFill>
              <a:latin typeface="Times New Roman" panose="02020603050405020304" pitchFamily="18" charset="0"/>
              <a:ea typeface="楷体" panose="02010609060101010101" pitchFamily="49" charset="-122"/>
              <a:cs typeface="+mn-cs"/>
            </a:endParaRPr>
          </a:p>
          <a:p>
            <a:pPr marL="358775" lvl="1" indent="0">
              <a:lnSpc>
                <a:spcPct val="110000"/>
              </a:lnSpc>
              <a:spcBef>
                <a:spcPts val="600"/>
              </a:spcBef>
              <a:spcAft>
                <a:spcPts val="600"/>
              </a:spcAft>
            </a:pPr>
            <a:r>
              <a:rPr lang="zh-CN" altLang="en-US" kern="1200" dirty="0">
                <a:solidFill>
                  <a:srgbClr val="000000"/>
                </a:solidFill>
                <a:latin typeface="Times New Roman" panose="02020603050405020304" pitchFamily="18" charset="0"/>
                <a:ea typeface="楷体" panose="02010609060101010101" pitchFamily="49" charset="-122"/>
                <a:cs typeface="+mn-cs"/>
              </a:rPr>
              <a:t> 若</a:t>
            </a:r>
            <a:r>
              <a:rPr lang="en-US" altLang="zh-CN" kern="1200" dirty="0">
                <a:solidFill>
                  <a:srgbClr val="C00000"/>
                </a:solidFill>
                <a:latin typeface="Times New Roman" panose="02020603050405020304" pitchFamily="18" charset="0"/>
                <a:ea typeface="楷体" panose="02010609060101010101" pitchFamily="49" charset="-122"/>
                <a:cs typeface="+mn-cs"/>
              </a:rPr>
              <a:t>z＞ZB(x,y),</a:t>
            </a:r>
            <a:r>
              <a:rPr lang="zh-CN" altLang="en-US" kern="1200" dirty="0">
                <a:solidFill>
                  <a:srgbClr val="C00000"/>
                </a:solidFill>
                <a:latin typeface="Times New Roman" panose="02020603050405020304" pitchFamily="18" charset="0"/>
                <a:ea typeface="楷体" panose="02010609060101010101" pitchFamily="49" charset="-122"/>
                <a:cs typeface="+mn-cs"/>
              </a:rPr>
              <a:t>则</a:t>
            </a:r>
            <a:r>
              <a:rPr lang="en-US" altLang="zh-CN" kern="1200" dirty="0">
                <a:solidFill>
                  <a:srgbClr val="C00000"/>
                </a:solidFill>
                <a:latin typeface="Times New Roman" panose="02020603050405020304" pitchFamily="18" charset="0"/>
                <a:ea typeface="楷体" panose="02010609060101010101" pitchFamily="49" charset="-122"/>
                <a:cs typeface="+mn-cs"/>
              </a:rPr>
              <a:t>ZB(x,y)= z</a:t>
            </a:r>
            <a:r>
              <a:rPr lang="en-US" altLang="zh-CN" kern="1200" dirty="0">
                <a:solidFill>
                  <a:srgbClr val="000000"/>
                </a:solidFill>
                <a:latin typeface="Times New Roman" panose="02020603050405020304" pitchFamily="18" charset="0"/>
                <a:ea typeface="楷体" panose="02010609060101010101" pitchFamily="49" charset="-122"/>
                <a:cs typeface="+mn-cs"/>
              </a:rPr>
              <a:t>，</a:t>
            </a:r>
            <a:r>
              <a:rPr lang="zh-CN" altLang="en-US" kern="1200" dirty="0">
                <a:solidFill>
                  <a:srgbClr val="000000"/>
                </a:solidFill>
                <a:latin typeface="Times New Roman" panose="02020603050405020304" pitchFamily="18" charset="0"/>
                <a:ea typeface="楷体" panose="02010609060101010101" pitchFamily="49" charset="-122"/>
                <a:cs typeface="+mn-cs"/>
              </a:rPr>
              <a:t>同时将该像素的颜色属性值</a:t>
            </a:r>
            <a:r>
              <a:rPr lang="en-US" altLang="zh-CN" kern="1200" dirty="0">
                <a:solidFill>
                  <a:srgbClr val="000000"/>
                </a:solidFill>
                <a:latin typeface="Times New Roman" panose="02020603050405020304" pitchFamily="18" charset="0"/>
                <a:ea typeface="楷体" panose="02010609060101010101" pitchFamily="49" charset="-122"/>
                <a:cs typeface="+mn-cs"/>
              </a:rPr>
              <a:t>I(x,y)</a:t>
            </a:r>
            <a:r>
              <a:rPr lang="zh-CN" altLang="en-US" kern="1200" dirty="0">
                <a:solidFill>
                  <a:srgbClr val="000000"/>
                </a:solidFill>
                <a:latin typeface="Times New Roman" panose="02020603050405020304" pitchFamily="18" charset="0"/>
                <a:ea typeface="楷体" panose="02010609060101010101" pitchFamily="49" charset="-122"/>
                <a:cs typeface="+mn-cs"/>
              </a:rPr>
              <a:t>写入帧缓冲器，即</a:t>
            </a:r>
            <a:r>
              <a:rPr lang="en-US" altLang="zh-CN" kern="1200" dirty="0">
                <a:solidFill>
                  <a:srgbClr val="000000"/>
                </a:solidFill>
                <a:latin typeface="Times New Roman" panose="02020603050405020304" pitchFamily="18" charset="0"/>
                <a:ea typeface="楷体" panose="02010609060101010101" pitchFamily="49" charset="-122"/>
                <a:cs typeface="+mn-cs"/>
              </a:rPr>
              <a:t>FB(x,y)= I(x,y)；</a:t>
            </a:r>
            <a:r>
              <a:rPr lang="zh-CN" altLang="en-US" kern="1200" dirty="0">
                <a:solidFill>
                  <a:srgbClr val="000000"/>
                </a:solidFill>
                <a:latin typeface="Times New Roman" panose="02020603050405020304" pitchFamily="18" charset="0"/>
                <a:ea typeface="楷体" panose="02010609060101010101" pitchFamily="49" charset="-122"/>
                <a:cs typeface="+mn-cs"/>
              </a:rPr>
              <a:t>否则该像素属性不变。</a:t>
            </a:r>
            <a:endParaRPr lang="zh-CN" altLang="en-US" kern="1200" dirty="0">
              <a:solidFill>
                <a:srgbClr val="000000"/>
              </a:solidFill>
              <a:latin typeface="Times New Roman" panose="02020603050405020304" pitchFamily="18" charset="0"/>
              <a:ea typeface="楷体" panose="02010609060101010101" pitchFamily="49" charset="-122"/>
              <a:cs typeface="+mn-cs"/>
            </a:endParaRPr>
          </a:p>
        </p:txBody>
      </p:sp>
      <p:sp>
        <p:nvSpPr>
          <p:cNvPr id="39939" name="标题 1"/>
          <p:cNvSpPr>
            <a:spLocks noGrp="1"/>
          </p:cNvSpPr>
          <p:nvPr>
            <p:ph type="title"/>
          </p:nvPr>
        </p:nvSpPr>
        <p:spPr>
          <a:xfrm>
            <a:off x="457200" y="274638"/>
            <a:ext cx="8229600" cy="922337"/>
          </a:xfrm>
        </p:spPr>
        <p:txBody>
          <a:bodyPr vert="horz" wrap="square" lIns="91440" tIns="45720" rIns="91440" bIns="45720" anchor="ctr" anchorCtr="0"/>
          <a:p>
            <a:pPr algn="ctr">
              <a:buClrTx/>
              <a:buSzTx/>
              <a:buFontTx/>
            </a:pPr>
            <a:r>
              <a:rPr lang="en-US" altLang="zh-CN" kern="1200" dirty="0">
                <a:latin typeface="Times New Roman" panose="02020603050405020304" pitchFamily="18" charset="0"/>
                <a:ea typeface="楷体" panose="02010609060101010101" pitchFamily="49" charset="-122"/>
                <a:cs typeface="+mj-cs"/>
              </a:rPr>
              <a:t>7.2.2 深度缓存算法Z-Buffer</a:t>
            </a:r>
            <a:endParaRPr lang="en-US" altLang="zh-CN" kern="1200" dirty="0">
              <a:latin typeface="Times New Roman" panose="02020603050405020304" pitchFamily="18" charset="0"/>
              <a:ea typeface="楷体" panose="02010609060101010101" pitchFamily="49" charset="-122"/>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7" name="Rectangle 3"/>
          <p:cNvSpPr>
            <a:spLocks noGrp="1"/>
          </p:cNvSpPr>
          <p:nvPr>
            <p:ph idx="1"/>
          </p:nvPr>
        </p:nvSpPr>
        <p:spPr/>
        <p:txBody>
          <a:bodyPr vert="horz" wrap="square" lIns="91440" tIns="45720" rIns="91440" bIns="45720" anchor="t" anchorCtr="0"/>
          <a:p>
            <a:r>
              <a:rPr lang="zh-CN" altLang="en-US" kern="1200" dirty="0">
                <a:latin typeface="楷体" panose="02010609060101010101" pitchFamily="49" charset="-122"/>
                <a:ea typeface="楷体" panose="02010609060101010101" pitchFamily="49" charset="-122"/>
                <a:cs typeface="+mn-cs"/>
              </a:rPr>
              <a:t>影响图形真实感的主要因素：</a:t>
            </a:r>
            <a:endParaRPr lang="en-US" altLang="zh-CN" kern="1200" dirty="0">
              <a:latin typeface="楷体" panose="02010609060101010101" pitchFamily="49" charset="-122"/>
              <a:ea typeface="楷体" panose="02010609060101010101" pitchFamily="49" charset="-122"/>
              <a:cs typeface="+mn-cs"/>
            </a:endParaRPr>
          </a:p>
          <a:p>
            <a:pPr lvl="1"/>
            <a:r>
              <a:rPr lang="zh-CN" altLang="en-US" b="1" kern="1200" dirty="0">
                <a:latin typeface="楷体" panose="02010609060101010101" pitchFamily="49" charset="-122"/>
                <a:ea typeface="楷体" panose="02010609060101010101" pitchFamily="49" charset="-122"/>
                <a:cs typeface="+mn-cs"/>
              </a:rPr>
              <a:t>消隐</a:t>
            </a:r>
            <a:endParaRPr lang="en-US" altLang="zh-CN" b="1" kern="1200" dirty="0">
              <a:latin typeface="楷体" panose="02010609060101010101" pitchFamily="49" charset="-122"/>
              <a:ea typeface="楷体" panose="02010609060101010101" pitchFamily="49" charset="-122"/>
              <a:cs typeface="+mn-cs"/>
            </a:endParaRPr>
          </a:p>
          <a:p>
            <a:pPr lvl="1"/>
            <a:r>
              <a:rPr lang="zh-CN" altLang="en-US" b="1" kern="1200" dirty="0">
                <a:latin typeface="楷体" panose="02010609060101010101" pitchFamily="49" charset="-122"/>
                <a:ea typeface="楷体" panose="02010609060101010101" pitchFamily="49" charset="-122"/>
                <a:cs typeface="+mn-cs"/>
              </a:rPr>
              <a:t>光照</a:t>
            </a:r>
            <a:endParaRPr lang="en-US" altLang="zh-CN" b="1" kern="1200" dirty="0">
              <a:latin typeface="楷体" panose="02010609060101010101" pitchFamily="49" charset="-122"/>
              <a:ea typeface="楷体" panose="02010609060101010101" pitchFamily="49" charset="-122"/>
              <a:cs typeface="+mn-cs"/>
            </a:endParaRPr>
          </a:p>
          <a:p>
            <a:pPr lvl="1"/>
            <a:r>
              <a:rPr lang="zh-CN" altLang="en-US" b="1" kern="1200" dirty="0">
                <a:latin typeface="楷体" panose="02010609060101010101" pitchFamily="49" charset="-122"/>
                <a:ea typeface="楷体" panose="02010609060101010101" pitchFamily="49" charset="-122"/>
                <a:cs typeface="+mn-cs"/>
              </a:rPr>
              <a:t>纹理</a:t>
            </a:r>
            <a:endParaRPr lang="en-US" altLang="zh-CN" b="1" kern="1200" dirty="0">
              <a:latin typeface="楷体" panose="02010609060101010101" pitchFamily="49" charset="-122"/>
              <a:ea typeface="楷体" panose="02010609060101010101" pitchFamily="49" charset="-122"/>
              <a:cs typeface="+mn-cs"/>
            </a:endParaRPr>
          </a:p>
          <a:p>
            <a:pPr lvl="1"/>
            <a:r>
              <a:rPr lang="zh-CN" altLang="en-US" b="1" kern="1200" dirty="0">
                <a:latin typeface="楷体" panose="02010609060101010101" pitchFamily="49" charset="-122"/>
                <a:ea typeface="楷体" panose="02010609060101010101" pitchFamily="49" charset="-122"/>
                <a:cs typeface="+mn-cs"/>
              </a:rPr>
              <a:t>阴影</a:t>
            </a:r>
            <a:endParaRPr lang="zh-CN" altLang="en-US" b="1" kern="1200" dirty="0">
              <a:latin typeface="楷体" panose="02010609060101010101" pitchFamily="49" charset="-122"/>
              <a:ea typeface="楷体" panose="02010609060101010101" pitchFamily="49" charset="-122"/>
              <a:cs typeface="+mn-cs"/>
            </a:endParaRPr>
          </a:p>
          <a:p>
            <a:pPr lvl="1"/>
            <a:endParaRPr lang="zh-CN" altLang="en-US" kern="1200" dirty="0">
              <a:latin typeface="楷体" panose="02010609060101010101" pitchFamily="49" charset="-122"/>
              <a:ea typeface="楷体" panose="02010609060101010101" pitchFamily="49" charset="-122"/>
              <a:cs typeface="+mn-cs"/>
            </a:endParaRPr>
          </a:p>
          <a:p>
            <a:pPr lvl="1"/>
            <a:endParaRPr lang="zh-CN" altLang="en-US" kern="1200" dirty="0">
              <a:latin typeface="楷体" panose="02010609060101010101" pitchFamily="49" charset="-122"/>
              <a:ea typeface="楷体" panose="02010609060101010101" pitchFamily="49" charset="-122"/>
              <a:cs typeface="+mn-cs"/>
            </a:endParaRPr>
          </a:p>
          <a:p>
            <a:pPr lvl="0"/>
            <a:r>
              <a:rPr lang="zh-CN" altLang="en-US" kern="1200" dirty="0">
                <a:latin typeface="楷体" panose="02010609060101010101" pitchFamily="49" charset="-122"/>
                <a:ea typeface="楷体" panose="02010609060101010101" pitchFamily="49" charset="-122"/>
                <a:cs typeface="+mn-cs"/>
              </a:rPr>
              <a:t>实现真实感渲染：综合多种因素，建立合适的光照明模型，计算物体表面对应各像素颜色值，写入帧缓存，并最终在显示器上显示出来。</a:t>
            </a:r>
            <a:endParaRPr lang="zh-CN" altLang="en-US" kern="1200" dirty="0">
              <a:latin typeface="楷体" panose="02010609060101010101" pitchFamily="49" charset="-122"/>
              <a:ea typeface="楷体" panose="02010609060101010101" pitchFamily="49" charset="-122"/>
              <a:cs typeface="+mn-cs"/>
            </a:endParaRPr>
          </a:p>
        </p:txBody>
      </p:sp>
      <p:sp>
        <p:nvSpPr>
          <p:cNvPr id="5" name="标题 4"/>
          <p:cNvSpPr>
            <a:spLocks noGrp="1"/>
          </p:cNvSpPr>
          <p:nvPr>
            <p:ph type="title"/>
            <p:custDataLst>
              <p:tags r:id="rId1"/>
            </p:custDataLst>
          </p:nvPr>
        </p:nvSpPr>
        <p:spPr/>
        <p:txBody>
          <a:bodyPr/>
          <a:p>
            <a:r>
              <a:rPr lang="en-US"/>
              <a:t>7.1 </a:t>
            </a:r>
            <a:r>
              <a:rPr lang="zh-CN" altLang="en-US"/>
              <a:t>真实感图形分析</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62" name="Picture 2"/>
          <p:cNvPicPr>
            <a:picLocks noChangeAspect="1"/>
          </p:cNvPicPr>
          <p:nvPr/>
        </p:nvPicPr>
        <p:blipFill>
          <a:blip r:embed="rId1"/>
          <a:stretch>
            <a:fillRect/>
          </a:stretch>
        </p:blipFill>
        <p:spPr>
          <a:xfrm>
            <a:off x="684213" y="1844675"/>
            <a:ext cx="4124325" cy="4143375"/>
          </a:xfrm>
          <a:prstGeom prst="rect">
            <a:avLst/>
          </a:prstGeom>
          <a:noFill/>
          <a:ln w="9525">
            <a:noFill/>
          </a:ln>
        </p:spPr>
      </p:pic>
      <p:pic>
        <p:nvPicPr>
          <p:cNvPr id="40963" name="Picture 2"/>
          <p:cNvPicPr>
            <a:picLocks noChangeAspect="1"/>
          </p:cNvPicPr>
          <p:nvPr/>
        </p:nvPicPr>
        <p:blipFill>
          <a:blip r:embed="rId2"/>
          <a:stretch>
            <a:fillRect/>
          </a:stretch>
        </p:blipFill>
        <p:spPr>
          <a:xfrm>
            <a:off x="4859338" y="333375"/>
            <a:ext cx="3792537" cy="6305550"/>
          </a:xfrm>
          <a:prstGeom prst="rect">
            <a:avLst/>
          </a:prstGeom>
          <a:noFill/>
          <a:ln w="9525">
            <a:noFill/>
          </a:ln>
        </p:spPr>
      </p:pic>
      <p:sp>
        <p:nvSpPr>
          <p:cNvPr id="40964" name="标题 1"/>
          <p:cNvSpPr>
            <a:spLocks noGrp="1"/>
          </p:cNvSpPr>
          <p:nvPr>
            <p:ph type="title"/>
          </p:nvPr>
        </p:nvSpPr>
        <p:spPr>
          <a:xfrm>
            <a:off x="457200" y="274638"/>
            <a:ext cx="8229600" cy="922337"/>
          </a:xfrm>
        </p:spPr>
        <p:txBody>
          <a:bodyPr vert="horz" wrap="square" lIns="91440" tIns="45720" rIns="91440" bIns="45720" anchor="ctr" anchorCtr="0"/>
          <a:p>
            <a:pPr algn="ctr">
              <a:buClrTx/>
              <a:buSzTx/>
              <a:buFontTx/>
            </a:pPr>
            <a:r>
              <a:rPr lang="en-US" altLang="zh-CN" kern="1200" dirty="0">
                <a:latin typeface="Times New Roman" panose="02020603050405020304" pitchFamily="18" charset="0"/>
                <a:ea typeface="楷体" panose="02010609060101010101" pitchFamily="49" charset="-122"/>
                <a:cs typeface="+mj-cs"/>
              </a:rPr>
              <a:t>7.2.2 深度缓存算法Z-Buffer</a:t>
            </a:r>
            <a:endParaRPr lang="en-US" altLang="zh-CN" kern="1200" dirty="0">
              <a:latin typeface="Times New Roman" panose="02020603050405020304" pitchFamily="18" charset="0"/>
              <a:ea typeface="楷体" panose="02010609060101010101" pitchFamily="49" charset="-122"/>
              <a:cs typeface="+mj-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内容占位符 2"/>
          <p:cNvSpPr>
            <a:spLocks noGrp="1"/>
          </p:cNvSpPr>
          <p:nvPr>
            <p:ph idx="1"/>
          </p:nvPr>
        </p:nvSpPr>
        <p:spPr>
          <a:xfrm>
            <a:off x="252413" y="1074738"/>
            <a:ext cx="9001125" cy="5075237"/>
          </a:xfrm>
        </p:spPr>
        <p:txBody>
          <a:bodyPr vert="horz" wrap="square" lIns="91440" tIns="45720" rIns="91440" bIns="45720" anchor="t" anchorCtr="0"/>
          <a:p>
            <a:pPr>
              <a:lnSpc>
                <a:spcPct val="105000"/>
              </a:lnSpc>
              <a:spcBef>
                <a:spcPct val="0"/>
              </a:spcBef>
              <a:buFont typeface="Wingdings" panose="05000000000000000000" pitchFamily="2" charset="2"/>
              <a:buNone/>
            </a:pPr>
            <a:r>
              <a:rPr lang="en-US" altLang="zh-CN" sz="2200" b="1" kern="1200" dirty="0">
                <a:latin typeface="Times New Roman" panose="02020603050405020304" pitchFamily="18" charset="0"/>
                <a:ea typeface="楷体" panose="02010609060101010101" pitchFamily="49" charset="-122"/>
                <a:cs typeface="+mn-cs"/>
              </a:rPr>
              <a:t>for(x=0;x&lt;=xmax;x++)</a:t>
            </a:r>
            <a:endParaRPr lang="en-US" altLang="zh-CN" sz="2200" b="1" kern="1200" dirty="0">
              <a:latin typeface="Times New Roman" panose="02020603050405020304" pitchFamily="18" charset="0"/>
              <a:ea typeface="楷体" panose="02010609060101010101" pitchFamily="49" charset="-122"/>
              <a:cs typeface="+mn-cs"/>
            </a:endParaRPr>
          </a:p>
          <a:p>
            <a:pPr>
              <a:lnSpc>
                <a:spcPct val="105000"/>
              </a:lnSpc>
              <a:spcBef>
                <a:spcPct val="0"/>
              </a:spcBef>
              <a:buFont typeface="Wingdings" panose="05000000000000000000" pitchFamily="2" charset="2"/>
              <a:buNone/>
            </a:pPr>
            <a:r>
              <a:rPr lang="en-US" altLang="zh-CN" sz="2200" b="1" kern="1200" dirty="0">
                <a:latin typeface="Times New Roman" panose="02020603050405020304" pitchFamily="18" charset="0"/>
                <a:ea typeface="楷体" panose="02010609060101010101" pitchFamily="49" charset="-122"/>
                <a:cs typeface="+mn-cs"/>
              </a:rPr>
              <a:t>    for(y=0;y&lt;=ymax;y++)</a:t>
            </a:r>
            <a:endParaRPr lang="en-US" altLang="zh-CN" sz="2200" b="1" kern="1200" dirty="0">
              <a:latin typeface="Times New Roman" panose="02020603050405020304" pitchFamily="18" charset="0"/>
              <a:ea typeface="楷体" panose="02010609060101010101" pitchFamily="49" charset="-122"/>
              <a:cs typeface="+mn-cs"/>
            </a:endParaRPr>
          </a:p>
          <a:p>
            <a:pPr>
              <a:lnSpc>
                <a:spcPct val="105000"/>
              </a:lnSpc>
              <a:spcBef>
                <a:spcPct val="0"/>
              </a:spcBef>
              <a:buFont typeface="Wingdings" panose="05000000000000000000" pitchFamily="2" charset="2"/>
              <a:buNone/>
            </a:pPr>
            <a:r>
              <a:rPr lang="en-US" altLang="zh-CN" sz="2200" b="1" kern="1200" dirty="0">
                <a:latin typeface="Times New Roman" panose="02020603050405020304" pitchFamily="18" charset="0"/>
                <a:ea typeface="楷体" panose="02010609060101010101" pitchFamily="49" charset="-122"/>
                <a:cs typeface="+mn-cs"/>
              </a:rPr>
              <a:t>  {    FB(x,y)</a:t>
            </a:r>
            <a:r>
              <a:rPr lang="zh-CN" altLang="en-US" sz="2200" b="1" kern="1200" dirty="0">
                <a:latin typeface="Times New Roman" panose="02020603050405020304" pitchFamily="18" charset="0"/>
                <a:ea typeface="楷体" panose="02010609060101010101" pitchFamily="49" charset="-122"/>
                <a:cs typeface="+mn-cs"/>
              </a:rPr>
              <a:t>为背景色</a:t>
            </a:r>
            <a:endParaRPr lang="zh-CN" altLang="en-US" sz="2200" b="1" kern="1200" dirty="0">
              <a:latin typeface="Times New Roman" panose="02020603050405020304" pitchFamily="18" charset="0"/>
              <a:ea typeface="楷体" panose="02010609060101010101" pitchFamily="49" charset="-122"/>
              <a:cs typeface="+mn-cs"/>
            </a:endParaRPr>
          </a:p>
          <a:p>
            <a:pPr>
              <a:lnSpc>
                <a:spcPct val="105000"/>
              </a:lnSpc>
              <a:spcBef>
                <a:spcPct val="0"/>
              </a:spcBef>
              <a:buFont typeface="Wingdings" panose="05000000000000000000" pitchFamily="2" charset="2"/>
              <a:buNone/>
            </a:pPr>
            <a:r>
              <a:rPr lang="zh-CN" altLang="en-US" sz="2200" b="1" kern="1200" dirty="0">
                <a:latin typeface="Times New Roman" panose="02020603050405020304" pitchFamily="18" charset="0"/>
                <a:ea typeface="楷体" panose="02010609060101010101" pitchFamily="49" charset="-122"/>
                <a:cs typeface="+mn-cs"/>
              </a:rPr>
              <a:t>	   </a:t>
            </a:r>
            <a:r>
              <a:rPr lang="en-US" altLang="zh-CN" sz="2200" b="1" kern="1200" dirty="0">
                <a:latin typeface="Times New Roman" panose="02020603050405020304" pitchFamily="18" charset="0"/>
                <a:ea typeface="楷体" panose="02010609060101010101" pitchFamily="49" charset="-122"/>
                <a:cs typeface="+mn-cs"/>
              </a:rPr>
              <a:t>ZB(x,y)</a:t>
            </a:r>
            <a:r>
              <a:rPr lang="zh-CN" altLang="en-US" sz="2200" b="1" kern="1200" dirty="0">
                <a:latin typeface="Times New Roman" panose="02020603050405020304" pitchFamily="18" charset="0"/>
                <a:ea typeface="楷体" panose="02010609060101010101" pitchFamily="49" charset="-122"/>
                <a:cs typeface="+mn-cs"/>
              </a:rPr>
              <a:t>置为最大</a:t>
            </a:r>
            <a:r>
              <a:rPr lang="en-US" altLang="zh-CN" sz="2200" b="1" kern="1200" dirty="0">
                <a:latin typeface="Times New Roman" panose="02020603050405020304" pitchFamily="18" charset="0"/>
                <a:ea typeface="楷体" panose="02010609060101010101" pitchFamily="49" charset="-122"/>
                <a:cs typeface="+mn-cs"/>
              </a:rPr>
              <a:t>Z</a:t>
            </a:r>
            <a:r>
              <a:rPr lang="zh-CN" altLang="en-US" sz="2200" b="1" kern="1200" dirty="0">
                <a:latin typeface="Times New Roman" panose="02020603050405020304" pitchFamily="18" charset="0"/>
                <a:ea typeface="楷体" panose="02010609060101010101" pitchFamily="49" charset="-122"/>
                <a:cs typeface="+mn-cs"/>
              </a:rPr>
              <a:t>值</a:t>
            </a:r>
            <a:r>
              <a:rPr lang="en-US" altLang="zh-CN" sz="2200" kern="1200" dirty="0">
                <a:latin typeface="Times New Roman" panose="02020603050405020304" pitchFamily="18" charset="0"/>
                <a:ea typeface="楷体" panose="02010609060101010101" pitchFamily="49" charset="-122"/>
                <a:cs typeface="+mn-cs"/>
              </a:rPr>
              <a:t>(</a:t>
            </a:r>
            <a:r>
              <a:rPr lang="zh-CN" altLang="en-US" sz="2200" b="1" kern="1200" dirty="0">
                <a:solidFill>
                  <a:srgbClr val="3333FF"/>
                </a:solidFill>
                <a:latin typeface="Times New Roman" panose="02020603050405020304" pitchFamily="18" charset="0"/>
                <a:ea typeface="楷体" panose="02010609060101010101" pitchFamily="49" charset="-122"/>
                <a:cs typeface="+mn-cs"/>
              </a:rPr>
              <a:t>离视点最远</a:t>
            </a:r>
            <a:r>
              <a:rPr lang="en-US" altLang="zh-CN" sz="2200" kern="1200" dirty="0">
                <a:latin typeface="Times New Roman" panose="02020603050405020304" pitchFamily="18" charset="0"/>
                <a:ea typeface="楷体" panose="02010609060101010101" pitchFamily="49" charset="-122"/>
                <a:cs typeface="+mn-cs"/>
              </a:rPr>
              <a:t>)</a:t>
            </a:r>
            <a:endParaRPr lang="en-US" altLang="zh-CN" sz="2200" kern="1200" dirty="0">
              <a:latin typeface="Times New Roman" panose="02020603050405020304" pitchFamily="18" charset="0"/>
              <a:ea typeface="楷体" panose="02010609060101010101" pitchFamily="49" charset="-122"/>
              <a:cs typeface="+mn-cs"/>
            </a:endParaRPr>
          </a:p>
          <a:p>
            <a:pPr>
              <a:lnSpc>
                <a:spcPct val="105000"/>
              </a:lnSpc>
              <a:spcBef>
                <a:spcPct val="0"/>
              </a:spcBef>
              <a:buFont typeface="Wingdings" panose="05000000000000000000" pitchFamily="2" charset="2"/>
              <a:buNone/>
            </a:pPr>
            <a:r>
              <a:rPr lang="en-US" altLang="zh-CN" sz="2200" b="1" kern="1200" dirty="0">
                <a:latin typeface="Times New Roman" panose="02020603050405020304" pitchFamily="18" charset="0"/>
                <a:ea typeface="楷体" panose="02010609060101010101" pitchFamily="49" charset="-122"/>
                <a:cs typeface="+mn-cs"/>
              </a:rPr>
              <a:t>  }</a:t>
            </a:r>
            <a:endParaRPr lang="zh-CN" altLang="en-US" sz="2200" b="1" kern="1200" dirty="0">
              <a:latin typeface="Times New Roman" panose="02020603050405020304" pitchFamily="18" charset="0"/>
              <a:ea typeface="楷体" panose="02010609060101010101" pitchFamily="49" charset="-122"/>
              <a:cs typeface="+mn-cs"/>
            </a:endParaRPr>
          </a:p>
          <a:p>
            <a:pPr>
              <a:lnSpc>
                <a:spcPct val="105000"/>
              </a:lnSpc>
              <a:spcBef>
                <a:spcPct val="0"/>
              </a:spcBef>
              <a:buFont typeface="Wingdings" panose="05000000000000000000" pitchFamily="2" charset="2"/>
              <a:buNone/>
            </a:pPr>
            <a:r>
              <a:rPr lang="en-US" altLang="zh-CN" sz="2200" b="1" kern="1200" dirty="0">
                <a:latin typeface="Times New Roman" panose="02020603050405020304" pitchFamily="18" charset="0"/>
                <a:ea typeface="楷体" panose="02010609060101010101" pitchFamily="49" charset="-122"/>
                <a:cs typeface="+mn-cs"/>
              </a:rPr>
              <a:t>for(</a:t>
            </a:r>
            <a:r>
              <a:rPr lang="zh-CN" altLang="en-US" sz="2200" b="1" kern="1200" dirty="0">
                <a:latin typeface="Times New Roman" panose="02020603050405020304" pitchFamily="18" charset="0"/>
                <a:ea typeface="楷体" panose="02010609060101010101" pitchFamily="49" charset="-122"/>
                <a:cs typeface="+mn-cs"/>
              </a:rPr>
              <a:t>每一个多边形</a:t>
            </a:r>
            <a:r>
              <a:rPr lang="en-US" altLang="zh-CN" sz="2200" b="1" kern="1200" dirty="0">
                <a:latin typeface="Times New Roman" panose="02020603050405020304" pitchFamily="18" charset="0"/>
                <a:ea typeface="楷体" panose="02010609060101010101" pitchFamily="49" charset="-122"/>
                <a:cs typeface="+mn-cs"/>
              </a:rPr>
              <a:t>)</a:t>
            </a:r>
            <a:endParaRPr lang="en-US" altLang="zh-CN" sz="2200" b="1" kern="1200" dirty="0">
              <a:latin typeface="Times New Roman" panose="02020603050405020304" pitchFamily="18" charset="0"/>
              <a:ea typeface="楷体" panose="02010609060101010101" pitchFamily="49" charset="-122"/>
              <a:cs typeface="+mn-cs"/>
            </a:endParaRPr>
          </a:p>
          <a:p>
            <a:pPr>
              <a:lnSpc>
                <a:spcPct val="105000"/>
              </a:lnSpc>
              <a:spcBef>
                <a:spcPct val="0"/>
              </a:spcBef>
              <a:buFont typeface="Wingdings" panose="05000000000000000000" pitchFamily="2" charset="2"/>
              <a:buNone/>
            </a:pPr>
            <a:r>
              <a:rPr lang="en-US" altLang="zh-CN" sz="2200" b="1" kern="1200" dirty="0">
                <a:latin typeface="Times New Roman" panose="02020603050405020304" pitchFamily="18" charset="0"/>
                <a:ea typeface="楷体" panose="02010609060101010101" pitchFamily="49" charset="-122"/>
                <a:cs typeface="+mn-cs"/>
              </a:rPr>
              <a:t>{     </a:t>
            </a:r>
            <a:r>
              <a:rPr lang="zh-CN" altLang="en-US" sz="2200" b="1" kern="1200" dirty="0">
                <a:latin typeface="Times New Roman" panose="02020603050405020304" pitchFamily="18" charset="0"/>
                <a:ea typeface="楷体" panose="02010609060101010101" pitchFamily="49" charset="-122"/>
                <a:cs typeface="+mn-cs"/>
              </a:rPr>
              <a:t>扫描转换该多边形</a:t>
            </a:r>
            <a:r>
              <a:rPr lang="en-US" altLang="zh-CN" sz="2200" b="1" kern="1200" dirty="0">
                <a:latin typeface="Times New Roman" panose="02020603050405020304" pitchFamily="18" charset="0"/>
                <a:ea typeface="楷体" panose="02010609060101010101" pitchFamily="49" charset="-122"/>
                <a:cs typeface="+mn-cs"/>
              </a:rPr>
              <a:t>;</a:t>
            </a:r>
            <a:endParaRPr lang="en-US" altLang="zh-CN" sz="2200" b="1" kern="1200" dirty="0">
              <a:latin typeface="Times New Roman" panose="02020603050405020304" pitchFamily="18" charset="0"/>
              <a:ea typeface="楷体" panose="02010609060101010101" pitchFamily="49" charset="-122"/>
              <a:cs typeface="+mn-cs"/>
            </a:endParaRPr>
          </a:p>
          <a:p>
            <a:pPr>
              <a:lnSpc>
                <a:spcPct val="105000"/>
              </a:lnSpc>
              <a:spcBef>
                <a:spcPct val="0"/>
              </a:spcBef>
              <a:buFont typeface="Wingdings" panose="05000000000000000000" pitchFamily="2" charset="2"/>
              <a:buNone/>
            </a:pPr>
            <a:r>
              <a:rPr lang="en-US" altLang="zh-CN" sz="2200" b="1" kern="1200" dirty="0">
                <a:latin typeface="Times New Roman" panose="02020603050405020304" pitchFamily="18" charset="0"/>
                <a:ea typeface="楷体" panose="02010609060101010101" pitchFamily="49" charset="-122"/>
                <a:cs typeface="+mn-cs"/>
              </a:rPr>
              <a:t>           for(</a:t>
            </a:r>
            <a:r>
              <a:rPr lang="zh-CN" altLang="en-US" sz="2200" b="1" kern="1200" dirty="0">
                <a:latin typeface="Times New Roman" panose="02020603050405020304" pitchFamily="18" charset="0"/>
                <a:ea typeface="楷体" panose="02010609060101010101" pitchFamily="49" charset="-122"/>
                <a:cs typeface="+mn-cs"/>
              </a:rPr>
              <a:t>多边形所覆盖的每个象素</a:t>
            </a:r>
            <a:r>
              <a:rPr lang="en-US" altLang="zh-CN" sz="2200" b="1" kern="1200" dirty="0">
                <a:latin typeface="Times New Roman" panose="02020603050405020304" pitchFamily="18" charset="0"/>
                <a:ea typeface="楷体" panose="02010609060101010101" pitchFamily="49" charset="-122"/>
                <a:cs typeface="+mn-cs"/>
              </a:rPr>
              <a:t>(x,y) )</a:t>
            </a:r>
            <a:endParaRPr lang="en-US" altLang="zh-CN" sz="2200" b="1" kern="1200" dirty="0">
              <a:latin typeface="Times New Roman" panose="02020603050405020304" pitchFamily="18" charset="0"/>
              <a:ea typeface="楷体" panose="02010609060101010101" pitchFamily="49" charset="-122"/>
              <a:cs typeface="+mn-cs"/>
            </a:endParaRPr>
          </a:p>
          <a:p>
            <a:pPr>
              <a:lnSpc>
                <a:spcPct val="105000"/>
              </a:lnSpc>
              <a:spcBef>
                <a:spcPct val="0"/>
              </a:spcBef>
              <a:buFont typeface="Wingdings" panose="05000000000000000000" pitchFamily="2" charset="2"/>
              <a:buNone/>
            </a:pPr>
            <a:r>
              <a:rPr lang="en-US" altLang="zh-CN" sz="2200" b="1" kern="1200" dirty="0">
                <a:latin typeface="Times New Roman" panose="02020603050405020304" pitchFamily="18" charset="0"/>
                <a:ea typeface="楷体" panose="02010609060101010101" pitchFamily="49" charset="-122"/>
                <a:cs typeface="+mn-cs"/>
              </a:rPr>
              <a:t>	      {    </a:t>
            </a:r>
            <a:r>
              <a:rPr lang="zh-CN" altLang="en-US" sz="2200" b="1" kern="1200" dirty="0">
                <a:latin typeface="Times New Roman" panose="02020603050405020304" pitchFamily="18" charset="0"/>
                <a:ea typeface="楷体" panose="02010609060101010101" pitchFamily="49" charset="-122"/>
                <a:cs typeface="+mn-cs"/>
              </a:rPr>
              <a:t>计算该多边形在该象素的深度值</a:t>
            </a:r>
            <a:r>
              <a:rPr lang="en-US" altLang="zh-CN" sz="2200" b="1" kern="1200" dirty="0">
                <a:latin typeface="Times New Roman" panose="02020603050405020304" pitchFamily="18" charset="0"/>
                <a:ea typeface="楷体" panose="02010609060101010101" pitchFamily="49" charset="-122"/>
                <a:cs typeface="+mn-cs"/>
              </a:rPr>
              <a:t>z(x,y);</a:t>
            </a:r>
            <a:endParaRPr lang="en-US" altLang="zh-CN" sz="2200" b="1" kern="1200" dirty="0">
              <a:latin typeface="Times New Roman" panose="02020603050405020304" pitchFamily="18" charset="0"/>
              <a:ea typeface="楷体" panose="02010609060101010101" pitchFamily="49" charset="-122"/>
              <a:cs typeface="+mn-cs"/>
            </a:endParaRPr>
          </a:p>
          <a:p>
            <a:pPr>
              <a:lnSpc>
                <a:spcPct val="105000"/>
              </a:lnSpc>
              <a:spcBef>
                <a:spcPct val="0"/>
              </a:spcBef>
              <a:buFont typeface="Wingdings" panose="05000000000000000000" pitchFamily="2" charset="2"/>
              <a:buNone/>
            </a:pPr>
            <a:r>
              <a:rPr lang="en-US" altLang="zh-CN" sz="2200" b="1" kern="1200" dirty="0">
                <a:latin typeface="Times New Roman" panose="02020603050405020304" pitchFamily="18" charset="0"/>
                <a:ea typeface="楷体" panose="02010609060101010101" pitchFamily="49" charset="-122"/>
                <a:cs typeface="+mn-cs"/>
              </a:rPr>
              <a:t>		      if(z(x,y)&lt;ZB(x,y)</a:t>
            </a:r>
            <a:r>
              <a:rPr lang="zh-CN" altLang="en-US" sz="2200" b="1" kern="1200" dirty="0">
                <a:latin typeface="Times New Roman" panose="02020603050405020304" pitchFamily="18" charset="0"/>
                <a:ea typeface="楷体" panose="02010609060101010101" pitchFamily="49" charset="-122"/>
                <a:cs typeface="+mn-cs"/>
              </a:rPr>
              <a:t>的值</a:t>
            </a:r>
            <a:r>
              <a:rPr lang="en-US" altLang="zh-CN" sz="2200" b="1" kern="1200" dirty="0">
                <a:latin typeface="Times New Roman" panose="02020603050405020304" pitchFamily="18" charset="0"/>
                <a:ea typeface="楷体" panose="02010609060101010101" pitchFamily="49" charset="-122"/>
                <a:cs typeface="+mn-cs"/>
              </a:rPr>
              <a:t>)</a:t>
            </a:r>
            <a:endParaRPr lang="en-US" altLang="zh-CN" sz="2200" b="1" kern="1200" dirty="0">
              <a:latin typeface="Times New Roman" panose="02020603050405020304" pitchFamily="18" charset="0"/>
              <a:ea typeface="楷体" panose="02010609060101010101" pitchFamily="49" charset="-122"/>
              <a:cs typeface="+mn-cs"/>
            </a:endParaRPr>
          </a:p>
          <a:p>
            <a:pPr>
              <a:lnSpc>
                <a:spcPct val="105000"/>
              </a:lnSpc>
              <a:spcBef>
                <a:spcPct val="0"/>
              </a:spcBef>
              <a:buFont typeface="Wingdings" panose="05000000000000000000" pitchFamily="2" charset="2"/>
              <a:buNone/>
            </a:pPr>
            <a:r>
              <a:rPr lang="en-US" altLang="zh-CN" sz="2200" b="1" kern="1200" dirty="0">
                <a:latin typeface="Times New Roman" panose="02020603050405020304" pitchFamily="18" charset="0"/>
                <a:ea typeface="楷体" panose="02010609060101010101" pitchFamily="49" charset="-122"/>
                <a:cs typeface="+mn-cs"/>
              </a:rPr>
              <a:t>		      {  </a:t>
            </a:r>
            <a:r>
              <a:rPr lang="zh-CN" altLang="en-US" sz="2200" b="1" kern="1200" dirty="0">
                <a:latin typeface="Times New Roman" panose="02020603050405020304" pitchFamily="18" charset="0"/>
                <a:ea typeface="楷体" panose="02010609060101010101" pitchFamily="49" charset="-122"/>
                <a:cs typeface="+mn-cs"/>
              </a:rPr>
              <a:t>用</a:t>
            </a:r>
            <a:r>
              <a:rPr lang="en-US" altLang="zh-CN" sz="2200" b="1" kern="1200" dirty="0">
                <a:latin typeface="Times New Roman" panose="02020603050405020304" pitchFamily="18" charset="0"/>
                <a:ea typeface="楷体" panose="02010609060101010101" pitchFamily="49" charset="-122"/>
                <a:cs typeface="+mn-cs"/>
              </a:rPr>
              <a:t>z(x,y)</a:t>
            </a:r>
            <a:r>
              <a:rPr lang="zh-CN" altLang="en-US" sz="2200" b="1" kern="1200" dirty="0">
                <a:latin typeface="Times New Roman" panose="02020603050405020304" pitchFamily="18" charset="0"/>
                <a:ea typeface="楷体" panose="02010609060101010101" pitchFamily="49" charset="-122"/>
                <a:cs typeface="+mn-cs"/>
              </a:rPr>
              <a:t> 替换</a:t>
            </a:r>
            <a:r>
              <a:rPr lang="en-US" altLang="zh-CN" sz="2200" b="1" kern="1200" dirty="0">
                <a:latin typeface="Times New Roman" panose="02020603050405020304" pitchFamily="18" charset="0"/>
                <a:ea typeface="楷体" panose="02010609060101010101" pitchFamily="49" charset="-122"/>
                <a:cs typeface="+mn-cs"/>
              </a:rPr>
              <a:t>ZB(x,y)</a:t>
            </a:r>
            <a:r>
              <a:rPr lang="zh-CN" altLang="en-US" sz="2200" b="1" kern="1200" dirty="0">
                <a:latin typeface="Times New Roman" panose="02020603050405020304" pitchFamily="18" charset="0"/>
                <a:ea typeface="楷体" panose="02010609060101010101" pitchFamily="49" charset="-122"/>
                <a:cs typeface="+mn-cs"/>
              </a:rPr>
              <a:t>原数据</a:t>
            </a:r>
            <a:endParaRPr lang="zh-CN" altLang="en-US" sz="2200" b="1" kern="1200" dirty="0">
              <a:latin typeface="Times New Roman" panose="02020603050405020304" pitchFamily="18" charset="0"/>
              <a:ea typeface="楷体" panose="02010609060101010101" pitchFamily="49" charset="-122"/>
              <a:cs typeface="+mn-cs"/>
            </a:endParaRPr>
          </a:p>
          <a:p>
            <a:pPr>
              <a:lnSpc>
                <a:spcPct val="105000"/>
              </a:lnSpc>
              <a:spcBef>
                <a:spcPct val="0"/>
              </a:spcBef>
              <a:buFont typeface="Wingdings" panose="05000000000000000000" pitchFamily="2" charset="2"/>
              <a:buNone/>
            </a:pPr>
            <a:r>
              <a:rPr lang="zh-CN" altLang="en-US" sz="2200" b="1" kern="1200" dirty="0">
                <a:latin typeface="Times New Roman" panose="02020603050405020304" pitchFamily="18" charset="0"/>
                <a:ea typeface="楷体" panose="02010609060101010101" pitchFamily="49" charset="-122"/>
                <a:cs typeface="+mn-cs"/>
              </a:rPr>
              <a:t>		         用多边形在</a:t>
            </a:r>
            <a:r>
              <a:rPr lang="en-US" altLang="zh-CN" sz="2200" b="1" kern="1200" dirty="0">
                <a:latin typeface="Times New Roman" panose="02020603050405020304" pitchFamily="18" charset="0"/>
                <a:ea typeface="楷体" panose="02010609060101010101" pitchFamily="49" charset="-122"/>
                <a:cs typeface="+mn-cs"/>
              </a:rPr>
              <a:t>(x,y)</a:t>
            </a:r>
            <a:r>
              <a:rPr lang="zh-CN" altLang="en-US" sz="2200" b="1" kern="1200" dirty="0">
                <a:latin typeface="Times New Roman" panose="02020603050405020304" pitchFamily="18" charset="0"/>
                <a:ea typeface="楷体" panose="02010609060101010101" pitchFamily="49" charset="-122"/>
                <a:cs typeface="+mn-cs"/>
              </a:rPr>
              <a:t>处的颜色值替代</a:t>
            </a:r>
            <a:r>
              <a:rPr lang="en-US" altLang="zh-CN" sz="2200" b="1" kern="1200" dirty="0">
                <a:latin typeface="Times New Roman" panose="02020603050405020304" pitchFamily="18" charset="0"/>
                <a:ea typeface="楷体" panose="02010609060101010101" pitchFamily="49" charset="-122"/>
                <a:cs typeface="+mn-cs"/>
              </a:rPr>
              <a:t>FB(x,y)</a:t>
            </a:r>
            <a:r>
              <a:rPr lang="zh-CN" altLang="en-US" sz="2200" b="1" kern="1200" dirty="0">
                <a:latin typeface="Times New Roman" panose="02020603050405020304" pitchFamily="18" charset="0"/>
                <a:ea typeface="楷体" panose="02010609060101010101" pitchFamily="49" charset="-122"/>
                <a:cs typeface="+mn-cs"/>
              </a:rPr>
              <a:t> </a:t>
            </a:r>
            <a:endParaRPr lang="zh-CN" altLang="en-US" sz="2200" b="1" kern="1200" dirty="0">
              <a:latin typeface="Times New Roman" panose="02020603050405020304" pitchFamily="18" charset="0"/>
              <a:ea typeface="楷体" panose="02010609060101010101" pitchFamily="49" charset="-122"/>
              <a:cs typeface="+mn-cs"/>
            </a:endParaRPr>
          </a:p>
          <a:p>
            <a:pPr>
              <a:spcBef>
                <a:spcPct val="0"/>
              </a:spcBef>
              <a:buFont typeface="Wingdings" panose="05000000000000000000" pitchFamily="2" charset="2"/>
              <a:buNone/>
            </a:pPr>
            <a:r>
              <a:rPr lang="zh-CN" altLang="en-US" sz="2200" b="1" kern="1200" dirty="0">
                <a:latin typeface="Times New Roman" panose="02020603050405020304" pitchFamily="18" charset="0"/>
                <a:ea typeface="楷体" panose="02010609060101010101" pitchFamily="49" charset="-122"/>
                <a:cs typeface="+mn-cs"/>
              </a:rPr>
              <a:t>                  </a:t>
            </a:r>
            <a:r>
              <a:rPr lang="en-US" altLang="zh-CN" sz="2200" b="1" kern="1200" dirty="0">
                <a:latin typeface="Times New Roman" panose="02020603050405020304" pitchFamily="18" charset="0"/>
                <a:ea typeface="楷体" panose="02010609060101010101" pitchFamily="49" charset="-122"/>
                <a:cs typeface="+mn-cs"/>
              </a:rPr>
              <a:t>}	</a:t>
            </a:r>
            <a:endParaRPr lang="en-US" altLang="zh-CN" sz="2200" b="1" kern="1200" dirty="0">
              <a:latin typeface="Times New Roman" panose="02020603050405020304" pitchFamily="18" charset="0"/>
              <a:ea typeface="楷体" panose="02010609060101010101" pitchFamily="49" charset="-122"/>
              <a:cs typeface="+mn-cs"/>
            </a:endParaRPr>
          </a:p>
          <a:p>
            <a:pPr>
              <a:spcBef>
                <a:spcPct val="0"/>
              </a:spcBef>
              <a:buFont typeface="Wingdings" panose="05000000000000000000" pitchFamily="2" charset="2"/>
              <a:buNone/>
            </a:pPr>
            <a:r>
              <a:rPr lang="en-US" altLang="zh-CN" sz="2200" b="1" kern="1200" dirty="0">
                <a:latin typeface="Times New Roman" panose="02020603050405020304" pitchFamily="18" charset="0"/>
                <a:ea typeface="楷体" panose="02010609060101010101" pitchFamily="49" charset="-122"/>
                <a:cs typeface="+mn-cs"/>
              </a:rPr>
              <a:t>	      }</a:t>
            </a:r>
            <a:endParaRPr lang="en-US" altLang="zh-CN" sz="2200" b="1" kern="1200" dirty="0">
              <a:latin typeface="Times New Roman" panose="02020603050405020304" pitchFamily="18" charset="0"/>
              <a:ea typeface="楷体" panose="02010609060101010101" pitchFamily="49" charset="-122"/>
              <a:cs typeface="+mn-cs"/>
            </a:endParaRPr>
          </a:p>
          <a:p>
            <a:pPr>
              <a:spcBef>
                <a:spcPct val="0"/>
              </a:spcBef>
              <a:buFont typeface="Wingdings" panose="05000000000000000000" pitchFamily="2" charset="2"/>
              <a:buNone/>
            </a:pPr>
            <a:r>
              <a:rPr lang="en-US" altLang="zh-CN" sz="2200" b="1" kern="1200" dirty="0">
                <a:latin typeface="Times New Roman" panose="02020603050405020304" pitchFamily="18" charset="0"/>
                <a:ea typeface="楷体" panose="02010609060101010101" pitchFamily="49" charset="-122"/>
                <a:cs typeface="+mn-cs"/>
              </a:rPr>
              <a:t> }</a:t>
            </a:r>
            <a:endParaRPr lang="en-US" altLang="zh-CN" sz="2200" b="1" kern="1200" dirty="0">
              <a:latin typeface="Times New Roman" panose="02020603050405020304" pitchFamily="18" charset="0"/>
              <a:ea typeface="楷体" panose="02010609060101010101" pitchFamily="49" charset="-122"/>
              <a:cs typeface="+mn-cs"/>
            </a:endParaRPr>
          </a:p>
        </p:txBody>
      </p:sp>
      <p:sp>
        <p:nvSpPr>
          <p:cNvPr id="41987" name="TextBox 2"/>
          <p:cNvSpPr txBox="1"/>
          <p:nvPr/>
        </p:nvSpPr>
        <p:spPr>
          <a:xfrm>
            <a:off x="6119813" y="1484313"/>
            <a:ext cx="2808287" cy="5222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spcAft>
                <a:spcPct val="50000"/>
              </a:spcAft>
              <a:buFontTx/>
              <a:buNone/>
            </a:pPr>
            <a:r>
              <a:rPr lang="zh-CN" altLang="en-US" sz="2800" b="1" dirty="0">
                <a:latin typeface="楷体" panose="02010609060101010101" pitchFamily="49" charset="-122"/>
                <a:ea typeface="楷体" panose="02010609060101010101" pitchFamily="49" charset="-122"/>
              </a:rPr>
              <a:t>算法步骤</a:t>
            </a:r>
            <a:endParaRPr lang="zh-CN" altLang="en-US" sz="2800" b="1" dirty="0">
              <a:latin typeface="楷体" panose="02010609060101010101" pitchFamily="49" charset="-122"/>
              <a:ea typeface="楷体" panose="02010609060101010101" pitchFamily="49" charset="-122"/>
            </a:endParaRPr>
          </a:p>
        </p:txBody>
      </p:sp>
      <p:sp>
        <p:nvSpPr>
          <p:cNvPr id="41988" name="TextBox 3"/>
          <p:cNvSpPr txBox="1"/>
          <p:nvPr/>
        </p:nvSpPr>
        <p:spPr>
          <a:xfrm>
            <a:off x="2771775" y="6237288"/>
            <a:ext cx="6156325"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spcAft>
                <a:spcPct val="50000"/>
              </a:spcAft>
              <a:buNone/>
            </a:pPr>
            <a:r>
              <a:rPr lang="zh-CN" altLang="en-US" sz="2400" b="1" dirty="0">
                <a:solidFill>
                  <a:srgbClr val="3333FF"/>
                </a:solidFill>
                <a:latin typeface="楷体" panose="02010609060101010101" pitchFamily="49" charset="-122"/>
                <a:ea typeface="楷体" panose="02010609060101010101" pitchFamily="49" charset="-122"/>
              </a:rPr>
              <a:t>最终在</a:t>
            </a:r>
            <a:r>
              <a:rPr lang="en-US" altLang="zh-CN" sz="2400" b="1" dirty="0">
                <a:solidFill>
                  <a:srgbClr val="3333FF"/>
                </a:solidFill>
                <a:latin typeface="楷体" panose="02010609060101010101" pitchFamily="49" charset="-122"/>
                <a:ea typeface="楷体" panose="02010609060101010101" pitchFamily="49" charset="-122"/>
              </a:rPr>
              <a:t>FB</a:t>
            </a:r>
            <a:r>
              <a:rPr lang="zh-CN" altLang="en-US" sz="2400" b="1" dirty="0">
                <a:solidFill>
                  <a:srgbClr val="3333FF"/>
                </a:solidFill>
                <a:latin typeface="楷体" panose="02010609060101010101" pitchFamily="49" charset="-122"/>
                <a:ea typeface="楷体" panose="02010609060101010101" pitchFamily="49" charset="-122"/>
              </a:rPr>
              <a:t>中存放的就是消隐后的图形。</a:t>
            </a:r>
            <a:endParaRPr lang="zh-CN" altLang="en-US" sz="2400" b="1" dirty="0">
              <a:solidFill>
                <a:srgbClr val="3333FF"/>
              </a:solidFill>
              <a:latin typeface="楷体" panose="02010609060101010101" pitchFamily="49" charset="-122"/>
              <a:ea typeface="楷体" panose="02010609060101010101" pitchFamily="49" charset="-122"/>
            </a:endParaRPr>
          </a:p>
        </p:txBody>
      </p:sp>
      <p:sp>
        <p:nvSpPr>
          <p:cNvPr id="41989" name="标题 1"/>
          <p:cNvSpPr>
            <a:spLocks noGrp="1"/>
          </p:cNvSpPr>
          <p:nvPr>
            <p:ph type="title"/>
          </p:nvPr>
        </p:nvSpPr>
        <p:spPr>
          <a:xfrm>
            <a:off x="457200" y="274638"/>
            <a:ext cx="8229600" cy="922337"/>
          </a:xfrm>
        </p:spPr>
        <p:txBody>
          <a:bodyPr vert="horz" wrap="square" lIns="91440" tIns="45720" rIns="91440" bIns="45720" anchor="ctr" anchorCtr="0"/>
          <a:p>
            <a:r>
              <a:rPr lang="en-US" altLang="zh-CN" kern="1200" dirty="0">
                <a:latin typeface="Times New Roman" panose="02020603050405020304" pitchFamily="18" charset="0"/>
                <a:ea typeface="楷体" panose="02010609060101010101" pitchFamily="49" charset="-122"/>
                <a:cs typeface="+mj-cs"/>
              </a:rPr>
              <a:t>7.2.2 深度缓存算法Z-Buffer</a:t>
            </a:r>
            <a:endParaRPr lang="zh-CN" altLang="en-US" kern="1200" dirty="0">
              <a:solidFill>
                <a:srgbClr val="3333FF"/>
              </a:solidFill>
              <a:latin typeface="Times New Roman" panose="02020603050405020304" pitchFamily="18" charset="0"/>
              <a:ea typeface="楷体" panose="02010609060101010101" pitchFamily="49" charset="-122"/>
              <a:cs typeface="+mj-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内容占位符 2"/>
          <p:cNvSpPr>
            <a:spLocks noGrp="1"/>
          </p:cNvSpPr>
          <p:nvPr>
            <p:ph idx="1"/>
          </p:nvPr>
        </p:nvSpPr>
        <p:spPr>
          <a:xfrm>
            <a:off x="214313" y="1268413"/>
            <a:ext cx="8713787" cy="4846637"/>
          </a:xfrm>
        </p:spPr>
        <p:txBody>
          <a:bodyPr vert="horz" wrap="square" lIns="91440" tIns="45720" rIns="91440" bIns="45720" anchor="t" anchorCtr="0"/>
          <a:p>
            <a:pPr>
              <a:buFont typeface="Arial" panose="020B0604020202020204" pitchFamily="34" charset="0"/>
              <a:buNone/>
            </a:pPr>
            <a:r>
              <a:rPr lang="zh-CN" altLang="en-US" sz="2400" kern="1200" dirty="0">
                <a:latin typeface="Times New Roman" panose="02020603050405020304" pitchFamily="18" charset="0"/>
                <a:ea typeface="楷体" panose="02010609060101010101" pitchFamily="49" charset="-122"/>
                <a:cs typeface="+mn-cs"/>
              </a:rPr>
              <a:t>优势</a:t>
            </a:r>
            <a:endParaRPr lang="en-US" altLang="zh-CN" sz="2400" kern="1200" dirty="0">
              <a:latin typeface="Times New Roman" panose="02020603050405020304" pitchFamily="18" charset="0"/>
              <a:ea typeface="楷体" panose="02010609060101010101" pitchFamily="49" charset="-122"/>
              <a:cs typeface="+mn-cs"/>
            </a:endParaRPr>
          </a:p>
          <a:p>
            <a:r>
              <a:rPr lang="zh-CN" altLang="en-US" sz="2400" kern="1200" dirty="0">
                <a:latin typeface="Times New Roman" panose="02020603050405020304" pitchFamily="18" charset="0"/>
                <a:ea typeface="楷体" panose="02010609060101010101" pitchFamily="49" charset="-122"/>
                <a:cs typeface="+mn-cs"/>
              </a:rPr>
              <a:t>不排序，只比较，效率高</a:t>
            </a:r>
            <a:endParaRPr lang="en-US" altLang="zh-CN" sz="2400" kern="1200" dirty="0">
              <a:latin typeface="Times New Roman" panose="02020603050405020304" pitchFamily="18" charset="0"/>
              <a:ea typeface="楷体" panose="02010609060101010101" pitchFamily="49" charset="-122"/>
              <a:cs typeface="+mn-cs"/>
            </a:endParaRPr>
          </a:p>
          <a:p>
            <a:r>
              <a:rPr lang="zh-CN" altLang="en-US" sz="2400" kern="1200" dirty="0">
                <a:latin typeface="Times New Roman" panose="02020603050405020304" pitchFamily="18" charset="0"/>
                <a:ea typeface="楷体" panose="02010609060101010101" pitchFamily="49" charset="-122"/>
                <a:cs typeface="+mn-cs"/>
              </a:rPr>
              <a:t>适合于任何几何物体</a:t>
            </a:r>
            <a:endParaRPr lang="zh-CN" altLang="en-US" sz="2400" kern="1200" dirty="0">
              <a:latin typeface="Times New Roman" panose="02020603050405020304" pitchFamily="18" charset="0"/>
              <a:ea typeface="楷体" panose="02010609060101010101" pitchFamily="49" charset="-122"/>
              <a:cs typeface="+mn-cs"/>
            </a:endParaRPr>
          </a:p>
          <a:p>
            <a:r>
              <a:rPr lang="zh-CN" altLang="en-US" sz="2400" kern="1200" dirty="0">
                <a:latin typeface="Times New Roman" panose="02020603050405020304" pitchFamily="18" charset="0"/>
                <a:ea typeface="楷体" panose="02010609060101010101" pitchFamily="49" charset="-122"/>
                <a:cs typeface="+mn-cs"/>
              </a:rPr>
              <a:t>复杂度和分辨率无关</a:t>
            </a:r>
            <a:endParaRPr lang="en-US" altLang="zh-CN" sz="2400" kern="1200" dirty="0">
              <a:latin typeface="Times New Roman" panose="02020603050405020304" pitchFamily="18" charset="0"/>
              <a:ea typeface="楷体" panose="02010609060101010101" pitchFamily="49" charset="-122"/>
              <a:cs typeface="+mn-cs"/>
            </a:endParaRPr>
          </a:p>
          <a:p>
            <a:r>
              <a:rPr lang="zh-CN" altLang="en-US" sz="2400" kern="1200" dirty="0">
                <a:latin typeface="Times New Roman" panose="02020603050405020304" pitchFamily="18" charset="0"/>
                <a:ea typeface="楷体" panose="02010609060101010101" pitchFamily="49" charset="-122"/>
                <a:cs typeface="+mn-cs"/>
              </a:rPr>
              <a:t>便于硬件实现</a:t>
            </a:r>
            <a:endParaRPr lang="en-US" altLang="zh-CN" sz="2400" kern="1200" dirty="0">
              <a:latin typeface="Times New Roman" panose="02020603050405020304" pitchFamily="18" charset="0"/>
              <a:ea typeface="楷体" panose="02010609060101010101" pitchFamily="49" charset="-122"/>
              <a:cs typeface="+mn-cs"/>
            </a:endParaRPr>
          </a:p>
          <a:p>
            <a:pPr>
              <a:buFont typeface="Arial" panose="020B0604020202020204" pitchFamily="34" charset="0"/>
              <a:buNone/>
            </a:pPr>
            <a:r>
              <a:rPr lang="zh-CN" altLang="en-US" sz="2400" kern="1200" dirty="0">
                <a:latin typeface="Times New Roman" panose="02020603050405020304" pitchFamily="18" charset="0"/>
                <a:ea typeface="楷体" panose="02010609060101010101" pitchFamily="49" charset="-122"/>
                <a:cs typeface="+mn-cs"/>
              </a:rPr>
              <a:t>缺点</a:t>
            </a:r>
            <a:endParaRPr lang="en-US" altLang="zh-CN" sz="2400" kern="1200" dirty="0">
              <a:latin typeface="Times New Roman" panose="02020603050405020304" pitchFamily="18" charset="0"/>
              <a:ea typeface="楷体" panose="02010609060101010101" pitchFamily="49" charset="-122"/>
              <a:cs typeface="+mn-cs"/>
            </a:endParaRPr>
          </a:p>
          <a:p>
            <a:r>
              <a:rPr lang="en-US" altLang="zh-CN" sz="2400" kern="1200" dirty="0">
                <a:latin typeface="Times New Roman" panose="02020603050405020304" pitchFamily="18" charset="0"/>
                <a:ea typeface="楷体" panose="02010609060101010101" pitchFamily="49" charset="-122"/>
                <a:cs typeface="+mn-cs"/>
              </a:rPr>
              <a:t>Zbuffer</a:t>
            </a:r>
            <a:r>
              <a:rPr lang="zh-CN" altLang="en-US" sz="2400" kern="1200" dirty="0">
                <a:latin typeface="Times New Roman" panose="02020603050405020304" pitchFamily="18" charset="0"/>
                <a:ea typeface="楷体" panose="02010609060101010101" pitchFamily="49" charset="-122"/>
                <a:cs typeface="+mn-cs"/>
              </a:rPr>
              <a:t>缓存需要大量存储单元。</a:t>
            </a:r>
            <a:r>
              <a:rPr lang="zh-CN" altLang="en-US" sz="2400" kern="1200" dirty="0">
                <a:solidFill>
                  <a:srgbClr val="FF0000"/>
                </a:solidFill>
                <a:latin typeface="Times New Roman" panose="02020603050405020304" pitchFamily="18" charset="0"/>
                <a:ea typeface="楷体" panose="02010609060101010101" pitchFamily="49" charset="-122"/>
                <a:cs typeface="+mn-cs"/>
              </a:rPr>
              <a:t>如何减少？</a:t>
            </a:r>
            <a:r>
              <a:rPr lang="zh-CN" altLang="en-US" sz="2400" kern="1200" dirty="0">
                <a:solidFill>
                  <a:srgbClr val="3333FF"/>
                </a:solidFill>
                <a:latin typeface="Times New Roman" panose="02020603050405020304" pitchFamily="18" charset="0"/>
                <a:ea typeface="楷体" panose="02010609060101010101" pitchFamily="49" charset="-122"/>
                <a:cs typeface="+mn-cs"/>
              </a:rPr>
              <a:t>逐区域</a:t>
            </a:r>
            <a:endParaRPr lang="en-US" altLang="zh-CN" sz="2400" kern="1200" dirty="0">
              <a:solidFill>
                <a:srgbClr val="3333FF"/>
              </a:solidFill>
              <a:latin typeface="Times New Roman" panose="02020603050405020304" pitchFamily="18" charset="0"/>
              <a:ea typeface="楷体" panose="02010609060101010101" pitchFamily="49" charset="-122"/>
              <a:cs typeface="+mn-cs"/>
            </a:endParaRPr>
          </a:p>
          <a:p>
            <a:r>
              <a:rPr lang="zh-CN" altLang="en-US" sz="2400" kern="1200" dirty="0">
                <a:latin typeface="Times New Roman" panose="02020603050405020304" pitchFamily="18" charset="0"/>
                <a:ea typeface="楷体" panose="02010609060101010101" pitchFamily="49" charset="-122"/>
                <a:cs typeface="+mn-cs"/>
              </a:rPr>
              <a:t>在每个多边形占据的每个像素处都要计算深度值，计算量大</a:t>
            </a:r>
            <a:endParaRPr lang="en-US" altLang="zh-CN" sz="2400" kern="1200" dirty="0">
              <a:latin typeface="Times New Roman" panose="02020603050405020304" pitchFamily="18" charset="0"/>
              <a:ea typeface="楷体" panose="02010609060101010101" pitchFamily="49" charset="-122"/>
              <a:cs typeface="+mn-cs"/>
            </a:endParaRPr>
          </a:p>
          <a:p>
            <a:pPr marL="342900" lvl="1" indent="-342900">
              <a:buFont typeface="Arial" panose="020B0604020202020204" pitchFamily="34" charset="0"/>
              <a:buChar char="•"/>
            </a:pPr>
            <a:endParaRPr lang="en-US" altLang="zh-CN" kern="1200" dirty="0">
              <a:latin typeface="Times New Roman" panose="02020603050405020304" pitchFamily="18" charset="0"/>
              <a:ea typeface="楷体" panose="02010609060101010101" pitchFamily="49" charset="-122"/>
              <a:cs typeface="+mn-cs"/>
            </a:endParaRPr>
          </a:p>
          <a:p>
            <a:r>
              <a:rPr lang="zh-CN" altLang="en-US" sz="2400" kern="1200" dirty="0">
                <a:latin typeface="Times New Roman" panose="02020603050405020304" pitchFamily="18" charset="0"/>
                <a:ea typeface="楷体" panose="02010609060101010101" pitchFamily="49" charset="-122"/>
                <a:cs typeface="+mn-cs"/>
              </a:rPr>
              <a:t>目前，大多数显卡已固化</a:t>
            </a:r>
            <a:r>
              <a:rPr lang="en-US" altLang="zh-CN" sz="2400" kern="1200" dirty="0">
                <a:latin typeface="Times New Roman" panose="02020603050405020304" pitchFamily="18" charset="0"/>
                <a:ea typeface="楷体" panose="02010609060101010101" pitchFamily="49" charset="-122"/>
                <a:cs typeface="+mn-cs"/>
              </a:rPr>
              <a:t>Zbuffer</a:t>
            </a:r>
            <a:r>
              <a:rPr lang="zh-CN" altLang="en-US" sz="2400" kern="1200" dirty="0">
                <a:latin typeface="Times New Roman" panose="02020603050405020304" pitchFamily="18" charset="0"/>
                <a:ea typeface="楷体" panose="02010609060101010101" pitchFamily="49" charset="-122"/>
                <a:cs typeface="+mn-cs"/>
              </a:rPr>
              <a:t>算法</a:t>
            </a:r>
            <a:endParaRPr lang="zh-CN" altLang="en-US" sz="2400" kern="1200" dirty="0">
              <a:latin typeface="Times New Roman" panose="02020603050405020304" pitchFamily="18" charset="0"/>
              <a:ea typeface="楷体" panose="02010609060101010101" pitchFamily="49" charset="-122"/>
              <a:cs typeface="+mn-cs"/>
            </a:endParaRPr>
          </a:p>
        </p:txBody>
      </p:sp>
      <p:sp>
        <p:nvSpPr>
          <p:cNvPr id="46083" name="标题 1"/>
          <p:cNvSpPr>
            <a:spLocks noGrp="1"/>
          </p:cNvSpPr>
          <p:nvPr>
            <p:ph type="title"/>
          </p:nvPr>
        </p:nvSpPr>
        <p:spPr>
          <a:xfrm>
            <a:off x="457200" y="274638"/>
            <a:ext cx="8229600" cy="922337"/>
          </a:xfrm>
        </p:spPr>
        <p:txBody>
          <a:bodyPr vert="horz" wrap="square" lIns="91440" tIns="45720" rIns="91440" bIns="45720" anchor="ctr" anchorCtr="0"/>
          <a:p>
            <a:r>
              <a:rPr lang="en-US" altLang="zh-CN" kern="1200" dirty="0">
                <a:latin typeface="Times New Roman" panose="02020603050405020304" pitchFamily="18" charset="0"/>
                <a:ea typeface="楷体" panose="02010609060101010101" pitchFamily="49" charset="-122"/>
                <a:cs typeface="+mj-cs"/>
              </a:rPr>
              <a:t>7.2.2 深度缓存算法Z-Buffer</a:t>
            </a:r>
            <a:endParaRPr lang="zh-CN" altLang="en-US" kern="1200" dirty="0">
              <a:solidFill>
                <a:srgbClr val="3333FF"/>
              </a:solidFill>
              <a:latin typeface="Times New Roman" panose="02020603050405020304" pitchFamily="18" charset="0"/>
              <a:ea typeface="楷体" panose="02010609060101010101" pitchFamily="49" charset="-122"/>
              <a:cs typeface="+mj-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内容占位符 2"/>
          <p:cNvSpPr>
            <a:spLocks noGrp="1" noChangeArrowheads="1"/>
          </p:cNvSpPr>
          <p:nvPr>
            <p:ph idx="1"/>
          </p:nvPr>
        </p:nvSpPr>
        <p:spPr>
          <a:xfrm>
            <a:off x="323850" y="1268730"/>
            <a:ext cx="8507095" cy="485775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400" b="1" i="0" u="sng"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深度值计算</a:t>
            </a:r>
            <a:endParaRPr kumimoji="0" lang="en-US" altLang="zh-CN" sz="2400" b="1" i="0" u="sng"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endParaRPr>
          </a:p>
          <a:p>
            <a:pPr marR="0" lvl="0" algn="l" defTabSz="914400" rtl="0" eaLnBrk="1" latinLnBrk="0" hangingPunct="1">
              <a:lnSpc>
                <a:spcPct val="110000"/>
              </a:lnSpc>
              <a:spcBef>
                <a:spcPts val="0"/>
              </a:spcBef>
              <a:spcAft>
                <a:spcPct val="0"/>
              </a:spcAft>
              <a:buClrTx/>
              <a:buSzTx/>
              <a:defRPr/>
            </a:pPr>
            <a:r>
              <a:rPr kumimoji="0" lang="en-US" altLang="zh-CN" sz="2400"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Z</a:t>
            </a:r>
            <a:r>
              <a:rPr kumimoji="0" lang="zh-CN" altLang="en-US" sz="2400"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缓存算法关键是尽快确定</a:t>
            </a:r>
            <a:r>
              <a:rPr lang="zh-CN" altLang="en-US" sz="2400" noProof="0" smtClean="0">
                <a:ln>
                  <a:noFill/>
                </a:ln>
                <a:effectLst/>
                <a:uLnTx/>
                <a:uFillTx/>
                <a:latin typeface="Times New Roman" panose="02020603050405020304" pitchFamily="18" charset="0"/>
                <a:ea typeface="楷体" panose="02010609060101010101" pitchFamily="49" charset="-122"/>
                <a:sym typeface="+mn-ea"/>
              </a:rPr>
              <a:t>多边形在某</a:t>
            </a:r>
            <a:r>
              <a:rPr kumimoji="0" lang="zh-CN" altLang="en-US" sz="2400"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个像素处对应的深度</a:t>
            </a:r>
            <a:endParaRPr kumimoji="0" lang="zh-CN" altLang="en-US" sz="2400"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endParaRPr>
          </a:p>
          <a:p>
            <a:pPr marR="0" lvl="1" algn="l" defTabSz="914400" rtl="0" eaLnBrk="1" latinLnBrk="0" hangingPunct="1">
              <a:lnSpc>
                <a:spcPct val="110000"/>
              </a:lnSpc>
              <a:spcBef>
                <a:spcPts val="0"/>
              </a:spcBef>
              <a:spcAft>
                <a:spcPct val="0"/>
              </a:spcAft>
              <a:buClrTx/>
              <a:buSzTx/>
              <a:defRPr/>
            </a:pPr>
            <a:r>
              <a:rPr kumimoji="0" lang="zh-CN" altLang="en-US" sz="2055"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像素是物体表面多边形上某点的投影</a:t>
            </a:r>
            <a:endParaRPr kumimoji="0" lang="zh-CN" altLang="en-US" sz="2055"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endParaRPr>
          </a:p>
          <a:p>
            <a:pPr marR="0" lvl="0" algn="l" defTabSz="914400" rtl="0" eaLnBrk="1" latinLnBrk="0" hangingPunct="1">
              <a:lnSpc>
                <a:spcPct val="110000"/>
              </a:lnSpc>
              <a:spcBef>
                <a:spcPts val="0"/>
              </a:spcBef>
              <a:spcAft>
                <a:spcPct val="0"/>
              </a:spcAft>
              <a:buClrTx/>
              <a:buSzTx/>
              <a:defRPr/>
            </a:pPr>
            <a:r>
              <a:rPr kumimoji="0" lang="zh-CN" altLang="en-US" sz="2400"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设平面方程为</a:t>
            </a:r>
            <a:r>
              <a:rPr kumimoji="0" lang="en-US" altLang="zh-CN" sz="2400"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Ax+By+Cz+D=0</a:t>
            </a:r>
            <a:r>
              <a:rPr kumimoji="0" lang="zh-CN" altLang="en-US" sz="2400"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，则平面上某一点对应深度  </a:t>
            </a:r>
            <a:r>
              <a:rPr kumimoji="0" lang="en-US" altLang="zh-CN" sz="2400"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z=(-Ax-By-D)/C</a:t>
            </a:r>
            <a:endParaRPr kumimoji="0" lang="en-US" altLang="zh-CN" sz="2400"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i="0" u="none" strike="noStrike" kern="1200" cap="none" spc="0" normalizeH="0" baseline="0" noProof="0" smtClean="0">
                <a:ln>
                  <a:noFill/>
                </a:ln>
                <a:solidFill>
                  <a:srgbClr val="3333FF"/>
                </a:solidFill>
                <a:effectLst/>
                <a:uLnTx/>
                <a:uFillTx/>
                <a:latin typeface="Times New Roman" panose="02020603050405020304" pitchFamily="18" charset="0"/>
                <a:ea typeface="楷体" panose="02010609060101010101" pitchFamily="49" charset="-122"/>
                <a:cs typeface="+mn-cs"/>
              </a:rPr>
              <a:t>水平连贯性：水平增量，</a:t>
            </a:r>
            <a:r>
              <a:rPr kumimoji="0" lang="zh-CN" altLang="en-US" sz="2400"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则可用增量法计算扫描线每一个像素的深度</a:t>
            </a:r>
            <a:endParaRPr kumimoji="0" lang="zh-CN" altLang="en-US" sz="2400"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i="0" u="none" strike="noStrike" kern="1200" cap="none" spc="0" normalizeH="0" baseline="0" noProof="0" smtClean="0">
                <a:ln>
                  <a:noFill/>
                </a:ln>
                <a:solidFill>
                  <a:srgbClr val="3333FF"/>
                </a:solidFill>
                <a:effectLst/>
                <a:uLnTx/>
                <a:uFillTx/>
                <a:latin typeface="Times New Roman" panose="02020603050405020304" pitchFamily="18" charset="0"/>
                <a:ea typeface="楷体" panose="02010609060101010101" pitchFamily="49" charset="-122"/>
                <a:cs typeface="+mn-cs"/>
              </a:rPr>
              <a:t>垂直连贯性：竖直增量，</a:t>
            </a:r>
            <a:r>
              <a:rPr kumimoji="0" lang="zh-CN" altLang="en-US" sz="2400"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rPr>
              <a:t>利用连贯性求下一行像素对应的z</a:t>
            </a:r>
            <a:endParaRPr kumimoji="0" lang="zh-CN" altLang="en-US" sz="2400" i="0" u="none" strike="noStrike" kern="1200" cap="none" spc="0" normalizeH="0" baseline="0" noProof="0" smtClean="0">
              <a:ln>
                <a:noFill/>
              </a:ln>
              <a:solidFill>
                <a:schemeClr val="tx1"/>
              </a:solidFill>
              <a:effectLst/>
              <a:uLnTx/>
              <a:uFillTx/>
              <a:latin typeface="Times New Roman" panose="02020603050405020304" pitchFamily="18" charset="0"/>
              <a:ea typeface="楷体" panose="02010609060101010101" pitchFamily="49" charset="-122"/>
              <a:cs typeface="+mn-cs"/>
            </a:endParaRPr>
          </a:p>
        </p:txBody>
      </p:sp>
      <p:pic>
        <p:nvPicPr>
          <p:cNvPr id="43011" name="Picture 4" descr="8-4-a-1"/>
          <p:cNvPicPr>
            <a:picLocks noChangeAspect="1"/>
          </p:cNvPicPr>
          <p:nvPr/>
        </p:nvPicPr>
        <p:blipFill>
          <a:blip r:embed="rId1">
            <a:biLevel thresh="50000"/>
            <a:grayscl/>
          </a:blip>
          <a:stretch>
            <a:fillRect/>
          </a:stretch>
        </p:blipFill>
        <p:spPr>
          <a:xfrm>
            <a:off x="3275965" y="5006975"/>
            <a:ext cx="5357495" cy="1612900"/>
          </a:xfrm>
          <a:prstGeom prst="rect">
            <a:avLst/>
          </a:prstGeom>
          <a:noFill/>
          <a:ln w="9525">
            <a:noFill/>
          </a:ln>
        </p:spPr>
      </p:pic>
      <p:sp>
        <p:nvSpPr>
          <p:cNvPr id="43012" name="标题 1"/>
          <p:cNvSpPr txBox="1"/>
          <p:nvPr/>
        </p:nvSpPr>
        <p:spPr>
          <a:xfrm>
            <a:off x="457200" y="274638"/>
            <a:ext cx="8229600" cy="922337"/>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zh-CN" dirty="0">
                <a:latin typeface="Times New Roman" panose="02020603050405020304" pitchFamily="18" charset="0"/>
                <a:ea typeface="楷体" panose="02010609060101010101" pitchFamily="49" charset="-122"/>
                <a:cs typeface="+mj-cs"/>
              </a:rPr>
              <a:t>7.2.2 深度缓存算法Z-Buffer</a:t>
            </a:r>
            <a:endParaRPr lang="en-US" altLang="zh-CN" dirty="0">
              <a:latin typeface="Times New Roman" panose="02020603050405020304" pitchFamily="18" charset="0"/>
              <a:ea typeface="楷体" panose="02010609060101010101" pitchFamily="49" charset="-122"/>
              <a:cs typeface="+mj-cs"/>
            </a:endParaRPr>
          </a:p>
        </p:txBody>
      </p:sp>
      <p:sp>
        <p:nvSpPr>
          <p:cNvPr id="43013" name="TextBox 1"/>
          <p:cNvSpPr txBox="1"/>
          <p:nvPr/>
        </p:nvSpPr>
        <p:spPr>
          <a:xfrm>
            <a:off x="35878" y="5444808"/>
            <a:ext cx="3382962" cy="706755"/>
          </a:xfrm>
          <a:prstGeom prst="rect">
            <a:avLst/>
          </a:prstGeom>
          <a:noFill/>
          <a:ln w="9525">
            <a:noFill/>
          </a:ln>
        </p:spPr>
        <p:txBody>
          <a:bodyPr>
            <a:spAutoFit/>
          </a:bodyPr>
          <a:p>
            <a:r>
              <a:rPr lang="en-US" altLang="zh-CN" sz="2000" dirty="0">
                <a:solidFill>
                  <a:srgbClr val="3333FF"/>
                </a:solidFill>
                <a:latin typeface="华文楷体" panose="02010600040101010101" pitchFamily="2" charset="-122"/>
                <a:ea typeface="华文楷体" panose="02010600040101010101" pitchFamily="2" charset="-122"/>
              </a:rPr>
              <a:t>x,y</a:t>
            </a:r>
            <a:r>
              <a:rPr lang="zh-CN" altLang="en-US" sz="2000" dirty="0">
                <a:solidFill>
                  <a:srgbClr val="3333FF"/>
                </a:solidFill>
                <a:latin typeface="华文楷体" panose="02010600040101010101" pitchFamily="2" charset="-122"/>
                <a:ea typeface="华文楷体" panose="02010600040101010101" pitchFamily="2" charset="-122"/>
              </a:rPr>
              <a:t>为像素坐标，</a:t>
            </a:r>
            <a:r>
              <a:rPr lang="en-US" altLang="zh-CN" sz="2000" dirty="0">
                <a:solidFill>
                  <a:srgbClr val="3333FF"/>
                </a:solidFill>
                <a:latin typeface="华文楷体" panose="02010600040101010101" pitchFamily="2" charset="-122"/>
                <a:ea typeface="华文楷体" panose="02010600040101010101" pitchFamily="2" charset="-122"/>
              </a:rPr>
              <a:t>Z</a:t>
            </a:r>
            <a:r>
              <a:rPr lang="zh-CN" altLang="en-US" sz="2000" dirty="0">
                <a:solidFill>
                  <a:srgbClr val="3333FF"/>
                </a:solidFill>
                <a:latin typeface="华文楷体" panose="02010600040101010101" pitchFamily="2" charset="-122"/>
                <a:ea typeface="华文楷体" panose="02010600040101010101" pitchFamily="2" charset="-122"/>
              </a:rPr>
              <a:t>为该像素对应点的深度（观察坐标</a:t>
            </a:r>
            <a:r>
              <a:rPr lang="en-US" altLang="zh-CN" sz="2000" dirty="0">
                <a:solidFill>
                  <a:srgbClr val="3333FF"/>
                </a:solidFill>
                <a:latin typeface="华文楷体" panose="02010600040101010101" pitchFamily="2" charset="-122"/>
                <a:ea typeface="华文楷体" panose="02010600040101010101" pitchFamily="2" charset="-122"/>
              </a:rPr>
              <a:t>Z</a:t>
            </a:r>
            <a:r>
              <a:rPr lang="zh-CN" altLang="en-US" sz="2000" dirty="0">
                <a:solidFill>
                  <a:srgbClr val="3333FF"/>
                </a:solidFill>
                <a:latin typeface="华文楷体" panose="02010600040101010101" pitchFamily="2" charset="-122"/>
                <a:ea typeface="华文楷体" panose="02010600040101010101" pitchFamily="2" charset="-122"/>
              </a:rPr>
              <a:t>）</a:t>
            </a:r>
            <a:endParaRPr lang="zh-CN" altLang="en-US" sz="2000" dirty="0">
              <a:solidFill>
                <a:srgbClr val="3333FF"/>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3"/>
          <p:cNvSpPr>
            <a:spLocks noGrp="1"/>
          </p:cNvSpPr>
          <p:nvPr>
            <p:ph idx="1"/>
          </p:nvPr>
        </p:nvSpPr>
        <p:spPr/>
        <p:txBody>
          <a:bodyPr vert="horz" wrap="square" lIns="91440" tIns="45720" rIns="91440" bIns="45720" anchor="t" anchorCtr="0"/>
          <a:p>
            <a:pPr>
              <a:lnSpc>
                <a:spcPct val="150000"/>
              </a:lnSpc>
            </a:pPr>
            <a:r>
              <a:rPr lang="zh-CN" altLang="en-US" sz="2600" kern="1200" dirty="0">
                <a:latin typeface="华文楷体" panose="02010600040101010101" pitchFamily="2" charset="-122"/>
                <a:ea typeface="华文楷体" panose="02010600040101010101" pitchFamily="2" charset="-122"/>
                <a:cs typeface="+mn-cs"/>
              </a:rPr>
              <a:t>深度值的计算</a:t>
            </a:r>
            <a:endParaRPr lang="zh-CN" altLang="en-US" sz="2600" kern="1200" dirty="0">
              <a:latin typeface="华文楷体" panose="02010600040101010101" pitchFamily="2" charset="-122"/>
              <a:ea typeface="华文楷体" panose="02010600040101010101" pitchFamily="2" charset="-122"/>
              <a:cs typeface="+mn-cs"/>
            </a:endParaRPr>
          </a:p>
          <a:p>
            <a:pPr lvl="1">
              <a:lnSpc>
                <a:spcPct val="150000"/>
              </a:lnSpc>
            </a:pPr>
            <a:r>
              <a:rPr lang="zh-CN" altLang="en-US" kern="1200" dirty="0">
                <a:latin typeface="华文楷体" panose="02010600040101010101" pitchFamily="2" charset="-122"/>
                <a:ea typeface="华文楷体" panose="02010600040101010101" pitchFamily="2" charset="-122"/>
                <a:cs typeface="+mn-cs"/>
              </a:rPr>
              <a:t>沿</a:t>
            </a:r>
            <a:r>
              <a:rPr lang="en-US" altLang="zh-CN" kern="1200" dirty="0">
                <a:latin typeface="华文楷体" panose="02010600040101010101" pitchFamily="2" charset="-122"/>
                <a:ea typeface="华文楷体" panose="02010600040101010101" pitchFamily="2" charset="-122"/>
                <a:cs typeface="+mn-cs"/>
              </a:rPr>
              <a:t>x</a:t>
            </a:r>
            <a:r>
              <a:rPr lang="zh-CN" altLang="en-US" kern="1200" dirty="0">
                <a:latin typeface="华文楷体" panose="02010600040101010101" pitchFamily="2" charset="-122"/>
                <a:ea typeface="华文楷体" panose="02010600040101010101" pitchFamily="2" charset="-122"/>
                <a:cs typeface="+mn-cs"/>
              </a:rPr>
              <a:t>方向深度值的递增计算</a:t>
            </a:r>
            <a:endParaRPr lang="zh-CN" altLang="en-US" kern="1200" dirty="0">
              <a:latin typeface="华文楷体" panose="02010600040101010101" pitchFamily="2" charset="-122"/>
              <a:ea typeface="华文楷体" panose="02010600040101010101" pitchFamily="2" charset="-122"/>
              <a:cs typeface="+mn-cs"/>
            </a:endParaRPr>
          </a:p>
          <a:p>
            <a:pPr>
              <a:lnSpc>
                <a:spcPct val="150000"/>
              </a:lnSpc>
            </a:pPr>
            <a:endParaRPr lang="zh-CN" altLang="en-US" sz="2400" kern="1200" dirty="0">
              <a:latin typeface="华文楷体" panose="02010600040101010101" pitchFamily="2" charset="-122"/>
              <a:ea typeface="华文楷体" panose="02010600040101010101" pitchFamily="2" charset="-122"/>
              <a:cs typeface="+mn-cs"/>
            </a:endParaRPr>
          </a:p>
          <a:p>
            <a:pPr lvl="1">
              <a:lnSpc>
                <a:spcPct val="150000"/>
              </a:lnSpc>
            </a:pPr>
            <a:r>
              <a:rPr lang="zh-CN" altLang="en-US" kern="1200" dirty="0">
                <a:latin typeface="华文楷体" panose="02010600040101010101" pitchFamily="2" charset="-122"/>
                <a:ea typeface="华文楷体" panose="02010600040101010101" pitchFamily="2" charset="-122"/>
                <a:cs typeface="+mn-cs"/>
              </a:rPr>
              <a:t>沿</a:t>
            </a:r>
            <a:r>
              <a:rPr lang="en-US" altLang="zh-CN" kern="1200" dirty="0">
                <a:latin typeface="华文楷体" panose="02010600040101010101" pitchFamily="2" charset="-122"/>
                <a:ea typeface="华文楷体" panose="02010600040101010101" pitchFamily="2" charset="-122"/>
                <a:cs typeface="+mn-cs"/>
              </a:rPr>
              <a:t>y</a:t>
            </a:r>
            <a:r>
              <a:rPr lang="zh-CN" altLang="en-US" kern="1200" dirty="0">
                <a:latin typeface="华文楷体" panose="02010600040101010101" pitchFamily="2" charset="-122"/>
                <a:ea typeface="华文楷体" panose="02010600040101010101" pitchFamily="2" charset="-122"/>
                <a:cs typeface="+mn-cs"/>
              </a:rPr>
              <a:t>方向深度值的递增计算</a:t>
            </a:r>
            <a:endParaRPr lang="zh-CN" altLang="en-US" kern="1200" dirty="0">
              <a:latin typeface="华文楷体" panose="02010600040101010101" pitchFamily="2" charset="-122"/>
              <a:ea typeface="华文楷体" panose="02010600040101010101" pitchFamily="2" charset="-122"/>
              <a:cs typeface="+mn-cs"/>
            </a:endParaRPr>
          </a:p>
        </p:txBody>
      </p:sp>
      <p:graphicFrame>
        <p:nvGraphicFramePr>
          <p:cNvPr id="44035" name="Object 4"/>
          <p:cNvGraphicFramePr>
            <a:graphicFrameLocks noChangeAspect="1"/>
          </p:cNvGraphicFramePr>
          <p:nvPr/>
        </p:nvGraphicFramePr>
        <p:xfrm>
          <a:off x="1746250" y="2892425"/>
          <a:ext cx="3459163" cy="688975"/>
        </p:xfrm>
        <a:graphic>
          <a:graphicData uri="http://schemas.openxmlformats.org/presentationml/2006/ole">
            <mc:AlternateContent xmlns:mc="http://schemas.openxmlformats.org/markup-compatibility/2006">
              <mc:Choice xmlns:v="urn:schemas-microsoft-com:vml" Requires="v">
                <p:oleObj spid="_x0000_s3087" name="" r:id="rId1" imgW="2184400" imgH="393700" progId="Equation.3">
                  <p:embed/>
                </p:oleObj>
              </mc:Choice>
              <mc:Fallback>
                <p:oleObj name="" r:id="rId1" imgW="2184400" imgH="393700" progId="Equation.3">
                  <p:embed/>
                  <p:pic>
                    <p:nvPicPr>
                      <p:cNvPr id="0" name="图片 3086"/>
                      <p:cNvPicPr/>
                      <p:nvPr/>
                    </p:nvPicPr>
                    <p:blipFill>
                      <a:blip r:embed="rId2"/>
                      <a:stretch>
                        <a:fillRect/>
                      </a:stretch>
                    </p:blipFill>
                    <p:spPr>
                      <a:xfrm>
                        <a:off x="1746250" y="2892425"/>
                        <a:ext cx="3459163" cy="688975"/>
                      </a:xfrm>
                      <a:prstGeom prst="rect">
                        <a:avLst/>
                      </a:prstGeom>
                      <a:noFill/>
                      <a:ln w="38100">
                        <a:noFill/>
                        <a:miter/>
                      </a:ln>
                    </p:spPr>
                  </p:pic>
                </p:oleObj>
              </mc:Fallback>
            </mc:AlternateContent>
          </a:graphicData>
        </a:graphic>
      </p:graphicFrame>
      <p:graphicFrame>
        <p:nvGraphicFramePr>
          <p:cNvPr id="44036" name="Object 5"/>
          <p:cNvGraphicFramePr>
            <a:graphicFrameLocks noChangeAspect="1"/>
          </p:cNvGraphicFramePr>
          <p:nvPr/>
        </p:nvGraphicFramePr>
        <p:xfrm>
          <a:off x="1600200" y="3992563"/>
          <a:ext cx="2303463" cy="731837"/>
        </p:xfrm>
        <a:graphic>
          <a:graphicData uri="http://schemas.openxmlformats.org/presentationml/2006/ole">
            <mc:AlternateContent xmlns:mc="http://schemas.openxmlformats.org/markup-compatibility/2006">
              <mc:Choice xmlns:v="urn:schemas-microsoft-com:vml" Requires="v">
                <p:oleObj spid="_x0000_s3084" name="" r:id="rId3" imgW="825500" imgH="393700" progId="Equation.3">
                  <p:embed/>
                </p:oleObj>
              </mc:Choice>
              <mc:Fallback>
                <p:oleObj name="" r:id="rId3" imgW="825500" imgH="393700" progId="Equation.3">
                  <p:embed/>
                  <p:pic>
                    <p:nvPicPr>
                      <p:cNvPr id="0" name="图片 3083"/>
                      <p:cNvPicPr/>
                      <p:nvPr/>
                    </p:nvPicPr>
                    <p:blipFill>
                      <a:blip r:embed="rId4"/>
                      <a:stretch>
                        <a:fillRect/>
                      </a:stretch>
                    </p:blipFill>
                    <p:spPr>
                      <a:xfrm>
                        <a:off x="1600200" y="3992563"/>
                        <a:ext cx="2303463" cy="731837"/>
                      </a:xfrm>
                      <a:prstGeom prst="rect">
                        <a:avLst/>
                      </a:prstGeom>
                      <a:noFill/>
                      <a:ln w="38100">
                        <a:noFill/>
                        <a:miter/>
                      </a:ln>
                    </p:spPr>
                  </p:pic>
                </p:oleObj>
              </mc:Fallback>
            </mc:AlternateContent>
          </a:graphicData>
        </a:graphic>
      </p:graphicFrame>
      <p:graphicFrame>
        <p:nvGraphicFramePr>
          <p:cNvPr id="44037" name="Object 6"/>
          <p:cNvGraphicFramePr>
            <a:graphicFrameLocks noChangeAspect="1"/>
          </p:cNvGraphicFramePr>
          <p:nvPr/>
        </p:nvGraphicFramePr>
        <p:xfrm>
          <a:off x="1592263" y="4702175"/>
          <a:ext cx="6408737" cy="936625"/>
        </p:xfrm>
        <a:graphic>
          <a:graphicData uri="http://schemas.openxmlformats.org/presentationml/2006/ole">
            <mc:AlternateContent xmlns:mc="http://schemas.openxmlformats.org/markup-compatibility/2006">
              <mc:Choice xmlns:v="urn:schemas-microsoft-com:vml" Requires="v">
                <p:oleObj spid="_x0000_s3085" name="" r:id="rId5" imgW="3048000" imgH="584200" progId="Equation.3">
                  <p:embed/>
                </p:oleObj>
              </mc:Choice>
              <mc:Fallback>
                <p:oleObj name="" r:id="rId5" imgW="3048000" imgH="584200" progId="Equation.3">
                  <p:embed/>
                  <p:pic>
                    <p:nvPicPr>
                      <p:cNvPr id="0" name="图片 3084"/>
                      <p:cNvPicPr/>
                      <p:nvPr/>
                    </p:nvPicPr>
                    <p:blipFill>
                      <a:blip r:embed="rId6"/>
                      <a:stretch>
                        <a:fillRect/>
                      </a:stretch>
                    </p:blipFill>
                    <p:spPr>
                      <a:xfrm>
                        <a:off x="1592263" y="4702175"/>
                        <a:ext cx="6408737" cy="936625"/>
                      </a:xfrm>
                      <a:prstGeom prst="rect">
                        <a:avLst/>
                      </a:prstGeom>
                      <a:noFill/>
                      <a:ln w="38100">
                        <a:noFill/>
                        <a:miter/>
                      </a:ln>
                    </p:spPr>
                  </p:pic>
                </p:oleObj>
              </mc:Fallback>
            </mc:AlternateContent>
          </a:graphicData>
        </a:graphic>
      </p:graphicFrame>
      <p:graphicFrame>
        <p:nvGraphicFramePr>
          <p:cNvPr id="44038" name="Object 7"/>
          <p:cNvGraphicFramePr>
            <a:graphicFrameLocks noChangeAspect="1"/>
          </p:cNvGraphicFramePr>
          <p:nvPr/>
        </p:nvGraphicFramePr>
        <p:xfrm>
          <a:off x="3160078" y="5761197"/>
          <a:ext cx="2074545" cy="791845"/>
        </p:xfrm>
        <a:graphic>
          <a:graphicData uri="http://schemas.openxmlformats.org/presentationml/2006/ole">
            <mc:AlternateContent xmlns:mc="http://schemas.openxmlformats.org/markup-compatibility/2006">
              <mc:Choice xmlns:v="urn:schemas-microsoft-com:vml" Requires="v">
                <p:oleObj spid="_x0000_s3086" name="" r:id="rId7" imgW="787400" imgH="393700" progId="Equation.3">
                  <p:embed/>
                </p:oleObj>
              </mc:Choice>
              <mc:Fallback>
                <p:oleObj name="" r:id="rId7" imgW="787400" imgH="393700" progId="Equation.3">
                  <p:embed/>
                  <p:pic>
                    <p:nvPicPr>
                      <p:cNvPr id="0" name="图片 3085"/>
                      <p:cNvPicPr/>
                      <p:nvPr/>
                    </p:nvPicPr>
                    <p:blipFill>
                      <a:blip r:embed="rId8"/>
                      <a:stretch>
                        <a:fillRect/>
                      </a:stretch>
                    </p:blipFill>
                    <p:spPr>
                      <a:xfrm>
                        <a:off x="3160078" y="5761197"/>
                        <a:ext cx="2074545" cy="791845"/>
                      </a:xfrm>
                      <a:prstGeom prst="rect">
                        <a:avLst/>
                      </a:prstGeom>
                      <a:noFill/>
                      <a:ln w="38100">
                        <a:noFill/>
                        <a:miter/>
                      </a:ln>
                    </p:spPr>
                  </p:pic>
                </p:oleObj>
              </mc:Fallback>
            </mc:AlternateContent>
          </a:graphicData>
        </a:graphic>
      </p:graphicFrame>
      <p:sp>
        <p:nvSpPr>
          <p:cNvPr id="44039" name="Text Box 8"/>
          <p:cNvSpPr txBox="1"/>
          <p:nvPr/>
        </p:nvSpPr>
        <p:spPr>
          <a:xfrm>
            <a:off x="1524000" y="5805170"/>
            <a:ext cx="2209800" cy="64516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50000"/>
              </a:lnSpc>
              <a:spcBef>
                <a:spcPct val="50000"/>
              </a:spcBef>
              <a:buFontTx/>
              <a:buNone/>
            </a:pPr>
            <a:r>
              <a:rPr lang="zh-CN" altLang="en-US" sz="2400" dirty="0">
                <a:latin typeface="华文楷体" panose="02010600040101010101" pitchFamily="2" charset="-122"/>
                <a:ea typeface="华文楷体" panose="02010600040101010101" pitchFamily="2" charset="-122"/>
              </a:rPr>
              <a:t>垂直边界</a:t>
            </a:r>
            <a:endParaRPr lang="zh-CN" altLang="en-US" sz="2400" dirty="0">
              <a:latin typeface="微软雅黑" panose="020B0503020204020204" charset="-122"/>
              <a:ea typeface="微软雅黑" panose="020B0503020204020204" charset="-122"/>
            </a:endParaRPr>
          </a:p>
        </p:txBody>
      </p:sp>
      <p:graphicFrame>
        <p:nvGraphicFramePr>
          <p:cNvPr id="44040" name="Object 4"/>
          <p:cNvGraphicFramePr>
            <a:graphicFrameLocks noChangeAspect="1"/>
          </p:cNvGraphicFramePr>
          <p:nvPr/>
        </p:nvGraphicFramePr>
        <p:xfrm>
          <a:off x="4876800" y="2362835"/>
          <a:ext cx="1433195" cy="400685"/>
        </p:xfrm>
        <a:graphic>
          <a:graphicData uri="http://schemas.openxmlformats.org/presentationml/2006/ole">
            <mc:AlternateContent xmlns:mc="http://schemas.openxmlformats.org/markup-compatibility/2006">
              <mc:Choice xmlns:v="urn:schemas-microsoft-com:vml" Requires="v">
                <p:oleObj spid="_x0000_s3090" name="" r:id="rId9" imgW="698500" imgH="177165" progId="Equation.3">
                  <p:embed/>
                </p:oleObj>
              </mc:Choice>
              <mc:Fallback>
                <p:oleObj name="" r:id="rId9" imgW="698500" imgH="177165" progId="Equation.3">
                  <p:embed/>
                  <p:pic>
                    <p:nvPicPr>
                      <p:cNvPr id="0" name="图片 3089"/>
                      <p:cNvPicPr/>
                      <p:nvPr/>
                    </p:nvPicPr>
                    <p:blipFill>
                      <a:blip r:embed="rId10"/>
                      <a:stretch>
                        <a:fillRect/>
                      </a:stretch>
                    </p:blipFill>
                    <p:spPr>
                      <a:xfrm>
                        <a:off x="4876800" y="2362835"/>
                        <a:ext cx="1433195" cy="400685"/>
                      </a:xfrm>
                      <a:prstGeom prst="rect">
                        <a:avLst/>
                      </a:prstGeom>
                      <a:noFill/>
                      <a:ln w="38100">
                        <a:noFill/>
                        <a:miter/>
                      </a:ln>
                    </p:spPr>
                  </p:pic>
                </p:oleObj>
              </mc:Fallback>
            </mc:AlternateContent>
          </a:graphicData>
        </a:graphic>
      </p:graphicFrame>
      <p:graphicFrame>
        <p:nvGraphicFramePr>
          <p:cNvPr id="44041" name="Object 4"/>
          <p:cNvGraphicFramePr>
            <a:graphicFrameLocks noChangeAspect="1"/>
          </p:cNvGraphicFramePr>
          <p:nvPr/>
        </p:nvGraphicFramePr>
        <p:xfrm>
          <a:off x="5003800" y="3645376"/>
          <a:ext cx="1331595" cy="441960"/>
        </p:xfrm>
        <a:graphic>
          <a:graphicData uri="http://schemas.openxmlformats.org/presentationml/2006/ole">
            <mc:AlternateContent xmlns:mc="http://schemas.openxmlformats.org/markup-compatibility/2006">
              <mc:Choice xmlns:v="urn:schemas-microsoft-com:vml" Requires="v">
                <p:oleObj spid="_x0000_s3091" name="" r:id="rId11" imgW="673100" imgH="203200" progId="Equation.3">
                  <p:embed/>
                </p:oleObj>
              </mc:Choice>
              <mc:Fallback>
                <p:oleObj name="" r:id="rId11" imgW="673100" imgH="203200" progId="Equation.3">
                  <p:embed/>
                  <p:pic>
                    <p:nvPicPr>
                      <p:cNvPr id="0" name="图片 3090"/>
                      <p:cNvPicPr/>
                      <p:nvPr/>
                    </p:nvPicPr>
                    <p:blipFill>
                      <a:blip r:embed="rId12"/>
                      <a:stretch>
                        <a:fillRect/>
                      </a:stretch>
                    </p:blipFill>
                    <p:spPr>
                      <a:xfrm>
                        <a:off x="5003800" y="3645376"/>
                        <a:ext cx="1331595" cy="441960"/>
                      </a:xfrm>
                      <a:prstGeom prst="rect">
                        <a:avLst/>
                      </a:prstGeom>
                      <a:noFill/>
                      <a:ln w="38100">
                        <a:noFill/>
                        <a:miter/>
                      </a:ln>
                    </p:spPr>
                  </p:pic>
                </p:oleObj>
              </mc:Fallback>
            </mc:AlternateContent>
          </a:graphicData>
        </a:graphic>
      </p:graphicFrame>
      <p:sp>
        <p:nvSpPr>
          <p:cNvPr id="44042" name="标题 1"/>
          <p:cNvSpPr>
            <a:spLocks noGrp="1"/>
          </p:cNvSpPr>
          <p:nvPr>
            <p:ph type="title"/>
          </p:nvPr>
        </p:nvSpPr>
        <p:spPr>
          <a:xfrm>
            <a:off x="457200" y="274638"/>
            <a:ext cx="8229600" cy="922337"/>
          </a:xfrm>
        </p:spPr>
        <p:txBody>
          <a:bodyPr vert="horz" wrap="square" lIns="91440" tIns="45720" rIns="91440" bIns="45720" anchor="ctr" anchorCtr="0"/>
          <a:p>
            <a:r>
              <a:rPr lang="en-US" altLang="zh-CN" kern="1200" dirty="0">
                <a:latin typeface="Times New Roman" panose="02020603050405020304" pitchFamily="18" charset="0"/>
                <a:ea typeface="楷体" panose="02010609060101010101" pitchFamily="49" charset="-122"/>
                <a:cs typeface="+mj-cs"/>
              </a:rPr>
              <a:t>7.2.2 深度缓存算法Z-Buffer</a:t>
            </a:r>
            <a:endParaRPr lang="zh-CN" altLang="en-US" kern="1200" dirty="0">
              <a:solidFill>
                <a:srgbClr val="3333FF"/>
              </a:solidFill>
              <a:latin typeface="Times New Roman" panose="02020603050405020304" pitchFamily="18" charset="0"/>
              <a:ea typeface="楷体" panose="02010609060101010101" pitchFamily="49" charset="-122"/>
              <a:cs typeface="+mj-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3"/>
          <p:cNvSpPr>
            <a:spLocks noGrp="1"/>
          </p:cNvSpPr>
          <p:nvPr>
            <p:ph idx="1"/>
          </p:nvPr>
        </p:nvSpPr>
        <p:spPr/>
        <p:txBody>
          <a:bodyPr vert="horz" wrap="square" lIns="91440" tIns="45720" rIns="91440" bIns="45720" anchor="t" anchorCtr="0"/>
          <a:p>
            <a:pPr marL="171450" indent="-171450">
              <a:lnSpc>
                <a:spcPct val="170000"/>
              </a:lnSpc>
              <a:spcBef>
                <a:spcPct val="0"/>
              </a:spcBef>
            </a:pPr>
            <a:r>
              <a:rPr lang="zh-CN" altLang="en-US" sz="2400" kern="1200" dirty="0">
                <a:solidFill>
                  <a:srgbClr val="000000"/>
                </a:solidFill>
                <a:latin typeface="Times New Roman" panose="02020603050405020304" pitchFamily="18" charset="0"/>
                <a:ea typeface="楷体" panose="02010609060101010101" pitchFamily="49" charset="-122"/>
                <a:cs typeface="+mn-cs"/>
              </a:rPr>
              <a:t>如何确定多边形的方程？ </a:t>
            </a:r>
            <a:r>
              <a:rPr lang="en-US" altLang="zh-CN" sz="2400" kern="1200" dirty="0">
                <a:solidFill>
                  <a:srgbClr val="000000"/>
                </a:solidFill>
                <a:latin typeface="Times New Roman" panose="02020603050405020304" pitchFamily="18" charset="0"/>
                <a:ea typeface="楷体" panose="02010609060101010101" pitchFamily="49" charset="-122"/>
                <a:cs typeface="+mn-cs"/>
              </a:rPr>
              <a:t>-- </a:t>
            </a:r>
            <a:r>
              <a:rPr lang="zh-CN" altLang="en-US" sz="2400" kern="1200" dirty="0">
                <a:solidFill>
                  <a:srgbClr val="000000"/>
                </a:solidFill>
                <a:latin typeface="Times New Roman" panose="02020603050405020304" pitchFamily="18" charset="0"/>
                <a:ea typeface="楷体" panose="02010609060101010101" pitchFamily="49" charset="-122"/>
                <a:cs typeface="+mn-cs"/>
              </a:rPr>
              <a:t>即确定</a:t>
            </a:r>
            <a:r>
              <a:rPr lang="en-US" altLang="zh-CN" sz="2400" kern="1200" dirty="0">
                <a:solidFill>
                  <a:srgbClr val="000000"/>
                </a:solidFill>
                <a:latin typeface="Times New Roman" panose="02020603050405020304" pitchFamily="18" charset="0"/>
                <a:ea typeface="楷体" panose="02010609060101010101" pitchFamily="49" charset="-122"/>
                <a:cs typeface="+mn-cs"/>
              </a:rPr>
              <a:t>A</a:t>
            </a:r>
            <a:r>
              <a:rPr lang="zh-CN" altLang="en-US" sz="2400" kern="1200" dirty="0">
                <a:solidFill>
                  <a:srgbClr val="000000"/>
                </a:solidFill>
                <a:latin typeface="Times New Roman" panose="02020603050405020304" pitchFamily="18" charset="0"/>
                <a:ea typeface="楷体" panose="02010609060101010101" pitchFamily="49" charset="-122"/>
                <a:cs typeface="+mn-cs"/>
              </a:rPr>
              <a:t>、</a:t>
            </a:r>
            <a:r>
              <a:rPr lang="en-US" altLang="zh-CN" sz="2400" kern="1200" dirty="0">
                <a:solidFill>
                  <a:srgbClr val="000000"/>
                </a:solidFill>
                <a:latin typeface="Times New Roman" panose="02020603050405020304" pitchFamily="18" charset="0"/>
                <a:ea typeface="楷体" panose="02010609060101010101" pitchFamily="49" charset="-122"/>
                <a:cs typeface="+mn-cs"/>
              </a:rPr>
              <a:t>B</a:t>
            </a:r>
            <a:r>
              <a:rPr lang="zh-CN" altLang="en-US" sz="2400" kern="1200" dirty="0">
                <a:solidFill>
                  <a:srgbClr val="000000"/>
                </a:solidFill>
                <a:latin typeface="Times New Roman" panose="02020603050405020304" pitchFamily="18" charset="0"/>
                <a:ea typeface="楷体" panose="02010609060101010101" pitchFamily="49" charset="-122"/>
                <a:cs typeface="+mn-cs"/>
              </a:rPr>
              <a:t>、</a:t>
            </a:r>
            <a:r>
              <a:rPr lang="en-US" altLang="zh-CN" sz="2400" kern="1200" dirty="0">
                <a:solidFill>
                  <a:srgbClr val="000000"/>
                </a:solidFill>
                <a:latin typeface="Times New Roman" panose="02020603050405020304" pitchFamily="18" charset="0"/>
                <a:ea typeface="楷体" panose="02010609060101010101" pitchFamily="49" charset="-122"/>
                <a:cs typeface="+mn-cs"/>
              </a:rPr>
              <a:t>C</a:t>
            </a:r>
            <a:r>
              <a:rPr lang="zh-CN" altLang="en-US" sz="2400" kern="1200" dirty="0">
                <a:solidFill>
                  <a:srgbClr val="000000"/>
                </a:solidFill>
                <a:latin typeface="Times New Roman" panose="02020603050405020304" pitchFamily="18" charset="0"/>
                <a:ea typeface="楷体" panose="02010609060101010101" pitchFamily="49" charset="-122"/>
                <a:cs typeface="+mn-cs"/>
              </a:rPr>
              <a:t>、</a:t>
            </a:r>
            <a:r>
              <a:rPr lang="en-US" altLang="zh-CN" sz="2400" kern="1200" dirty="0">
                <a:solidFill>
                  <a:srgbClr val="000000"/>
                </a:solidFill>
                <a:latin typeface="Times New Roman" panose="02020603050405020304" pitchFamily="18" charset="0"/>
                <a:ea typeface="楷体" panose="02010609060101010101" pitchFamily="49" charset="-122"/>
                <a:cs typeface="+mn-cs"/>
              </a:rPr>
              <a:t>D</a:t>
            </a:r>
            <a:endParaRPr lang="en-US" altLang="zh-CN" sz="2400" kern="1200" dirty="0">
              <a:solidFill>
                <a:srgbClr val="000000"/>
              </a:solidFill>
              <a:latin typeface="Times New Roman" panose="02020603050405020304" pitchFamily="18" charset="0"/>
              <a:ea typeface="楷体" panose="02010609060101010101" pitchFamily="49" charset="-122"/>
              <a:cs typeface="+mn-cs"/>
            </a:endParaRPr>
          </a:p>
          <a:p>
            <a:pPr marL="628650" lvl="1" indent="-171450">
              <a:lnSpc>
                <a:spcPct val="170000"/>
              </a:lnSpc>
              <a:spcBef>
                <a:spcPct val="0"/>
              </a:spcBef>
              <a:buFont typeface="Arial" panose="020B0604020202020204" pitchFamily="34" charset="0"/>
              <a:buChar char="•"/>
            </a:pPr>
            <a:r>
              <a:rPr lang="zh-CN" altLang="en-US" kern="1200" dirty="0">
                <a:solidFill>
                  <a:srgbClr val="000000"/>
                </a:solidFill>
                <a:latin typeface="Times New Roman" panose="02020603050405020304" pitchFamily="18" charset="0"/>
                <a:ea typeface="楷体" panose="02010609060101010101" pitchFamily="49" charset="-122"/>
                <a:cs typeface="+mn-cs"/>
              </a:rPr>
              <a:t>平面方程</a:t>
            </a:r>
            <a:endParaRPr lang="zh-CN" altLang="en-US" kern="1200" dirty="0">
              <a:solidFill>
                <a:srgbClr val="000000"/>
              </a:solidFill>
              <a:latin typeface="Times New Roman" panose="02020603050405020304" pitchFamily="18" charset="0"/>
              <a:ea typeface="楷体" panose="02010609060101010101" pitchFamily="49" charset="-122"/>
              <a:cs typeface="+mn-cs"/>
            </a:endParaRPr>
          </a:p>
          <a:p>
            <a:pPr marL="628650" lvl="1" indent="-171450">
              <a:lnSpc>
                <a:spcPct val="170000"/>
              </a:lnSpc>
              <a:spcBef>
                <a:spcPct val="0"/>
              </a:spcBef>
              <a:buFont typeface="Arial" panose="020B0604020202020204" pitchFamily="34" charset="0"/>
              <a:buChar char="•"/>
            </a:pPr>
            <a:r>
              <a:rPr lang="zh-CN" altLang="en-US" kern="1200" dirty="0">
                <a:solidFill>
                  <a:srgbClr val="000000"/>
                </a:solidFill>
                <a:latin typeface="Times New Roman" panose="02020603050405020304" pitchFamily="18" charset="0"/>
                <a:ea typeface="楷体" panose="02010609060101010101" pitchFamily="49" charset="-122"/>
                <a:cs typeface="+mn-cs"/>
              </a:rPr>
              <a:t>平面法向量 </a:t>
            </a:r>
            <a:r>
              <a:rPr lang="en-US" altLang="zh-CN" kern="1200" dirty="0">
                <a:solidFill>
                  <a:srgbClr val="000000"/>
                </a:solidFill>
                <a:latin typeface="Times New Roman" panose="02020603050405020304" pitchFamily="18" charset="0"/>
                <a:ea typeface="楷体" panose="02010609060101010101" pitchFamily="49" charset="-122"/>
                <a:cs typeface="+mn-cs"/>
              </a:rPr>
              <a:t>N(A</a:t>
            </a:r>
            <a:r>
              <a:rPr lang="zh-CN" altLang="en-US" kern="1200" dirty="0">
                <a:solidFill>
                  <a:srgbClr val="000000"/>
                </a:solidFill>
                <a:latin typeface="Times New Roman" panose="02020603050405020304" pitchFamily="18" charset="0"/>
                <a:ea typeface="楷体" panose="02010609060101010101" pitchFamily="49" charset="-122"/>
                <a:cs typeface="+mn-cs"/>
              </a:rPr>
              <a:t>，</a:t>
            </a:r>
            <a:r>
              <a:rPr lang="en-US" altLang="zh-CN" kern="1200" dirty="0">
                <a:solidFill>
                  <a:srgbClr val="000000"/>
                </a:solidFill>
                <a:latin typeface="Times New Roman" panose="02020603050405020304" pitchFamily="18" charset="0"/>
                <a:ea typeface="楷体" panose="02010609060101010101" pitchFamily="49" charset="-122"/>
                <a:cs typeface="+mn-cs"/>
              </a:rPr>
              <a:t>B</a:t>
            </a:r>
            <a:r>
              <a:rPr lang="zh-CN" altLang="en-US" kern="1200" dirty="0">
                <a:solidFill>
                  <a:srgbClr val="000000"/>
                </a:solidFill>
                <a:latin typeface="Times New Roman" panose="02020603050405020304" pitchFamily="18" charset="0"/>
                <a:ea typeface="楷体" panose="02010609060101010101" pitchFamily="49" charset="-122"/>
                <a:cs typeface="+mn-cs"/>
              </a:rPr>
              <a:t>，</a:t>
            </a:r>
            <a:r>
              <a:rPr lang="en-US" altLang="zh-CN" kern="1200" dirty="0">
                <a:solidFill>
                  <a:srgbClr val="000000"/>
                </a:solidFill>
                <a:latin typeface="Times New Roman" panose="02020603050405020304" pitchFamily="18" charset="0"/>
                <a:ea typeface="楷体" panose="02010609060101010101" pitchFamily="49" charset="-122"/>
                <a:cs typeface="+mn-cs"/>
              </a:rPr>
              <a:t>C)</a:t>
            </a:r>
            <a:endParaRPr lang="zh-CN" altLang="en-US" kern="1200" dirty="0">
              <a:solidFill>
                <a:srgbClr val="000000"/>
              </a:solidFill>
              <a:latin typeface="Times New Roman" panose="02020603050405020304" pitchFamily="18" charset="0"/>
              <a:ea typeface="楷体" panose="02010609060101010101" pitchFamily="49" charset="-122"/>
              <a:cs typeface="+mn-cs"/>
            </a:endParaRPr>
          </a:p>
        </p:txBody>
      </p:sp>
      <p:graphicFrame>
        <p:nvGraphicFramePr>
          <p:cNvPr id="45059" name="Object 1024"/>
          <p:cNvGraphicFramePr>
            <a:graphicFrameLocks noChangeAspect="1"/>
          </p:cNvGraphicFramePr>
          <p:nvPr/>
        </p:nvGraphicFramePr>
        <p:xfrm>
          <a:off x="2514600" y="2438400"/>
          <a:ext cx="2808288" cy="419100"/>
        </p:xfrm>
        <a:graphic>
          <a:graphicData uri="http://schemas.openxmlformats.org/presentationml/2006/ole">
            <mc:AlternateContent xmlns:mc="http://schemas.openxmlformats.org/markup-compatibility/2006">
              <mc:Choice xmlns:v="urn:schemas-microsoft-com:vml" Requires="v">
                <p:oleObj spid="_x0000_s3092" name="" r:id="rId1" imgW="1346200" imgH="203200" progId="Equation.3">
                  <p:embed/>
                </p:oleObj>
              </mc:Choice>
              <mc:Fallback>
                <p:oleObj name="" r:id="rId1" imgW="1346200" imgH="203200" progId="Equation.3">
                  <p:embed/>
                  <p:pic>
                    <p:nvPicPr>
                      <p:cNvPr id="0" name="图片 3091"/>
                      <p:cNvPicPr/>
                      <p:nvPr/>
                    </p:nvPicPr>
                    <p:blipFill>
                      <a:blip r:embed="rId2"/>
                      <a:stretch>
                        <a:fillRect/>
                      </a:stretch>
                    </p:blipFill>
                    <p:spPr>
                      <a:xfrm>
                        <a:off x="2514600" y="2438400"/>
                        <a:ext cx="2808288" cy="419100"/>
                      </a:xfrm>
                      <a:prstGeom prst="rect">
                        <a:avLst/>
                      </a:prstGeom>
                      <a:noFill/>
                      <a:ln w="38100">
                        <a:noFill/>
                        <a:miter/>
                      </a:ln>
                    </p:spPr>
                  </p:pic>
                </p:oleObj>
              </mc:Fallback>
            </mc:AlternateContent>
          </a:graphicData>
        </a:graphic>
      </p:graphicFrame>
      <p:graphicFrame>
        <p:nvGraphicFramePr>
          <p:cNvPr id="45060" name="Object 6"/>
          <p:cNvGraphicFramePr>
            <a:graphicFrameLocks noChangeAspect="1"/>
          </p:cNvGraphicFramePr>
          <p:nvPr/>
        </p:nvGraphicFramePr>
        <p:xfrm>
          <a:off x="5740400" y="3492500"/>
          <a:ext cx="3273425" cy="2560638"/>
        </p:xfrm>
        <a:graphic>
          <a:graphicData uri="http://schemas.openxmlformats.org/presentationml/2006/ole">
            <mc:AlternateContent xmlns:mc="http://schemas.openxmlformats.org/markup-compatibility/2006">
              <mc:Choice xmlns:v="urn:schemas-microsoft-com:vml" Requires="v">
                <p:oleObj spid="_x0000_s3094" name="" r:id="rId3" imgW="5521960" imgH="4334510" progId="Visio.Drawing.11">
                  <p:embed/>
                </p:oleObj>
              </mc:Choice>
              <mc:Fallback>
                <p:oleObj name="" r:id="rId3" imgW="5521960" imgH="4334510" progId="Visio.Drawing.11">
                  <p:embed/>
                  <p:pic>
                    <p:nvPicPr>
                      <p:cNvPr id="0" name="图片 3093"/>
                      <p:cNvPicPr/>
                      <p:nvPr/>
                    </p:nvPicPr>
                    <p:blipFill>
                      <a:blip r:embed="rId4"/>
                      <a:stretch>
                        <a:fillRect/>
                      </a:stretch>
                    </p:blipFill>
                    <p:spPr>
                      <a:xfrm>
                        <a:off x="5740400" y="3492500"/>
                        <a:ext cx="3273425" cy="2560638"/>
                      </a:xfrm>
                      <a:prstGeom prst="rect">
                        <a:avLst/>
                      </a:prstGeom>
                      <a:noFill/>
                      <a:ln w="38100">
                        <a:noFill/>
                        <a:miter/>
                      </a:ln>
                    </p:spPr>
                  </p:pic>
                </p:oleObj>
              </mc:Fallback>
            </mc:AlternateContent>
          </a:graphicData>
        </a:graphic>
      </p:graphicFrame>
      <p:graphicFrame>
        <p:nvGraphicFramePr>
          <p:cNvPr id="45061" name="Object 6"/>
          <p:cNvGraphicFramePr>
            <a:graphicFrameLocks noChangeAspect="1"/>
          </p:cNvGraphicFramePr>
          <p:nvPr/>
        </p:nvGraphicFramePr>
        <p:xfrm>
          <a:off x="1169988" y="3860800"/>
          <a:ext cx="3983037" cy="436563"/>
        </p:xfrm>
        <a:graphic>
          <a:graphicData uri="http://schemas.openxmlformats.org/presentationml/2006/ole">
            <mc:AlternateContent xmlns:mc="http://schemas.openxmlformats.org/markup-compatibility/2006">
              <mc:Choice xmlns:v="urn:schemas-microsoft-com:vml" Requires="v">
                <p:oleObj spid="_x0000_s3093" name="" r:id="rId5" imgW="2755900" imgH="228600" progId="Equation.3">
                  <p:embed/>
                </p:oleObj>
              </mc:Choice>
              <mc:Fallback>
                <p:oleObj name="" r:id="rId5" imgW="2755900" imgH="228600" progId="Equation.3">
                  <p:embed/>
                  <p:pic>
                    <p:nvPicPr>
                      <p:cNvPr id="0" name="图片 3092"/>
                      <p:cNvPicPr/>
                      <p:nvPr/>
                    </p:nvPicPr>
                    <p:blipFill>
                      <a:blip r:embed="rId6"/>
                      <a:stretch>
                        <a:fillRect/>
                      </a:stretch>
                    </p:blipFill>
                    <p:spPr>
                      <a:xfrm>
                        <a:off x="1169988" y="3860800"/>
                        <a:ext cx="3983037" cy="436563"/>
                      </a:xfrm>
                      <a:prstGeom prst="rect">
                        <a:avLst/>
                      </a:prstGeom>
                      <a:noFill/>
                      <a:ln w="38100">
                        <a:noFill/>
                        <a:miter/>
                      </a:ln>
                    </p:spPr>
                  </p:pic>
                </p:oleObj>
              </mc:Fallback>
            </mc:AlternateContent>
          </a:graphicData>
        </a:graphic>
      </p:graphicFrame>
      <p:graphicFrame>
        <p:nvGraphicFramePr>
          <p:cNvPr id="45062" name="Object 5"/>
          <p:cNvGraphicFramePr>
            <a:graphicFrameLocks noChangeAspect="1"/>
          </p:cNvGraphicFramePr>
          <p:nvPr/>
        </p:nvGraphicFramePr>
        <p:xfrm>
          <a:off x="1131888" y="4508500"/>
          <a:ext cx="3952875" cy="422275"/>
        </p:xfrm>
        <a:graphic>
          <a:graphicData uri="http://schemas.openxmlformats.org/presentationml/2006/ole">
            <mc:AlternateContent xmlns:mc="http://schemas.openxmlformats.org/markup-compatibility/2006">
              <mc:Choice xmlns:v="urn:schemas-microsoft-com:vml" Requires="v">
                <p:oleObj spid="_x0000_s3089" name="" r:id="rId7" imgW="2730500" imgH="228600" progId="Equation.3">
                  <p:embed/>
                </p:oleObj>
              </mc:Choice>
              <mc:Fallback>
                <p:oleObj name="" r:id="rId7" imgW="2730500" imgH="228600" progId="Equation.3">
                  <p:embed/>
                  <p:pic>
                    <p:nvPicPr>
                      <p:cNvPr id="0" name="图片 3088"/>
                      <p:cNvPicPr/>
                      <p:nvPr/>
                    </p:nvPicPr>
                    <p:blipFill>
                      <a:blip r:embed="rId8"/>
                      <a:stretch>
                        <a:fillRect/>
                      </a:stretch>
                    </p:blipFill>
                    <p:spPr>
                      <a:xfrm>
                        <a:off x="1131888" y="4508500"/>
                        <a:ext cx="3952875" cy="422275"/>
                      </a:xfrm>
                      <a:prstGeom prst="rect">
                        <a:avLst/>
                      </a:prstGeom>
                      <a:noFill/>
                      <a:ln w="38100">
                        <a:noFill/>
                        <a:miter/>
                      </a:ln>
                    </p:spPr>
                  </p:pic>
                </p:oleObj>
              </mc:Fallback>
            </mc:AlternateContent>
          </a:graphicData>
        </a:graphic>
      </p:graphicFrame>
      <p:graphicFrame>
        <p:nvGraphicFramePr>
          <p:cNvPr id="45063" name="Object 4"/>
          <p:cNvGraphicFramePr>
            <a:graphicFrameLocks noChangeAspect="1"/>
          </p:cNvGraphicFramePr>
          <p:nvPr/>
        </p:nvGraphicFramePr>
        <p:xfrm>
          <a:off x="1143000" y="5075238"/>
          <a:ext cx="4010025" cy="409575"/>
        </p:xfrm>
        <a:graphic>
          <a:graphicData uri="http://schemas.openxmlformats.org/presentationml/2006/ole">
            <mc:AlternateContent xmlns:mc="http://schemas.openxmlformats.org/markup-compatibility/2006">
              <mc:Choice xmlns:v="urn:schemas-microsoft-com:vml" Requires="v">
                <p:oleObj spid="_x0000_s3083" name="" r:id="rId9" imgW="2794000" imgH="228600" progId="Equation.3">
                  <p:embed/>
                </p:oleObj>
              </mc:Choice>
              <mc:Fallback>
                <p:oleObj name="" r:id="rId9" imgW="2794000" imgH="228600" progId="Equation.3">
                  <p:embed/>
                  <p:pic>
                    <p:nvPicPr>
                      <p:cNvPr id="0" name="图片 3082"/>
                      <p:cNvPicPr/>
                      <p:nvPr/>
                    </p:nvPicPr>
                    <p:blipFill>
                      <a:blip r:embed="rId10"/>
                      <a:stretch>
                        <a:fillRect/>
                      </a:stretch>
                    </p:blipFill>
                    <p:spPr>
                      <a:xfrm>
                        <a:off x="1143000" y="5075238"/>
                        <a:ext cx="4010025" cy="409575"/>
                      </a:xfrm>
                      <a:prstGeom prst="rect">
                        <a:avLst/>
                      </a:prstGeom>
                      <a:noFill/>
                      <a:ln w="38100">
                        <a:noFill/>
                        <a:miter/>
                      </a:ln>
                    </p:spPr>
                  </p:pic>
                </p:oleObj>
              </mc:Fallback>
            </mc:AlternateContent>
          </a:graphicData>
        </a:graphic>
      </p:graphicFrame>
      <p:graphicFrame>
        <p:nvGraphicFramePr>
          <p:cNvPr id="45064" name="Object 11"/>
          <p:cNvGraphicFramePr>
            <a:graphicFrameLocks noChangeAspect="1"/>
          </p:cNvGraphicFramePr>
          <p:nvPr/>
        </p:nvGraphicFramePr>
        <p:xfrm>
          <a:off x="1139825" y="5638800"/>
          <a:ext cx="2540000" cy="414338"/>
        </p:xfrm>
        <a:graphic>
          <a:graphicData uri="http://schemas.openxmlformats.org/presentationml/2006/ole">
            <mc:AlternateContent xmlns:mc="http://schemas.openxmlformats.org/markup-compatibility/2006">
              <mc:Choice xmlns:v="urn:schemas-microsoft-com:vml" Requires="v">
                <p:oleObj spid="_x0000_s3088" name="" r:id="rId11" imgW="1397000" imgH="228600" progId="Equation.3">
                  <p:embed/>
                </p:oleObj>
              </mc:Choice>
              <mc:Fallback>
                <p:oleObj name="" r:id="rId11" imgW="1397000" imgH="228600" progId="Equation.3">
                  <p:embed/>
                  <p:pic>
                    <p:nvPicPr>
                      <p:cNvPr id="0" name="图片 3087"/>
                      <p:cNvPicPr/>
                      <p:nvPr/>
                    </p:nvPicPr>
                    <p:blipFill>
                      <a:blip r:embed="rId12"/>
                      <a:stretch>
                        <a:fillRect/>
                      </a:stretch>
                    </p:blipFill>
                    <p:spPr>
                      <a:xfrm>
                        <a:off x="1139825" y="5638800"/>
                        <a:ext cx="2540000" cy="414338"/>
                      </a:xfrm>
                      <a:prstGeom prst="rect">
                        <a:avLst/>
                      </a:prstGeom>
                      <a:noFill/>
                      <a:ln w="38100">
                        <a:noFill/>
                        <a:miter/>
                      </a:ln>
                    </p:spPr>
                  </p:pic>
                </p:oleObj>
              </mc:Fallback>
            </mc:AlternateContent>
          </a:graphicData>
        </a:graphic>
      </p:graphicFrame>
      <p:sp>
        <p:nvSpPr>
          <p:cNvPr id="45065" name="标题 1"/>
          <p:cNvSpPr>
            <a:spLocks noGrp="1"/>
          </p:cNvSpPr>
          <p:nvPr>
            <p:ph type="title"/>
          </p:nvPr>
        </p:nvSpPr>
        <p:spPr>
          <a:xfrm>
            <a:off x="457200" y="274638"/>
            <a:ext cx="8229600" cy="922337"/>
          </a:xfrm>
        </p:spPr>
        <p:txBody>
          <a:bodyPr vert="horz" wrap="square" lIns="91440" tIns="45720" rIns="91440" bIns="45720" anchor="ctr" anchorCtr="0"/>
          <a:p>
            <a:r>
              <a:rPr lang="en-US" altLang="zh-CN" kern="1200" dirty="0">
                <a:latin typeface="Times New Roman" panose="02020603050405020304" pitchFamily="18" charset="0"/>
                <a:ea typeface="楷体" panose="02010609060101010101" pitchFamily="49" charset="-122"/>
                <a:cs typeface="+mj-cs"/>
              </a:rPr>
              <a:t>7.2.2 深度缓存算法Z-Buffer</a:t>
            </a:r>
            <a:endParaRPr lang="en-US" altLang="zh-CN" kern="1200" dirty="0">
              <a:latin typeface="Times New Roman" panose="02020603050405020304" pitchFamily="18" charset="0"/>
              <a:ea typeface="楷体" panose="02010609060101010101" pitchFamily="49" charset="-122"/>
              <a:cs typeface="+mj-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a:t>透视投影下如何计算深度？</a:t>
            </a:r>
            <a:endParaRPr lang="zh-CN" altLang="en-US"/>
          </a:p>
          <a:p>
            <a:pPr lvl="1"/>
            <a:r>
              <a:rPr lang="zh-CN" altLang="en-US"/>
              <a:t>伪深度</a:t>
            </a:r>
            <a:endParaRPr lang="zh-CN" altLang="en-US"/>
          </a:p>
          <a:p>
            <a:pPr lvl="1"/>
            <a:r>
              <a:rPr lang="zh-CN" altLang="en-US"/>
              <a:t>非线性</a:t>
            </a:r>
            <a:endParaRPr lang="zh-CN" altLang="en-US"/>
          </a:p>
          <a:p>
            <a:pPr lvl="1"/>
            <a:r>
              <a:rPr lang="zh-CN" altLang="en-US"/>
              <a:t>近似</a:t>
            </a:r>
            <a:endParaRPr lang="zh-CN" altLang="en-US"/>
          </a:p>
        </p:txBody>
      </p:sp>
      <p:sp>
        <p:nvSpPr>
          <p:cNvPr id="45065" name="标题 1"/>
          <p:cNvSpPr>
            <a:spLocks noGrp="1"/>
          </p:cNvSpPr>
          <p:nvPr>
            <p:ph type="title"/>
            <p:custDataLst>
              <p:tags r:id="rId1"/>
            </p:custDataLst>
          </p:nvPr>
        </p:nvSpPr>
        <p:spPr>
          <a:xfrm>
            <a:off x="457200" y="274638"/>
            <a:ext cx="8229600" cy="922337"/>
          </a:xfrm>
        </p:spPr>
        <p:txBody>
          <a:bodyPr vert="horz" wrap="square" lIns="91440" tIns="45720" rIns="91440" bIns="45720" anchor="ctr" anchorCtr="0"/>
          <a:p>
            <a:r>
              <a:rPr lang="en-US" altLang="zh-CN" kern="1200" dirty="0">
                <a:latin typeface="Times New Roman" panose="02020603050405020304" pitchFamily="18" charset="0"/>
                <a:ea typeface="楷体" panose="02010609060101010101" pitchFamily="49" charset="-122"/>
                <a:cs typeface="+mj-cs"/>
              </a:rPr>
              <a:t>7.2.2 深度缓存算法Z-Buffer</a:t>
            </a:r>
            <a:endParaRPr lang="en-US" altLang="zh-CN" kern="1200" dirty="0">
              <a:latin typeface="Times New Roman" panose="02020603050405020304" pitchFamily="18" charset="0"/>
              <a:ea typeface="楷体" panose="02010609060101010101" pitchFamily="49" charset="-122"/>
              <a:cs typeface="+mj-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内容占位符 2"/>
          <p:cNvSpPr>
            <a:spLocks noGrp="1"/>
          </p:cNvSpPr>
          <p:nvPr>
            <p:ph idx="1"/>
          </p:nvPr>
        </p:nvSpPr>
        <p:spPr>
          <a:xfrm>
            <a:off x="323850" y="1600200"/>
            <a:ext cx="8362950" cy="4525963"/>
          </a:xfrm>
        </p:spPr>
        <p:txBody>
          <a:bodyPr vert="horz" wrap="square" lIns="91440" tIns="45720" rIns="91440" bIns="45720" anchor="t" anchorCtr="0"/>
          <a:p>
            <a:pPr>
              <a:spcBef>
                <a:spcPts val="600"/>
              </a:spcBef>
            </a:pPr>
            <a:r>
              <a:rPr lang="zh-CN" altLang="en-US" kern="1200" dirty="0">
                <a:latin typeface="Times New Roman" panose="02020603050405020304" pitchFamily="18" charset="0"/>
                <a:ea typeface="楷体" panose="02010609060101010101" pitchFamily="49" charset="-122"/>
                <a:cs typeface="+mn-cs"/>
              </a:rPr>
              <a:t>改进的</a:t>
            </a:r>
            <a:r>
              <a:rPr lang="en-US" altLang="zh-CN" kern="1200" dirty="0">
                <a:latin typeface="Times New Roman" panose="02020603050405020304" pitchFamily="18" charset="0"/>
                <a:ea typeface="楷体" panose="02010609060101010101" pitchFamily="49" charset="-122"/>
                <a:cs typeface="+mn-cs"/>
              </a:rPr>
              <a:t>Z-Buffer:</a:t>
            </a:r>
            <a:r>
              <a:rPr lang="zh-CN" altLang="en-US" kern="1200" dirty="0">
                <a:latin typeface="Times New Roman" panose="02020603050405020304" pitchFamily="18" charset="0"/>
                <a:ea typeface="楷体" panose="02010609060101010101" pitchFamily="49" charset="-122"/>
                <a:cs typeface="+mn-cs"/>
              </a:rPr>
              <a:t>减少需要内存</a:t>
            </a:r>
            <a:endParaRPr lang="en-US" altLang="zh-CN" kern="1200" dirty="0">
              <a:latin typeface="Times New Roman" panose="02020603050405020304" pitchFamily="18" charset="0"/>
              <a:ea typeface="楷体" panose="02010609060101010101" pitchFamily="49" charset="-122"/>
              <a:cs typeface="+mn-cs"/>
            </a:endParaRPr>
          </a:p>
          <a:p>
            <a:pPr>
              <a:spcBef>
                <a:spcPts val="600"/>
              </a:spcBef>
            </a:pPr>
            <a:r>
              <a:rPr lang="zh-CN" altLang="en-US" kern="1200" dirty="0">
                <a:latin typeface="Times New Roman" panose="02020603050405020304" pitchFamily="18" charset="0"/>
                <a:ea typeface="楷体" panose="02010609060101010101" pitchFamily="49" charset="-122"/>
                <a:cs typeface="+mn-cs"/>
              </a:rPr>
              <a:t>算法思想</a:t>
            </a:r>
            <a:r>
              <a:rPr lang="en-US" altLang="zh-CN" kern="1200" dirty="0">
                <a:latin typeface="Times New Roman" panose="02020603050405020304" pitchFamily="18" charset="0"/>
                <a:ea typeface="楷体" panose="02010609060101010101" pitchFamily="49" charset="-122"/>
                <a:cs typeface="+mn-cs"/>
              </a:rPr>
              <a:t>:</a:t>
            </a:r>
            <a:endParaRPr lang="en-US" altLang="zh-CN" kern="1200" dirty="0">
              <a:latin typeface="Times New Roman" panose="02020603050405020304" pitchFamily="18" charset="0"/>
              <a:ea typeface="楷体" panose="02010609060101010101" pitchFamily="49" charset="-122"/>
              <a:cs typeface="+mn-cs"/>
            </a:endParaRPr>
          </a:p>
          <a:p>
            <a:pPr lvl="1">
              <a:spcBef>
                <a:spcPts val="600"/>
              </a:spcBef>
            </a:pPr>
            <a:r>
              <a:rPr lang="zh-CN" altLang="en-US" kern="1200" dirty="0">
                <a:latin typeface="Times New Roman" panose="02020603050405020304" pitchFamily="18" charset="0"/>
                <a:ea typeface="楷体" panose="02010609060101010101" pitchFamily="49" charset="-122"/>
                <a:cs typeface="+mn-cs"/>
              </a:rPr>
              <a:t>在处理当前扫描线时，开一个一维数组作为当前扫描线的</a:t>
            </a:r>
            <a:r>
              <a:rPr lang="en-US" altLang="zh-CN" kern="1200" dirty="0">
                <a:latin typeface="Times New Roman" panose="02020603050405020304" pitchFamily="18" charset="0"/>
                <a:ea typeface="楷体" panose="02010609060101010101" pitchFamily="49" charset="-122"/>
                <a:cs typeface="+mn-cs"/>
              </a:rPr>
              <a:t>Z-buffer</a:t>
            </a:r>
            <a:r>
              <a:rPr lang="zh-CN" altLang="en-US" kern="1200" dirty="0">
                <a:latin typeface="Times New Roman" panose="02020603050405020304" pitchFamily="18" charset="0"/>
                <a:ea typeface="楷体" panose="02010609060101010101" pitchFamily="49" charset="-122"/>
                <a:cs typeface="+mn-cs"/>
              </a:rPr>
              <a:t>。首先找出</a:t>
            </a:r>
            <a:r>
              <a:rPr lang="zh-CN" altLang="en-US" kern="1200" dirty="0">
                <a:solidFill>
                  <a:srgbClr val="3333FF"/>
                </a:solidFill>
                <a:latin typeface="Times New Roman" panose="02020603050405020304" pitchFamily="18" charset="0"/>
                <a:ea typeface="楷体" panose="02010609060101010101" pitchFamily="49" charset="-122"/>
                <a:cs typeface="+mn-cs"/>
              </a:rPr>
              <a:t>与当前扫描线相交的多边形</a:t>
            </a:r>
            <a:r>
              <a:rPr lang="zh-CN" altLang="en-US" kern="1200" dirty="0">
                <a:latin typeface="Times New Roman" panose="02020603050405020304" pitchFamily="18" charset="0"/>
                <a:ea typeface="楷体" panose="02010609060101010101" pitchFamily="49" charset="-122"/>
                <a:cs typeface="+mn-cs"/>
              </a:rPr>
              <a:t>，以及每个多边形中相关的边对</a:t>
            </a:r>
            <a:endParaRPr lang="zh-CN" altLang="en-US" kern="1200" dirty="0">
              <a:latin typeface="Times New Roman" panose="02020603050405020304" pitchFamily="18" charset="0"/>
              <a:ea typeface="楷体" panose="02010609060101010101" pitchFamily="49" charset="-122"/>
              <a:cs typeface="+mn-cs"/>
            </a:endParaRPr>
          </a:p>
          <a:p>
            <a:pPr lvl="1">
              <a:spcBef>
                <a:spcPts val="600"/>
              </a:spcBef>
            </a:pPr>
            <a:r>
              <a:rPr lang="zh-CN" altLang="en-US" kern="1200" dirty="0">
                <a:latin typeface="Times New Roman" panose="02020603050405020304" pitchFamily="18" charset="0"/>
                <a:ea typeface="楷体" panose="02010609060101010101" pitchFamily="49" charset="-122"/>
                <a:cs typeface="+mn-cs"/>
              </a:rPr>
              <a:t>对每一个边对之间的小区间上的各象素，计算深度，并与</a:t>
            </a:r>
            <a:r>
              <a:rPr lang="en-US" altLang="zh-CN" kern="1200" dirty="0">
                <a:latin typeface="Times New Roman" panose="02020603050405020304" pitchFamily="18" charset="0"/>
                <a:ea typeface="楷体" panose="02010609060101010101" pitchFamily="49" charset="-122"/>
                <a:cs typeface="+mn-cs"/>
              </a:rPr>
              <a:t>Z-buffer</a:t>
            </a:r>
            <a:r>
              <a:rPr lang="zh-CN" altLang="en-US" kern="1200" dirty="0">
                <a:latin typeface="Times New Roman" panose="02020603050405020304" pitchFamily="18" charset="0"/>
                <a:ea typeface="楷体" panose="02010609060101010101" pitchFamily="49" charset="-122"/>
                <a:cs typeface="+mn-cs"/>
              </a:rPr>
              <a:t>中的值比较，找出各象素处可见平面。</a:t>
            </a:r>
            <a:endParaRPr lang="zh-CN" altLang="en-US" kern="1200" dirty="0">
              <a:latin typeface="Times New Roman" panose="02020603050405020304" pitchFamily="18" charset="0"/>
              <a:ea typeface="楷体" panose="02010609060101010101" pitchFamily="49" charset="-122"/>
              <a:cs typeface="+mn-cs"/>
            </a:endParaRPr>
          </a:p>
          <a:p>
            <a:pPr lvl="1">
              <a:spcBef>
                <a:spcPts val="600"/>
              </a:spcBef>
            </a:pPr>
            <a:r>
              <a:rPr lang="zh-CN" altLang="en-US" kern="1200" dirty="0">
                <a:latin typeface="Times New Roman" panose="02020603050405020304" pitchFamily="18" charset="0"/>
                <a:ea typeface="楷体" panose="02010609060101010101" pitchFamily="49" charset="-122"/>
                <a:cs typeface="+mn-cs"/>
              </a:rPr>
              <a:t>写帧缓存。采用增量算法计算深度。</a:t>
            </a:r>
            <a:endParaRPr lang="zh-CN" altLang="en-US" kern="1200" dirty="0">
              <a:latin typeface="Times New Roman" panose="02020603050405020304" pitchFamily="18" charset="0"/>
              <a:ea typeface="楷体" panose="02010609060101010101" pitchFamily="49" charset="-122"/>
              <a:cs typeface="+mn-cs"/>
            </a:endParaRPr>
          </a:p>
        </p:txBody>
      </p:sp>
      <p:sp>
        <p:nvSpPr>
          <p:cNvPr id="47107" name="标题 1"/>
          <p:cNvSpPr>
            <a:spLocks noGrp="1"/>
          </p:cNvSpPr>
          <p:nvPr>
            <p:ph type="title"/>
          </p:nvPr>
        </p:nvSpPr>
        <p:spPr/>
        <p:txBody>
          <a:bodyPr vert="horz" wrap="square" lIns="91440" tIns="45720" rIns="91440" bIns="45720" anchor="ctr" anchorCtr="0"/>
          <a:p>
            <a:r>
              <a:rPr lang="en-US" altLang="zh-CN" kern="1200" dirty="0">
                <a:latin typeface="Times New Roman" panose="02020603050405020304" pitchFamily="18" charset="0"/>
                <a:ea typeface="楷体" panose="02010609060101010101" pitchFamily="49" charset="-122"/>
                <a:cs typeface="+mj-cs"/>
              </a:rPr>
              <a:t>补充： 扫描线深度缓存算法（略）</a:t>
            </a:r>
            <a:endParaRPr lang="en-US" altLang="zh-CN" kern="1200" dirty="0">
              <a:latin typeface="Times New Roman" panose="02020603050405020304" pitchFamily="18" charset="0"/>
              <a:ea typeface="楷体" panose="02010609060101010101" pitchFamily="49" charset="-122"/>
              <a:cs typeface="+mj-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内容占位符 2"/>
          <p:cNvSpPr>
            <a:spLocks noGrp="1"/>
          </p:cNvSpPr>
          <p:nvPr>
            <p:ph idx="1"/>
          </p:nvPr>
        </p:nvSpPr>
        <p:spPr>
          <a:xfrm>
            <a:off x="457200" y="1484313"/>
            <a:ext cx="8229600" cy="4641850"/>
          </a:xfrm>
        </p:spPr>
        <p:txBody>
          <a:bodyPr vert="horz" wrap="square" lIns="91440" tIns="45720" rIns="91440" bIns="45720" anchor="t" anchorCtr="0"/>
          <a:p>
            <a:pPr>
              <a:buFont typeface="Arial" panose="020B0604020202020204" pitchFamily="34" charset="0"/>
              <a:buNone/>
            </a:pPr>
            <a:r>
              <a:rPr lang="zh-CN" altLang="en-US" sz="2400" kern="1200" dirty="0">
                <a:latin typeface="Times New Roman" panose="02020603050405020304" pitchFamily="18" charset="0"/>
                <a:ea typeface="楷体" panose="02010609060101010101" pitchFamily="49" charset="-122"/>
                <a:cs typeface="+mn-cs"/>
              </a:rPr>
              <a:t>具体步骤：</a:t>
            </a:r>
            <a:endParaRPr lang="en-US" altLang="zh-CN" sz="2400" kern="1200" dirty="0">
              <a:latin typeface="Times New Roman" panose="02020603050405020304" pitchFamily="18" charset="0"/>
              <a:ea typeface="楷体" panose="02010609060101010101" pitchFamily="49" charset="-122"/>
              <a:cs typeface="+mn-cs"/>
            </a:endParaRPr>
          </a:p>
          <a:p>
            <a:r>
              <a:rPr lang="en-US" altLang="zh-CN" sz="2400" kern="1200" dirty="0">
                <a:latin typeface="Times New Roman" panose="02020603050405020304" pitchFamily="18" charset="0"/>
                <a:ea typeface="楷体" panose="02010609060101010101" pitchFamily="49" charset="-122"/>
                <a:cs typeface="+mn-cs"/>
              </a:rPr>
              <a:t>1</a:t>
            </a:r>
            <a:r>
              <a:rPr lang="zh-CN" altLang="en-US" sz="2400" kern="1200" dirty="0">
                <a:latin typeface="Times New Roman" panose="02020603050405020304" pitchFamily="18" charset="0"/>
                <a:ea typeface="楷体" panose="02010609060101010101" pitchFamily="49" charset="-122"/>
                <a:cs typeface="+mn-cs"/>
              </a:rPr>
              <a:t>）对每个多边形求取其顶点中所含的</a:t>
            </a:r>
            <a:r>
              <a:rPr lang="en-US" altLang="zh-CN" sz="2400" kern="1200" dirty="0">
                <a:latin typeface="Times New Roman" panose="02020603050405020304" pitchFamily="18" charset="0"/>
                <a:ea typeface="楷体" panose="02010609060101010101" pitchFamily="49" charset="-122"/>
                <a:cs typeface="+mn-cs"/>
              </a:rPr>
              <a:t>y</a:t>
            </a:r>
            <a:r>
              <a:rPr lang="zh-CN" altLang="en-US" sz="2400" kern="1200" dirty="0">
                <a:latin typeface="Times New Roman" panose="02020603050405020304" pitchFamily="18" charset="0"/>
                <a:ea typeface="楷体" panose="02010609060101010101" pitchFamily="49" charset="-122"/>
                <a:cs typeface="+mn-cs"/>
              </a:rPr>
              <a:t>的最小值</a:t>
            </a:r>
            <a:r>
              <a:rPr lang="en-US" altLang="zh-CN" sz="2400" kern="1200" dirty="0">
                <a:latin typeface="Times New Roman" panose="02020603050405020304" pitchFamily="18" charset="0"/>
                <a:ea typeface="楷体" panose="02010609060101010101" pitchFamily="49" charset="-122"/>
                <a:cs typeface="+mn-cs"/>
              </a:rPr>
              <a:t>ymin</a:t>
            </a:r>
            <a:r>
              <a:rPr lang="zh-CN" altLang="en-US" sz="2400" kern="1200" dirty="0">
                <a:latin typeface="Times New Roman" panose="02020603050405020304" pitchFamily="18" charset="0"/>
                <a:ea typeface="楷体" panose="02010609060101010101" pitchFamily="49" charset="-122"/>
                <a:cs typeface="+mn-cs"/>
              </a:rPr>
              <a:t>和最大值</a:t>
            </a:r>
            <a:r>
              <a:rPr lang="en-US" altLang="zh-CN" sz="2400" kern="1200" dirty="0">
                <a:latin typeface="Times New Roman" panose="02020603050405020304" pitchFamily="18" charset="0"/>
                <a:ea typeface="楷体" panose="02010609060101010101" pitchFamily="49" charset="-122"/>
                <a:cs typeface="+mn-cs"/>
              </a:rPr>
              <a:t>ymax</a:t>
            </a:r>
            <a:r>
              <a:rPr lang="zh-CN" altLang="en-US" sz="2400" kern="1200" dirty="0">
                <a:latin typeface="Times New Roman" panose="02020603050405020304" pitchFamily="18" charset="0"/>
                <a:ea typeface="楷体" panose="02010609060101010101" pitchFamily="49" charset="-122"/>
                <a:cs typeface="+mn-cs"/>
              </a:rPr>
              <a:t>，按</a:t>
            </a:r>
            <a:r>
              <a:rPr lang="en-US" altLang="zh-CN" sz="2400" kern="1200" dirty="0">
                <a:latin typeface="Times New Roman" panose="02020603050405020304" pitchFamily="18" charset="0"/>
                <a:ea typeface="楷体" panose="02010609060101010101" pitchFamily="49" charset="-122"/>
                <a:cs typeface="+mn-cs"/>
              </a:rPr>
              <a:t>ymin</a:t>
            </a:r>
            <a:r>
              <a:rPr lang="zh-CN" altLang="en-US" sz="2400" kern="1200" dirty="0">
                <a:latin typeface="Times New Roman" panose="02020603050405020304" pitchFamily="18" charset="0"/>
                <a:ea typeface="楷体" panose="02010609060101010101" pitchFamily="49" charset="-122"/>
                <a:cs typeface="+mn-cs"/>
              </a:rPr>
              <a:t>进行排序，建立活性多边形表，活性多边形表中包含与当前扫描线相交的多边形。</a:t>
            </a:r>
            <a:endParaRPr lang="zh-CN" altLang="en-US" sz="2400" kern="1200" dirty="0">
              <a:latin typeface="Times New Roman" panose="02020603050405020304" pitchFamily="18" charset="0"/>
              <a:ea typeface="楷体" panose="02010609060101010101" pitchFamily="49" charset="-122"/>
              <a:cs typeface="+mn-cs"/>
            </a:endParaRPr>
          </a:p>
          <a:p>
            <a:r>
              <a:rPr lang="en-US" altLang="zh-CN" sz="2400" kern="1200" dirty="0">
                <a:latin typeface="Times New Roman" panose="02020603050405020304" pitchFamily="18" charset="0"/>
                <a:ea typeface="楷体" panose="02010609060101010101" pitchFamily="49" charset="-122"/>
                <a:cs typeface="+mn-cs"/>
              </a:rPr>
              <a:t>2</a:t>
            </a:r>
            <a:r>
              <a:rPr lang="zh-CN" altLang="en-US" sz="2400" kern="1200" dirty="0">
                <a:latin typeface="Times New Roman" panose="02020603050405020304" pitchFamily="18" charset="0"/>
                <a:ea typeface="楷体" panose="02010609060101010101" pitchFamily="49" charset="-122"/>
                <a:cs typeface="+mn-cs"/>
              </a:rPr>
              <a:t>）从上到下依次对每一条扫描线进行消隐处理，对每条扫描线上的点置初值，</a:t>
            </a:r>
            <a:r>
              <a:rPr lang="en-US" altLang="zh-CN" sz="2400" kern="1200" dirty="0">
                <a:latin typeface="Times New Roman" panose="02020603050405020304" pitchFamily="18" charset="0"/>
                <a:ea typeface="楷体" panose="02010609060101010101" pitchFamily="49" charset="-122"/>
                <a:cs typeface="+mn-cs"/>
              </a:rPr>
              <a:t>Z</a:t>
            </a:r>
            <a:r>
              <a:rPr lang="zh-CN" altLang="en-US" sz="2400" kern="1200" dirty="0">
                <a:latin typeface="Times New Roman" panose="02020603050405020304" pitchFamily="18" charset="0"/>
                <a:ea typeface="楷体" panose="02010609060101010101" pitchFamily="49" charset="-122"/>
                <a:cs typeface="+mn-cs"/>
              </a:rPr>
              <a:t>值</a:t>
            </a:r>
            <a:r>
              <a:rPr lang="en-US" altLang="zh-CN" sz="2400" kern="1200" dirty="0">
                <a:latin typeface="Times New Roman" panose="02020603050405020304" pitchFamily="18" charset="0"/>
                <a:ea typeface="楷体" panose="02010609060101010101" pitchFamily="49" charset="-122"/>
                <a:cs typeface="+mn-cs"/>
              </a:rPr>
              <a:t>Z(x)</a:t>
            </a:r>
            <a:r>
              <a:rPr lang="zh-CN" altLang="en-US" sz="2400" kern="1200" dirty="0">
                <a:latin typeface="Times New Roman" panose="02020603050405020304" pitchFamily="18" charset="0"/>
                <a:ea typeface="楷体" panose="02010609060101010101" pitchFamily="49" charset="-122"/>
                <a:cs typeface="+mn-cs"/>
              </a:rPr>
              <a:t>取为最大，颜色</a:t>
            </a:r>
            <a:r>
              <a:rPr lang="en-US" altLang="zh-CN" sz="2400" kern="1200" dirty="0">
                <a:latin typeface="Times New Roman" panose="02020603050405020304" pitchFamily="18" charset="0"/>
                <a:ea typeface="楷体" panose="02010609060101010101" pitchFamily="49" charset="-122"/>
                <a:cs typeface="+mn-cs"/>
              </a:rPr>
              <a:t>I(x)</a:t>
            </a:r>
            <a:r>
              <a:rPr lang="zh-CN" altLang="en-US" sz="2400" kern="1200" dirty="0">
                <a:latin typeface="Times New Roman" panose="02020603050405020304" pitchFamily="18" charset="0"/>
                <a:ea typeface="楷体" panose="02010609060101010101" pitchFamily="49" charset="-122"/>
                <a:cs typeface="+mn-cs"/>
              </a:rPr>
              <a:t>取为背景色。</a:t>
            </a:r>
            <a:endParaRPr lang="zh-CN" altLang="en-US" sz="2400" kern="1200" dirty="0">
              <a:latin typeface="Times New Roman" panose="02020603050405020304" pitchFamily="18" charset="0"/>
              <a:ea typeface="楷体_GB2312" pitchFamily="49" charset="-122"/>
              <a:cs typeface="+mn-cs"/>
            </a:endParaRPr>
          </a:p>
        </p:txBody>
      </p:sp>
      <p:sp>
        <p:nvSpPr>
          <p:cNvPr id="48131" name="标题 1"/>
          <p:cNvSpPr>
            <a:spLocks noGrp="1"/>
          </p:cNvSpPr>
          <p:nvPr>
            <p:ph type="title"/>
          </p:nvPr>
        </p:nvSpPr>
        <p:spPr/>
        <p:txBody>
          <a:bodyPr vert="horz" wrap="square" lIns="91440" tIns="45720" rIns="91440" bIns="45720" anchor="ctr" anchorCtr="0"/>
          <a:p>
            <a:r>
              <a:rPr lang="zh-CN" altLang="en-US" b="1" kern="1200" dirty="0">
                <a:latin typeface="Times New Roman" panose="02020603050405020304" pitchFamily="18" charset="0"/>
                <a:ea typeface="楷体" panose="02010609060101010101" pitchFamily="49" charset="-122"/>
                <a:cs typeface="+mj-cs"/>
              </a:rPr>
              <a:t>补充：</a:t>
            </a:r>
            <a:r>
              <a:rPr lang="en-US" altLang="zh-CN" b="1" kern="1200" dirty="0">
                <a:latin typeface="Times New Roman" panose="02020603050405020304" pitchFamily="18" charset="0"/>
                <a:ea typeface="楷体" panose="02010609060101010101" pitchFamily="49" charset="-122"/>
                <a:cs typeface="+mj-cs"/>
              </a:rPr>
              <a:t> </a:t>
            </a:r>
            <a:r>
              <a:rPr lang="zh-CN" altLang="en-US" b="1" kern="1200" dirty="0">
                <a:latin typeface="Times New Roman" panose="02020603050405020304" pitchFamily="18" charset="0"/>
                <a:ea typeface="楷体" panose="02010609060101010101" pitchFamily="49" charset="-122"/>
                <a:cs typeface="+mj-cs"/>
              </a:rPr>
              <a:t>扫描线深度缓存算法（略）</a:t>
            </a:r>
            <a:endParaRPr lang="zh-CN" altLang="en-US" kern="1200" dirty="0">
              <a:latin typeface="Times New Roman" panose="02020603050405020304" pitchFamily="18" charset="0"/>
              <a:ea typeface="楷体" panose="02010609060101010101" pitchFamily="49" charset="-122"/>
              <a:cs typeface="+mj-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内容占位符 2"/>
          <p:cNvSpPr>
            <a:spLocks noGrp="1"/>
          </p:cNvSpPr>
          <p:nvPr>
            <p:ph idx="1"/>
          </p:nvPr>
        </p:nvSpPr>
        <p:spPr>
          <a:xfrm>
            <a:off x="357188" y="1628775"/>
            <a:ext cx="8372475" cy="3397250"/>
          </a:xfrm>
        </p:spPr>
        <p:txBody>
          <a:bodyPr vert="horz" wrap="square" lIns="91440" tIns="45720" rIns="91440" bIns="45720" anchor="t" anchorCtr="0"/>
          <a:p>
            <a:r>
              <a:rPr lang="en-US" altLang="zh-CN" sz="2400" kern="1200" dirty="0">
                <a:latin typeface="Times New Roman" panose="02020603050405020304" pitchFamily="18" charset="0"/>
                <a:ea typeface="楷体" panose="02010609060101010101" pitchFamily="49" charset="-122"/>
                <a:cs typeface="+mn-cs"/>
              </a:rPr>
              <a:t>3</a:t>
            </a:r>
            <a:r>
              <a:rPr lang="zh-CN" altLang="en-US" sz="2400" kern="1200" dirty="0">
                <a:latin typeface="Times New Roman" panose="02020603050405020304" pitchFamily="18" charset="0"/>
                <a:ea typeface="楷体" panose="02010609060101010101" pitchFamily="49" charset="-122"/>
                <a:cs typeface="+mn-cs"/>
              </a:rPr>
              <a:t>）对每条扫描线</a:t>
            </a:r>
            <a:r>
              <a:rPr lang="en-US" altLang="zh-CN" sz="2400" kern="1200" dirty="0">
                <a:latin typeface="Times New Roman" panose="02020603050405020304" pitchFamily="18" charset="0"/>
                <a:ea typeface="楷体" panose="02010609060101010101" pitchFamily="49" charset="-122"/>
                <a:cs typeface="+mn-cs"/>
              </a:rPr>
              <a:t>y</a:t>
            </a:r>
            <a:r>
              <a:rPr lang="zh-CN" altLang="en-US" sz="2400" kern="1200" dirty="0">
                <a:latin typeface="Times New Roman" panose="02020603050405020304" pitchFamily="18" charset="0"/>
                <a:ea typeface="楷体" panose="02010609060101010101" pitchFamily="49" charset="-122"/>
                <a:cs typeface="+mn-cs"/>
              </a:rPr>
              <a:t>，按活化多边形表找出所有与当前扫描线相交的多边形。对每个活性多边形，求出扫描线在此多边形内的部分，对这些部分中每个象素</a:t>
            </a:r>
            <a:r>
              <a:rPr lang="en-US" altLang="zh-CN" sz="2400" kern="1200" dirty="0">
                <a:latin typeface="Times New Roman" panose="02020603050405020304" pitchFamily="18" charset="0"/>
                <a:ea typeface="楷体" panose="02010609060101010101" pitchFamily="49" charset="-122"/>
                <a:cs typeface="+mn-cs"/>
              </a:rPr>
              <a:t>x</a:t>
            </a:r>
            <a:r>
              <a:rPr lang="zh-CN" altLang="en-US" sz="2400" kern="1200" dirty="0">
                <a:latin typeface="Times New Roman" panose="02020603050405020304" pitchFamily="18" charset="0"/>
                <a:ea typeface="楷体" panose="02010609060101010101" pitchFamily="49" charset="-122"/>
                <a:cs typeface="+mn-cs"/>
              </a:rPr>
              <a:t>计算多边形在此处的</a:t>
            </a:r>
            <a:r>
              <a:rPr lang="en-US" altLang="zh-CN" sz="2400" kern="1200" dirty="0">
                <a:latin typeface="Times New Roman" panose="02020603050405020304" pitchFamily="18" charset="0"/>
                <a:ea typeface="楷体" panose="02010609060101010101" pitchFamily="49" charset="-122"/>
                <a:cs typeface="+mn-cs"/>
              </a:rPr>
              <a:t>Z</a:t>
            </a:r>
            <a:r>
              <a:rPr lang="zh-CN" altLang="en-US" sz="2400" kern="1200" dirty="0">
                <a:latin typeface="Times New Roman" panose="02020603050405020304" pitchFamily="18" charset="0"/>
                <a:ea typeface="楷体" panose="02010609060101010101" pitchFamily="49" charset="-122"/>
                <a:cs typeface="+mn-cs"/>
              </a:rPr>
              <a:t>值，若</a:t>
            </a:r>
            <a:r>
              <a:rPr lang="en-US" altLang="zh-CN" sz="2400" kern="1200" dirty="0">
                <a:latin typeface="Times New Roman" panose="02020603050405020304" pitchFamily="18" charset="0"/>
                <a:ea typeface="楷体" panose="02010609060101010101" pitchFamily="49" charset="-122"/>
                <a:cs typeface="+mn-cs"/>
              </a:rPr>
              <a:t>Z</a:t>
            </a:r>
            <a:r>
              <a:rPr lang="zh-CN" altLang="en-US" sz="2400" kern="1200" dirty="0">
                <a:latin typeface="Times New Roman" panose="02020603050405020304" pitchFamily="18" charset="0"/>
                <a:ea typeface="楷体" panose="02010609060101010101" pitchFamily="49" charset="-122"/>
                <a:cs typeface="+mn-cs"/>
              </a:rPr>
              <a:t>小于</a:t>
            </a:r>
            <a:r>
              <a:rPr lang="en-US" altLang="zh-CN" sz="2400" kern="1200" dirty="0">
                <a:latin typeface="Times New Roman" panose="02020603050405020304" pitchFamily="18" charset="0"/>
                <a:ea typeface="楷体" panose="02010609060101010101" pitchFamily="49" charset="-122"/>
                <a:cs typeface="+mn-cs"/>
              </a:rPr>
              <a:t>Z(x)</a:t>
            </a:r>
            <a:r>
              <a:rPr lang="zh-CN" altLang="en-US" sz="2400" kern="1200" dirty="0">
                <a:latin typeface="Times New Roman" panose="02020603050405020304" pitchFamily="18" charset="0"/>
                <a:ea typeface="楷体" panose="02010609060101010101" pitchFamily="49" charset="-122"/>
                <a:cs typeface="+mn-cs"/>
              </a:rPr>
              <a:t>，则置</a:t>
            </a:r>
            <a:r>
              <a:rPr lang="en-US" altLang="zh-CN" sz="2400" kern="1200" dirty="0">
                <a:latin typeface="Times New Roman" panose="02020603050405020304" pitchFamily="18" charset="0"/>
                <a:ea typeface="楷体" panose="02010609060101010101" pitchFamily="49" charset="-122"/>
                <a:cs typeface="+mn-cs"/>
              </a:rPr>
              <a:t>Z(x)</a:t>
            </a:r>
            <a:r>
              <a:rPr lang="zh-CN" altLang="en-US" sz="2400" kern="1200" dirty="0">
                <a:latin typeface="Times New Roman" panose="02020603050405020304" pitchFamily="18" charset="0"/>
                <a:ea typeface="楷体" panose="02010609060101010101" pitchFamily="49" charset="-122"/>
                <a:cs typeface="+mn-cs"/>
              </a:rPr>
              <a:t>为</a:t>
            </a:r>
            <a:r>
              <a:rPr lang="en-US" altLang="zh-CN" sz="2400" kern="1200" dirty="0">
                <a:latin typeface="Times New Roman" panose="02020603050405020304" pitchFamily="18" charset="0"/>
                <a:ea typeface="楷体" panose="02010609060101010101" pitchFamily="49" charset="-122"/>
                <a:cs typeface="+mn-cs"/>
              </a:rPr>
              <a:t>Z</a:t>
            </a:r>
            <a:r>
              <a:rPr lang="zh-CN" altLang="en-US" sz="2400" kern="1200" dirty="0">
                <a:latin typeface="Times New Roman" panose="02020603050405020304" pitchFamily="18" charset="0"/>
                <a:ea typeface="楷体" panose="02010609060101010101" pitchFamily="49" charset="-122"/>
                <a:cs typeface="+mn-cs"/>
              </a:rPr>
              <a:t>，</a:t>
            </a:r>
            <a:r>
              <a:rPr lang="en-US" altLang="zh-CN" sz="2400" kern="1200" dirty="0">
                <a:latin typeface="Times New Roman" panose="02020603050405020304" pitchFamily="18" charset="0"/>
                <a:ea typeface="楷体" panose="02010609060101010101" pitchFamily="49" charset="-122"/>
                <a:cs typeface="+mn-cs"/>
              </a:rPr>
              <a:t>I(x)</a:t>
            </a:r>
            <a:r>
              <a:rPr lang="zh-CN" altLang="en-US" sz="2400" kern="1200" dirty="0">
                <a:latin typeface="Times New Roman" panose="02020603050405020304" pitchFamily="18" charset="0"/>
                <a:ea typeface="楷体" panose="02010609060101010101" pitchFamily="49" charset="-122"/>
                <a:cs typeface="+mn-cs"/>
              </a:rPr>
              <a:t>为多边形在此处的颜色值。</a:t>
            </a:r>
            <a:endParaRPr lang="zh-CN" altLang="en-US" sz="2400" kern="1200" dirty="0">
              <a:latin typeface="Times New Roman" panose="02020603050405020304" pitchFamily="18" charset="0"/>
              <a:ea typeface="楷体" panose="02010609060101010101" pitchFamily="49" charset="-122"/>
              <a:cs typeface="+mn-cs"/>
            </a:endParaRPr>
          </a:p>
          <a:p>
            <a:r>
              <a:rPr lang="en-US" altLang="zh-CN" sz="2400" kern="1200" dirty="0">
                <a:latin typeface="Times New Roman" panose="02020603050405020304" pitchFamily="18" charset="0"/>
                <a:ea typeface="楷体" panose="02010609060101010101" pitchFamily="49" charset="-122"/>
                <a:cs typeface="+mn-cs"/>
              </a:rPr>
              <a:t>4</a:t>
            </a:r>
            <a:r>
              <a:rPr lang="zh-CN" altLang="en-US" sz="2400" kern="1200" dirty="0">
                <a:latin typeface="Times New Roman" panose="02020603050405020304" pitchFamily="18" charset="0"/>
                <a:ea typeface="楷体" panose="02010609060101010101" pitchFamily="49" charset="-122"/>
                <a:cs typeface="+mn-cs"/>
              </a:rPr>
              <a:t>）当扫描线对活化多边形表中的所有多边形都处理完毕后，所得的</a:t>
            </a:r>
            <a:r>
              <a:rPr lang="en-US" altLang="zh-CN" sz="2400" kern="1200" dirty="0">
                <a:latin typeface="Times New Roman" panose="02020603050405020304" pitchFamily="18" charset="0"/>
                <a:ea typeface="楷体" panose="02010609060101010101" pitchFamily="49" charset="-122"/>
                <a:cs typeface="+mn-cs"/>
              </a:rPr>
              <a:t>I(x)</a:t>
            </a:r>
            <a:r>
              <a:rPr lang="zh-CN" altLang="en-US" sz="2400" kern="1200" dirty="0">
                <a:latin typeface="Times New Roman" panose="02020603050405020304" pitchFamily="18" charset="0"/>
                <a:ea typeface="楷体" panose="02010609060101010101" pitchFamily="49" charset="-122"/>
                <a:cs typeface="+mn-cs"/>
              </a:rPr>
              <a:t>即为显示的颜色，可进行显示并换下一条扫描线进行处理，即扫描线的</a:t>
            </a:r>
            <a:r>
              <a:rPr lang="en-US" altLang="zh-CN" sz="2400" kern="1200" dirty="0">
                <a:latin typeface="Times New Roman" panose="02020603050405020304" pitchFamily="18" charset="0"/>
                <a:ea typeface="楷体" panose="02010609060101010101" pitchFamily="49" charset="-122"/>
                <a:cs typeface="+mn-cs"/>
              </a:rPr>
              <a:t>y=y+1</a:t>
            </a:r>
            <a:r>
              <a:rPr lang="zh-CN" altLang="en-US" sz="2400" kern="1200" dirty="0">
                <a:latin typeface="Times New Roman" panose="02020603050405020304" pitchFamily="18" charset="0"/>
                <a:ea typeface="楷体" panose="02010609060101010101" pitchFamily="49" charset="-122"/>
                <a:cs typeface="+mn-cs"/>
              </a:rPr>
              <a:t>。此时应更新活性多边形表，将已完全处于扫描线上方的多边形，即</a:t>
            </a:r>
            <a:r>
              <a:rPr lang="en-US" altLang="zh-CN" sz="2400" kern="1200" dirty="0">
                <a:latin typeface="Times New Roman" panose="02020603050405020304" pitchFamily="18" charset="0"/>
                <a:ea typeface="楷体" panose="02010609060101010101" pitchFamily="49" charset="-122"/>
                <a:cs typeface="+mn-cs"/>
              </a:rPr>
              <a:t>ymax&lt;y</a:t>
            </a:r>
            <a:r>
              <a:rPr lang="zh-CN" altLang="en-US" sz="2400" kern="1200" dirty="0">
                <a:latin typeface="Times New Roman" panose="02020603050405020304" pitchFamily="18" charset="0"/>
                <a:ea typeface="楷体" panose="02010609060101010101" pitchFamily="49" charset="-122"/>
                <a:cs typeface="+mn-cs"/>
              </a:rPr>
              <a:t>的多边形移出活性多边形表，将不在当前活性多边形表中的与新一条扫描线相交的多边形，即</a:t>
            </a:r>
            <a:r>
              <a:rPr lang="en-US" altLang="zh-CN" sz="2400" kern="1200" dirty="0">
                <a:latin typeface="Times New Roman" panose="02020603050405020304" pitchFamily="18" charset="0"/>
                <a:ea typeface="楷体" panose="02010609060101010101" pitchFamily="49" charset="-122"/>
                <a:cs typeface="+mn-cs"/>
              </a:rPr>
              <a:t>ymin=y</a:t>
            </a:r>
            <a:r>
              <a:rPr lang="zh-CN" altLang="en-US" sz="2400" kern="1200" dirty="0">
                <a:latin typeface="Times New Roman" panose="02020603050405020304" pitchFamily="18" charset="0"/>
                <a:ea typeface="楷体" panose="02010609060101010101" pitchFamily="49" charset="-122"/>
                <a:cs typeface="+mn-cs"/>
              </a:rPr>
              <a:t>的多边形加入活性多边形表。</a:t>
            </a:r>
            <a:endParaRPr lang="zh-CN" altLang="en-US" sz="2400" kern="1200" dirty="0">
              <a:latin typeface="Times New Roman" panose="02020603050405020304" pitchFamily="18" charset="0"/>
              <a:ea typeface="楷体" panose="02010609060101010101" pitchFamily="49" charset="-122"/>
              <a:cs typeface="+mn-cs"/>
            </a:endParaRPr>
          </a:p>
        </p:txBody>
      </p:sp>
      <p:sp>
        <p:nvSpPr>
          <p:cNvPr id="49155" name="标题 1"/>
          <p:cNvSpPr>
            <a:spLocks noGrp="1"/>
          </p:cNvSpPr>
          <p:nvPr>
            <p:ph type="title"/>
          </p:nvPr>
        </p:nvSpPr>
        <p:spPr/>
        <p:txBody>
          <a:bodyPr vert="horz" wrap="square" lIns="91440" tIns="45720" rIns="91440" bIns="45720" anchor="ctr" anchorCtr="0"/>
          <a:p>
            <a:r>
              <a:rPr lang="zh-CN" altLang="en-US" b="1" kern="1200" dirty="0">
                <a:latin typeface="Times New Roman" panose="02020603050405020304" pitchFamily="18" charset="0"/>
                <a:ea typeface="楷体" panose="02010609060101010101" pitchFamily="49" charset="-122"/>
                <a:cs typeface="+mj-cs"/>
              </a:rPr>
              <a:t>补充：</a:t>
            </a:r>
            <a:r>
              <a:rPr lang="en-US" altLang="zh-CN" b="1" kern="1200" dirty="0">
                <a:latin typeface="Times New Roman" panose="02020603050405020304" pitchFamily="18" charset="0"/>
                <a:ea typeface="楷体" panose="02010609060101010101" pitchFamily="49" charset="-122"/>
                <a:cs typeface="+mj-cs"/>
              </a:rPr>
              <a:t> </a:t>
            </a:r>
            <a:r>
              <a:rPr lang="zh-CN" altLang="en-US" b="1" kern="1200" dirty="0">
                <a:latin typeface="Times New Roman" panose="02020603050405020304" pitchFamily="18" charset="0"/>
                <a:ea typeface="楷体" panose="02010609060101010101" pitchFamily="49" charset="-122"/>
                <a:cs typeface="+mj-cs"/>
              </a:rPr>
              <a:t>扫描线深度缓存算法（略）</a:t>
            </a:r>
            <a:endParaRPr lang="zh-CN" altLang="en-US" kern="1200" dirty="0">
              <a:latin typeface="Times New Roman" panose="02020603050405020304" pitchFamily="18" charset="0"/>
              <a:ea typeface="楷体" panose="02010609060101010101" pitchFamily="49" charset="-122"/>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3"/>
          <p:cNvSpPr>
            <a:spLocks noGrp="1"/>
          </p:cNvSpPr>
          <p:nvPr>
            <p:ph idx="1"/>
          </p:nvPr>
        </p:nvSpPr>
        <p:spPr>
          <a:xfrm>
            <a:off x="107950" y="1213485"/>
            <a:ext cx="8928100" cy="4698365"/>
          </a:xfrm>
        </p:spPr>
        <p:txBody>
          <a:bodyPr vert="horz" wrap="square" lIns="91440" tIns="45720" rIns="91440" bIns="45720" anchor="t" anchorCtr="0"/>
          <a:p>
            <a:pPr>
              <a:spcBef>
                <a:spcPts val="600"/>
              </a:spcBef>
            </a:pPr>
            <a:r>
              <a:rPr lang="zh-CN" altLang="en-US" sz="2600" kern="1200" dirty="0">
                <a:latin typeface="楷体" panose="02010609060101010101" pitchFamily="49" charset="-122"/>
                <a:ea typeface="楷体" panose="02010609060101010101" pitchFamily="49" charset="-122"/>
                <a:cs typeface="+mn-cs"/>
              </a:rPr>
              <a:t>影响真实感图形因素：</a:t>
            </a:r>
            <a:endParaRPr lang="en-US" altLang="zh-CN" sz="2600" kern="1200" dirty="0">
              <a:latin typeface="楷体" panose="02010609060101010101" pitchFamily="49" charset="-122"/>
              <a:ea typeface="楷体" panose="02010609060101010101" pitchFamily="49" charset="-122"/>
              <a:cs typeface="+mn-cs"/>
            </a:endParaRPr>
          </a:p>
          <a:p>
            <a:pPr lvl="1">
              <a:spcBef>
                <a:spcPts val="600"/>
              </a:spcBef>
            </a:pPr>
            <a:r>
              <a:rPr lang="zh-CN" altLang="en-US" kern="1200" dirty="0">
                <a:latin typeface="楷体" panose="02010609060101010101" pitchFamily="49" charset="-122"/>
                <a:ea typeface="楷体" panose="02010609060101010101" pitchFamily="49" charset="-122"/>
                <a:cs typeface="+mn-cs"/>
              </a:rPr>
              <a:t>物体本身几何形状以及模型表示</a:t>
            </a:r>
            <a:r>
              <a:rPr lang="en-US" altLang="zh-CN" kern="1200" dirty="0">
                <a:latin typeface="楷体" panose="02010609060101010101" pitchFamily="49" charset="-122"/>
                <a:ea typeface="楷体" panose="02010609060101010101" pitchFamily="49" charset="-122"/>
                <a:cs typeface="+mn-cs"/>
              </a:rPr>
              <a:t>--</a:t>
            </a:r>
            <a:r>
              <a:rPr lang="zh-CN" altLang="en-US" kern="1200" dirty="0">
                <a:latin typeface="楷体" panose="02010609060101010101" pitchFamily="49" charset="-122"/>
                <a:ea typeface="楷体" panose="02010609060101010101" pitchFamily="49" charset="-122"/>
                <a:cs typeface="+mn-cs"/>
              </a:rPr>
              <a:t>多边形表面</a:t>
            </a:r>
            <a:endParaRPr lang="zh-CN" altLang="en-US" kern="1200" dirty="0">
              <a:latin typeface="楷体" panose="02010609060101010101" pitchFamily="49" charset="-122"/>
              <a:ea typeface="楷体" panose="02010609060101010101" pitchFamily="49" charset="-122"/>
              <a:cs typeface="+mn-cs"/>
            </a:endParaRPr>
          </a:p>
          <a:p>
            <a:pPr lvl="1">
              <a:spcBef>
                <a:spcPts val="600"/>
              </a:spcBef>
            </a:pPr>
            <a:r>
              <a:rPr lang="zh-CN" altLang="en-US" kern="1200" dirty="0">
                <a:latin typeface="楷体" panose="02010609060101010101" pitchFamily="49" charset="-122"/>
                <a:ea typeface="楷体" panose="02010609060101010101" pitchFamily="49" charset="-122"/>
                <a:cs typeface="+mn-cs"/>
              </a:rPr>
              <a:t>物体表面的特性（材质）：粗糙度、颜色、</a:t>
            </a:r>
            <a:r>
              <a:rPr lang="zh-CN" altLang="en-US" kern="1200" dirty="0">
                <a:latin typeface="楷体" panose="02010609060101010101" pitchFamily="49" charset="-122"/>
                <a:ea typeface="楷体" panose="02010609060101010101" pitchFamily="49" charset="-122"/>
                <a:cs typeface="+mn-cs"/>
                <a:sym typeface="宋体" panose="02010600030101010101" pitchFamily="2" charset="-122"/>
              </a:rPr>
              <a:t>纹理、</a:t>
            </a:r>
            <a:r>
              <a:rPr lang="zh-CN" altLang="en-US" kern="1200" dirty="0">
                <a:latin typeface="楷体" panose="02010609060101010101" pitchFamily="49" charset="-122"/>
                <a:ea typeface="楷体" panose="02010609060101010101" pitchFamily="49" charset="-122"/>
                <a:cs typeface="+mn-cs"/>
              </a:rPr>
              <a:t>透明</a:t>
            </a:r>
            <a:endParaRPr lang="zh-CN" altLang="en-US" kern="1200" dirty="0">
              <a:solidFill>
                <a:srgbClr val="3333FF"/>
              </a:solidFill>
              <a:latin typeface="楷体" panose="02010609060101010101" pitchFamily="49" charset="-122"/>
              <a:ea typeface="楷体" panose="02010609060101010101" pitchFamily="49" charset="-122"/>
              <a:cs typeface="+mn-cs"/>
            </a:endParaRPr>
          </a:p>
          <a:p>
            <a:pPr lvl="1">
              <a:spcBef>
                <a:spcPts val="600"/>
              </a:spcBef>
            </a:pPr>
            <a:r>
              <a:rPr lang="zh-CN" altLang="en-US" kern="1200" dirty="0">
                <a:latin typeface="楷体" panose="02010609060101010101" pitchFamily="49" charset="-122"/>
                <a:ea typeface="楷体" panose="02010609060101010101" pitchFamily="49" charset="-122"/>
                <a:cs typeface="+mn-cs"/>
              </a:rPr>
              <a:t>光照：光源类型、光的颜色和光强、明暗变化、阴影、镜面反射</a:t>
            </a:r>
            <a:endParaRPr lang="zh-CN" altLang="en-US" kern="1200" dirty="0">
              <a:latin typeface="楷体" panose="02010609060101010101" pitchFamily="49" charset="-122"/>
              <a:ea typeface="楷体" panose="02010609060101010101" pitchFamily="49" charset="-122"/>
              <a:cs typeface="+mn-cs"/>
            </a:endParaRPr>
          </a:p>
          <a:p>
            <a:pPr lvl="1">
              <a:spcBef>
                <a:spcPts val="600"/>
              </a:spcBef>
            </a:pPr>
            <a:r>
              <a:rPr lang="zh-CN" altLang="en-US" kern="1200" dirty="0">
                <a:latin typeface="楷体" panose="02010609060101010101" pitchFamily="49" charset="-122"/>
                <a:ea typeface="楷体" panose="02010609060101010101" pitchFamily="49" charset="-122"/>
                <a:cs typeface="+mn-cs"/>
              </a:rPr>
              <a:t>物体和光源的相对位置</a:t>
            </a:r>
            <a:endParaRPr lang="zh-CN" altLang="en-US" kern="1200" dirty="0">
              <a:latin typeface="楷体" panose="02010609060101010101" pitchFamily="49" charset="-122"/>
              <a:ea typeface="楷体" panose="02010609060101010101" pitchFamily="49" charset="-122"/>
              <a:cs typeface="+mn-cs"/>
            </a:endParaRPr>
          </a:p>
          <a:p>
            <a:pPr lvl="1">
              <a:spcBef>
                <a:spcPts val="600"/>
              </a:spcBef>
            </a:pPr>
            <a:r>
              <a:rPr lang="zh-CN" altLang="en-US" kern="1200" dirty="0">
                <a:latin typeface="楷体" panose="02010609060101010101" pitchFamily="49" charset="-122"/>
                <a:ea typeface="楷体" panose="02010609060101010101" pitchFamily="49" charset="-122"/>
                <a:cs typeface="+mn-cs"/>
              </a:rPr>
              <a:t>物体周围的环境</a:t>
            </a:r>
            <a:endParaRPr lang="zh-CN" altLang="en-US" kern="1200" dirty="0">
              <a:latin typeface="楷体" panose="02010609060101010101" pitchFamily="49" charset="-122"/>
              <a:ea typeface="楷体" panose="02010609060101010101" pitchFamily="49" charset="-122"/>
              <a:cs typeface="+mn-cs"/>
            </a:endParaRPr>
          </a:p>
          <a:p>
            <a:pPr lvl="1">
              <a:spcBef>
                <a:spcPts val="600"/>
              </a:spcBef>
            </a:pPr>
            <a:endParaRPr lang="zh-CN" altLang="en-US" kern="1200" dirty="0">
              <a:latin typeface="楷体" panose="02010609060101010101" pitchFamily="49" charset="-122"/>
              <a:ea typeface="楷体" panose="02010609060101010101" pitchFamily="49" charset="-122"/>
              <a:cs typeface="+mn-cs"/>
            </a:endParaRPr>
          </a:p>
          <a:p>
            <a:pPr lvl="1">
              <a:spcBef>
                <a:spcPts val="600"/>
              </a:spcBef>
            </a:pPr>
            <a:endParaRPr lang="zh-CN" altLang="en-US" kern="1200" dirty="0">
              <a:latin typeface="楷体" panose="02010609060101010101" pitchFamily="49" charset="-122"/>
              <a:ea typeface="楷体" panose="02010609060101010101" pitchFamily="49" charset="-122"/>
              <a:cs typeface="+mn-cs"/>
            </a:endParaRPr>
          </a:p>
        </p:txBody>
      </p:sp>
      <p:pic>
        <p:nvPicPr>
          <p:cNvPr id="5123" name="Picture 2"/>
          <p:cNvPicPr>
            <a:picLocks noChangeAspect="1"/>
          </p:cNvPicPr>
          <p:nvPr/>
        </p:nvPicPr>
        <p:blipFill>
          <a:blip r:embed="rId1"/>
          <a:stretch>
            <a:fillRect/>
          </a:stretch>
        </p:blipFill>
        <p:spPr>
          <a:xfrm>
            <a:off x="5331460" y="3357245"/>
            <a:ext cx="3258185" cy="3347085"/>
          </a:xfrm>
          <a:prstGeom prst="rect">
            <a:avLst/>
          </a:prstGeom>
          <a:noFill/>
          <a:ln w="9525">
            <a:noFill/>
          </a:ln>
        </p:spPr>
      </p:pic>
      <p:sp>
        <p:nvSpPr>
          <p:cNvPr id="3" name="标题 2"/>
          <p:cNvSpPr>
            <a:spLocks noGrp="1"/>
          </p:cNvSpPr>
          <p:nvPr>
            <p:ph type="title"/>
            <p:custDataLst>
              <p:tags r:id="rId2"/>
            </p:custDataLst>
          </p:nvPr>
        </p:nvSpPr>
        <p:spPr/>
        <p:txBody>
          <a:bodyPr/>
          <a:p>
            <a:r>
              <a:rPr lang="en-US"/>
              <a:t>7.1 </a:t>
            </a:r>
            <a:r>
              <a:rPr lang="zh-CN" altLang="en-US"/>
              <a:t>真实感图形分析</a:t>
            </a: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0178" name="Group 4"/>
          <p:cNvGrpSpPr>
            <a:grpSpLocks noGrp="1" noChangeAspect="1"/>
          </p:cNvGrpSpPr>
          <p:nvPr/>
        </p:nvGrpSpPr>
        <p:grpSpPr>
          <a:xfrm>
            <a:off x="428625" y="928688"/>
            <a:ext cx="8572500" cy="4714875"/>
            <a:chOff x="4050" y="5943"/>
            <a:chExt cx="4053" cy="2790"/>
          </a:xfrm>
        </p:grpSpPr>
        <p:sp>
          <p:nvSpPr>
            <p:cNvPr id="50180" name="AutoShape 5"/>
            <p:cNvSpPr>
              <a:spLocks noChangeAspect="1"/>
            </p:cNvSpPr>
            <p:nvPr/>
          </p:nvSpPr>
          <p:spPr>
            <a:xfrm>
              <a:off x="4050" y="5943"/>
              <a:ext cx="4053" cy="279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spcAft>
                  <a:spcPct val="50000"/>
                </a:spcAft>
                <a:buFontTx/>
                <a:buNone/>
              </a:pPr>
              <a:endParaRPr lang="zh-CN" altLang="en-US" b="1" dirty="0">
                <a:latin typeface="宋体" panose="02010600030101010101" pitchFamily="2" charset="-122"/>
                <a:ea typeface="宋体" panose="02010600030101010101" pitchFamily="2" charset="-122"/>
              </a:endParaRPr>
            </a:p>
          </p:txBody>
        </p:sp>
        <p:grpSp>
          <p:nvGrpSpPr>
            <p:cNvPr id="50181" name="Group 6"/>
            <p:cNvGrpSpPr/>
            <p:nvPr/>
          </p:nvGrpSpPr>
          <p:grpSpPr>
            <a:xfrm>
              <a:off x="4197" y="6005"/>
              <a:ext cx="3801" cy="2573"/>
              <a:chOff x="4197" y="6005"/>
              <a:chExt cx="3801" cy="2573"/>
            </a:xfrm>
          </p:grpSpPr>
          <p:sp>
            <p:nvSpPr>
              <p:cNvPr id="50182" name="Text Box 7"/>
              <p:cNvSpPr txBox="1"/>
              <p:nvPr/>
            </p:nvSpPr>
            <p:spPr>
              <a:xfrm>
                <a:off x="6360" y="6935"/>
                <a:ext cx="210" cy="279"/>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50000"/>
                  </a:spcBef>
                  <a:spcAft>
                    <a:spcPct val="50000"/>
                  </a:spcAft>
                  <a:buFontTx/>
                  <a:buNone/>
                </a:pPr>
                <a:r>
                  <a:rPr lang="en-US" altLang="zh-CN" sz="1600" b="1" dirty="0">
                    <a:latin typeface="Times New Roman" panose="02020603050405020304" pitchFamily="18" charset="0"/>
                    <a:ea typeface="宋体" panose="02010600030101010101" pitchFamily="2" charset="-122"/>
                  </a:rPr>
                  <a:t>X</a:t>
                </a:r>
                <a:endParaRPr lang="en-US" altLang="zh-CN" sz="1600" b="1" dirty="0">
                  <a:latin typeface="宋体" panose="02010600030101010101" pitchFamily="2" charset="-122"/>
                  <a:ea typeface="宋体" panose="02010600030101010101" pitchFamily="2" charset="-122"/>
                </a:endParaRPr>
              </a:p>
            </p:txBody>
          </p:sp>
          <p:sp>
            <p:nvSpPr>
              <p:cNvPr id="50183" name="Text Box 8"/>
              <p:cNvSpPr txBox="1"/>
              <p:nvPr/>
            </p:nvSpPr>
            <p:spPr>
              <a:xfrm>
                <a:off x="4344" y="7741"/>
                <a:ext cx="210" cy="279"/>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50000"/>
                  </a:spcBef>
                  <a:spcAft>
                    <a:spcPct val="50000"/>
                  </a:spcAft>
                  <a:buFontTx/>
                  <a:buNone/>
                </a:pPr>
                <a:r>
                  <a:rPr lang="en-US" altLang="zh-CN" sz="1600" b="1" dirty="0">
                    <a:latin typeface="Times New Roman" panose="02020603050405020304" pitchFamily="18" charset="0"/>
                    <a:ea typeface="宋体" panose="02010600030101010101" pitchFamily="2" charset="-122"/>
                  </a:rPr>
                  <a:t>β</a:t>
                </a:r>
                <a:endParaRPr lang="en-US" altLang="zh-CN" sz="1600" b="1" dirty="0">
                  <a:latin typeface="宋体" panose="02010600030101010101" pitchFamily="2" charset="-122"/>
                  <a:ea typeface="宋体" panose="02010600030101010101" pitchFamily="2" charset="-122"/>
                </a:endParaRPr>
              </a:p>
            </p:txBody>
          </p:sp>
          <p:sp>
            <p:nvSpPr>
              <p:cNvPr id="50184" name="Text Box 9"/>
              <p:cNvSpPr txBox="1"/>
              <p:nvPr/>
            </p:nvSpPr>
            <p:spPr>
              <a:xfrm>
                <a:off x="4806" y="8268"/>
                <a:ext cx="210" cy="279"/>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50000"/>
                  </a:spcBef>
                  <a:spcAft>
                    <a:spcPct val="50000"/>
                  </a:spcAft>
                  <a:buFontTx/>
                  <a:buNone/>
                </a:pPr>
                <a:r>
                  <a:rPr lang="en-US" altLang="zh-CN" sz="1600" b="1" dirty="0">
                    <a:latin typeface="Times New Roman" panose="02020603050405020304" pitchFamily="18" charset="0"/>
                    <a:ea typeface="宋体" panose="02010600030101010101" pitchFamily="2" charset="-122"/>
                  </a:rPr>
                  <a:t>A</a:t>
                </a:r>
                <a:endParaRPr lang="en-US" altLang="zh-CN" sz="1600" b="1" dirty="0">
                  <a:latin typeface="宋体" panose="02010600030101010101" pitchFamily="2" charset="-122"/>
                  <a:ea typeface="宋体" panose="02010600030101010101" pitchFamily="2" charset="-122"/>
                </a:endParaRPr>
              </a:p>
            </p:txBody>
          </p:sp>
          <p:sp>
            <p:nvSpPr>
              <p:cNvPr id="50185" name="Text Box 10"/>
              <p:cNvSpPr txBox="1"/>
              <p:nvPr/>
            </p:nvSpPr>
            <p:spPr>
              <a:xfrm>
                <a:off x="5709" y="7183"/>
                <a:ext cx="210" cy="279"/>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50000"/>
                  </a:spcBef>
                  <a:spcAft>
                    <a:spcPct val="50000"/>
                  </a:spcAft>
                  <a:buFontTx/>
                  <a:buNone/>
                </a:pPr>
                <a:r>
                  <a:rPr lang="en-US" altLang="zh-CN" sz="1600" b="1" dirty="0">
                    <a:latin typeface="Times New Roman" panose="02020603050405020304" pitchFamily="18" charset="0"/>
                    <a:ea typeface="宋体" panose="02010600030101010101" pitchFamily="2" charset="-122"/>
                  </a:rPr>
                  <a:t>D</a:t>
                </a:r>
                <a:endParaRPr lang="en-US" altLang="zh-CN" sz="1600" b="1" dirty="0">
                  <a:latin typeface="宋体" panose="02010600030101010101" pitchFamily="2" charset="-122"/>
                  <a:ea typeface="宋体" panose="02010600030101010101" pitchFamily="2" charset="-122"/>
                </a:endParaRPr>
              </a:p>
            </p:txBody>
          </p:sp>
          <p:sp>
            <p:nvSpPr>
              <p:cNvPr id="50186" name="Text Box 11"/>
              <p:cNvSpPr txBox="1"/>
              <p:nvPr/>
            </p:nvSpPr>
            <p:spPr>
              <a:xfrm>
                <a:off x="7788" y="8237"/>
                <a:ext cx="210" cy="279"/>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50000"/>
                  </a:spcBef>
                  <a:spcAft>
                    <a:spcPct val="50000"/>
                  </a:spcAft>
                  <a:buFontTx/>
                  <a:buNone/>
                </a:pPr>
                <a:r>
                  <a:rPr lang="en-US" altLang="zh-CN" sz="1600" b="1" dirty="0">
                    <a:latin typeface="Times New Roman" panose="02020603050405020304" pitchFamily="18" charset="0"/>
                    <a:ea typeface="宋体" panose="02010600030101010101" pitchFamily="2" charset="-122"/>
                  </a:rPr>
                  <a:t>X</a:t>
                </a:r>
                <a:endParaRPr lang="en-US" altLang="zh-CN" sz="1600" b="1" dirty="0">
                  <a:latin typeface="宋体" panose="02010600030101010101" pitchFamily="2" charset="-122"/>
                  <a:ea typeface="宋体" panose="02010600030101010101" pitchFamily="2" charset="-122"/>
                </a:endParaRPr>
              </a:p>
            </p:txBody>
          </p:sp>
          <p:sp>
            <p:nvSpPr>
              <p:cNvPr id="50187" name="Line 12"/>
              <p:cNvSpPr/>
              <p:nvPr/>
            </p:nvSpPr>
            <p:spPr>
              <a:xfrm>
                <a:off x="4554" y="8578"/>
                <a:ext cx="3402" cy="0"/>
              </a:xfrm>
              <a:prstGeom prst="line">
                <a:avLst/>
              </a:prstGeom>
              <a:ln w="9525" cap="flat" cmpd="sng">
                <a:solidFill>
                  <a:srgbClr val="000000"/>
                </a:solidFill>
                <a:prstDash val="solid"/>
                <a:headEnd type="none" w="med" len="med"/>
                <a:tailEnd type="triangle" w="sm" len="lg"/>
              </a:ln>
            </p:spPr>
          </p:sp>
          <p:sp>
            <p:nvSpPr>
              <p:cNvPr id="50188" name="Line 13"/>
              <p:cNvSpPr/>
              <p:nvPr/>
            </p:nvSpPr>
            <p:spPr>
              <a:xfrm flipV="1">
                <a:off x="4554" y="6006"/>
                <a:ext cx="0" cy="2572"/>
              </a:xfrm>
              <a:prstGeom prst="line">
                <a:avLst/>
              </a:prstGeom>
              <a:ln w="9525" cap="flat" cmpd="sng">
                <a:solidFill>
                  <a:srgbClr val="000000"/>
                </a:solidFill>
                <a:prstDash val="solid"/>
                <a:headEnd type="none" w="med" len="med"/>
                <a:tailEnd type="triangle" w="sm" len="lg"/>
              </a:ln>
            </p:spPr>
          </p:sp>
          <p:sp>
            <p:nvSpPr>
              <p:cNvPr id="50189" name="Line 14"/>
              <p:cNvSpPr/>
              <p:nvPr/>
            </p:nvSpPr>
            <p:spPr>
              <a:xfrm>
                <a:off x="4554" y="8175"/>
                <a:ext cx="3171" cy="0"/>
              </a:xfrm>
              <a:prstGeom prst="line">
                <a:avLst/>
              </a:prstGeom>
              <a:ln w="9525" cap="flat" cmpd="sng">
                <a:solidFill>
                  <a:srgbClr val="000000"/>
                </a:solidFill>
                <a:prstDash val="solid"/>
                <a:headEnd type="none" w="med" len="med"/>
                <a:tailEnd type="none" w="med" len="med"/>
              </a:ln>
            </p:spPr>
          </p:sp>
          <p:sp>
            <p:nvSpPr>
              <p:cNvPr id="50190" name="Line 15"/>
              <p:cNvSpPr/>
              <p:nvPr/>
            </p:nvSpPr>
            <p:spPr>
              <a:xfrm>
                <a:off x="4554" y="7865"/>
                <a:ext cx="3150" cy="0"/>
              </a:xfrm>
              <a:prstGeom prst="line">
                <a:avLst/>
              </a:prstGeom>
              <a:ln w="9525" cap="flat" cmpd="sng">
                <a:solidFill>
                  <a:srgbClr val="000000"/>
                </a:solidFill>
                <a:prstDash val="solid"/>
                <a:headEnd type="none" w="med" len="med"/>
                <a:tailEnd type="none" w="med" len="med"/>
              </a:ln>
            </p:spPr>
          </p:sp>
          <p:sp>
            <p:nvSpPr>
              <p:cNvPr id="50191" name="Line 16"/>
              <p:cNvSpPr/>
              <p:nvPr/>
            </p:nvSpPr>
            <p:spPr>
              <a:xfrm>
                <a:off x="4554" y="6966"/>
                <a:ext cx="3150" cy="0"/>
              </a:xfrm>
              <a:prstGeom prst="line">
                <a:avLst/>
              </a:prstGeom>
              <a:ln w="9525" cap="flat" cmpd="sng">
                <a:solidFill>
                  <a:srgbClr val="0000FF"/>
                </a:solidFill>
                <a:prstDash val="solid"/>
                <a:headEnd type="none" w="med" len="med"/>
                <a:tailEnd type="none" w="med" len="med"/>
              </a:ln>
            </p:spPr>
          </p:sp>
          <p:sp>
            <p:nvSpPr>
              <p:cNvPr id="50192" name="Line 17"/>
              <p:cNvSpPr/>
              <p:nvPr/>
            </p:nvSpPr>
            <p:spPr>
              <a:xfrm>
                <a:off x="4554" y="6749"/>
                <a:ext cx="3150" cy="1"/>
              </a:xfrm>
              <a:prstGeom prst="line">
                <a:avLst/>
              </a:prstGeom>
              <a:ln w="9525" cap="flat" cmpd="sng">
                <a:solidFill>
                  <a:srgbClr val="000000"/>
                </a:solidFill>
                <a:prstDash val="solid"/>
                <a:headEnd type="none" w="med" len="med"/>
                <a:tailEnd type="none" w="med" len="med"/>
              </a:ln>
            </p:spPr>
          </p:sp>
          <p:sp>
            <p:nvSpPr>
              <p:cNvPr id="50193" name="Line 18"/>
              <p:cNvSpPr/>
              <p:nvPr/>
            </p:nvSpPr>
            <p:spPr>
              <a:xfrm>
                <a:off x="4554" y="6532"/>
                <a:ext cx="3171" cy="1"/>
              </a:xfrm>
              <a:prstGeom prst="line">
                <a:avLst/>
              </a:prstGeom>
              <a:ln w="9525" cap="flat" cmpd="sng">
                <a:solidFill>
                  <a:srgbClr val="000000"/>
                </a:solidFill>
                <a:prstDash val="solid"/>
                <a:headEnd type="none" w="med" len="med"/>
                <a:tailEnd type="none" w="med" len="med"/>
              </a:ln>
            </p:spPr>
          </p:sp>
          <p:sp>
            <p:nvSpPr>
              <p:cNvPr id="50194" name="Line 19"/>
              <p:cNvSpPr/>
              <p:nvPr/>
            </p:nvSpPr>
            <p:spPr>
              <a:xfrm flipV="1">
                <a:off x="4974" y="6315"/>
                <a:ext cx="1092" cy="2077"/>
              </a:xfrm>
              <a:prstGeom prst="line">
                <a:avLst/>
              </a:prstGeom>
              <a:ln w="9525" cap="flat" cmpd="sng">
                <a:solidFill>
                  <a:srgbClr val="000000"/>
                </a:solidFill>
                <a:prstDash val="solid"/>
                <a:headEnd type="none" w="med" len="med"/>
                <a:tailEnd type="none" w="med" len="med"/>
              </a:ln>
            </p:spPr>
          </p:sp>
          <p:sp>
            <p:nvSpPr>
              <p:cNvPr id="50195" name="Line 20"/>
              <p:cNvSpPr/>
              <p:nvPr/>
            </p:nvSpPr>
            <p:spPr>
              <a:xfrm>
                <a:off x="6066" y="6315"/>
                <a:ext cx="483" cy="558"/>
              </a:xfrm>
              <a:prstGeom prst="line">
                <a:avLst/>
              </a:prstGeom>
              <a:ln w="9525" cap="flat" cmpd="sng">
                <a:solidFill>
                  <a:srgbClr val="000000"/>
                </a:solidFill>
                <a:prstDash val="solid"/>
                <a:headEnd type="none" w="med" len="med"/>
                <a:tailEnd type="none" w="med" len="med"/>
              </a:ln>
            </p:spPr>
          </p:sp>
          <p:sp>
            <p:nvSpPr>
              <p:cNvPr id="50196" name="Line 21"/>
              <p:cNvSpPr/>
              <p:nvPr/>
            </p:nvSpPr>
            <p:spPr>
              <a:xfrm>
                <a:off x="6549" y="6873"/>
                <a:ext cx="714" cy="806"/>
              </a:xfrm>
              <a:prstGeom prst="line">
                <a:avLst/>
              </a:prstGeom>
              <a:ln w="9525" cap="flat" cmpd="sng">
                <a:solidFill>
                  <a:srgbClr val="000000"/>
                </a:solidFill>
                <a:prstDash val="dash"/>
                <a:headEnd type="none" w="med" len="med"/>
                <a:tailEnd type="none" w="med" len="med"/>
              </a:ln>
            </p:spPr>
          </p:sp>
          <p:sp>
            <p:nvSpPr>
              <p:cNvPr id="50197" name="Line 22"/>
              <p:cNvSpPr/>
              <p:nvPr/>
            </p:nvSpPr>
            <p:spPr>
              <a:xfrm flipH="1">
                <a:off x="4974" y="7679"/>
                <a:ext cx="2289" cy="682"/>
              </a:xfrm>
              <a:prstGeom prst="line">
                <a:avLst/>
              </a:prstGeom>
              <a:ln w="9525" cap="flat" cmpd="sng">
                <a:solidFill>
                  <a:srgbClr val="000000"/>
                </a:solidFill>
                <a:prstDash val="solid"/>
                <a:headEnd type="none" w="med" len="med"/>
                <a:tailEnd type="none" w="med" len="med"/>
              </a:ln>
            </p:spPr>
          </p:sp>
          <p:sp>
            <p:nvSpPr>
              <p:cNvPr id="50198" name="Line 23"/>
              <p:cNvSpPr/>
              <p:nvPr/>
            </p:nvSpPr>
            <p:spPr>
              <a:xfrm flipH="1">
                <a:off x="5877" y="6284"/>
                <a:ext cx="1617" cy="992"/>
              </a:xfrm>
              <a:prstGeom prst="line">
                <a:avLst/>
              </a:prstGeom>
              <a:ln w="9525" cap="flat" cmpd="sng">
                <a:solidFill>
                  <a:srgbClr val="800080"/>
                </a:solidFill>
                <a:prstDash val="solid"/>
                <a:headEnd type="none" w="med" len="med"/>
                <a:tailEnd type="none" w="med" len="med"/>
              </a:ln>
            </p:spPr>
          </p:sp>
          <p:sp>
            <p:nvSpPr>
              <p:cNvPr id="50199" name="Line 24"/>
              <p:cNvSpPr/>
              <p:nvPr/>
            </p:nvSpPr>
            <p:spPr>
              <a:xfrm>
                <a:off x="5877" y="7276"/>
                <a:ext cx="1743" cy="744"/>
              </a:xfrm>
              <a:prstGeom prst="line">
                <a:avLst/>
              </a:prstGeom>
              <a:ln w="9525" cap="flat" cmpd="sng">
                <a:solidFill>
                  <a:srgbClr val="800080"/>
                </a:solidFill>
                <a:prstDash val="solid"/>
                <a:headEnd type="none" w="med" len="med"/>
                <a:tailEnd type="none" w="med" len="med"/>
              </a:ln>
            </p:spPr>
          </p:sp>
          <p:sp>
            <p:nvSpPr>
              <p:cNvPr id="50200" name="Line 25"/>
              <p:cNvSpPr/>
              <p:nvPr/>
            </p:nvSpPr>
            <p:spPr>
              <a:xfrm flipH="1" flipV="1">
                <a:off x="7494" y="6284"/>
                <a:ext cx="147" cy="1736"/>
              </a:xfrm>
              <a:prstGeom prst="line">
                <a:avLst/>
              </a:prstGeom>
              <a:ln w="9525" cap="flat" cmpd="sng">
                <a:solidFill>
                  <a:srgbClr val="800080"/>
                </a:solidFill>
                <a:prstDash val="solid"/>
                <a:headEnd type="none" w="med" len="med"/>
                <a:tailEnd type="none" w="med" len="med"/>
              </a:ln>
            </p:spPr>
          </p:sp>
          <p:sp>
            <p:nvSpPr>
              <p:cNvPr id="50201" name="Text Box 26"/>
              <p:cNvSpPr txBox="1"/>
              <p:nvPr/>
            </p:nvSpPr>
            <p:spPr>
              <a:xfrm>
                <a:off x="4281" y="6005"/>
                <a:ext cx="210" cy="279"/>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50000"/>
                  </a:spcBef>
                  <a:spcAft>
                    <a:spcPct val="50000"/>
                  </a:spcAft>
                  <a:buFontTx/>
                  <a:buNone/>
                </a:pPr>
                <a:r>
                  <a:rPr lang="en-US" altLang="zh-CN" sz="1600" b="1" dirty="0">
                    <a:latin typeface="Times New Roman" panose="02020603050405020304" pitchFamily="18" charset="0"/>
                    <a:ea typeface="宋体" panose="02010600030101010101" pitchFamily="2" charset="-122"/>
                  </a:rPr>
                  <a:t>Y</a:t>
                </a:r>
                <a:endParaRPr lang="en-US" altLang="zh-CN" sz="1600" b="1" dirty="0">
                  <a:latin typeface="宋体" panose="02010600030101010101" pitchFamily="2" charset="-122"/>
                  <a:ea typeface="宋体" panose="02010600030101010101" pitchFamily="2" charset="-122"/>
                </a:endParaRPr>
              </a:p>
            </p:txBody>
          </p:sp>
          <p:sp>
            <p:nvSpPr>
              <p:cNvPr id="50202" name="Text Box 27"/>
              <p:cNvSpPr txBox="1"/>
              <p:nvPr/>
            </p:nvSpPr>
            <p:spPr>
              <a:xfrm>
                <a:off x="6024" y="6005"/>
                <a:ext cx="210" cy="279"/>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50000"/>
                  </a:spcBef>
                  <a:spcAft>
                    <a:spcPct val="50000"/>
                  </a:spcAft>
                  <a:buFontTx/>
                  <a:buNone/>
                </a:pPr>
                <a:r>
                  <a:rPr lang="en-US" altLang="zh-CN" sz="1600" b="1" dirty="0">
                    <a:latin typeface="Times New Roman" panose="02020603050405020304" pitchFamily="18" charset="0"/>
                    <a:ea typeface="宋体" panose="02010600030101010101" pitchFamily="2" charset="-122"/>
                  </a:rPr>
                  <a:t>B</a:t>
                </a:r>
                <a:endParaRPr lang="en-US" altLang="zh-CN" sz="1600" b="1" dirty="0">
                  <a:latin typeface="宋体" panose="02010600030101010101" pitchFamily="2" charset="-122"/>
                  <a:ea typeface="宋体" panose="02010600030101010101" pitchFamily="2" charset="-122"/>
                </a:endParaRPr>
              </a:p>
            </p:txBody>
          </p:sp>
          <p:sp>
            <p:nvSpPr>
              <p:cNvPr id="50203" name="Text Box 28"/>
              <p:cNvSpPr txBox="1"/>
              <p:nvPr/>
            </p:nvSpPr>
            <p:spPr>
              <a:xfrm>
                <a:off x="7578" y="6098"/>
                <a:ext cx="210" cy="279"/>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50000"/>
                  </a:spcBef>
                  <a:spcAft>
                    <a:spcPct val="50000"/>
                  </a:spcAft>
                  <a:buFontTx/>
                  <a:buNone/>
                </a:pPr>
                <a:r>
                  <a:rPr lang="en-US" altLang="zh-CN" sz="1600" b="1" dirty="0">
                    <a:latin typeface="Times New Roman" panose="02020603050405020304" pitchFamily="18" charset="0"/>
                    <a:ea typeface="宋体" panose="02010600030101010101" pitchFamily="2" charset="-122"/>
                  </a:rPr>
                  <a:t>E</a:t>
                </a:r>
                <a:endParaRPr lang="en-US" altLang="zh-CN" sz="1600" b="1" dirty="0">
                  <a:latin typeface="宋体" panose="02010600030101010101" pitchFamily="2" charset="-122"/>
                  <a:ea typeface="宋体" panose="02010600030101010101" pitchFamily="2" charset="-122"/>
                </a:endParaRPr>
              </a:p>
            </p:txBody>
          </p:sp>
          <p:sp>
            <p:nvSpPr>
              <p:cNvPr id="50204" name="Text Box 29"/>
              <p:cNvSpPr txBox="1"/>
              <p:nvPr/>
            </p:nvSpPr>
            <p:spPr>
              <a:xfrm>
                <a:off x="7683" y="7896"/>
                <a:ext cx="210" cy="279"/>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50000"/>
                  </a:spcBef>
                  <a:spcAft>
                    <a:spcPct val="50000"/>
                  </a:spcAft>
                  <a:buFontTx/>
                  <a:buNone/>
                </a:pPr>
                <a:r>
                  <a:rPr lang="en-US" altLang="zh-CN" sz="1600" b="1" dirty="0">
                    <a:latin typeface="Times New Roman" panose="02020603050405020304" pitchFamily="18" charset="0"/>
                    <a:ea typeface="宋体" panose="02010600030101010101" pitchFamily="2" charset="-122"/>
                  </a:rPr>
                  <a:t>F</a:t>
                </a:r>
                <a:endParaRPr lang="en-US" altLang="zh-CN" sz="1600" b="1" dirty="0">
                  <a:latin typeface="宋体" panose="02010600030101010101" pitchFamily="2" charset="-122"/>
                  <a:ea typeface="宋体" panose="02010600030101010101" pitchFamily="2" charset="-122"/>
                </a:endParaRPr>
              </a:p>
            </p:txBody>
          </p:sp>
          <p:sp>
            <p:nvSpPr>
              <p:cNvPr id="50205" name="Text Box 30"/>
              <p:cNvSpPr txBox="1"/>
              <p:nvPr/>
            </p:nvSpPr>
            <p:spPr>
              <a:xfrm>
                <a:off x="7326" y="7431"/>
                <a:ext cx="210" cy="279"/>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50000"/>
                  </a:spcBef>
                  <a:spcAft>
                    <a:spcPct val="50000"/>
                  </a:spcAft>
                  <a:buFontTx/>
                  <a:buNone/>
                </a:pPr>
                <a:r>
                  <a:rPr lang="en-US" altLang="zh-CN" sz="1600" b="1" dirty="0">
                    <a:latin typeface="Times New Roman" panose="02020603050405020304" pitchFamily="18" charset="0"/>
                    <a:ea typeface="宋体" panose="02010600030101010101" pitchFamily="2" charset="-122"/>
                  </a:rPr>
                  <a:t>C</a:t>
                </a:r>
                <a:endParaRPr lang="en-US" altLang="zh-CN" sz="1600" b="1" dirty="0">
                  <a:latin typeface="宋体" panose="02010600030101010101" pitchFamily="2" charset="-122"/>
                  <a:ea typeface="宋体" panose="02010600030101010101" pitchFamily="2" charset="-122"/>
                </a:endParaRPr>
              </a:p>
            </p:txBody>
          </p:sp>
          <p:sp>
            <p:nvSpPr>
              <p:cNvPr id="50206" name="Text Box 31"/>
              <p:cNvSpPr txBox="1"/>
              <p:nvPr/>
            </p:nvSpPr>
            <p:spPr>
              <a:xfrm>
                <a:off x="4323" y="8020"/>
                <a:ext cx="147" cy="248"/>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50000"/>
                  </a:spcBef>
                  <a:spcAft>
                    <a:spcPct val="50000"/>
                  </a:spcAft>
                  <a:buFontTx/>
                  <a:buNone/>
                </a:pPr>
                <a:r>
                  <a:rPr lang="en-US" altLang="zh-CN" sz="1600" b="1" dirty="0">
                    <a:latin typeface="Times New Roman" panose="02020603050405020304" pitchFamily="18" charset="0"/>
                    <a:ea typeface="宋体" panose="02010600030101010101" pitchFamily="2" charset="-122"/>
                  </a:rPr>
                  <a:t>α</a:t>
                </a:r>
                <a:endParaRPr lang="en-US" altLang="zh-CN" sz="1600" b="1" dirty="0">
                  <a:latin typeface="宋体" panose="02010600030101010101" pitchFamily="2" charset="-122"/>
                  <a:ea typeface="宋体" panose="02010600030101010101" pitchFamily="2" charset="-122"/>
                </a:endParaRPr>
              </a:p>
            </p:txBody>
          </p:sp>
          <p:sp>
            <p:nvSpPr>
              <p:cNvPr id="50207" name="Text Box 32"/>
              <p:cNvSpPr txBox="1"/>
              <p:nvPr/>
            </p:nvSpPr>
            <p:spPr>
              <a:xfrm>
                <a:off x="4302" y="6811"/>
                <a:ext cx="210" cy="279"/>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50000"/>
                  </a:spcBef>
                  <a:spcAft>
                    <a:spcPct val="50000"/>
                  </a:spcAft>
                  <a:buFontTx/>
                  <a:buNone/>
                </a:pPr>
                <a:r>
                  <a:rPr lang="en-US" altLang="zh-CN" sz="1600" b="1" dirty="0">
                    <a:latin typeface="Times New Roman" panose="02020603050405020304" pitchFamily="18" charset="0"/>
                    <a:ea typeface="宋体" panose="02010600030101010101" pitchFamily="2" charset="-122"/>
                  </a:rPr>
                  <a:t>γ</a:t>
                </a:r>
                <a:endParaRPr lang="en-US" altLang="zh-CN" sz="1600" b="1" dirty="0">
                  <a:latin typeface="宋体" panose="02010600030101010101" pitchFamily="2" charset="-122"/>
                  <a:ea typeface="宋体" panose="02010600030101010101" pitchFamily="2" charset="-122"/>
                </a:endParaRPr>
              </a:p>
            </p:txBody>
          </p:sp>
          <p:sp>
            <p:nvSpPr>
              <p:cNvPr id="50208" name="Text Box 33"/>
              <p:cNvSpPr txBox="1"/>
              <p:nvPr/>
            </p:nvSpPr>
            <p:spPr>
              <a:xfrm>
                <a:off x="4218" y="6594"/>
                <a:ext cx="294" cy="279"/>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50000"/>
                  </a:spcBef>
                  <a:spcAft>
                    <a:spcPct val="50000"/>
                  </a:spcAft>
                  <a:buFontTx/>
                  <a:buNone/>
                </a:pPr>
                <a:r>
                  <a:rPr lang="en-US" altLang="zh-CN" sz="1600" b="1" dirty="0">
                    <a:latin typeface="Times New Roman" panose="02020603050405020304" pitchFamily="18" charset="0"/>
                    <a:ea typeface="宋体" panose="02010600030101010101" pitchFamily="2" charset="-122"/>
                  </a:rPr>
                  <a:t>γ+1</a:t>
                </a:r>
                <a:endParaRPr lang="en-US" altLang="zh-CN" sz="1600" b="1" dirty="0">
                  <a:latin typeface="宋体" panose="02010600030101010101" pitchFamily="2" charset="-122"/>
                  <a:ea typeface="宋体" panose="02010600030101010101" pitchFamily="2" charset="-122"/>
                </a:endParaRPr>
              </a:p>
            </p:txBody>
          </p:sp>
          <p:sp>
            <p:nvSpPr>
              <p:cNvPr id="50209" name="Text Box 34"/>
              <p:cNvSpPr txBox="1"/>
              <p:nvPr/>
            </p:nvSpPr>
            <p:spPr>
              <a:xfrm>
                <a:off x="4197" y="6346"/>
                <a:ext cx="315" cy="248"/>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50000"/>
                  </a:spcBef>
                  <a:spcAft>
                    <a:spcPct val="50000"/>
                  </a:spcAft>
                  <a:buFontTx/>
                  <a:buNone/>
                </a:pPr>
                <a:r>
                  <a:rPr lang="en-US" altLang="zh-CN" sz="1600" b="1" dirty="0">
                    <a:latin typeface="Times New Roman" panose="02020603050405020304" pitchFamily="18" charset="0"/>
                    <a:ea typeface="宋体" panose="02010600030101010101" pitchFamily="2" charset="-122"/>
                  </a:rPr>
                  <a:t>γ+2</a:t>
                </a:r>
                <a:endParaRPr lang="en-US" altLang="zh-CN" sz="1600" b="1" dirty="0">
                  <a:latin typeface="宋体" panose="02010600030101010101" pitchFamily="2" charset="-122"/>
                  <a:ea typeface="宋体" panose="02010600030101010101" pitchFamily="2" charset="-122"/>
                </a:endParaRPr>
              </a:p>
            </p:txBody>
          </p:sp>
          <p:sp>
            <p:nvSpPr>
              <p:cNvPr id="50210" name="Oval 35"/>
              <p:cNvSpPr/>
              <p:nvPr/>
            </p:nvSpPr>
            <p:spPr>
              <a:xfrm>
                <a:off x="6347" y="6915"/>
                <a:ext cx="68" cy="82"/>
              </a:xfrm>
              <a:prstGeom prst="ellipse">
                <a:avLst/>
              </a:prstGeom>
              <a:solidFill>
                <a:srgbClr val="800080"/>
              </a:solidFill>
              <a:ln w="9525" cap="flat" cmpd="sng">
                <a:solidFill>
                  <a:srgbClr val="800080"/>
                </a:solidFill>
                <a:prstDash val="solid"/>
                <a:headEnd type="none" w="med" len="med"/>
                <a:tailEnd type="none" w="med" len="med"/>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spcAft>
                    <a:spcPct val="50000"/>
                  </a:spcAft>
                  <a:buFontTx/>
                  <a:buNone/>
                </a:pPr>
                <a:endParaRPr lang="zh-CN" altLang="en-US" b="1" dirty="0">
                  <a:latin typeface="宋体" panose="02010600030101010101" pitchFamily="2" charset="-122"/>
                  <a:ea typeface="宋体" panose="02010600030101010101" pitchFamily="2" charset="-122"/>
                </a:endParaRPr>
              </a:p>
            </p:txBody>
          </p:sp>
        </p:grpSp>
      </p:grpSp>
      <p:sp>
        <p:nvSpPr>
          <p:cNvPr id="50179" name="标题 1"/>
          <p:cNvSpPr>
            <a:spLocks noGrp="1"/>
          </p:cNvSpPr>
          <p:nvPr>
            <p:ph type="title"/>
          </p:nvPr>
        </p:nvSpPr>
        <p:spPr/>
        <p:txBody>
          <a:bodyPr vert="horz" wrap="square" lIns="91440" tIns="45720" rIns="91440" bIns="45720" anchor="ctr" anchorCtr="0"/>
          <a:p>
            <a:r>
              <a:rPr lang="zh-CN" altLang="en-US" b="1" kern="1200" dirty="0">
                <a:latin typeface="Times New Roman" panose="02020603050405020304" pitchFamily="18" charset="0"/>
                <a:ea typeface="楷体" panose="02010609060101010101" pitchFamily="49" charset="-122"/>
                <a:cs typeface="+mj-cs"/>
              </a:rPr>
              <a:t>补充：</a:t>
            </a:r>
            <a:r>
              <a:rPr lang="en-US" altLang="zh-CN" b="1" kern="1200" dirty="0">
                <a:latin typeface="Times New Roman" panose="02020603050405020304" pitchFamily="18" charset="0"/>
                <a:ea typeface="楷体" panose="02010609060101010101" pitchFamily="49" charset="-122"/>
                <a:cs typeface="+mj-cs"/>
              </a:rPr>
              <a:t> </a:t>
            </a:r>
            <a:r>
              <a:rPr lang="zh-CN" altLang="en-US" b="1" kern="1200" dirty="0">
                <a:latin typeface="Times New Roman" panose="02020603050405020304" pitchFamily="18" charset="0"/>
                <a:ea typeface="楷体" panose="02010609060101010101" pitchFamily="49" charset="-122"/>
                <a:cs typeface="+mj-cs"/>
              </a:rPr>
              <a:t>扫描线深度缓存算法（略）</a:t>
            </a:r>
            <a:endParaRPr lang="zh-CN" altLang="en-US" kern="1200" dirty="0">
              <a:latin typeface="Times New Roman" panose="02020603050405020304" pitchFamily="18" charset="0"/>
              <a:ea typeface="楷体" panose="02010609060101010101" pitchFamily="49" charset="-122"/>
              <a:cs typeface="+mj-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内容占位符 2"/>
          <p:cNvSpPr>
            <a:spLocks noGrp="1"/>
          </p:cNvSpPr>
          <p:nvPr>
            <p:ph idx="1"/>
          </p:nvPr>
        </p:nvSpPr>
        <p:spPr>
          <a:xfrm>
            <a:off x="179388" y="981075"/>
            <a:ext cx="8472487" cy="5432425"/>
          </a:xfrm>
        </p:spPr>
        <p:txBody>
          <a:bodyPr vert="horz" wrap="square" lIns="91440" tIns="45720" rIns="91440" bIns="45720" anchor="t" anchorCtr="0"/>
          <a:p>
            <a:pPr>
              <a:lnSpc>
                <a:spcPct val="90000"/>
              </a:lnSpc>
              <a:buFont typeface="Wingdings" panose="05000000000000000000" pitchFamily="2" charset="2"/>
              <a:buNone/>
            </a:pPr>
            <a:r>
              <a:rPr lang="en-US" altLang="zh-CN" sz="2400" kern="1200" dirty="0">
                <a:latin typeface="华文楷体" panose="02010600040101010101" pitchFamily="2" charset="-122"/>
                <a:ea typeface="华文楷体" panose="02010600040101010101" pitchFamily="2" charset="-122"/>
                <a:cs typeface="+mn-cs"/>
              </a:rPr>
              <a:t>for ( v= 0;v&lt;vmax;v++)</a:t>
            </a:r>
            <a:endParaRPr lang="en-US" altLang="zh-CN" sz="2400" kern="1200" dirty="0">
              <a:latin typeface="华文楷体" panose="02010600040101010101" pitchFamily="2" charset="-122"/>
              <a:ea typeface="华文楷体" panose="02010600040101010101" pitchFamily="2" charset="-122"/>
              <a:cs typeface="+mn-cs"/>
            </a:endParaRPr>
          </a:p>
          <a:p>
            <a:pPr>
              <a:lnSpc>
                <a:spcPct val="90000"/>
              </a:lnSpc>
              <a:buFont typeface="Wingdings" panose="05000000000000000000" pitchFamily="2" charset="2"/>
              <a:buNone/>
            </a:pPr>
            <a:r>
              <a:rPr lang="en-US" altLang="zh-CN" sz="2400" kern="1200" dirty="0">
                <a:latin typeface="华文楷体" panose="02010600040101010101" pitchFamily="2" charset="-122"/>
                <a:ea typeface="华文楷体" panose="02010600040101010101" pitchFamily="2" charset="-122"/>
                <a:cs typeface="+mn-cs"/>
              </a:rPr>
              <a:t>{	for (u= 0; u&lt;umax; u++) </a:t>
            </a:r>
            <a:endParaRPr lang="en-US" altLang="zh-CN" sz="2400" kern="1200" dirty="0">
              <a:latin typeface="华文楷体" panose="02010600040101010101" pitchFamily="2" charset="-122"/>
              <a:ea typeface="华文楷体" panose="02010600040101010101" pitchFamily="2" charset="-122"/>
              <a:cs typeface="+mn-cs"/>
            </a:endParaRPr>
          </a:p>
          <a:p>
            <a:pPr>
              <a:lnSpc>
                <a:spcPct val="90000"/>
              </a:lnSpc>
              <a:buFont typeface="Wingdings" panose="05000000000000000000" pitchFamily="2" charset="2"/>
              <a:buNone/>
            </a:pPr>
            <a:r>
              <a:rPr lang="en-US" altLang="zh-CN" sz="2400" kern="1200" dirty="0">
                <a:latin typeface="华文楷体" panose="02010600040101010101" pitchFamily="2" charset="-122"/>
                <a:ea typeface="华文楷体" panose="02010600040101010101" pitchFamily="2" charset="-122"/>
                <a:cs typeface="+mn-cs"/>
              </a:rPr>
              <a:t>	{ </a:t>
            </a:r>
            <a:r>
              <a:rPr lang="zh-CN" altLang="en-US" sz="2400" kern="1200" dirty="0">
                <a:latin typeface="华文楷体" panose="02010600040101010101" pitchFamily="2" charset="-122"/>
                <a:ea typeface="华文楷体" panose="02010600040101010101" pitchFamily="2" charset="-122"/>
                <a:cs typeface="+mn-cs"/>
              </a:rPr>
              <a:t>将帧缓冲器的第</a:t>
            </a:r>
            <a:r>
              <a:rPr lang="en-US" altLang="zh-CN" sz="2400" kern="1200" dirty="0">
                <a:latin typeface="华文楷体" panose="02010600040101010101" pitchFamily="2" charset="-122"/>
                <a:ea typeface="华文楷体" panose="02010600040101010101" pitchFamily="2" charset="-122"/>
                <a:cs typeface="+mn-cs"/>
              </a:rPr>
              <a:t>(u,v)</a:t>
            </a:r>
            <a:r>
              <a:rPr lang="zh-CN" altLang="en-US" sz="2400" kern="1200" dirty="0">
                <a:latin typeface="华文楷体" panose="02010600040101010101" pitchFamily="2" charset="-122"/>
                <a:ea typeface="华文楷体" panose="02010600040101010101" pitchFamily="2" charset="-122"/>
                <a:cs typeface="+mn-cs"/>
              </a:rPr>
              <a:t>单元置为背景色；</a:t>
            </a:r>
            <a:endParaRPr lang="zh-CN" altLang="en-US" sz="2400" kern="1200" dirty="0">
              <a:latin typeface="华文楷体" panose="02010600040101010101" pitchFamily="2" charset="-122"/>
              <a:ea typeface="华文楷体" panose="02010600040101010101" pitchFamily="2" charset="-122"/>
              <a:cs typeface="+mn-cs"/>
            </a:endParaRPr>
          </a:p>
          <a:p>
            <a:pPr>
              <a:lnSpc>
                <a:spcPct val="90000"/>
              </a:lnSpc>
              <a:buFont typeface="Wingdings" panose="05000000000000000000" pitchFamily="2" charset="2"/>
              <a:buNone/>
            </a:pPr>
            <a:r>
              <a:rPr lang="zh-CN" altLang="en-US" sz="2400" kern="1200" dirty="0">
                <a:latin typeface="华文楷体" panose="02010600040101010101" pitchFamily="2" charset="-122"/>
                <a:ea typeface="华文楷体" panose="02010600040101010101" pitchFamily="2" charset="-122"/>
                <a:cs typeface="+mn-cs"/>
              </a:rPr>
              <a:t>      将</a:t>
            </a:r>
            <a:r>
              <a:rPr lang="en-US" altLang="zh-CN" sz="2400" kern="1200" dirty="0">
                <a:latin typeface="华文楷体" panose="02010600040101010101" pitchFamily="2" charset="-122"/>
                <a:ea typeface="华文楷体" panose="02010600040101010101" pitchFamily="2" charset="-122"/>
                <a:cs typeface="+mn-cs"/>
              </a:rPr>
              <a:t>Z</a:t>
            </a:r>
            <a:r>
              <a:rPr lang="zh-CN" altLang="en-US" sz="2400" kern="1200" dirty="0">
                <a:latin typeface="华文楷体" panose="02010600040101010101" pitchFamily="2" charset="-122"/>
                <a:ea typeface="华文楷体" panose="02010600040101010101" pitchFamily="2" charset="-122"/>
                <a:cs typeface="+mn-cs"/>
              </a:rPr>
              <a:t>缓冲器的第</a:t>
            </a:r>
            <a:r>
              <a:rPr lang="en-US" altLang="zh-CN" sz="2400" kern="1200" dirty="0">
                <a:latin typeface="华文楷体" panose="02010600040101010101" pitchFamily="2" charset="-122"/>
                <a:ea typeface="华文楷体" panose="02010600040101010101" pitchFamily="2" charset="-122"/>
                <a:cs typeface="+mn-cs"/>
              </a:rPr>
              <a:t>u</a:t>
            </a:r>
            <a:r>
              <a:rPr lang="zh-CN" altLang="en-US" sz="2400" kern="1200" dirty="0">
                <a:latin typeface="华文楷体" panose="02010600040101010101" pitchFamily="2" charset="-122"/>
                <a:ea typeface="华文楷体" panose="02010600040101010101" pitchFamily="2" charset="-122"/>
                <a:cs typeface="+mn-cs"/>
              </a:rPr>
              <a:t>单元置为最小值 </a:t>
            </a:r>
            <a:r>
              <a:rPr lang="en-US" altLang="zh-CN" sz="2400" kern="1200" dirty="0">
                <a:latin typeface="华文楷体" panose="02010600040101010101" pitchFamily="2" charset="-122"/>
                <a:ea typeface="华文楷体" panose="02010600040101010101" pitchFamily="2" charset="-122"/>
                <a:cs typeface="+mn-cs"/>
              </a:rPr>
              <a:t>}</a:t>
            </a:r>
            <a:endParaRPr lang="en-US" altLang="zh-CN" sz="2400" kern="1200" dirty="0">
              <a:latin typeface="华文楷体" panose="02010600040101010101" pitchFamily="2" charset="-122"/>
              <a:ea typeface="华文楷体" panose="02010600040101010101" pitchFamily="2" charset="-122"/>
              <a:cs typeface="+mn-cs"/>
            </a:endParaRPr>
          </a:p>
          <a:p>
            <a:pPr>
              <a:lnSpc>
                <a:spcPct val="90000"/>
              </a:lnSpc>
              <a:buFont typeface="Wingdings" panose="05000000000000000000" pitchFamily="2" charset="2"/>
              <a:buNone/>
            </a:pPr>
            <a:r>
              <a:rPr lang="en-US" altLang="zh-CN" sz="2400" kern="1200" dirty="0">
                <a:latin typeface="华文楷体" panose="02010600040101010101" pitchFamily="2" charset="-122"/>
                <a:ea typeface="华文楷体" panose="02010600040101010101" pitchFamily="2" charset="-122"/>
                <a:cs typeface="+mn-cs"/>
              </a:rPr>
              <a:t>   for  (</a:t>
            </a:r>
            <a:r>
              <a:rPr lang="zh-CN" altLang="en-US" sz="2400" kern="1200" dirty="0">
                <a:latin typeface="华文楷体" panose="02010600040101010101" pitchFamily="2" charset="-122"/>
                <a:ea typeface="华文楷体" panose="02010600040101010101" pitchFamily="2" charset="-122"/>
                <a:cs typeface="+mn-cs"/>
              </a:rPr>
              <a:t>每个多边形）</a:t>
            </a:r>
            <a:endParaRPr lang="zh-CN" altLang="en-US" sz="2400" kern="1200" dirty="0">
              <a:latin typeface="华文楷体" panose="02010600040101010101" pitchFamily="2" charset="-122"/>
              <a:ea typeface="华文楷体" panose="02010600040101010101" pitchFamily="2" charset="-122"/>
              <a:cs typeface="+mn-cs"/>
            </a:endParaRPr>
          </a:p>
          <a:p>
            <a:pPr>
              <a:lnSpc>
                <a:spcPct val="90000"/>
              </a:lnSpc>
              <a:buFont typeface="Wingdings" panose="05000000000000000000" pitchFamily="2" charset="2"/>
              <a:buNone/>
            </a:pPr>
            <a:r>
              <a:rPr lang="zh-CN" altLang="en-US" sz="2400" kern="1200" dirty="0">
                <a:latin typeface="华文楷体" panose="02010600040101010101" pitchFamily="2" charset="-122"/>
                <a:ea typeface="华文楷体" panose="02010600040101010101" pitchFamily="2" charset="-122"/>
                <a:cs typeface="+mn-cs"/>
              </a:rPr>
              <a:t>   </a:t>
            </a:r>
            <a:r>
              <a:rPr lang="en-US" altLang="zh-CN" sz="2400" kern="1200" dirty="0">
                <a:latin typeface="华文楷体" panose="02010600040101010101" pitchFamily="2" charset="-122"/>
                <a:ea typeface="华文楷体" panose="02010600040101010101" pitchFamily="2" charset="-122"/>
                <a:cs typeface="+mn-cs"/>
              </a:rPr>
              <a:t>{   </a:t>
            </a:r>
            <a:r>
              <a:rPr lang="zh-CN" altLang="en-US" sz="2400" kern="1200" dirty="0">
                <a:latin typeface="华文楷体" panose="02010600040101010101" pitchFamily="2" charset="-122"/>
                <a:ea typeface="华文楷体" panose="02010600040101010101" pitchFamily="2" charset="-122"/>
                <a:cs typeface="+mn-cs"/>
              </a:rPr>
              <a:t>求出多边形在投影平面上的投影与当前扫描线的相交区间</a:t>
            </a:r>
            <a:endParaRPr lang="zh-CN" altLang="en-US" sz="2400" kern="1200" dirty="0">
              <a:latin typeface="华文楷体" panose="02010600040101010101" pitchFamily="2" charset="-122"/>
              <a:ea typeface="华文楷体" panose="02010600040101010101" pitchFamily="2" charset="-122"/>
              <a:cs typeface="+mn-cs"/>
            </a:endParaRPr>
          </a:p>
          <a:p>
            <a:pPr>
              <a:lnSpc>
                <a:spcPct val="90000"/>
              </a:lnSpc>
              <a:buFont typeface="Wingdings" panose="05000000000000000000" pitchFamily="2" charset="2"/>
              <a:buNone/>
            </a:pPr>
            <a:r>
              <a:rPr lang="zh-CN" altLang="en-US" sz="2400" kern="1200" dirty="0">
                <a:latin typeface="华文楷体" panose="02010600040101010101" pitchFamily="2" charset="-122"/>
                <a:ea typeface="华文楷体" panose="02010600040101010101" pitchFamily="2" charset="-122"/>
                <a:cs typeface="+mn-cs"/>
              </a:rPr>
              <a:t>	    </a:t>
            </a:r>
            <a:r>
              <a:rPr lang="en-US" altLang="zh-CN" sz="2400" kern="1200" dirty="0">
                <a:latin typeface="华文楷体" panose="02010600040101010101" pitchFamily="2" charset="-122"/>
                <a:ea typeface="华文楷体" panose="02010600040101010101" pitchFamily="2" charset="-122"/>
                <a:cs typeface="+mn-cs"/>
              </a:rPr>
              <a:t>for  </a:t>
            </a:r>
            <a:r>
              <a:rPr lang="zh-CN" altLang="en-US" sz="2400" kern="1200" dirty="0">
                <a:latin typeface="华文楷体" panose="02010600040101010101" pitchFamily="2" charset="-122"/>
                <a:ea typeface="华文楷体" panose="02010600040101010101" pitchFamily="2" charset="-122"/>
                <a:cs typeface="+mn-cs"/>
              </a:rPr>
              <a:t>（该区间内的每个像素</a:t>
            </a:r>
            <a:r>
              <a:rPr lang="en-US" altLang="zh-CN" sz="2400" kern="1200" dirty="0">
                <a:latin typeface="华文楷体" panose="02010600040101010101" pitchFamily="2" charset="-122"/>
                <a:ea typeface="华文楷体" panose="02010600040101010101" pitchFamily="2" charset="-122"/>
                <a:cs typeface="+mn-cs"/>
              </a:rPr>
              <a:t>(u,v) </a:t>
            </a:r>
            <a:r>
              <a:rPr lang="zh-CN" altLang="en-US" sz="2400" kern="1200" dirty="0">
                <a:latin typeface="华文楷体" panose="02010600040101010101" pitchFamily="2" charset="-122"/>
                <a:ea typeface="华文楷体" panose="02010600040101010101" pitchFamily="2" charset="-122"/>
                <a:cs typeface="+mn-cs"/>
              </a:rPr>
              <a:t>）</a:t>
            </a:r>
            <a:endParaRPr lang="zh-CN" altLang="en-US" sz="2400" kern="1200" dirty="0">
              <a:latin typeface="华文楷体" panose="02010600040101010101" pitchFamily="2" charset="-122"/>
              <a:ea typeface="华文楷体" panose="02010600040101010101" pitchFamily="2" charset="-122"/>
              <a:cs typeface="+mn-cs"/>
            </a:endParaRPr>
          </a:p>
          <a:p>
            <a:pPr>
              <a:lnSpc>
                <a:spcPct val="90000"/>
              </a:lnSpc>
              <a:buFont typeface="Wingdings" panose="05000000000000000000" pitchFamily="2" charset="2"/>
              <a:buNone/>
            </a:pPr>
            <a:r>
              <a:rPr lang="zh-CN" altLang="en-US" sz="2400" kern="1200" dirty="0">
                <a:latin typeface="华文楷体" panose="02010600040101010101" pitchFamily="2" charset="-122"/>
                <a:ea typeface="华文楷体" panose="02010600040101010101" pitchFamily="2" charset="-122"/>
                <a:cs typeface="+mn-cs"/>
              </a:rPr>
              <a:t>       </a:t>
            </a:r>
            <a:r>
              <a:rPr lang="en-US" altLang="zh-CN" sz="2400" kern="1200" dirty="0">
                <a:latin typeface="华文楷体" panose="02010600040101010101" pitchFamily="2" charset="-122"/>
                <a:ea typeface="华文楷体" panose="02010600040101010101" pitchFamily="2" charset="-122"/>
                <a:cs typeface="+mn-cs"/>
              </a:rPr>
              <a:t>{   </a:t>
            </a:r>
            <a:r>
              <a:rPr lang="zh-CN" altLang="en-US" sz="2400" kern="1200" dirty="0">
                <a:latin typeface="华文楷体" panose="02010600040101010101" pitchFamily="2" charset="-122"/>
                <a:ea typeface="华文楷体" panose="02010600040101010101" pitchFamily="2" charset="-122"/>
                <a:cs typeface="+mn-cs"/>
              </a:rPr>
              <a:t>计算多边形在该像素处的深度值</a:t>
            </a:r>
            <a:r>
              <a:rPr lang="en-US" altLang="zh-CN" sz="2400" kern="1200" dirty="0">
                <a:latin typeface="华文楷体" panose="02010600040101010101" pitchFamily="2" charset="-122"/>
                <a:ea typeface="华文楷体" panose="02010600040101010101" pitchFamily="2" charset="-122"/>
                <a:cs typeface="+mn-cs"/>
              </a:rPr>
              <a:t>d</a:t>
            </a:r>
            <a:r>
              <a:rPr lang="zh-CN" altLang="en-US" sz="2400" kern="1200" dirty="0">
                <a:latin typeface="华文楷体" panose="02010600040101010101" pitchFamily="2" charset="-122"/>
                <a:ea typeface="华文楷体" panose="02010600040101010101" pitchFamily="2" charset="-122"/>
                <a:cs typeface="+mn-cs"/>
              </a:rPr>
              <a:t>；</a:t>
            </a:r>
            <a:endParaRPr lang="zh-CN" altLang="en-US" sz="2400" kern="1200" dirty="0">
              <a:latin typeface="华文楷体" panose="02010600040101010101" pitchFamily="2" charset="-122"/>
              <a:ea typeface="华文楷体" panose="02010600040101010101" pitchFamily="2" charset="-122"/>
              <a:cs typeface="+mn-cs"/>
            </a:endParaRPr>
          </a:p>
          <a:p>
            <a:pPr>
              <a:lnSpc>
                <a:spcPct val="90000"/>
              </a:lnSpc>
              <a:buFont typeface="Wingdings" panose="05000000000000000000" pitchFamily="2" charset="2"/>
              <a:buNone/>
            </a:pPr>
            <a:r>
              <a:rPr lang="zh-CN" altLang="en-US" sz="2400" kern="1200" dirty="0">
                <a:latin typeface="华文楷体" panose="02010600040101010101" pitchFamily="2" charset="-122"/>
                <a:ea typeface="华文楷体" panose="02010600040101010101" pitchFamily="2" charset="-122"/>
                <a:cs typeface="+mn-cs"/>
              </a:rPr>
              <a:t>		   </a:t>
            </a:r>
            <a:r>
              <a:rPr lang="en-US" altLang="zh-CN" sz="2400" kern="1200" dirty="0">
                <a:latin typeface="华文楷体" panose="02010600040101010101" pitchFamily="2" charset="-122"/>
                <a:ea typeface="华文楷体" panose="02010600040101010101" pitchFamily="2" charset="-122"/>
                <a:cs typeface="+mn-cs"/>
              </a:rPr>
              <a:t>if (d &gt; Z</a:t>
            </a:r>
            <a:r>
              <a:rPr lang="zh-CN" altLang="en-US" sz="2400" kern="1200" dirty="0">
                <a:latin typeface="华文楷体" panose="02010600040101010101" pitchFamily="2" charset="-122"/>
                <a:ea typeface="华文楷体" panose="02010600040101010101" pitchFamily="2" charset="-122"/>
                <a:cs typeface="+mn-cs"/>
              </a:rPr>
              <a:t>缓冲器的第</a:t>
            </a:r>
            <a:r>
              <a:rPr lang="en-US" altLang="zh-CN" sz="2400" kern="1200" dirty="0">
                <a:latin typeface="华文楷体" panose="02010600040101010101" pitchFamily="2" charset="-122"/>
                <a:ea typeface="华文楷体" panose="02010600040101010101" pitchFamily="2" charset="-122"/>
                <a:cs typeface="+mn-cs"/>
              </a:rPr>
              <a:t>u</a:t>
            </a:r>
            <a:r>
              <a:rPr lang="zh-CN" altLang="en-US" sz="2400" kern="1200" dirty="0">
                <a:latin typeface="华文楷体" panose="02010600040101010101" pitchFamily="2" charset="-122"/>
                <a:ea typeface="华文楷体" panose="02010600040101010101" pitchFamily="2" charset="-122"/>
                <a:cs typeface="+mn-cs"/>
              </a:rPr>
              <a:t>单元的值）</a:t>
            </a:r>
            <a:endParaRPr lang="zh-CN" altLang="en-US" sz="2400" kern="1200" dirty="0">
              <a:latin typeface="华文楷体" panose="02010600040101010101" pitchFamily="2" charset="-122"/>
              <a:ea typeface="华文楷体" panose="02010600040101010101" pitchFamily="2" charset="-122"/>
              <a:cs typeface="+mn-cs"/>
            </a:endParaRPr>
          </a:p>
          <a:p>
            <a:pPr>
              <a:lnSpc>
                <a:spcPct val="90000"/>
              </a:lnSpc>
              <a:buFont typeface="Wingdings" panose="05000000000000000000" pitchFamily="2" charset="2"/>
              <a:buNone/>
            </a:pPr>
            <a:r>
              <a:rPr lang="zh-CN" altLang="en-US" sz="2400" kern="1200" dirty="0">
                <a:latin typeface="华文楷体" panose="02010600040101010101" pitchFamily="2" charset="-122"/>
                <a:ea typeface="华文楷体" panose="02010600040101010101" pitchFamily="2" charset="-122"/>
                <a:cs typeface="+mn-cs"/>
              </a:rPr>
              <a:t>     	     </a:t>
            </a:r>
            <a:r>
              <a:rPr lang="en-US" altLang="zh-CN" sz="2400" kern="1200" dirty="0">
                <a:latin typeface="华文楷体" panose="02010600040101010101" pitchFamily="2" charset="-122"/>
                <a:ea typeface="华文楷体" panose="02010600040101010101" pitchFamily="2" charset="-122"/>
                <a:cs typeface="+mn-cs"/>
              </a:rPr>
              <a:t>{  </a:t>
            </a:r>
            <a:r>
              <a:rPr lang="zh-CN" altLang="en-US" sz="2400" kern="1200" dirty="0">
                <a:latin typeface="华文楷体" panose="02010600040101010101" pitchFamily="2" charset="-122"/>
                <a:ea typeface="华文楷体" panose="02010600040101010101" pitchFamily="2" charset="-122"/>
                <a:cs typeface="+mn-cs"/>
              </a:rPr>
              <a:t>置帧缓冲器的第</a:t>
            </a:r>
            <a:r>
              <a:rPr lang="en-US" altLang="zh-CN" sz="2400" kern="1200" dirty="0">
                <a:latin typeface="华文楷体" panose="02010600040101010101" pitchFamily="2" charset="-122"/>
                <a:ea typeface="华文楷体" panose="02010600040101010101" pitchFamily="2" charset="-122"/>
                <a:cs typeface="+mn-cs"/>
              </a:rPr>
              <a:t>(u,v)</a:t>
            </a:r>
            <a:r>
              <a:rPr lang="zh-CN" altLang="en-US" sz="2400" kern="1200" dirty="0">
                <a:latin typeface="华文楷体" panose="02010600040101010101" pitchFamily="2" charset="-122"/>
                <a:ea typeface="华文楷体" panose="02010600040101010101" pitchFamily="2" charset="-122"/>
                <a:cs typeface="+mn-cs"/>
              </a:rPr>
              <a:t>单元值为当前多边形颜色；</a:t>
            </a:r>
            <a:endParaRPr lang="zh-CN" altLang="en-US" sz="2400" kern="1200" dirty="0">
              <a:latin typeface="华文楷体" panose="02010600040101010101" pitchFamily="2" charset="-122"/>
              <a:ea typeface="华文楷体" panose="02010600040101010101" pitchFamily="2" charset="-122"/>
              <a:cs typeface="+mn-cs"/>
            </a:endParaRPr>
          </a:p>
          <a:p>
            <a:pPr>
              <a:lnSpc>
                <a:spcPct val="90000"/>
              </a:lnSpc>
              <a:buFont typeface="Wingdings" panose="05000000000000000000" pitchFamily="2" charset="2"/>
              <a:buNone/>
            </a:pPr>
            <a:r>
              <a:rPr lang="zh-CN" altLang="en-US" sz="2400" kern="1200" dirty="0">
                <a:latin typeface="华文楷体" panose="02010600040101010101" pitchFamily="2" charset="-122"/>
                <a:ea typeface="华文楷体" panose="02010600040101010101" pitchFamily="2" charset="-122"/>
                <a:cs typeface="+mn-cs"/>
              </a:rPr>
              <a:t>		        置</a:t>
            </a:r>
            <a:r>
              <a:rPr lang="en-US" altLang="zh-CN" sz="2400" kern="1200" dirty="0">
                <a:latin typeface="华文楷体" panose="02010600040101010101" pitchFamily="2" charset="-122"/>
                <a:ea typeface="华文楷体" panose="02010600040101010101" pitchFamily="2" charset="-122"/>
                <a:cs typeface="+mn-cs"/>
              </a:rPr>
              <a:t>Z</a:t>
            </a:r>
            <a:r>
              <a:rPr lang="zh-CN" altLang="en-US" sz="2400" kern="1200" dirty="0">
                <a:latin typeface="华文楷体" panose="02010600040101010101" pitchFamily="2" charset="-122"/>
                <a:ea typeface="华文楷体" panose="02010600040101010101" pitchFamily="2" charset="-122"/>
                <a:cs typeface="+mn-cs"/>
              </a:rPr>
              <a:t>缓冲器的第</a:t>
            </a:r>
            <a:r>
              <a:rPr lang="en-US" altLang="zh-CN" sz="2400" kern="1200" dirty="0">
                <a:latin typeface="华文楷体" panose="02010600040101010101" pitchFamily="2" charset="-122"/>
                <a:ea typeface="华文楷体" panose="02010600040101010101" pitchFamily="2" charset="-122"/>
                <a:cs typeface="+mn-cs"/>
              </a:rPr>
              <a:t>u</a:t>
            </a:r>
            <a:r>
              <a:rPr lang="zh-CN" altLang="en-US" sz="2400" kern="1200" dirty="0">
                <a:latin typeface="华文楷体" panose="02010600040101010101" pitchFamily="2" charset="-122"/>
                <a:ea typeface="华文楷体" panose="02010600040101010101" pitchFamily="2" charset="-122"/>
                <a:cs typeface="+mn-cs"/>
              </a:rPr>
              <a:t>单元值为</a:t>
            </a:r>
            <a:r>
              <a:rPr lang="en-US" altLang="zh-CN" sz="2400" kern="1200" dirty="0">
                <a:latin typeface="华文楷体" panose="02010600040101010101" pitchFamily="2" charset="-122"/>
                <a:ea typeface="华文楷体" panose="02010600040101010101" pitchFamily="2" charset="-122"/>
                <a:cs typeface="+mn-cs"/>
              </a:rPr>
              <a:t>d;  }</a:t>
            </a:r>
            <a:endParaRPr lang="en-US" altLang="zh-CN" sz="2400" kern="1200" dirty="0">
              <a:latin typeface="华文楷体" panose="02010600040101010101" pitchFamily="2" charset="-122"/>
              <a:ea typeface="华文楷体" panose="02010600040101010101" pitchFamily="2" charset="-122"/>
              <a:cs typeface="+mn-cs"/>
            </a:endParaRPr>
          </a:p>
          <a:p>
            <a:pPr>
              <a:lnSpc>
                <a:spcPct val="90000"/>
              </a:lnSpc>
              <a:buFont typeface="Wingdings" panose="05000000000000000000" pitchFamily="2" charset="2"/>
              <a:buNone/>
            </a:pPr>
            <a:r>
              <a:rPr lang="en-US" altLang="zh-CN" sz="2400" kern="1200" dirty="0">
                <a:latin typeface="华文楷体" panose="02010600040101010101" pitchFamily="2" charset="-122"/>
                <a:ea typeface="华文楷体" panose="02010600040101010101" pitchFamily="2" charset="-122"/>
                <a:cs typeface="+mn-cs"/>
              </a:rPr>
              <a:t>  	    }</a:t>
            </a:r>
            <a:endParaRPr lang="en-US" altLang="zh-CN" sz="2400" kern="1200" dirty="0">
              <a:latin typeface="华文楷体" panose="02010600040101010101" pitchFamily="2" charset="-122"/>
              <a:ea typeface="华文楷体" panose="02010600040101010101" pitchFamily="2" charset="-122"/>
              <a:cs typeface="+mn-cs"/>
            </a:endParaRPr>
          </a:p>
          <a:p>
            <a:pPr>
              <a:lnSpc>
                <a:spcPct val="90000"/>
              </a:lnSpc>
              <a:buFont typeface="Wingdings" panose="05000000000000000000" pitchFamily="2" charset="2"/>
              <a:buNone/>
            </a:pPr>
            <a:r>
              <a:rPr lang="en-US" altLang="zh-CN" sz="2400" kern="1200" dirty="0">
                <a:latin typeface="华文楷体" panose="02010600040101010101" pitchFamily="2" charset="-122"/>
                <a:ea typeface="华文楷体" panose="02010600040101010101" pitchFamily="2" charset="-122"/>
                <a:cs typeface="+mn-cs"/>
              </a:rPr>
              <a:t>    }</a:t>
            </a:r>
            <a:endParaRPr lang="en-US" altLang="zh-CN" sz="2400" kern="1200" dirty="0">
              <a:latin typeface="华文楷体" panose="02010600040101010101" pitchFamily="2" charset="-122"/>
              <a:ea typeface="华文楷体" panose="02010600040101010101" pitchFamily="2" charset="-122"/>
              <a:cs typeface="+mn-cs"/>
            </a:endParaRPr>
          </a:p>
          <a:p>
            <a:pPr>
              <a:lnSpc>
                <a:spcPct val="90000"/>
              </a:lnSpc>
              <a:buFont typeface="Wingdings" panose="05000000000000000000" pitchFamily="2" charset="2"/>
              <a:buNone/>
            </a:pPr>
            <a:r>
              <a:rPr lang="en-US" altLang="zh-CN" sz="2400" b="1" kern="1200" dirty="0">
                <a:latin typeface="华文楷体" panose="02010600040101010101" pitchFamily="2" charset="-122"/>
                <a:ea typeface="华文楷体" panose="02010600040101010101" pitchFamily="2" charset="-122"/>
                <a:cs typeface="+mn-cs"/>
              </a:rPr>
              <a:t>   </a:t>
            </a:r>
            <a:r>
              <a:rPr lang="en-US" altLang="zh-CN" sz="2400" kern="1200" dirty="0">
                <a:latin typeface="华文楷体" panose="02010600040101010101" pitchFamily="2" charset="-122"/>
                <a:ea typeface="华文楷体" panose="02010600040101010101" pitchFamily="2" charset="-122"/>
                <a:cs typeface="+mn-cs"/>
              </a:rPr>
              <a:t> //</a:t>
            </a:r>
            <a:r>
              <a:rPr lang="zh-CN" altLang="en-US" sz="2400" kern="1200" dirty="0">
                <a:latin typeface="华文楷体" panose="02010600040101010101" pitchFamily="2" charset="-122"/>
                <a:ea typeface="华文楷体" panose="02010600040101010101" pitchFamily="2" charset="-122"/>
                <a:cs typeface="+mn-cs"/>
              </a:rPr>
              <a:t>处理下一条扫描线</a:t>
            </a:r>
            <a:r>
              <a:rPr lang="en-US" altLang="zh-CN" sz="2400" kern="1200" dirty="0">
                <a:latin typeface="华文楷体" panose="02010600040101010101" pitchFamily="2" charset="-122"/>
                <a:ea typeface="华文楷体" panose="02010600040101010101" pitchFamily="2" charset="-122"/>
                <a:cs typeface="+mn-cs"/>
              </a:rPr>
              <a:t>}</a:t>
            </a:r>
            <a:endParaRPr lang="zh-CN" altLang="en-US" sz="2400" kern="1200" dirty="0">
              <a:latin typeface="华文楷体" panose="02010600040101010101" pitchFamily="2" charset="-122"/>
              <a:ea typeface="华文楷体" panose="02010600040101010101" pitchFamily="2" charset="-122"/>
              <a:cs typeface="+mn-cs"/>
            </a:endParaRPr>
          </a:p>
        </p:txBody>
      </p:sp>
      <p:sp>
        <p:nvSpPr>
          <p:cNvPr id="51203" name="标题 1"/>
          <p:cNvSpPr>
            <a:spLocks noGrp="1"/>
          </p:cNvSpPr>
          <p:nvPr>
            <p:ph type="title"/>
          </p:nvPr>
        </p:nvSpPr>
        <p:spPr/>
        <p:txBody>
          <a:bodyPr vert="horz" wrap="square" lIns="91440" tIns="45720" rIns="91440" bIns="45720" anchor="ctr" anchorCtr="0"/>
          <a:p>
            <a:r>
              <a:rPr lang="zh-CN" altLang="en-US" b="1" kern="1200" dirty="0">
                <a:latin typeface="Times New Roman" panose="02020603050405020304" pitchFamily="18" charset="0"/>
                <a:ea typeface="楷体" panose="02010609060101010101" pitchFamily="49" charset="-122"/>
                <a:cs typeface="+mj-cs"/>
              </a:rPr>
              <a:t>补充：</a:t>
            </a:r>
            <a:r>
              <a:rPr lang="en-US" altLang="zh-CN" b="1" kern="1200" dirty="0">
                <a:latin typeface="Times New Roman" panose="02020603050405020304" pitchFamily="18" charset="0"/>
                <a:ea typeface="楷体" panose="02010609060101010101" pitchFamily="49" charset="-122"/>
                <a:cs typeface="+mj-cs"/>
              </a:rPr>
              <a:t> </a:t>
            </a:r>
            <a:r>
              <a:rPr lang="zh-CN" altLang="en-US" b="1" kern="1200" dirty="0">
                <a:latin typeface="Times New Roman" panose="02020603050405020304" pitchFamily="18" charset="0"/>
                <a:ea typeface="楷体" panose="02010609060101010101" pitchFamily="49" charset="-122"/>
                <a:cs typeface="+mj-cs"/>
              </a:rPr>
              <a:t>扫描线深度缓存算法（略）</a:t>
            </a:r>
            <a:endParaRPr lang="zh-CN" altLang="en-US" kern="1200" dirty="0">
              <a:latin typeface="Times New Roman" panose="02020603050405020304" pitchFamily="18" charset="0"/>
              <a:ea typeface="楷体" panose="02010609060101010101" pitchFamily="49" charset="-122"/>
              <a:cs typeface="+mj-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扫描线算法</a:t>
            </a:r>
            <a:endParaRPr lang="zh-CN" altLang="en-US"/>
          </a:p>
        </p:txBody>
      </p:sp>
      <p:sp>
        <p:nvSpPr>
          <p:cNvPr id="3" name="内容占位符 2"/>
          <p:cNvSpPr>
            <a:spLocks noGrp="1"/>
          </p:cNvSpPr>
          <p:nvPr>
            <p:ph idx="1"/>
          </p:nvPr>
        </p:nvSpPr>
        <p:spPr>
          <a:xfrm>
            <a:off x="251460" y="1125220"/>
            <a:ext cx="8578850" cy="5589905"/>
          </a:xfrm>
        </p:spPr>
        <p:txBody>
          <a:bodyPr/>
          <a:p>
            <a:r>
              <a:rPr lang="zh-CN" altLang="en-US"/>
              <a:t>算法概述</a:t>
            </a:r>
            <a:endParaRPr lang="zh-CN" altLang="en-US"/>
          </a:p>
          <a:p>
            <a:pPr lvl="1"/>
            <a:r>
              <a:rPr lang="zh-CN" altLang="en-US"/>
              <a:t>Z-Buffer没有利用图形的相关性和连续性，</a:t>
            </a:r>
            <a:r>
              <a:rPr lang="zh-CN" altLang="en-US">
                <a:sym typeface="+mn-ea"/>
              </a:rPr>
              <a:t>一个像素可能被多个多边形覆盖，即一个像素要多次判别，效率极低</a:t>
            </a:r>
            <a:endParaRPr lang="zh-CN" altLang="en-US"/>
          </a:p>
          <a:p>
            <a:pPr lvl="1"/>
            <a:r>
              <a:rPr lang="zh-CN" altLang="en-US"/>
              <a:t>消隐算法中最快的算法之一</a:t>
            </a:r>
            <a:endParaRPr lang="zh-CN" altLang="en-US"/>
          </a:p>
          <a:p>
            <a:r>
              <a:rPr lang="zh-CN" altLang="en-US"/>
              <a:t>算法过程</a:t>
            </a:r>
            <a:endParaRPr lang="zh-CN" altLang="en-US"/>
          </a:p>
          <a:p>
            <a:pPr lvl="1"/>
            <a:r>
              <a:rPr lang="zh-CN" altLang="en-US"/>
              <a:t>把扫描线和多边形的交点都求出来，对每个区间，只判一个像素的颜色，那么整个区间都是该颜色</a:t>
            </a:r>
            <a:endParaRPr lang="zh-CN" altLang="en-US"/>
          </a:p>
          <a:p>
            <a:pPr lvl="1"/>
            <a:r>
              <a:rPr lang="zh-CN" altLang="en-US"/>
              <a:t>像素计算 -&gt; 逐段计算，效率大大提高。</a:t>
            </a:r>
            <a:endParaRPr lang="zh-CN" altLang="en-US"/>
          </a:p>
          <a:p>
            <a:r>
              <a:rPr lang="zh-CN" altLang="en-US"/>
              <a:t>确定区间颜色：</a:t>
            </a:r>
            <a:endParaRPr lang="zh-CN" altLang="en-US"/>
          </a:p>
          <a:p>
            <a:pPr lvl="1"/>
            <a:r>
              <a:rPr lang="zh-CN" altLang="en-US"/>
              <a:t>区间无任何多边形，用背景色显示</a:t>
            </a:r>
            <a:endParaRPr lang="zh-CN" altLang="en-US"/>
          </a:p>
          <a:p>
            <a:pPr lvl="1"/>
            <a:r>
              <a:rPr lang="zh-CN" altLang="en-US"/>
              <a:t>区间仅有一多边形，显示该多边形颜色</a:t>
            </a:r>
            <a:endParaRPr lang="zh-CN" altLang="en-US"/>
          </a:p>
          <a:p>
            <a:pPr lvl="1"/>
            <a:r>
              <a:rPr lang="zh-CN" altLang="en-US"/>
              <a:t>区间存在两个以上多边形，用深度检测</a:t>
            </a: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sz="2800">
                <a:sym typeface="+mn-ea"/>
              </a:rPr>
              <a:t>算法实现问题</a:t>
            </a:r>
            <a:endParaRPr lang="zh-CN" altLang="en-US" sz="2800"/>
          </a:p>
          <a:p>
            <a:pPr lvl="1"/>
            <a:r>
              <a:rPr lang="zh-CN" altLang="en-US">
                <a:sym typeface="+mn-ea"/>
              </a:rPr>
              <a:t>如何求交点</a:t>
            </a:r>
            <a:endParaRPr lang="zh-CN" altLang="en-US"/>
          </a:p>
          <a:p>
            <a:pPr lvl="1"/>
            <a:r>
              <a:rPr lang="zh-CN" altLang="en-US">
                <a:sym typeface="+mn-ea"/>
              </a:rPr>
              <a:t>利用增量算法简化求交</a:t>
            </a:r>
            <a:endParaRPr lang="zh-CN" altLang="en-US"/>
          </a:p>
          <a:p>
            <a:r>
              <a:rPr lang="zh-CN" altLang="en-US" sz="2800">
                <a:sym typeface="+mn-ea"/>
              </a:rPr>
              <a:t>每段区间上要求 z 值最大的面，如何得知区间与哪些多边形相关</a:t>
            </a:r>
            <a:endParaRPr lang="zh-CN" altLang="en-US" sz="2800"/>
          </a:p>
          <a:p>
            <a:pPr lvl="1"/>
            <a:r>
              <a:rPr lang="zh-CN" altLang="en-US">
                <a:sym typeface="+mn-ea"/>
              </a:rPr>
              <a:t>利用区间扫描转换算法中的 AET 与ET 得知</a:t>
            </a: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p:cNvSpPr>
          <p:nvPr>
            <p:ph type="title"/>
          </p:nvPr>
        </p:nvSpPr>
        <p:spPr/>
        <p:txBody>
          <a:bodyPr vert="horz" wrap="square" lIns="91440" tIns="45720" rIns="91440" bIns="45720" anchor="ctr" anchorCtr="0"/>
          <a:p>
            <a:pPr eaLnBrk="1" hangingPunct="1"/>
            <a:r>
              <a:rPr lang="en-US" altLang="zh-CN" sz="3600" kern="1200" dirty="0">
                <a:latin typeface="Times New Roman" panose="02020603050405020304" pitchFamily="18" charset="0"/>
                <a:ea typeface="楷体" panose="02010609060101010101" pitchFamily="49" charset="-122"/>
                <a:cs typeface="+mj-cs"/>
              </a:rPr>
              <a:t>7.2.3 </a:t>
            </a:r>
            <a:r>
              <a:rPr lang="zh-CN" altLang="en-US" sz="3600" kern="1200" dirty="0">
                <a:latin typeface="Times New Roman" panose="02020603050405020304" pitchFamily="18" charset="0"/>
                <a:ea typeface="楷体" panose="02010609060101010101" pitchFamily="49" charset="-122"/>
                <a:cs typeface="+mj-cs"/>
              </a:rPr>
              <a:t>画家算法</a:t>
            </a:r>
            <a:endParaRPr lang="en-US" altLang="zh-CN" sz="3600" kern="1200" dirty="0">
              <a:latin typeface="Times New Roman" panose="02020603050405020304" pitchFamily="18" charset="0"/>
              <a:ea typeface="楷体" panose="02010609060101010101" pitchFamily="49" charset="-122"/>
              <a:cs typeface="+mj-cs"/>
            </a:endParaRPr>
          </a:p>
        </p:txBody>
      </p:sp>
      <p:sp>
        <p:nvSpPr>
          <p:cNvPr id="55298" name="Rectangle 3"/>
          <p:cNvSpPr>
            <a:spLocks noGrp="1"/>
          </p:cNvSpPr>
          <p:nvPr>
            <p:ph idx="1"/>
          </p:nvPr>
        </p:nvSpPr>
        <p:spPr>
          <a:xfrm>
            <a:off x="252413" y="1289050"/>
            <a:ext cx="8677275" cy="48768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30000"/>
              </a:spcBef>
              <a:spcAft>
                <a:spcPct val="0"/>
              </a:spcAft>
              <a:buClrTx/>
              <a:buSzTx/>
              <a:buFont typeface="Arial" panose="020B0604020202020204" pitchFamily="34" charset="0"/>
              <a:buChar char="•"/>
              <a:defRPr/>
            </a:pPr>
            <a:r>
              <a:rPr kumimoji="0" lang="zh-CN" altLang="en-US" sz="2800" i="0" u="none" strike="noStrike" kern="120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cs"/>
              </a:rPr>
              <a:t>物体空间中的表优先级算法</a:t>
            </a:r>
            <a:endParaRPr kumimoji="0" lang="zh-CN" altLang="en-US" sz="2800" i="0" u="none" strike="noStrike" kern="120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1" fontAlgn="base" latinLnBrk="0" hangingPunct="1">
              <a:lnSpc>
                <a:spcPct val="100000"/>
              </a:lnSpc>
              <a:spcBef>
                <a:spcPct val="30000"/>
              </a:spcBef>
              <a:spcAft>
                <a:spcPct val="0"/>
              </a:spcAft>
              <a:buClrTx/>
              <a:buSzTx/>
              <a:buFont typeface="Arial" panose="020B0604020202020204" pitchFamily="34" charset="0"/>
              <a:buChar char="•"/>
              <a:defRPr/>
            </a:pPr>
            <a:r>
              <a:rPr kumimoji="0" lang="zh-CN" altLang="en-US" sz="2800" i="0" u="none" strike="noStrike" kern="120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cs"/>
              </a:rPr>
              <a:t>消除隐藏面</a:t>
            </a:r>
            <a:endParaRPr kumimoji="0" lang="en-US" altLang="zh-CN" sz="2800" i="0" u="none" strike="noStrike" kern="120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1" fontAlgn="base" latinLnBrk="0" hangingPunct="1">
              <a:lnSpc>
                <a:spcPct val="100000"/>
              </a:lnSpc>
              <a:spcBef>
                <a:spcPct val="30000"/>
              </a:spcBef>
              <a:spcAft>
                <a:spcPct val="0"/>
              </a:spcAft>
              <a:buClrTx/>
              <a:buSzTx/>
              <a:buFont typeface="Arial" panose="020B0604020202020204" pitchFamily="34" charset="0"/>
              <a:buChar char="•"/>
              <a:defRPr/>
            </a:pPr>
            <a:r>
              <a:rPr kumimoji="0" lang="zh-CN" altLang="en-US" sz="2800" i="0" u="none" strike="noStrike" kern="120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cs"/>
              </a:rPr>
              <a:t>原理：画家作画过程</a:t>
            </a:r>
            <a:endParaRPr kumimoji="0" lang="zh-CN" altLang="en-US" sz="2800" i="0" u="none" strike="noStrike" kern="120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cs"/>
            </a:endParaRPr>
          </a:p>
          <a:p>
            <a:pPr marL="742950" marR="0" lvl="1" indent="-285750" algn="l" defTabSz="914400" rtl="0" eaLnBrk="1" fontAlgn="base" latinLnBrk="0" hangingPunct="1">
              <a:lnSpc>
                <a:spcPct val="100000"/>
              </a:lnSpc>
              <a:spcBef>
                <a:spcPct val="30000"/>
              </a:spcBef>
              <a:spcAft>
                <a:spcPct val="0"/>
              </a:spcAft>
              <a:buClrTx/>
              <a:buSzTx/>
              <a:buFont typeface="Arial" panose="020B0604020202020204" pitchFamily="34" charset="0"/>
              <a:buChar char="–"/>
              <a:defRPr/>
            </a:pPr>
            <a:r>
              <a:rPr kumimoji="0" lang="zh-CN" altLang="en-US" sz="2450" i="0" u="none" strike="noStrike" kern="120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cs"/>
              </a:rPr>
              <a:t>离视点近的物体可能遮挡离视点远的物体</a:t>
            </a:r>
            <a:endParaRPr kumimoji="0" lang="zh-CN" altLang="en-US" sz="2450" i="0" u="none" strike="noStrike" kern="120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cs"/>
            </a:endParaRPr>
          </a:p>
          <a:p>
            <a:pPr marL="742950" marR="0" lvl="1" indent="-285750" algn="l" defTabSz="914400" rtl="0" eaLnBrk="1" fontAlgn="base" latinLnBrk="0" hangingPunct="1">
              <a:lnSpc>
                <a:spcPct val="100000"/>
              </a:lnSpc>
              <a:spcBef>
                <a:spcPct val="30000"/>
              </a:spcBef>
              <a:spcAft>
                <a:spcPct val="0"/>
              </a:spcAft>
              <a:buClrTx/>
              <a:buSzTx/>
              <a:buFont typeface="Arial" panose="020B0604020202020204" pitchFamily="34" charset="0"/>
              <a:buChar char="–"/>
              <a:defRPr/>
            </a:pPr>
            <a:r>
              <a:rPr kumimoji="0" lang="zh-CN" altLang="en-US" sz="2450" i="0" u="none" strike="noStrike" kern="120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cs"/>
              </a:rPr>
              <a:t>在物体空间确定物体之间的可见性顺序</a:t>
            </a:r>
            <a:r>
              <a:rPr kumimoji="0" lang="en-US" altLang="zh-CN" sz="2450" i="0" u="none" strike="noStrike" kern="120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cs"/>
              </a:rPr>
              <a:t>(</a:t>
            </a:r>
            <a:r>
              <a:rPr kumimoji="0" lang="zh-CN" altLang="en-US" sz="2450" i="0" u="none" strike="noStrike" kern="120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cs"/>
              </a:rPr>
              <a:t>物体离视点远近</a:t>
            </a:r>
            <a:r>
              <a:rPr kumimoji="0" lang="en-US" altLang="zh-CN" sz="2450" i="0" u="none" strike="noStrike" kern="120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cs"/>
              </a:rPr>
              <a:t>)</a:t>
            </a:r>
            <a:r>
              <a:rPr kumimoji="0" lang="zh-CN" altLang="en-US" sz="2450" i="0" u="none" strike="noStrike" kern="120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cs"/>
              </a:rPr>
              <a:t>，</a:t>
            </a:r>
            <a:r>
              <a:rPr kumimoji="0" lang="zh-CN" altLang="en-US" sz="2450" i="0" u="none" strike="noStrike" kern="1200" cap="none" spc="0" normalizeH="0" baseline="0" noProof="1">
                <a:ln>
                  <a:noFill/>
                </a:ln>
                <a:solidFill>
                  <a:srgbClr val="3333FF"/>
                </a:solidFill>
                <a:effectLst/>
                <a:uLnTx/>
                <a:uFillTx/>
                <a:latin typeface="楷体" panose="02010609060101010101" pitchFamily="49" charset="-122"/>
                <a:ea typeface="楷体" panose="02010609060101010101" pitchFamily="49" charset="-122"/>
                <a:cs typeface="+mn-cs"/>
              </a:rPr>
              <a:t>由远及近地绘制</a:t>
            </a:r>
            <a:r>
              <a:rPr kumimoji="0" lang="zh-CN" altLang="en-US" sz="2450" i="0" u="none" strike="noStrike" kern="120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cs"/>
              </a:rPr>
              <a:t>出正确的图像结果</a:t>
            </a:r>
            <a:r>
              <a:rPr kumimoji="0" lang="en-US" altLang="zh-CN" sz="2450" i="0" u="none" strike="noStrike" kern="120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cs"/>
              </a:rPr>
              <a:t>——</a:t>
            </a:r>
            <a:r>
              <a:rPr kumimoji="0" lang="zh-CN" altLang="en-US" sz="2450" i="0" u="none" strike="noStrike" kern="1200" cap="none" spc="0" normalizeH="0" baseline="0" noProof="1">
                <a:ln>
                  <a:noFill/>
                </a:ln>
                <a:solidFill>
                  <a:srgbClr val="3333FF"/>
                </a:solidFill>
                <a:effectLst/>
                <a:uLnTx/>
                <a:uFillTx/>
                <a:latin typeface="楷体" panose="02010609060101010101" pitchFamily="49" charset="-122"/>
                <a:ea typeface="楷体" panose="02010609060101010101" pitchFamily="49" charset="-122"/>
                <a:cs typeface="+mn-cs"/>
              </a:rPr>
              <a:t>画家算法</a:t>
            </a:r>
            <a:endParaRPr kumimoji="0" lang="zh-CN" altLang="en-US" sz="2450" i="0" u="none" strike="noStrike" kern="1200" cap="none" spc="0" normalizeH="0" baseline="0" noProof="1">
              <a:ln>
                <a:noFill/>
              </a:ln>
              <a:solidFill>
                <a:srgbClr val="3333FF"/>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1" fontAlgn="base" latinLnBrk="0" hangingPunct="1">
              <a:lnSpc>
                <a:spcPct val="100000"/>
              </a:lnSpc>
              <a:spcBef>
                <a:spcPct val="30000"/>
              </a:spcBef>
              <a:spcAft>
                <a:spcPct val="0"/>
              </a:spcAft>
              <a:buClrTx/>
              <a:buSzTx/>
              <a:buFont typeface="Arial" panose="020B0604020202020204" pitchFamily="34" charset="0"/>
              <a:buChar char="•"/>
              <a:defRPr/>
            </a:pPr>
            <a:endParaRPr kumimoji="0" lang="zh-CN" altLang="en-US" sz="2800" b="1" i="0" u="none" strike="noStrike" kern="1200" cap="none" spc="0" normalizeH="0" baseline="0" noProof="1">
              <a:ln>
                <a:noFill/>
              </a:ln>
              <a:solidFill>
                <a:srgbClr val="FF3300"/>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1" fontAlgn="base" latinLnBrk="0" hangingPunct="1">
              <a:lnSpc>
                <a:spcPct val="100000"/>
              </a:lnSpc>
              <a:spcBef>
                <a:spcPct val="30000"/>
              </a:spcBef>
              <a:spcAft>
                <a:spcPct val="0"/>
              </a:spcAft>
              <a:buClrTx/>
              <a:buSzTx/>
              <a:buFont typeface="Arial" panose="020B0604020202020204" pitchFamily="34" charset="0"/>
              <a:buChar char="•"/>
              <a:defRPr/>
            </a:pPr>
            <a:endParaRPr kumimoji="0" lang="zh-CN" altLang="en-US" sz="2800" b="1" i="0" u="none" strike="noStrike" kern="1200" cap="none" spc="0" normalizeH="0" baseline="0" noProof="1">
              <a:ln>
                <a:noFill/>
              </a:ln>
              <a:solidFill>
                <a:srgbClr val="FF3300"/>
              </a:solidFill>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1" fontAlgn="base" latinLnBrk="0" hangingPunct="1">
              <a:lnSpc>
                <a:spcPct val="100000"/>
              </a:lnSpc>
              <a:spcBef>
                <a:spcPct val="30000"/>
              </a:spcBef>
              <a:spcAft>
                <a:spcPct val="0"/>
              </a:spcAft>
              <a:buClrTx/>
              <a:buSzTx/>
              <a:buFont typeface="Arial" panose="020B0604020202020204" pitchFamily="34" charset="0"/>
              <a:buChar char="•"/>
              <a:defRPr/>
            </a:pPr>
            <a:endParaRPr kumimoji="0" lang="zh-CN" altLang="en-US" sz="2800" b="1" i="0" u="none" strike="noStrike" kern="120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cs"/>
            </a:endParaRPr>
          </a:p>
        </p:txBody>
      </p:sp>
      <p:pic>
        <p:nvPicPr>
          <p:cNvPr id="52228" name="Picture 4" descr="800px-Painter's_algorithm"/>
          <p:cNvPicPr>
            <a:picLocks noChangeAspect="1"/>
          </p:cNvPicPr>
          <p:nvPr/>
        </p:nvPicPr>
        <p:blipFill>
          <a:blip r:embed="rId1"/>
          <a:stretch>
            <a:fillRect/>
          </a:stretch>
        </p:blipFill>
        <p:spPr>
          <a:xfrm>
            <a:off x="1336675" y="4418013"/>
            <a:ext cx="6988175" cy="1747837"/>
          </a:xfrm>
          <a:prstGeom prst="rect">
            <a:avLst/>
          </a:prstGeom>
          <a:noFill/>
          <a:ln w="9525">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3"/>
          <p:cNvSpPr>
            <a:spLocks noGrp="1"/>
          </p:cNvSpPr>
          <p:nvPr>
            <p:ph idx="1"/>
          </p:nvPr>
        </p:nvSpPr>
        <p:spPr>
          <a:xfrm>
            <a:off x="323850" y="1196975"/>
            <a:ext cx="8358188" cy="4900613"/>
          </a:xfrm>
        </p:spPr>
        <p:txBody>
          <a:bodyPr vert="horz" wrap="square" lIns="91440" tIns="45720" rIns="91440" bIns="45720" anchor="t" anchorCtr="0"/>
          <a:p>
            <a:pPr>
              <a:buFont typeface="Arial" panose="020B0604020202020204" pitchFamily="34" charset="0"/>
              <a:buNone/>
            </a:pPr>
            <a:r>
              <a:rPr lang="zh-CN" altLang="en-US" kern="1200" dirty="0">
                <a:solidFill>
                  <a:srgbClr val="3333FF"/>
                </a:solidFill>
                <a:latin typeface="楷体" panose="02010609060101010101" pitchFamily="49" charset="-122"/>
                <a:ea typeface="楷体" panose="02010609060101010101" pitchFamily="49" charset="-122"/>
                <a:cs typeface="+mn-cs"/>
              </a:rPr>
              <a:t>画家算法的基本步骤</a:t>
            </a:r>
            <a:endParaRPr lang="zh-CN" altLang="en-US" kern="1200" dirty="0">
              <a:solidFill>
                <a:srgbClr val="3333FF"/>
              </a:solidFill>
              <a:latin typeface="楷体" panose="02010609060101010101" pitchFamily="49" charset="-122"/>
              <a:ea typeface="楷体" panose="02010609060101010101" pitchFamily="49" charset="-122"/>
              <a:cs typeface="+mn-cs"/>
            </a:endParaRPr>
          </a:p>
          <a:p>
            <a:pPr algn="just"/>
            <a:r>
              <a:rPr lang="zh-CN" altLang="en-US" kern="1200" dirty="0">
                <a:latin typeface="楷体" panose="02010609060101010101" pitchFamily="49" charset="-122"/>
                <a:ea typeface="楷体" panose="02010609060101010101" pitchFamily="49" charset="-122"/>
                <a:cs typeface="+mn-cs"/>
              </a:rPr>
              <a:t>先把屏幕置成背景色。</a:t>
            </a:r>
            <a:endParaRPr lang="zh-CN" altLang="en-US" kern="1200" dirty="0">
              <a:latin typeface="楷体" panose="02010609060101010101" pitchFamily="49" charset="-122"/>
              <a:ea typeface="楷体" panose="02010609060101010101" pitchFamily="49" charset="-122"/>
              <a:cs typeface="+mn-cs"/>
            </a:endParaRPr>
          </a:p>
          <a:p>
            <a:pPr algn="just"/>
            <a:r>
              <a:rPr lang="zh-CN" altLang="en-US" kern="1200" dirty="0">
                <a:latin typeface="楷体" panose="02010609060101010101" pitchFamily="49" charset="-122"/>
                <a:ea typeface="楷体" panose="02010609060101010101" pitchFamily="49" charset="-122"/>
                <a:cs typeface="+mn-cs"/>
              </a:rPr>
              <a:t>将画面中的物体（面）按其距离观察点的远近进行排序，结果存放在一张线性表中。距观察点远者优先级高，放在表头，距观察点近者优先级低，放在表尾，这张表称为</a:t>
            </a:r>
            <a:r>
              <a:rPr lang="zh-CN" altLang="en-US" kern="1200" dirty="0">
                <a:solidFill>
                  <a:srgbClr val="3333FF"/>
                </a:solidFill>
                <a:latin typeface="楷体" panose="02010609060101010101" pitchFamily="49" charset="-122"/>
                <a:ea typeface="楷体" panose="02010609060101010101" pitchFamily="49" charset="-122"/>
                <a:cs typeface="+mn-cs"/>
              </a:rPr>
              <a:t>深度优先级表</a:t>
            </a:r>
            <a:endParaRPr lang="zh-CN" altLang="en-US" kern="1200" dirty="0">
              <a:latin typeface="楷体" panose="02010609060101010101" pitchFamily="49" charset="-122"/>
              <a:ea typeface="楷体" panose="02010609060101010101" pitchFamily="49" charset="-122"/>
              <a:cs typeface="+mn-cs"/>
            </a:endParaRPr>
          </a:p>
          <a:p>
            <a:pPr algn="just"/>
            <a:r>
              <a:rPr lang="zh-CN" altLang="en-US" kern="1200" dirty="0">
                <a:latin typeface="楷体" panose="02010609060101010101" pitchFamily="49" charset="-122"/>
                <a:ea typeface="楷体" panose="02010609060101010101" pitchFamily="49" charset="-122"/>
                <a:cs typeface="+mn-cs"/>
              </a:rPr>
              <a:t>按照从表头到表尾（由远到近）的顺序逐个绘制物体。</a:t>
            </a:r>
            <a:endParaRPr lang="zh-CN" altLang="en-US" kern="1200" dirty="0">
              <a:latin typeface="楷体" panose="02010609060101010101" pitchFamily="49" charset="-122"/>
              <a:ea typeface="楷体" panose="02010609060101010101" pitchFamily="49" charset="-122"/>
              <a:cs typeface="+mn-cs"/>
            </a:endParaRPr>
          </a:p>
          <a:p>
            <a:pPr algn="just"/>
            <a:endParaRPr lang="en-US" altLang="zh-CN" b="1" kern="1200" dirty="0">
              <a:latin typeface="楷体" panose="02010609060101010101" pitchFamily="49" charset="-122"/>
              <a:ea typeface="楷体" panose="02010609060101010101" pitchFamily="49" charset="-122"/>
              <a:cs typeface="+mn-cs"/>
            </a:endParaRPr>
          </a:p>
          <a:p>
            <a:pPr algn="just"/>
            <a:r>
              <a:rPr lang="zh-CN" altLang="en-US" kern="1200" dirty="0">
                <a:latin typeface="楷体" panose="02010609060101010101" pitchFamily="49" charset="-122"/>
                <a:ea typeface="楷体" panose="02010609060101010101" pitchFamily="49" charset="-122"/>
                <a:cs typeface="+mn-cs"/>
              </a:rPr>
              <a:t>关键是</a:t>
            </a:r>
            <a:r>
              <a:rPr lang="zh-CN" altLang="en-US" kern="1200" dirty="0">
                <a:solidFill>
                  <a:srgbClr val="3333FF"/>
                </a:solidFill>
                <a:latin typeface="楷体" panose="02010609060101010101" pitchFamily="49" charset="-122"/>
                <a:ea typeface="楷体" panose="02010609060101010101" pitchFamily="49" charset="-122"/>
                <a:cs typeface="+mn-cs"/>
              </a:rPr>
              <a:t>如何按照深度排序，建立深度优先级表</a:t>
            </a:r>
            <a:endParaRPr lang="zh-CN" altLang="en-US" kern="1200" dirty="0">
              <a:solidFill>
                <a:srgbClr val="3333FF"/>
              </a:solidFill>
              <a:latin typeface="楷体" panose="02010609060101010101" pitchFamily="49" charset="-122"/>
              <a:ea typeface="楷体" panose="02010609060101010101" pitchFamily="49" charset="-122"/>
              <a:cs typeface="+mn-cs"/>
            </a:endParaRPr>
          </a:p>
        </p:txBody>
      </p:sp>
      <p:sp>
        <p:nvSpPr>
          <p:cNvPr id="53251" name="Rectangle 2"/>
          <p:cNvSpPr>
            <a:spLocks noGrp="1"/>
          </p:cNvSpPr>
          <p:nvPr>
            <p:ph type="title"/>
          </p:nvPr>
        </p:nvSpPr>
        <p:spPr/>
        <p:txBody>
          <a:bodyPr vert="horz" wrap="square" lIns="91440" tIns="45720" rIns="91440" bIns="45720" anchor="ctr" anchorCtr="0"/>
          <a:p>
            <a:pPr eaLnBrk="1" hangingPunct="1"/>
            <a:r>
              <a:rPr lang="en-US" altLang="zh-CN" sz="3600" b="1" kern="1200" dirty="0">
                <a:latin typeface="Times New Roman" panose="02020603050405020304" pitchFamily="18" charset="0"/>
                <a:ea typeface="楷体" panose="02010609060101010101" pitchFamily="49" charset="-122"/>
                <a:cs typeface="+mj-cs"/>
              </a:rPr>
              <a:t>7.2.3 </a:t>
            </a:r>
            <a:r>
              <a:rPr lang="zh-CN" altLang="en-US" sz="3600" b="1" kern="1200" dirty="0">
                <a:latin typeface="Times New Roman" panose="02020603050405020304" pitchFamily="18" charset="0"/>
                <a:ea typeface="楷体" panose="02010609060101010101" pitchFamily="49" charset="-122"/>
                <a:cs typeface="+mj-cs"/>
              </a:rPr>
              <a:t>画家算法</a:t>
            </a:r>
            <a:endParaRPr lang="en-US" altLang="zh-CN" sz="3600" b="1" kern="1200" dirty="0">
              <a:latin typeface="Times New Roman" panose="02020603050405020304" pitchFamily="18" charset="0"/>
              <a:ea typeface="楷体" panose="02010609060101010101" pitchFamily="49" charset="-122"/>
              <a:cs typeface="+mj-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3"/>
          <p:cNvSpPr>
            <a:spLocks noGrp="1"/>
          </p:cNvSpPr>
          <p:nvPr>
            <p:ph idx="1"/>
          </p:nvPr>
        </p:nvSpPr>
        <p:spPr>
          <a:xfrm>
            <a:off x="179388" y="333375"/>
            <a:ext cx="8763000" cy="4230688"/>
          </a:xfrm>
        </p:spPr>
        <p:txBody>
          <a:bodyPr vert="horz" wrap="square" lIns="91440" tIns="45720" rIns="91440" bIns="45720" anchor="t" anchorCtr="0"/>
          <a:p>
            <a:r>
              <a:rPr lang="zh-CN" altLang="en-US" kern="1200" dirty="0">
                <a:solidFill>
                  <a:srgbClr val="3333FF"/>
                </a:solidFill>
                <a:latin typeface="Times New Roman" panose="02020603050405020304" pitchFamily="18" charset="0"/>
                <a:ea typeface="楷体" panose="02010609060101010101" pitchFamily="49" charset="-122"/>
                <a:cs typeface="+mn-cs"/>
              </a:rPr>
              <a:t>深度优先级表的建立</a:t>
            </a:r>
            <a:endParaRPr lang="zh-CN" altLang="en-US" kern="1200" dirty="0">
              <a:solidFill>
                <a:srgbClr val="3333FF"/>
              </a:solidFill>
              <a:latin typeface="Times New Roman" panose="02020603050405020304" pitchFamily="18" charset="0"/>
              <a:ea typeface="楷体" panose="02010609060101010101" pitchFamily="49" charset="-122"/>
              <a:cs typeface="+mn-cs"/>
            </a:endParaRPr>
          </a:p>
          <a:p>
            <a:pPr lvl="1">
              <a:buClr>
                <a:srgbClr val="3333FF"/>
              </a:buClr>
              <a:buFont typeface="Arial" panose="020B0604020202020204" pitchFamily="34" charset="0"/>
              <a:buChar char="•"/>
            </a:pPr>
            <a:r>
              <a:rPr lang="zh-CN" altLang="en-US" kern="1200" dirty="0">
                <a:latin typeface="Times New Roman" panose="02020603050405020304" pitchFamily="18" charset="0"/>
                <a:ea typeface="楷体" panose="02010609060101010101" pitchFamily="49" charset="-122"/>
                <a:cs typeface="+mn-cs"/>
              </a:rPr>
              <a:t>简单画面时，可直接建立确定的深度优先表如图</a:t>
            </a:r>
            <a:r>
              <a:rPr lang="en-US" altLang="zh-CN" kern="1200" dirty="0">
                <a:latin typeface="Times New Roman" panose="02020603050405020304" pitchFamily="18" charset="0"/>
                <a:ea typeface="楷体" panose="02010609060101010101" pitchFamily="49" charset="-122"/>
                <a:cs typeface="+mn-cs"/>
              </a:rPr>
              <a:t>a</a:t>
            </a:r>
            <a:r>
              <a:rPr lang="zh-CN" altLang="en-US" kern="1200" dirty="0">
                <a:latin typeface="Times New Roman" panose="02020603050405020304" pitchFamily="18" charset="0"/>
                <a:ea typeface="楷体" panose="02010609060101010101" pitchFamily="49" charset="-122"/>
                <a:cs typeface="+mn-cs"/>
              </a:rPr>
              <a:t>。</a:t>
            </a:r>
            <a:r>
              <a:rPr lang="en-US" altLang="zh-CN" kern="1200" dirty="0">
                <a:latin typeface="Times New Roman" panose="02020603050405020304" pitchFamily="18" charset="0"/>
                <a:ea typeface="楷体" panose="02010609060101010101" pitchFamily="49" charset="-122"/>
                <a:cs typeface="+mn-cs"/>
              </a:rPr>
              <a:t>P</a:t>
            </a:r>
            <a:r>
              <a:rPr lang="zh-CN" altLang="en-US" kern="1200" dirty="0">
                <a:latin typeface="Times New Roman" panose="02020603050405020304" pitchFamily="18" charset="0"/>
                <a:ea typeface="楷体" panose="02010609060101010101" pitchFamily="49" charset="-122"/>
                <a:cs typeface="+mn-cs"/>
              </a:rPr>
              <a:t>的</a:t>
            </a:r>
            <a:r>
              <a:rPr lang="en-US" altLang="zh-CN" kern="1200" dirty="0">
                <a:latin typeface="Times New Roman" panose="02020603050405020304" pitchFamily="18" charset="0"/>
                <a:ea typeface="楷体" panose="02010609060101010101" pitchFamily="49" charset="-122"/>
                <a:cs typeface="+mn-cs"/>
              </a:rPr>
              <a:t>zmin</a:t>
            </a:r>
            <a:r>
              <a:rPr lang="zh-CN" altLang="en-US" kern="1200" dirty="0">
                <a:latin typeface="Times New Roman" panose="02020603050405020304" pitchFamily="18" charset="0"/>
                <a:ea typeface="楷体" panose="02010609060101010101" pitchFamily="49" charset="-122"/>
                <a:cs typeface="+mn-cs"/>
              </a:rPr>
              <a:t>最小，暂时优先级最低。</a:t>
            </a:r>
            <a:endParaRPr lang="en-US" altLang="zh-CN" kern="1200" dirty="0">
              <a:latin typeface="Times New Roman" panose="02020603050405020304" pitchFamily="18" charset="0"/>
              <a:ea typeface="楷体" panose="02010609060101010101" pitchFamily="49" charset="-122"/>
              <a:cs typeface="+mn-cs"/>
            </a:endParaRPr>
          </a:p>
          <a:p>
            <a:pPr lvl="1">
              <a:buClr>
                <a:srgbClr val="3333FF"/>
              </a:buClr>
              <a:buFont typeface="Arial" panose="020B0604020202020204" pitchFamily="34" charset="0"/>
              <a:buChar char="•"/>
            </a:pPr>
            <a:r>
              <a:rPr lang="zh-CN" altLang="en-US" kern="1200" dirty="0">
                <a:latin typeface="Times New Roman" panose="02020603050405020304" pitchFamily="18" charset="0"/>
                <a:ea typeface="楷体" panose="02010609060101010101" pitchFamily="49" charset="-122"/>
                <a:cs typeface="+mn-cs"/>
              </a:rPr>
              <a:t>画面略复杂时，无法按简单的</a:t>
            </a:r>
            <a:r>
              <a:rPr lang="en-US" altLang="zh-CN" kern="1200" dirty="0">
                <a:latin typeface="Times New Roman" panose="02020603050405020304" pitchFamily="18" charset="0"/>
                <a:ea typeface="楷体" panose="02010609060101010101" pitchFamily="49" charset="-122"/>
                <a:cs typeface="+mn-cs"/>
              </a:rPr>
              <a:t>Z</a:t>
            </a:r>
            <a:r>
              <a:rPr lang="zh-CN" altLang="en-US" kern="1200" dirty="0">
                <a:latin typeface="Times New Roman" panose="02020603050405020304" pitchFamily="18" charset="0"/>
                <a:ea typeface="楷体" panose="02010609060101010101" pitchFamily="49" charset="-122"/>
                <a:cs typeface="+mn-cs"/>
              </a:rPr>
              <a:t>向排序建立确定的深度优先表并确定每一个多边形的优先级，如图</a:t>
            </a:r>
            <a:r>
              <a:rPr lang="en-US" altLang="zh-CN" kern="1200" dirty="0">
                <a:latin typeface="Times New Roman" panose="02020603050405020304" pitchFamily="18" charset="0"/>
                <a:ea typeface="楷体" panose="02010609060101010101" pitchFamily="49" charset="-122"/>
                <a:cs typeface="+mn-cs"/>
              </a:rPr>
              <a:t>b</a:t>
            </a:r>
            <a:endParaRPr lang="en-US" altLang="zh-CN" kern="1200" dirty="0">
              <a:latin typeface="Times New Roman" panose="02020603050405020304" pitchFamily="18" charset="0"/>
              <a:ea typeface="楷体" panose="02010609060101010101" pitchFamily="49" charset="-122"/>
              <a:cs typeface="+mn-cs"/>
            </a:endParaRPr>
          </a:p>
          <a:p>
            <a:pPr>
              <a:buClr>
                <a:srgbClr val="3333FF"/>
              </a:buClr>
            </a:pPr>
            <a:r>
              <a:rPr lang="zh-CN" altLang="en-US" kern="1200" dirty="0">
                <a:solidFill>
                  <a:srgbClr val="3333FF"/>
                </a:solidFill>
                <a:latin typeface="Times New Roman" panose="02020603050405020304" pitchFamily="18" charset="0"/>
                <a:ea typeface="楷体" panose="02010609060101010101" pitchFamily="49" charset="-122"/>
                <a:cs typeface="+mn-cs"/>
                <a:sym typeface="宋体" panose="02010600030101010101" pitchFamily="2" charset="-122"/>
              </a:rPr>
              <a:t>深度优先级表的建立</a:t>
            </a:r>
            <a:endParaRPr lang="en-US" altLang="zh-CN" kern="1200" dirty="0">
              <a:latin typeface="Times New Roman" panose="02020603050405020304" pitchFamily="18" charset="0"/>
              <a:ea typeface="楷体" panose="02010609060101010101" pitchFamily="49" charset="-122"/>
              <a:cs typeface="+mn-cs"/>
            </a:endParaRPr>
          </a:p>
          <a:p>
            <a:pPr lvl="1"/>
            <a:r>
              <a:rPr lang="en-US" altLang="zh-CN" kern="1200" dirty="0">
                <a:latin typeface="Times New Roman" panose="02020603050405020304" pitchFamily="18" charset="0"/>
                <a:ea typeface="楷体" panose="02010609060101010101" pitchFamily="49" charset="-122"/>
                <a:cs typeface="+mn-cs"/>
              </a:rPr>
              <a:t>P</a:t>
            </a:r>
            <a:r>
              <a:rPr lang="zh-CN" altLang="en-US" kern="1200" dirty="0">
                <a:latin typeface="Times New Roman" panose="02020603050405020304" pitchFamily="18" charset="0"/>
                <a:ea typeface="楷体" panose="02010609060101010101" pitchFamily="49" charset="-122"/>
                <a:cs typeface="+mn-cs"/>
              </a:rPr>
              <a:t>、</a:t>
            </a:r>
            <a:r>
              <a:rPr lang="en-US" altLang="zh-CN" kern="1200" dirty="0">
                <a:latin typeface="Times New Roman" panose="02020603050405020304" pitchFamily="18" charset="0"/>
                <a:ea typeface="楷体" panose="02010609060101010101" pitchFamily="49" charset="-122"/>
                <a:cs typeface="+mn-cs"/>
              </a:rPr>
              <a:t>Q</a:t>
            </a:r>
            <a:r>
              <a:rPr lang="zh-CN" altLang="en-US" kern="1200" dirty="0">
                <a:latin typeface="Times New Roman" panose="02020603050405020304" pitchFamily="18" charset="0"/>
                <a:ea typeface="楷体" panose="02010609060101010101" pitchFamily="49" charset="-122"/>
                <a:cs typeface="+mn-cs"/>
              </a:rPr>
              <a:t>深度不重叠，如图</a:t>
            </a:r>
            <a:r>
              <a:rPr lang="en-US" altLang="zh-CN" kern="1200" dirty="0">
                <a:latin typeface="Times New Roman" panose="02020603050405020304" pitchFamily="18" charset="0"/>
                <a:ea typeface="楷体" panose="02010609060101010101" pitchFamily="49" charset="-122"/>
                <a:cs typeface="+mn-cs"/>
              </a:rPr>
              <a:t>1</a:t>
            </a:r>
            <a:endParaRPr lang="en-US" altLang="zh-CN" kern="1200" dirty="0">
              <a:latin typeface="Times New Roman" panose="02020603050405020304" pitchFamily="18" charset="0"/>
              <a:ea typeface="楷体" panose="02010609060101010101" pitchFamily="49" charset="-122"/>
              <a:cs typeface="+mn-cs"/>
            </a:endParaRPr>
          </a:p>
          <a:p>
            <a:pPr lvl="1"/>
            <a:r>
              <a:rPr lang="en-US" altLang="zh-CN" kern="1200" dirty="0">
                <a:latin typeface="Times New Roman" panose="02020603050405020304" pitchFamily="18" charset="0"/>
                <a:ea typeface="楷体" panose="02010609060101010101" pitchFamily="49" charset="-122"/>
                <a:cs typeface="+mn-cs"/>
              </a:rPr>
              <a:t>P</a:t>
            </a:r>
            <a:r>
              <a:rPr lang="zh-CN" altLang="en-US" kern="1200" dirty="0">
                <a:latin typeface="Times New Roman" panose="02020603050405020304" pitchFamily="18" charset="0"/>
                <a:ea typeface="楷体" panose="02010609060101010101" pitchFamily="49" charset="-122"/>
                <a:cs typeface="+mn-cs"/>
              </a:rPr>
              <a:t>、</a:t>
            </a:r>
            <a:r>
              <a:rPr lang="en-US" altLang="zh-CN" kern="1200" dirty="0">
                <a:latin typeface="Times New Roman" panose="02020603050405020304" pitchFamily="18" charset="0"/>
                <a:ea typeface="楷体" panose="02010609060101010101" pitchFamily="49" charset="-122"/>
                <a:cs typeface="+mn-cs"/>
              </a:rPr>
              <a:t>Q</a:t>
            </a:r>
            <a:r>
              <a:rPr lang="zh-CN" altLang="en-US" kern="1200" dirty="0">
                <a:latin typeface="Times New Roman" panose="02020603050405020304" pitchFamily="18" charset="0"/>
                <a:ea typeface="楷体" panose="02010609060101010101" pitchFamily="49" charset="-122"/>
                <a:cs typeface="+mn-cs"/>
              </a:rPr>
              <a:t>深度重叠但不相互遮挡，判断</a:t>
            </a:r>
            <a:r>
              <a:rPr lang="en-US" altLang="zh-CN" kern="1200" dirty="0">
                <a:latin typeface="Times New Roman" panose="02020603050405020304" pitchFamily="18" charset="0"/>
                <a:ea typeface="楷体" panose="02010609060101010101" pitchFamily="49" charset="-122"/>
                <a:cs typeface="+mn-cs"/>
              </a:rPr>
              <a:t>5</a:t>
            </a:r>
            <a:r>
              <a:rPr lang="zh-CN" altLang="en-US" kern="1200" dirty="0">
                <a:latin typeface="Times New Roman" panose="02020603050405020304" pitchFamily="18" charset="0"/>
                <a:ea typeface="楷体" panose="02010609060101010101" pitchFamily="49" charset="-122"/>
                <a:cs typeface="+mn-cs"/>
              </a:rPr>
              <a:t>种情况，图</a:t>
            </a:r>
            <a:r>
              <a:rPr lang="en-US" altLang="zh-CN" kern="1200" dirty="0">
                <a:latin typeface="Times New Roman" panose="02020603050405020304" pitchFamily="18" charset="0"/>
                <a:ea typeface="楷体" panose="02010609060101010101" pitchFamily="49" charset="-122"/>
                <a:cs typeface="+mn-cs"/>
              </a:rPr>
              <a:t>2.1~2.5</a:t>
            </a:r>
            <a:endParaRPr lang="en-US" altLang="zh-CN" kern="1200" dirty="0">
              <a:latin typeface="Times New Roman" panose="02020603050405020304" pitchFamily="18" charset="0"/>
              <a:ea typeface="楷体" panose="02010609060101010101" pitchFamily="49" charset="-122"/>
              <a:cs typeface="+mn-cs"/>
            </a:endParaRPr>
          </a:p>
          <a:p>
            <a:pPr lvl="1"/>
            <a:r>
              <a:rPr lang="en-US" altLang="zh-CN" kern="1200" dirty="0">
                <a:latin typeface="Times New Roman" panose="02020603050405020304" pitchFamily="18" charset="0"/>
                <a:ea typeface="楷体" panose="02010609060101010101" pitchFamily="49" charset="-122"/>
                <a:cs typeface="+mn-cs"/>
              </a:rPr>
              <a:t>P</a:t>
            </a:r>
            <a:r>
              <a:rPr lang="zh-CN" altLang="en-US" kern="1200" dirty="0">
                <a:latin typeface="Times New Roman" panose="02020603050405020304" pitchFamily="18" charset="0"/>
                <a:ea typeface="楷体" panose="02010609060101010101" pitchFamily="49" charset="-122"/>
                <a:cs typeface="+mn-cs"/>
              </a:rPr>
              <a:t>、</a:t>
            </a:r>
            <a:r>
              <a:rPr lang="en-US" altLang="zh-CN" kern="1200" dirty="0">
                <a:latin typeface="Times New Roman" panose="02020603050405020304" pitchFamily="18" charset="0"/>
                <a:ea typeface="楷体" panose="02010609060101010101" pitchFamily="49" charset="-122"/>
                <a:cs typeface="+mn-cs"/>
              </a:rPr>
              <a:t>Q</a:t>
            </a:r>
            <a:r>
              <a:rPr lang="zh-CN" altLang="en-US" kern="1200" dirty="0">
                <a:latin typeface="Times New Roman" panose="02020603050405020304" pitchFamily="18" charset="0"/>
                <a:ea typeface="楷体" panose="02010609060101010101" pitchFamily="49" charset="-122"/>
                <a:cs typeface="+mn-cs"/>
              </a:rPr>
              <a:t>深度重叠同时相互遮挡，交叉覆盖</a:t>
            </a:r>
            <a:endParaRPr lang="zh-CN" altLang="en-US" kern="1200" dirty="0">
              <a:latin typeface="Times New Roman" panose="02020603050405020304" pitchFamily="18" charset="0"/>
              <a:ea typeface="楷体" panose="02010609060101010101" pitchFamily="49" charset="-122"/>
              <a:cs typeface="+mn-cs"/>
            </a:endParaRPr>
          </a:p>
        </p:txBody>
      </p:sp>
      <p:grpSp>
        <p:nvGrpSpPr>
          <p:cNvPr id="54275" name="Group 5"/>
          <p:cNvGrpSpPr>
            <a:grpSpLocks noChangeAspect="1"/>
          </p:cNvGrpSpPr>
          <p:nvPr/>
        </p:nvGrpSpPr>
        <p:grpSpPr>
          <a:xfrm>
            <a:off x="1403350" y="4797425"/>
            <a:ext cx="6192838" cy="1871663"/>
            <a:chOff x="2874" y="7414"/>
            <a:chExt cx="6489" cy="2139"/>
          </a:xfrm>
        </p:grpSpPr>
        <p:sp>
          <p:nvSpPr>
            <p:cNvPr id="54278" name="AutoShape 6"/>
            <p:cNvSpPr>
              <a:spLocks noChangeAspect="1"/>
            </p:cNvSpPr>
            <p:nvPr/>
          </p:nvSpPr>
          <p:spPr>
            <a:xfrm>
              <a:off x="2874" y="7414"/>
              <a:ext cx="6489" cy="2139"/>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spcAft>
                  <a:spcPct val="50000"/>
                </a:spcAft>
                <a:buFontTx/>
                <a:buNone/>
              </a:pPr>
              <a:endParaRPr lang="zh-CN" altLang="en-US" sz="2800" dirty="0">
                <a:latin typeface="宋体" panose="02010600030101010101" pitchFamily="2" charset="-122"/>
                <a:ea typeface="宋体" panose="02010600030101010101" pitchFamily="2" charset="-122"/>
              </a:endParaRPr>
            </a:p>
          </p:txBody>
        </p:sp>
        <p:grpSp>
          <p:nvGrpSpPr>
            <p:cNvPr id="54279" name="Group 7"/>
            <p:cNvGrpSpPr/>
            <p:nvPr/>
          </p:nvGrpSpPr>
          <p:grpSpPr>
            <a:xfrm>
              <a:off x="3084" y="7600"/>
              <a:ext cx="2015" cy="1581"/>
              <a:chOff x="3084" y="7600"/>
              <a:chExt cx="2015" cy="1581"/>
            </a:xfrm>
          </p:grpSpPr>
          <p:sp>
            <p:nvSpPr>
              <p:cNvPr id="54291" name="Text Box 8"/>
              <p:cNvSpPr txBox="1"/>
              <p:nvPr/>
            </p:nvSpPr>
            <p:spPr>
              <a:xfrm>
                <a:off x="3609" y="8096"/>
                <a:ext cx="169" cy="310"/>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50000"/>
                  </a:spcBef>
                  <a:spcAft>
                    <a:spcPct val="50000"/>
                  </a:spcAft>
                  <a:buFontTx/>
                  <a:buNone/>
                </a:pPr>
                <a:r>
                  <a:rPr lang="en-US" altLang="zh-CN" sz="1400" dirty="0">
                    <a:latin typeface="Times New Roman" panose="02020603050405020304" pitchFamily="18" charset="0"/>
                    <a:ea typeface="宋体" panose="02010600030101010101" pitchFamily="2" charset="-122"/>
                  </a:rPr>
                  <a:t>Q</a:t>
                </a:r>
                <a:endParaRPr lang="en-US" altLang="zh-CN" sz="1400" dirty="0">
                  <a:latin typeface="宋体" panose="02010600030101010101" pitchFamily="2" charset="-122"/>
                  <a:ea typeface="宋体" panose="02010600030101010101" pitchFamily="2" charset="-122"/>
                </a:endParaRPr>
              </a:p>
            </p:txBody>
          </p:sp>
          <p:sp>
            <p:nvSpPr>
              <p:cNvPr id="54292" name="Text Box 9"/>
              <p:cNvSpPr txBox="1"/>
              <p:nvPr/>
            </p:nvSpPr>
            <p:spPr>
              <a:xfrm>
                <a:off x="4806" y="7600"/>
                <a:ext cx="293" cy="215"/>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50000"/>
                  </a:spcBef>
                  <a:spcAft>
                    <a:spcPct val="50000"/>
                  </a:spcAft>
                  <a:buFontTx/>
                  <a:buNone/>
                </a:pPr>
                <a:r>
                  <a:rPr lang="en-US" altLang="zh-CN" sz="1400" dirty="0">
                    <a:latin typeface="Times New Roman" panose="02020603050405020304" pitchFamily="18" charset="0"/>
                    <a:ea typeface="宋体" panose="02010600030101010101" pitchFamily="2" charset="-122"/>
                  </a:rPr>
                  <a:t>X</a:t>
                </a:r>
                <a:endParaRPr lang="en-US" altLang="zh-CN" sz="1400" dirty="0">
                  <a:latin typeface="宋体" panose="02010600030101010101" pitchFamily="2" charset="-122"/>
                  <a:ea typeface="宋体" panose="02010600030101010101" pitchFamily="2" charset="-122"/>
                </a:endParaRPr>
              </a:p>
            </p:txBody>
          </p:sp>
          <p:sp>
            <p:nvSpPr>
              <p:cNvPr id="54293" name="Line 10"/>
              <p:cNvSpPr/>
              <p:nvPr/>
            </p:nvSpPr>
            <p:spPr>
              <a:xfrm>
                <a:off x="3084" y="7631"/>
                <a:ext cx="0" cy="1550"/>
              </a:xfrm>
              <a:prstGeom prst="line">
                <a:avLst/>
              </a:prstGeom>
              <a:ln w="9525" cap="flat" cmpd="sng">
                <a:solidFill>
                  <a:srgbClr val="000000"/>
                </a:solidFill>
                <a:prstDash val="solid"/>
                <a:headEnd type="none" w="med" len="med"/>
                <a:tailEnd type="triangle" w="sm" len="lg"/>
              </a:ln>
            </p:spPr>
          </p:sp>
          <p:sp>
            <p:nvSpPr>
              <p:cNvPr id="54294" name="Line 11"/>
              <p:cNvSpPr/>
              <p:nvPr/>
            </p:nvSpPr>
            <p:spPr>
              <a:xfrm>
                <a:off x="3084" y="7631"/>
                <a:ext cx="1932" cy="0"/>
              </a:xfrm>
              <a:prstGeom prst="line">
                <a:avLst/>
              </a:prstGeom>
              <a:ln w="9525" cap="flat" cmpd="sng">
                <a:solidFill>
                  <a:srgbClr val="000000"/>
                </a:solidFill>
                <a:prstDash val="solid"/>
                <a:headEnd type="none" w="med" len="med"/>
                <a:tailEnd type="triangle" w="sm" len="lg"/>
              </a:ln>
            </p:spPr>
          </p:sp>
          <p:sp>
            <p:nvSpPr>
              <p:cNvPr id="54295" name="Line 12"/>
              <p:cNvSpPr/>
              <p:nvPr/>
            </p:nvSpPr>
            <p:spPr>
              <a:xfrm>
                <a:off x="3399" y="7817"/>
                <a:ext cx="1344" cy="217"/>
              </a:xfrm>
              <a:prstGeom prst="line">
                <a:avLst/>
              </a:prstGeom>
              <a:ln w="15875" cap="flat" cmpd="sng">
                <a:solidFill>
                  <a:srgbClr val="000000"/>
                </a:solidFill>
                <a:prstDash val="solid"/>
                <a:headEnd type="none" w="med" len="med"/>
                <a:tailEnd type="none" w="med" len="med"/>
              </a:ln>
            </p:spPr>
          </p:sp>
          <p:sp>
            <p:nvSpPr>
              <p:cNvPr id="54296" name="Line 13"/>
              <p:cNvSpPr/>
              <p:nvPr/>
            </p:nvSpPr>
            <p:spPr>
              <a:xfrm flipV="1">
                <a:off x="3231" y="8272"/>
                <a:ext cx="1281" cy="278"/>
              </a:xfrm>
              <a:prstGeom prst="line">
                <a:avLst/>
              </a:prstGeom>
              <a:ln w="15875" cap="flat" cmpd="sng">
                <a:solidFill>
                  <a:srgbClr val="000000"/>
                </a:solidFill>
                <a:prstDash val="solid"/>
                <a:headEnd type="none" w="med" len="med"/>
                <a:tailEnd type="none" w="med" len="med"/>
              </a:ln>
            </p:spPr>
          </p:sp>
          <p:sp>
            <p:nvSpPr>
              <p:cNvPr id="54297" name="Line 14"/>
              <p:cNvSpPr/>
              <p:nvPr/>
            </p:nvSpPr>
            <p:spPr>
              <a:xfrm>
                <a:off x="3756" y="8592"/>
                <a:ext cx="945" cy="186"/>
              </a:xfrm>
              <a:prstGeom prst="line">
                <a:avLst/>
              </a:prstGeom>
              <a:ln w="15875" cap="flat" cmpd="sng">
                <a:solidFill>
                  <a:srgbClr val="000000"/>
                </a:solidFill>
                <a:prstDash val="solid"/>
                <a:headEnd type="none" w="med" len="med"/>
                <a:tailEnd type="none" w="med" len="med"/>
              </a:ln>
            </p:spPr>
          </p:sp>
          <p:sp>
            <p:nvSpPr>
              <p:cNvPr id="54298" name="Text Box 15"/>
              <p:cNvSpPr txBox="1"/>
              <p:nvPr/>
            </p:nvSpPr>
            <p:spPr>
              <a:xfrm>
                <a:off x="3168" y="8964"/>
                <a:ext cx="294" cy="217"/>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50000"/>
                  </a:spcBef>
                  <a:spcAft>
                    <a:spcPct val="50000"/>
                  </a:spcAft>
                  <a:buFontTx/>
                  <a:buNone/>
                </a:pPr>
                <a:r>
                  <a:rPr lang="en-US" altLang="zh-CN" sz="1400" dirty="0">
                    <a:latin typeface="Times New Roman" panose="02020603050405020304" pitchFamily="18" charset="0"/>
                    <a:ea typeface="宋体" panose="02010600030101010101" pitchFamily="2" charset="-122"/>
                  </a:rPr>
                  <a:t>Z</a:t>
                </a:r>
                <a:endParaRPr lang="en-US" altLang="zh-CN" sz="1400" dirty="0">
                  <a:latin typeface="宋体" panose="02010600030101010101" pitchFamily="2" charset="-122"/>
                  <a:ea typeface="宋体" panose="02010600030101010101" pitchFamily="2" charset="-122"/>
                </a:endParaRPr>
              </a:p>
            </p:txBody>
          </p:sp>
          <p:sp>
            <p:nvSpPr>
              <p:cNvPr id="54299" name="Text Box 16"/>
              <p:cNvSpPr txBox="1"/>
              <p:nvPr/>
            </p:nvSpPr>
            <p:spPr>
              <a:xfrm>
                <a:off x="4008" y="7662"/>
                <a:ext cx="293" cy="217"/>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50000"/>
                  </a:spcBef>
                  <a:spcAft>
                    <a:spcPct val="50000"/>
                  </a:spcAft>
                  <a:buFontTx/>
                  <a:buNone/>
                </a:pPr>
                <a:r>
                  <a:rPr lang="en-US" altLang="zh-CN" sz="1400" dirty="0">
                    <a:latin typeface="Times New Roman" panose="02020603050405020304" pitchFamily="18" charset="0"/>
                    <a:ea typeface="宋体" panose="02010600030101010101" pitchFamily="2" charset="-122"/>
                  </a:rPr>
                  <a:t>P</a:t>
                </a:r>
                <a:endParaRPr lang="en-US" altLang="zh-CN" sz="1400" dirty="0">
                  <a:latin typeface="宋体" panose="02010600030101010101" pitchFamily="2" charset="-122"/>
                  <a:ea typeface="宋体" panose="02010600030101010101" pitchFamily="2" charset="-122"/>
                </a:endParaRPr>
              </a:p>
            </p:txBody>
          </p:sp>
          <p:sp>
            <p:nvSpPr>
              <p:cNvPr id="54300" name="Text Box 17"/>
              <p:cNvSpPr txBox="1"/>
              <p:nvPr/>
            </p:nvSpPr>
            <p:spPr>
              <a:xfrm>
                <a:off x="4197" y="8437"/>
                <a:ext cx="293" cy="217"/>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50000"/>
                  </a:spcBef>
                  <a:spcAft>
                    <a:spcPct val="50000"/>
                  </a:spcAft>
                  <a:buFontTx/>
                  <a:buNone/>
                </a:pPr>
                <a:r>
                  <a:rPr lang="en-US" altLang="zh-CN" sz="1400" dirty="0">
                    <a:latin typeface="Times New Roman" panose="02020603050405020304" pitchFamily="18" charset="0"/>
                    <a:ea typeface="宋体" panose="02010600030101010101" pitchFamily="2" charset="-122"/>
                  </a:rPr>
                  <a:t>R</a:t>
                </a:r>
                <a:endParaRPr lang="en-US" altLang="zh-CN" sz="1400" dirty="0">
                  <a:latin typeface="宋体" panose="02010600030101010101" pitchFamily="2" charset="-122"/>
                  <a:ea typeface="宋体" panose="02010600030101010101" pitchFamily="2" charset="-122"/>
                </a:endParaRPr>
              </a:p>
            </p:txBody>
          </p:sp>
        </p:grpSp>
        <p:grpSp>
          <p:nvGrpSpPr>
            <p:cNvPr id="54280" name="Group 18"/>
            <p:cNvGrpSpPr/>
            <p:nvPr/>
          </p:nvGrpSpPr>
          <p:grpSpPr>
            <a:xfrm>
              <a:off x="7095" y="7600"/>
              <a:ext cx="2015" cy="1581"/>
              <a:chOff x="7095" y="7569"/>
              <a:chExt cx="2015" cy="1581"/>
            </a:xfrm>
          </p:grpSpPr>
          <p:sp>
            <p:nvSpPr>
              <p:cNvPr id="54283" name="Text Box 19"/>
              <p:cNvSpPr txBox="1"/>
              <p:nvPr/>
            </p:nvSpPr>
            <p:spPr>
              <a:xfrm>
                <a:off x="7935" y="7786"/>
                <a:ext cx="169" cy="310"/>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50000"/>
                  </a:spcBef>
                  <a:spcAft>
                    <a:spcPct val="50000"/>
                  </a:spcAft>
                  <a:buFontTx/>
                  <a:buNone/>
                </a:pPr>
                <a:r>
                  <a:rPr lang="en-US" altLang="zh-CN" sz="1400" dirty="0">
                    <a:latin typeface="Times New Roman" panose="02020603050405020304" pitchFamily="18" charset="0"/>
                    <a:ea typeface="宋体" panose="02010600030101010101" pitchFamily="2" charset="-122"/>
                  </a:rPr>
                  <a:t>Q</a:t>
                </a:r>
                <a:endParaRPr lang="en-US" altLang="zh-CN" sz="1400" dirty="0">
                  <a:latin typeface="宋体" panose="02010600030101010101" pitchFamily="2" charset="-122"/>
                  <a:ea typeface="宋体" panose="02010600030101010101" pitchFamily="2" charset="-122"/>
                </a:endParaRPr>
              </a:p>
            </p:txBody>
          </p:sp>
          <p:sp>
            <p:nvSpPr>
              <p:cNvPr id="54284" name="Text Box 20"/>
              <p:cNvSpPr txBox="1"/>
              <p:nvPr/>
            </p:nvSpPr>
            <p:spPr>
              <a:xfrm>
                <a:off x="8817" y="7569"/>
                <a:ext cx="293" cy="215"/>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50000"/>
                  </a:spcBef>
                  <a:spcAft>
                    <a:spcPct val="50000"/>
                  </a:spcAft>
                  <a:buFontTx/>
                  <a:buNone/>
                </a:pPr>
                <a:r>
                  <a:rPr lang="en-US" altLang="zh-CN" sz="1400" dirty="0">
                    <a:latin typeface="Times New Roman" panose="02020603050405020304" pitchFamily="18" charset="0"/>
                    <a:ea typeface="宋体" panose="02010600030101010101" pitchFamily="2" charset="-122"/>
                  </a:rPr>
                  <a:t>X</a:t>
                </a:r>
                <a:endParaRPr lang="en-US" altLang="zh-CN" sz="1400" dirty="0">
                  <a:latin typeface="宋体" panose="02010600030101010101" pitchFamily="2" charset="-122"/>
                  <a:ea typeface="宋体" panose="02010600030101010101" pitchFamily="2" charset="-122"/>
                </a:endParaRPr>
              </a:p>
            </p:txBody>
          </p:sp>
          <p:sp>
            <p:nvSpPr>
              <p:cNvPr id="54285" name="Line 21"/>
              <p:cNvSpPr/>
              <p:nvPr/>
            </p:nvSpPr>
            <p:spPr>
              <a:xfrm>
                <a:off x="7095" y="7600"/>
                <a:ext cx="0" cy="1550"/>
              </a:xfrm>
              <a:prstGeom prst="line">
                <a:avLst/>
              </a:prstGeom>
              <a:ln w="9525" cap="flat" cmpd="sng">
                <a:solidFill>
                  <a:srgbClr val="000000"/>
                </a:solidFill>
                <a:prstDash val="solid"/>
                <a:headEnd type="none" w="med" len="med"/>
                <a:tailEnd type="triangle" w="sm" len="lg"/>
              </a:ln>
            </p:spPr>
          </p:sp>
          <p:sp>
            <p:nvSpPr>
              <p:cNvPr id="54286" name="Line 22"/>
              <p:cNvSpPr/>
              <p:nvPr/>
            </p:nvSpPr>
            <p:spPr>
              <a:xfrm>
                <a:off x="7095" y="7600"/>
                <a:ext cx="1932" cy="0"/>
              </a:xfrm>
              <a:prstGeom prst="line">
                <a:avLst/>
              </a:prstGeom>
              <a:ln w="9525" cap="flat" cmpd="sng">
                <a:solidFill>
                  <a:srgbClr val="000000"/>
                </a:solidFill>
                <a:prstDash val="solid"/>
                <a:headEnd type="none" w="med" len="med"/>
                <a:tailEnd type="triangle" w="sm" len="lg"/>
              </a:ln>
            </p:spPr>
          </p:sp>
          <p:sp>
            <p:nvSpPr>
              <p:cNvPr id="54287" name="Line 23"/>
              <p:cNvSpPr/>
              <p:nvPr/>
            </p:nvSpPr>
            <p:spPr>
              <a:xfrm>
                <a:off x="7347" y="7972"/>
                <a:ext cx="1050" cy="930"/>
              </a:xfrm>
              <a:prstGeom prst="line">
                <a:avLst/>
              </a:prstGeom>
              <a:ln w="15875" cap="flat" cmpd="sng">
                <a:solidFill>
                  <a:srgbClr val="000000"/>
                </a:solidFill>
                <a:prstDash val="solid"/>
                <a:headEnd type="none" w="med" len="med"/>
                <a:tailEnd type="none" w="med" len="med"/>
              </a:ln>
            </p:spPr>
          </p:sp>
          <p:sp>
            <p:nvSpPr>
              <p:cNvPr id="54288" name="Line 24"/>
              <p:cNvSpPr/>
              <p:nvPr/>
            </p:nvSpPr>
            <p:spPr>
              <a:xfrm>
                <a:off x="7998" y="8096"/>
                <a:ext cx="861" cy="434"/>
              </a:xfrm>
              <a:prstGeom prst="line">
                <a:avLst/>
              </a:prstGeom>
              <a:ln w="15875" cap="flat" cmpd="sng">
                <a:solidFill>
                  <a:srgbClr val="000000"/>
                </a:solidFill>
                <a:prstDash val="solid"/>
                <a:headEnd type="none" w="med" len="med"/>
                <a:tailEnd type="none" w="med" len="med"/>
              </a:ln>
            </p:spPr>
          </p:sp>
          <p:sp>
            <p:nvSpPr>
              <p:cNvPr id="54289" name="Text Box 25"/>
              <p:cNvSpPr txBox="1"/>
              <p:nvPr/>
            </p:nvSpPr>
            <p:spPr>
              <a:xfrm>
                <a:off x="7179" y="8933"/>
                <a:ext cx="294" cy="217"/>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50000"/>
                  </a:spcBef>
                  <a:spcAft>
                    <a:spcPct val="50000"/>
                  </a:spcAft>
                  <a:buFontTx/>
                  <a:buNone/>
                </a:pPr>
                <a:r>
                  <a:rPr lang="en-US" altLang="zh-CN" sz="1400" dirty="0">
                    <a:latin typeface="Times New Roman" panose="02020603050405020304" pitchFamily="18" charset="0"/>
                    <a:ea typeface="宋体" panose="02010600030101010101" pitchFamily="2" charset="-122"/>
                  </a:rPr>
                  <a:t>Z</a:t>
                </a:r>
                <a:endParaRPr lang="en-US" altLang="zh-CN" sz="1400" dirty="0">
                  <a:latin typeface="宋体" panose="02010600030101010101" pitchFamily="2" charset="-122"/>
                  <a:ea typeface="宋体" panose="02010600030101010101" pitchFamily="2" charset="-122"/>
                </a:endParaRPr>
              </a:p>
            </p:txBody>
          </p:sp>
          <p:sp>
            <p:nvSpPr>
              <p:cNvPr id="54290" name="Text Box 26"/>
              <p:cNvSpPr txBox="1"/>
              <p:nvPr/>
            </p:nvSpPr>
            <p:spPr>
              <a:xfrm>
                <a:off x="7242" y="7724"/>
                <a:ext cx="293" cy="217"/>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50000"/>
                  </a:spcBef>
                  <a:spcAft>
                    <a:spcPct val="50000"/>
                  </a:spcAft>
                  <a:buFontTx/>
                  <a:buNone/>
                </a:pPr>
                <a:r>
                  <a:rPr lang="en-US" altLang="zh-CN" sz="1400" dirty="0">
                    <a:latin typeface="Times New Roman" panose="02020603050405020304" pitchFamily="18" charset="0"/>
                    <a:ea typeface="宋体" panose="02010600030101010101" pitchFamily="2" charset="-122"/>
                  </a:rPr>
                  <a:t>P</a:t>
                </a:r>
                <a:endParaRPr lang="en-US" altLang="zh-CN" sz="1400" dirty="0">
                  <a:latin typeface="宋体" panose="02010600030101010101" pitchFamily="2" charset="-122"/>
                  <a:ea typeface="宋体" panose="02010600030101010101" pitchFamily="2" charset="-122"/>
                </a:endParaRPr>
              </a:p>
            </p:txBody>
          </p:sp>
        </p:grpSp>
        <p:sp>
          <p:nvSpPr>
            <p:cNvPr id="54281" name="Text Box 27"/>
            <p:cNvSpPr txBox="1"/>
            <p:nvPr/>
          </p:nvSpPr>
          <p:spPr>
            <a:xfrm>
              <a:off x="3966" y="9274"/>
              <a:ext cx="483" cy="279"/>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50000"/>
                </a:spcBef>
                <a:spcAft>
                  <a:spcPct val="50000"/>
                </a:spcAft>
                <a:buFontTx/>
                <a:buNone/>
              </a:pP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a</a:t>
              </a:r>
              <a:r>
                <a:rPr lang="zh-CN" altLang="en-US" sz="1400" dirty="0">
                  <a:latin typeface="Times New Roman" panose="02020603050405020304" pitchFamily="18" charset="0"/>
                  <a:ea typeface="宋体" panose="02010600030101010101" pitchFamily="2" charset="-122"/>
                </a:rPr>
                <a:t>）</a:t>
              </a:r>
              <a:endParaRPr lang="zh-CN" altLang="en-US" sz="1400" dirty="0">
                <a:latin typeface="宋体" panose="02010600030101010101" pitchFamily="2" charset="-122"/>
                <a:ea typeface="宋体" panose="02010600030101010101" pitchFamily="2" charset="-122"/>
              </a:endParaRPr>
            </a:p>
          </p:txBody>
        </p:sp>
        <p:sp>
          <p:nvSpPr>
            <p:cNvPr id="54282" name="Text Box 28"/>
            <p:cNvSpPr txBox="1"/>
            <p:nvPr/>
          </p:nvSpPr>
          <p:spPr>
            <a:xfrm>
              <a:off x="7809" y="9274"/>
              <a:ext cx="483" cy="279"/>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50000"/>
                </a:spcBef>
                <a:spcAft>
                  <a:spcPct val="50000"/>
                </a:spcAft>
                <a:buFontTx/>
                <a:buNone/>
              </a:pPr>
              <a:r>
                <a:rPr lang="zh-CN" altLang="en-US" sz="1400" dirty="0">
                  <a:latin typeface="Times New Roman" panose="02020603050405020304" pitchFamily="18" charset="0"/>
                  <a:ea typeface="宋体" panose="02010600030101010101" pitchFamily="2" charset="-122"/>
                </a:rPr>
                <a:t>（</a:t>
              </a:r>
              <a:r>
                <a:rPr lang="en-US" altLang="zh-CN" sz="1400" dirty="0">
                  <a:latin typeface="Times New Roman" panose="02020603050405020304" pitchFamily="18" charset="0"/>
                  <a:ea typeface="宋体" panose="02010600030101010101" pitchFamily="2" charset="-122"/>
                </a:rPr>
                <a:t>b</a:t>
              </a:r>
              <a:r>
                <a:rPr lang="zh-CN" altLang="en-US" sz="1400" dirty="0">
                  <a:latin typeface="Times New Roman" panose="02020603050405020304" pitchFamily="18" charset="0"/>
                  <a:ea typeface="宋体" panose="02010600030101010101" pitchFamily="2" charset="-122"/>
                </a:rPr>
                <a:t>）</a:t>
              </a:r>
              <a:endParaRPr lang="zh-CN" altLang="en-US" sz="1400" dirty="0">
                <a:latin typeface="宋体" panose="02010600030101010101" pitchFamily="2" charset="-122"/>
                <a:ea typeface="宋体" panose="02010600030101010101" pitchFamily="2" charset="-122"/>
              </a:endParaRPr>
            </a:p>
          </p:txBody>
        </p:sp>
      </p:grpSp>
      <p:cxnSp>
        <p:nvCxnSpPr>
          <p:cNvPr id="2" name="直接箭头连接符 1"/>
          <p:cNvCxnSpPr/>
          <p:nvPr/>
        </p:nvCxnSpPr>
        <p:spPr>
          <a:xfrm flipV="1">
            <a:off x="1123950" y="5148263"/>
            <a:ext cx="0" cy="1103313"/>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sp>
        <p:nvSpPr>
          <p:cNvPr id="54277" name="内容占位符 2"/>
          <p:cNvSpPr>
            <a:spLocks noGrp="1"/>
          </p:cNvSpPr>
          <p:nvPr/>
        </p:nvSpPr>
        <p:spPr>
          <a:xfrm>
            <a:off x="298450" y="6316663"/>
            <a:ext cx="1304925" cy="35242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buNone/>
            </a:pPr>
            <a:r>
              <a:rPr lang="zh-CN" altLang="en-US" sz="2000" b="1" dirty="0">
                <a:latin typeface="Times New Roman" panose="02020603050405020304" pitchFamily="18" charset="0"/>
                <a:ea typeface="楷体" panose="02010609060101010101" pitchFamily="49" charset="-122"/>
              </a:rPr>
              <a:t>视线方向</a:t>
            </a:r>
            <a:endParaRPr lang="zh-CN" altLang="en-US" sz="2000" b="1" dirty="0">
              <a:latin typeface="Times New Roman" panose="02020603050405020304" pitchFamily="18" charset="0"/>
              <a:ea typeface="楷体" panose="02010609060101010101" pitchFamily="49"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p:cNvSpPr>
          <p:nvPr>
            <p:ph type="title"/>
          </p:nvPr>
        </p:nvSpPr>
        <p:spPr/>
        <p:txBody>
          <a:bodyPr vert="horz" wrap="square" lIns="91440" tIns="45720" rIns="91440" bIns="45720" anchor="ctr" anchorCtr="0"/>
          <a:p>
            <a:pPr eaLnBrk="1" hangingPunct="1"/>
            <a:r>
              <a:rPr lang="zh-CN" altLang="en-US" kern="1200" dirty="0">
                <a:latin typeface="楷体" panose="02010609060101010101" pitchFamily="49" charset="-122"/>
                <a:ea typeface="楷体" panose="02010609060101010101" pitchFamily="49" charset="-122"/>
                <a:cs typeface="+mj-cs"/>
              </a:rPr>
              <a:t>三维物体的深度排序算法</a:t>
            </a:r>
            <a:endParaRPr lang="zh-CN" altLang="en-US" kern="1200" dirty="0">
              <a:latin typeface="楷体" panose="02010609060101010101" pitchFamily="49" charset="-122"/>
              <a:ea typeface="楷体" panose="02010609060101010101" pitchFamily="49" charset="-122"/>
              <a:cs typeface="+mj-cs"/>
            </a:endParaRPr>
          </a:p>
        </p:txBody>
      </p:sp>
      <p:grpSp>
        <p:nvGrpSpPr>
          <p:cNvPr id="55299" name="Group 3"/>
          <p:cNvGrpSpPr/>
          <p:nvPr/>
        </p:nvGrpSpPr>
        <p:grpSpPr>
          <a:xfrm>
            <a:off x="1619250" y="1341438"/>
            <a:ext cx="5526088" cy="4465637"/>
            <a:chOff x="930" y="981"/>
            <a:chExt cx="3481" cy="2813"/>
          </a:xfrm>
        </p:grpSpPr>
        <p:sp>
          <p:nvSpPr>
            <p:cNvPr id="55301" name="Line 4"/>
            <p:cNvSpPr/>
            <p:nvPr/>
          </p:nvSpPr>
          <p:spPr>
            <a:xfrm>
              <a:off x="1434" y="1111"/>
              <a:ext cx="1" cy="2558"/>
            </a:xfrm>
            <a:prstGeom prst="line">
              <a:avLst/>
            </a:prstGeom>
            <a:ln w="28575" cap="flat" cmpd="sng">
              <a:solidFill>
                <a:srgbClr val="000000"/>
              </a:solidFill>
              <a:prstDash val="solid"/>
              <a:headEnd type="none" w="med" len="med"/>
              <a:tailEnd type="triangle" w="med" len="med"/>
            </a:ln>
          </p:spPr>
        </p:sp>
        <p:sp>
          <p:nvSpPr>
            <p:cNvPr id="55302" name="Line 5"/>
            <p:cNvSpPr/>
            <p:nvPr/>
          </p:nvSpPr>
          <p:spPr>
            <a:xfrm>
              <a:off x="1434" y="1111"/>
              <a:ext cx="2736" cy="0"/>
            </a:xfrm>
            <a:prstGeom prst="line">
              <a:avLst/>
            </a:prstGeom>
            <a:ln w="28575" cap="flat" cmpd="sng">
              <a:solidFill>
                <a:srgbClr val="000000"/>
              </a:solidFill>
              <a:prstDash val="solid"/>
              <a:headEnd type="none" w="med" len="med"/>
              <a:tailEnd type="triangle" w="med" len="med"/>
            </a:ln>
          </p:spPr>
        </p:sp>
        <p:sp>
          <p:nvSpPr>
            <p:cNvPr id="55303" name="Text Box 6"/>
            <p:cNvSpPr txBox="1"/>
            <p:nvPr/>
          </p:nvSpPr>
          <p:spPr>
            <a:xfrm>
              <a:off x="1290" y="3420"/>
              <a:ext cx="216" cy="374"/>
            </a:xfrm>
            <a:prstGeom prst="rect">
              <a:avLst/>
            </a:prstGeom>
            <a:no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spcAft>
                  <a:spcPct val="50000"/>
                </a:spcAft>
                <a:buFontTx/>
                <a:buNone/>
              </a:pPr>
              <a:r>
                <a:rPr lang="en-US" altLang="zh-CN" sz="2800" dirty="0">
                  <a:latin typeface="宋体" panose="02010600030101010101" pitchFamily="2" charset="-122"/>
                  <a:ea typeface="宋体" panose="02010600030101010101" pitchFamily="2" charset="-122"/>
                </a:rPr>
                <a:t>z</a:t>
              </a:r>
              <a:endParaRPr lang="en-US" altLang="zh-CN" sz="2800" dirty="0">
                <a:latin typeface="宋体" panose="02010600030101010101" pitchFamily="2" charset="-122"/>
                <a:ea typeface="宋体" panose="02010600030101010101" pitchFamily="2" charset="-122"/>
              </a:endParaRPr>
            </a:p>
          </p:txBody>
        </p:sp>
        <p:sp>
          <p:nvSpPr>
            <p:cNvPr id="55304" name="Text Box 7"/>
            <p:cNvSpPr txBox="1"/>
            <p:nvPr/>
          </p:nvSpPr>
          <p:spPr>
            <a:xfrm>
              <a:off x="4195" y="981"/>
              <a:ext cx="216" cy="374"/>
            </a:xfrm>
            <a:prstGeom prst="rect">
              <a:avLst/>
            </a:prstGeom>
            <a:no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spcAft>
                  <a:spcPct val="50000"/>
                </a:spcAft>
                <a:buFontTx/>
                <a:buNone/>
              </a:pPr>
              <a:r>
                <a:rPr lang="en-US" altLang="zh-CN" sz="2800" dirty="0">
                  <a:latin typeface="宋体" panose="02010600030101010101" pitchFamily="2" charset="-122"/>
                  <a:ea typeface="宋体" panose="02010600030101010101" pitchFamily="2" charset="-122"/>
                </a:rPr>
                <a:t>x</a:t>
              </a:r>
              <a:endParaRPr lang="en-US" altLang="zh-CN" sz="2800" dirty="0">
                <a:latin typeface="宋体" panose="02010600030101010101" pitchFamily="2" charset="-122"/>
                <a:ea typeface="宋体" panose="02010600030101010101" pitchFamily="2" charset="-122"/>
              </a:endParaRPr>
            </a:p>
          </p:txBody>
        </p:sp>
        <p:sp>
          <p:nvSpPr>
            <p:cNvPr id="55305" name="Freeform 8"/>
            <p:cNvSpPr/>
            <p:nvPr/>
          </p:nvSpPr>
          <p:spPr>
            <a:xfrm>
              <a:off x="1794" y="1298"/>
              <a:ext cx="1584" cy="999"/>
            </a:xfrm>
            <a:custGeom>
              <a:avLst/>
              <a:gdLst/>
              <a:ahLst/>
              <a:cxnLst>
                <a:cxn ang="0">
                  <a:pos x="11" y="0"/>
                </a:cxn>
                <a:cxn ang="0">
                  <a:pos x="0" y="14"/>
                </a:cxn>
                <a:cxn ang="0">
                  <a:pos x="9" y="26"/>
                </a:cxn>
                <a:cxn ang="0">
                  <a:pos x="41" y="21"/>
                </a:cxn>
                <a:cxn ang="0">
                  <a:pos x="41" y="3"/>
                </a:cxn>
                <a:cxn ang="0">
                  <a:pos x="11" y="0"/>
                </a:cxn>
              </a:cxnLst>
              <a:pathLst>
                <a:path w="3960" h="2496">
                  <a:moveTo>
                    <a:pt x="1080" y="0"/>
                  </a:moveTo>
                  <a:lnTo>
                    <a:pt x="0" y="1404"/>
                  </a:lnTo>
                  <a:lnTo>
                    <a:pt x="900" y="2496"/>
                  </a:lnTo>
                  <a:lnTo>
                    <a:pt x="3960" y="2028"/>
                  </a:lnTo>
                  <a:lnTo>
                    <a:pt x="3960" y="312"/>
                  </a:lnTo>
                  <a:lnTo>
                    <a:pt x="1080" y="0"/>
                  </a:lnTo>
                  <a:close/>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5306" name="Freeform 9"/>
            <p:cNvSpPr/>
            <p:nvPr/>
          </p:nvSpPr>
          <p:spPr>
            <a:xfrm>
              <a:off x="1650" y="2546"/>
              <a:ext cx="1944" cy="811"/>
            </a:xfrm>
            <a:custGeom>
              <a:avLst/>
              <a:gdLst/>
              <a:ahLst/>
              <a:cxnLst>
                <a:cxn ang="0">
                  <a:pos x="15" y="0"/>
                </a:cxn>
                <a:cxn ang="0">
                  <a:pos x="0" y="14"/>
                </a:cxn>
                <a:cxn ang="0">
                  <a:pos x="50" y="21"/>
                </a:cxn>
                <a:cxn ang="0">
                  <a:pos x="15" y="0"/>
                </a:cxn>
              </a:cxnLst>
              <a:pathLst>
                <a:path w="4860" h="2028">
                  <a:moveTo>
                    <a:pt x="1440" y="0"/>
                  </a:moveTo>
                  <a:lnTo>
                    <a:pt x="0" y="1404"/>
                  </a:lnTo>
                  <a:lnTo>
                    <a:pt x="4860" y="2028"/>
                  </a:lnTo>
                  <a:lnTo>
                    <a:pt x="1440" y="0"/>
                  </a:lnTo>
                  <a:close/>
                </a:path>
              </a:pathLst>
            </a:custGeom>
            <a:solidFill>
              <a:srgbClr val="0080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5307" name="Line 10"/>
            <p:cNvSpPr/>
            <p:nvPr/>
          </p:nvSpPr>
          <p:spPr>
            <a:xfrm flipH="1">
              <a:off x="1434" y="2546"/>
              <a:ext cx="792" cy="0"/>
            </a:xfrm>
            <a:prstGeom prst="line">
              <a:avLst/>
            </a:prstGeom>
            <a:ln w="9525" cap="flat" cmpd="sng">
              <a:solidFill>
                <a:srgbClr val="000000"/>
              </a:solidFill>
              <a:prstDash val="dash"/>
              <a:headEnd type="none" w="med" len="med"/>
              <a:tailEnd type="none" w="med" len="med"/>
            </a:ln>
          </p:spPr>
        </p:sp>
        <p:sp>
          <p:nvSpPr>
            <p:cNvPr id="55308" name="Line 11"/>
            <p:cNvSpPr/>
            <p:nvPr/>
          </p:nvSpPr>
          <p:spPr>
            <a:xfrm flipH="1">
              <a:off x="1434" y="2297"/>
              <a:ext cx="720" cy="0"/>
            </a:xfrm>
            <a:prstGeom prst="line">
              <a:avLst/>
            </a:prstGeom>
            <a:ln w="9525" cap="flat" cmpd="sng">
              <a:solidFill>
                <a:srgbClr val="000000"/>
              </a:solidFill>
              <a:prstDash val="dash"/>
              <a:headEnd type="none" w="med" len="med"/>
              <a:tailEnd type="none" w="med" len="med"/>
            </a:ln>
          </p:spPr>
        </p:sp>
        <p:sp>
          <p:nvSpPr>
            <p:cNvPr id="55309" name="Text Box 12"/>
            <p:cNvSpPr txBox="1"/>
            <p:nvPr/>
          </p:nvSpPr>
          <p:spPr>
            <a:xfrm>
              <a:off x="2370" y="1610"/>
              <a:ext cx="216" cy="375"/>
            </a:xfrm>
            <a:prstGeom prst="rect">
              <a:avLst/>
            </a:prstGeom>
            <a:no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spcAft>
                  <a:spcPct val="50000"/>
                </a:spcAft>
                <a:buFontTx/>
                <a:buNone/>
              </a:pPr>
              <a:r>
                <a:rPr lang="en-US" altLang="zh-CN" sz="2800" dirty="0">
                  <a:latin typeface="宋体" panose="02010600030101010101" pitchFamily="2" charset="-122"/>
                  <a:ea typeface="宋体" panose="02010600030101010101" pitchFamily="2" charset="-122"/>
                </a:rPr>
                <a:t>P</a:t>
              </a:r>
              <a:endParaRPr lang="en-US" altLang="zh-CN" sz="2800" dirty="0">
                <a:latin typeface="宋体" panose="02010600030101010101" pitchFamily="2" charset="-122"/>
                <a:ea typeface="宋体" panose="02010600030101010101" pitchFamily="2" charset="-122"/>
              </a:endParaRPr>
            </a:p>
          </p:txBody>
        </p:sp>
        <p:sp>
          <p:nvSpPr>
            <p:cNvPr id="55310" name="Text Box 13"/>
            <p:cNvSpPr txBox="1"/>
            <p:nvPr/>
          </p:nvSpPr>
          <p:spPr>
            <a:xfrm>
              <a:off x="2154" y="2733"/>
              <a:ext cx="216" cy="375"/>
            </a:xfrm>
            <a:prstGeom prst="rect">
              <a:avLst/>
            </a:prstGeom>
            <a:no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spcAft>
                  <a:spcPct val="50000"/>
                </a:spcAft>
                <a:buFontTx/>
                <a:buNone/>
              </a:pPr>
              <a:r>
                <a:rPr lang="en-US" altLang="zh-CN" sz="2800" dirty="0">
                  <a:latin typeface="宋体" panose="02010600030101010101" pitchFamily="2" charset="-122"/>
                  <a:ea typeface="宋体" panose="02010600030101010101" pitchFamily="2" charset="-122"/>
                </a:rPr>
                <a:t>Q</a:t>
              </a:r>
              <a:endParaRPr lang="en-US" altLang="zh-CN" sz="2800" dirty="0">
                <a:latin typeface="宋体" panose="02010600030101010101" pitchFamily="2" charset="-122"/>
                <a:ea typeface="宋体" panose="02010600030101010101" pitchFamily="2" charset="-122"/>
              </a:endParaRPr>
            </a:p>
          </p:txBody>
        </p:sp>
        <p:sp>
          <p:nvSpPr>
            <p:cNvPr id="55311" name="Text Box 14"/>
            <p:cNvSpPr txBox="1"/>
            <p:nvPr/>
          </p:nvSpPr>
          <p:spPr>
            <a:xfrm>
              <a:off x="930" y="1985"/>
              <a:ext cx="576" cy="374"/>
            </a:xfrm>
            <a:prstGeom prst="rect">
              <a:avLst/>
            </a:prstGeom>
            <a:no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spcAft>
                  <a:spcPct val="50000"/>
                </a:spcAft>
                <a:buFontTx/>
                <a:buNone/>
              </a:pPr>
              <a:r>
                <a:rPr lang="en-US" altLang="zh-CN" sz="2800" dirty="0">
                  <a:latin typeface="宋体" panose="02010600030101010101" pitchFamily="2" charset="-122"/>
                  <a:ea typeface="宋体" panose="02010600030101010101" pitchFamily="2" charset="-122"/>
                </a:rPr>
                <a:t>Pz</a:t>
              </a:r>
              <a:r>
                <a:rPr lang="en-US" altLang="zh-CN" sz="2800" baseline="-25000" dirty="0">
                  <a:latin typeface="宋体" panose="02010600030101010101" pitchFamily="2" charset="-122"/>
                  <a:ea typeface="宋体" panose="02010600030101010101" pitchFamily="2" charset="-122"/>
                </a:rPr>
                <a:t>max</a:t>
              </a:r>
              <a:endParaRPr lang="en-US" altLang="zh-CN" sz="2800" dirty="0">
                <a:latin typeface="宋体" panose="02010600030101010101" pitchFamily="2" charset="-122"/>
                <a:ea typeface="宋体" panose="02010600030101010101" pitchFamily="2" charset="-122"/>
              </a:endParaRPr>
            </a:p>
          </p:txBody>
        </p:sp>
        <p:sp>
          <p:nvSpPr>
            <p:cNvPr id="55312" name="Text Box 15"/>
            <p:cNvSpPr txBox="1"/>
            <p:nvPr/>
          </p:nvSpPr>
          <p:spPr>
            <a:xfrm>
              <a:off x="930" y="2297"/>
              <a:ext cx="576" cy="374"/>
            </a:xfrm>
            <a:prstGeom prst="rect">
              <a:avLst/>
            </a:prstGeom>
            <a:no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spcAft>
                  <a:spcPct val="50000"/>
                </a:spcAft>
                <a:buFontTx/>
                <a:buNone/>
              </a:pPr>
              <a:r>
                <a:rPr lang="en-US" altLang="zh-CN" sz="2800" dirty="0">
                  <a:latin typeface="宋体" panose="02010600030101010101" pitchFamily="2" charset="-122"/>
                  <a:ea typeface="宋体" panose="02010600030101010101" pitchFamily="2" charset="-122"/>
                </a:rPr>
                <a:t>Qz</a:t>
              </a:r>
              <a:r>
                <a:rPr lang="en-US" altLang="zh-CN" sz="2800" baseline="-25000" dirty="0">
                  <a:latin typeface="宋体" panose="02010600030101010101" pitchFamily="2" charset="-122"/>
                  <a:ea typeface="宋体" panose="02010600030101010101" pitchFamily="2" charset="-122"/>
                </a:rPr>
                <a:t>min</a:t>
              </a:r>
              <a:endParaRPr lang="en-US" altLang="zh-CN" sz="2800" dirty="0">
                <a:latin typeface="宋体" panose="02010600030101010101" pitchFamily="2" charset="-122"/>
                <a:ea typeface="宋体" panose="02010600030101010101" pitchFamily="2" charset="-122"/>
              </a:endParaRPr>
            </a:p>
          </p:txBody>
        </p:sp>
      </p:grpSp>
      <p:sp>
        <p:nvSpPr>
          <p:cNvPr id="55300" name="Text Box 16"/>
          <p:cNvSpPr txBox="1"/>
          <p:nvPr/>
        </p:nvSpPr>
        <p:spPr>
          <a:xfrm>
            <a:off x="1908175" y="5661025"/>
            <a:ext cx="5688013" cy="460375"/>
          </a:xfrm>
          <a:prstGeom prst="rect">
            <a:avLst/>
          </a:prstGeom>
          <a:noFill/>
          <a:ln w="1270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spcAft>
                <a:spcPct val="50000"/>
              </a:spcAft>
              <a:buFontTx/>
              <a:buNone/>
            </a:pPr>
            <a:r>
              <a:rPr lang="zh-CN" altLang="en-US" sz="2400" dirty="0">
                <a:latin typeface="楷体" panose="02010609060101010101" pitchFamily="49" charset="-122"/>
                <a:ea typeface="楷体" panose="02010609060101010101" pitchFamily="49" charset="-122"/>
              </a:rPr>
              <a:t>图</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：物体间的</a:t>
            </a:r>
            <a:r>
              <a:rPr lang="en-US" altLang="zh-CN" sz="2400" dirty="0">
                <a:latin typeface="楷体" panose="02010609060101010101" pitchFamily="49" charset="-122"/>
                <a:ea typeface="楷体" panose="02010609060101010101" pitchFamily="49" charset="-122"/>
              </a:rPr>
              <a:t>z</a:t>
            </a:r>
            <a:r>
              <a:rPr lang="zh-CN" altLang="en-US" sz="2400" dirty="0">
                <a:latin typeface="楷体" panose="02010609060101010101" pitchFamily="49" charset="-122"/>
                <a:ea typeface="楷体" panose="02010609060101010101" pitchFamily="49" charset="-122"/>
              </a:rPr>
              <a:t>值范围不重叠</a:t>
            </a:r>
            <a:endParaRPr lang="zh-CN" altLang="en-US" sz="2400" dirty="0">
              <a:latin typeface="楷体" panose="02010609060101010101" pitchFamily="49" charset="-122"/>
              <a:ea typeface="楷体" panose="02010609060101010101" pitchFamily="49"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p:cNvSpPr>
          <p:nvPr>
            <p:ph type="title"/>
          </p:nvPr>
        </p:nvSpPr>
        <p:spPr/>
        <p:txBody>
          <a:bodyPr vert="horz" wrap="square" lIns="91440" tIns="45720" rIns="91440" bIns="45720" anchor="ctr" anchorCtr="0"/>
          <a:p>
            <a:pPr eaLnBrk="1" hangingPunct="1"/>
            <a:r>
              <a:rPr lang="zh-CN" altLang="en-US" kern="1200" dirty="0">
                <a:latin typeface="楷体" panose="02010609060101010101" pitchFamily="49" charset="-122"/>
                <a:ea typeface="楷体" panose="02010609060101010101" pitchFamily="49" charset="-122"/>
                <a:cs typeface="+mj-cs"/>
              </a:rPr>
              <a:t>三维物体的深度排序算法</a:t>
            </a:r>
            <a:endParaRPr lang="zh-CN" altLang="en-US" kern="1200" dirty="0">
              <a:latin typeface="楷体" panose="02010609060101010101" pitchFamily="49" charset="-122"/>
              <a:ea typeface="楷体" panose="02010609060101010101" pitchFamily="49" charset="-122"/>
              <a:cs typeface="+mj-cs"/>
            </a:endParaRPr>
          </a:p>
        </p:txBody>
      </p:sp>
      <p:grpSp>
        <p:nvGrpSpPr>
          <p:cNvPr id="56323" name="Group 3"/>
          <p:cNvGrpSpPr/>
          <p:nvPr/>
        </p:nvGrpSpPr>
        <p:grpSpPr>
          <a:xfrm>
            <a:off x="1979613" y="1268413"/>
            <a:ext cx="4543425" cy="4318000"/>
            <a:chOff x="1247" y="799"/>
            <a:chExt cx="2862" cy="2720"/>
          </a:xfrm>
        </p:grpSpPr>
        <p:sp>
          <p:nvSpPr>
            <p:cNvPr id="56326" name="Line 4"/>
            <p:cNvSpPr/>
            <p:nvPr/>
          </p:nvSpPr>
          <p:spPr>
            <a:xfrm>
              <a:off x="1387" y="1083"/>
              <a:ext cx="0" cy="2323"/>
            </a:xfrm>
            <a:prstGeom prst="line">
              <a:avLst/>
            </a:prstGeom>
            <a:ln w="28575" cap="flat" cmpd="sng">
              <a:solidFill>
                <a:srgbClr val="000000"/>
              </a:solidFill>
              <a:prstDash val="solid"/>
              <a:headEnd type="none" w="med" len="med"/>
              <a:tailEnd type="triangle" w="med" len="med"/>
            </a:ln>
          </p:spPr>
        </p:sp>
        <p:sp>
          <p:nvSpPr>
            <p:cNvPr id="56327" name="Line 5"/>
            <p:cNvSpPr/>
            <p:nvPr/>
          </p:nvSpPr>
          <p:spPr>
            <a:xfrm>
              <a:off x="1387" y="1083"/>
              <a:ext cx="2652" cy="0"/>
            </a:xfrm>
            <a:prstGeom prst="line">
              <a:avLst/>
            </a:prstGeom>
            <a:ln w="28575" cap="flat" cmpd="sng">
              <a:solidFill>
                <a:srgbClr val="000000"/>
              </a:solidFill>
              <a:prstDash val="solid"/>
              <a:headEnd type="none" w="med" len="med"/>
              <a:tailEnd type="triangle" w="med" len="med"/>
            </a:ln>
          </p:spPr>
        </p:sp>
        <p:sp>
          <p:nvSpPr>
            <p:cNvPr id="56328" name="Text Box 6"/>
            <p:cNvSpPr txBox="1"/>
            <p:nvPr/>
          </p:nvSpPr>
          <p:spPr>
            <a:xfrm>
              <a:off x="1247" y="3179"/>
              <a:ext cx="209" cy="340"/>
            </a:xfrm>
            <a:prstGeom prst="rect">
              <a:avLst/>
            </a:prstGeom>
            <a:no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spcAft>
                  <a:spcPct val="50000"/>
                </a:spcAft>
                <a:buFontTx/>
                <a:buNone/>
              </a:pPr>
              <a:r>
                <a:rPr lang="en-US" altLang="zh-CN" sz="2800" dirty="0">
                  <a:latin typeface="宋体" panose="02010600030101010101" pitchFamily="2" charset="-122"/>
                  <a:ea typeface="宋体" panose="02010600030101010101" pitchFamily="2" charset="-122"/>
                </a:rPr>
                <a:t>z</a:t>
              </a:r>
              <a:endParaRPr lang="en-US" altLang="zh-CN" sz="2800" dirty="0">
                <a:latin typeface="宋体" panose="02010600030101010101" pitchFamily="2" charset="-122"/>
                <a:ea typeface="宋体" panose="02010600030101010101" pitchFamily="2" charset="-122"/>
              </a:endParaRPr>
            </a:p>
          </p:txBody>
        </p:sp>
        <p:sp>
          <p:nvSpPr>
            <p:cNvPr id="56329" name="Text Box 7"/>
            <p:cNvSpPr txBox="1"/>
            <p:nvPr/>
          </p:nvSpPr>
          <p:spPr>
            <a:xfrm>
              <a:off x="3900" y="799"/>
              <a:ext cx="209" cy="340"/>
            </a:xfrm>
            <a:prstGeom prst="rect">
              <a:avLst/>
            </a:prstGeom>
            <a:no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spcAft>
                  <a:spcPct val="50000"/>
                </a:spcAft>
                <a:buFontTx/>
                <a:buNone/>
              </a:pPr>
              <a:r>
                <a:rPr lang="en-US" altLang="zh-CN" sz="2800" dirty="0">
                  <a:latin typeface="宋体" panose="02010600030101010101" pitchFamily="2" charset="-122"/>
                  <a:ea typeface="宋体" panose="02010600030101010101" pitchFamily="2" charset="-122"/>
                </a:rPr>
                <a:t>x</a:t>
              </a:r>
              <a:endParaRPr lang="en-US" altLang="zh-CN" sz="2800" dirty="0">
                <a:latin typeface="宋体" panose="02010600030101010101" pitchFamily="2" charset="-122"/>
                <a:ea typeface="宋体" panose="02010600030101010101" pitchFamily="2" charset="-122"/>
              </a:endParaRPr>
            </a:p>
          </p:txBody>
        </p:sp>
        <p:sp>
          <p:nvSpPr>
            <p:cNvPr id="56330" name="Freeform 8"/>
            <p:cNvSpPr/>
            <p:nvPr/>
          </p:nvSpPr>
          <p:spPr>
            <a:xfrm rot="-5400000">
              <a:off x="1281" y="1524"/>
              <a:ext cx="1439" cy="968"/>
            </a:xfrm>
            <a:custGeom>
              <a:avLst/>
              <a:gdLst/>
              <a:ahLst/>
              <a:cxnLst>
                <a:cxn ang="0">
                  <a:pos x="7" y="0"/>
                </a:cxn>
                <a:cxn ang="0">
                  <a:pos x="0" y="12"/>
                </a:cxn>
                <a:cxn ang="0">
                  <a:pos x="6" y="22"/>
                </a:cxn>
                <a:cxn ang="0">
                  <a:pos x="25" y="18"/>
                </a:cxn>
                <a:cxn ang="0">
                  <a:pos x="25" y="3"/>
                </a:cxn>
                <a:cxn ang="0">
                  <a:pos x="7" y="0"/>
                </a:cxn>
              </a:cxnLst>
              <a:pathLst>
                <a:path w="3960" h="2496">
                  <a:moveTo>
                    <a:pt x="1080" y="0"/>
                  </a:moveTo>
                  <a:lnTo>
                    <a:pt x="0" y="1404"/>
                  </a:lnTo>
                  <a:lnTo>
                    <a:pt x="900" y="2496"/>
                  </a:lnTo>
                  <a:lnTo>
                    <a:pt x="3960" y="2028"/>
                  </a:lnTo>
                  <a:lnTo>
                    <a:pt x="3960" y="312"/>
                  </a:lnTo>
                  <a:lnTo>
                    <a:pt x="1080" y="0"/>
                  </a:lnTo>
                  <a:close/>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6331" name="Freeform 9"/>
            <p:cNvSpPr/>
            <p:nvPr/>
          </p:nvSpPr>
          <p:spPr>
            <a:xfrm rot="5400000">
              <a:off x="2424" y="2100"/>
              <a:ext cx="1765" cy="787"/>
            </a:xfrm>
            <a:custGeom>
              <a:avLst/>
              <a:gdLst/>
              <a:ahLst/>
              <a:cxnLst>
                <a:cxn ang="0">
                  <a:pos x="9" y="0"/>
                </a:cxn>
                <a:cxn ang="0">
                  <a:pos x="0" y="12"/>
                </a:cxn>
                <a:cxn ang="0">
                  <a:pos x="31" y="18"/>
                </a:cxn>
                <a:cxn ang="0">
                  <a:pos x="9" y="0"/>
                </a:cxn>
              </a:cxnLst>
              <a:pathLst>
                <a:path w="4860" h="2028">
                  <a:moveTo>
                    <a:pt x="1440" y="0"/>
                  </a:moveTo>
                  <a:lnTo>
                    <a:pt x="0" y="1404"/>
                  </a:lnTo>
                  <a:lnTo>
                    <a:pt x="4860" y="2028"/>
                  </a:lnTo>
                  <a:lnTo>
                    <a:pt x="1440" y="0"/>
                  </a:lnTo>
                  <a:close/>
                </a:path>
              </a:pathLst>
            </a:custGeom>
            <a:solidFill>
              <a:srgbClr val="0080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6332" name="Text Box 10"/>
            <p:cNvSpPr txBox="1"/>
            <p:nvPr/>
          </p:nvSpPr>
          <p:spPr>
            <a:xfrm>
              <a:off x="1927" y="1909"/>
              <a:ext cx="209" cy="340"/>
            </a:xfrm>
            <a:prstGeom prst="rect">
              <a:avLst/>
            </a:prstGeom>
            <a:no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spcAft>
                  <a:spcPct val="50000"/>
                </a:spcAft>
                <a:buFontTx/>
                <a:buNone/>
              </a:pPr>
              <a:r>
                <a:rPr lang="en-US" altLang="zh-CN" sz="2800" dirty="0">
                  <a:latin typeface="宋体" panose="02010600030101010101" pitchFamily="2" charset="-122"/>
                  <a:ea typeface="宋体" panose="02010600030101010101" pitchFamily="2" charset="-122"/>
                </a:rPr>
                <a:t>P</a:t>
              </a:r>
              <a:endParaRPr lang="en-US" altLang="zh-CN" sz="2800" dirty="0">
                <a:latin typeface="宋体" panose="02010600030101010101" pitchFamily="2" charset="-122"/>
                <a:ea typeface="宋体" panose="02010600030101010101" pitchFamily="2" charset="-122"/>
              </a:endParaRPr>
            </a:p>
          </p:txBody>
        </p:sp>
        <p:sp>
          <p:nvSpPr>
            <p:cNvPr id="56333" name="Text Box 11"/>
            <p:cNvSpPr txBox="1"/>
            <p:nvPr/>
          </p:nvSpPr>
          <p:spPr>
            <a:xfrm>
              <a:off x="3201" y="2131"/>
              <a:ext cx="209" cy="339"/>
            </a:xfrm>
            <a:prstGeom prst="rect">
              <a:avLst/>
            </a:prstGeom>
            <a:no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spcAft>
                  <a:spcPct val="50000"/>
                </a:spcAft>
                <a:buFontTx/>
                <a:buNone/>
              </a:pPr>
              <a:r>
                <a:rPr lang="en-US" altLang="zh-CN" sz="2800" dirty="0">
                  <a:latin typeface="宋体" panose="02010600030101010101" pitchFamily="2" charset="-122"/>
                  <a:ea typeface="宋体" panose="02010600030101010101" pitchFamily="2" charset="-122"/>
                </a:rPr>
                <a:t>Q</a:t>
              </a:r>
              <a:endParaRPr lang="en-US" altLang="zh-CN" sz="2800" dirty="0">
                <a:latin typeface="宋体" panose="02010600030101010101" pitchFamily="2" charset="-122"/>
                <a:ea typeface="宋体" panose="02010600030101010101" pitchFamily="2" charset="-122"/>
              </a:endParaRPr>
            </a:p>
          </p:txBody>
        </p:sp>
      </p:grpSp>
      <p:sp>
        <p:nvSpPr>
          <p:cNvPr id="56324" name="Text Box 12"/>
          <p:cNvSpPr txBox="1"/>
          <p:nvPr/>
        </p:nvSpPr>
        <p:spPr>
          <a:xfrm>
            <a:off x="2411413" y="5661025"/>
            <a:ext cx="38163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spcAft>
                <a:spcPct val="50000"/>
              </a:spcAft>
              <a:buFontTx/>
              <a:buNone/>
            </a:pPr>
            <a:endParaRPr lang="zh-CN" altLang="en-US" sz="2800" dirty="0">
              <a:latin typeface="宋体" panose="02010600030101010101" pitchFamily="2" charset="-122"/>
              <a:ea typeface="宋体" panose="02010600030101010101" pitchFamily="2" charset="-122"/>
            </a:endParaRPr>
          </a:p>
        </p:txBody>
      </p:sp>
      <p:sp>
        <p:nvSpPr>
          <p:cNvPr id="56325" name="Text Box 13"/>
          <p:cNvSpPr txBox="1"/>
          <p:nvPr/>
        </p:nvSpPr>
        <p:spPr>
          <a:xfrm>
            <a:off x="1116013" y="5661025"/>
            <a:ext cx="7196137" cy="522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spcAft>
                <a:spcPct val="50000"/>
              </a:spcAft>
              <a:buFontTx/>
              <a:buNone/>
            </a:pPr>
            <a:r>
              <a:rPr lang="zh-CN" altLang="en-US" sz="2800" dirty="0">
                <a:latin typeface="楷体" panose="02010609060101010101" pitchFamily="49" charset="-122"/>
                <a:ea typeface="楷体" panose="02010609060101010101" pitchFamily="49" charset="-122"/>
              </a:rPr>
              <a:t>图</a:t>
            </a:r>
            <a:r>
              <a:rPr lang="en-US" altLang="zh-CN" sz="2800" dirty="0">
                <a:latin typeface="楷体" panose="02010609060101010101" pitchFamily="49" charset="-122"/>
                <a:ea typeface="楷体" panose="02010609060101010101" pitchFamily="49" charset="-122"/>
              </a:rPr>
              <a:t>2.</a:t>
            </a:r>
            <a:r>
              <a:rPr lang="en-US" altLang="zh-CN" sz="2800" dirty="0">
                <a:latin typeface="Times New Roman" panose="02020603050405020304" pitchFamily="18" charset="0"/>
                <a:ea typeface="楷体" panose="02010609060101010101" pitchFamily="49" charset="-122"/>
              </a:rPr>
              <a:t>1  </a:t>
            </a:r>
            <a:r>
              <a:rPr lang="zh-CN" altLang="en-US" sz="2800" dirty="0">
                <a:latin typeface="Times New Roman" panose="02020603050405020304" pitchFamily="18" charset="0"/>
                <a:ea typeface="楷体" panose="02010609060101010101" pitchFamily="49" charset="-122"/>
              </a:rPr>
              <a:t>多边形</a:t>
            </a:r>
            <a:r>
              <a:rPr lang="en-US" altLang="zh-CN" sz="2800" dirty="0">
                <a:latin typeface="Times New Roman" panose="02020603050405020304" pitchFamily="18" charset="0"/>
                <a:ea typeface="楷体" panose="02010609060101010101" pitchFamily="49" charset="-122"/>
              </a:rPr>
              <a:t>P</a:t>
            </a:r>
            <a:r>
              <a:rPr lang="zh-CN" altLang="en-US" sz="2800" dirty="0">
                <a:latin typeface="Times New Roman" panose="02020603050405020304" pitchFamily="18" charset="0"/>
                <a:ea typeface="楷体" panose="02010609060101010101" pitchFamily="49" charset="-122"/>
              </a:rPr>
              <a:t>和多边形</a:t>
            </a:r>
            <a:r>
              <a:rPr lang="en-US" altLang="zh-CN" sz="2800" dirty="0">
                <a:latin typeface="Times New Roman" panose="02020603050405020304" pitchFamily="18" charset="0"/>
                <a:ea typeface="楷体" panose="02010609060101010101" pitchFamily="49" charset="-122"/>
              </a:rPr>
              <a:t>Q</a:t>
            </a:r>
            <a:r>
              <a:rPr lang="zh-CN" altLang="en-US" sz="2800" dirty="0">
                <a:latin typeface="Times New Roman" panose="02020603050405020304" pitchFamily="18" charset="0"/>
                <a:ea typeface="楷体" panose="02010609060101010101" pitchFamily="49" charset="-122"/>
              </a:rPr>
              <a:t>的</a:t>
            </a:r>
            <a:r>
              <a:rPr lang="en-US" altLang="zh-CN" sz="2800" i="1" dirty="0">
                <a:latin typeface="Times New Roman" panose="02020603050405020304" pitchFamily="18" charset="0"/>
                <a:ea typeface="楷体" panose="02010609060101010101" pitchFamily="49" charset="-122"/>
              </a:rPr>
              <a:t>x</a:t>
            </a:r>
            <a:r>
              <a:rPr lang="zh-CN" altLang="en-US" sz="2800" dirty="0">
                <a:latin typeface="Times New Roman" panose="02020603050405020304" pitchFamily="18" charset="0"/>
                <a:ea typeface="楷体" panose="02010609060101010101" pitchFamily="49" charset="-122"/>
              </a:rPr>
              <a:t>坐标范围不重叠</a:t>
            </a:r>
            <a:endParaRPr lang="zh-CN" altLang="en-US" sz="2800" dirty="0">
              <a:latin typeface="Times New Roman" panose="02020603050405020304" pitchFamily="18" charset="0"/>
              <a:ea typeface="楷体" panose="02010609060101010101" pitchFamily="49"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p:cNvSpPr>
          <p:nvPr>
            <p:ph type="title"/>
          </p:nvPr>
        </p:nvSpPr>
        <p:spPr/>
        <p:txBody>
          <a:bodyPr vert="horz" wrap="square" lIns="91440" tIns="45720" rIns="91440" bIns="45720" anchor="ctr" anchorCtr="0"/>
          <a:p>
            <a:pPr eaLnBrk="1" hangingPunct="1"/>
            <a:r>
              <a:rPr lang="zh-CN" altLang="en-US" kern="1200" dirty="0">
                <a:latin typeface="楷体" panose="02010609060101010101" pitchFamily="49" charset="-122"/>
                <a:ea typeface="楷体" panose="02010609060101010101" pitchFamily="49" charset="-122"/>
                <a:cs typeface="+mj-cs"/>
              </a:rPr>
              <a:t>三维物体的深度排序算法</a:t>
            </a:r>
            <a:endParaRPr lang="zh-CN" altLang="en-US" kern="1200" dirty="0">
              <a:latin typeface="楷体" panose="02010609060101010101" pitchFamily="49" charset="-122"/>
              <a:ea typeface="楷体" panose="02010609060101010101" pitchFamily="49" charset="-122"/>
              <a:cs typeface="+mj-cs"/>
            </a:endParaRPr>
          </a:p>
        </p:txBody>
      </p:sp>
      <p:grpSp>
        <p:nvGrpSpPr>
          <p:cNvPr id="57347" name="Group 3"/>
          <p:cNvGrpSpPr/>
          <p:nvPr/>
        </p:nvGrpSpPr>
        <p:grpSpPr>
          <a:xfrm>
            <a:off x="1979613" y="1266825"/>
            <a:ext cx="4176712" cy="4318000"/>
            <a:chOff x="3781" y="2264"/>
            <a:chExt cx="7379" cy="7488"/>
          </a:xfrm>
        </p:grpSpPr>
        <p:sp>
          <p:nvSpPr>
            <p:cNvPr id="57349" name="Line 4"/>
            <p:cNvSpPr/>
            <p:nvPr/>
          </p:nvSpPr>
          <p:spPr>
            <a:xfrm>
              <a:off x="4141" y="3044"/>
              <a:ext cx="2" cy="6396"/>
            </a:xfrm>
            <a:prstGeom prst="line">
              <a:avLst/>
            </a:prstGeom>
            <a:ln w="28575" cap="flat" cmpd="sng">
              <a:solidFill>
                <a:srgbClr val="000000"/>
              </a:solidFill>
              <a:prstDash val="solid"/>
              <a:headEnd type="none" w="med" len="med"/>
              <a:tailEnd type="triangle" w="med" len="med"/>
            </a:ln>
          </p:spPr>
        </p:sp>
        <p:sp>
          <p:nvSpPr>
            <p:cNvPr id="57350" name="Line 5"/>
            <p:cNvSpPr/>
            <p:nvPr/>
          </p:nvSpPr>
          <p:spPr>
            <a:xfrm>
              <a:off x="4141" y="3044"/>
              <a:ext cx="6839" cy="0"/>
            </a:xfrm>
            <a:prstGeom prst="line">
              <a:avLst/>
            </a:prstGeom>
            <a:ln w="28575" cap="flat" cmpd="sng">
              <a:solidFill>
                <a:srgbClr val="000000"/>
              </a:solidFill>
              <a:prstDash val="solid"/>
              <a:headEnd type="none" w="med" len="med"/>
              <a:tailEnd type="triangle" w="med" len="med"/>
            </a:ln>
          </p:spPr>
        </p:sp>
        <p:sp>
          <p:nvSpPr>
            <p:cNvPr id="57351" name="Text Box 6"/>
            <p:cNvSpPr txBox="1"/>
            <p:nvPr/>
          </p:nvSpPr>
          <p:spPr>
            <a:xfrm>
              <a:off x="3781" y="8816"/>
              <a:ext cx="539" cy="936"/>
            </a:xfrm>
            <a:prstGeom prst="rect">
              <a:avLst/>
            </a:prstGeom>
            <a:no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spcAft>
                  <a:spcPct val="50000"/>
                </a:spcAft>
                <a:buFontTx/>
                <a:buNone/>
              </a:pPr>
              <a:r>
                <a:rPr lang="en-US" altLang="zh-CN" sz="2800" dirty="0">
                  <a:latin typeface="宋体" panose="02010600030101010101" pitchFamily="2" charset="-122"/>
                  <a:ea typeface="宋体" panose="02010600030101010101" pitchFamily="2" charset="-122"/>
                </a:rPr>
                <a:t>y</a:t>
              </a:r>
              <a:endParaRPr lang="en-US" altLang="zh-CN" sz="2800" dirty="0">
                <a:latin typeface="宋体" panose="02010600030101010101" pitchFamily="2" charset="-122"/>
                <a:ea typeface="宋体" panose="02010600030101010101" pitchFamily="2" charset="-122"/>
              </a:endParaRPr>
            </a:p>
          </p:txBody>
        </p:sp>
        <p:sp>
          <p:nvSpPr>
            <p:cNvPr id="57352" name="Text Box 7"/>
            <p:cNvSpPr txBox="1"/>
            <p:nvPr/>
          </p:nvSpPr>
          <p:spPr>
            <a:xfrm>
              <a:off x="10621" y="2264"/>
              <a:ext cx="539" cy="936"/>
            </a:xfrm>
            <a:prstGeom prst="rect">
              <a:avLst/>
            </a:prstGeom>
            <a:no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spcAft>
                  <a:spcPct val="50000"/>
                </a:spcAft>
                <a:buFontTx/>
                <a:buNone/>
              </a:pPr>
              <a:r>
                <a:rPr lang="en-US" altLang="zh-CN" sz="2800" dirty="0">
                  <a:latin typeface="宋体" panose="02010600030101010101" pitchFamily="2" charset="-122"/>
                  <a:ea typeface="宋体" panose="02010600030101010101" pitchFamily="2" charset="-122"/>
                </a:rPr>
                <a:t>x</a:t>
              </a:r>
              <a:endParaRPr lang="en-US" altLang="zh-CN" sz="2800" dirty="0">
                <a:latin typeface="宋体" panose="02010600030101010101" pitchFamily="2" charset="-122"/>
                <a:ea typeface="宋体" panose="02010600030101010101" pitchFamily="2" charset="-122"/>
              </a:endParaRPr>
            </a:p>
          </p:txBody>
        </p:sp>
        <p:sp>
          <p:nvSpPr>
            <p:cNvPr id="57353" name="Freeform 8"/>
            <p:cNvSpPr/>
            <p:nvPr/>
          </p:nvSpPr>
          <p:spPr>
            <a:xfrm>
              <a:off x="5220" y="3200"/>
              <a:ext cx="3960" cy="2496"/>
            </a:xfrm>
            <a:custGeom>
              <a:avLst/>
              <a:gdLst/>
              <a:ahLst/>
              <a:cxnLst>
                <a:cxn ang="0">
                  <a:pos x="1080" y="0"/>
                </a:cxn>
                <a:cxn ang="0">
                  <a:pos x="0" y="1404"/>
                </a:cxn>
                <a:cxn ang="0">
                  <a:pos x="900" y="2496"/>
                </a:cxn>
                <a:cxn ang="0">
                  <a:pos x="3960" y="2028"/>
                </a:cxn>
                <a:cxn ang="0">
                  <a:pos x="3960" y="312"/>
                </a:cxn>
                <a:cxn ang="0">
                  <a:pos x="1080" y="0"/>
                </a:cxn>
              </a:cxnLst>
              <a:pathLst>
                <a:path w="3960" h="2496">
                  <a:moveTo>
                    <a:pt x="1080" y="0"/>
                  </a:moveTo>
                  <a:lnTo>
                    <a:pt x="0" y="1404"/>
                  </a:lnTo>
                  <a:lnTo>
                    <a:pt x="900" y="2496"/>
                  </a:lnTo>
                  <a:lnTo>
                    <a:pt x="3960" y="2028"/>
                  </a:lnTo>
                  <a:lnTo>
                    <a:pt x="3960" y="312"/>
                  </a:lnTo>
                  <a:lnTo>
                    <a:pt x="1080" y="0"/>
                  </a:lnTo>
                  <a:close/>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7354" name="Freeform 9"/>
            <p:cNvSpPr/>
            <p:nvPr/>
          </p:nvSpPr>
          <p:spPr>
            <a:xfrm>
              <a:off x="5040" y="6320"/>
              <a:ext cx="4860" cy="2028"/>
            </a:xfrm>
            <a:custGeom>
              <a:avLst/>
              <a:gdLst/>
              <a:ahLst/>
              <a:cxnLst>
                <a:cxn ang="0">
                  <a:pos x="1440" y="0"/>
                </a:cxn>
                <a:cxn ang="0">
                  <a:pos x="0" y="1404"/>
                </a:cxn>
                <a:cxn ang="0">
                  <a:pos x="4860" y="2028"/>
                </a:cxn>
                <a:cxn ang="0">
                  <a:pos x="1440" y="0"/>
                </a:cxn>
              </a:cxnLst>
              <a:pathLst>
                <a:path w="4860" h="2028">
                  <a:moveTo>
                    <a:pt x="1440" y="0"/>
                  </a:moveTo>
                  <a:lnTo>
                    <a:pt x="0" y="1404"/>
                  </a:lnTo>
                  <a:lnTo>
                    <a:pt x="4860" y="2028"/>
                  </a:lnTo>
                  <a:lnTo>
                    <a:pt x="1440" y="0"/>
                  </a:lnTo>
                  <a:close/>
                </a:path>
              </a:pathLst>
            </a:custGeom>
            <a:solidFill>
              <a:srgbClr val="0080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57355" name="Text Box 10"/>
            <p:cNvSpPr txBox="1"/>
            <p:nvPr/>
          </p:nvSpPr>
          <p:spPr>
            <a:xfrm>
              <a:off x="6480" y="4292"/>
              <a:ext cx="539" cy="936"/>
            </a:xfrm>
            <a:prstGeom prst="rect">
              <a:avLst/>
            </a:prstGeom>
            <a:no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spcAft>
                  <a:spcPct val="50000"/>
                </a:spcAft>
                <a:buFontTx/>
                <a:buNone/>
              </a:pPr>
              <a:r>
                <a:rPr lang="en-US" altLang="zh-CN" sz="2800" dirty="0">
                  <a:latin typeface="宋体" panose="02010600030101010101" pitchFamily="2" charset="-122"/>
                  <a:ea typeface="宋体" panose="02010600030101010101" pitchFamily="2" charset="-122"/>
                </a:rPr>
                <a:t>P</a:t>
              </a:r>
              <a:endParaRPr lang="en-US" altLang="zh-CN" sz="2800" dirty="0">
                <a:latin typeface="宋体" panose="02010600030101010101" pitchFamily="2" charset="-122"/>
                <a:ea typeface="宋体" panose="02010600030101010101" pitchFamily="2" charset="-122"/>
              </a:endParaRPr>
            </a:p>
          </p:txBody>
        </p:sp>
        <p:sp>
          <p:nvSpPr>
            <p:cNvPr id="57356" name="Text Box 11"/>
            <p:cNvSpPr txBox="1"/>
            <p:nvPr/>
          </p:nvSpPr>
          <p:spPr>
            <a:xfrm>
              <a:off x="6120" y="6788"/>
              <a:ext cx="539" cy="936"/>
            </a:xfrm>
            <a:prstGeom prst="rect">
              <a:avLst/>
            </a:prstGeom>
            <a:no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spcAft>
                  <a:spcPct val="50000"/>
                </a:spcAft>
                <a:buFontTx/>
                <a:buNone/>
              </a:pPr>
              <a:r>
                <a:rPr lang="en-US" altLang="zh-CN" sz="2800" dirty="0">
                  <a:latin typeface="宋体" panose="02010600030101010101" pitchFamily="2" charset="-122"/>
                  <a:ea typeface="宋体" panose="02010600030101010101" pitchFamily="2" charset="-122"/>
                </a:rPr>
                <a:t>Q</a:t>
              </a:r>
              <a:endParaRPr lang="en-US" altLang="zh-CN" sz="2800" dirty="0">
                <a:latin typeface="宋体" panose="02010600030101010101" pitchFamily="2" charset="-122"/>
                <a:ea typeface="宋体" panose="02010600030101010101" pitchFamily="2" charset="-122"/>
              </a:endParaRPr>
            </a:p>
          </p:txBody>
        </p:sp>
      </p:grpSp>
      <p:sp>
        <p:nvSpPr>
          <p:cNvPr id="57348" name="Text Box 12"/>
          <p:cNvSpPr txBox="1"/>
          <p:nvPr/>
        </p:nvSpPr>
        <p:spPr>
          <a:xfrm>
            <a:off x="1331913" y="5661025"/>
            <a:ext cx="7304087" cy="522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spcAft>
                <a:spcPct val="50000"/>
              </a:spcAft>
              <a:buFontTx/>
              <a:buNone/>
            </a:pPr>
            <a:r>
              <a:rPr lang="zh-CN" altLang="en-US" sz="2800" dirty="0">
                <a:latin typeface="楷体" panose="02010609060101010101" pitchFamily="49" charset="-122"/>
                <a:ea typeface="楷体" panose="02010609060101010101" pitchFamily="49" charset="-122"/>
              </a:rPr>
              <a:t>图</a:t>
            </a:r>
            <a:r>
              <a:rPr lang="en-US" altLang="zh-CN" sz="2800" dirty="0">
                <a:latin typeface="楷体" panose="02010609060101010101" pitchFamily="49" charset="-122"/>
                <a:ea typeface="楷体" panose="02010609060101010101" pitchFamily="49" charset="-122"/>
              </a:rPr>
              <a:t>2.</a:t>
            </a:r>
            <a:r>
              <a:rPr lang="en-US" altLang="zh-CN" sz="2800" dirty="0">
                <a:latin typeface="Times New Roman" panose="02020603050405020304" pitchFamily="18" charset="0"/>
                <a:ea typeface="楷体" panose="02010609060101010101" pitchFamily="49" charset="-122"/>
              </a:rPr>
              <a:t>2.  多边形P和多边形Q的y坐标范围不重叠</a:t>
            </a:r>
            <a:endParaRPr lang="en-US" altLang="zh-CN" sz="2800" dirty="0">
              <a:latin typeface="Times New Roman" panose="02020603050405020304" pitchFamily="18" charset="0"/>
              <a:ea typeface="楷体" panose="020106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pic>
        <p:nvPicPr>
          <p:cNvPr id="5123" name="Picture 2"/>
          <p:cNvPicPr>
            <a:picLocks noChangeAspect="1"/>
          </p:cNvPicPr>
          <p:nvPr>
            <p:custDataLst>
              <p:tags r:id="rId1"/>
            </p:custDataLst>
          </p:nvPr>
        </p:nvPicPr>
        <p:blipFill>
          <a:blip r:embed="rId2"/>
          <a:stretch>
            <a:fillRect/>
          </a:stretch>
        </p:blipFill>
        <p:spPr>
          <a:xfrm>
            <a:off x="1115695" y="45085"/>
            <a:ext cx="6540500" cy="6718300"/>
          </a:xfrm>
          <a:prstGeom prst="rect">
            <a:avLst/>
          </a:prstGeom>
          <a:noFill/>
          <a:ln w="9525">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Grp="1"/>
          </p:cNvSpPr>
          <p:nvPr>
            <p:ph type="title"/>
          </p:nvPr>
        </p:nvSpPr>
        <p:spPr/>
        <p:txBody>
          <a:bodyPr vert="horz" wrap="square" lIns="91440" tIns="45720" rIns="91440" bIns="45720" anchor="ctr" anchorCtr="0"/>
          <a:p>
            <a:pPr eaLnBrk="1" hangingPunct="1"/>
            <a:r>
              <a:rPr lang="zh-CN" altLang="en-US" kern="1200" dirty="0">
                <a:latin typeface="楷体" panose="02010609060101010101" pitchFamily="49" charset="-122"/>
                <a:ea typeface="楷体" panose="02010609060101010101" pitchFamily="49" charset="-122"/>
                <a:cs typeface="+mj-cs"/>
              </a:rPr>
              <a:t>三维物体的深度排序算法</a:t>
            </a:r>
            <a:endParaRPr lang="zh-CN" altLang="en-US" kern="1200" dirty="0">
              <a:latin typeface="楷体" panose="02010609060101010101" pitchFamily="49" charset="-122"/>
              <a:ea typeface="楷体" panose="02010609060101010101" pitchFamily="49" charset="-122"/>
              <a:cs typeface="+mj-cs"/>
            </a:endParaRPr>
          </a:p>
        </p:txBody>
      </p:sp>
      <p:grpSp>
        <p:nvGrpSpPr>
          <p:cNvPr id="58371" name="Group 3"/>
          <p:cNvGrpSpPr/>
          <p:nvPr/>
        </p:nvGrpSpPr>
        <p:grpSpPr>
          <a:xfrm>
            <a:off x="1979613" y="1484313"/>
            <a:ext cx="4343400" cy="3368675"/>
            <a:chOff x="1247" y="935"/>
            <a:chExt cx="2736" cy="2122"/>
          </a:xfrm>
        </p:grpSpPr>
        <p:sp>
          <p:nvSpPr>
            <p:cNvPr id="58373" name="Line 4"/>
            <p:cNvSpPr/>
            <p:nvPr/>
          </p:nvSpPr>
          <p:spPr>
            <a:xfrm flipH="1">
              <a:off x="1535" y="1122"/>
              <a:ext cx="0" cy="1810"/>
            </a:xfrm>
            <a:prstGeom prst="line">
              <a:avLst/>
            </a:prstGeom>
            <a:ln w="28575" cap="flat" cmpd="sng">
              <a:solidFill>
                <a:srgbClr val="000000"/>
              </a:solidFill>
              <a:prstDash val="solid"/>
              <a:headEnd type="none" w="med" len="med"/>
              <a:tailEnd type="triangle" w="med" len="med"/>
            </a:ln>
          </p:spPr>
        </p:sp>
        <p:sp>
          <p:nvSpPr>
            <p:cNvPr id="58374" name="Line 5"/>
            <p:cNvSpPr/>
            <p:nvPr/>
          </p:nvSpPr>
          <p:spPr>
            <a:xfrm>
              <a:off x="1535" y="1122"/>
              <a:ext cx="2160" cy="1"/>
            </a:xfrm>
            <a:prstGeom prst="line">
              <a:avLst/>
            </a:prstGeom>
            <a:ln w="28575" cap="flat" cmpd="sng">
              <a:solidFill>
                <a:srgbClr val="000000"/>
              </a:solidFill>
              <a:prstDash val="solid"/>
              <a:headEnd type="none" w="med" len="med"/>
              <a:tailEnd type="triangle" w="med" len="med"/>
            </a:ln>
          </p:spPr>
        </p:sp>
        <p:sp>
          <p:nvSpPr>
            <p:cNvPr id="58375" name="Text Box 6"/>
            <p:cNvSpPr txBox="1"/>
            <p:nvPr/>
          </p:nvSpPr>
          <p:spPr>
            <a:xfrm>
              <a:off x="1247" y="2683"/>
              <a:ext cx="216" cy="374"/>
            </a:xfrm>
            <a:prstGeom prst="rect">
              <a:avLst/>
            </a:prstGeom>
            <a:no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spcAft>
                  <a:spcPct val="50000"/>
                </a:spcAft>
                <a:buFontTx/>
                <a:buNone/>
              </a:pPr>
              <a:r>
                <a:rPr lang="en-US" altLang="zh-CN" sz="2800" dirty="0">
                  <a:latin typeface="宋体" panose="02010600030101010101" pitchFamily="2" charset="-122"/>
                  <a:ea typeface="宋体" panose="02010600030101010101" pitchFamily="2" charset="-122"/>
                </a:rPr>
                <a:t>z</a:t>
              </a:r>
              <a:endParaRPr lang="en-US" altLang="zh-CN" sz="2800" dirty="0">
                <a:latin typeface="宋体" panose="02010600030101010101" pitchFamily="2" charset="-122"/>
                <a:ea typeface="宋体" panose="02010600030101010101" pitchFamily="2" charset="-122"/>
              </a:endParaRPr>
            </a:p>
          </p:txBody>
        </p:sp>
        <p:sp>
          <p:nvSpPr>
            <p:cNvPr id="58376" name="Text Box 7"/>
            <p:cNvSpPr txBox="1"/>
            <p:nvPr/>
          </p:nvSpPr>
          <p:spPr>
            <a:xfrm>
              <a:off x="3767" y="935"/>
              <a:ext cx="216" cy="374"/>
            </a:xfrm>
            <a:prstGeom prst="rect">
              <a:avLst/>
            </a:prstGeom>
            <a:no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spcAft>
                  <a:spcPct val="50000"/>
                </a:spcAft>
                <a:buFontTx/>
                <a:buNone/>
              </a:pPr>
              <a:r>
                <a:rPr lang="en-US" altLang="zh-CN" sz="2800" dirty="0">
                  <a:latin typeface="宋体" panose="02010600030101010101" pitchFamily="2" charset="-122"/>
                  <a:ea typeface="宋体" panose="02010600030101010101" pitchFamily="2" charset="-122"/>
                </a:rPr>
                <a:t>x</a:t>
              </a:r>
              <a:endParaRPr lang="en-US" altLang="zh-CN" sz="2800" dirty="0">
                <a:latin typeface="宋体" panose="02010600030101010101" pitchFamily="2" charset="-122"/>
                <a:ea typeface="宋体" panose="02010600030101010101" pitchFamily="2" charset="-122"/>
              </a:endParaRPr>
            </a:p>
          </p:txBody>
        </p:sp>
        <p:sp>
          <p:nvSpPr>
            <p:cNvPr id="58377" name="Text Box 8"/>
            <p:cNvSpPr txBox="1"/>
            <p:nvPr/>
          </p:nvSpPr>
          <p:spPr>
            <a:xfrm>
              <a:off x="2471" y="1309"/>
              <a:ext cx="216" cy="375"/>
            </a:xfrm>
            <a:prstGeom prst="rect">
              <a:avLst/>
            </a:prstGeom>
            <a:no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spcAft>
                  <a:spcPct val="50000"/>
                </a:spcAft>
                <a:buFontTx/>
                <a:buNone/>
              </a:pPr>
              <a:r>
                <a:rPr lang="en-US" altLang="zh-CN" sz="2800" dirty="0">
                  <a:latin typeface="宋体" panose="02010600030101010101" pitchFamily="2" charset="-122"/>
                  <a:ea typeface="宋体" panose="02010600030101010101" pitchFamily="2" charset="-122"/>
                </a:rPr>
                <a:t>P</a:t>
              </a:r>
              <a:endParaRPr lang="en-US" altLang="zh-CN" sz="2800" dirty="0">
                <a:latin typeface="宋体" panose="02010600030101010101" pitchFamily="2" charset="-122"/>
                <a:ea typeface="宋体" panose="02010600030101010101" pitchFamily="2" charset="-122"/>
              </a:endParaRPr>
            </a:p>
          </p:txBody>
        </p:sp>
        <p:sp>
          <p:nvSpPr>
            <p:cNvPr id="58378" name="Text Box 9"/>
            <p:cNvSpPr txBox="1"/>
            <p:nvPr/>
          </p:nvSpPr>
          <p:spPr>
            <a:xfrm>
              <a:off x="2327" y="2308"/>
              <a:ext cx="216" cy="375"/>
            </a:xfrm>
            <a:prstGeom prst="rect">
              <a:avLst/>
            </a:prstGeom>
            <a:no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spcAft>
                  <a:spcPct val="50000"/>
                </a:spcAft>
                <a:buFontTx/>
                <a:buNone/>
              </a:pPr>
              <a:r>
                <a:rPr lang="en-US" altLang="zh-CN" sz="2800" dirty="0">
                  <a:latin typeface="宋体" panose="02010600030101010101" pitchFamily="2" charset="-122"/>
                  <a:ea typeface="宋体" panose="02010600030101010101" pitchFamily="2" charset="-122"/>
                </a:rPr>
                <a:t>Q</a:t>
              </a:r>
              <a:endParaRPr lang="en-US" altLang="zh-CN" sz="2800" dirty="0">
                <a:latin typeface="宋体" panose="02010600030101010101" pitchFamily="2" charset="-122"/>
                <a:ea typeface="宋体" panose="02010600030101010101" pitchFamily="2" charset="-122"/>
              </a:endParaRPr>
            </a:p>
          </p:txBody>
        </p:sp>
        <p:grpSp>
          <p:nvGrpSpPr>
            <p:cNvPr id="58379" name="Group 10"/>
            <p:cNvGrpSpPr/>
            <p:nvPr/>
          </p:nvGrpSpPr>
          <p:grpSpPr>
            <a:xfrm rot="-9252773">
              <a:off x="1895" y="2183"/>
              <a:ext cx="1512" cy="250"/>
              <a:chOff x="7200" y="6788"/>
              <a:chExt cx="3780" cy="624"/>
            </a:xfrm>
          </p:grpSpPr>
          <p:sp>
            <p:nvSpPr>
              <p:cNvPr id="58381" name="Rectangle 11" descr="宽下对角线"/>
              <p:cNvSpPr/>
              <p:nvPr/>
            </p:nvSpPr>
            <p:spPr>
              <a:xfrm>
                <a:off x="7200" y="6788"/>
                <a:ext cx="3780" cy="624"/>
              </a:xfrm>
              <a:prstGeom prst="rect">
                <a:avLst/>
              </a:prstGeom>
              <a:pattFill prst="wdDnDiag">
                <a:fgClr>
                  <a:srgbClr val="000000"/>
                </a:fgClr>
                <a:bgClr>
                  <a:srgbClr val="FFFFFF"/>
                </a:bgClr>
              </a:patt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spcAft>
                    <a:spcPct val="50000"/>
                  </a:spcAft>
                  <a:buFontTx/>
                  <a:buNone/>
                </a:pPr>
                <a:endParaRPr lang="zh-CN" altLang="en-US" sz="2800" dirty="0">
                  <a:latin typeface="宋体" panose="02010600030101010101" pitchFamily="2" charset="-122"/>
                  <a:ea typeface="宋体" panose="02010600030101010101" pitchFamily="2" charset="-122"/>
                </a:endParaRPr>
              </a:p>
            </p:txBody>
          </p:sp>
          <p:sp>
            <p:nvSpPr>
              <p:cNvPr id="58382" name="Line 12"/>
              <p:cNvSpPr/>
              <p:nvPr/>
            </p:nvSpPr>
            <p:spPr>
              <a:xfrm>
                <a:off x="7200" y="6788"/>
                <a:ext cx="3780" cy="0"/>
              </a:xfrm>
              <a:prstGeom prst="line">
                <a:avLst/>
              </a:prstGeom>
              <a:ln w="28575" cap="flat" cmpd="sng">
                <a:solidFill>
                  <a:srgbClr val="008000"/>
                </a:solidFill>
                <a:prstDash val="solid"/>
                <a:headEnd type="none" w="med" len="med"/>
                <a:tailEnd type="none" w="med" len="med"/>
              </a:ln>
            </p:spPr>
          </p:sp>
        </p:grpSp>
        <p:sp>
          <p:nvSpPr>
            <p:cNvPr id="58380" name="Line 13"/>
            <p:cNvSpPr/>
            <p:nvPr/>
          </p:nvSpPr>
          <p:spPr>
            <a:xfrm flipV="1">
              <a:off x="2472" y="1570"/>
              <a:ext cx="544" cy="409"/>
            </a:xfrm>
            <a:prstGeom prst="line">
              <a:avLst/>
            </a:prstGeom>
            <a:ln w="28575" cap="flat" cmpd="sng">
              <a:solidFill>
                <a:srgbClr val="FF9900"/>
              </a:solidFill>
              <a:prstDash val="solid"/>
              <a:headEnd type="none" w="med" len="med"/>
              <a:tailEnd type="none" w="med" len="med"/>
            </a:ln>
          </p:spPr>
        </p:sp>
      </p:grpSp>
      <p:sp>
        <p:nvSpPr>
          <p:cNvPr id="58372" name="Text Box 14"/>
          <p:cNvSpPr txBox="1"/>
          <p:nvPr/>
        </p:nvSpPr>
        <p:spPr>
          <a:xfrm>
            <a:off x="827088" y="5445125"/>
            <a:ext cx="7304087" cy="522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spcAft>
                <a:spcPct val="50000"/>
              </a:spcAft>
              <a:buFontTx/>
              <a:buNone/>
            </a:pPr>
            <a:r>
              <a:rPr lang="zh-CN" altLang="en-US" sz="2800" dirty="0">
                <a:latin typeface="楷体" panose="02010609060101010101" pitchFamily="49" charset="-122"/>
                <a:ea typeface="楷体" panose="02010609060101010101" pitchFamily="49" charset="-122"/>
                <a:sym typeface="宋体" panose="02010600030101010101" pitchFamily="2" charset="-122"/>
              </a:rPr>
              <a:t>图</a:t>
            </a:r>
            <a:r>
              <a:rPr lang="en-US" altLang="zh-CN" sz="2800" dirty="0">
                <a:latin typeface="楷体" panose="02010609060101010101" pitchFamily="49" charset="-122"/>
                <a:ea typeface="楷体" panose="02010609060101010101" pitchFamily="49" charset="-122"/>
                <a:sym typeface="宋体" panose="02010600030101010101" pitchFamily="2" charset="-122"/>
              </a:rPr>
              <a:t>2.</a:t>
            </a:r>
            <a:r>
              <a:rPr lang="en-US" altLang="zh-CN" sz="2800" dirty="0">
                <a:latin typeface="Times New Roman" panose="02020603050405020304" pitchFamily="18" charset="0"/>
                <a:ea typeface="楷体" panose="02010609060101010101" pitchFamily="49" charset="-122"/>
              </a:rPr>
              <a:t>3.从视点看去，多边形P完全位于Q的背面</a:t>
            </a:r>
            <a:endParaRPr lang="en-US" altLang="zh-CN" sz="2800" dirty="0">
              <a:latin typeface="Times New Roman" panose="02020603050405020304" pitchFamily="18" charset="0"/>
              <a:ea typeface="楷体" panose="02010609060101010101" pitchFamily="49"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p:cNvSpPr>
          <p:nvPr>
            <p:ph type="title"/>
          </p:nvPr>
        </p:nvSpPr>
        <p:spPr/>
        <p:txBody>
          <a:bodyPr vert="horz" wrap="square" lIns="91440" tIns="45720" rIns="91440" bIns="45720" anchor="ctr" anchorCtr="0"/>
          <a:p>
            <a:pPr eaLnBrk="1" hangingPunct="1"/>
            <a:r>
              <a:rPr lang="zh-CN" altLang="en-US" kern="1200" dirty="0">
                <a:latin typeface="楷体" panose="02010609060101010101" pitchFamily="49" charset="-122"/>
                <a:ea typeface="楷体" panose="02010609060101010101" pitchFamily="49" charset="-122"/>
                <a:cs typeface="+mj-cs"/>
              </a:rPr>
              <a:t>三维物体的深度排序算法</a:t>
            </a:r>
            <a:endParaRPr lang="zh-CN" altLang="en-US" kern="1200" dirty="0">
              <a:latin typeface="楷体" panose="02010609060101010101" pitchFamily="49" charset="-122"/>
              <a:ea typeface="楷体" panose="02010609060101010101" pitchFamily="49" charset="-122"/>
              <a:cs typeface="+mj-cs"/>
            </a:endParaRPr>
          </a:p>
        </p:txBody>
      </p:sp>
      <p:grpSp>
        <p:nvGrpSpPr>
          <p:cNvPr id="59395" name="Group 3"/>
          <p:cNvGrpSpPr/>
          <p:nvPr/>
        </p:nvGrpSpPr>
        <p:grpSpPr>
          <a:xfrm>
            <a:off x="2195513" y="1500188"/>
            <a:ext cx="4343400" cy="3368675"/>
            <a:chOff x="3420" y="2576"/>
            <a:chExt cx="6839" cy="5304"/>
          </a:xfrm>
        </p:grpSpPr>
        <p:sp>
          <p:nvSpPr>
            <p:cNvPr id="59398" name="Line 4"/>
            <p:cNvSpPr/>
            <p:nvPr/>
          </p:nvSpPr>
          <p:spPr>
            <a:xfrm flipH="1">
              <a:off x="4140" y="3044"/>
              <a:ext cx="1" cy="4524"/>
            </a:xfrm>
            <a:prstGeom prst="line">
              <a:avLst/>
            </a:prstGeom>
            <a:ln w="28575" cap="flat" cmpd="sng">
              <a:solidFill>
                <a:srgbClr val="000000"/>
              </a:solidFill>
              <a:prstDash val="solid"/>
              <a:headEnd type="none" w="med" len="med"/>
              <a:tailEnd type="triangle" w="med" len="med"/>
            </a:ln>
          </p:spPr>
        </p:sp>
        <p:sp>
          <p:nvSpPr>
            <p:cNvPr id="59399" name="Line 5"/>
            <p:cNvSpPr/>
            <p:nvPr/>
          </p:nvSpPr>
          <p:spPr>
            <a:xfrm>
              <a:off x="4141" y="3044"/>
              <a:ext cx="5399" cy="1"/>
            </a:xfrm>
            <a:prstGeom prst="line">
              <a:avLst/>
            </a:prstGeom>
            <a:ln w="28575" cap="flat" cmpd="sng">
              <a:solidFill>
                <a:srgbClr val="000000"/>
              </a:solidFill>
              <a:prstDash val="solid"/>
              <a:headEnd type="none" w="med" len="med"/>
              <a:tailEnd type="triangle" w="med" len="med"/>
            </a:ln>
          </p:spPr>
        </p:sp>
        <p:sp>
          <p:nvSpPr>
            <p:cNvPr id="59400" name="Text Box 6"/>
            <p:cNvSpPr txBox="1"/>
            <p:nvPr/>
          </p:nvSpPr>
          <p:spPr>
            <a:xfrm>
              <a:off x="3420" y="6944"/>
              <a:ext cx="539" cy="936"/>
            </a:xfrm>
            <a:prstGeom prst="rect">
              <a:avLst/>
            </a:prstGeom>
            <a:no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spcAft>
                  <a:spcPct val="50000"/>
                </a:spcAft>
                <a:buFontTx/>
                <a:buNone/>
              </a:pPr>
              <a:r>
                <a:rPr lang="en-US" altLang="zh-CN" sz="2800" dirty="0">
                  <a:latin typeface="宋体" panose="02010600030101010101" pitchFamily="2" charset="-122"/>
                  <a:ea typeface="宋体" panose="02010600030101010101" pitchFamily="2" charset="-122"/>
                </a:rPr>
                <a:t>z</a:t>
              </a:r>
              <a:endParaRPr lang="en-US" altLang="zh-CN" sz="2800" dirty="0">
                <a:latin typeface="宋体" panose="02010600030101010101" pitchFamily="2" charset="-122"/>
                <a:ea typeface="宋体" panose="02010600030101010101" pitchFamily="2" charset="-122"/>
              </a:endParaRPr>
            </a:p>
          </p:txBody>
        </p:sp>
        <p:sp>
          <p:nvSpPr>
            <p:cNvPr id="59401" name="Text Box 7"/>
            <p:cNvSpPr txBox="1"/>
            <p:nvPr/>
          </p:nvSpPr>
          <p:spPr>
            <a:xfrm>
              <a:off x="9720" y="2576"/>
              <a:ext cx="539" cy="936"/>
            </a:xfrm>
            <a:prstGeom prst="rect">
              <a:avLst/>
            </a:prstGeom>
            <a:no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spcAft>
                  <a:spcPct val="50000"/>
                </a:spcAft>
                <a:buFontTx/>
                <a:buNone/>
              </a:pPr>
              <a:r>
                <a:rPr lang="en-US" altLang="zh-CN" sz="2800" dirty="0">
                  <a:latin typeface="宋体" panose="02010600030101010101" pitchFamily="2" charset="-122"/>
                  <a:ea typeface="宋体" panose="02010600030101010101" pitchFamily="2" charset="-122"/>
                </a:rPr>
                <a:t>x</a:t>
              </a:r>
              <a:endParaRPr lang="en-US" altLang="zh-CN" sz="2800" dirty="0">
                <a:latin typeface="宋体" panose="02010600030101010101" pitchFamily="2" charset="-122"/>
                <a:ea typeface="宋体" panose="02010600030101010101" pitchFamily="2" charset="-122"/>
              </a:endParaRPr>
            </a:p>
          </p:txBody>
        </p:sp>
        <p:sp>
          <p:nvSpPr>
            <p:cNvPr id="59402" name="Text Box 8"/>
            <p:cNvSpPr txBox="1"/>
            <p:nvPr/>
          </p:nvSpPr>
          <p:spPr>
            <a:xfrm>
              <a:off x="4680" y="4292"/>
              <a:ext cx="539" cy="936"/>
            </a:xfrm>
            <a:prstGeom prst="rect">
              <a:avLst/>
            </a:prstGeom>
            <a:no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spcAft>
                  <a:spcPct val="50000"/>
                </a:spcAft>
                <a:buFontTx/>
                <a:buNone/>
              </a:pPr>
              <a:r>
                <a:rPr lang="en-US" altLang="zh-CN" sz="2800" dirty="0">
                  <a:latin typeface="宋体" panose="02010600030101010101" pitchFamily="2" charset="-122"/>
                  <a:ea typeface="宋体" panose="02010600030101010101" pitchFamily="2" charset="-122"/>
                </a:rPr>
                <a:t>P</a:t>
              </a:r>
              <a:endParaRPr lang="en-US" altLang="zh-CN" sz="2800" dirty="0">
                <a:latin typeface="宋体" panose="02010600030101010101" pitchFamily="2" charset="-122"/>
                <a:ea typeface="宋体" panose="02010600030101010101" pitchFamily="2" charset="-122"/>
              </a:endParaRPr>
            </a:p>
          </p:txBody>
        </p:sp>
        <p:sp>
          <p:nvSpPr>
            <p:cNvPr id="59403" name="Text Box 9"/>
            <p:cNvSpPr txBox="1"/>
            <p:nvPr/>
          </p:nvSpPr>
          <p:spPr>
            <a:xfrm>
              <a:off x="5940" y="5384"/>
              <a:ext cx="539" cy="936"/>
            </a:xfrm>
            <a:prstGeom prst="rect">
              <a:avLst/>
            </a:prstGeom>
            <a:no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spcAft>
                  <a:spcPct val="50000"/>
                </a:spcAft>
                <a:buFontTx/>
                <a:buNone/>
              </a:pPr>
              <a:r>
                <a:rPr lang="en-US" altLang="zh-CN" sz="2800" dirty="0">
                  <a:latin typeface="宋体" panose="02010600030101010101" pitchFamily="2" charset="-122"/>
                  <a:ea typeface="宋体" panose="02010600030101010101" pitchFamily="2" charset="-122"/>
                </a:rPr>
                <a:t>Q</a:t>
              </a:r>
              <a:endParaRPr lang="en-US" altLang="zh-CN" sz="2800" dirty="0">
                <a:latin typeface="宋体" panose="02010600030101010101" pitchFamily="2" charset="-122"/>
                <a:ea typeface="宋体" panose="02010600030101010101" pitchFamily="2" charset="-122"/>
              </a:endParaRPr>
            </a:p>
          </p:txBody>
        </p:sp>
        <p:sp>
          <p:nvSpPr>
            <p:cNvPr id="59404" name="Line 10"/>
            <p:cNvSpPr/>
            <p:nvPr/>
          </p:nvSpPr>
          <p:spPr>
            <a:xfrm flipV="1">
              <a:off x="6480" y="5540"/>
              <a:ext cx="1080" cy="312"/>
            </a:xfrm>
            <a:prstGeom prst="line">
              <a:avLst/>
            </a:prstGeom>
            <a:ln w="28575" cap="flat" cmpd="sng">
              <a:solidFill>
                <a:srgbClr val="008000"/>
              </a:solidFill>
              <a:prstDash val="solid"/>
              <a:headEnd type="none" w="med" len="med"/>
              <a:tailEnd type="none" w="med" len="med"/>
            </a:ln>
          </p:spPr>
        </p:sp>
        <p:grpSp>
          <p:nvGrpSpPr>
            <p:cNvPr id="59405" name="Group 11"/>
            <p:cNvGrpSpPr/>
            <p:nvPr/>
          </p:nvGrpSpPr>
          <p:grpSpPr>
            <a:xfrm rot="1197824">
              <a:off x="4680" y="4292"/>
              <a:ext cx="3960" cy="625"/>
              <a:chOff x="4680" y="4292"/>
              <a:chExt cx="3960" cy="625"/>
            </a:xfrm>
          </p:grpSpPr>
          <p:sp>
            <p:nvSpPr>
              <p:cNvPr id="59406" name="Line 12"/>
              <p:cNvSpPr/>
              <p:nvPr/>
            </p:nvSpPr>
            <p:spPr>
              <a:xfrm>
                <a:off x="4680" y="4916"/>
                <a:ext cx="3960" cy="1"/>
              </a:xfrm>
              <a:prstGeom prst="line">
                <a:avLst/>
              </a:prstGeom>
              <a:ln w="38100" cap="flat" cmpd="sng">
                <a:solidFill>
                  <a:srgbClr val="FF9900"/>
                </a:solidFill>
                <a:prstDash val="solid"/>
                <a:headEnd type="none" w="med" len="med"/>
                <a:tailEnd type="none" w="med" len="med"/>
              </a:ln>
            </p:spPr>
          </p:sp>
          <p:sp>
            <p:nvSpPr>
              <p:cNvPr id="59407" name="Rectangle 13" descr="宽上对角线"/>
              <p:cNvSpPr/>
              <p:nvPr/>
            </p:nvSpPr>
            <p:spPr>
              <a:xfrm>
                <a:off x="4680" y="4292"/>
                <a:ext cx="3960" cy="624"/>
              </a:xfrm>
              <a:prstGeom prst="rect">
                <a:avLst/>
              </a:prstGeom>
              <a:pattFill prst="wdUpDiag">
                <a:fgClr>
                  <a:srgbClr val="000000"/>
                </a:fgClr>
                <a:bgClr>
                  <a:srgbClr val="FFFFFF"/>
                </a:bgClr>
              </a:patt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spcAft>
                    <a:spcPct val="50000"/>
                  </a:spcAft>
                  <a:buFontTx/>
                  <a:buNone/>
                </a:pPr>
                <a:endParaRPr lang="zh-CN" altLang="en-US" sz="2800" dirty="0">
                  <a:latin typeface="宋体" panose="02010600030101010101" pitchFamily="2" charset="-122"/>
                  <a:ea typeface="宋体" panose="02010600030101010101" pitchFamily="2" charset="-122"/>
                </a:endParaRPr>
              </a:p>
            </p:txBody>
          </p:sp>
        </p:grpSp>
      </p:grpSp>
      <p:sp>
        <p:nvSpPr>
          <p:cNvPr id="59396" name="Text Box 14"/>
          <p:cNvSpPr txBox="1"/>
          <p:nvPr/>
        </p:nvSpPr>
        <p:spPr>
          <a:xfrm>
            <a:off x="971550" y="5445125"/>
            <a:ext cx="7056438" cy="3667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spcAft>
                <a:spcPct val="50000"/>
              </a:spcAft>
              <a:buFontTx/>
              <a:buNone/>
            </a:pPr>
            <a:endParaRPr lang="zh-CN" altLang="en-US" sz="2800" dirty="0">
              <a:latin typeface="宋体" panose="02010600030101010101" pitchFamily="2" charset="-122"/>
              <a:ea typeface="宋体" panose="02010600030101010101" pitchFamily="2" charset="-122"/>
            </a:endParaRPr>
          </a:p>
        </p:txBody>
      </p:sp>
      <p:sp>
        <p:nvSpPr>
          <p:cNvPr id="59397" name="Text Box 15"/>
          <p:cNvSpPr txBox="1"/>
          <p:nvPr/>
        </p:nvSpPr>
        <p:spPr>
          <a:xfrm>
            <a:off x="611188" y="5286375"/>
            <a:ext cx="7748587" cy="522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spcAft>
                <a:spcPct val="50000"/>
              </a:spcAft>
              <a:buFontTx/>
              <a:buNone/>
            </a:pPr>
            <a:r>
              <a:rPr lang="zh-CN" altLang="en-US" sz="2800" dirty="0">
                <a:latin typeface="楷体" panose="02010609060101010101" pitchFamily="49" charset="-122"/>
                <a:ea typeface="楷体" panose="02010609060101010101" pitchFamily="49" charset="-122"/>
                <a:sym typeface="宋体" panose="02010600030101010101" pitchFamily="2" charset="-122"/>
              </a:rPr>
              <a:t>图</a:t>
            </a:r>
            <a:r>
              <a:rPr lang="en-US" altLang="zh-CN" sz="2800" dirty="0">
                <a:latin typeface="楷体" panose="02010609060101010101" pitchFamily="49" charset="-122"/>
                <a:ea typeface="楷体" panose="02010609060101010101" pitchFamily="49" charset="-122"/>
                <a:sym typeface="宋体" panose="02010600030101010101" pitchFamily="2" charset="-122"/>
              </a:rPr>
              <a:t>2.</a:t>
            </a:r>
            <a:r>
              <a:rPr lang="en-US" altLang="zh-CN" sz="2800" dirty="0">
                <a:latin typeface="Times New Roman" panose="02020603050405020304" pitchFamily="18" charset="0"/>
                <a:ea typeface="楷体" panose="02010609060101010101" pitchFamily="49" charset="-122"/>
              </a:rPr>
              <a:t>4. 从视点看去，多边形Q完全位于P的同一侧</a:t>
            </a:r>
            <a:endParaRPr lang="en-US" altLang="zh-CN" sz="2800" dirty="0">
              <a:latin typeface="Times New Roman" panose="02020603050405020304" pitchFamily="18" charset="0"/>
              <a:ea typeface="楷体" panose="02010609060101010101" pitchFamily="49"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
          <p:cNvSpPr>
            <a:spLocks noGrp="1"/>
          </p:cNvSpPr>
          <p:nvPr>
            <p:ph type="title"/>
          </p:nvPr>
        </p:nvSpPr>
        <p:spPr/>
        <p:txBody>
          <a:bodyPr vert="horz" wrap="square" lIns="91440" tIns="45720" rIns="91440" bIns="45720" anchor="ctr" anchorCtr="0"/>
          <a:p>
            <a:pPr eaLnBrk="1" hangingPunct="1"/>
            <a:r>
              <a:rPr lang="zh-CN" altLang="en-US" kern="1200" dirty="0">
                <a:latin typeface="楷体" panose="02010609060101010101" pitchFamily="49" charset="-122"/>
                <a:ea typeface="楷体" panose="02010609060101010101" pitchFamily="49" charset="-122"/>
                <a:cs typeface="+mj-cs"/>
              </a:rPr>
              <a:t>三维物体的深度排序算法</a:t>
            </a:r>
            <a:endParaRPr lang="zh-CN" altLang="en-US" kern="1200" dirty="0">
              <a:latin typeface="楷体" panose="02010609060101010101" pitchFamily="49" charset="-122"/>
              <a:ea typeface="楷体" panose="02010609060101010101" pitchFamily="49" charset="-122"/>
              <a:cs typeface="+mj-cs"/>
            </a:endParaRPr>
          </a:p>
        </p:txBody>
      </p:sp>
      <p:grpSp>
        <p:nvGrpSpPr>
          <p:cNvPr id="60419" name="Group 3"/>
          <p:cNvGrpSpPr>
            <a:grpSpLocks noChangeAspect="1"/>
          </p:cNvGrpSpPr>
          <p:nvPr/>
        </p:nvGrpSpPr>
        <p:grpSpPr>
          <a:xfrm>
            <a:off x="2195513" y="1343025"/>
            <a:ext cx="4505325" cy="4318000"/>
            <a:chOff x="3781" y="2264"/>
            <a:chExt cx="7811" cy="7488"/>
          </a:xfrm>
        </p:grpSpPr>
        <p:sp>
          <p:nvSpPr>
            <p:cNvPr id="60421" name="Line 4"/>
            <p:cNvSpPr>
              <a:spLocks noChangeAspect="1"/>
            </p:cNvSpPr>
            <p:nvPr/>
          </p:nvSpPr>
          <p:spPr>
            <a:xfrm>
              <a:off x="4141" y="3044"/>
              <a:ext cx="2" cy="6396"/>
            </a:xfrm>
            <a:prstGeom prst="line">
              <a:avLst/>
            </a:prstGeom>
            <a:ln w="28575" cap="flat" cmpd="sng">
              <a:solidFill>
                <a:srgbClr val="000000"/>
              </a:solidFill>
              <a:prstDash val="solid"/>
              <a:headEnd type="none" w="med" len="med"/>
              <a:tailEnd type="triangle" w="med" len="med"/>
            </a:ln>
          </p:spPr>
        </p:sp>
        <p:sp>
          <p:nvSpPr>
            <p:cNvPr id="60422" name="Line 5"/>
            <p:cNvSpPr>
              <a:spLocks noChangeAspect="1"/>
            </p:cNvSpPr>
            <p:nvPr/>
          </p:nvSpPr>
          <p:spPr>
            <a:xfrm>
              <a:off x="4141" y="3044"/>
              <a:ext cx="6839" cy="0"/>
            </a:xfrm>
            <a:prstGeom prst="line">
              <a:avLst/>
            </a:prstGeom>
            <a:ln w="28575" cap="flat" cmpd="sng">
              <a:solidFill>
                <a:srgbClr val="000000"/>
              </a:solidFill>
              <a:prstDash val="solid"/>
              <a:headEnd type="none" w="med" len="med"/>
              <a:tailEnd type="triangle" w="med" len="med"/>
            </a:ln>
          </p:spPr>
        </p:sp>
        <p:sp>
          <p:nvSpPr>
            <p:cNvPr id="60423" name="Text Box 6"/>
            <p:cNvSpPr txBox="1">
              <a:spLocks noChangeAspect="1"/>
            </p:cNvSpPr>
            <p:nvPr/>
          </p:nvSpPr>
          <p:spPr>
            <a:xfrm>
              <a:off x="3781" y="8816"/>
              <a:ext cx="539" cy="936"/>
            </a:xfrm>
            <a:prstGeom prst="rect">
              <a:avLst/>
            </a:prstGeom>
            <a:no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spcAft>
                  <a:spcPct val="50000"/>
                </a:spcAft>
                <a:buFontTx/>
                <a:buNone/>
              </a:pPr>
              <a:r>
                <a:rPr lang="en-US" altLang="zh-CN" sz="2800" dirty="0">
                  <a:latin typeface="宋体" panose="02010600030101010101" pitchFamily="2" charset="-122"/>
                  <a:ea typeface="宋体" panose="02010600030101010101" pitchFamily="2" charset="-122"/>
                </a:rPr>
                <a:t>y</a:t>
              </a:r>
              <a:endParaRPr lang="en-US" altLang="zh-CN" sz="2800" dirty="0">
                <a:latin typeface="宋体" panose="02010600030101010101" pitchFamily="2" charset="-122"/>
                <a:ea typeface="宋体" panose="02010600030101010101" pitchFamily="2" charset="-122"/>
              </a:endParaRPr>
            </a:p>
          </p:txBody>
        </p:sp>
        <p:sp>
          <p:nvSpPr>
            <p:cNvPr id="60424" name="Text Box 7"/>
            <p:cNvSpPr txBox="1">
              <a:spLocks noChangeAspect="1"/>
            </p:cNvSpPr>
            <p:nvPr/>
          </p:nvSpPr>
          <p:spPr>
            <a:xfrm>
              <a:off x="10621" y="2264"/>
              <a:ext cx="539" cy="936"/>
            </a:xfrm>
            <a:prstGeom prst="rect">
              <a:avLst/>
            </a:prstGeom>
            <a:no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spcAft>
                  <a:spcPct val="50000"/>
                </a:spcAft>
                <a:buFontTx/>
                <a:buNone/>
              </a:pPr>
              <a:r>
                <a:rPr lang="en-US" altLang="zh-CN" sz="2800" dirty="0">
                  <a:latin typeface="宋体" panose="02010600030101010101" pitchFamily="2" charset="-122"/>
                  <a:ea typeface="宋体" panose="02010600030101010101" pitchFamily="2" charset="-122"/>
                </a:rPr>
                <a:t>x</a:t>
              </a:r>
              <a:endParaRPr lang="en-US" altLang="zh-CN" sz="2800" dirty="0">
                <a:latin typeface="宋体" panose="02010600030101010101" pitchFamily="2" charset="-122"/>
                <a:ea typeface="宋体" panose="02010600030101010101" pitchFamily="2" charset="-122"/>
              </a:endParaRPr>
            </a:p>
          </p:txBody>
        </p:sp>
        <p:sp>
          <p:nvSpPr>
            <p:cNvPr id="60425" name="Freeform 8"/>
            <p:cNvSpPr>
              <a:spLocks noChangeAspect="1"/>
            </p:cNvSpPr>
            <p:nvPr/>
          </p:nvSpPr>
          <p:spPr>
            <a:xfrm rot="-5400000">
              <a:off x="4572" y="3356"/>
              <a:ext cx="2496" cy="2496"/>
            </a:xfrm>
            <a:custGeom>
              <a:avLst/>
              <a:gdLst/>
              <a:ahLst/>
              <a:cxnLst>
                <a:cxn ang="0">
                  <a:pos x="107" y="0"/>
                </a:cxn>
                <a:cxn ang="0">
                  <a:pos x="0" y="1404"/>
                </a:cxn>
                <a:cxn ang="0">
                  <a:pos x="90" y="2496"/>
                </a:cxn>
                <a:cxn ang="0">
                  <a:pos x="394" y="2028"/>
                </a:cxn>
                <a:cxn ang="0">
                  <a:pos x="394" y="312"/>
                </a:cxn>
                <a:cxn ang="0">
                  <a:pos x="107" y="0"/>
                </a:cxn>
              </a:cxnLst>
              <a:pathLst>
                <a:path w="3960" h="2496">
                  <a:moveTo>
                    <a:pt x="1080" y="0"/>
                  </a:moveTo>
                  <a:lnTo>
                    <a:pt x="0" y="1404"/>
                  </a:lnTo>
                  <a:lnTo>
                    <a:pt x="900" y="2496"/>
                  </a:lnTo>
                  <a:lnTo>
                    <a:pt x="3960" y="2028"/>
                  </a:lnTo>
                  <a:lnTo>
                    <a:pt x="3960" y="312"/>
                  </a:lnTo>
                  <a:lnTo>
                    <a:pt x="1080" y="0"/>
                  </a:lnTo>
                  <a:close/>
                </a:path>
              </a:pathLst>
            </a:custGeom>
            <a:solidFill>
              <a:srgbClr val="FFCC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60426" name="Freeform 9"/>
            <p:cNvSpPr>
              <a:spLocks noChangeAspect="1"/>
            </p:cNvSpPr>
            <p:nvPr/>
          </p:nvSpPr>
          <p:spPr>
            <a:xfrm>
              <a:off x="8172" y="6476"/>
              <a:ext cx="3420" cy="2028"/>
            </a:xfrm>
            <a:custGeom>
              <a:avLst/>
              <a:gdLst/>
              <a:ahLst/>
              <a:cxnLst>
                <a:cxn ang="0">
                  <a:pos x="248" y="0"/>
                </a:cxn>
                <a:cxn ang="0">
                  <a:pos x="0" y="1404"/>
                </a:cxn>
                <a:cxn ang="0">
                  <a:pos x="839" y="2028"/>
                </a:cxn>
                <a:cxn ang="0">
                  <a:pos x="248" y="0"/>
                </a:cxn>
              </a:cxnLst>
              <a:pathLst>
                <a:path w="4860" h="2028">
                  <a:moveTo>
                    <a:pt x="1440" y="0"/>
                  </a:moveTo>
                  <a:lnTo>
                    <a:pt x="0" y="1404"/>
                  </a:lnTo>
                  <a:lnTo>
                    <a:pt x="4860" y="2028"/>
                  </a:lnTo>
                  <a:lnTo>
                    <a:pt x="1440" y="0"/>
                  </a:lnTo>
                  <a:close/>
                </a:path>
              </a:pathLst>
            </a:custGeom>
            <a:solidFill>
              <a:srgbClr val="008000">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60427" name="Text Box 10"/>
            <p:cNvSpPr txBox="1">
              <a:spLocks noChangeAspect="1"/>
            </p:cNvSpPr>
            <p:nvPr/>
          </p:nvSpPr>
          <p:spPr>
            <a:xfrm>
              <a:off x="5472" y="4136"/>
              <a:ext cx="539" cy="936"/>
            </a:xfrm>
            <a:prstGeom prst="rect">
              <a:avLst/>
            </a:prstGeom>
            <a:no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spcAft>
                  <a:spcPct val="50000"/>
                </a:spcAft>
                <a:buFontTx/>
                <a:buNone/>
              </a:pPr>
              <a:r>
                <a:rPr lang="en-US" altLang="zh-CN" sz="2800" dirty="0">
                  <a:latin typeface="宋体" panose="02010600030101010101" pitchFamily="2" charset="-122"/>
                  <a:ea typeface="宋体" panose="02010600030101010101" pitchFamily="2" charset="-122"/>
                </a:rPr>
                <a:t>P</a:t>
              </a:r>
              <a:endParaRPr lang="en-US" altLang="zh-CN" sz="2800" dirty="0">
                <a:latin typeface="宋体" panose="02010600030101010101" pitchFamily="2" charset="-122"/>
                <a:ea typeface="宋体" panose="02010600030101010101" pitchFamily="2" charset="-122"/>
              </a:endParaRPr>
            </a:p>
          </p:txBody>
        </p:sp>
        <p:sp>
          <p:nvSpPr>
            <p:cNvPr id="60428" name="Text Box 11"/>
            <p:cNvSpPr txBox="1">
              <a:spLocks noChangeAspect="1"/>
            </p:cNvSpPr>
            <p:nvPr/>
          </p:nvSpPr>
          <p:spPr>
            <a:xfrm>
              <a:off x="9072" y="7100"/>
              <a:ext cx="539" cy="936"/>
            </a:xfrm>
            <a:prstGeom prst="rect">
              <a:avLst/>
            </a:prstGeom>
            <a:no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spcAft>
                  <a:spcPct val="50000"/>
                </a:spcAft>
                <a:buFontTx/>
                <a:buNone/>
              </a:pPr>
              <a:r>
                <a:rPr lang="en-US" altLang="zh-CN" sz="2800" dirty="0">
                  <a:latin typeface="宋体" panose="02010600030101010101" pitchFamily="2" charset="-122"/>
                  <a:ea typeface="宋体" panose="02010600030101010101" pitchFamily="2" charset="-122"/>
                </a:rPr>
                <a:t>Q</a:t>
              </a:r>
              <a:endParaRPr lang="en-US" altLang="zh-CN" sz="2800" dirty="0">
                <a:latin typeface="宋体" panose="02010600030101010101" pitchFamily="2" charset="-122"/>
                <a:ea typeface="宋体" panose="02010600030101010101" pitchFamily="2" charset="-122"/>
              </a:endParaRPr>
            </a:p>
          </p:txBody>
        </p:sp>
      </p:grpSp>
      <p:sp>
        <p:nvSpPr>
          <p:cNvPr id="60420" name="Text Box 12"/>
          <p:cNvSpPr txBox="1"/>
          <p:nvPr/>
        </p:nvSpPr>
        <p:spPr>
          <a:xfrm>
            <a:off x="1258888" y="5589588"/>
            <a:ext cx="7037387" cy="5222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spcAft>
                <a:spcPct val="50000"/>
              </a:spcAft>
              <a:buFontTx/>
              <a:buNone/>
            </a:pPr>
            <a:r>
              <a:rPr lang="zh-CN" altLang="en-US" sz="2800" dirty="0">
                <a:latin typeface="楷体" panose="02010609060101010101" pitchFamily="49" charset="-122"/>
                <a:ea typeface="楷体" panose="02010609060101010101" pitchFamily="49" charset="-122"/>
                <a:sym typeface="宋体" panose="02010600030101010101" pitchFamily="2" charset="-122"/>
              </a:rPr>
              <a:t>图</a:t>
            </a:r>
            <a:r>
              <a:rPr lang="en-US" altLang="zh-CN" sz="2800" dirty="0">
                <a:latin typeface="楷体" panose="02010609060101010101" pitchFamily="49" charset="-122"/>
                <a:ea typeface="楷体" panose="02010609060101010101" pitchFamily="49" charset="-122"/>
                <a:sym typeface="宋体" panose="02010600030101010101" pitchFamily="2" charset="-122"/>
              </a:rPr>
              <a:t>2.</a:t>
            </a:r>
            <a:r>
              <a:rPr lang="en-US" altLang="zh-CN" sz="2800" dirty="0">
                <a:latin typeface="Times New Roman" panose="02020603050405020304" pitchFamily="18" charset="0"/>
                <a:ea typeface="楷体" panose="02010609060101010101" pitchFamily="49" charset="-122"/>
              </a:rPr>
              <a:t>5. 多边形P和Q在xy平面上的投影不重叠</a:t>
            </a:r>
            <a:endParaRPr lang="en-US" altLang="zh-CN" sz="2800" dirty="0">
              <a:latin typeface="Times New Roman" panose="02020603050405020304" pitchFamily="18" charset="0"/>
              <a:ea typeface="楷体" panose="02010609060101010101" pitchFamily="49"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3"/>
          <p:cNvSpPr>
            <a:spLocks noGrp="1"/>
          </p:cNvSpPr>
          <p:nvPr>
            <p:ph idx="1"/>
          </p:nvPr>
        </p:nvSpPr>
        <p:spPr>
          <a:xfrm>
            <a:off x="457200" y="928688"/>
            <a:ext cx="8229600" cy="5197475"/>
          </a:xfrm>
        </p:spPr>
        <p:txBody>
          <a:bodyPr vert="horz" wrap="square" lIns="91440" tIns="45720" rIns="91440" bIns="45720" anchor="t" anchorCtr="0"/>
          <a:p>
            <a:pPr>
              <a:buClr>
                <a:srgbClr val="3333FF"/>
              </a:buClr>
              <a:buFont typeface="Wingdings" panose="05000000000000000000" pitchFamily="2" charset="2"/>
              <a:buChar char="Ø"/>
            </a:pPr>
            <a:r>
              <a:rPr lang="zh-CN" altLang="en-US" kern="1200" dirty="0">
                <a:solidFill>
                  <a:srgbClr val="3333FF"/>
                </a:solidFill>
                <a:latin typeface="Times New Roman" panose="02020603050405020304" pitchFamily="18" charset="0"/>
                <a:ea typeface="楷体" panose="02010609060101010101" pitchFamily="49" charset="-122"/>
                <a:cs typeface="+mn-cs"/>
              </a:rPr>
              <a:t>交叉覆盖和循环覆盖多边形的优先级考虑</a:t>
            </a:r>
            <a:endParaRPr lang="zh-CN" altLang="en-US" kern="1200" dirty="0">
              <a:solidFill>
                <a:srgbClr val="3333FF"/>
              </a:solidFill>
              <a:latin typeface="Times New Roman" panose="02020603050405020304" pitchFamily="18" charset="0"/>
              <a:ea typeface="楷体" panose="02010609060101010101" pitchFamily="49" charset="-122"/>
              <a:cs typeface="+mn-cs"/>
            </a:endParaRPr>
          </a:p>
          <a:p>
            <a:r>
              <a:rPr lang="zh-CN" altLang="en-US" kern="1200" dirty="0">
                <a:solidFill>
                  <a:srgbClr val="000000"/>
                </a:solidFill>
                <a:latin typeface="Times New Roman" panose="02020603050405020304" pitchFamily="18" charset="0"/>
                <a:ea typeface="楷体" panose="02010609060101010101" pitchFamily="49" charset="-122"/>
                <a:cs typeface="+mn-cs"/>
              </a:rPr>
              <a:t>对它们均无法直接建立确定的深度优先表</a:t>
            </a:r>
            <a:r>
              <a:rPr lang="zh-CN" altLang="en-US" kern="1200" dirty="0">
                <a:latin typeface="Times New Roman" panose="02020603050405020304" pitchFamily="18" charset="0"/>
                <a:ea typeface="楷体" panose="02010609060101010101" pitchFamily="49" charset="-122"/>
                <a:cs typeface="+mn-cs"/>
              </a:rPr>
              <a:t>，图</a:t>
            </a:r>
            <a:r>
              <a:rPr lang="en-US" altLang="zh-CN" kern="1200" dirty="0">
                <a:latin typeface="Times New Roman" panose="02020603050405020304" pitchFamily="18" charset="0"/>
                <a:ea typeface="楷体" panose="02010609060101010101" pitchFamily="49" charset="-122"/>
                <a:cs typeface="+mn-cs"/>
              </a:rPr>
              <a:t>a</a:t>
            </a:r>
            <a:r>
              <a:rPr lang="zh-CN" altLang="en-US" kern="1200" dirty="0">
                <a:latin typeface="Times New Roman" panose="02020603050405020304" pitchFamily="18" charset="0"/>
                <a:ea typeface="楷体" panose="02010609060101010101" pitchFamily="49" charset="-122"/>
                <a:cs typeface="+mn-cs"/>
              </a:rPr>
              <a:t>、</a:t>
            </a:r>
            <a:r>
              <a:rPr lang="en-US" altLang="zh-CN" kern="1200" dirty="0">
                <a:latin typeface="Times New Roman" panose="02020603050405020304" pitchFamily="18" charset="0"/>
                <a:ea typeface="楷体" panose="02010609060101010101" pitchFamily="49" charset="-122"/>
                <a:cs typeface="+mn-cs"/>
              </a:rPr>
              <a:t>b</a:t>
            </a:r>
            <a:r>
              <a:rPr lang="zh-CN" altLang="en-US" kern="1200" dirty="0">
                <a:latin typeface="Times New Roman" panose="02020603050405020304" pitchFamily="18" charset="0"/>
                <a:ea typeface="楷体" panose="02010609060101010101" pitchFamily="49" charset="-122"/>
                <a:cs typeface="+mn-cs"/>
              </a:rPr>
              <a:t>均有交叉覆盖或循环遮挡的情况。</a:t>
            </a:r>
            <a:endParaRPr lang="zh-CN" altLang="en-US" kern="1200" dirty="0">
              <a:latin typeface="Times New Roman" panose="02020603050405020304" pitchFamily="18" charset="0"/>
              <a:ea typeface="楷体" panose="02010609060101010101" pitchFamily="49" charset="-122"/>
              <a:cs typeface="+mn-cs"/>
            </a:endParaRPr>
          </a:p>
          <a:p>
            <a:r>
              <a:rPr lang="zh-CN" altLang="en-US" kern="1200" dirty="0">
                <a:latin typeface="Times New Roman" panose="02020603050405020304" pitchFamily="18" charset="0"/>
                <a:ea typeface="楷体" panose="02010609060101010101" pitchFamily="49" charset="-122"/>
                <a:cs typeface="+mn-cs"/>
              </a:rPr>
              <a:t>解决方法：拆分</a:t>
            </a:r>
            <a:endParaRPr lang="zh-CN" altLang="en-US" kern="1200" dirty="0">
              <a:latin typeface="Times New Roman" panose="02020603050405020304" pitchFamily="18" charset="0"/>
              <a:ea typeface="楷体" panose="02010609060101010101" pitchFamily="49" charset="-122"/>
              <a:cs typeface="+mn-cs"/>
            </a:endParaRPr>
          </a:p>
          <a:p>
            <a:pPr>
              <a:buFont typeface="Arial" panose="020B0604020202020204" pitchFamily="34" charset="0"/>
              <a:buNone/>
            </a:pPr>
            <a:r>
              <a:rPr lang="zh-CN" altLang="en-US" b="1" kern="1200" dirty="0">
                <a:solidFill>
                  <a:srgbClr val="000000"/>
                </a:solidFill>
                <a:latin typeface="Times New Roman" panose="02020603050405020304" pitchFamily="18" charset="0"/>
                <a:ea typeface="楷体_GB2312" pitchFamily="49" charset="-122"/>
                <a:cs typeface="+mn-cs"/>
              </a:rPr>
              <a:t> </a:t>
            </a:r>
            <a:endParaRPr lang="zh-CN" altLang="en-US" b="1" kern="1200" dirty="0">
              <a:solidFill>
                <a:srgbClr val="000000"/>
              </a:solidFill>
              <a:latin typeface="Times New Roman" panose="02020603050405020304" pitchFamily="18" charset="0"/>
              <a:ea typeface="楷体_GB2312" pitchFamily="49" charset="-122"/>
              <a:cs typeface="+mn-cs"/>
            </a:endParaRPr>
          </a:p>
          <a:p>
            <a:endParaRPr lang="en-US" altLang="zh-CN" b="1" kern="1200" dirty="0">
              <a:solidFill>
                <a:srgbClr val="000000"/>
              </a:solidFill>
              <a:latin typeface="Times New Roman" panose="02020603050405020304" pitchFamily="18" charset="0"/>
              <a:ea typeface="楷体_GB2312" pitchFamily="49" charset="-122"/>
              <a:cs typeface="+mn-cs"/>
            </a:endParaRPr>
          </a:p>
        </p:txBody>
      </p:sp>
      <p:grpSp>
        <p:nvGrpSpPr>
          <p:cNvPr id="61443" name="Group 4"/>
          <p:cNvGrpSpPr>
            <a:grpSpLocks noChangeAspect="1"/>
          </p:cNvGrpSpPr>
          <p:nvPr/>
        </p:nvGrpSpPr>
        <p:grpSpPr>
          <a:xfrm>
            <a:off x="900113" y="3500438"/>
            <a:ext cx="7058025" cy="2806700"/>
            <a:chOff x="1800" y="7598"/>
            <a:chExt cx="7476" cy="2604"/>
          </a:xfrm>
        </p:grpSpPr>
        <p:sp>
          <p:nvSpPr>
            <p:cNvPr id="61444" name="AutoShape 5"/>
            <p:cNvSpPr>
              <a:spLocks noChangeAspect="1"/>
            </p:cNvSpPr>
            <p:nvPr/>
          </p:nvSpPr>
          <p:spPr>
            <a:xfrm>
              <a:off x="1800" y="7598"/>
              <a:ext cx="7476" cy="2604"/>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spcAft>
                  <a:spcPct val="50000"/>
                </a:spcAft>
                <a:buFontTx/>
                <a:buNone/>
              </a:pPr>
              <a:endParaRPr lang="zh-CN" altLang="en-US" sz="2800" dirty="0">
                <a:latin typeface="宋体" panose="02010600030101010101" pitchFamily="2" charset="-122"/>
                <a:ea typeface="宋体" panose="02010600030101010101" pitchFamily="2" charset="-122"/>
              </a:endParaRPr>
            </a:p>
          </p:txBody>
        </p:sp>
        <p:grpSp>
          <p:nvGrpSpPr>
            <p:cNvPr id="61445" name="Group 6"/>
            <p:cNvGrpSpPr/>
            <p:nvPr/>
          </p:nvGrpSpPr>
          <p:grpSpPr>
            <a:xfrm>
              <a:off x="2220" y="7629"/>
              <a:ext cx="168" cy="2139"/>
              <a:chOff x="2220" y="7629"/>
              <a:chExt cx="168" cy="2139"/>
            </a:xfrm>
          </p:grpSpPr>
          <p:sp>
            <p:nvSpPr>
              <p:cNvPr id="61490" name="Line 7"/>
              <p:cNvSpPr/>
              <p:nvPr/>
            </p:nvSpPr>
            <p:spPr>
              <a:xfrm>
                <a:off x="2220" y="7660"/>
                <a:ext cx="0" cy="2108"/>
              </a:xfrm>
              <a:prstGeom prst="line">
                <a:avLst/>
              </a:prstGeom>
              <a:ln w="9525" cap="flat" cmpd="sng">
                <a:solidFill>
                  <a:srgbClr val="000000"/>
                </a:solidFill>
                <a:prstDash val="solid"/>
                <a:headEnd type="triangle" w="sm" len="lg"/>
                <a:tailEnd type="none" w="sm" len="lg"/>
              </a:ln>
            </p:spPr>
          </p:sp>
          <p:sp>
            <p:nvSpPr>
              <p:cNvPr id="61491" name="Text Box 8"/>
              <p:cNvSpPr txBox="1"/>
              <p:nvPr/>
            </p:nvSpPr>
            <p:spPr>
              <a:xfrm>
                <a:off x="2283" y="7629"/>
                <a:ext cx="105" cy="279"/>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50000"/>
                  </a:spcBef>
                  <a:spcAft>
                    <a:spcPct val="50000"/>
                  </a:spcAft>
                  <a:buFontTx/>
                  <a:buNone/>
                </a:pPr>
                <a:r>
                  <a:rPr lang="en-US" altLang="zh-CN" sz="1400" dirty="0">
                    <a:latin typeface="Times New Roman" panose="02020603050405020304" pitchFamily="18" charset="0"/>
                    <a:ea typeface="宋体" panose="02010600030101010101" pitchFamily="2" charset="-122"/>
                  </a:rPr>
                  <a:t>Y</a:t>
                </a:r>
                <a:endParaRPr lang="en-US" altLang="zh-CN" sz="1400" dirty="0">
                  <a:latin typeface="宋体" panose="02010600030101010101" pitchFamily="2" charset="-122"/>
                  <a:ea typeface="宋体" panose="02010600030101010101" pitchFamily="2" charset="-122"/>
                </a:endParaRPr>
              </a:p>
            </p:txBody>
          </p:sp>
        </p:grpSp>
        <p:grpSp>
          <p:nvGrpSpPr>
            <p:cNvPr id="61446" name="Group 9"/>
            <p:cNvGrpSpPr/>
            <p:nvPr/>
          </p:nvGrpSpPr>
          <p:grpSpPr>
            <a:xfrm>
              <a:off x="2220" y="7815"/>
              <a:ext cx="2835" cy="1953"/>
              <a:chOff x="2220" y="7815"/>
              <a:chExt cx="2835" cy="1953"/>
            </a:xfrm>
          </p:grpSpPr>
          <p:sp>
            <p:nvSpPr>
              <p:cNvPr id="61469" name="Text Box 10"/>
              <p:cNvSpPr txBox="1"/>
              <p:nvPr/>
            </p:nvSpPr>
            <p:spPr>
              <a:xfrm>
                <a:off x="4131" y="8683"/>
                <a:ext cx="105" cy="279"/>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50000"/>
                  </a:spcBef>
                  <a:spcAft>
                    <a:spcPct val="50000"/>
                  </a:spcAft>
                  <a:buFontTx/>
                  <a:buNone/>
                </a:pPr>
                <a:r>
                  <a:rPr lang="en-US" altLang="zh-CN" sz="1400" dirty="0">
                    <a:latin typeface="Times New Roman" panose="02020603050405020304" pitchFamily="18" charset="0"/>
                    <a:ea typeface="宋体" panose="02010600030101010101" pitchFamily="2" charset="-122"/>
                  </a:rPr>
                  <a:t>Q</a:t>
                </a:r>
                <a:endParaRPr lang="en-US" altLang="zh-CN" sz="1400" dirty="0">
                  <a:latin typeface="宋体" panose="02010600030101010101" pitchFamily="2" charset="-122"/>
                  <a:ea typeface="宋体" panose="02010600030101010101" pitchFamily="2" charset="-122"/>
                </a:endParaRPr>
              </a:p>
            </p:txBody>
          </p:sp>
          <p:sp>
            <p:nvSpPr>
              <p:cNvPr id="61470" name="Text Box 11"/>
              <p:cNvSpPr txBox="1"/>
              <p:nvPr/>
            </p:nvSpPr>
            <p:spPr>
              <a:xfrm>
                <a:off x="2451" y="8931"/>
                <a:ext cx="105" cy="279"/>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50000"/>
                  </a:spcBef>
                  <a:spcAft>
                    <a:spcPct val="50000"/>
                  </a:spcAft>
                  <a:buFontTx/>
                  <a:buNone/>
                </a:pPr>
                <a:r>
                  <a:rPr lang="en-US" altLang="zh-CN" sz="1400" dirty="0">
                    <a:latin typeface="Times New Roman" panose="02020603050405020304" pitchFamily="18" charset="0"/>
                    <a:ea typeface="宋体" panose="02010600030101010101" pitchFamily="2" charset="-122"/>
                  </a:rPr>
                  <a:t>R</a:t>
                </a:r>
                <a:endParaRPr lang="en-US" altLang="zh-CN" sz="1400" dirty="0">
                  <a:latin typeface="宋体" panose="02010600030101010101" pitchFamily="2" charset="-122"/>
                  <a:ea typeface="宋体" panose="02010600030101010101" pitchFamily="2" charset="-122"/>
                </a:endParaRPr>
              </a:p>
            </p:txBody>
          </p:sp>
          <p:sp>
            <p:nvSpPr>
              <p:cNvPr id="61471" name="Line 12"/>
              <p:cNvSpPr/>
              <p:nvPr/>
            </p:nvSpPr>
            <p:spPr>
              <a:xfrm>
                <a:off x="2346" y="8001"/>
                <a:ext cx="1933" cy="682"/>
              </a:xfrm>
              <a:prstGeom prst="line">
                <a:avLst/>
              </a:prstGeom>
              <a:ln w="9525" cap="flat" cmpd="sng">
                <a:solidFill>
                  <a:srgbClr val="000000"/>
                </a:solidFill>
                <a:prstDash val="solid"/>
                <a:headEnd type="none" w="med" len="med"/>
                <a:tailEnd type="none" w="med" len="med"/>
              </a:ln>
            </p:spPr>
          </p:sp>
          <p:sp>
            <p:nvSpPr>
              <p:cNvPr id="61472" name="Line 13"/>
              <p:cNvSpPr/>
              <p:nvPr/>
            </p:nvSpPr>
            <p:spPr>
              <a:xfrm>
                <a:off x="2220" y="9768"/>
                <a:ext cx="2814" cy="0"/>
              </a:xfrm>
              <a:prstGeom prst="line">
                <a:avLst/>
              </a:prstGeom>
              <a:ln w="9525" cap="flat" cmpd="sng">
                <a:solidFill>
                  <a:srgbClr val="000000"/>
                </a:solidFill>
                <a:prstDash val="solid"/>
                <a:headEnd type="none" w="med" len="med"/>
                <a:tailEnd type="triangle" w="sm" len="lg"/>
              </a:ln>
            </p:spPr>
          </p:sp>
          <p:sp>
            <p:nvSpPr>
              <p:cNvPr id="61473" name="Line 14"/>
              <p:cNvSpPr/>
              <p:nvPr/>
            </p:nvSpPr>
            <p:spPr>
              <a:xfrm>
                <a:off x="2409" y="8962"/>
                <a:ext cx="1" cy="341"/>
              </a:xfrm>
              <a:prstGeom prst="line">
                <a:avLst/>
              </a:prstGeom>
              <a:ln w="9525" cap="flat" cmpd="sng">
                <a:solidFill>
                  <a:srgbClr val="000000"/>
                </a:solidFill>
                <a:prstDash val="solid"/>
                <a:headEnd type="none" w="med" len="med"/>
                <a:tailEnd type="none" w="med" len="med"/>
              </a:ln>
            </p:spPr>
          </p:sp>
          <p:sp>
            <p:nvSpPr>
              <p:cNvPr id="61474" name="Line 15"/>
              <p:cNvSpPr/>
              <p:nvPr/>
            </p:nvSpPr>
            <p:spPr>
              <a:xfrm>
                <a:off x="4279" y="8683"/>
                <a:ext cx="1" cy="341"/>
              </a:xfrm>
              <a:prstGeom prst="line">
                <a:avLst/>
              </a:prstGeom>
              <a:ln w="9525" cap="flat" cmpd="sng">
                <a:solidFill>
                  <a:srgbClr val="000000"/>
                </a:solidFill>
                <a:prstDash val="solid"/>
                <a:headEnd type="none" w="med" len="med"/>
                <a:tailEnd type="none" w="med" len="med"/>
              </a:ln>
            </p:spPr>
          </p:sp>
          <p:sp>
            <p:nvSpPr>
              <p:cNvPr id="61475" name="Line 16"/>
              <p:cNvSpPr/>
              <p:nvPr/>
            </p:nvSpPr>
            <p:spPr>
              <a:xfrm flipH="1" flipV="1">
                <a:off x="2326" y="8001"/>
                <a:ext cx="1953" cy="1023"/>
              </a:xfrm>
              <a:prstGeom prst="line">
                <a:avLst/>
              </a:prstGeom>
              <a:ln w="9525" cap="flat" cmpd="sng">
                <a:solidFill>
                  <a:srgbClr val="000000"/>
                </a:solidFill>
                <a:prstDash val="solid"/>
                <a:headEnd type="none" w="med" len="med"/>
                <a:tailEnd type="none" w="med" len="med"/>
              </a:ln>
            </p:spPr>
          </p:sp>
          <p:sp>
            <p:nvSpPr>
              <p:cNvPr id="61476" name="Rectangle 17"/>
              <p:cNvSpPr/>
              <p:nvPr/>
            </p:nvSpPr>
            <p:spPr>
              <a:xfrm>
                <a:off x="2745" y="7815"/>
                <a:ext cx="336" cy="77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spcAft>
                    <a:spcPct val="50000"/>
                  </a:spcAft>
                  <a:buFontTx/>
                  <a:buNone/>
                </a:pPr>
                <a:endParaRPr lang="zh-CN" altLang="en-US" sz="2800" dirty="0">
                  <a:latin typeface="宋体" panose="02010600030101010101" pitchFamily="2" charset="-122"/>
                  <a:ea typeface="宋体" panose="02010600030101010101" pitchFamily="2" charset="-122"/>
                </a:endParaRPr>
              </a:p>
            </p:txBody>
          </p:sp>
          <p:sp>
            <p:nvSpPr>
              <p:cNvPr id="61477" name="Line 18"/>
              <p:cNvSpPr/>
              <p:nvPr/>
            </p:nvSpPr>
            <p:spPr>
              <a:xfrm flipH="1">
                <a:off x="2409" y="8621"/>
                <a:ext cx="1071" cy="341"/>
              </a:xfrm>
              <a:prstGeom prst="line">
                <a:avLst/>
              </a:prstGeom>
              <a:ln w="9525" cap="flat" cmpd="sng">
                <a:solidFill>
                  <a:srgbClr val="000000"/>
                </a:solidFill>
                <a:prstDash val="solid"/>
                <a:headEnd type="none" w="med" len="med"/>
                <a:tailEnd type="none" w="med" len="med"/>
              </a:ln>
            </p:spPr>
          </p:sp>
          <p:sp>
            <p:nvSpPr>
              <p:cNvPr id="61478" name="Line 19"/>
              <p:cNvSpPr/>
              <p:nvPr/>
            </p:nvSpPr>
            <p:spPr>
              <a:xfrm flipV="1">
                <a:off x="2409" y="8714"/>
                <a:ext cx="1260" cy="589"/>
              </a:xfrm>
              <a:prstGeom prst="line">
                <a:avLst/>
              </a:prstGeom>
              <a:ln w="9525" cap="flat" cmpd="sng">
                <a:solidFill>
                  <a:srgbClr val="000000"/>
                </a:solidFill>
                <a:prstDash val="solid"/>
                <a:headEnd type="none" w="med" len="med"/>
                <a:tailEnd type="none" w="med" len="med"/>
              </a:ln>
            </p:spPr>
          </p:sp>
          <p:sp>
            <p:nvSpPr>
              <p:cNvPr id="61479" name="Line 20"/>
              <p:cNvSpPr/>
              <p:nvPr/>
            </p:nvSpPr>
            <p:spPr>
              <a:xfrm flipH="1">
                <a:off x="3816" y="8280"/>
                <a:ext cx="777" cy="248"/>
              </a:xfrm>
              <a:prstGeom prst="line">
                <a:avLst/>
              </a:prstGeom>
              <a:ln w="9525" cap="flat" cmpd="sng">
                <a:solidFill>
                  <a:srgbClr val="000000"/>
                </a:solidFill>
                <a:prstDash val="solid"/>
                <a:headEnd type="none" w="med" len="med"/>
                <a:tailEnd type="none" w="med" len="med"/>
              </a:ln>
            </p:spPr>
          </p:sp>
          <p:sp>
            <p:nvSpPr>
              <p:cNvPr id="61480" name="Line 21"/>
              <p:cNvSpPr/>
              <p:nvPr/>
            </p:nvSpPr>
            <p:spPr>
              <a:xfrm flipV="1">
                <a:off x="3984" y="8280"/>
                <a:ext cx="588" cy="279"/>
              </a:xfrm>
              <a:prstGeom prst="line">
                <a:avLst/>
              </a:prstGeom>
              <a:ln w="9525" cap="flat" cmpd="sng">
                <a:solidFill>
                  <a:srgbClr val="000000"/>
                </a:solidFill>
                <a:prstDash val="solid"/>
                <a:headEnd type="none" w="med" len="med"/>
                <a:tailEnd type="none" w="med" len="med"/>
              </a:ln>
            </p:spPr>
          </p:sp>
          <p:sp>
            <p:nvSpPr>
              <p:cNvPr id="61481" name="Line 22"/>
              <p:cNvSpPr/>
              <p:nvPr/>
            </p:nvSpPr>
            <p:spPr>
              <a:xfrm flipV="1">
                <a:off x="2766" y="9148"/>
                <a:ext cx="1" cy="403"/>
              </a:xfrm>
              <a:prstGeom prst="line">
                <a:avLst/>
              </a:prstGeom>
              <a:ln w="9525" cap="flat" cmpd="sng">
                <a:solidFill>
                  <a:srgbClr val="000000"/>
                </a:solidFill>
                <a:prstDash val="solid"/>
                <a:headEnd type="none" w="med" len="med"/>
                <a:tailEnd type="none" w="med" len="med"/>
              </a:ln>
            </p:spPr>
          </p:sp>
          <p:sp>
            <p:nvSpPr>
              <p:cNvPr id="61482" name="Line 23"/>
              <p:cNvSpPr/>
              <p:nvPr/>
            </p:nvSpPr>
            <p:spPr>
              <a:xfrm flipV="1">
                <a:off x="2745" y="8993"/>
                <a:ext cx="315" cy="155"/>
              </a:xfrm>
              <a:prstGeom prst="line">
                <a:avLst/>
              </a:prstGeom>
              <a:ln w="9525" cap="flat" cmpd="sng">
                <a:solidFill>
                  <a:srgbClr val="000000"/>
                </a:solidFill>
                <a:prstDash val="solid"/>
                <a:headEnd type="none" w="med" len="med"/>
                <a:tailEnd type="none" w="med" len="med"/>
              </a:ln>
            </p:spPr>
          </p:sp>
          <p:sp>
            <p:nvSpPr>
              <p:cNvPr id="61483" name="Line 24"/>
              <p:cNvSpPr/>
              <p:nvPr/>
            </p:nvSpPr>
            <p:spPr>
              <a:xfrm>
                <a:off x="3081" y="8993"/>
                <a:ext cx="1" cy="558"/>
              </a:xfrm>
              <a:prstGeom prst="line">
                <a:avLst/>
              </a:prstGeom>
              <a:ln w="9525" cap="flat" cmpd="sng">
                <a:solidFill>
                  <a:srgbClr val="000000"/>
                </a:solidFill>
                <a:prstDash val="solid"/>
                <a:headEnd type="none" w="med" len="med"/>
                <a:tailEnd type="none" w="med" len="med"/>
              </a:ln>
            </p:spPr>
          </p:sp>
          <p:sp>
            <p:nvSpPr>
              <p:cNvPr id="61484" name="Line 25"/>
              <p:cNvSpPr/>
              <p:nvPr/>
            </p:nvSpPr>
            <p:spPr>
              <a:xfrm flipH="1">
                <a:off x="2745" y="9551"/>
                <a:ext cx="315" cy="0"/>
              </a:xfrm>
              <a:prstGeom prst="line">
                <a:avLst/>
              </a:prstGeom>
              <a:ln w="9525" cap="flat" cmpd="sng">
                <a:solidFill>
                  <a:srgbClr val="000000"/>
                </a:solidFill>
                <a:prstDash val="solid"/>
                <a:headEnd type="none" w="med" len="med"/>
                <a:tailEnd type="none" w="med" len="med"/>
              </a:ln>
            </p:spPr>
          </p:sp>
          <p:sp>
            <p:nvSpPr>
              <p:cNvPr id="61485" name="Line 26"/>
              <p:cNvSpPr/>
              <p:nvPr/>
            </p:nvSpPr>
            <p:spPr>
              <a:xfrm>
                <a:off x="2745" y="8559"/>
                <a:ext cx="0" cy="279"/>
              </a:xfrm>
              <a:prstGeom prst="line">
                <a:avLst/>
              </a:prstGeom>
              <a:ln w="9525" cap="flat" cmpd="sng">
                <a:solidFill>
                  <a:srgbClr val="000000"/>
                </a:solidFill>
                <a:prstDash val="solid"/>
                <a:headEnd type="none" w="med" len="med"/>
                <a:tailEnd type="none" w="med" len="med"/>
              </a:ln>
            </p:spPr>
          </p:sp>
          <p:sp>
            <p:nvSpPr>
              <p:cNvPr id="61486" name="Line 27"/>
              <p:cNvSpPr/>
              <p:nvPr/>
            </p:nvSpPr>
            <p:spPr>
              <a:xfrm flipV="1">
                <a:off x="3081" y="8590"/>
                <a:ext cx="0" cy="155"/>
              </a:xfrm>
              <a:prstGeom prst="line">
                <a:avLst/>
              </a:prstGeom>
              <a:ln w="9525" cap="flat" cmpd="sng">
                <a:solidFill>
                  <a:srgbClr val="000000"/>
                </a:solidFill>
                <a:prstDash val="solid"/>
                <a:headEnd type="none" w="med" len="med"/>
                <a:tailEnd type="none" w="med" len="med"/>
              </a:ln>
            </p:spPr>
          </p:sp>
          <p:sp>
            <p:nvSpPr>
              <p:cNvPr id="61487" name="Rectangle 28"/>
              <p:cNvSpPr/>
              <p:nvPr/>
            </p:nvSpPr>
            <p:spPr>
              <a:xfrm>
                <a:off x="2791" y="8032"/>
                <a:ext cx="250" cy="620"/>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spcAft>
                    <a:spcPct val="50000"/>
                  </a:spcAft>
                  <a:buFontTx/>
                  <a:buNone/>
                </a:pPr>
                <a:endParaRPr lang="zh-CN" altLang="en-US" sz="2800" dirty="0">
                  <a:latin typeface="宋体" panose="02010600030101010101" pitchFamily="2" charset="-122"/>
                  <a:ea typeface="宋体" panose="02010600030101010101" pitchFamily="2" charset="-122"/>
                </a:endParaRPr>
              </a:p>
            </p:txBody>
          </p:sp>
          <p:sp>
            <p:nvSpPr>
              <p:cNvPr id="61488" name="Text Box 29"/>
              <p:cNvSpPr txBox="1"/>
              <p:nvPr/>
            </p:nvSpPr>
            <p:spPr>
              <a:xfrm>
                <a:off x="2892" y="7846"/>
                <a:ext cx="105" cy="279"/>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50000"/>
                  </a:spcBef>
                  <a:spcAft>
                    <a:spcPct val="50000"/>
                  </a:spcAft>
                  <a:buFontTx/>
                  <a:buNone/>
                </a:pPr>
                <a:r>
                  <a:rPr lang="en-US" altLang="zh-CN" sz="1400" dirty="0">
                    <a:latin typeface="Times New Roman" panose="02020603050405020304" pitchFamily="18" charset="0"/>
                    <a:ea typeface="宋体" panose="02010600030101010101" pitchFamily="2" charset="-122"/>
                  </a:rPr>
                  <a:t>P</a:t>
                </a:r>
                <a:endParaRPr lang="en-US" altLang="zh-CN" sz="1400" dirty="0">
                  <a:latin typeface="宋体" panose="02010600030101010101" pitchFamily="2" charset="-122"/>
                  <a:ea typeface="宋体" panose="02010600030101010101" pitchFamily="2" charset="-122"/>
                </a:endParaRPr>
              </a:p>
            </p:txBody>
          </p:sp>
          <p:sp>
            <p:nvSpPr>
              <p:cNvPr id="61489" name="Text Box 30"/>
              <p:cNvSpPr txBox="1"/>
              <p:nvPr/>
            </p:nvSpPr>
            <p:spPr>
              <a:xfrm>
                <a:off x="4950" y="9458"/>
                <a:ext cx="105" cy="279"/>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50000"/>
                  </a:spcBef>
                  <a:spcAft>
                    <a:spcPct val="50000"/>
                  </a:spcAft>
                  <a:buFontTx/>
                  <a:buNone/>
                </a:pPr>
                <a:r>
                  <a:rPr lang="en-US" altLang="zh-CN" sz="1400" dirty="0">
                    <a:latin typeface="Times New Roman" panose="02020603050405020304" pitchFamily="18" charset="0"/>
                    <a:ea typeface="宋体" panose="02010600030101010101" pitchFamily="2" charset="-122"/>
                  </a:rPr>
                  <a:t>X</a:t>
                </a:r>
                <a:endParaRPr lang="en-US" altLang="zh-CN" sz="1400" dirty="0">
                  <a:latin typeface="宋体" panose="02010600030101010101" pitchFamily="2" charset="-122"/>
                  <a:ea typeface="宋体" panose="02010600030101010101" pitchFamily="2" charset="-122"/>
                </a:endParaRPr>
              </a:p>
            </p:txBody>
          </p:sp>
        </p:grpSp>
        <p:grpSp>
          <p:nvGrpSpPr>
            <p:cNvPr id="61447" name="Group 31"/>
            <p:cNvGrpSpPr/>
            <p:nvPr/>
          </p:nvGrpSpPr>
          <p:grpSpPr>
            <a:xfrm>
              <a:off x="6336" y="7628"/>
              <a:ext cx="2835" cy="2140"/>
              <a:chOff x="6336" y="7628"/>
              <a:chExt cx="2835" cy="2140"/>
            </a:xfrm>
          </p:grpSpPr>
          <p:sp>
            <p:nvSpPr>
              <p:cNvPr id="61450" name="Text Box 32"/>
              <p:cNvSpPr txBox="1"/>
              <p:nvPr/>
            </p:nvSpPr>
            <p:spPr>
              <a:xfrm>
                <a:off x="6567" y="8527"/>
                <a:ext cx="105" cy="279"/>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50000"/>
                  </a:spcBef>
                  <a:spcAft>
                    <a:spcPct val="50000"/>
                  </a:spcAft>
                  <a:buFontTx/>
                  <a:buNone/>
                </a:pPr>
                <a:r>
                  <a:rPr lang="en-US" altLang="zh-CN" sz="1400" dirty="0">
                    <a:latin typeface="Times New Roman" panose="02020603050405020304" pitchFamily="18" charset="0"/>
                    <a:ea typeface="宋体" panose="02010600030101010101" pitchFamily="2" charset="-122"/>
                  </a:rPr>
                  <a:t>P</a:t>
                </a:r>
                <a:endParaRPr lang="en-US" altLang="zh-CN" sz="1400" dirty="0">
                  <a:latin typeface="宋体" panose="02010600030101010101" pitchFamily="2" charset="-122"/>
                  <a:ea typeface="宋体" panose="02010600030101010101" pitchFamily="2" charset="-122"/>
                </a:endParaRPr>
              </a:p>
            </p:txBody>
          </p:sp>
          <p:sp>
            <p:nvSpPr>
              <p:cNvPr id="61451" name="Line 33"/>
              <p:cNvSpPr/>
              <p:nvPr/>
            </p:nvSpPr>
            <p:spPr>
              <a:xfrm>
                <a:off x="6336" y="7659"/>
                <a:ext cx="1" cy="2108"/>
              </a:xfrm>
              <a:prstGeom prst="line">
                <a:avLst/>
              </a:prstGeom>
              <a:ln w="9525" cap="flat" cmpd="sng">
                <a:solidFill>
                  <a:srgbClr val="000000"/>
                </a:solidFill>
                <a:prstDash val="solid"/>
                <a:headEnd type="triangle" w="sm" len="lg"/>
                <a:tailEnd type="none" w="sm" len="lg"/>
              </a:ln>
            </p:spPr>
          </p:sp>
          <p:sp>
            <p:nvSpPr>
              <p:cNvPr id="61452" name="Line 34"/>
              <p:cNvSpPr/>
              <p:nvPr/>
            </p:nvSpPr>
            <p:spPr>
              <a:xfrm>
                <a:off x="6336" y="9767"/>
                <a:ext cx="2814" cy="1"/>
              </a:xfrm>
              <a:prstGeom prst="line">
                <a:avLst/>
              </a:prstGeom>
              <a:ln w="9525" cap="flat" cmpd="sng">
                <a:solidFill>
                  <a:srgbClr val="000000"/>
                </a:solidFill>
                <a:prstDash val="solid"/>
                <a:headEnd type="none" w="med" len="med"/>
                <a:tailEnd type="triangle" w="sm" len="lg"/>
              </a:ln>
            </p:spPr>
          </p:sp>
          <p:sp>
            <p:nvSpPr>
              <p:cNvPr id="61453" name="Text Box 35"/>
              <p:cNvSpPr txBox="1"/>
              <p:nvPr/>
            </p:nvSpPr>
            <p:spPr>
              <a:xfrm>
                <a:off x="6399" y="7628"/>
                <a:ext cx="105" cy="279"/>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50000"/>
                  </a:spcBef>
                  <a:spcAft>
                    <a:spcPct val="50000"/>
                  </a:spcAft>
                  <a:buFontTx/>
                  <a:buNone/>
                </a:pPr>
                <a:r>
                  <a:rPr lang="en-US" altLang="zh-CN" sz="1600" dirty="0">
                    <a:latin typeface="Times New Roman" panose="02020603050405020304" pitchFamily="18" charset="0"/>
                    <a:ea typeface="宋体" panose="02010600030101010101" pitchFamily="2" charset="-122"/>
                  </a:rPr>
                  <a:t>Y</a:t>
                </a:r>
                <a:endParaRPr lang="en-US" altLang="zh-CN" sz="1600" dirty="0">
                  <a:latin typeface="宋体" panose="02010600030101010101" pitchFamily="2" charset="-122"/>
                  <a:ea typeface="宋体" panose="02010600030101010101" pitchFamily="2" charset="-122"/>
                </a:endParaRPr>
              </a:p>
            </p:txBody>
          </p:sp>
          <p:sp>
            <p:nvSpPr>
              <p:cNvPr id="61454" name="Text Box 36"/>
              <p:cNvSpPr txBox="1"/>
              <p:nvPr/>
            </p:nvSpPr>
            <p:spPr>
              <a:xfrm>
                <a:off x="9066" y="9457"/>
                <a:ext cx="105" cy="279"/>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50000"/>
                  </a:spcBef>
                  <a:spcAft>
                    <a:spcPct val="50000"/>
                  </a:spcAft>
                  <a:buFontTx/>
                  <a:buNone/>
                </a:pPr>
                <a:r>
                  <a:rPr lang="en-US" altLang="zh-CN" sz="1400" dirty="0">
                    <a:latin typeface="Times New Roman" panose="02020603050405020304" pitchFamily="18" charset="0"/>
                    <a:ea typeface="宋体" panose="02010600030101010101" pitchFamily="2" charset="-122"/>
                  </a:rPr>
                  <a:t>X</a:t>
                </a:r>
                <a:endParaRPr lang="en-US" altLang="zh-CN" sz="1400" dirty="0">
                  <a:latin typeface="宋体" panose="02010600030101010101" pitchFamily="2" charset="-122"/>
                  <a:ea typeface="宋体" panose="02010600030101010101" pitchFamily="2" charset="-122"/>
                </a:endParaRPr>
              </a:p>
            </p:txBody>
          </p:sp>
          <p:sp>
            <p:nvSpPr>
              <p:cNvPr id="61455" name="Line 37"/>
              <p:cNvSpPr/>
              <p:nvPr/>
            </p:nvSpPr>
            <p:spPr>
              <a:xfrm>
                <a:off x="6819" y="9497"/>
                <a:ext cx="1848" cy="0"/>
              </a:xfrm>
              <a:prstGeom prst="line">
                <a:avLst/>
              </a:prstGeom>
              <a:ln w="9525" cap="flat" cmpd="sng">
                <a:solidFill>
                  <a:srgbClr val="000000"/>
                </a:solidFill>
                <a:prstDash val="solid"/>
                <a:headEnd type="none" w="med" len="med"/>
                <a:tailEnd type="none" w="med" len="med"/>
              </a:ln>
            </p:spPr>
          </p:sp>
          <p:sp>
            <p:nvSpPr>
              <p:cNvPr id="61456" name="Line 38"/>
              <p:cNvSpPr/>
              <p:nvPr/>
            </p:nvSpPr>
            <p:spPr>
              <a:xfrm flipV="1">
                <a:off x="8667" y="7969"/>
                <a:ext cx="0" cy="1550"/>
              </a:xfrm>
              <a:prstGeom prst="line">
                <a:avLst/>
              </a:prstGeom>
              <a:ln w="9525" cap="flat" cmpd="sng">
                <a:solidFill>
                  <a:srgbClr val="000000"/>
                </a:solidFill>
                <a:prstDash val="solid"/>
                <a:headEnd type="none" w="med" len="med"/>
                <a:tailEnd type="none" w="med" len="med"/>
              </a:ln>
            </p:spPr>
          </p:sp>
          <p:sp>
            <p:nvSpPr>
              <p:cNvPr id="61457" name="Line 39"/>
              <p:cNvSpPr/>
              <p:nvPr/>
            </p:nvSpPr>
            <p:spPr>
              <a:xfrm flipH="1">
                <a:off x="7743" y="7969"/>
                <a:ext cx="903" cy="903"/>
              </a:xfrm>
              <a:prstGeom prst="line">
                <a:avLst/>
              </a:prstGeom>
              <a:ln w="9525" cap="flat" cmpd="sng">
                <a:solidFill>
                  <a:srgbClr val="000000"/>
                </a:solidFill>
                <a:prstDash val="solid"/>
                <a:headEnd type="none" w="med" len="med"/>
                <a:tailEnd type="none" w="med" len="med"/>
              </a:ln>
            </p:spPr>
          </p:sp>
          <p:sp>
            <p:nvSpPr>
              <p:cNvPr id="61458" name="Line 40"/>
              <p:cNvSpPr/>
              <p:nvPr/>
            </p:nvSpPr>
            <p:spPr>
              <a:xfrm flipH="1" flipV="1">
                <a:off x="7386" y="8662"/>
                <a:ext cx="357" cy="206"/>
              </a:xfrm>
              <a:prstGeom prst="line">
                <a:avLst/>
              </a:prstGeom>
              <a:ln w="9525" cap="flat" cmpd="sng">
                <a:solidFill>
                  <a:srgbClr val="000000"/>
                </a:solidFill>
                <a:prstDash val="solid"/>
                <a:headEnd type="none" w="med" len="med"/>
                <a:tailEnd type="none" w="med" len="med"/>
              </a:ln>
            </p:spPr>
          </p:sp>
          <p:sp>
            <p:nvSpPr>
              <p:cNvPr id="61459" name="Line 41"/>
              <p:cNvSpPr/>
              <p:nvPr/>
            </p:nvSpPr>
            <p:spPr>
              <a:xfrm flipV="1">
                <a:off x="6819" y="8806"/>
                <a:ext cx="0" cy="682"/>
              </a:xfrm>
              <a:prstGeom prst="line">
                <a:avLst/>
              </a:prstGeom>
              <a:ln w="9525" cap="flat" cmpd="sng">
                <a:solidFill>
                  <a:srgbClr val="000000"/>
                </a:solidFill>
                <a:prstDash val="solid"/>
                <a:headEnd type="none" w="med" len="med"/>
                <a:tailEnd type="none" w="med" len="med"/>
              </a:ln>
            </p:spPr>
          </p:sp>
          <p:sp>
            <p:nvSpPr>
              <p:cNvPr id="61460" name="Line 42"/>
              <p:cNvSpPr/>
              <p:nvPr/>
            </p:nvSpPr>
            <p:spPr>
              <a:xfrm flipV="1">
                <a:off x="6818" y="8310"/>
                <a:ext cx="2" cy="186"/>
              </a:xfrm>
              <a:prstGeom prst="line">
                <a:avLst/>
              </a:prstGeom>
              <a:ln w="9525" cap="flat" cmpd="sng">
                <a:solidFill>
                  <a:srgbClr val="000000"/>
                </a:solidFill>
                <a:prstDash val="solid"/>
                <a:headEnd type="none" w="med" len="med"/>
                <a:tailEnd type="none" w="med" len="med"/>
              </a:ln>
            </p:spPr>
          </p:sp>
          <p:sp>
            <p:nvSpPr>
              <p:cNvPr id="61461" name="Line 43"/>
              <p:cNvSpPr/>
              <p:nvPr/>
            </p:nvSpPr>
            <p:spPr>
              <a:xfrm>
                <a:off x="6420" y="8558"/>
                <a:ext cx="147" cy="310"/>
              </a:xfrm>
              <a:prstGeom prst="line">
                <a:avLst/>
              </a:prstGeom>
              <a:ln w="9525" cap="flat" cmpd="sng">
                <a:solidFill>
                  <a:srgbClr val="000000"/>
                </a:solidFill>
                <a:prstDash val="solid"/>
                <a:headEnd type="none" w="med" len="med"/>
                <a:tailEnd type="none" w="med" len="med"/>
              </a:ln>
            </p:spPr>
          </p:sp>
          <p:sp>
            <p:nvSpPr>
              <p:cNvPr id="61462" name="Line 44"/>
              <p:cNvSpPr/>
              <p:nvPr/>
            </p:nvSpPr>
            <p:spPr>
              <a:xfrm flipV="1">
                <a:off x="6567" y="8434"/>
                <a:ext cx="1617" cy="434"/>
              </a:xfrm>
              <a:prstGeom prst="line">
                <a:avLst/>
              </a:prstGeom>
              <a:ln w="9525" cap="flat" cmpd="sng">
                <a:solidFill>
                  <a:srgbClr val="000000"/>
                </a:solidFill>
                <a:prstDash val="solid"/>
                <a:headEnd type="none" w="med" len="med"/>
                <a:tailEnd type="none" w="med" len="med"/>
              </a:ln>
            </p:spPr>
          </p:sp>
          <p:sp>
            <p:nvSpPr>
              <p:cNvPr id="61463" name="Line 45"/>
              <p:cNvSpPr/>
              <p:nvPr/>
            </p:nvSpPr>
            <p:spPr>
              <a:xfrm flipV="1">
                <a:off x="8667" y="8248"/>
                <a:ext cx="357" cy="88"/>
              </a:xfrm>
              <a:prstGeom prst="line">
                <a:avLst/>
              </a:prstGeom>
              <a:ln w="9525" cap="flat" cmpd="sng">
                <a:solidFill>
                  <a:srgbClr val="000000"/>
                </a:solidFill>
                <a:prstDash val="solid"/>
                <a:headEnd type="none" w="med" len="med"/>
                <a:tailEnd type="none" w="med" len="med"/>
              </a:ln>
            </p:spPr>
          </p:sp>
          <p:sp>
            <p:nvSpPr>
              <p:cNvPr id="61464" name="Line 46"/>
              <p:cNvSpPr/>
              <p:nvPr/>
            </p:nvSpPr>
            <p:spPr>
              <a:xfrm flipV="1">
                <a:off x="9024" y="8093"/>
                <a:ext cx="0" cy="155"/>
              </a:xfrm>
              <a:prstGeom prst="line">
                <a:avLst/>
              </a:prstGeom>
              <a:ln w="9525" cap="flat" cmpd="sng">
                <a:solidFill>
                  <a:srgbClr val="000000"/>
                </a:solidFill>
                <a:prstDash val="solid"/>
                <a:headEnd type="none" w="med" len="med"/>
                <a:tailEnd type="none" w="med" len="med"/>
              </a:ln>
            </p:spPr>
          </p:sp>
          <p:sp>
            <p:nvSpPr>
              <p:cNvPr id="61465" name="Line 47"/>
              <p:cNvSpPr/>
              <p:nvPr/>
            </p:nvSpPr>
            <p:spPr>
              <a:xfrm flipH="1">
                <a:off x="8667" y="8093"/>
                <a:ext cx="357" cy="62"/>
              </a:xfrm>
              <a:prstGeom prst="line">
                <a:avLst/>
              </a:prstGeom>
              <a:ln w="9525" cap="flat" cmpd="sng">
                <a:solidFill>
                  <a:srgbClr val="000000"/>
                </a:solidFill>
                <a:prstDash val="solid"/>
                <a:headEnd type="none" w="med" len="med"/>
                <a:tailEnd type="none" w="med" len="med"/>
              </a:ln>
            </p:spPr>
          </p:sp>
          <p:sp>
            <p:nvSpPr>
              <p:cNvPr id="61466" name="Line 48"/>
              <p:cNvSpPr/>
              <p:nvPr/>
            </p:nvSpPr>
            <p:spPr>
              <a:xfrm flipV="1">
                <a:off x="6420" y="8186"/>
                <a:ext cx="2016" cy="372"/>
              </a:xfrm>
              <a:prstGeom prst="line">
                <a:avLst/>
              </a:prstGeom>
              <a:ln w="9525" cap="flat" cmpd="sng">
                <a:solidFill>
                  <a:srgbClr val="000000"/>
                </a:solidFill>
                <a:prstDash val="solid"/>
                <a:headEnd type="none" w="med" len="med"/>
                <a:tailEnd type="none" w="med" len="med"/>
              </a:ln>
            </p:spPr>
          </p:sp>
          <p:sp>
            <p:nvSpPr>
              <p:cNvPr id="61467" name="Line 49"/>
              <p:cNvSpPr/>
              <p:nvPr/>
            </p:nvSpPr>
            <p:spPr>
              <a:xfrm flipH="1" flipV="1">
                <a:off x="6819" y="8310"/>
                <a:ext cx="210" cy="124"/>
              </a:xfrm>
              <a:prstGeom prst="line">
                <a:avLst/>
              </a:prstGeom>
              <a:ln w="9525" cap="flat" cmpd="sng">
                <a:solidFill>
                  <a:srgbClr val="000000"/>
                </a:solidFill>
                <a:prstDash val="solid"/>
                <a:headEnd type="none" w="med" len="med"/>
                <a:tailEnd type="none" w="med" len="med"/>
              </a:ln>
            </p:spPr>
          </p:sp>
          <p:sp>
            <p:nvSpPr>
              <p:cNvPr id="61468" name="Text Box 50"/>
              <p:cNvSpPr txBox="1"/>
              <p:nvPr/>
            </p:nvSpPr>
            <p:spPr>
              <a:xfrm>
                <a:off x="8457" y="9178"/>
                <a:ext cx="105" cy="279"/>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50000"/>
                  </a:spcBef>
                  <a:spcAft>
                    <a:spcPct val="50000"/>
                  </a:spcAft>
                  <a:buFontTx/>
                  <a:buNone/>
                </a:pPr>
                <a:r>
                  <a:rPr lang="en-US" altLang="zh-CN" sz="1400" dirty="0">
                    <a:latin typeface="Times New Roman" panose="02020603050405020304" pitchFamily="18" charset="0"/>
                    <a:ea typeface="宋体" panose="02010600030101010101" pitchFamily="2" charset="-122"/>
                  </a:rPr>
                  <a:t>Q</a:t>
                </a:r>
                <a:endParaRPr lang="en-US" altLang="zh-CN" sz="1400" dirty="0">
                  <a:latin typeface="宋体" panose="02010600030101010101" pitchFamily="2" charset="-122"/>
                  <a:ea typeface="宋体" panose="02010600030101010101" pitchFamily="2" charset="-122"/>
                </a:endParaRPr>
              </a:p>
            </p:txBody>
          </p:sp>
        </p:grpSp>
        <p:sp>
          <p:nvSpPr>
            <p:cNvPr id="61448" name="Text Box 51"/>
            <p:cNvSpPr txBox="1"/>
            <p:nvPr/>
          </p:nvSpPr>
          <p:spPr>
            <a:xfrm>
              <a:off x="3459" y="9923"/>
              <a:ext cx="273" cy="279"/>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50000"/>
                </a:spcBef>
                <a:spcAft>
                  <a:spcPct val="50000"/>
                </a:spcAft>
                <a:buFontTx/>
                <a:buNone/>
              </a:pPr>
              <a:r>
                <a:rPr lang="en-US" altLang="zh-CN" sz="1400" dirty="0">
                  <a:latin typeface="Times New Roman" panose="02020603050405020304" pitchFamily="18" charset="0"/>
                  <a:ea typeface="宋体" panose="02010600030101010101" pitchFamily="2" charset="-122"/>
                </a:rPr>
                <a:t>(a)</a:t>
              </a:r>
              <a:endParaRPr lang="en-US" altLang="zh-CN" sz="1400" dirty="0">
                <a:latin typeface="宋体" panose="02010600030101010101" pitchFamily="2" charset="-122"/>
                <a:ea typeface="宋体" panose="02010600030101010101" pitchFamily="2" charset="-122"/>
              </a:endParaRPr>
            </a:p>
          </p:txBody>
        </p:sp>
        <p:sp>
          <p:nvSpPr>
            <p:cNvPr id="61449" name="Text Box 52"/>
            <p:cNvSpPr txBox="1"/>
            <p:nvPr/>
          </p:nvSpPr>
          <p:spPr>
            <a:xfrm>
              <a:off x="7491" y="9923"/>
              <a:ext cx="273" cy="279"/>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50000"/>
                </a:spcBef>
                <a:spcAft>
                  <a:spcPct val="50000"/>
                </a:spcAft>
                <a:buFontTx/>
                <a:buNone/>
              </a:pPr>
              <a:r>
                <a:rPr lang="en-US" altLang="zh-CN" sz="1400" dirty="0">
                  <a:latin typeface="Times New Roman" panose="02020603050405020304" pitchFamily="18" charset="0"/>
                  <a:ea typeface="宋体" panose="02010600030101010101" pitchFamily="2" charset="-122"/>
                </a:rPr>
                <a:t>b)</a:t>
              </a:r>
              <a:endParaRPr lang="en-US" altLang="zh-CN" sz="1400" dirty="0">
                <a:latin typeface="宋体" panose="02010600030101010101" pitchFamily="2" charset="-122"/>
                <a:ea typeface="宋体" panose="02010600030101010101" pitchFamily="2" charset="-122"/>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2"/>
          <p:cNvSpPr>
            <a:spLocks noGrp="1"/>
          </p:cNvSpPr>
          <p:nvPr>
            <p:ph type="title"/>
          </p:nvPr>
        </p:nvSpPr>
        <p:spPr/>
        <p:txBody>
          <a:bodyPr vert="horz" wrap="square" lIns="91440" tIns="45720" rIns="91440" bIns="45720" anchor="ctr" anchorCtr="0"/>
          <a:p>
            <a:pPr eaLnBrk="1" hangingPunct="1"/>
            <a:r>
              <a:rPr lang="zh-CN" altLang="en-US" sz="2800" b="1" kern="1200" dirty="0">
                <a:latin typeface="Times New Roman" panose="02020603050405020304" pitchFamily="18" charset="0"/>
                <a:ea typeface="楷体" panose="02010609060101010101" pitchFamily="49" charset="-122"/>
                <a:cs typeface="+mj-cs"/>
              </a:rPr>
              <a:t>深度排序算法 （</a:t>
            </a:r>
            <a:r>
              <a:rPr lang="en-US" altLang="zh-CN" sz="2800" b="1" kern="1200" dirty="0">
                <a:latin typeface="Times New Roman" panose="02020603050405020304" pitchFamily="18" charset="0"/>
                <a:ea typeface="楷体" panose="02010609060101010101" pitchFamily="49" charset="-122"/>
                <a:cs typeface="+mj-cs"/>
              </a:rPr>
              <a:t>Depth Sorting Method</a:t>
            </a:r>
            <a:r>
              <a:rPr lang="zh-CN" altLang="en-US" sz="2800" b="1" kern="1200" dirty="0">
                <a:latin typeface="Times New Roman" panose="02020603050405020304" pitchFamily="18" charset="0"/>
                <a:ea typeface="楷体" panose="02010609060101010101" pitchFamily="49" charset="-122"/>
                <a:cs typeface="+mj-cs"/>
              </a:rPr>
              <a:t>）</a:t>
            </a:r>
            <a:br>
              <a:rPr lang="en-US" altLang="zh-CN" sz="2800" b="1" kern="1200" dirty="0">
                <a:latin typeface="Times New Roman" panose="02020603050405020304" pitchFamily="18" charset="0"/>
                <a:ea typeface="楷体" panose="02010609060101010101" pitchFamily="49" charset="-122"/>
                <a:cs typeface="+mj-cs"/>
              </a:rPr>
            </a:br>
            <a:r>
              <a:rPr lang="zh-CN" altLang="en-US" sz="2800" b="1" kern="1200" dirty="0">
                <a:solidFill>
                  <a:srgbClr val="3333FF"/>
                </a:solidFill>
                <a:latin typeface="Times New Roman" panose="02020603050405020304" pitchFamily="18" charset="0"/>
                <a:ea typeface="楷体" panose="02010609060101010101" pitchFamily="49" charset="-122"/>
                <a:cs typeface="+mj-cs"/>
              </a:rPr>
              <a:t>解决深度优先级冲突的排序算法</a:t>
            </a:r>
            <a:endParaRPr lang="zh-CN" altLang="en-US" sz="2800" b="1" kern="1200" dirty="0">
              <a:latin typeface="Times New Roman" panose="02020603050405020304" pitchFamily="18" charset="0"/>
              <a:ea typeface="楷体" panose="02010609060101010101" pitchFamily="49" charset="-122"/>
              <a:cs typeface="+mj-cs"/>
            </a:endParaRPr>
          </a:p>
        </p:txBody>
      </p:sp>
      <p:sp>
        <p:nvSpPr>
          <p:cNvPr id="62467" name="Rectangle 3"/>
          <p:cNvSpPr>
            <a:spLocks noGrp="1"/>
          </p:cNvSpPr>
          <p:nvPr>
            <p:ph idx="1"/>
          </p:nvPr>
        </p:nvSpPr>
        <p:spPr>
          <a:xfrm>
            <a:off x="261938" y="1600200"/>
            <a:ext cx="8748712" cy="4525963"/>
          </a:xfrm>
        </p:spPr>
        <p:txBody>
          <a:bodyPr vert="horz" wrap="square" lIns="91440" tIns="45720" rIns="91440" bIns="45720" anchor="t" anchorCtr="0"/>
          <a:p>
            <a:pPr marL="609600" indent="-609600" eaLnBrk="1" hangingPunct="1">
              <a:spcBef>
                <a:spcPct val="50000"/>
              </a:spcBef>
              <a:buFont typeface="Wingdings" panose="05000000000000000000" pitchFamily="2" charset="2"/>
              <a:buAutoNum type="arabicPeriod"/>
            </a:pPr>
            <a:r>
              <a:rPr lang="zh-CN" altLang="en-US" sz="2600" b="1" kern="1200" dirty="0">
                <a:latin typeface="Times New Roman" panose="02020603050405020304" pitchFamily="18" charset="0"/>
                <a:ea typeface="楷体" panose="02010609060101010101" pitchFamily="49" charset="-122"/>
                <a:cs typeface="+mn-cs"/>
              </a:rPr>
              <a:t>将场景中的多边形序列按其</a:t>
            </a:r>
            <a:r>
              <a:rPr lang="en-US" altLang="zh-CN" sz="2600" b="1" i="1" kern="1200" dirty="0">
                <a:latin typeface="Times New Roman" panose="02020603050405020304" pitchFamily="18" charset="0"/>
                <a:ea typeface="楷体" panose="02010609060101010101" pitchFamily="49" charset="-122"/>
                <a:cs typeface="+mn-cs"/>
              </a:rPr>
              <a:t>z</a:t>
            </a:r>
            <a:r>
              <a:rPr lang="zh-CN" altLang="en-US" sz="2600" b="1" kern="1200" dirty="0">
                <a:latin typeface="Times New Roman" panose="02020603050405020304" pitchFamily="18" charset="0"/>
                <a:ea typeface="楷体" panose="02010609060101010101" pitchFamily="49" charset="-122"/>
                <a:cs typeface="+mn-cs"/>
              </a:rPr>
              <a:t>坐标的最小值</a:t>
            </a:r>
            <a:r>
              <a:rPr lang="en-US" altLang="zh-CN" sz="2600" b="1" kern="1200" dirty="0">
                <a:solidFill>
                  <a:srgbClr val="0000FF"/>
                </a:solidFill>
                <a:latin typeface="Times New Roman" panose="02020603050405020304" pitchFamily="18" charset="0"/>
                <a:ea typeface="楷体" panose="02010609060101010101" pitchFamily="49" charset="-122"/>
                <a:cs typeface="+mn-cs"/>
              </a:rPr>
              <a:t>z</a:t>
            </a:r>
            <a:r>
              <a:rPr lang="en-US" altLang="zh-CN" sz="2600" b="1" kern="1200" baseline="-25000" dirty="0">
                <a:solidFill>
                  <a:srgbClr val="0000FF"/>
                </a:solidFill>
                <a:latin typeface="Times New Roman" panose="02020603050405020304" pitchFamily="18" charset="0"/>
                <a:ea typeface="楷体" panose="02010609060101010101" pitchFamily="49" charset="-122"/>
                <a:cs typeface="+mn-cs"/>
              </a:rPr>
              <a:t>min </a:t>
            </a:r>
            <a:r>
              <a:rPr lang="en-US" altLang="zh-CN" sz="2600" b="1" kern="1200" dirty="0">
                <a:solidFill>
                  <a:srgbClr val="0000FF"/>
                </a:solidFill>
                <a:latin typeface="Times New Roman" panose="02020603050405020304" pitchFamily="18" charset="0"/>
                <a:ea typeface="楷体" panose="02010609060101010101" pitchFamily="49" charset="-122"/>
                <a:cs typeface="+mn-cs"/>
              </a:rPr>
              <a:t>(</a:t>
            </a:r>
            <a:r>
              <a:rPr lang="zh-CN" altLang="en-US" sz="2600" b="1" kern="1200" dirty="0">
                <a:solidFill>
                  <a:srgbClr val="0000FF"/>
                </a:solidFill>
                <a:latin typeface="Times New Roman" panose="02020603050405020304" pitchFamily="18" charset="0"/>
                <a:ea typeface="楷体" panose="02010609060101010101" pitchFamily="49" charset="-122"/>
                <a:cs typeface="+mn-cs"/>
              </a:rPr>
              <a:t>物体上离视点最远的点</a:t>
            </a:r>
            <a:r>
              <a:rPr lang="en-US" altLang="zh-CN" sz="2600" b="1" kern="1200" dirty="0">
                <a:solidFill>
                  <a:srgbClr val="0000FF"/>
                </a:solidFill>
                <a:latin typeface="Times New Roman" panose="02020603050405020304" pitchFamily="18" charset="0"/>
                <a:ea typeface="楷体" panose="02010609060101010101" pitchFamily="49" charset="-122"/>
                <a:cs typeface="+mn-cs"/>
              </a:rPr>
              <a:t>)</a:t>
            </a:r>
            <a:r>
              <a:rPr lang="zh-CN" altLang="en-US" sz="2600" b="1" kern="1200" dirty="0">
                <a:latin typeface="Times New Roman" panose="02020603050405020304" pitchFamily="18" charset="0"/>
                <a:ea typeface="楷体" panose="02010609060101010101" pitchFamily="49" charset="-122"/>
                <a:cs typeface="+mn-cs"/>
              </a:rPr>
              <a:t>进行排序，建立初步的深度优先表。</a:t>
            </a:r>
            <a:endParaRPr lang="en-US" altLang="zh-CN" sz="2600" b="1" kern="1200" dirty="0">
              <a:latin typeface="Times New Roman" panose="02020603050405020304" pitchFamily="18" charset="0"/>
              <a:ea typeface="楷体" panose="02010609060101010101" pitchFamily="49" charset="-122"/>
              <a:cs typeface="+mn-cs"/>
            </a:endParaRPr>
          </a:p>
          <a:p>
            <a:pPr marL="609600" indent="-609600">
              <a:lnSpc>
                <a:spcPct val="90000"/>
              </a:lnSpc>
              <a:buFont typeface="Arial" panose="020B0604020202020204" pitchFamily="34" charset="0"/>
              <a:buNone/>
            </a:pPr>
            <a:r>
              <a:rPr lang="zh-CN" altLang="en-US" sz="2600" b="1" kern="1200" dirty="0">
                <a:latin typeface="Times New Roman" panose="02020603050405020304" pitchFamily="18" charset="0"/>
                <a:ea typeface="楷体" panose="02010609060101010101" pitchFamily="49" charset="-122"/>
                <a:cs typeface="+mn-cs"/>
              </a:rPr>
              <a:t>    表中第一个元素是对应有最小</a:t>
            </a:r>
            <a:r>
              <a:rPr lang="en-US" altLang="zh-CN" sz="2600" b="1" kern="1200" dirty="0">
                <a:latin typeface="Times New Roman" panose="02020603050405020304" pitchFamily="18" charset="0"/>
                <a:ea typeface="楷体" panose="02010609060101010101" pitchFamily="49" charset="-122"/>
                <a:cs typeface="+mn-cs"/>
              </a:rPr>
              <a:t>Zmin</a:t>
            </a:r>
            <a:r>
              <a:rPr lang="zh-CN" altLang="en-US" sz="2600" b="1" kern="1200" dirty="0">
                <a:latin typeface="Times New Roman" panose="02020603050405020304" pitchFamily="18" charset="0"/>
                <a:ea typeface="楷体" panose="02010609060101010101" pitchFamily="49" charset="-122"/>
                <a:cs typeface="+mn-cs"/>
              </a:rPr>
              <a:t>值的多边形，标记为</a:t>
            </a:r>
            <a:r>
              <a:rPr lang="en-US" altLang="zh-CN" sz="2600" b="1" kern="1200" dirty="0">
                <a:latin typeface="Times New Roman" panose="02020603050405020304" pitchFamily="18" charset="0"/>
                <a:ea typeface="楷体" panose="02010609060101010101" pitchFamily="49" charset="-122"/>
                <a:cs typeface="+mn-cs"/>
              </a:rPr>
              <a:t>P</a:t>
            </a:r>
            <a:r>
              <a:rPr lang="zh-CN" altLang="en-US" sz="2600" b="1" kern="1200" dirty="0">
                <a:latin typeface="Times New Roman" panose="02020603050405020304" pitchFamily="18" charset="0"/>
                <a:ea typeface="楷体" panose="02010609060101010101" pitchFamily="49" charset="-122"/>
                <a:cs typeface="+mn-cs"/>
              </a:rPr>
              <a:t>，优先级最高。表中第二个多边形标记为</a:t>
            </a:r>
            <a:r>
              <a:rPr lang="en-US" altLang="zh-CN" sz="2600" b="1" kern="1200" dirty="0">
                <a:latin typeface="Times New Roman" panose="02020603050405020304" pitchFamily="18" charset="0"/>
                <a:ea typeface="楷体" panose="02010609060101010101" pitchFamily="49" charset="-122"/>
                <a:cs typeface="+mn-cs"/>
              </a:rPr>
              <a:t>Q</a:t>
            </a:r>
            <a:r>
              <a:rPr lang="zh-CN" altLang="en-US" sz="2600" b="1" kern="1200" dirty="0">
                <a:latin typeface="Times New Roman" panose="02020603050405020304" pitchFamily="18" charset="0"/>
                <a:ea typeface="楷体" panose="02010609060101010101" pitchFamily="49" charset="-122"/>
                <a:cs typeface="+mn-cs"/>
              </a:rPr>
              <a:t>。</a:t>
            </a:r>
            <a:r>
              <a:rPr lang="zh-CN" altLang="en-US" sz="2600" b="1" kern="1200" dirty="0">
                <a:solidFill>
                  <a:srgbClr val="3333FF"/>
                </a:solidFill>
                <a:latin typeface="Times New Roman" panose="02020603050405020304" pitchFamily="18" charset="0"/>
                <a:ea typeface="楷体" panose="02010609060101010101" pitchFamily="49" charset="-122"/>
                <a:cs typeface="+mn-cs"/>
              </a:rPr>
              <a:t>考察</a:t>
            </a:r>
            <a:r>
              <a:rPr lang="en-US" altLang="zh-CN" sz="2600" b="1" kern="1200" dirty="0">
                <a:solidFill>
                  <a:srgbClr val="3333FF"/>
                </a:solidFill>
                <a:latin typeface="Times New Roman" panose="02020603050405020304" pitchFamily="18" charset="0"/>
                <a:ea typeface="楷体" panose="02010609060101010101" pitchFamily="49" charset="-122"/>
                <a:cs typeface="+mn-cs"/>
              </a:rPr>
              <a:t>P</a:t>
            </a:r>
            <a:r>
              <a:rPr lang="zh-CN" altLang="en-US" sz="2600" b="1" kern="1200" dirty="0">
                <a:solidFill>
                  <a:srgbClr val="3333FF"/>
                </a:solidFill>
                <a:latin typeface="Times New Roman" panose="02020603050405020304" pitchFamily="18" charset="0"/>
                <a:ea typeface="楷体" panose="02010609060101010101" pitchFamily="49" charset="-122"/>
                <a:cs typeface="+mn-cs"/>
              </a:rPr>
              <a:t>和</a:t>
            </a:r>
            <a:r>
              <a:rPr lang="en-US" altLang="zh-CN" sz="2600" b="1" kern="1200" dirty="0">
                <a:solidFill>
                  <a:srgbClr val="3333FF"/>
                </a:solidFill>
                <a:latin typeface="Times New Roman" panose="02020603050405020304" pitchFamily="18" charset="0"/>
                <a:ea typeface="楷体" panose="02010609060101010101" pitchFamily="49" charset="-122"/>
                <a:cs typeface="+mn-cs"/>
              </a:rPr>
              <a:t>Q</a:t>
            </a:r>
            <a:r>
              <a:rPr lang="zh-CN" altLang="en-US" sz="2600" b="1" kern="1200" dirty="0">
                <a:solidFill>
                  <a:srgbClr val="3333FF"/>
                </a:solidFill>
                <a:latin typeface="Times New Roman" panose="02020603050405020304" pitchFamily="18" charset="0"/>
                <a:ea typeface="楷体" panose="02010609060101010101" pitchFamily="49" charset="-122"/>
                <a:cs typeface="+mn-cs"/>
              </a:rPr>
              <a:t>之间的关系： </a:t>
            </a:r>
            <a:endParaRPr lang="zh-CN" altLang="en-US" sz="2600" b="1" kern="1200" dirty="0">
              <a:solidFill>
                <a:srgbClr val="3333FF"/>
              </a:solidFill>
              <a:latin typeface="Times New Roman" panose="02020603050405020304" pitchFamily="18" charset="0"/>
              <a:ea typeface="楷体" panose="02010609060101010101" pitchFamily="49" charset="-122"/>
              <a:cs typeface="+mn-cs"/>
            </a:endParaRPr>
          </a:p>
          <a:p>
            <a:pPr marL="609600" indent="-609600" eaLnBrk="1" hangingPunct="1">
              <a:spcBef>
                <a:spcPct val="50000"/>
              </a:spcBef>
              <a:buFont typeface="Calibri" panose="020F0502020204030204" pitchFamily="34" charset="0"/>
              <a:buAutoNum type="arabicPeriod" startAt="2"/>
            </a:pPr>
            <a:r>
              <a:rPr lang="zh-CN" altLang="en-US" sz="2600" b="1" kern="1200" dirty="0">
                <a:latin typeface="Times New Roman" panose="02020603050405020304" pitchFamily="18" charset="0"/>
                <a:ea typeface="楷体" panose="02010609060101010101" pitchFamily="49" charset="-122"/>
                <a:cs typeface="+mn-cs"/>
              </a:rPr>
              <a:t>当物体间的</a:t>
            </a:r>
            <a:r>
              <a:rPr lang="en-US" altLang="zh-CN" sz="2600" b="1" kern="1200" dirty="0">
                <a:latin typeface="Times New Roman" panose="02020603050405020304" pitchFamily="18" charset="0"/>
                <a:ea typeface="楷体" panose="02010609060101010101" pitchFamily="49" charset="-122"/>
                <a:cs typeface="+mn-cs"/>
              </a:rPr>
              <a:t>z</a:t>
            </a:r>
            <a:r>
              <a:rPr lang="zh-CN" altLang="en-US" sz="2600" b="1" kern="1200" dirty="0">
                <a:latin typeface="Times New Roman" panose="02020603050405020304" pitchFamily="18" charset="0"/>
                <a:ea typeface="楷体" panose="02010609060101010101" pitchFamily="49" charset="-122"/>
                <a:cs typeface="+mn-cs"/>
              </a:rPr>
              <a:t>值范围不重叠时：如果多边形</a:t>
            </a:r>
            <a:r>
              <a:rPr lang="en-US" altLang="zh-CN" sz="2600" b="1" kern="1200" dirty="0">
                <a:latin typeface="Times New Roman" panose="02020603050405020304" pitchFamily="18" charset="0"/>
                <a:ea typeface="楷体" panose="02010609060101010101" pitchFamily="49" charset="-122"/>
                <a:cs typeface="+mn-cs"/>
              </a:rPr>
              <a:t>P</a:t>
            </a:r>
            <a:r>
              <a:rPr lang="zh-CN" altLang="en-US" sz="2600" b="1" kern="1200" dirty="0">
                <a:latin typeface="Times New Roman" panose="02020603050405020304" pitchFamily="18" charset="0"/>
                <a:ea typeface="楷体" panose="02010609060101010101" pitchFamily="49" charset="-122"/>
                <a:cs typeface="+mn-cs"/>
              </a:rPr>
              <a:t>的</a:t>
            </a:r>
            <a:r>
              <a:rPr lang="en-US" altLang="zh-CN" sz="2600" b="1" kern="1200" dirty="0">
                <a:latin typeface="Times New Roman" panose="02020603050405020304" pitchFamily="18" charset="0"/>
                <a:ea typeface="楷体" panose="02010609060101010101" pitchFamily="49" charset="-122"/>
                <a:cs typeface="+mn-cs"/>
              </a:rPr>
              <a:t>z</a:t>
            </a:r>
            <a:r>
              <a:rPr lang="zh-CN" altLang="en-US" sz="2600" b="1" kern="1200" dirty="0">
                <a:latin typeface="Times New Roman" panose="02020603050405020304" pitchFamily="18" charset="0"/>
                <a:ea typeface="楷体" panose="02010609060101010101" pitchFamily="49" charset="-122"/>
                <a:cs typeface="+mn-cs"/>
              </a:rPr>
              <a:t>值范围与</a:t>
            </a:r>
            <a:r>
              <a:rPr lang="en-US" altLang="zh-CN" sz="2600" b="1" kern="1200" dirty="0">
                <a:latin typeface="Times New Roman" panose="02020603050405020304" pitchFamily="18" charset="0"/>
                <a:ea typeface="楷体" panose="02010609060101010101" pitchFamily="49" charset="-122"/>
                <a:cs typeface="+mn-cs"/>
              </a:rPr>
              <a:t>Q</a:t>
            </a:r>
            <a:r>
              <a:rPr lang="zh-CN" altLang="en-US" sz="2600" b="1" kern="1200" dirty="0">
                <a:latin typeface="Times New Roman" panose="02020603050405020304" pitchFamily="18" charset="0"/>
                <a:ea typeface="楷体" panose="02010609060101010101" pitchFamily="49" charset="-122"/>
                <a:cs typeface="+mn-cs"/>
              </a:rPr>
              <a:t>的</a:t>
            </a:r>
            <a:r>
              <a:rPr lang="en-US" altLang="zh-CN" sz="2600" b="1" kern="1200" dirty="0">
                <a:latin typeface="Times New Roman" panose="02020603050405020304" pitchFamily="18" charset="0"/>
                <a:ea typeface="楷体" panose="02010609060101010101" pitchFamily="49" charset="-122"/>
                <a:cs typeface="+mn-cs"/>
              </a:rPr>
              <a:t>z</a:t>
            </a:r>
            <a:r>
              <a:rPr lang="zh-CN" altLang="en-US" sz="2600" b="1" kern="1200" dirty="0">
                <a:latin typeface="Times New Roman" panose="02020603050405020304" pitchFamily="18" charset="0"/>
                <a:ea typeface="楷体" panose="02010609060101010101" pitchFamily="49" charset="-122"/>
                <a:cs typeface="+mn-cs"/>
              </a:rPr>
              <a:t>值范围不重叠，即</a:t>
            </a:r>
            <a:r>
              <a:rPr lang="en-US" altLang="zh-CN" sz="2600" b="1" kern="1200" dirty="0">
                <a:latin typeface="Times New Roman" panose="02020603050405020304" pitchFamily="18" charset="0"/>
                <a:ea typeface="楷体" panose="02010609060101010101" pitchFamily="49" charset="-122"/>
                <a:cs typeface="+mn-cs"/>
              </a:rPr>
              <a:t>Pz</a:t>
            </a:r>
            <a:r>
              <a:rPr lang="en-US" altLang="zh-CN" sz="2600" b="1" kern="1200" baseline="-25000" dirty="0">
                <a:latin typeface="Times New Roman" panose="02020603050405020304" pitchFamily="18" charset="0"/>
                <a:ea typeface="楷体" panose="02010609060101010101" pitchFamily="49" charset="-122"/>
                <a:cs typeface="+mn-cs"/>
              </a:rPr>
              <a:t>max</a:t>
            </a:r>
            <a:r>
              <a:rPr lang="en-US" altLang="zh-CN" sz="2600" b="1" kern="1200" dirty="0">
                <a:latin typeface="Times New Roman" panose="02020603050405020304" pitchFamily="18" charset="0"/>
                <a:ea typeface="楷体" panose="02010609060101010101" pitchFamily="49" charset="-122"/>
                <a:cs typeface="+mn-cs"/>
              </a:rPr>
              <a:t>&lt; Qz</a:t>
            </a:r>
            <a:r>
              <a:rPr lang="en-US" altLang="zh-CN" sz="2600" b="1" kern="1200" baseline="-25000" dirty="0">
                <a:latin typeface="Times New Roman" panose="02020603050405020304" pitchFamily="18" charset="0"/>
                <a:ea typeface="楷体" panose="02010609060101010101" pitchFamily="49" charset="-122"/>
                <a:cs typeface="+mn-cs"/>
              </a:rPr>
              <a:t>min</a:t>
            </a:r>
            <a:r>
              <a:rPr lang="zh-CN" altLang="en-US" sz="2600" b="1" kern="1200" dirty="0">
                <a:latin typeface="Times New Roman" panose="02020603050405020304" pitchFamily="18" charset="0"/>
                <a:ea typeface="楷体" panose="02010609060101010101" pitchFamily="49" charset="-122"/>
                <a:cs typeface="+mn-cs"/>
              </a:rPr>
              <a:t>，则</a:t>
            </a:r>
            <a:r>
              <a:rPr lang="en-US" altLang="zh-CN" sz="2600" b="1" kern="1200" dirty="0">
                <a:latin typeface="Times New Roman" panose="02020603050405020304" pitchFamily="18" charset="0"/>
                <a:ea typeface="楷体" panose="02010609060101010101" pitchFamily="49" charset="-122"/>
                <a:cs typeface="+mn-cs"/>
              </a:rPr>
              <a:t>P</a:t>
            </a:r>
            <a:r>
              <a:rPr lang="zh-CN" altLang="en-US" sz="2600" b="1" kern="1200" dirty="0">
                <a:latin typeface="Times New Roman" panose="02020603050405020304" pitchFamily="18" charset="0"/>
                <a:ea typeface="楷体" panose="02010609060101010101" pitchFamily="49" charset="-122"/>
                <a:cs typeface="+mn-cs"/>
              </a:rPr>
              <a:t>不遮挡</a:t>
            </a:r>
            <a:r>
              <a:rPr lang="en-US" altLang="zh-CN" sz="2600" b="1" kern="1200" dirty="0">
                <a:latin typeface="Times New Roman" panose="02020603050405020304" pitchFamily="18" charset="0"/>
                <a:ea typeface="楷体" panose="02010609060101010101" pitchFamily="49" charset="-122"/>
                <a:cs typeface="+mn-cs"/>
              </a:rPr>
              <a:t>Q</a:t>
            </a:r>
            <a:r>
              <a:rPr lang="zh-CN" altLang="en-US" sz="2600" b="1" kern="1200" dirty="0">
                <a:latin typeface="Times New Roman" panose="02020603050405020304" pitchFamily="18" charset="0"/>
                <a:ea typeface="楷体" panose="02010609060101010101" pitchFamily="49" charset="-122"/>
                <a:cs typeface="+mn-cs"/>
              </a:rPr>
              <a:t>，则可以断定多边形</a:t>
            </a:r>
            <a:r>
              <a:rPr lang="en-US" altLang="zh-CN" sz="2600" b="1" kern="1200" dirty="0">
                <a:latin typeface="Times New Roman" panose="02020603050405020304" pitchFamily="18" charset="0"/>
                <a:ea typeface="楷体" panose="02010609060101010101" pitchFamily="49" charset="-122"/>
                <a:cs typeface="+mn-cs"/>
              </a:rPr>
              <a:t>P</a:t>
            </a:r>
            <a:r>
              <a:rPr lang="zh-CN" altLang="en-US" sz="2600" b="1" kern="1200" dirty="0">
                <a:latin typeface="Times New Roman" panose="02020603050405020304" pitchFamily="18" charset="0"/>
                <a:ea typeface="楷体" panose="02010609060101010101" pitchFamily="49" charset="-122"/>
                <a:cs typeface="+mn-cs"/>
              </a:rPr>
              <a:t>的优先级最高，将</a:t>
            </a:r>
            <a:r>
              <a:rPr lang="en-US" altLang="zh-CN" sz="2600" b="1" kern="1200" dirty="0">
                <a:latin typeface="Times New Roman" panose="02020603050405020304" pitchFamily="18" charset="0"/>
                <a:ea typeface="楷体" panose="02010609060101010101" pitchFamily="49" charset="-122"/>
                <a:cs typeface="+mn-cs"/>
              </a:rPr>
              <a:t>P</a:t>
            </a:r>
            <a:r>
              <a:rPr lang="zh-CN" altLang="en-US" sz="2600" b="1" kern="1200" dirty="0">
                <a:latin typeface="Times New Roman" panose="02020603050405020304" pitchFamily="18" charset="0"/>
                <a:ea typeface="楷体" panose="02010609060101010101" pitchFamily="49" charset="-122"/>
                <a:cs typeface="+mn-cs"/>
              </a:rPr>
              <a:t>直接写入帧缓存</a:t>
            </a:r>
            <a:endParaRPr lang="en-US" altLang="zh-CN" sz="2600" b="1" kern="1200" dirty="0">
              <a:latin typeface="Times New Roman" panose="02020603050405020304" pitchFamily="18" charset="0"/>
              <a:ea typeface="楷体" panose="02010609060101010101" pitchFamily="49" charset="-122"/>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p:cNvSpPr>
          <p:nvPr>
            <p:ph type="title"/>
          </p:nvPr>
        </p:nvSpPr>
        <p:spPr/>
        <p:txBody>
          <a:bodyPr vert="horz" wrap="square" lIns="91440" tIns="45720" rIns="91440" bIns="45720" anchor="ctr" anchorCtr="0"/>
          <a:p>
            <a:pPr eaLnBrk="1" hangingPunct="1"/>
            <a:r>
              <a:rPr lang="zh-CN" altLang="en-US" kern="1200" dirty="0">
                <a:latin typeface="楷体" panose="02010609060101010101" pitchFamily="49" charset="-122"/>
                <a:ea typeface="楷体" panose="02010609060101010101" pitchFamily="49" charset="-122"/>
                <a:cs typeface="+mj-cs"/>
              </a:rPr>
              <a:t>三维物体的深度排序算法</a:t>
            </a:r>
            <a:endParaRPr lang="zh-CN" altLang="en-US" kern="1200" dirty="0">
              <a:latin typeface="楷体" panose="02010609060101010101" pitchFamily="49" charset="-122"/>
              <a:ea typeface="楷体" panose="02010609060101010101" pitchFamily="49" charset="-122"/>
              <a:cs typeface="+mj-cs"/>
            </a:endParaRPr>
          </a:p>
        </p:txBody>
      </p:sp>
      <p:sp>
        <p:nvSpPr>
          <p:cNvPr id="63491" name="Rectangle 3"/>
          <p:cNvSpPr>
            <a:spLocks noGrp="1"/>
          </p:cNvSpPr>
          <p:nvPr>
            <p:ph idx="1"/>
          </p:nvPr>
        </p:nvSpPr>
        <p:spPr>
          <a:xfrm>
            <a:off x="214313" y="1428750"/>
            <a:ext cx="8501062" cy="4464050"/>
          </a:xfrm>
        </p:spPr>
        <p:txBody>
          <a:bodyPr vert="horz" wrap="square" lIns="91440" tIns="45720" rIns="91440" bIns="45720" anchor="t" anchorCtr="0"/>
          <a:p>
            <a:pPr marL="609600" indent="-609600" eaLnBrk="1" hangingPunct="1">
              <a:spcBef>
                <a:spcPts val="600"/>
              </a:spcBef>
              <a:buFont typeface="Wingdings" panose="05000000000000000000" pitchFamily="2" charset="2"/>
              <a:buAutoNum type="arabicPeriod" startAt="3"/>
            </a:pPr>
            <a:r>
              <a:rPr lang="zh-CN" altLang="en-US" sz="2600" b="1" kern="1200" dirty="0">
                <a:latin typeface="Times New Roman" panose="02020603050405020304" pitchFamily="18" charset="0"/>
                <a:ea typeface="楷体" panose="02010609060101010101" pitchFamily="49" charset="-122"/>
                <a:cs typeface="+mn-cs"/>
              </a:rPr>
              <a:t>当物体间的</a:t>
            </a:r>
            <a:r>
              <a:rPr lang="en-US" altLang="zh-CN" sz="2600" b="1" kern="1200" dirty="0">
                <a:latin typeface="Times New Roman" panose="02020603050405020304" pitchFamily="18" charset="0"/>
                <a:ea typeface="楷体" panose="02010609060101010101" pitchFamily="49" charset="-122"/>
                <a:cs typeface="+mn-cs"/>
              </a:rPr>
              <a:t>z</a:t>
            </a:r>
            <a:r>
              <a:rPr lang="zh-CN" altLang="en-US" sz="2600" b="1" kern="1200" dirty="0">
                <a:latin typeface="Times New Roman" panose="02020603050405020304" pitchFamily="18" charset="0"/>
                <a:ea typeface="楷体" panose="02010609060101010101" pitchFamily="49" charset="-122"/>
                <a:cs typeface="+mn-cs"/>
              </a:rPr>
              <a:t>值范围重叠时：判断多边形</a:t>
            </a:r>
            <a:r>
              <a:rPr lang="en-US" altLang="zh-CN" sz="2600" b="1" kern="1200" dirty="0">
                <a:latin typeface="Times New Roman" panose="02020603050405020304" pitchFamily="18" charset="0"/>
                <a:ea typeface="楷体" panose="02010609060101010101" pitchFamily="49" charset="-122"/>
                <a:cs typeface="+mn-cs"/>
              </a:rPr>
              <a:t>P</a:t>
            </a:r>
            <a:r>
              <a:rPr lang="zh-CN" altLang="en-US" sz="2600" b="1" kern="1200" dirty="0">
                <a:latin typeface="Times New Roman" panose="02020603050405020304" pitchFamily="18" charset="0"/>
                <a:ea typeface="楷体" panose="02010609060101010101" pitchFamily="49" charset="-122"/>
                <a:cs typeface="+mn-cs"/>
              </a:rPr>
              <a:t>是否遮挡场景中多边形</a:t>
            </a:r>
            <a:r>
              <a:rPr lang="en-US" altLang="zh-CN" sz="2600" b="1" kern="1200" dirty="0">
                <a:latin typeface="Times New Roman" panose="02020603050405020304" pitchFamily="18" charset="0"/>
                <a:ea typeface="楷体" panose="02010609060101010101" pitchFamily="49" charset="-122"/>
                <a:cs typeface="+mn-cs"/>
              </a:rPr>
              <a:t>Q</a:t>
            </a:r>
            <a:r>
              <a:rPr lang="zh-CN" altLang="en-US" sz="2600" b="1" kern="1200" dirty="0">
                <a:latin typeface="Times New Roman" panose="02020603050405020304" pitchFamily="18" charset="0"/>
                <a:ea typeface="楷体" panose="02010609060101010101" pitchFamily="49" charset="-122"/>
                <a:cs typeface="+mn-cs"/>
              </a:rPr>
              <a:t>，需作如下</a:t>
            </a:r>
            <a:r>
              <a:rPr lang="en-US" altLang="zh-CN" sz="2600" b="1" kern="1200" dirty="0">
                <a:latin typeface="Times New Roman" panose="02020603050405020304" pitchFamily="18" charset="0"/>
                <a:ea typeface="楷体" panose="02010609060101010101" pitchFamily="49" charset="-122"/>
                <a:cs typeface="+mn-cs"/>
              </a:rPr>
              <a:t>5</a:t>
            </a:r>
            <a:r>
              <a:rPr lang="zh-CN" altLang="en-US" sz="2600" b="1" kern="1200" dirty="0">
                <a:latin typeface="Times New Roman" panose="02020603050405020304" pitchFamily="18" charset="0"/>
                <a:ea typeface="楷体" panose="02010609060101010101" pitchFamily="49" charset="-122"/>
                <a:cs typeface="+mn-cs"/>
              </a:rPr>
              <a:t>个判别步骤</a:t>
            </a:r>
            <a:endParaRPr lang="zh-CN" altLang="en-US" sz="2600" b="1" kern="1200" dirty="0">
              <a:latin typeface="Times New Roman" panose="02020603050405020304" pitchFamily="18" charset="0"/>
              <a:ea typeface="楷体" panose="02010609060101010101" pitchFamily="49" charset="-122"/>
              <a:cs typeface="+mn-cs"/>
            </a:endParaRPr>
          </a:p>
          <a:p>
            <a:pPr marL="457200" lvl="1" indent="0" eaLnBrk="1" hangingPunct="1">
              <a:spcBef>
                <a:spcPts val="600"/>
              </a:spcBef>
              <a:buFont typeface="Wingdings" panose="05000000000000000000" pitchFamily="2" charset="2"/>
              <a:buNone/>
            </a:pPr>
            <a:r>
              <a:rPr lang="en-US" altLang="zh-CN" sz="2600" b="1" kern="1200" dirty="0">
                <a:latin typeface="Times New Roman" panose="02020603050405020304" pitchFamily="18" charset="0"/>
                <a:ea typeface="楷体" panose="02010609060101010101" pitchFamily="49" charset="-122"/>
                <a:cs typeface="+mn-cs"/>
              </a:rPr>
              <a:t>1</a:t>
            </a:r>
            <a:r>
              <a:rPr lang="zh-CN" altLang="en-US" sz="2600" b="1" kern="1200" dirty="0">
                <a:latin typeface="Times New Roman" panose="02020603050405020304" pitchFamily="18" charset="0"/>
                <a:ea typeface="楷体" panose="02010609060101010101" pitchFamily="49" charset="-122"/>
                <a:cs typeface="+mn-cs"/>
              </a:rPr>
              <a:t>）多边形</a:t>
            </a:r>
            <a:r>
              <a:rPr lang="en-US" altLang="zh-CN" sz="2600" b="1" kern="1200" dirty="0">
                <a:latin typeface="Times New Roman" panose="02020603050405020304" pitchFamily="18" charset="0"/>
                <a:ea typeface="楷体" panose="02010609060101010101" pitchFamily="49" charset="-122"/>
                <a:cs typeface="+mn-cs"/>
              </a:rPr>
              <a:t>P</a:t>
            </a:r>
            <a:r>
              <a:rPr lang="zh-CN" altLang="en-US" sz="2600" b="1" kern="1200" dirty="0">
                <a:latin typeface="Times New Roman" panose="02020603050405020304" pitchFamily="18" charset="0"/>
                <a:ea typeface="楷体" panose="02010609060101010101" pitchFamily="49" charset="-122"/>
                <a:cs typeface="+mn-cs"/>
              </a:rPr>
              <a:t>和</a:t>
            </a:r>
            <a:r>
              <a:rPr lang="en-US" altLang="zh-CN" sz="2600" b="1" kern="1200" dirty="0">
                <a:latin typeface="Times New Roman" panose="02020603050405020304" pitchFamily="18" charset="0"/>
                <a:ea typeface="楷体" panose="02010609060101010101" pitchFamily="49" charset="-122"/>
                <a:cs typeface="+mn-cs"/>
              </a:rPr>
              <a:t>Q</a:t>
            </a:r>
            <a:r>
              <a:rPr lang="zh-CN" altLang="en-US" sz="2600" b="1" kern="1200" dirty="0">
                <a:latin typeface="Times New Roman" panose="02020603050405020304" pitchFamily="18" charset="0"/>
                <a:ea typeface="楷体" panose="02010609060101010101" pitchFamily="49" charset="-122"/>
                <a:cs typeface="+mn-cs"/>
              </a:rPr>
              <a:t>的</a:t>
            </a:r>
            <a:r>
              <a:rPr lang="en-US" altLang="zh-CN" sz="2600" b="1" i="1" kern="1200" dirty="0">
                <a:latin typeface="Times New Roman" panose="02020603050405020304" pitchFamily="18" charset="0"/>
                <a:ea typeface="楷体" panose="02010609060101010101" pitchFamily="49" charset="-122"/>
                <a:cs typeface="+mn-cs"/>
              </a:rPr>
              <a:t>x</a:t>
            </a:r>
            <a:r>
              <a:rPr lang="zh-CN" altLang="en-US" sz="2600" b="1" kern="1200" dirty="0">
                <a:latin typeface="Times New Roman" panose="02020603050405020304" pitchFamily="18" charset="0"/>
                <a:ea typeface="楷体" panose="02010609060101010101" pitchFamily="49" charset="-122"/>
                <a:cs typeface="+mn-cs"/>
              </a:rPr>
              <a:t>坐标范围是否不重叠</a:t>
            </a:r>
            <a:endParaRPr lang="zh-CN" altLang="en-US" sz="2600" b="1" kern="1200" dirty="0">
              <a:latin typeface="Times New Roman" panose="02020603050405020304" pitchFamily="18" charset="0"/>
              <a:ea typeface="楷体" panose="02010609060101010101" pitchFamily="49" charset="-122"/>
              <a:cs typeface="+mn-cs"/>
            </a:endParaRPr>
          </a:p>
          <a:p>
            <a:pPr marL="457200" lvl="1" indent="0" eaLnBrk="1" hangingPunct="1">
              <a:spcBef>
                <a:spcPts val="600"/>
              </a:spcBef>
              <a:buFont typeface="Wingdings" panose="05000000000000000000" pitchFamily="2" charset="2"/>
              <a:buNone/>
            </a:pPr>
            <a:r>
              <a:rPr lang="en-US" altLang="zh-CN" sz="2600" b="1" kern="1200" dirty="0">
                <a:latin typeface="Times New Roman" panose="02020603050405020304" pitchFamily="18" charset="0"/>
                <a:ea typeface="楷体" panose="02010609060101010101" pitchFamily="49" charset="-122"/>
                <a:cs typeface="+mn-cs"/>
              </a:rPr>
              <a:t>2</a:t>
            </a:r>
            <a:r>
              <a:rPr lang="zh-CN" altLang="en-US" sz="2600" b="1" kern="1200" dirty="0">
                <a:latin typeface="Times New Roman" panose="02020603050405020304" pitchFamily="18" charset="0"/>
                <a:ea typeface="楷体" panose="02010609060101010101" pitchFamily="49" charset="-122"/>
                <a:cs typeface="+mn-cs"/>
              </a:rPr>
              <a:t>）多边形</a:t>
            </a:r>
            <a:r>
              <a:rPr lang="en-US" altLang="zh-CN" sz="2600" b="1" kern="1200" dirty="0">
                <a:latin typeface="Times New Roman" panose="02020603050405020304" pitchFamily="18" charset="0"/>
                <a:ea typeface="楷体" panose="02010609060101010101" pitchFamily="49" charset="-122"/>
                <a:cs typeface="+mn-cs"/>
              </a:rPr>
              <a:t>P</a:t>
            </a:r>
            <a:r>
              <a:rPr lang="zh-CN" altLang="en-US" sz="2600" b="1" kern="1200" dirty="0">
                <a:latin typeface="Times New Roman" panose="02020603050405020304" pitchFamily="18" charset="0"/>
                <a:ea typeface="楷体" panose="02010609060101010101" pitchFamily="49" charset="-122"/>
                <a:cs typeface="+mn-cs"/>
              </a:rPr>
              <a:t>和</a:t>
            </a:r>
            <a:r>
              <a:rPr lang="en-US" altLang="zh-CN" sz="2600" b="1" kern="1200" dirty="0">
                <a:latin typeface="Times New Roman" panose="02020603050405020304" pitchFamily="18" charset="0"/>
                <a:ea typeface="楷体" panose="02010609060101010101" pitchFamily="49" charset="-122"/>
                <a:cs typeface="+mn-cs"/>
              </a:rPr>
              <a:t>Q</a:t>
            </a:r>
            <a:r>
              <a:rPr lang="zh-CN" altLang="en-US" sz="2600" b="1" kern="1200" dirty="0">
                <a:latin typeface="Times New Roman" panose="02020603050405020304" pitchFamily="18" charset="0"/>
                <a:ea typeface="楷体" panose="02010609060101010101" pitchFamily="49" charset="-122"/>
                <a:cs typeface="+mn-cs"/>
              </a:rPr>
              <a:t>的</a:t>
            </a:r>
            <a:r>
              <a:rPr lang="en-US" altLang="zh-CN" sz="2600" b="1" i="1" kern="1200" dirty="0">
                <a:latin typeface="Times New Roman" panose="02020603050405020304" pitchFamily="18" charset="0"/>
                <a:ea typeface="楷体" panose="02010609060101010101" pitchFamily="49" charset="-122"/>
                <a:cs typeface="+mn-cs"/>
              </a:rPr>
              <a:t>y</a:t>
            </a:r>
            <a:r>
              <a:rPr lang="zh-CN" altLang="en-US" sz="2600" b="1" kern="1200" dirty="0">
                <a:latin typeface="Times New Roman" panose="02020603050405020304" pitchFamily="18" charset="0"/>
                <a:ea typeface="楷体" panose="02010609060101010101" pitchFamily="49" charset="-122"/>
                <a:cs typeface="+mn-cs"/>
              </a:rPr>
              <a:t>坐标范围是否不重叠</a:t>
            </a:r>
            <a:endParaRPr lang="zh-CN" altLang="en-US" sz="2600" b="1" kern="1200" dirty="0">
              <a:latin typeface="Times New Roman" panose="02020603050405020304" pitchFamily="18" charset="0"/>
              <a:ea typeface="楷体" panose="02010609060101010101" pitchFamily="49" charset="-122"/>
              <a:cs typeface="+mn-cs"/>
            </a:endParaRPr>
          </a:p>
          <a:p>
            <a:pPr marL="457200" lvl="1" indent="0" eaLnBrk="1" hangingPunct="1">
              <a:spcBef>
                <a:spcPts val="600"/>
              </a:spcBef>
              <a:buFont typeface="Wingdings" panose="05000000000000000000" pitchFamily="2" charset="2"/>
              <a:buNone/>
            </a:pPr>
            <a:r>
              <a:rPr lang="en-US" altLang="zh-CN" sz="2600" b="1" kern="1200" dirty="0">
                <a:latin typeface="Times New Roman" panose="02020603050405020304" pitchFamily="18" charset="0"/>
                <a:ea typeface="楷体" panose="02010609060101010101" pitchFamily="49" charset="-122"/>
                <a:cs typeface="+mn-cs"/>
              </a:rPr>
              <a:t>3</a:t>
            </a:r>
            <a:r>
              <a:rPr lang="zh-CN" altLang="en-US" sz="2600" b="1" kern="1200" dirty="0">
                <a:latin typeface="Times New Roman" panose="02020603050405020304" pitchFamily="18" charset="0"/>
                <a:ea typeface="楷体" panose="02010609060101010101" pitchFamily="49" charset="-122"/>
                <a:cs typeface="+mn-cs"/>
              </a:rPr>
              <a:t>）从视点看去，多边形</a:t>
            </a:r>
            <a:r>
              <a:rPr lang="en-US" altLang="zh-CN" sz="2600" b="1" kern="1200" dirty="0">
                <a:latin typeface="Times New Roman" panose="02020603050405020304" pitchFamily="18" charset="0"/>
                <a:ea typeface="楷体" panose="02010609060101010101" pitchFamily="49" charset="-122"/>
                <a:cs typeface="+mn-cs"/>
              </a:rPr>
              <a:t>P</a:t>
            </a:r>
            <a:r>
              <a:rPr lang="zh-CN" altLang="en-US" sz="2600" b="1" kern="1200" dirty="0">
                <a:latin typeface="Times New Roman" panose="02020603050405020304" pitchFamily="18" charset="0"/>
                <a:ea typeface="楷体" panose="02010609060101010101" pitchFamily="49" charset="-122"/>
                <a:cs typeface="+mn-cs"/>
              </a:rPr>
              <a:t>是否完全位于</a:t>
            </a:r>
            <a:r>
              <a:rPr lang="en-US" altLang="zh-CN" sz="2600" b="1" kern="1200" dirty="0">
                <a:latin typeface="Times New Roman" panose="02020603050405020304" pitchFamily="18" charset="0"/>
                <a:ea typeface="楷体" panose="02010609060101010101" pitchFamily="49" charset="-122"/>
                <a:cs typeface="+mn-cs"/>
              </a:rPr>
              <a:t>Q</a:t>
            </a:r>
            <a:r>
              <a:rPr lang="zh-CN" altLang="en-US" sz="2600" b="1" kern="1200" dirty="0">
                <a:latin typeface="Times New Roman" panose="02020603050405020304" pitchFamily="18" charset="0"/>
                <a:ea typeface="楷体" panose="02010609060101010101" pitchFamily="49" charset="-122"/>
                <a:cs typeface="+mn-cs"/>
              </a:rPr>
              <a:t>的背面</a:t>
            </a:r>
            <a:endParaRPr lang="zh-CN" altLang="en-US" sz="2600" b="1" kern="1200" dirty="0">
              <a:latin typeface="Times New Roman" panose="02020603050405020304" pitchFamily="18" charset="0"/>
              <a:ea typeface="楷体" panose="02010609060101010101" pitchFamily="49" charset="-122"/>
              <a:cs typeface="+mn-cs"/>
            </a:endParaRPr>
          </a:p>
          <a:p>
            <a:pPr marL="457200" lvl="1" indent="0" eaLnBrk="1" hangingPunct="1">
              <a:spcBef>
                <a:spcPts val="600"/>
              </a:spcBef>
              <a:buFont typeface="Wingdings" panose="05000000000000000000" pitchFamily="2" charset="2"/>
              <a:buNone/>
            </a:pPr>
            <a:r>
              <a:rPr lang="en-US" altLang="zh-CN" sz="2600" b="1" kern="1200" dirty="0">
                <a:latin typeface="Times New Roman" panose="02020603050405020304" pitchFamily="18" charset="0"/>
                <a:ea typeface="楷体" panose="02010609060101010101" pitchFamily="49" charset="-122"/>
                <a:cs typeface="+mn-cs"/>
              </a:rPr>
              <a:t>4</a:t>
            </a:r>
            <a:r>
              <a:rPr lang="zh-CN" altLang="en-US" sz="2600" b="1" kern="1200" dirty="0">
                <a:latin typeface="Times New Roman" panose="02020603050405020304" pitchFamily="18" charset="0"/>
                <a:ea typeface="楷体" panose="02010609060101010101" pitchFamily="49" charset="-122"/>
                <a:cs typeface="+mn-cs"/>
              </a:rPr>
              <a:t>）从视点看去，多边形</a:t>
            </a:r>
            <a:r>
              <a:rPr lang="en-US" altLang="zh-CN" sz="2600" b="1" kern="1200" dirty="0">
                <a:latin typeface="Times New Roman" panose="02020603050405020304" pitchFamily="18" charset="0"/>
                <a:ea typeface="楷体" panose="02010609060101010101" pitchFamily="49" charset="-122"/>
                <a:cs typeface="+mn-cs"/>
              </a:rPr>
              <a:t>Q</a:t>
            </a:r>
            <a:r>
              <a:rPr lang="zh-CN" altLang="en-US" sz="2600" b="1" kern="1200" dirty="0">
                <a:latin typeface="Times New Roman" panose="02020603050405020304" pitchFamily="18" charset="0"/>
                <a:ea typeface="楷体" panose="02010609060101010101" pitchFamily="49" charset="-122"/>
                <a:cs typeface="+mn-cs"/>
              </a:rPr>
              <a:t>是否完全位于</a:t>
            </a:r>
            <a:r>
              <a:rPr lang="en-US" altLang="zh-CN" sz="2600" b="1" kern="1200" dirty="0">
                <a:latin typeface="Times New Roman" panose="02020603050405020304" pitchFamily="18" charset="0"/>
                <a:ea typeface="楷体" panose="02010609060101010101" pitchFamily="49" charset="-122"/>
                <a:cs typeface="+mn-cs"/>
              </a:rPr>
              <a:t>P</a:t>
            </a:r>
            <a:r>
              <a:rPr lang="zh-CN" altLang="en-US" sz="2600" b="1" kern="1200" dirty="0">
                <a:latin typeface="Times New Roman" panose="02020603050405020304" pitchFamily="18" charset="0"/>
                <a:ea typeface="楷体" panose="02010609060101010101" pitchFamily="49" charset="-122"/>
                <a:cs typeface="+mn-cs"/>
              </a:rPr>
              <a:t>的同一侧</a:t>
            </a:r>
            <a:endParaRPr lang="zh-CN" altLang="en-US" sz="2600" b="1" kern="1200" dirty="0">
              <a:latin typeface="Times New Roman" panose="02020603050405020304" pitchFamily="18" charset="0"/>
              <a:ea typeface="楷体" panose="02010609060101010101" pitchFamily="49" charset="-122"/>
              <a:cs typeface="+mn-cs"/>
            </a:endParaRPr>
          </a:p>
          <a:p>
            <a:pPr marL="457200" lvl="1" indent="0" eaLnBrk="1" hangingPunct="1">
              <a:spcBef>
                <a:spcPts val="600"/>
              </a:spcBef>
              <a:buFont typeface="Wingdings" panose="05000000000000000000" pitchFamily="2" charset="2"/>
              <a:buNone/>
            </a:pPr>
            <a:r>
              <a:rPr lang="en-US" altLang="zh-CN" sz="2600" b="1" kern="1200" dirty="0">
                <a:latin typeface="Times New Roman" panose="02020603050405020304" pitchFamily="18" charset="0"/>
                <a:ea typeface="楷体" panose="02010609060101010101" pitchFamily="49" charset="-122"/>
                <a:cs typeface="+mn-cs"/>
              </a:rPr>
              <a:t>5</a:t>
            </a:r>
            <a:r>
              <a:rPr lang="zh-CN" altLang="en-US" sz="2600" b="1" kern="1200" dirty="0">
                <a:latin typeface="Times New Roman" panose="02020603050405020304" pitchFamily="18" charset="0"/>
                <a:ea typeface="楷体" panose="02010609060101010101" pitchFamily="49" charset="-122"/>
                <a:cs typeface="+mn-cs"/>
              </a:rPr>
              <a:t>）多边形</a:t>
            </a:r>
            <a:r>
              <a:rPr lang="en-US" altLang="zh-CN" sz="2600" b="1" kern="1200" dirty="0">
                <a:latin typeface="Times New Roman" panose="02020603050405020304" pitchFamily="18" charset="0"/>
                <a:ea typeface="楷体" panose="02010609060101010101" pitchFamily="49" charset="-122"/>
                <a:cs typeface="+mn-cs"/>
              </a:rPr>
              <a:t>P</a:t>
            </a:r>
            <a:r>
              <a:rPr lang="zh-CN" altLang="en-US" sz="2600" b="1" kern="1200" dirty="0">
                <a:latin typeface="Times New Roman" panose="02020603050405020304" pitchFamily="18" charset="0"/>
                <a:ea typeface="楷体" panose="02010609060101010101" pitchFamily="49" charset="-122"/>
                <a:cs typeface="+mn-cs"/>
              </a:rPr>
              <a:t>和</a:t>
            </a:r>
            <a:r>
              <a:rPr lang="en-US" altLang="zh-CN" sz="2600" b="1" kern="1200" dirty="0">
                <a:latin typeface="Times New Roman" panose="02020603050405020304" pitchFamily="18" charset="0"/>
                <a:ea typeface="楷体" panose="02010609060101010101" pitchFamily="49" charset="-122"/>
                <a:cs typeface="+mn-cs"/>
              </a:rPr>
              <a:t>Q</a:t>
            </a:r>
            <a:r>
              <a:rPr lang="zh-CN" altLang="en-US" sz="2600" b="1" kern="1200" dirty="0">
                <a:latin typeface="Times New Roman" panose="02020603050405020304" pitchFamily="18" charset="0"/>
                <a:ea typeface="楷体" panose="02010609060101010101" pitchFamily="49" charset="-122"/>
                <a:cs typeface="+mn-cs"/>
              </a:rPr>
              <a:t>在</a:t>
            </a:r>
            <a:r>
              <a:rPr lang="en-US" altLang="zh-CN" sz="2600" b="1" i="1" kern="1200" dirty="0">
                <a:latin typeface="Times New Roman" panose="02020603050405020304" pitchFamily="18" charset="0"/>
                <a:ea typeface="楷体" panose="02010609060101010101" pitchFamily="49" charset="-122"/>
                <a:cs typeface="+mn-cs"/>
              </a:rPr>
              <a:t>xy</a:t>
            </a:r>
            <a:r>
              <a:rPr lang="zh-CN" altLang="en-US" sz="2600" b="1" kern="1200" dirty="0">
                <a:latin typeface="Times New Roman" panose="02020603050405020304" pitchFamily="18" charset="0"/>
                <a:ea typeface="楷体" panose="02010609060101010101" pitchFamily="49" charset="-122"/>
                <a:cs typeface="+mn-cs"/>
              </a:rPr>
              <a:t>平面上的投影是否不重叠</a:t>
            </a:r>
            <a:endParaRPr lang="en-US" altLang="zh-CN" sz="2600" b="1" kern="1200" dirty="0">
              <a:latin typeface="Times New Roman" panose="02020603050405020304" pitchFamily="18" charset="0"/>
              <a:ea typeface="楷体" panose="02010609060101010101" pitchFamily="49" charset="-122"/>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a:spLocks noGrp="1"/>
          </p:cNvSpPr>
          <p:nvPr>
            <p:ph type="title"/>
          </p:nvPr>
        </p:nvSpPr>
        <p:spPr/>
        <p:txBody>
          <a:bodyPr vert="horz" wrap="square" lIns="91440" tIns="45720" rIns="91440" bIns="45720" anchor="ctr" anchorCtr="0"/>
          <a:p>
            <a:pPr eaLnBrk="1" hangingPunct="1"/>
            <a:r>
              <a:rPr lang="zh-CN" altLang="en-US" kern="1200" dirty="0">
                <a:latin typeface="楷体" panose="02010609060101010101" pitchFamily="49" charset="-122"/>
                <a:ea typeface="楷体" panose="02010609060101010101" pitchFamily="49" charset="-122"/>
                <a:cs typeface="+mj-cs"/>
              </a:rPr>
              <a:t>三维物体的深度排序算法</a:t>
            </a:r>
            <a:endParaRPr lang="zh-CN" altLang="en-US" kern="1200" dirty="0">
              <a:latin typeface="楷体" panose="02010609060101010101" pitchFamily="49" charset="-122"/>
              <a:ea typeface="楷体" panose="02010609060101010101" pitchFamily="49" charset="-122"/>
              <a:cs typeface="+mj-cs"/>
            </a:endParaRPr>
          </a:p>
        </p:txBody>
      </p:sp>
      <p:sp>
        <p:nvSpPr>
          <p:cNvPr id="64515" name="Rectangle 3"/>
          <p:cNvSpPr>
            <a:spLocks noGrp="1"/>
          </p:cNvSpPr>
          <p:nvPr>
            <p:ph idx="1"/>
          </p:nvPr>
        </p:nvSpPr>
        <p:spPr>
          <a:xfrm>
            <a:off x="227013" y="1557338"/>
            <a:ext cx="8916987" cy="4637087"/>
          </a:xfrm>
        </p:spPr>
        <p:txBody>
          <a:bodyPr vert="horz" wrap="square" lIns="91440" tIns="45720" rIns="91440" bIns="45720" anchor="t" anchorCtr="0"/>
          <a:p>
            <a:pPr marL="990600" lvl="1" indent="-533400" eaLnBrk="1" hangingPunct="1"/>
            <a:r>
              <a:rPr lang="zh-CN" altLang="en-US" b="1" kern="1200" dirty="0">
                <a:latin typeface="Times New Roman" panose="02020603050405020304" pitchFamily="18" charset="0"/>
                <a:ea typeface="楷体" panose="02010609060101010101" pitchFamily="49" charset="-122"/>
                <a:cs typeface="+mn-cs"/>
              </a:rPr>
              <a:t>如果上述五种情况中只要有一种成立，就表明多边形</a:t>
            </a:r>
            <a:r>
              <a:rPr lang="en-US" altLang="zh-CN" b="1" kern="1200" dirty="0">
                <a:latin typeface="Times New Roman" panose="02020603050405020304" pitchFamily="18" charset="0"/>
                <a:ea typeface="楷体" panose="02010609060101010101" pitchFamily="49" charset="-122"/>
                <a:cs typeface="+mn-cs"/>
              </a:rPr>
              <a:t>P</a:t>
            </a:r>
            <a:r>
              <a:rPr lang="zh-CN" altLang="en-US" b="1" kern="1200" dirty="0">
                <a:latin typeface="Times New Roman" panose="02020603050405020304" pitchFamily="18" charset="0"/>
                <a:ea typeface="楷体" panose="02010609060101010101" pitchFamily="49" charset="-122"/>
                <a:cs typeface="+mn-cs"/>
              </a:rPr>
              <a:t>和</a:t>
            </a:r>
            <a:r>
              <a:rPr lang="en-US" altLang="zh-CN" b="1" kern="1200" dirty="0">
                <a:latin typeface="Times New Roman" panose="02020603050405020304" pitchFamily="18" charset="0"/>
                <a:ea typeface="楷体" panose="02010609060101010101" pitchFamily="49" charset="-122"/>
                <a:cs typeface="+mn-cs"/>
              </a:rPr>
              <a:t>Q</a:t>
            </a:r>
            <a:r>
              <a:rPr lang="zh-CN" altLang="en-US" b="1" kern="1200" dirty="0">
                <a:latin typeface="Times New Roman" panose="02020603050405020304" pitchFamily="18" charset="0"/>
                <a:ea typeface="楷体" panose="02010609060101010101" pitchFamily="49" charset="-122"/>
                <a:cs typeface="+mn-cs"/>
              </a:rPr>
              <a:t>是互不遮挡的，即多边形</a:t>
            </a:r>
            <a:r>
              <a:rPr lang="en-US" altLang="zh-CN" b="1" kern="1200" dirty="0">
                <a:latin typeface="Times New Roman" panose="02020603050405020304" pitchFamily="18" charset="0"/>
                <a:ea typeface="楷体" panose="02010609060101010101" pitchFamily="49" charset="-122"/>
                <a:cs typeface="+mn-cs"/>
              </a:rPr>
              <a:t>P</a:t>
            </a:r>
            <a:r>
              <a:rPr lang="zh-CN" altLang="en-US" b="1" kern="1200" dirty="0">
                <a:latin typeface="Times New Roman" panose="02020603050405020304" pitchFamily="18" charset="0"/>
                <a:ea typeface="楷体" panose="02010609060101010101" pitchFamily="49" charset="-122"/>
                <a:cs typeface="+mn-cs"/>
              </a:rPr>
              <a:t>的绘制优先级</a:t>
            </a:r>
            <a:r>
              <a:rPr lang="zh-CN" altLang="zh-CN" b="1" kern="1200" dirty="0">
                <a:latin typeface="Times New Roman" panose="02020603050405020304" pitchFamily="18" charset="0"/>
                <a:ea typeface="楷体" panose="02010609060101010101" pitchFamily="49" charset="-122"/>
                <a:cs typeface="+mn-cs"/>
              </a:rPr>
              <a:t>高</a:t>
            </a:r>
            <a:r>
              <a:rPr lang="zh-CN" altLang="en-US" b="1" kern="1200" dirty="0">
                <a:latin typeface="Times New Roman" panose="02020603050405020304" pitchFamily="18" charset="0"/>
                <a:ea typeface="楷体" panose="02010609060101010101" pitchFamily="49" charset="-122"/>
                <a:cs typeface="+mn-cs"/>
              </a:rPr>
              <a:t>于</a:t>
            </a:r>
            <a:r>
              <a:rPr lang="en-US" altLang="zh-CN" b="1" kern="1200" dirty="0">
                <a:latin typeface="Times New Roman" panose="02020603050405020304" pitchFamily="18" charset="0"/>
                <a:ea typeface="楷体" panose="02010609060101010101" pitchFamily="49" charset="-122"/>
                <a:cs typeface="+mn-cs"/>
              </a:rPr>
              <a:t>Q</a:t>
            </a:r>
            <a:endParaRPr lang="en-US" altLang="zh-CN" b="1" kern="1200" dirty="0">
              <a:latin typeface="Times New Roman" panose="02020603050405020304" pitchFamily="18" charset="0"/>
              <a:ea typeface="楷体" panose="02010609060101010101" pitchFamily="49" charset="-122"/>
              <a:cs typeface="+mn-cs"/>
            </a:endParaRPr>
          </a:p>
          <a:p>
            <a:pPr marL="990600" lvl="1" indent="-533400" eaLnBrk="1" hangingPunct="1"/>
            <a:r>
              <a:rPr lang="zh-CN" altLang="en-US" b="1" kern="1200" dirty="0">
                <a:latin typeface="Times New Roman" panose="02020603050405020304" pitchFamily="18" charset="0"/>
                <a:ea typeface="楷体" panose="02010609060101010101" pitchFamily="49" charset="-122"/>
                <a:cs typeface="+mn-cs"/>
              </a:rPr>
              <a:t>如果上述判断都不成立，说明多边形</a:t>
            </a:r>
            <a:r>
              <a:rPr lang="en-US" altLang="zh-CN" b="1" kern="1200" dirty="0">
                <a:latin typeface="Times New Roman" panose="02020603050405020304" pitchFamily="18" charset="0"/>
                <a:ea typeface="楷体" panose="02010609060101010101" pitchFamily="49" charset="-122"/>
                <a:cs typeface="+mn-cs"/>
              </a:rPr>
              <a:t>P</a:t>
            </a:r>
            <a:r>
              <a:rPr lang="zh-CN" altLang="en-US" b="1" kern="1200" dirty="0">
                <a:latin typeface="Times New Roman" panose="02020603050405020304" pitchFamily="18" charset="0"/>
                <a:ea typeface="楷体" panose="02010609060101010101" pitchFamily="49" charset="-122"/>
                <a:cs typeface="+mn-cs"/>
              </a:rPr>
              <a:t>有可能遮挡</a:t>
            </a:r>
            <a:r>
              <a:rPr lang="en-US" altLang="zh-CN" b="1" kern="1200" dirty="0">
                <a:latin typeface="Times New Roman" panose="02020603050405020304" pitchFamily="18" charset="0"/>
                <a:ea typeface="楷体" panose="02010609060101010101" pitchFamily="49" charset="-122"/>
                <a:cs typeface="+mn-cs"/>
              </a:rPr>
              <a:t>Q</a:t>
            </a:r>
            <a:r>
              <a:rPr lang="zh-CN" altLang="en-US" b="1" kern="1200" dirty="0">
                <a:latin typeface="Times New Roman" panose="02020603050405020304" pitchFamily="18" charset="0"/>
                <a:ea typeface="楷体" panose="02010609060101010101" pitchFamily="49" charset="-122"/>
                <a:cs typeface="+mn-cs"/>
              </a:rPr>
              <a:t>，此时把多边形</a:t>
            </a:r>
            <a:r>
              <a:rPr lang="en-US" altLang="zh-CN" b="1" kern="1200" dirty="0">
                <a:latin typeface="Times New Roman" panose="02020603050405020304" pitchFamily="18" charset="0"/>
                <a:ea typeface="楷体" panose="02010609060101010101" pitchFamily="49" charset="-122"/>
                <a:cs typeface="+mn-cs"/>
              </a:rPr>
              <a:t>P</a:t>
            </a:r>
            <a:r>
              <a:rPr lang="zh-CN" altLang="en-US" b="1" kern="1200" dirty="0">
                <a:latin typeface="Times New Roman" panose="02020603050405020304" pitchFamily="18" charset="0"/>
                <a:ea typeface="楷体" panose="02010609060101010101" pitchFamily="49" charset="-122"/>
                <a:cs typeface="+mn-cs"/>
              </a:rPr>
              <a:t>和</a:t>
            </a:r>
            <a:r>
              <a:rPr lang="en-US" altLang="zh-CN" b="1" kern="1200" dirty="0">
                <a:latin typeface="Times New Roman" panose="02020603050405020304" pitchFamily="18" charset="0"/>
                <a:ea typeface="楷体" panose="02010609060101010101" pitchFamily="49" charset="-122"/>
                <a:cs typeface="+mn-cs"/>
              </a:rPr>
              <a:t>Q</a:t>
            </a:r>
            <a:r>
              <a:rPr lang="zh-CN" altLang="en-US" b="1" kern="1200" dirty="0">
                <a:latin typeface="Times New Roman" panose="02020603050405020304" pitchFamily="18" charset="0"/>
                <a:ea typeface="楷体" panose="02010609060101010101" pitchFamily="49" charset="-122"/>
                <a:cs typeface="+mn-cs"/>
              </a:rPr>
              <a:t>进行互换重新进行判断，而重新判断只要对上述条件</a:t>
            </a:r>
            <a:r>
              <a:rPr lang="en-US" altLang="zh-CN" b="1" kern="1200" dirty="0">
                <a:latin typeface="Times New Roman" panose="02020603050405020304" pitchFamily="18" charset="0"/>
                <a:ea typeface="楷体" panose="02010609060101010101" pitchFamily="49" charset="-122"/>
                <a:cs typeface="+mn-cs"/>
              </a:rPr>
              <a:t>(3)</a:t>
            </a:r>
            <a:r>
              <a:rPr lang="zh-CN" altLang="en-US" b="1" kern="1200" dirty="0">
                <a:latin typeface="Times New Roman" panose="02020603050405020304" pitchFamily="18" charset="0"/>
                <a:ea typeface="楷体" panose="02010609060101010101" pitchFamily="49" charset="-122"/>
                <a:cs typeface="+mn-cs"/>
              </a:rPr>
              <a:t>和</a:t>
            </a:r>
            <a:r>
              <a:rPr lang="en-US" altLang="zh-CN" b="1" kern="1200" dirty="0">
                <a:latin typeface="Times New Roman" panose="02020603050405020304" pitchFamily="18" charset="0"/>
                <a:ea typeface="楷体" panose="02010609060101010101" pitchFamily="49" charset="-122"/>
                <a:cs typeface="+mn-cs"/>
              </a:rPr>
              <a:t>(4)</a:t>
            </a:r>
            <a:r>
              <a:rPr lang="zh-CN" altLang="en-US" b="1" kern="1200" dirty="0">
                <a:latin typeface="Times New Roman" panose="02020603050405020304" pitchFamily="18" charset="0"/>
                <a:ea typeface="楷体" panose="02010609060101010101" pitchFamily="49" charset="-122"/>
                <a:cs typeface="+mn-cs"/>
              </a:rPr>
              <a:t>进行即可</a:t>
            </a:r>
            <a:endParaRPr lang="zh-CN" altLang="en-US" b="1" kern="1200" dirty="0">
              <a:latin typeface="Times New Roman" panose="02020603050405020304" pitchFamily="18" charset="0"/>
              <a:ea typeface="楷体" panose="02010609060101010101" pitchFamily="49" charset="-122"/>
              <a:cs typeface="+mn-cs"/>
            </a:endParaRPr>
          </a:p>
          <a:p>
            <a:pPr marL="990600" lvl="1" indent="-533400" eaLnBrk="1" hangingPunct="1">
              <a:buFont typeface="Arial" panose="020B0604020202020204" pitchFamily="34" charset="0"/>
              <a:buNone/>
            </a:pPr>
            <a:r>
              <a:rPr lang="zh-CN" altLang="en-US" b="1" kern="1200" dirty="0">
                <a:latin typeface="Times New Roman" panose="02020603050405020304" pitchFamily="18" charset="0"/>
                <a:ea typeface="楷体" panose="02010609060101010101" pitchFamily="49" charset="-122"/>
                <a:cs typeface="+mn-cs"/>
              </a:rPr>
              <a:t> </a:t>
            </a:r>
            <a:endParaRPr lang="zh-CN" altLang="en-US" b="1" kern="1200" dirty="0">
              <a:latin typeface="Times New Roman" panose="02020603050405020304" pitchFamily="18" charset="0"/>
              <a:ea typeface="楷体" panose="02010609060101010101" pitchFamily="49" charset="-122"/>
              <a:cs typeface="+mn-cs"/>
            </a:endParaRPr>
          </a:p>
          <a:p>
            <a:pPr marL="609600" indent="-609600" eaLnBrk="1" hangingPunct="1">
              <a:spcBef>
                <a:spcPct val="0"/>
              </a:spcBef>
              <a:buFont typeface="Wingdings" panose="05000000000000000000" pitchFamily="2" charset="2"/>
              <a:buAutoNum type="arabicPeriod" startAt="4"/>
            </a:pPr>
            <a:r>
              <a:rPr lang="en-US" altLang="zh-CN" sz="2600" b="1" kern="1200" dirty="0">
                <a:latin typeface="Times New Roman" panose="02020603050405020304" pitchFamily="18" charset="0"/>
                <a:ea typeface="楷体" panose="02010609060101010101" pitchFamily="49" charset="-122"/>
                <a:cs typeface="+mn-cs"/>
              </a:rPr>
              <a:t>P</a:t>
            </a:r>
            <a:r>
              <a:rPr lang="zh-CN" altLang="en-US" sz="2600" b="1" kern="1200" dirty="0">
                <a:latin typeface="Times New Roman" panose="02020603050405020304" pitchFamily="18" charset="0"/>
                <a:ea typeface="楷体" panose="02010609060101010101" pitchFamily="49" charset="-122"/>
                <a:cs typeface="+mn-cs"/>
              </a:rPr>
              <a:t>和</a:t>
            </a:r>
            <a:r>
              <a:rPr lang="en-US" altLang="zh-CN" sz="2600" b="1" kern="1200" dirty="0">
                <a:latin typeface="Times New Roman" panose="02020603050405020304" pitchFamily="18" charset="0"/>
                <a:ea typeface="楷体" panose="02010609060101010101" pitchFamily="49" charset="-122"/>
                <a:cs typeface="+mn-cs"/>
              </a:rPr>
              <a:t>Q</a:t>
            </a:r>
            <a:r>
              <a:rPr lang="zh-CN" altLang="en-US" sz="2600" b="1" kern="1200" dirty="0">
                <a:latin typeface="Times New Roman" panose="02020603050405020304" pitchFamily="18" charset="0"/>
                <a:ea typeface="楷体" panose="02010609060101010101" pitchFamily="49" charset="-122"/>
                <a:cs typeface="+mn-cs"/>
              </a:rPr>
              <a:t>交换顺序后，仍不能判断其优先级顺序则说明存在交叉覆盖，可以按如下方法处理：将其中一个多边形沿另一个物体剖分</a:t>
            </a:r>
            <a:endParaRPr lang="zh-CN" altLang="en-US" sz="2600" b="1" kern="1200" dirty="0">
              <a:latin typeface="Times New Roman" panose="02020603050405020304" pitchFamily="18" charset="0"/>
              <a:ea typeface="楷体" panose="02010609060101010101" pitchFamily="49" charset="-122"/>
              <a:cs typeface="+mn-cs"/>
            </a:endParaRPr>
          </a:p>
          <a:p>
            <a:pPr marL="990600" lvl="1" indent="-533400" eaLnBrk="1" hangingPunct="1">
              <a:spcBef>
                <a:spcPct val="0"/>
              </a:spcBef>
            </a:pPr>
            <a:r>
              <a:rPr lang="zh-CN" altLang="en-US" b="1" kern="1200" dirty="0">
                <a:latin typeface="Times New Roman" panose="02020603050405020304" pitchFamily="18" charset="0"/>
                <a:ea typeface="楷体" panose="02010609060101010101" pitchFamily="49" charset="-122"/>
                <a:cs typeface="+mn-cs"/>
              </a:rPr>
              <a:t>避免循环判断：</a:t>
            </a:r>
            <a:r>
              <a:rPr lang="en-US" altLang="zh-CN" b="1" kern="1200" dirty="0">
                <a:latin typeface="Times New Roman" panose="02020603050405020304" pitchFamily="18" charset="0"/>
                <a:ea typeface="楷体" panose="02010609060101010101" pitchFamily="49" charset="-122"/>
                <a:cs typeface="+mn-cs"/>
              </a:rPr>
              <a:t>P</a:t>
            </a:r>
            <a:r>
              <a:rPr lang="zh-CN" altLang="en-US" b="1" kern="1200" dirty="0">
                <a:latin typeface="Times New Roman" panose="02020603050405020304" pitchFamily="18" charset="0"/>
                <a:ea typeface="楷体" panose="02010609060101010101" pitchFamily="49" charset="-122"/>
                <a:cs typeface="+mn-cs"/>
              </a:rPr>
              <a:t>做标记</a:t>
            </a:r>
            <a:endParaRPr lang="zh-CN" altLang="en-US" b="1" kern="1200" dirty="0">
              <a:latin typeface="Times New Roman" panose="02020603050405020304" pitchFamily="18" charset="0"/>
              <a:ea typeface="楷体" panose="02010609060101010101" pitchFamily="49" charset="-122"/>
              <a:cs typeface="+mn-cs"/>
            </a:endParaRPr>
          </a:p>
          <a:p>
            <a:pPr marL="990600" lvl="1" indent="-533400" eaLnBrk="1" hangingPunct="1">
              <a:spcBef>
                <a:spcPct val="0"/>
              </a:spcBef>
            </a:pPr>
            <a:r>
              <a:rPr lang="zh-CN" altLang="en-US" b="1" kern="1200" dirty="0">
                <a:latin typeface="Times New Roman" panose="02020603050405020304" pitchFamily="18" charset="0"/>
                <a:ea typeface="楷体" panose="02010609060101010101" pitchFamily="49" charset="-122"/>
                <a:cs typeface="+mn-cs"/>
              </a:rPr>
              <a:t>多边形剖分：将</a:t>
            </a:r>
            <a:r>
              <a:rPr lang="en-US" altLang="zh-CN" b="1" kern="1200" dirty="0">
                <a:latin typeface="Times New Roman" panose="02020603050405020304" pitchFamily="18" charset="0"/>
                <a:ea typeface="楷体" panose="02010609060101010101" pitchFamily="49" charset="-122"/>
                <a:cs typeface="+mn-cs"/>
              </a:rPr>
              <a:t>P</a:t>
            </a:r>
            <a:r>
              <a:rPr lang="zh-CN" altLang="en-US" b="1" kern="1200" dirty="0">
                <a:latin typeface="Times New Roman" panose="02020603050405020304" pitchFamily="18" charset="0"/>
                <a:ea typeface="楷体" panose="02010609060101010101" pitchFamily="49" charset="-122"/>
                <a:cs typeface="+mn-cs"/>
              </a:rPr>
              <a:t>沿</a:t>
            </a:r>
            <a:r>
              <a:rPr lang="en-US" altLang="zh-CN" b="1" kern="1200" dirty="0">
                <a:latin typeface="Times New Roman" panose="02020603050405020304" pitchFamily="18" charset="0"/>
                <a:ea typeface="楷体" panose="02010609060101010101" pitchFamily="49" charset="-122"/>
                <a:cs typeface="+mn-cs"/>
              </a:rPr>
              <a:t>Q</a:t>
            </a:r>
            <a:r>
              <a:rPr lang="zh-CN" altLang="en-US" b="1" kern="1200" dirty="0">
                <a:latin typeface="Times New Roman" panose="02020603050405020304" pitchFamily="18" charset="0"/>
                <a:ea typeface="楷体" panose="02010609060101010101" pitchFamily="49" charset="-122"/>
                <a:cs typeface="+mn-cs"/>
              </a:rPr>
              <a:t>剖分</a:t>
            </a:r>
            <a:endParaRPr lang="zh-CN" altLang="en-US" b="1" kern="1200" dirty="0">
              <a:latin typeface="Times New Roman" panose="02020603050405020304" pitchFamily="18" charset="0"/>
              <a:ea typeface="楷体" panose="02010609060101010101" pitchFamily="49" charset="-122"/>
              <a:cs typeface="+mn-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p:cNvSpPr>
          <p:nvPr>
            <p:ph type="title"/>
          </p:nvPr>
        </p:nvSpPr>
        <p:spPr/>
        <p:txBody>
          <a:bodyPr vert="horz" wrap="square" lIns="91440" tIns="45720" rIns="91440" bIns="45720" anchor="ctr" anchorCtr="0"/>
          <a:p>
            <a:pPr eaLnBrk="1" hangingPunct="1"/>
            <a:r>
              <a:rPr lang="zh-CN" altLang="en-US" kern="1200" dirty="0">
                <a:latin typeface="楷体" panose="02010609060101010101" pitchFamily="49" charset="-122"/>
                <a:ea typeface="楷体" panose="02010609060101010101" pitchFamily="49" charset="-122"/>
                <a:cs typeface="+mj-cs"/>
              </a:rPr>
              <a:t>三维物体的深度排序算法</a:t>
            </a:r>
            <a:endParaRPr lang="zh-CN" altLang="en-US" kern="1200" dirty="0">
              <a:latin typeface="楷体" panose="02010609060101010101" pitchFamily="49" charset="-122"/>
              <a:ea typeface="楷体" panose="02010609060101010101" pitchFamily="49" charset="-122"/>
              <a:cs typeface="+mj-cs"/>
            </a:endParaRPr>
          </a:p>
        </p:txBody>
      </p:sp>
      <p:grpSp>
        <p:nvGrpSpPr>
          <p:cNvPr id="65539" name="Group 3"/>
          <p:cNvGrpSpPr/>
          <p:nvPr/>
        </p:nvGrpSpPr>
        <p:grpSpPr>
          <a:xfrm>
            <a:off x="1541463" y="2497138"/>
            <a:ext cx="2743200" cy="2311400"/>
            <a:chOff x="703" y="1573"/>
            <a:chExt cx="1728" cy="1456"/>
          </a:xfrm>
        </p:grpSpPr>
        <p:sp>
          <p:nvSpPr>
            <p:cNvPr id="65560" name="Text Box 4"/>
            <p:cNvSpPr txBox="1"/>
            <p:nvPr/>
          </p:nvSpPr>
          <p:spPr>
            <a:xfrm>
              <a:off x="2243" y="2798"/>
              <a:ext cx="188"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spcAft>
                  <a:spcPct val="50000"/>
                </a:spcAft>
                <a:buFontTx/>
                <a:buNone/>
              </a:pPr>
              <a:r>
                <a:rPr lang="en-US" altLang="ja-JP" sz="2800" dirty="0">
                  <a:latin typeface="宋体" panose="02010600030101010101" pitchFamily="2" charset="-122"/>
                  <a:ea typeface="MS PGothic" panose="020B0600070205080204" pitchFamily="34" charset="-128"/>
                </a:rPr>
                <a:t>x</a:t>
              </a:r>
              <a:endParaRPr lang="en-US" altLang="ja-JP" sz="2800" dirty="0">
                <a:latin typeface="宋体" panose="02010600030101010101" pitchFamily="2" charset="-122"/>
                <a:ea typeface="MS PGothic" panose="020B0600070205080204" pitchFamily="34" charset="-128"/>
              </a:endParaRPr>
            </a:p>
          </p:txBody>
        </p:sp>
        <p:sp>
          <p:nvSpPr>
            <p:cNvPr id="65561" name="Freeform 5"/>
            <p:cNvSpPr/>
            <p:nvPr/>
          </p:nvSpPr>
          <p:spPr>
            <a:xfrm>
              <a:off x="1155" y="1961"/>
              <a:ext cx="967" cy="835"/>
            </a:xfrm>
            <a:custGeom>
              <a:avLst/>
              <a:gdLst/>
              <a:ahLst/>
              <a:cxnLst>
                <a:cxn ang="0">
                  <a:pos x="47" y="403"/>
                </a:cxn>
                <a:cxn ang="0">
                  <a:pos x="0" y="0"/>
                </a:cxn>
                <a:cxn ang="0">
                  <a:pos x="967" y="166"/>
                </a:cxn>
                <a:cxn ang="0">
                  <a:pos x="812" y="835"/>
                </a:cxn>
                <a:cxn ang="0">
                  <a:pos x="392" y="253"/>
                </a:cxn>
                <a:cxn ang="0">
                  <a:pos x="325" y="380"/>
                </a:cxn>
                <a:cxn ang="0">
                  <a:pos x="47" y="403"/>
                </a:cxn>
              </a:cxnLst>
              <a:pathLst>
                <a:path w="967" h="835">
                  <a:moveTo>
                    <a:pt x="47" y="403"/>
                  </a:moveTo>
                  <a:lnTo>
                    <a:pt x="0" y="0"/>
                  </a:lnTo>
                  <a:lnTo>
                    <a:pt x="967" y="166"/>
                  </a:lnTo>
                  <a:lnTo>
                    <a:pt x="812" y="835"/>
                  </a:lnTo>
                  <a:lnTo>
                    <a:pt x="392" y="253"/>
                  </a:lnTo>
                  <a:lnTo>
                    <a:pt x="325" y="380"/>
                  </a:lnTo>
                  <a:lnTo>
                    <a:pt x="47" y="403"/>
                  </a:lnTo>
                  <a:close/>
                </a:path>
              </a:pathLst>
            </a:custGeom>
            <a:solidFill>
              <a:srgbClr val="FFFF00">
                <a:alpha val="100000"/>
              </a:srgbClr>
            </a:solidFill>
            <a:ln w="0" cap="flat" cmpd="sng">
              <a:solidFill>
                <a:srgbClr val="FFFF00">
                  <a:alpha val="100000"/>
                </a:srgbClr>
              </a:solidFill>
              <a:prstDash val="solid"/>
              <a:round/>
              <a:headEnd type="none" w="med" len="med"/>
              <a:tailEnd type="none" w="med" len="med"/>
            </a:ln>
          </p:spPr>
          <p:txBody>
            <a:bodyPr/>
            <a:p>
              <a:endParaRPr lang="zh-CN" altLang="en-US"/>
            </a:p>
          </p:txBody>
        </p:sp>
        <p:sp>
          <p:nvSpPr>
            <p:cNvPr id="65562" name="Freeform 6"/>
            <p:cNvSpPr/>
            <p:nvPr/>
          </p:nvSpPr>
          <p:spPr>
            <a:xfrm>
              <a:off x="1155" y="1961"/>
              <a:ext cx="967" cy="835"/>
            </a:xfrm>
            <a:custGeom>
              <a:avLst/>
              <a:gdLst/>
              <a:ahLst/>
              <a:cxnLst>
                <a:cxn ang="0">
                  <a:pos x="47" y="403"/>
                </a:cxn>
                <a:cxn ang="0">
                  <a:pos x="0" y="0"/>
                </a:cxn>
                <a:cxn ang="0">
                  <a:pos x="967" y="166"/>
                </a:cxn>
                <a:cxn ang="0">
                  <a:pos x="812" y="835"/>
                </a:cxn>
                <a:cxn ang="0">
                  <a:pos x="392" y="253"/>
                </a:cxn>
                <a:cxn ang="0">
                  <a:pos x="325" y="380"/>
                </a:cxn>
                <a:cxn ang="0">
                  <a:pos x="47" y="403"/>
                </a:cxn>
              </a:cxnLst>
              <a:pathLst>
                <a:path w="967" h="835">
                  <a:moveTo>
                    <a:pt x="47" y="403"/>
                  </a:moveTo>
                  <a:lnTo>
                    <a:pt x="0" y="0"/>
                  </a:lnTo>
                  <a:lnTo>
                    <a:pt x="967" y="166"/>
                  </a:lnTo>
                  <a:lnTo>
                    <a:pt x="812" y="835"/>
                  </a:lnTo>
                  <a:lnTo>
                    <a:pt x="392" y="253"/>
                  </a:lnTo>
                  <a:lnTo>
                    <a:pt x="325" y="380"/>
                  </a:lnTo>
                  <a:lnTo>
                    <a:pt x="47" y="403"/>
                  </a:lnTo>
                </a:path>
              </a:pathLst>
            </a:custGeom>
            <a:noFill/>
            <a:ln w="19050" cap="flat" cmpd="sng">
              <a:solidFill>
                <a:srgbClr val="3333FF">
                  <a:alpha val="100000"/>
                </a:srgbClr>
              </a:solidFill>
              <a:prstDash val="solid"/>
              <a:round/>
              <a:headEnd type="none" w="med" len="med"/>
              <a:tailEnd type="none" w="med" len="med"/>
            </a:ln>
          </p:spPr>
          <p:txBody>
            <a:bodyPr/>
            <a:p>
              <a:endParaRPr lang="zh-CN" altLang="en-US"/>
            </a:p>
          </p:txBody>
        </p:sp>
        <p:sp>
          <p:nvSpPr>
            <p:cNvPr id="65563" name="Freeform 7"/>
            <p:cNvSpPr/>
            <p:nvPr/>
          </p:nvSpPr>
          <p:spPr>
            <a:xfrm>
              <a:off x="1238" y="2547"/>
              <a:ext cx="155" cy="206"/>
            </a:xfrm>
            <a:custGeom>
              <a:avLst/>
              <a:gdLst/>
              <a:ahLst/>
              <a:cxnLst>
                <a:cxn ang="0">
                  <a:pos x="155" y="0"/>
                </a:cxn>
                <a:cxn ang="0">
                  <a:pos x="28" y="206"/>
                </a:cxn>
                <a:cxn ang="0">
                  <a:pos x="0" y="39"/>
                </a:cxn>
                <a:cxn ang="0">
                  <a:pos x="155" y="0"/>
                </a:cxn>
              </a:cxnLst>
              <a:pathLst>
                <a:path w="155" h="206">
                  <a:moveTo>
                    <a:pt x="155" y="0"/>
                  </a:moveTo>
                  <a:lnTo>
                    <a:pt x="28" y="206"/>
                  </a:lnTo>
                  <a:lnTo>
                    <a:pt x="0" y="39"/>
                  </a:lnTo>
                  <a:lnTo>
                    <a:pt x="155" y="0"/>
                  </a:lnTo>
                  <a:close/>
                </a:path>
              </a:pathLst>
            </a:custGeom>
            <a:solidFill>
              <a:srgbClr val="CCCCCC">
                <a:alpha val="100000"/>
              </a:srgbClr>
            </a:solidFill>
            <a:ln w="0" cap="flat" cmpd="sng">
              <a:solidFill>
                <a:srgbClr val="CCCCCC">
                  <a:alpha val="100000"/>
                </a:srgbClr>
              </a:solidFill>
              <a:prstDash val="solid"/>
              <a:round/>
              <a:headEnd type="none" w="med" len="med"/>
              <a:tailEnd type="none" w="med" len="med"/>
            </a:ln>
          </p:spPr>
          <p:txBody>
            <a:bodyPr/>
            <a:p>
              <a:endParaRPr lang="zh-CN" altLang="en-US"/>
            </a:p>
          </p:txBody>
        </p:sp>
        <p:sp>
          <p:nvSpPr>
            <p:cNvPr id="65564" name="Freeform 8"/>
            <p:cNvSpPr/>
            <p:nvPr/>
          </p:nvSpPr>
          <p:spPr>
            <a:xfrm>
              <a:off x="1238" y="2547"/>
              <a:ext cx="155" cy="206"/>
            </a:xfrm>
            <a:custGeom>
              <a:avLst/>
              <a:gdLst/>
              <a:ahLst/>
              <a:cxnLst>
                <a:cxn ang="0">
                  <a:pos x="155" y="0"/>
                </a:cxn>
                <a:cxn ang="0">
                  <a:pos x="28" y="206"/>
                </a:cxn>
                <a:cxn ang="0">
                  <a:pos x="0" y="39"/>
                </a:cxn>
                <a:cxn ang="0">
                  <a:pos x="155" y="0"/>
                </a:cxn>
              </a:cxnLst>
              <a:pathLst>
                <a:path w="155" h="206">
                  <a:moveTo>
                    <a:pt x="155" y="0"/>
                  </a:moveTo>
                  <a:lnTo>
                    <a:pt x="28" y="206"/>
                  </a:lnTo>
                  <a:lnTo>
                    <a:pt x="0" y="39"/>
                  </a:lnTo>
                  <a:lnTo>
                    <a:pt x="155" y="0"/>
                  </a:lnTo>
                </a:path>
              </a:pathLst>
            </a:custGeom>
            <a:solidFill>
              <a:srgbClr val="FFFF00">
                <a:alpha val="100000"/>
              </a:srgbClr>
            </a:solidFill>
            <a:ln w="19050" cap="flat" cmpd="sng">
              <a:solidFill>
                <a:srgbClr val="3333FF">
                  <a:alpha val="100000"/>
                </a:srgbClr>
              </a:solidFill>
              <a:prstDash val="solid"/>
              <a:round/>
              <a:headEnd type="none" w="med" len="med"/>
              <a:tailEnd type="none" w="med" len="med"/>
            </a:ln>
          </p:spPr>
          <p:txBody>
            <a:bodyPr/>
            <a:p>
              <a:endParaRPr lang="zh-CN" altLang="en-US"/>
            </a:p>
          </p:txBody>
        </p:sp>
        <p:sp>
          <p:nvSpPr>
            <p:cNvPr id="65565" name="Freeform 9"/>
            <p:cNvSpPr/>
            <p:nvPr/>
          </p:nvSpPr>
          <p:spPr>
            <a:xfrm>
              <a:off x="917" y="2333"/>
              <a:ext cx="813" cy="317"/>
            </a:xfrm>
            <a:custGeom>
              <a:avLst/>
              <a:gdLst/>
              <a:ahLst/>
              <a:cxnLst>
                <a:cxn ang="0">
                  <a:pos x="713" y="0"/>
                </a:cxn>
                <a:cxn ang="0">
                  <a:pos x="0" y="47"/>
                </a:cxn>
                <a:cxn ang="0">
                  <a:pos x="60" y="317"/>
                </a:cxn>
                <a:cxn ang="0">
                  <a:pos x="813" y="134"/>
                </a:cxn>
                <a:cxn ang="0">
                  <a:pos x="713" y="0"/>
                </a:cxn>
              </a:cxnLst>
              <a:pathLst>
                <a:path w="813" h="317">
                  <a:moveTo>
                    <a:pt x="713" y="0"/>
                  </a:moveTo>
                  <a:lnTo>
                    <a:pt x="0" y="47"/>
                  </a:lnTo>
                  <a:lnTo>
                    <a:pt x="60" y="317"/>
                  </a:lnTo>
                  <a:lnTo>
                    <a:pt x="813" y="134"/>
                  </a:lnTo>
                  <a:lnTo>
                    <a:pt x="713" y="0"/>
                  </a:lnTo>
                  <a:close/>
                </a:path>
              </a:pathLst>
            </a:custGeom>
            <a:solidFill>
              <a:srgbClr val="3333FF">
                <a:alpha val="100000"/>
              </a:srgbClr>
            </a:solidFill>
            <a:ln w="0" cap="flat" cmpd="sng">
              <a:solidFill>
                <a:srgbClr val="999999">
                  <a:alpha val="100000"/>
                </a:srgbClr>
              </a:solidFill>
              <a:prstDash val="solid"/>
              <a:round/>
              <a:headEnd type="none" w="med" len="med"/>
              <a:tailEnd type="none" w="med" len="med"/>
            </a:ln>
          </p:spPr>
          <p:txBody>
            <a:bodyPr/>
            <a:p>
              <a:endParaRPr lang="zh-CN" altLang="en-US"/>
            </a:p>
          </p:txBody>
        </p:sp>
        <p:sp>
          <p:nvSpPr>
            <p:cNvPr id="65566" name="Freeform 10"/>
            <p:cNvSpPr/>
            <p:nvPr/>
          </p:nvSpPr>
          <p:spPr>
            <a:xfrm>
              <a:off x="917" y="2333"/>
              <a:ext cx="813" cy="317"/>
            </a:xfrm>
            <a:custGeom>
              <a:avLst/>
              <a:gdLst/>
              <a:ahLst/>
              <a:cxnLst>
                <a:cxn ang="0">
                  <a:pos x="713" y="0"/>
                </a:cxn>
                <a:cxn ang="0">
                  <a:pos x="0" y="47"/>
                </a:cxn>
                <a:cxn ang="0">
                  <a:pos x="60" y="317"/>
                </a:cxn>
                <a:cxn ang="0">
                  <a:pos x="813" y="134"/>
                </a:cxn>
                <a:cxn ang="0">
                  <a:pos x="713" y="0"/>
                </a:cxn>
              </a:cxnLst>
              <a:pathLst>
                <a:path w="813" h="317">
                  <a:moveTo>
                    <a:pt x="713" y="0"/>
                  </a:moveTo>
                  <a:lnTo>
                    <a:pt x="0" y="47"/>
                  </a:lnTo>
                  <a:lnTo>
                    <a:pt x="60" y="317"/>
                  </a:lnTo>
                  <a:lnTo>
                    <a:pt x="813" y="134"/>
                  </a:lnTo>
                  <a:lnTo>
                    <a:pt x="713" y="0"/>
                  </a:lnTo>
                </a:path>
              </a:pathLst>
            </a:custGeom>
            <a:noFill/>
            <a:ln w="12700" cap="flat" cmpd="sng">
              <a:solidFill>
                <a:srgbClr val="000000">
                  <a:alpha val="100000"/>
                </a:srgbClr>
              </a:solidFill>
              <a:prstDash val="solid"/>
              <a:round/>
              <a:headEnd type="none" w="med" len="med"/>
              <a:tailEnd type="none" w="med" len="med"/>
            </a:ln>
          </p:spPr>
          <p:txBody>
            <a:bodyPr/>
            <a:p>
              <a:endParaRPr lang="zh-CN" altLang="en-US"/>
            </a:p>
          </p:txBody>
        </p:sp>
        <p:sp>
          <p:nvSpPr>
            <p:cNvPr id="65567" name="Freeform 11"/>
            <p:cNvSpPr/>
            <p:nvPr/>
          </p:nvSpPr>
          <p:spPr>
            <a:xfrm>
              <a:off x="2062" y="2301"/>
              <a:ext cx="210" cy="87"/>
            </a:xfrm>
            <a:custGeom>
              <a:avLst/>
              <a:gdLst/>
              <a:ahLst/>
              <a:cxnLst>
                <a:cxn ang="0">
                  <a:pos x="20" y="0"/>
                </a:cxn>
                <a:cxn ang="0">
                  <a:pos x="210" y="0"/>
                </a:cxn>
                <a:cxn ang="0">
                  <a:pos x="0" y="87"/>
                </a:cxn>
                <a:cxn ang="0">
                  <a:pos x="20" y="0"/>
                </a:cxn>
              </a:cxnLst>
              <a:pathLst>
                <a:path w="210" h="87">
                  <a:moveTo>
                    <a:pt x="20" y="0"/>
                  </a:moveTo>
                  <a:lnTo>
                    <a:pt x="210" y="0"/>
                  </a:lnTo>
                  <a:lnTo>
                    <a:pt x="0" y="87"/>
                  </a:lnTo>
                  <a:lnTo>
                    <a:pt x="20" y="0"/>
                  </a:lnTo>
                  <a:close/>
                </a:path>
              </a:pathLst>
            </a:custGeom>
            <a:solidFill>
              <a:srgbClr val="999999">
                <a:alpha val="100000"/>
              </a:srgbClr>
            </a:solidFill>
            <a:ln w="0" cap="flat" cmpd="sng">
              <a:solidFill>
                <a:srgbClr val="999999">
                  <a:alpha val="100000"/>
                </a:srgbClr>
              </a:solidFill>
              <a:prstDash val="solid"/>
              <a:round/>
              <a:headEnd type="none" w="med" len="med"/>
              <a:tailEnd type="none" w="med" len="med"/>
            </a:ln>
          </p:spPr>
          <p:txBody>
            <a:bodyPr/>
            <a:p>
              <a:endParaRPr lang="zh-CN" altLang="en-US"/>
            </a:p>
          </p:txBody>
        </p:sp>
        <p:sp>
          <p:nvSpPr>
            <p:cNvPr id="65568" name="Freeform 12"/>
            <p:cNvSpPr/>
            <p:nvPr/>
          </p:nvSpPr>
          <p:spPr>
            <a:xfrm>
              <a:off x="2062" y="2301"/>
              <a:ext cx="210" cy="87"/>
            </a:xfrm>
            <a:custGeom>
              <a:avLst/>
              <a:gdLst/>
              <a:ahLst/>
              <a:cxnLst>
                <a:cxn ang="0">
                  <a:pos x="20" y="0"/>
                </a:cxn>
                <a:cxn ang="0">
                  <a:pos x="210" y="0"/>
                </a:cxn>
                <a:cxn ang="0">
                  <a:pos x="0" y="87"/>
                </a:cxn>
                <a:cxn ang="0">
                  <a:pos x="20" y="0"/>
                </a:cxn>
              </a:cxnLst>
              <a:pathLst>
                <a:path w="210" h="87">
                  <a:moveTo>
                    <a:pt x="20" y="0"/>
                  </a:moveTo>
                  <a:lnTo>
                    <a:pt x="210" y="0"/>
                  </a:lnTo>
                  <a:lnTo>
                    <a:pt x="0" y="87"/>
                  </a:lnTo>
                  <a:lnTo>
                    <a:pt x="20" y="0"/>
                  </a:lnTo>
                </a:path>
              </a:pathLst>
            </a:custGeom>
            <a:solidFill>
              <a:srgbClr val="3333FF">
                <a:alpha val="100000"/>
              </a:srgbClr>
            </a:solidFill>
            <a:ln w="12700" cap="flat" cmpd="sng">
              <a:solidFill>
                <a:srgbClr val="000000">
                  <a:alpha val="100000"/>
                </a:srgbClr>
              </a:solidFill>
              <a:prstDash val="solid"/>
              <a:round/>
              <a:headEnd type="none" w="med" len="med"/>
              <a:tailEnd type="none" w="med" len="med"/>
            </a:ln>
          </p:spPr>
          <p:txBody>
            <a:bodyPr/>
            <a:p>
              <a:endParaRPr lang="zh-CN" altLang="en-US"/>
            </a:p>
          </p:txBody>
        </p:sp>
        <p:sp>
          <p:nvSpPr>
            <p:cNvPr id="65569" name="Freeform 13"/>
            <p:cNvSpPr/>
            <p:nvPr/>
          </p:nvSpPr>
          <p:spPr>
            <a:xfrm>
              <a:off x="759" y="1830"/>
              <a:ext cx="51" cy="71"/>
            </a:xfrm>
            <a:custGeom>
              <a:avLst/>
              <a:gdLst/>
              <a:ahLst/>
              <a:cxnLst>
                <a:cxn ang="0">
                  <a:pos x="0" y="71"/>
                </a:cxn>
                <a:cxn ang="0">
                  <a:pos x="51" y="71"/>
                </a:cxn>
                <a:cxn ang="0">
                  <a:pos x="23" y="0"/>
                </a:cxn>
                <a:cxn ang="0">
                  <a:pos x="0" y="71"/>
                </a:cxn>
              </a:cxnLst>
              <a:pathLst>
                <a:path w="51" h="71">
                  <a:moveTo>
                    <a:pt x="0" y="71"/>
                  </a:moveTo>
                  <a:lnTo>
                    <a:pt x="51" y="71"/>
                  </a:lnTo>
                  <a:lnTo>
                    <a:pt x="23" y="0"/>
                  </a:lnTo>
                  <a:lnTo>
                    <a:pt x="0" y="71"/>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65570" name="Freeform 14"/>
            <p:cNvSpPr/>
            <p:nvPr/>
          </p:nvSpPr>
          <p:spPr>
            <a:xfrm>
              <a:off x="2217" y="2895"/>
              <a:ext cx="63" cy="60"/>
            </a:xfrm>
            <a:custGeom>
              <a:avLst/>
              <a:gdLst/>
              <a:ahLst/>
              <a:cxnLst>
                <a:cxn ang="0">
                  <a:pos x="0" y="0"/>
                </a:cxn>
                <a:cxn ang="0">
                  <a:pos x="0" y="60"/>
                </a:cxn>
                <a:cxn ang="0">
                  <a:pos x="63" y="28"/>
                </a:cxn>
                <a:cxn ang="0">
                  <a:pos x="0" y="0"/>
                </a:cxn>
              </a:cxnLst>
              <a:pathLst>
                <a:path w="63" h="60">
                  <a:moveTo>
                    <a:pt x="0" y="0"/>
                  </a:moveTo>
                  <a:lnTo>
                    <a:pt x="0" y="60"/>
                  </a:lnTo>
                  <a:lnTo>
                    <a:pt x="63" y="28"/>
                  </a:lnTo>
                  <a:lnTo>
                    <a:pt x="0" y="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65571" name="Freeform 15"/>
            <p:cNvSpPr/>
            <p:nvPr/>
          </p:nvSpPr>
          <p:spPr>
            <a:xfrm>
              <a:off x="782" y="1901"/>
              <a:ext cx="1443" cy="1026"/>
            </a:xfrm>
            <a:custGeom>
              <a:avLst/>
              <a:gdLst/>
              <a:ahLst/>
              <a:cxnLst>
                <a:cxn ang="0">
                  <a:pos x="0" y="0"/>
                </a:cxn>
                <a:cxn ang="0">
                  <a:pos x="0" y="1026"/>
                </a:cxn>
                <a:cxn ang="0">
                  <a:pos x="1443" y="1026"/>
                </a:cxn>
              </a:cxnLst>
              <a:pathLst>
                <a:path w="1443" h="1026">
                  <a:moveTo>
                    <a:pt x="0" y="0"/>
                  </a:moveTo>
                  <a:lnTo>
                    <a:pt x="0" y="1026"/>
                  </a:lnTo>
                  <a:lnTo>
                    <a:pt x="1443" y="1026"/>
                  </a:lnTo>
                </a:path>
              </a:pathLst>
            </a:custGeom>
            <a:noFill/>
            <a:ln w="12700" cap="flat" cmpd="sng">
              <a:solidFill>
                <a:srgbClr val="000000">
                  <a:alpha val="100000"/>
                </a:srgbClr>
              </a:solidFill>
              <a:prstDash val="solid"/>
              <a:round/>
              <a:headEnd type="none" w="med" len="med"/>
              <a:tailEnd type="none" w="med" len="med"/>
            </a:ln>
          </p:spPr>
          <p:txBody>
            <a:bodyPr/>
            <a:p>
              <a:endParaRPr lang="zh-CN" altLang="en-US"/>
            </a:p>
          </p:txBody>
        </p:sp>
        <p:sp>
          <p:nvSpPr>
            <p:cNvPr id="65572" name="Text Box 16"/>
            <p:cNvSpPr txBox="1"/>
            <p:nvPr/>
          </p:nvSpPr>
          <p:spPr>
            <a:xfrm>
              <a:off x="703" y="1573"/>
              <a:ext cx="188"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spcAft>
                  <a:spcPct val="50000"/>
                </a:spcAft>
                <a:buFontTx/>
                <a:buNone/>
              </a:pPr>
              <a:r>
                <a:rPr lang="en-US" altLang="ja-JP" sz="2800" dirty="0">
                  <a:latin typeface="宋体" panose="02010600030101010101" pitchFamily="2" charset="-122"/>
                  <a:ea typeface="MS PGothic" panose="020B0600070205080204" pitchFamily="34" charset="-128"/>
                </a:rPr>
                <a:t>y</a:t>
              </a:r>
              <a:endParaRPr lang="en-US" altLang="ja-JP" sz="2800" dirty="0">
                <a:latin typeface="宋体" panose="02010600030101010101" pitchFamily="2" charset="-122"/>
                <a:ea typeface="MS PGothic" panose="020B0600070205080204" pitchFamily="34" charset="-128"/>
              </a:endParaRPr>
            </a:p>
          </p:txBody>
        </p:sp>
        <p:sp>
          <p:nvSpPr>
            <p:cNvPr id="65573" name="Text Box 17"/>
            <p:cNvSpPr txBox="1"/>
            <p:nvPr/>
          </p:nvSpPr>
          <p:spPr>
            <a:xfrm>
              <a:off x="1775" y="2163"/>
              <a:ext cx="228"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spcAft>
                  <a:spcPct val="50000"/>
                </a:spcAft>
                <a:buFontTx/>
                <a:buNone/>
              </a:pPr>
              <a:r>
                <a:rPr lang="en-US" altLang="zh-CN" sz="2800" dirty="0">
                  <a:latin typeface="宋体" panose="02010600030101010101" pitchFamily="2" charset="-122"/>
                  <a:ea typeface="MS PGothic" panose="020B0600070205080204" pitchFamily="34" charset="-128"/>
                </a:rPr>
                <a:t>Q</a:t>
              </a:r>
              <a:endParaRPr lang="en-US" altLang="zh-CN" sz="2800" dirty="0">
                <a:latin typeface="宋体" panose="02010600030101010101" pitchFamily="2" charset="-122"/>
                <a:ea typeface="MS PGothic" panose="020B0600070205080204" pitchFamily="34" charset="-128"/>
              </a:endParaRPr>
            </a:p>
          </p:txBody>
        </p:sp>
        <p:sp>
          <p:nvSpPr>
            <p:cNvPr id="65574" name="Text Box 18"/>
            <p:cNvSpPr txBox="1"/>
            <p:nvPr/>
          </p:nvSpPr>
          <p:spPr>
            <a:xfrm>
              <a:off x="958" y="2344"/>
              <a:ext cx="212"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spcAft>
                  <a:spcPct val="50000"/>
                </a:spcAft>
                <a:buFontTx/>
                <a:buNone/>
              </a:pPr>
              <a:r>
                <a:rPr lang="en-US" altLang="zh-CN" sz="2800" dirty="0">
                  <a:solidFill>
                    <a:schemeClr val="bg1"/>
                  </a:solidFill>
                  <a:latin typeface="宋体" panose="02010600030101010101" pitchFamily="2" charset="-122"/>
                  <a:ea typeface="MS PGothic" panose="020B0600070205080204" pitchFamily="34" charset="-128"/>
                </a:rPr>
                <a:t>P</a:t>
              </a:r>
              <a:endParaRPr lang="en-US" altLang="ja-JP" sz="2800" dirty="0">
                <a:solidFill>
                  <a:schemeClr val="bg1"/>
                </a:solidFill>
                <a:latin typeface="宋体" panose="02010600030101010101" pitchFamily="2" charset="-122"/>
                <a:ea typeface="MS PGothic" panose="020B0600070205080204" pitchFamily="34" charset="-128"/>
              </a:endParaRPr>
            </a:p>
          </p:txBody>
        </p:sp>
      </p:grpSp>
      <p:grpSp>
        <p:nvGrpSpPr>
          <p:cNvPr id="65540" name="Group 19"/>
          <p:cNvGrpSpPr/>
          <p:nvPr/>
        </p:nvGrpSpPr>
        <p:grpSpPr>
          <a:xfrm>
            <a:off x="4859338" y="2497138"/>
            <a:ext cx="2770187" cy="2311400"/>
            <a:chOff x="3061" y="1573"/>
            <a:chExt cx="1745" cy="1456"/>
          </a:xfrm>
        </p:grpSpPr>
        <p:sp>
          <p:nvSpPr>
            <p:cNvPr id="65544" name="Freeform 20"/>
            <p:cNvSpPr/>
            <p:nvPr/>
          </p:nvSpPr>
          <p:spPr>
            <a:xfrm>
              <a:off x="3282" y="2562"/>
              <a:ext cx="127" cy="32"/>
            </a:xfrm>
            <a:custGeom>
              <a:avLst/>
              <a:gdLst/>
              <a:ahLst/>
              <a:cxnLst>
                <a:cxn ang="0">
                  <a:pos x="107" y="32"/>
                </a:cxn>
                <a:cxn ang="0">
                  <a:pos x="0" y="12"/>
                </a:cxn>
                <a:cxn ang="0">
                  <a:pos x="127" y="0"/>
                </a:cxn>
                <a:cxn ang="0">
                  <a:pos x="107" y="32"/>
                </a:cxn>
              </a:cxnLst>
              <a:pathLst>
                <a:path w="127" h="32">
                  <a:moveTo>
                    <a:pt x="107" y="32"/>
                  </a:moveTo>
                  <a:lnTo>
                    <a:pt x="0" y="12"/>
                  </a:lnTo>
                  <a:lnTo>
                    <a:pt x="127" y="0"/>
                  </a:lnTo>
                  <a:lnTo>
                    <a:pt x="107" y="32"/>
                  </a:lnTo>
                  <a:close/>
                </a:path>
              </a:pathLst>
            </a:custGeom>
            <a:solidFill>
              <a:srgbClr val="999999">
                <a:alpha val="100000"/>
              </a:srgbClr>
            </a:solidFill>
            <a:ln w="0" cap="flat" cmpd="sng">
              <a:solidFill>
                <a:srgbClr val="999999">
                  <a:alpha val="100000"/>
                </a:srgbClr>
              </a:solidFill>
              <a:prstDash val="solid"/>
              <a:round/>
              <a:headEnd type="none" w="med" len="med"/>
              <a:tailEnd type="none" w="med" len="med"/>
            </a:ln>
          </p:spPr>
          <p:txBody>
            <a:bodyPr/>
            <a:p>
              <a:endParaRPr lang="zh-CN" altLang="en-US"/>
            </a:p>
          </p:txBody>
        </p:sp>
        <p:sp>
          <p:nvSpPr>
            <p:cNvPr id="65545" name="Freeform 21"/>
            <p:cNvSpPr/>
            <p:nvPr/>
          </p:nvSpPr>
          <p:spPr>
            <a:xfrm>
              <a:off x="3282" y="2562"/>
              <a:ext cx="127" cy="32"/>
            </a:xfrm>
            <a:custGeom>
              <a:avLst/>
              <a:gdLst/>
              <a:ahLst/>
              <a:cxnLst>
                <a:cxn ang="0">
                  <a:pos x="107" y="32"/>
                </a:cxn>
                <a:cxn ang="0">
                  <a:pos x="0" y="12"/>
                </a:cxn>
                <a:cxn ang="0">
                  <a:pos x="127" y="0"/>
                </a:cxn>
              </a:cxnLst>
              <a:pathLst>
                <a:path w="127" h="32">
                  <a:moveTo>
                    <a:pt x="107" y="32"/>
                  </a:moveTo>
                  <a:lnTo>
                    <a:pt x="0" y="12"/>
                  </a:lnTo>
                  <a:lnTo>
                    <a:pt x="127" y="0"/>
                  </a:lnTo>
                </a:path>
              </a:pathLst>
            </a:custGeom>
            <a:solidFill>
              <a:srgbClr val="33CC33">
                <a:alpha val="100000"/>
              </a:srgbClr>
            </a:solidFill>
            <a:ln w="12700" cap="flat" cmpd="sng">
              <a:solidFill>
                <a:srgbClr val="000000">
                  <a:alpha val="100000"/>
                </a:srgbClr>
              </a:solidFill>
              <a:prstDash val="solid"/>
              <a:round/>
              <a:headEnd type="none" w="med" len="med"/>
              <a:tailEnd type="none" w="med" len="med"/>
            </a:ln>
          </p:spPr>
          <p:txBody>
            <a:bodyPr/>
            <a:p>
              <a:endParaRPr lang="zh-CN" altLang="en-US"/>
            </a:p>
          </p:txBody>
        </p:sp>
        <p:sp>
          <p:nvSpPr>
            <p:cNvPr id="65546" name="Freeform 22"/>
            <p:cNvSpPr/>
            <p:nvPr/>
          </p:nvSpPr>
          <p:spPr>
            <a:xfrm>
              <a:off x="3337" y="1865"/>
              <a:ext cx="452" cy="947"/>
            </a:xfrm>
            <a:custGeom>
              <a:avLst/>
              <a:gdLst/>
              <a:ahLst/>
              <a:cxnLst>
                <a:cxn ang="0">
                  <a:pos x="0" y="824"/>
                </a:cxn>
                <a:cxn ang="0">
                  <a:pos x="452" y="0"/>
                </a:cxn>
                <a:cxn ang="0">
                  <a:pos x="151" y="947"/>
                </a:cxn>
                <a:cxn ang="0">
                  <a:pos x="0" y="824"/>
                </a:cxn>
              </a:cxnLst>
              <a:pathLst>
                <a:path w="452" h="947">
                  <a:moveTo>
                    <a:pt x="0" y="824"/>
                  </a:moveTo>
                  <a:lnTo>
                    <a:pt x="452" y="0"/>
                  </a:lnTo>
                  <a:lnTo>
                    <a:pt x="151" y="947"/>
                  </a:lnTo>
                  <a:lnTo>
                    <a:pt x="0" y="824"/>
                  </a:lnTo>
                  <a:close/>
                </a:path>
              </a:pathLst>
            </a:custGeom>
            <a:solidFill>
              <a:srgbClr val="FFFF00">
                <a:alpha val="100000"/>
              </a:srgbClr>
            </a:solidFill>
            <a:ln w="0" cap="flat" cmpd="sng">
              <a:solidFill>
                <a:srgbClr val="CCCCCC">
                  <a:alpha val="100000"/>
                </a:srgbClr>
              </a:solidFill>
              <a:prstDash val="solid"/>
              <a:round/>
              <a:headEnd type="none" w="med" len="med"/>
              <a:tailEnd type="none" w="med" len="med"/>
            </a:ln>
          </p:spPr>
          <p:txBody>
            <a:bodyPr/>
            <a:p>
              <a:endParaRPr lang="zh-CN" altLang="en-US"/>
            </a:p>
          </p:txBody>
        </p:sp>
        <p:sp>
          <p:nvSpPr>
            <p:cNvPr id="65547" name="Freeform 23"/>
            <p:cNvSpPr/>
            <p:nvPr/>
          </p:nvSpPr>
          <p:spPr>
            <a:xfrm>
              <a:off x="3337" y="1865"/>
              <a:ext cx="452" cy="947"/>
            </a:xfrm>
            <a:custGeom>
              <a:avLst/>
              <a:gdLst/>
              <a:ahLst/>
              <a:cxnLst>
                <a:cxn ang="0">
                  <a:pos x="0" y="824"/>
                </a:cxn>
                <a:cxn ang="0">
                  <a:pos x="452" y="0"/>
                </a:cxn>
                <a:cxn ang="0">
                  <a:pos x="151" y="947"/>
                </a:cxn>
                <a:cxn ang="0">
                  <a:pos x="0" y="824"/>
                </a:cxn>
              </a:cxnLst>
              <a:pathLst>
                <a:path w="452" h="947">
                  <a:moveTo>
                    <a:pt x="0" y="824"/>
                  </a:moveTo>
                  <a:lnTo>
                    <a:pt x="452" y="0"/>
                  </a:lnTo>
                  <a:lnTo>
                    <a:pt x="151" y="947"/>
                  </a:lnTo>
                  <a:lnTo>
                    <a:pt x="0" y="824"/>
                  </a:lnTo>
                </a:path>
              </a:pathLst>
            </a:custGeom>
            <a:noFill/>
            <a:ln w="12700" cap="flat" cmpd="sng">
              <a:solidFill>
                <a:srgbClr val="000000">
                  <a:alpha val="100000"/>
                </a:srgbClr>
              </a:solidFill>
              <a:prstDash val="solid"/>
              <a:round/>
              <a:headEnd type="none" w="med" len="med"/>
              <a:tailEnd type="none" w="med" len="med"/>
            </a:ln>
          </p:spPr>
          <p:txBody>
            <a:bodyPr/>
            <a:p>
              <a:endParaRPr lang="zh-CN" altLang="en-US"/>
            </a:p>
          </p:txBody>
        </p:sp>
        <p:sp>
          <p:nvSpPr>
            <p:cNvPr id="65548" name="Freeform 24"/>
            <p:cNvSpPr/>
            <p:nvPr/>
          </p:nvSpPr>
          <p:spPr>
            <a:xfrm>
              <a:off x="3353" y="1901"/>
              <a:ext cx="745" cy="891"/>
            </a:xfrm>
            <a:custGeom>
              <a:avLst/>
              <a:gdLst/>
              <a:ahLst/>
              <a:cxnLst>
                <a:cxn ang="0">
                  <a:pos x="0" y="0"/>
                </a:cxn>
                <a:cxn ang="0">
                  <a:pos x="313" y="0"/>
                </a:cxn>
                <a:cxn ang="0">
                  <a:pos x="745" y="891"/>
                </a:cxn>
                <a:cxn ang="0">
                  <a:pos x="0" y="0"/>
                </a:cxn>
              </a:cxnLst>
              <a:pathLst>
                <a:path w="745" h="891">
                  <a:moveTo>
                    <a:pt x="0" y="0"/>
                  </a:moveTo>
                  <a:lnTo>
                    <a:pt x="313" y="0"/>
                  </a:lnTo>
                  <a:lnTo>
                    <a:pt x="745" y="891"/>
                  </a:lnTo>
                  <a:lnTo>
                    <a:pt x="0" y="0"/>
                  </a:lnTo>
                  <a:close/>
                </a:path>
              </a:pathLst>
            </a:custGeom>
            <a:solidFill>
              <a:srgbClr val="3333FF">
                <a:alpha val="100000"/>
              </a:srgbClr>
            </a:solidFill>
            <a:ln w="0" cap="flat" cmpd="sng">
              <a:solidFill>
                <a:srgbClr val="666666">
                  <a:alpha val="100000"/>
                </a:srgbClr>
              </a:solidFill>
              <a:prstDash val="solid"/>
              <a:round/>
              <a:headEnd type="none" w="med" len="med"/>
              <a:tailEnd type="none" w="med" len="med"/>
            </a:ln>
          </p:spPr>
          <p:txBody>
            <a:bodyPr/>
            <a:p>
              <a:endParaRPr lang="zh-CN" altLang="en-US"/>
            </a:p>
          </p:txBody>
        </p:sp>
        <p:sp>
          <p:nvSpPr>
            <p:cNvPr id="65549" name="Freeform 25"/>
            <p:cNvSpPr/>
            <p:nvPr/>
          </p:nvSpPr>
          <p:spPr>
            <a:xfrm>
              <a:off x="3353" y="1901"/>
              <a:ext cx="745" cy="891"/>
            </a:xfrm>
            <a:custGeom>
              <a:avLst/>
              <a:gdLst/>
              <a:ahLst/>
              <a:cxnLst>
                <a:cxn ang="0">
                  <a:pos x="0" y="0"/>
                </a:cxn>
                <a:cxn ang="0">
                  <a:pos x="313" y="0"/>
                </a:cxn>
                <a:cxn ang="0">
                  <a:pos x="745" y="891"/>
                </a:cxn>
                <a:cxn ang="0">
                  <a:pos x="0" y="0"/>
                </a:cxn>
              </a:cxnLst>
              <a:pathLst>
                <a:path w="745" h="891">
                  <a:moveTo>
                    <a:pt x="0" y="0"/>
                  </a:moveTo>
                  <a:lnTo>
                    <a:pt x="313" y="0"/>
                  </a:lnTo>
                  <a:lnTo>
                    <a:pt x="745" y="891"/>
                  </a:lnTo>
                  <a:lnTo>
                    <a:pt x="0" y="0"/>
                  </a:lnTo>
                </a:path>
              </a:pathLst>
            </a:custGeom>
            <a:noFill/>
            <a:ln w="12700" cap="flat" cmpd="sng">
              <a:solidFill>
                <a:srgbClr val="000000">
                  <a:alpha val="100000"/>
                </a:srgbClr>
              </a:solidFill>
              <a:prstDash val="solid"/>
              <a:round/>
              <a:headEnd type="none" w="med" len="med"/>
              <a:tailEnd type="none" w="med" len="med"/>
            </a:ln>
          </p:spPr>
          <p:txBody>
            <a:bodyPr/>
            <a:p>
              <a:endParaRPr lang="zh-CN" altLang="en-US"/>
            </a:p>
          </p:txBody>
        </p:sp>
        <p:sp>
          <p:nvSpPr>
            <p:cNvPr id="65550" name="Freeform 26"/>
            <p:cNvSpPr/>
            <p:nvPr/>
          </p:nvSpPr>
          <p:spPr>
            <a:xfrm>
              <a:off x="3551" y="2507"/>
              <a:ext cx="749" cy="198"/>
            </a:xfrm>
            <a:custGeom>
              <a:avLst/>
              <a:gdLst/>
              <a:ahLst/>
              <a:cxnLst>
                <a:cxn ang="0">
                  <a:pos x="20" y="48"/>
                </a:cxn>
                <a:cxn ang="0">
                  <a:pos x="670" y="0"/>
                </a:cxn>
                <a:cxn ang="0">
                  <a:pos x="749" y="198"/>
                </a:cxn>
                <a:cxn ang="0">
                  <a:pos x="0" y="111"/>
                </a:cxn>
                <a:cxn ang="0">
                  <a:pos x="20" y="48"/>
                </a:cxn>
              </a:cxnLst>
              <a:pathLst>
                <a:path w="749" h="198">
                  <a:moveTo>
                    <a:pt x="20" y="48"/>
                  </a:moveTo>
                  <a:lnTo>
                    <a:pt x="670" y="0"/>
                  </a:lnTo>
                  <a:lnTo>
                    <a:pt x="749" y="198"/>
                  </a:lnTo>
                  <a:lnTo>
                    <a:pt x="0" y="111"/>
                  </a:lnTo>
                  <a:lnTo>
                    <a:pt x="20" y="48"/>
                  </a:lnTo>
                  <a:close/>
                </a:path>
              </a:pathLst>
            </a:custGeom>
            <a:solidFill>
              <a:srgbClr val="33CC33">
                <a:alpha val="100000"/>
              </a:srgbClr>
            </a:solidFill>
            <a:ln w="0" cap="flat" cmpd="sng">
              <a:solidFill>
                <a:srgbClr val="999999">
                  <a:alpha val="100000"/>
                </a:srgbClr>
              </a:solidFill>
              <a:prstDash val="solid"/>
              <a:round/>
              <a:headEnd type="none" w="med" len="med"/>
              <a:tailEnd type="none" w="med" len="med"/>
            </a:ln>
          </p:spPr>
          <p:txBody>
            <a:bodyPr/>
            <a:p>
              <a:endParaRPr lang="zh-CN" altLang="en-US"/>
            </a:p>
          </p:txBody>
        </p:sp>
        <p:sp>
          <p:nvSpPr>
            <p:cNvPr id="65551" name="Freeform 27"/>
            <p:cNvSpPr/>
            <p:nvPr/>
          </p:nvSpPr>
          <p:spPr>
            <a:xfrm>
              <a:off x="3551" y="2507"/>
              <a:ext cx="749" cy="198"/>
            </a:xfrm>
            <a:custGeom>
              <a:avLst/>
              <a:gdLst/>
              <a:ahLst/>
              <a:cxnLst>
                <a:cxn ang="0">
                  <a:pos x="20" y="48"/>
                </a:cxn>
                <a:cxn ang="0">
                  <a:pos x="670" y="0"/>
                </a:cxn>
                <a:cxn ang="0">
                  <a:pos x="749" y="198"/>
                </a:cxn>
                <a:cxn ang="0">
                  <a:pos x="0" y="111"/>
                </a:cxn>
              </a:cxnLst>
              <a:pathLst>
                <a:path w="749" h="198">
                  <a:moveTo>
                    <a:pt x="20" y="48"/>
                  </a:moveTo>
                  <a:lnTo>
                    <a:pt x="670" y="0"/>
                  </a:lnTo>
                  <a:lnTo>
                    <a:pt x="749" y="198"/>
                  </a:lnTo>
                  <a:lnTo>
                    <a:pt x="0" y="111"/>
                  </a:lnTo>
                </a:path>
              </a:pathLst>
            </a:custGeom>
            <a:noFill/>
            <a:ln w="12700" cap="flat" cmpd="sng">
              <a:solidFill>
                <a:srgbClr val="000000">
                  <a:alpha val="100000"/>
                </a:srgbClr>
              </a:solidFill>
              <a:prstDash val="solid"/>
              <a:round/>
              <a:headEnd type="none" w="med" len="med"/>
              <a:tailEnd type="none" w="med" len="med"/>
            </a:ln>
          </p:spPr>
          <p:txBody>
            <a:bodyPr/>
            <a:p>
              <a:endParaRPr lang="zh-CN" altLang="en-US"/>
            </a:p>
          </p:txBody>
        </p:sp>
        <p:sp>
          <p:nvSpPr>
            <p:cNvPr id="65552" name="Freeform 28"/>
            <p:cNvSpPr/>
            <p:nvPr/>
          </p:nvSpPr>
          <p:spPr>
            <a:xfrm>
              <a:off x="3116" y="1830"/>
              <a:ext cx="51" cy="71"/>
            </a:xfrm>
            <a:custGeom>
              <a:avLst/>
              <a:gdLst/>
              <a:ahLst/>
              <a:cxnLst>
                <a:cxn ang="0">
                  <a:pos x="0" y="71"/>
                </a:cxn>
                <a:cxn ang="0">
                  <a:pos x="51" y="71"/>
                </a:cxn>
                <a:cxn ang="0">
                  <a:pos x="23" y="0"/>
                </a:cxn>
                <a:cxn ang="0">
                  <a:pos x="0" y="71"/>
                </a:cxn>
              </a:cxnLst>
              <a:pathLst>
                <a:path w="51" h="71">
                  <a:moveTo>
                    <a:pt x="0" y="71"/>
                  </a:moveTo>
                  <a:lnTo>
                    <a:pt x="51" y="71"/>
                  </a:lnTo>
                  <a:lnTo>
                    <a:pt x="23" y="0"/>
                  </a:lnTo>
                  <a:lnTo>
                    <a:pt x="0" y="71"/>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65553" name="Freeform 29"/>
            <p:cNvSpPr/>
            <p:nvPr/>
          </p:nvSpPr>
          <p:spPr>
            <a:xfrm>
              <a:off x="4573" y="2895"/>
              <a:ext cx="63" cy="60"/>
            </a:xfrm>
            <a:custGeom>
              <a:avLst/>
              <a:gdLst/>
              <a:ahLst/>
              <a:cxnLst>
                <a:cxn ang="0">
                  <a:pos x="0" y="0"/>
                </a:cxn>
                <a:cxn ang="0">
                  <a:pos x="0" y="60"/>
                </a:cxn>
                <a:cxn ang="0">
                  <a:pos x="63" y="32"/>
                </a:cxn>
                <a:cxn ang="0">
                  <a:pos x="0" y="0"/>
                </a:cxn>
              </a:cxnLst>
              <a:pathLst>
                <a:path w="63" h="60">
                  <a:moveTo>
                    <a:pt x="0" y="0"/>
                  </a:moveTo>
                  <a:lnTo>
                    <a:pt x="0" y="60"/>
                  </a:lnTo>
                  <a:lnTo>
                    <a:pt x="63" y="32"/>
                  </a:lnTo>
                  <a:lnTo>
                    <a:pt x="0" y="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p>
              <a:endParaRPr lang="zh-CN" altLang="en-US"/>
            </a:p>
          </p:txBody>
        </p:sp>
        <p:sp>
          <p:nvSpPr>
            <p:cNvPr id="65554" name="Freeform 30"/>
            <p:cNvSpPr/>
            <p:nvPr/>
          </p:nvSpPr>
          <p:spPr>
            <a:xfrm>
              <a:off x="3139" y="1901"/>
              <a:ext cx="1442" cy="1026"/>
            </a:xfrm>
            <a:custGeom>
              <a:avLst/>
              <a:gdLst/>
              <a:ahLst/>
              <a:cxnLst>
                <a:cxn ang="0">
                  <a:pos x="0" y="0"/>
                </a:cxn>
                <a:cxn ang="0">
                  <a:pos x="0" y="1026"/>
                </a:cxn>
                <a:cxn ang="0">
                  <a:pos x="1442" y="1026"/>
                </a:cxn>
              </a:cxnLst>
              <a:pathLst>
                <a:path w="1442" h="1026">
                  <a:moveTo>
                    <a:pt x="0" y="0"/>
                  </a:moveTo>
                  <a:lnTo>
                    <a:pt x="0" y="1026"/>
                  </a:lnTo>
                  <a:lnTo>
                    <a:pt x="1442" y="1026"/>
                  </a:lnTo>
                </a:path>
              </a:pathLst>
            </a:custGeom>
            <a:noFill/>
            <a:ln w="12700" cap="flat" cmpd="sng">
              <a:solidFill>
                <a:srgbClr val="000000">
                  <a:alpha val="100000"/>
                </a:srgbClr>
              </a:solidFill>
              <a:prstDash val="solid"/>
              <a:round/>
              <a:headEnd type="none" w="med" len="med"/>
              <a:tailEnd type="none" w="med" len="med"/>
            </a:ln>
          </p:spPr>
          <p:txBody>
            <a:bodyPr/>
            <a:p>
              <a:endParaRPr lang="zh-CN" altLang="en-US"/>
            </a:p>
          </p:txBody>
        </p:sp>
        <p:sp>
          <p:nvSpPr>
            <p:cNvPr id="65555" name="Text Box 31"/>
            <p:cNvSpPr txBox="1"/>
            <p:nvPr/>
          </p:nvSpPr>
          <p:spPr>
            <a:xfrm>
              <a:off x="4618" y="2798"/>
              <a:ext cx="188"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spcAft>
                  <a:spcPct val="50000"/>
                </a:spcAft>
                <a:buFontTx/>
                <a:buNone/>
              </a:pPr>
              <a:r>
                <a:rPr lang="en-US" altLang="ja-JP" sz="2800" dirty="0">
                  <a:latin typeface="宋体" panose="02010600030101010101" pitchFamily="2" charset="-122"/>
                  <a:ea typeface="MS PGothic" panose="020B0600070205080204" pitchFamily="34" charset="-128"/>
                </a:rPr>
                <a:t>x</a:t>
              </a:r>
              <a:endParaRPr lang="en-US" altLang="ja-JP" sz="2800" dirty="0">
                <a:latin typeface="宋体" panose="02010600030101010101" pitchFamily="2" charset="-122"/>
                <a:ea typeface="MS PGothic" panose="020B0600070205080204" pitchFamily="34" charset="-128"/>
              </a:endParaRPr>
            </a:p>
          </p:txBody>
        </p:sp>
        <p:sp>
          <p:nvSpPr>
            <p:cNvPr id="65556" name="Text Box 32"/>
            <p:cNvSpPr txBox="1"/>
            <p:nvPr/>
          </p:nvSpPr>
          <p:spPr>
            <a:xfrm>
              <a:off x="3061" y="1573"/>
              <a:ext cx="188"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spcAft>
                  <a:spcPct val="50000"/>
                </a:spcAft>
                <a:buFontTx/>
                <a:buNone/>
              </a:pPr>
              <a:r>
                <a:rPr lang="en-US" altLang="ja-JP" sz="2800" dirty="0">
                  <a:latin typeface="宋体" panose="02010600030101010101" pitchFamily="2" charset="-122"/>
                  <a:ea typeface="MS PGothic" panose="020B0600070205080204" pitchFamily="34" charset="-128"/>
                </a:rPr>
                <a:t>y</a:t>
              </a:r>
              <a:endParaRPr lang="en-US" altLang="ja-JP" sz="2800" dirty="0">
                <a:latin typeface="宋体" panose="02010600030101010101" pitchFamily="2" charset="-122"/>
                <a:ea typeface="MS PGothic" panose="020B0600070205080204" pitchFamily="34" charset="-128"/>
              </a:endParaRPr>
            </a:p>
          </p:txBody>
        </p:sp>
        <p:sp>
          <p:nvSpPr>
            <p:cNvPr id="65557" name="Text Box 33"/>
            <p:cNvSpPr txBox="1"/>
            <p:nvPr/>
          </p:nvSpPr>
          <p:spPr>
            <a:xfrm>
              <a:off x="3338" y="2526"/>
              <a:ext cx="22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spcAft>
                  <a:spcPct val="50000"/>
                </a:spcAft>
                <a:buFontTx/>
                <a:buNone/>
              </a:pPr>
              <a:r>
                <a:rPr lang="en-US" altLang="zh-CN" sz="2800" dirty="0">
                  <a:latin typeface="宋体" panose="02010600030101010101" pitchFamily="2" charset="-122"/>
                  <a:ea typeface="MS PGothic" panose="020B0600070205080204" pitchFamily="34" charset="-128"/>
                </a:rPr>
                <a:t>R</a:t>
              </a:r>
              <a:endParaRPr lang="en-US" altLang="ja-JP" sz="2800" dirty="0">
                <a:latin typeface="宋体" panose="02010600030101010101" pitchFamily="2" charset="-122"/>
                <a:ea typeface="MS PGothic" panose="020B0600070205080204" pitchFamily="34" charset="-128"/>
              </a:endParaRPr>
            </a:p>
          </p:txBody>
        </p:sp>
        <p:sp>
          <p:nvSpPr>
            <p:cNvPr id="65558" name="Text Box 34"/>
            <p:cNvSpPr txBox="1"/>
            <p:nvPr/>
          </p:nvSpPr>
          <p:spPr>
            <a:xfrm>
              <a:off x="4013" y="2481"/>
              <a:ext cx="212"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spcAft>
                  <a:spcPct val="50000"/>
                </a:spcAft>
                <a:buFontTx/>
                <a:buNone/>
              </a:pPr>
              <a:r>
                <a:rPr lang="en-US" altLang="zh-CN" sz="2800" dirty="0">
                  <a:solidFill>
                    <a:schemeClr val="bg1"/>
                  </a:solidFill>
                  <a:latin typeface="宋体" panose="02010600030101010101" pitchFamily="2" charset="-122"/>
                  <a:ea typeface="MS PGothic" panose="020B0600070205080204" pitchFamily="34" charset="-128"/>
                </a:rPr>
                <a:t>P</a:t>
              </a:r>
              <a:endParaRPr lang="en-US" altLang="ja-JP" sz="2800" dirty="0">
                <a:solidFill>
                  <a:schemeClr val="bg1"/>
                </a:solidFill>
                <a:latin typeface="宋体" panose="02010600030101010101" pitchFamily="2" charset="-122"/>
                <a:ea typeface="MS PGothic" panose="020B0600070205080204" pitchFamily="34" charset="-128"/>
              </a:endParaRPr>
            </a:p>
          </p:txBody>
        </p:sp>
        <p:sp>
          <p:nvSpPr>
            <p:cNvPr id="65559" name="Text Box 35"/>
            <p:cNvSpPr txBox="1"/>
            <p:nvPr/>
          </p:nvSpPr>
          <p:spPr>
            <a:xfrm>
              <a:off x="3469" y="1891"/>
              <a:ext cx="228"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spcAft>
                  <a:spcPct val="50000"/>
                </a:spcAft>
                <a:buFontTx/>
                <a:buNone/>
              </a:pPr>
              <a:r>
                <a:rPr lang="en-US" altLang="zh-CN" sz="2800" dirty="0">
                  <a:solidFill>
                    <a:schemeClr val="bg1"/>
                  </a:solidFill>
                  <a:latin typeface="宋体" panose="02010600030101010101" pitchFamily="2" charset="-122"/>
                  <a:ea typeface="MS PGothic" panose="020B0600070205080204" pitchFamily="34" charset="-128"/>
                </a:rPr>
                <a:t>Q</a:t>
              </a:r>
              <a:endParaRPr lang="en-US" altLang="ja-JP" sz="2800" dirty="0">
                <a:solidFill>
                  <a:schemeClr val="bg1"/>
                </a:solidFill>
                <a:latin typeface="宋体" panose="02010600030101010101" pitchFamily="2" charset="-122"/>
                <a:ea typeface="MS PGothic" panose="020B0600070205080204" pitchFamily="34" charset="-128"/>
              </a:endParaRPr>
            </a:p>
          </p:txBody>
        </p:sp>
      </p:grpSp>
      <p:sp>
        <p:nvSpPr>
          <p:cNvPr id="65541" name="Line 36"/>
          <p:cNvSpPr/>
          <p:nvPr/>
        </p:nvSpPr>
        <p:spPr>
          <a:xfrm>
            <a:off x="2887663" y="3573463"/>
            <a:ext cx="0" cy="576262"/>
          </a:xfrm>
          <a:prstGeom prst="line">
            <a:avLst/>
          </a:prstGeom>
          <a:ln w="28575" cap="flat" cmpd="sng">
            <a:solidFill>
              <a:srgbClr val="FF0000"/>
            </a:solidFill>
            <a:prstDash val="dash"/>
            <a:headEnd type="none" w="med" len="med"/>
            <a:tailEnd type="none" w="med" len="med"/>
          </a:ln>
        </p:spPr>
      </p:sp>
      <p:sp>
        <p:nvSpPr>
          <p:cNvPr id="65542" name="Line 37"/>
          <p:cNvSpPr/>
          <p:nvPr/>
        </p:nvSpPr>
        <p:spPr>
          <a:xfrm>
            <a:off x="5867400" y="3860800"/>
            <a:ext cx="0" cy="576263"/>
          </a:xfrm>
          <a:prstGeom prst="line">
            <a:avLst/>
          </a:prstGeom>
          <a:ln w="28575" cap="flat" cmpd="sng">
            <a:solidFill>
              <a:srgbClr val="FF0000"/>
            </a:solidFill>
            <a:prstDash val="dash"/>
            <a:headEnd type="none" w="med" len="med"/>
            <a:tailEnd type="none" w="med" len="med"/>
          </a:ln>
        </p:spPr>
      </p:sp>
      <p:sp>
        <p:nvSpPr>
          <p:cNvPr id="65543" name="Text Box 38"/>
          <p:cNvSpPr txBox="1"/>
          <p:nvPr/>
        </p:nvSpPr>
        <p:spPr>
          <a:xfrm>
            <a:off x="1187450" y="5157788"/>
            <a:ext cx="6769100" cy="398462"/>
          </a:xfrm>
          <a:prstGeom prst="rect">
            <a:avLst/>
          </a:prstGeom>
          <a:noFill/>
          <a:ln w="1270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spcAft>
                <a:spcPct val="50000"/>
              </a:spcAft>
              <a:buFontTx/>
              <a:buNone/>
            </a:pPr>
            <a:r>
              <a:rPr lang="zh-CN" altLang="en-US" sz="2000" dirty="0">
                <a:latin typeface="楷体" panose="02010609060101010101" pitchFamily="49" charset="-122"/>
                <a:ea typeface="楷体" panose="02010609060101010101" pitchFamily="49" charset="-122"/>
              </a:rPr>
              <a:t>相互遮挡时，将其中一个多边形沿另一个多边形进行剖分</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3"/>
          <p:cNvSpPr>
            <a:spLocks noGrp="1"/>
          </p:cNvSpPr>
          <p:nvPr>
            <p:ph idx="1"/>
          </p:nvPr>
        </p:nvSpPr>
        <p:spPr>
          <a:xfrm>
            <a:off x="500063" y="1989138"/>
            <a:ext cx="8229600" cy="3536950"/>
          </a:xfrm>
        </p:spPr>
        <p:txBody>
          <a:bodyPr vert="horz" wrap="square" lIns="91440" tIns="45720" rIns="91440" bIns="45720" anchor="t" anchorCtr="0"/>
          <a:p>
            <a:pPr>
              <a:spcBef>
                <a:spcPts val="600"/>
              </a:spcBef>
              <a:buFont typeface="Arial" panose="020B0604020202020204" pitchFamily="34" charset="0"/>
              <a:buNone/>
            </a:pPr>
            <a:r>
              <a:rPr lang="zh-CN" altLang="en-US" sz="2600" kern="1200" dirty="0">
                <a:solidFill>
                  <a:schemeClr val="accent2"/>
                </a:solidFill>
                <a:latin typeface="楷体" panose="02010609060101010101" pitchFamily="49" charset="-122"/>
                <a:ea typeface="楷体" panose="02010609060101010101" pitchFamily="49" charset="-122"/>
                <a:cs typeface="+mn-cs"/>
              </a:rPr>
              <a:t>画家算法特点</a:t>
            </a:r>
            <a:endParaRPr lang="zh-CN" altLang="en-US" sz="2600" kern="1200" dirty="0">
              <a:solidFill>
                <a:schemeClr val="accent2"/>
              </a:solidFill>
              <a:latin typeface="楷体" panose="02010609060101010101" pitchFamily="49" charset="-122"/>
              <a:ea typeface="楷体" panose="02010609060101010101" pitchFamily="49" charset="-122"/>
              <a:cs typeface="+mn-cs"/>
            </a:endParaRPr>
          </a:p>
          <a:p>
            <a:pPr>
              <a:spcBef>
                <a:spcPts val="600"/>
              </a:spcBef>
            </a:pPr>
            <a:r>
              <a:rPr lang="zh-CN" altLang="en-US" sz="2600" kern="1200" dirty="0">
                <a:latin typeface="楷体" panose="02010609060101010101" pitchFamily="49" charset="-122"/>
                <a:ea typeface="楷体" panose="02010609060101010101" pitchFamily="49" charset="-122"/>
                <a:cs typeface="+mn-cs"/>
              </a:rPr>
              <a:t>算法同时在物体空间和图像空间中进行处理，即：在物体空间中排序以确定优先级；而显示结果在算法运行之际就要不断地写入图像空间的帧缓冲区中。</a:t>
            </a:r>
            <a:endParaRPr lang="zh-CN" altLang="en-US" sz="2600" kern="1200" dirty="0">
              <a:latin typeface="楷体" panose="02010609060101010101" pitchFamily="49" charset="-122"/>
              <a:ea typeface="楷体" panose="02010609060101010101" pitchFamily="49" charset="-122"/>
              <a:cs typeface="+mn-cs"/>
            </a:endParaRPr>
          </a:p>
          <a:p>
            <a:pPr>
              <a:spcBef>
                <a:spcPts val="600"/>
              </a:spcBef>
            </a:pPr>
            <a:r>
              <a:rPr lang="zh-CN" altLang="en-US" sz="2600" kern="1200" dirty="0">
                <a:latin typeface="楷体" panose="02010609060101010101" pitchFamily="49" charset="-122"/>
                <a:ea typeface="楷体" panose="02010609060101010101" pitchFamily="49" charset="-122"/>
                <a:cs typeface="+mn-cs"/>
              </a:rPr>
              <a:t>该算法利用多边形几何关系来判断可见性，而不是像在</a:t>
            </a:r>
            <a:r>
              <a:rPr lang="en-US" altLang="zh-CN" sz="2600" kern="1200" dirty="0">
                <a:latin typeface="Times New Roman" panose="02020603050405020304" pitchFamily="18" charset="0"/>
                <a:ea typeface="楷体" panose="02010609060101010101" pitchFamily="49" charset="-122"/>
                <a:cs typeface="+mn-cs"/>
              </a:rPr>
              <a:t>Z</a:t>
            </a:r>
            <a:r>
              <a:rPr lang="zh-CN" altLang="en-US" sz="2600" kern="1200" dirty="0">
                <a:latin typeface="楷体" panose="02010609060101010101" pitchFamily="49" charset="-122"/>
                <a:ea typeface="楷体" panose="02010609060101010101" pitchFamily="49" charset="-122"/>
                <a:cs typeface="+mn-cs"/>
              </a:rPr>
              <a:t>缓冲器算法中逐个像素进行比较。</a:t>
            </a:r>
            <a:endParaRPr lang="en-US" altLang="zh-CN" sz="2600" kern="1200" dirty="0">
              <a:latin typeface="楷体" panose="02010609060101010101" pitchFamily="49" charset="-122"/>
              <a:ea typeface="楷体" panose="02010609060101010101" pitchFamily="49" charset="-122"/>
              <a:cs typeface="+mn-cs"/>
            </a:endParaRPr>
          </a:p>
          <a:p>
            <a:pPr eaLnBrk="1" hangingPunct="1">
              <a:spcBef>
                <a:spcPts val="600"/>
              </a:spcBef>
            </a:pPr>
            <a:r>
              <a:rPr lang="zh-CN" altLang="en-US" sz="2600" kern="1200" dirty="0">
                <a:latin typeface="楷体" panose="02010609060101010101" pitchFamily="49" charset="-122"/>
                <a:ea typeface="楷体" panose="02010609060101010101" pitchFamily="49" charset="-122"/>
                <a:cs typeface="+mn-cs"/>
              </a:rPr>
              <a:t>适合于</a:t>
            </a:r>
            <a:r>
              <a:rPr lang="zh-CN" altLang="en-US" sz="2600" kern="1200" dirty="0">
                <a:solidFill>
                  <a:srgbClr val="FF0000"/>
                </a:solidFill>
                <a:latin typeface="楷体" panose="02010609060101010101" pitchFamily="49" charset="-122"/>
                <a:ea typeface="楷体" panose="02010609060101010101" pitchFamily="49" charset="-122"/>
                <a:cs typeface="+mn-cs"/>
              </a:rPr>
              <a:t>固定视点</a:t>
            </a:r>
            <a:r>
              <a:rPr lang="zh-CN" altLang="en-US" sz="2600" kern="1200" dirty="0">
                <a:latin typeface="楷体" panose="02010609060101010101" pitchFamily="49" charset="-122"/>
                <a:ea typeface="楷体" panose="02010609060101010101" pitchFamily="49" charset="-122"/>
                <a:cs typeface="+mn-cs"/>
              </a:rPr>
              <a:t>的消隐</a:t>
            </a:r>
            <a:endParaRPr lang="en-US" altLang="zh-CN" sz="2600" kern="1200" dirty="0">
              <a:latin typeface="楷体" panose="02010609060101010101" pitchFamily="49" charset="-122"/>
              <a:ea typeface="楷体" panose="02010609060101010101" pitchFamily="49" charset="-122"/>
              <a:cs typeface="+mn-cs"/>
            </a:endParaRPr>
          </a:p>
          <a:p>
            <a:pPr eaLnBrk="1" hangingPunct="1">
              <a:spcBef>
                <a:spcPts val="600"/>
              </a:spcBef>
            </a:pPr>
            <a:r>
              <a:rPr lang="zh-CN" altLang="en-US" sz="2600" kern="1200" dirty="0">
                <a:latin typeface="楷体" panose="02010609060101010101" pitchFamily="49" charset="-122"/>
                <a:ea typeface="楷体" panose="02010609060101010101" pitchFamily="49" charset="-122"/>
                <a:cs typeface="+mn-cs"/>
              </a:rPr>
              <a:t>可以有效地实现透明效果</a:t>
            </a:r>
            <a:endParaRPr lang="zh-CN" altLang="en-US" sz="2600" kern="1200" dirty="0">
              <a:latin typeface="楷体" panose="02010609060101010101" pitchFamily="49" charset="-122"/>
              <a:ea typeface="楷体" panose="02010609060101010101" pitchFamily="49" charset="-122"/>
              <a:cs typeface="+mn-cs"/>
            </a:endParaRPr>
          </a:p>
        </p:txBody>
      </p:sp>
      <p:sp>
        <p:nvSpPr>
          <p:cNvPr id="66563" name="Rectangle 2"/>
          <p:cNvSpPr>
            <a:spLocks noGrp="1"/>
          </p:cNvSpPr>
          <p:nvPr>
            <p:ph type="title"/>
          </p:nvPr>
        </p:nvSpPr>
        <p:spPr/>
        <p:txBody>
          <a:bodyPr vert="horz" wrap="square" lIns="91440" tIns="45720" rIns="91440" bIns="45720" anchor="ctr" anchorCtr="0"/>
          <a:p>
            <a:pPr eaLnBrk="1" hangingPunct="1"/>
            <a:r>
              <a:rPr lang="en-US" altLang="zh-CN" sz="3600" b="1" kern="1200" dirty="0">
                <a:latin typeface="Times New Roman" panose="02020603050405020304" pitchFamily="18" charset="0"/>
                <a:ea typeface="楷体" panose="02010609060101010101" pitchFamily="49" charset="-122"/>
                <a:cs typeface="+mj-cs"/>
              </a:rPr>
              <a:t>7.2.3 </a:t>
            </a:r>
            <a:r>
              <a:rPr lang="zh-CN" altLang="en-US" sz="3600" b="1" kern="1200" dirty="0">
                <a:latin typeface="Times New Roman" panose="02020603050405020304" pitchFamily="18" charset="0"/>
                <a:ea typeface="楷体" panose="02010609060101010101" pitchFamily="49" charset="-122"/>
                <a:cs typeface="+mj-cs"/>
              </a:rPr>
              <a:t>画家算法</a:t>
            </a:r>
            <a:endParaRPr lang="en-US" altLang="zh-CN" sz="3600" b="1" kern="1200" dirty="0">
              <a:latin typeface="Times New Roman" panose="02020603050405020304" pitchFamily="18" charset="0"/>
              <a:ea typeface="楷体" panose="02010609060101010101" pitchFamily="49" charset="-122"/>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1" name="Picture 6"/>
          <p:cNvPicPr>
            <a:picLocks noChangeAspect="1"/>
          </p:cNvPicPr>
          <p:nvPr/>
        </p:nvPicPr>
        <p:blipFill>
          <a:blip r:embed="rId1"/>
          <a:stretch>
            <a:fillRect/>
          </a:stretch>
        </p:blipFill>
        <p:spPr>
          <a:xfrm>
            <a:off x="171450" y="1844993"/>
            <a:ext cx="8801100" cy="4819650"/>
          </a:xfrm>
          <a:prstGeom prst="rect">
            <a:avLst/>
          </a:prstGeom>
          <a:noFill/>
          <a:ln w="9525">
            <a:noFill/>
          </a:ln>
        </p:spPr>
      </p:pic>
      <p:sp>
        <p:nvSpPr>
          <p:cNvPr id="7170" name="文本框 13"/>
          <p:cNvSpPr txBox="1"/>
          <p:nvPr/>
        </p:nvSpPr>
        <p:spPr>
          <a:xfrm>
            <a:off x="107950" y="5877560"/>
            <a:ext cx="3219450" cy="64516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50000"/>
              </a:lnSpc>
              <a:spcBef>
                <a:spcPct val="0"/>
              </a:spcBef>
              <a:spcAft>
                <a:spcPct val="50000"/>
              </a:spcAft>
              <a:buFontTx/>
              <a:buNone/>
            </a:pPr>
            <a:r>
              <a:rPr lang="zh-CN" altLang="en-US" sz="2400" b="1" dirty="0">
                <a:latin typeface="华文楷体" panose="02010600040101010101" pitchFamily="2" charset="-122"/>
                <a:ea typeface="华文楷体" panose="02010600040101010101" pitchFamily="2" charset="-122"/>
              </a:rPr>
              <a:t>图形系统</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图形流水线</a:t>
            </a:r>
            <a:endParaRPr lang="zh-CN" altLang="en-US" sz="2400" b="1" dirty="0">
              <a:latin typeface="华文楷体" panose="02010600040101010101" pitchFamily="2" charset="-122"/>
              <a:ea typeface="华文楷体" panose="02010600040101010101" pitchFamily="2" charset="-122"/>
            </a:endParaRPr>
          </a:p>
        </p:txBody>
      </p:sp>
      <p:sp>
        <p:nvSpPr>
          <p:cNvPr id="3" name="标题 2"/>
          <p:cNvSpPr>
            <a:spLocks noGrp="1"/>
          </p:cNvSpPr>
          <p:nvPr>
            <p:ph type="title"/>
            <p:custDataLst>
              <p:tags r:id="rId2"/>
            </p:custDataLst>
          </p:nvPr>
        </p:nvSpPr>
        <p:spPr/>
        <p:txBody>
          <a:bodyPr/>
          <a:p>
            <a:r>
              <a:rPr lang="en-US"/>
              <a:t>7.1 </a:t>
            </a:r>
            <a:r>
              <a:rPr lang="zh-CN" altLang="en-US"/>
              <a:t>真实感图形分析</a:t>
            </a:r>
            <a:endParaRPr lang="zh-CN" altLang="en-US"/>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3"/>
          <p:cNvSpPr>
            <a:spLocks noGrp="1"/>
          </p:cNvSpPr>
          <p:nvPr>
            <p:ph idx="1"/>
          </p:nvPr>
        </p:nvSpPr>
        <p:spPr>
          <a:xfrm>
            <a:off x="457200" y="919163"/>
            <a:ext cx="8229600" cy="5207000"/>
          </a:xfrm>
        </p:spPr>
        <p:txBody>
          <a:bodyPr vert="horz" wrap="square" lIns="91440" tIns="45720" rIns="91440" bIns="45720" anchor="t" anchorCtr="0"/>
          <a:p>
            <a:pPr marL="0" indent="0">
              <a:lnSpc>
                <a:spcPct val="150000"/>
              </a:lnSpc>
              <a:buNone/>
            </a:pPr>
            <a:endParaRPr lang="en-US" altLang="zh-CN" sz="2600" b="1" kern="1200" dirty="0">
              <a:latin typeface="楷体" panose="02010609060101010101" pitchFamily="49" charset="-122"/>
              <a:ea typeface="楷体" panose="02010609060101010101" pitchFamily="49" charset="-122"/>
              <a:cs typeface="+mn-cs"/>
            </a:endParaRPr>
          </a:p>
        </p:txBody>
      </p:sp>
      <p:grpSp>
        <p:nvGrpSpPr>
          <p:cNvPr id="8195" name="Group 3"/>
          <p:cNvGrpSpPr/>
          <p:nvPr/>
        </p:nvGrpSpPr>
        <p:grpSpPr>
          <a:xfrm>
            <a:off x="2386013" y="1509078"/>
            <a:ext cx="4130675" cy="5087937"/>
            <a:chOff x="1960" y="890"/>
            <a:chExt cx="2412" cy="3161"/>
          </a:xfrm>
        </p:grpSpPr>
        <p:grpSp>
          <p:nvGrpSpPr>
            <p:cNvPr id="8196" name="Group 4"/>
            <p:cNvGrpSpPr/>
            <p:nvPr/>
          </p:nvGrpSpPr>
          <p:grpSpPr>
            <a:xfrm>
              <a:off x="1960" y="890"/>
              <a:ext cx="2412" cy="337"/>
              <a:chOff x="2415" y="11190"/>
              <a:chExt cx="1251" cy="701"/>
            </a:xfrm>
          </p:grpSpPr>
          <p:sp>
            <p:nvSpPr>
              <p:cNvPr id="8225" name="Rectangle 5"/>
              <p:cNvSpPr/>
              <p:nvPr/>
            </p:nvSpPr>
            <p:spPr>
              <a:xfrm>
                <a:off x="2415" y="11190"/>
                <a:ext cx="1251" cy="624"/>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spcAft>
                    <a:spcPct val="50000"/>
                  </a:spcAft>
                  <a:buFontTx/>
                  <a:buNone/>
                </a:pPr>
                <a:endParaRPr lang="zh-CN" altLang="en-US" sz="2400" b="1" dirty="0">
                  <a:latin typeface="楷体" panose="02010609060101010101" pitchFamily="49" charset="-122"/>
                  <a:ea typeface="楷体" panose="02010609060101010101" pitchFamily="49" charset="-122"/>
                </a:endParaRPr>
              </a:p>
            </p:txBody>
          </p:sp>
          <p:sp>
            <p:nvSpPr>
              <p:cNvPr id="8226" name="Text Box 6"/>
              <p:cNvSpPr txBox="1"/>
              <p:nvPr/>
            </p:nvSpPr>
            <p:spPr>
              <a:xfrm>
                <a:off x="2467" y="11236"/>
                <a:ext cx="1177" cy="65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spcAft>
                    <a:spcPct val="50000"/>
                  </a:spcAft>
                  <a:buFontTx/>
                  <a:buNone/>
                </a:pPr>
                <a:r>
                  <a:rPr lang="zh-CN" altLang="en-US" sz="2400" b="1" dirty="0">
                    <a:solidFill>
                      <a:srgbClr val="000000"/>
                    </a:solidFill>
                    <a:latin typeface="楷体" panose="02010609060101010101" pitchFamily="49" charset="-122"/>
                    <a:ea typeface="楷体" panose="02010609060101010101" pitchFamily="49" charset="-122"/>
                  </a:rPr>
                  <a:t>场景造型</a:t>
                </a:r>
                <a:r>
                  <a:rPr lang="zh-CN" altLang="en-US" sz="2000" b="1" dirty="0">
                    <a:solidFill>
                      <a:srgbClr val="FF3300"/>
                    </a:solidFill>
                    <a:latin typeface="楷体" panose="02010609060101010101" pitchFamily="49" charset="-122"/>
                    <a:ea typeface="楷体" panose="02010609060101010101" pitchFamily="49" charset="-122"/>
                  </a:rPr>
                  <a:t>（几何造型和变换）</a:t>
                </a:r>
                <a:endParaRPr lang="zh-CN" altLang="en-US" sz="2000" b="1" dirty="0">
                  <a:solidFill>
                    <a:srgbClr val="FF3300"/>
                  </a:solidFill>
                  <a:latin typeface="楷体" panose="02010609060101010101" pitchFamily="49" charset="-122"/>
                  <a:ea typeface="楷体" panose="02010609060101010101" pitchFamily="49" charset="-122"/>
                </a:endParaRPr>
              </a:p>
            </p:txBody>
          </p:sp>
        </p:grpSp>
        <p:grpSp>
          <p:nvGrpSpPr>
            <p:cNvPr id="8197" name="Group 7"/>
            <p:cNvGrpSpPr/>
            <p:nvPr/>
          </p:nvGrpSpPr>
          <p:grpSpPr>
            <a:xfrm>
              <a:off x="1960" y="1287"/>
              <a:ext cx="2412" cy="350"/>
              <a:chOff x="2415" y="11190"/>
              <a:chExt cx="1251" cy="728"/>
            </a:xfrm>
          </p:grpSpPr>
          <p:sp>
            <p:nvSpPr>
              <p:cNvPr id="8223" name="Rectangle 8"/>
              <p:cNvSpPr/>
              <p:nvPr/>
            </p:nvSpPr>
            <p:spPr>
              <a:xfrm>
                <a:off x="2415" y="11190"/>
                <a:ext cx="1251" cy="624"/>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spcAft>
                    <a:spcPct val="50000"/>
                  </a:spcAft>
                  <a:buFontTx/>
                  <a:buNone/>
                </a:pPr>
                <a:endParaRPr lang="zh-CN" altLang="en-US" sz="2400" b="1" dirty="0">
                  <a:latin typeface="楷体" panose="02010609060101010101" pitchFamily="49" charset="-122"/>
                  <a:ea typeface="楷体" panose="02010609060101010101" pitchFamily="49" charset="-122"/>
                </a:endParaRPr>
              </a:p>
            </p:txBody>
          </p:sp>
          <p:sp>
            <p:nvSpPr>
              <p:cNvPr id="8224" name="Text Box 9"/>
              <p:cNvSpPr txBox="1"/>
              <p:nvPr/>
            </p:nvSpPr>
            <p:spPr>
              <a:xfrm>
                <a:off x="2445" y="11194"/>
                <a:ext cx="1220" cy="724"/>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spcAft>
                    <a:spcPct val="50000"/>
                  </a:spcAft>
                  <a:buFontTx/>
                  <a:buNone/>
                </a:pPr>
                <a:r>
                  <a:rPr lang="zh-CN" altLang="en-US" sz="2400" b="1" dirty="0">
                    <a:solidFill>
                      <a:srgbClr val="000000"/>
                    </a:solidFill>
                    <a:latin typeface="楷体" panose="02010609060101010101" pitchFamily="49" charset="-122"/>
                    <a:ea typeface="楷体" panose="02010609060101010101" pitchFamily="49" charset="-122"/>
                  </a:rPr>
                  <a:t>取景变换</a:t>
                </a:r>
                <a:r>
                  <a:rPr lang="zh-CN" altLang="en-US" sz="2400" b="1" dirty="0">
                    <a:solidFill>
                      <a:srgbClr val="FF3300"/>
                    </a:solidFill>
                    <a:latin typeface="楷体" panose="02010609060101010101" pitchFamily="49" charset="-122"/>
                    <a:ea typeface="楷体" panose="02010609060101010101" pitchFamily="49" charset="-122"/>
                  </a:rPr>
                  <a:t>（观察变换）</a:t>
                </a:r>
                <a:endParaRPr lang="zh-CN" altLang="en-US" sz="2400" b="1" dirty="0">
                  <a:solidFill>
                    <a:srgbClr val="FF3300"/>
                  </a:solidFill>
                  <a:latin typeface="楷体" panose="02010609060101010101" pitchFamily="49" charset="-122"/>
                  <a:ea typeface="楷体" panose="02010609060101010101" pitchFamily="49" charset="-122"/>
                </a:endParaRPr>
              </a:p>
            </p:txBody>
          </p:sp>
        </p:grpSp>
        <p:grpSp>
          <p:nvGrpSpPr>
            <p:cNvPr id="8198" name="Group 10"/>
            <p:cNvGrpSpPr/>
            <p:nvPr/>
          </p:nvGrpSpPr>
          <p:grpSpPr>
            <a:xfrm>
              <a:off x="1960" y="1688"/>
              <a:ext cx="2412" cy="350"/>
              <a:chOff x="2415" y="11190"/>
              <a:chExt cx="1251" cy="726"/>
            </a:xfrm>
          </p:grpSpPr>
          <p:sp>
            <p:nvSpPr>
              <p:cNvPr id="8221" name="Rectangle 11"/>
              <p:cNvSpPr/>
              <p:nvPr/>
            </p:nvSpPr>
            <p:spPr>
              <a:xfrm>
                <a:off x="2415" y="11190"/>
                <a:ext cx="1251" cy="624"/>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spcAft>
                    <a:spcPct val="50000"/>
                  </a:spcAft>
                  <a:buFontTx/>
                  <a:buNone/>
                </a:pPr>
                <a:endParaRPr lang="zh-CN" altLang="en-US" sz="2400" b="1" dirty="0">
                  <a:latin typeface="楷体" panose="02010609060101010101" pitchFamily="49" charset="-122"/>
                  <a:ea typeface="楷体" panose="02010609060101010101" pitchFamily="49" charset="-122"/>
                </a:endParaRPr>
              </a:p>
            </p:txBody>
          </p:sp>
          <p:sp>
            <p:nvSpPr>
              <p:cNvPr id="8222" name="Text Box 12"/>
              <p:cNvSpPr txBox="1"/>
              <p:nvPr/>
            </p:nvSpPr>
            <p:spPr>
              <a:xfrm>
                <a:off x="2477" y="11190"/>
                <a:ext cx="1080" cy="726"/>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spcAft>
                    <a:spcPct val="50000"/>
                  </a:spcAft>
                  <a:buFontTx/>
                  <a:buNone/>
                </a:pPr>
                <a:r>
                  <a:rPr lang="zh-CN" altLang="en-US" sz="2400" b="1" dirty="0">
                    <a:solidFill>
                      <a:srgbClr val="000000"/>
                    </a:solidFill>
                    <a:latin typeface="楷体" panose="02010609060101010101" pitchFamily="49" charset="-122"/>
                    <a:ea typeface="楷体" panose="02010609060101010101" pitchFamily="49" charset="-122"/>
                  </a:rPr>
                  <a:t>背面剔除</a:t>
                </a:r>
                <a:r>
                  <a:rPr lang="zh-CN" altLang="en-US" sz="2400" b="1" dirty="0">
                    <a:solidFill>
                      <a:srgbClr val="FF3300"/>
                    </a:solidFill>
                    <a:latin typeface="楷体" panose="02010609060101010101" pitchFamily="49" charset="-122"/>
                    <a:ea typeface="楷体" panose="02010609060101010101" pitchFamily="49" charset="-122"/>
                  </a:rPr>
                  <a:t>（消隐）</a:t>
                </a:r>
                <a:endParaRPr lang="zh-CN" altLang="en-US" sz="2400" b="1" dirty="0">
                  <a:solidFill>
                    <a:srgbClr val="FF3300"/>
                  </a:solidFill>
                  <a:latin typeface="楷体" panose="02010609060101010101" pitchFamily="49" charset="-122"/>
                  <a:ea typeface="楷体" panose="02010609060101010101" pitchFamily="49" charset="-122"/>
                </a:endParaRPr>
              </a:p>
            </p:txBody>
          </p:sp>
        </p:grpSp>
        <p:grpSp>
          <p:nvGrpSpPr>
            <p:cNvPr id="8199" name="Group 13"/>
            <p:cNvGrpSpPr/>
            <p:nvPr/>
          </p:nvGrpSpPr>
          <p:grpSpPr>
            <a:xfrm>
              <a:off x="1964" y="2091"/>
              <a:ext cx="2407" cy="300"/>
              <a:chOff x="2415" y="11190"/>
              <a:chExt cx="1248" cy="624"/>
            </a:xfrm>
          </p:grpSpPr>
          <p:sp>
            <p:nvSpPr>
              <p:cNvPr id="8219" name="Rectangle 14"/>
              <p:cNvSpPr/>
              <p:nvPr/>
            </p:nvSpPr>
            <p:spPr>
              <a:xfrm>
                <a:off x="2415" y="11190"/>
                <a:ext cx="1248" cy="624"/>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spcAft>
                    <a:spcPct val="50000"/>
                  </a:spcAft>
                  <a:buFontTx/>
                  <a:buNone/>
                </a:pPr>
                <a:endParaRPr lang="zh-CN" altLang="en-US" sz="2400" b="1" dirty="0">
                  <a:latin typeface="楷体" panose="02010609060101010101" pitchFamily="49" charset="-122"/>
                  <a:ea typeface="楷体" panose="02010609060101010101" pitchFamily="49" charset="-122"/>
                </a:endParaRPr>
              </a:p>
            </p:txBody>
          </p:sp>
          <p:sp>
            <p:nvSpPr>
              <p:cNvPr id="8220" name="Text Box 15"/>
              <p:cNvSpPr txBox="1"/>
              <p:nvPr/>
            </p:nvSpPr>
            <p:spPr>
              <a:xfrm>
                <a:off x="2467" y="11190"/>
                <a:ext cx="1175" cy="543"/>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spcAft>
                    <a:spcPct val="50000"/>
                  </a:spcAft>
                  <a:buFontTx/>
                  <a:buNone/>
                </a:pPr>
                <a:r>
                  <a:rPr lang="zh-CN" altLang="en-US" sz="2400" b="1" dirty="0">
                    <a:solidFill>
                      <a:srgbClr val="000000"/>
                    </a:solidFill>
                    <a:latin typeface="楷体" panose="02010609060101010101" pitchFamily="49" charset="-122"/>
                    <a:ea typeface="楷体" panose="02010609060101010101" pitchFamily="49" charset="-122"/>
                  </a:rPr>
                  <a:t>视域四棱锥裁剪</a:t>
                </a:r>
                <a:r>
                  <a:rPr lang="zh-CN" altLang="en-US" sz="1800" b="1" dirty="0">
                    <a:solidFill>
                      <a:srgbClr val="FF3300"/>
                    </a:solidFill>
                    <a:latin typeface="楷体" panose="02010609060101010101" pitchFamily="49" charset="-122"/>
                    <a:ea typeface="楷体" panose="02010609060101010101" pitchFamily="49" charset="-122"/>
                  </a:rPr>
                  <a:t>（三维裁剪）</a:t>
                </a:r>
                <a:endParaRPr lang="zh-CN" altLang="en-US" sz="1800" b="1" dirty="0">
                  <a:solidFill>
                    <a:srgbClr val="FF3300"/>
                  </a:solidFill>
                  <a:latin typeface="楷体" panose="02010609060101010101" pitchFamily="49" charset="-122"/>
                  <a:ea typeface="楷体" panose="02010609060101010101" pitchFamily="49" charset="-122"/>
                </a:endParaRPr>
              </a:p>
            </p:txBody>
          </p:sp>
        </p:grpSp>
        <p:grpSp>
          <p:nvGrpSpPr>
            <p:cNvPr id="8200" name="Group 16"/>
            <p:cNvGrpSpPr/>
            <p:nvPr/>
          </p:nvGrpSpPr>
          <p:grpSpPr>
            <a:xfrm>
              <a:off x="1960" y="2483"/>
              <a:ext cx="2412" cy="316"/>
              <a:chOff x="2415" y="11157"/>
              <a:chExt cx="1251" cy="657"/>
            </a:xfrm>
          </p:grpSpPr>
          <p:sp>
            <p:nvSpPr>
              <p:cNvPr id="8217" name="Rectangle 17"/>
              <p:cNvSpPr/>
              <p:nvPr/>
            </p:nvSpPr>
            <p:spPr>
              <a:xfrm>
                <a:off x="2415" y="11190"/>
                <a:ext cx="1251" cy="624"/>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spcAft>
                    <a:spcPct val="50000"/>
                  </a:spcAft>
                  <a:buFontTx/>
                  <a:buNone/>
                </a:pPr>
                <a:endParaRPr lang="zh-CN" altLang="en-US" sz="2400" b="1" dirty="0">
                  <a:latin typeface="楷体" panose="02010609060101010101" pitchFamily="49" charset="-122"/>
                  <a:ea typeface="楷体" panose="02010609060101010101" pitchFamily="49" charset="-122"/>
                </a:endParaRPr>
              </a:p>
            </p:txBody>
          </p:sp>
          <p:sp>
            <p:nvSpPr>
              <p:cNvPr id="8218" name="Text Box 18"/>
              <p:cNvSpPr txBox="1"/>
              <p:nvPr/>
            </p:nvSpPr>
            <p:spPr>
              <a:xfrm>
                <a:off x="2445" y="11157"/>
                <a:ext cx="1080" cy="654"/>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spcAft>
                    <a:spcPct val="50000"/>
                  </a:spcAft>
                  <a:buFontTx/>
                  <a:buNone/>
                </a:pPr>
                <a:r>
                  <a:rPr lang="zh-CN" altLang="en-US" sz="2400" b="1" dirty="0">
                    <a:solidFill>
                      <a:srgbClr val="000000"/>
                    </a:solidFill>
                    <a:latin typeface="楷体" panose="02010609060101010101" pitchFamily="49" charset="-122"/>
                    <a:ea typeface="楷体" panose="02010609060101010101" pitchFamily="49" charset="-122"/>
                  </a:rPr>
                  <a:t>透视变换</a:t>
                </a:r>
                <a:endParaRPr lang="zh-CN" altLang="en-US" sz="2400" b="1" dirty="0">
                  <a:solidFill>
                    <a:srgbClr val="FF3300"/>
                  </a:solidFill>
                  <a:latin typeface="楷体" panose="02010609060101010101" pitchFamily="49" charset="-122"/>
                  <a:ea typeface="楷体" panose="02010609060101010101" pitchFamily="49" charset="-122"/>
                </a:endParaRPr>
              </a:p>
            </p:txBody>
          </p:sp>
        </p:grpSp>
        <p:grpSp>
          <p:nvGrpSpPr>
            <p:cNvPr id="8201" name="Group 19"/>
            <p:cNvGrpSpPr/>
            <p:nvPr/>
          </p:nvGrpSpPr>
          <p:grpSpPr>
            <a:xfrm>
              <a:off x="1960" y="2928"/>
              <a:ext cx="2412" cy="369"/>
              <a:chOff x="2415" y="11190"/>
              <a:chExt cx="1251" cy="766"/>
            </a:xfrm>
          </p:grpSpPr>
          <p:sp>
            <p:nvSpPr>
              <p:cNvPr id="8215" name="Rectangle 20"/>
              <p:cNvSpPr/>
              <p:nvPr/>
            </p:nvSpPr>
            <p:spPr>
              <a:xfrm>
                <a:off x="2415" y="11190"/>
                <a:ext cx="1251" cy="624"/>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spcAft>
                    <a:spcPct val="50000"/>
                  </a:spcAft>
                  <a:buFontTx/>
                  <a:buNone/>
                </a:pPr>
                <a:endParaRPr lang="zh-CN" altLang="en-US" sz="2400" b="1" dirty="0">
                  <a:latin typeface="楷体" panose="02010609060101010101" pitchFamily="49" charset="-122"/>
                  <a:ea typeface="楷体" panose="02010609060101010101" pitchFamily="49" charset="-122"/>
                </a:endParaRPr>
              </a:p>
            </p:txBody>
          </p:sp>
          <p:sp>
            <p:nvSpPr>
              <p:cNvPr id="8216" name="Text Box 21"/>
              <p:cNvSpPr txBox="1"/>
              <p:nvPr/>
            </p:nvSpPr>
            <p:spPr>
              <a:xfrm>
                <a:off x="2509" y="11266"/>
                <a:ext cx="1026" cy="69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spcAft>
                    <a:spcPct val="50000"/>
                  </a:spcAft>
                  <a:buFontTx/>
                  <a:buNone/>
                </a:pPr>
                <a:r>
                  <a:rPr lang="zh-CN" altLang="en-US" sz="2400" b="1" dirty="0">
                    <a:solidFill>
                      <a:srgbClr val="000000"/>
                    </a:solidFill>
                    <a:latin typeface="楷体" panose="02010609060101010101" pitchFamily="49" charset="-122"/>
                    <a:ea typeface="楷体" panose="02010609060101010101" pitchFamily="49" charset="-122"/>
                  </a:rPr>
                  <a:t>隐藏面消除</a:t>
                </a:r>
                <a:r>
                  <a:rPr lang="zh-CN" altLang="en-US" sz="2400" b="1" dirty="0">
                    <a:solidFill>
                      <a:srgbClr val="FF3300"/>
                    </a:solidFill>
                    <a:latin typeface="楷体" panose="02010609060101010101" pitchFamily="49" charset="-122"/>
                    <a:ea typeface="楷体" panose="02010609060101010101" pitchFamily="49" charset="-122"/>
                  </a:rPr>
                  <a:t>（消隐）</a:t>
                </a:r>
                <a:endParaRPr lang="zh-CN" altLang="en-US" sz="2400" b="1" dirty="0">
                  <a:solidFill>
                    <a:srgbClr val="FF3300"/>
                  </a:solidFill>
                  <a:latin typeface="楷体" panose="02010609060101010101" pitchFamily="49" charset="-122"/>
                  <a:ea typeface="楷体" panose="02010609060101010101" pitchFamily="49" charset="-122"/>
                </a:endParaRPr>
              </a:p>
            </p:txBody>
          </p:sp>
        </p:grpSp>
        <p:grpSp>
          <p:nvGrpSpPr>
            <p:cNvPr id="8202" name="Group 22"/>
            <p:cNvGrpSpPr/>
            <p:nvPr/>
          </p:nvGrpSpPr>
          <p:grpSpPr>
            <a:xfrm>
              <a:off x="1973" y="3337"/>
              <a:ext cx="2397" cy="334"/>
              <a:chOff x="2415" y="11190"/>
              <a:chExt cx="1248" cy="695"/>
            </a:xfrm>
          </p:grpSpPr>
          <p:sp>
            <p:nvSpPr>
              <p:cNvPr id="8213" name="Rectangle 23"/>
              <p:cNvSpPr/>
              <p:nvPr/>
            </p:nvSpPr>
            <p:spPr>
              <a:xfrm>
                <a:off x="2415" y="11190"/>
                <a:ext cx="1248" cy="624"/>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spcAft>
                    <a:spcPct val="50000"/>
                  </a:spcAft>
                  <a:buFontTx/>
                  <a:buNone/>
                </a:pPr>
                <a:endParaRPr lang="zh-CN" altLang="en-US" sz="2400" b="1" dirty="0">
                  <a:latin typeface="楷体" panose="02010609060101010101" pitchFamily="49" charset="-122"/>
                  <a:ea typeface="楷体" panose="02010609060101010101" pitchFamily="49" charset="-122"/>
                </a:endParaRPr>
              </a:p>
            </p:txBody>
          </p:sp>
          <p:sp>
            <p:nvSpPr>
              <p:cNvPr id="8214" name="Text Box 24"/>
              <p:cNvSpPr txBox="1"/>
              <p:nvPr/>
            </p:nvSpPr>
            <p:spPr>
              <a:xfrm>
                <a:off x="2518" y="11213"/>
                <a:ext cx="1080" cy="672"/>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spcAft>
                    <a:spcPct val="50000"/>
                  </a:spcAft>
                  <a:buFontTx/>
                  <a:buNone/>
                </a:pPr>
                <a:r>
                  <a:rPr lang="zh-CN" altLang="en-US" sz="2400" b="1" dirty="0">
                    <a:solidFill>
                      <a:srgbClr val="000000"/>
                    </a:solidFill>
                    <a:latin typeface="楷体" panose="02010609060101010101" pitchFamily="49" charset="-122"/>
                    <a:ea typeface="楷体" panose="02010609060101010101" pitchFamily="49" charset="-122"/>
                  </a:rPr>
                  <a:t>光亮度计算</a:t>
                </a:r>
                <a:r>
                  <a:rPr lang="zh-CN" altLang="en-US" sz="2400" b="1" dirty="0">
                    <a:solidFill>
                      <a:srgbClr val="FF3300"/>
                    </a:solidFill>
                    <a:latin typeface="楷体" panose="02010609060101010101" pitchFamily="49" charset="-122"/>
                    <a:ea typeface="楷体" panose="02010609060101010101" pitchFamily="49" charset="-122"/>
                  </a:rPr>
                  <a:t>（光照模型）</a:t>
                </a:r>
                <a:endParaRPr lang="zh-CN" altLang="en-US" sz="2400" b="1" dirty="0">
                  <a:solidFill>
                    <a:srgbClr val="FF3300"/>
                  </a:solidFill>
                  <a:latin typeface="楷体" panose="02010609060101010101" pitchFamily="49" charset="-122"/>
                  <a:ea typeface="楷体" panose="02010609060101010101" pitchFamily="49" charset="-122"/>
                </a:endParaRPr>
              </a:p>
            </p:txBody>
          </p:sp>
        </p:grpSp>
        <p:sp>
          <p:nvSpPr>
            <p:cNvPr id="8203" name="Line 25"/>
            <p:cNvSpPr/>
            <p:nvPr/>
          </p:nvSpPr>
          <p:spPr>
            <a:xfrm>
              <a:off x="3150" y="1190"/>
              <a:ext cx="2" cy="110"/>
            </a:xfrm>
            <a:prstGeom prst="line">
              <a:avLst/>
            </a:prstGeom>
            <a:ln w="9525" cap="flat" cmpd="sng">
              <a:solidFill>
                <a:srgbClr val="000000"/>
              </a:solidFill>
              <a:prstDash val="solid"/>
              <a:headEnd type="none" w="med" len="med"/>
              <a:tailEnd type="triangle" w="sm" len="sm"/>
            </a:ln>
          </p:spPr>
        </p:sp>
        <p:sp>
          <p:nvSpPr>
            <p:cNvPr id="8204" name="Line 26"/>
            <p:cNvSpPr/>
            <p:nvPr/>
          </p:nvSpPr>
          <p:spPr>
            <a:xfrm>
              <a:off x="3150" y="1587"/>
              <a:ext cx="2" cy="110"/>
            </a:xfrm>
            <a:prstGeom prst="line">
              <a:avLst/>
            </a:prstGeom>
            <a:ln w="9525" cap="flat" cmpd="sng">
              <a:solidFill>
                <a:srgbClr val="000000"/>
              </a:solidFill>
              <a:prstDash val="solid"/>
              <a:headEnd type="none" w="med" len="med"/>
              <a:tailEnd type="triangle" w="sm" len="sm"/>
            </a:ln>
          </p:spPr>
        </p:sp>
        <p:sp>
          <p:nvSpPr>
            <p:cNvPr id="8205" name="Line 27"/>
            <p:cNvSpPr/>
            <p:nvPr/>
          </p:nvSpPr>
          <p:spPr>
            <a:xfrm>
              <a:off x="3150" y="1989"/>
              <a:ext cx="2" cy="109"/>
            </a:xfrm>
            <a:prstGeom prst="line">
              <a:avLst/>
            </a:prstGeom>
            <a:ln w="9525" cap="flat" cmpd="sng">
              <a:solidFill>
                <a:srgbClr val="000000"/>
              </a:solidFill>
              <a:prstDash val="solid"/>
              <a:headEnd type="none" w="med" len="med"/>
              <a:tailEnd type="triangle" w="sm" len="sm"/>
            </a:ln>
          </p:spPr>
        </p:sp>
        <p:sp>
          <p:nvSpPr>
            <p:cNvPr id="8206" name="Line 28"/>
            <p:cNvSpPr/>
            <p:nvPr/>
          </p:nvSpPr>
          <p:spPr>
            <a:xfrm>
              <a:off x="3150" y="2391"/>
              <a:ext cx="2" cy="110"/>
            </a:xfrm>
            <a:prstGeom prst="line">
              <a:avLst/>
            </a:prstGeom>
            <a:ln w="9525" cap="flat" cmpd="sng">
              <a:solidFill>
                <a:srgbClr val="000000"/>
              </a:solidFill>
              <a:prstDash val="solid"/>
              <a:headEnd type="none" w="med" len="med"/>
              <a:tailEnd type="triangle" w="sm" len="sm"/>
            </a:ln>
          </p:spPr>
        </p:sp>
        <p:sp>
          <p:nvSpPr>
            <p:cNvPr id="8207" name="Line 29"/>
            <p:cNvSpPr/>
            <p:nvPr/>
          </p:nvSpPr>
          <p:spPr>
            <a:xfrm>
              <a:off x="3150" y="2800"/>
              <a:ext cx="2" cy="110"/>
            </a:xfrm>
            <a:prstGeom prst="line">
              <a:avLst/>
            </a:prstGeom>
            <a:ln w="9525" cap="flat" cmpd="sng">
              <a:solidFill>
                <a:srgbClr val="000000"/>
              </a:solidFill>
              <a:prstDash val="solid"/>
              <a:headEnd type="none" w="med" len="med"/>
              <a:tailEnd type="triangle" w="sm" len="sm"/>
            </a:ln>
          </p:spPr>
        </p:sp>
        <p:sp>
          <p:nvSpPr>
            <p:cNvPr id="8208" name="Line 30"/>
            <p:cNvSpPr/>
            <p:nvPr/>
          </p:nvSpPr>
          <p:spPr>
            <a:xfrm>
              <a:off x="3150" y="3224"/>
              <a:ext cx="2" cy="110"/>
            </a:xfrm>
            <a:prstGeom prst="line">
              <a:avLst/>
            </a:prstGeom>
            <a:ln w="9525" cap="flat" cmpd="sng">
              <a:solidFill>
                <a:srgbClr val="000000"/>
              </a:solidFill>
              <a:prstDash val="solid"/>
              <a:headEnd type="none" w="med" len="med"/>
              <a:tailEnd type="triangle" w="sm" len="sm"/>
            </a:ln>
          </p:spPr>
        </p:sp>
        <p:grpSp>
          <p:nvGrpSpPr>
            <p:cNvPr id="8209" name="Group 31"/>
            <p:cNvGrpSpPr/>
            <p:nvPr/>
          </p:nvGrpSpPr>
          <p:grpSpPr>
            <a:xfrm>
              <a:off x="1962" y="3751"/>
              <a:ext cx="2408" cy="300"/>
              <a:chOff x="2415" y="11190"/>
              <a:chExt cx="1249" cy="624"/>
            </a:xfrm>
          </p:grpSpPr>
          <p:sp>
            <p:nvSpPr>
              <p:cNvPr id="8211" name="Rectangle 32"/>
              <p:cNvSpPr/>
              <p:nvPr/>
            </p:nvSpPr>
            <p:spPr>
              <a:xfrm>
                <a:off x="2415" y="11190"/>
                <a:ext cx="1249" cy="624"/>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spcAft>
                    <a:spcPct val="50000"/>
                  </a:spcAft>
                  <a:buFontTx/>
                  <a:buNone/>
                </a:pPr>
                <a:endParaRPr lang="zh-CN" altLang="en-US" sz="2400" b="1" dirty="0">
                  <a:latin typeface="楷体" panose="02010609060101010101" pitchFamily="49" charset="-122"/>
                  <a:ea typeface="楷体" panose="02010609060101010101" pitchFamily="49" charset="-122"/>
                </a:endParaRPr>
              </a:p>
            </p:txBody>
          </p:sp>
          <p:sp>
            <p:nvSpPr>
              <p:cNvPr id="8212" name="Text Box 33"/>
              <p:cNvSpPr txBox="1"/>
              <p:nvPr/>
            </p:nvSpPr>
            <p:spPr>
              <a:xfrm>
                <a:off x="2476" y="11190"/>
                <a:ext cx="1080" cy="624"/>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spcAft>
                    <a:spcPct val="50000"/>
                  </a:spcAft>
                  <a:buFontTx/>
                  <a:buNone/>
                </a:pPr>
                <a:r>
                  <a:rPr lang="zh-CN" altLang="en-US" sz="2400" b="1" dirty="0">
                    <a:solidFill>
                      <a:srgbClr val="000000"/>
                    </a:solidFill>
                    <a:latin typeface="楷体" panose="02010609060101010101" pitchFamily="49" charset="-122"/>
                    <a:ea typeface="楷体" panose="02010609060101010101" pitchFamily="49" charset="-122"/>
                  </a:rPr>
                  <a:t>扫描转换</a:t>
                </a:r>
                <a:endParaRPr lang="zh-CN" altLang="en-US" sz="2400" b="1" dirty="0">
                  <a:solidFill>
                    <a:srgbClr val="000000"/>
                  </a:solidFill>
                  <a:latin typeface="楷体" panose="02010609060101010101" pitchFamily="49" charset="-122"/>
                  <a:ea typeface="楷体" panose="02010609060101010101" pitchFamily="49" charset="-122"/>
                </a:endParaRPr>
              </a:p>
            </p:txBody>
          </p:sp>
        </p:grpSp>
        <p:sp>
          <p:nvSpPr>
            <p:cNvPr id="8210" name="Line 34"/>
            <p:cNvSpPr/>
            <p:nvPr/>
          </p:nvSpPr>
          <p:spPr>
            <a:xfrm flipH="1">
              <a:off x="3150" y="3637"/>
              <a:ext cx="8" cy="116"/>
            </a:xfrm>
            <a:prstGeom prst="line">
              <a:avLst/>
            </a:prstGeom>
            <a:ln w="9525" cap="flat" cmpd="sng">
              <a:solidFill>
                <a:srgbClr val="000000"/>
              </a:solidFill>
              <a:prstDash val="solid"/>
              <a:headEnd type="none" w="med" len="med"/>
              <a:tailEnd type="triangle" w="sm" len="sm"/>
            </a:ln>
          </p:spPr>
        </p:sp>
      </p:grpSp>
      <p:sp>
        <p:nvSpPr>
          <p:cNvPr id="3" name="标题 2"/>
          <p:cNvSpPr>
            <a:spLocks noGrp="1"/>
          </p:cNvSpPr>
          <p:nvPr>
            <p:ph type="title"/>
            <p:custDataLst>
              <p:tags r:id="rId1"/>
            </p:custDataLst>
          </p:nvPr>
        </p:nvSpPr>
        <p:spPr/>
        <p:txBody>
          <a:bodyPr/>
          <a:p>
            <a:r>
              <a:rPr lang="en-US"/>
              <a:t>7.1 </a:t>
            </a:r>
            <a:r>
              <a:rPr lang="zh-CN" altLang="en-US"/>
              <a:t>真实感图形分析</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5"/>
          <p:cNvSpPr>
            <a:spLocks noGrp="1"/>
          </p:cNvSpPr>
          <p:nvPr>
            <p:ph type="title"/>
          </p:nvPr>
        </p:nvSpPr>
        <p:spPr>
          <a:xfrm>
            <a:off x="457200" y="274638"/>
            <a:ext cx="8229600" cy="725487"/>
          </a:xfrm>
        </p:spPr>
        <p:txBody>
          <a:bodyPr vert="horz" wrap="square" lIns="91440" tIns="45720" rIns="91440" bIns="45720" anchor="ctr" anchorCtr="0"/>
          <a:p>
            <a:r>
              <a:rPr lang="en-US" altLang="zh-CN" kern="1200" dirty="0">
                <a:latin typeface="Times New Roman" panose="02020603050405020304" pitchFamily="18" charset="0"/>
                <a:ea typeface="楷体" panose="02010609060101010101" pitchFamily="49" charset="-122"/>
                <a:cs typeface="+mj-cs"/>
              </a:rPr>
              <a:t>7.2  </a:t>
            </a:r>
            <a:r>
              <a:rPr lang="zh-CN" altLang="en-US" kern="1200" dirty="0">
                <a:latin typeface="Times New Roman" panose="02020603050405020304" pitchFamily="18" charset="0"/>
                <a:ea typeface="楷体" panose="02010609060101010101" pitchFamily="49" charset="-122"/>
                <a:cs typeface="+mj-cs"/>
              </a:rPr>
              <a:t>消隐算法</a:t>
            </a:r>
            <a:r>
              <a:rPr lang="en-US" altLang="zh-CN" kern="1200" dirty="0">
                <a:latin typeface="Times New Roman" panose="02020603050405020304" pitchFamily="18" charset="0"/>
                <a:ea typeface="楷体" panose="02010609060101010101" pitchFamily="49" charset="-122"/>
                <a:cs typeface="+mj-cs"/>
              </a:rPr>
              <a:t>--</a:t>
            </a:r>
            <a:r>
              <a:rPr lang="zh-CN" altLang="en-US" kern="1200" dirty="0">
                <a:latin typeface="Times New Roman" panose="02020603050405020304" pitchFamily="18" charset="0"/>
                <a:ea typeface="楷体" panose="02010609060101010101" pitchFamily="49" charset="-122"/>
                <a:cs typeface="+mj-cs"/>
              </a:rPr>
              <a:t>定义</a:t>
            </a:r>
            <a:endParaRPr lang="zh-CN" altLang="en-US" kern="1200" dirty="0">
              <a:latin typeface="Times New Roman" panose="02020603050405020304" pitchFamily="18" charset="0"/>
              <a:ea typeface="楷体" panose="02010609060101010101" pitchFamily="49" charset="-122"/>
              <a:cs typeface="+mj-cs"/>
            </a:endParaRPr>
          </a:p>
        </p:txBody>
      </p:sp>
      <p:sp>
        <p:nvSpPr>
          <p:cNvPr id="9219" name="内容占位符 2"/>
          <p:cNvSpPr>
            <a:spLocks noGrp="1"/>
          </p:cNvSpPr>
          <p:nvPr>
            <p:ph idx="1"/>
          </p:nvPr>
        </p:nvSpPr>
        <p:spPr>
          <a:xfrm>
            <a:off x="252413" y="1214438"/>
            <a:ext cx="8712200" cy="4525962"/>
          </a:xfrm>
        </p:spPr>
        <p:txBody>
          <a:bodyPr vert="horz" wrap="square" lIns="91440" tIns="45720" rIns="91440" bIns="45720" anchor="t" anchorCtr="0"/>
          <a:p>
            <a:pPr eaLnBrk="1" hangingPunct="1">
              <a:spcBef>
                <a:spcPts val="1200"/>
              </a:spcBef>
            </a:pPr>
            <a:r>
              <a:rPr lang="zh-CN" altLang="en-US" kern="1200" dirty="0">
                <a:latin typeface="楷体" panose="02010609060101010101" pitchFamily="49" charset="-122"/>
                <a:ea typeface="楷体" panose="02010609060101010101" pitchFamily="49" charset="-122"/>
                <a:cs typeface="+mn-cs"/>
              </a:rPr>
              <a:t>什么是消隐</a:t>
            </a:r>
            <a:r>
              <a:rPr lang="en-US" altLang="zh-CN" kern="1200" dirty="0">
                <a:latin typeface="楷体" panose="02010609060101010101" pitchFamily="49" charset="-122"/>
                <a:ea typeface="楷体" panose="02010609060101010101" pitchFamily="49" charset="-122"/>
                <a:cs typeface="+mn-cs"/>
              </a:rPr>
              <a:t>(</a:t>
            </a:r>
            <a:r>
              <a:rPr lang="zh-CN" altLang="en-US" kern="1200" dirty="0">
                <a:latin typeface="楷体" panose="02010609060101010101" pitchFamily="49" charset="-122"/>
                <a:ea typeface="楷体" panose="02010609060101010101" pitchFamily="49" charset="-122"/>
                <a:cs typeface="+mn-cs"/>
              </a:rPr>
              <a:t>线消隐或面消隐</a:t>
            </a:r>
            <a:r>
              <a:rPr lang="en-US" altLang="zh-CN" kern="1200" dirty="0">
                <a:latin typeface="楷体" panose="02010609060101010101" pitchFamily="49" charset="-122"/>
                <a:ea typeface="楷体" panose="02010609060101010101" pitchFamily="49" charset="-122"/>
                <a:cs typeface="+mn-cs"/>
              </a:rPr>
              <a:t>)</a:t>
            </a:r>
            <a:r>
              <a:rPr lang="zh-CN" altLang="en-US" kern="1200" dirty="0">
                <a:latin typeface="楷体" panose="02010609060101010101" pitchFamily="49" charset="-122"/>
                <a:ea typeface="楷体" panose="02010609060101010101" pitchFamily="49" charset="-122"/>
                <a:cs typeface="+mn-cs"/>
              </a:rPr>
              <a:t>？</a:t>
            </a:r>
            <a:endParaRPr lang="en-US" altLang="zh-CN" kern="1200" dirty="0">
              <a:latin typeface="楷体" panose="02010609060101010101" pitchFamily="49" charset="-122"/>
              <a:ea typeface="楷体" panose="02010609060101010101" pitchFamily="49" charset="-122"/>
              <a:cs typeface="+mn-cs"/>
            </a:endParaRPr>
          </a:p>
          <a:p>
            <a:pPr lvl="1" eaLnBrk="1" hangingPunct="1">
              <a:spcBef>
                <a:spcPts val="1200"/>
              </a:spcBef>
            </a:pPr>
            <a:r>
              <a:rPr lang="zh-CN" altLang="en-US" sz="2225" kern="1200" dirty="0">
                <a:latin typeface="楷体" panose="02010609060101010101" pitchFamily="49" charset="-122"/>
                <a:ea typeface="楷体" panose="02010609060101010101" pitchFamily="49" charset="-122"/>
                <a:cs typeface="+mn-cs"/>
              </a:rPr>
              <a:t>由于存在</a:t>
            </a:r>
            <a:r>
              <a:rPr lang="zh-CN" altLang="en-US" sz="2225" u="sng" kern="1200" dirty="0">
                <a:latin typeface="楷体" panose="02010609060101010101" pitchFamily="49" charset="-122"/>
                <a:ea typeface="楷体" panose="02010609060101010101" pitchFamily="49" charset="-122"/>
                <a:cs typeface="+mn-cs"/>
              </a:rPr>
              <a:t>不透光</a:t>
            </a:r>
            <a:r>
              <a:rPr lang="zh-CN" altLang="en-US" sz="2225" kern="1200" dirty="0">
                <a:latin typeface="楷体" panose="02010609060101010101" pitchFamily="49" charset="-122"/>
                <a:ea typeface="楷体" panose="02010609060101010101" pitchFamily="49" charset="-122"/>
                <a:cs typeface="+mn-cs"/>
              </a:rPr>
              <a:t>的物体，因此阻挡了来自某些物体部分的光线到达观察者，这些物体部分成为隐藏部分，是不可见的。</a:t>
            </a:r>
            <a:endParaRPr lang="zh-CN" altLang="en-US" sz="2225" kern="1200" dirty="0">
              <a:latin typeface="楷体" panose="02010609060101010101" pitchFamily="49" charset="-122"/>
              <a:ea typeface="楷体" panose="02010609060101010101" pitchFamily="49" charset="-122"/>
              <a:cs typeface="+mn-cs"/>
            </a:endParaRPr>
          </a:p>
          <a:p>
            <a:pPr lvl="1" eaLnBrk="1" hangingPunct="1"/>
            <a:r>
              <a:rPr lang="zh-CN" altLang="en-US" sz="2225" kern="1200" dirty="0">
                <a:latin typeface="楷体" panose="02010609060101010101" pitchFamily="49" charset="-122"/>
                <a:ea typeface="楷体" panose="02010609060101010101" pitchFamily="49" charset="-122"/>
                <a:cs typeface="+mn-cs"/>
              </a:rPr>
              <a:t>相对于观察者，需要确定场景中哪些物体是可见或部分可见的，哪些物体是不可见的。</a:t>
            </a:r>
            <a:endParaRPr lang="zh-CN" altLang="en-US" sz="2225" kern="1200" dirty="0">
              <a:latin typeface="楷体" panose="02010609060101010101" pitchFamily="49" charset="-122"/>
              <a:ea typeface="楷体" panose="02010609060101010101" pitchFamily="49" charset="-122"/>
              <a:cs typeface="+mn-cs"/>
            </a:endParaRPr>
          </a:p>
          <a:p>
            <a:pPr lvl="1" eaLnBrk="1" hangingPunct="1"/>
            <a:r>
              <a:rPr lang="zh-CN" altLang="en-US" sz="2225" u="sng" kern="1200" dirty="0">
                <a:latin typeface="楷体" panose="02010609060101010101" pitchFamily="49" charset="-122"/>
                <a:ea typeface="楷体" panose="02010609060101010101" pitchFamily="49" charset="-122"/>
                <a:cs typeface="+mn-cs"/>
              </a:rPr>
              <a:t>将隐藏线、隐藏面消除的过程称为</a:t>
            </a:r>
            <a:r>
              <a:rPr lang="zh-CN" altLang="en-US" sz="2225" b="1" u="sng" kern="1200" dirty="0">
                <a:latin typeface="楷体" panose="02010609060101010101" pitchFamily="49" charset="-122"/>
                <a:ea typeface="楷体" panose="02010609060101010101" pitchFamily="49" charset="-122"/>
                <a:cs typeface="+mn-cs"/>
              </a:rPr>
              <a:t>消隐</a:t>
            </a:r>
            <a:endParaRPr lang="zh-CN" altLang="en-US" sz="2225" b="1" u="sng" kern="1200" dirty="0">
              <a:latin typeface="楷体" panose="02010609060101010101" pitchFamily="49" charset="-122"/>
              <a:ea typeface="楷体" panose="02010609060101010101" pitchFamily="49" charset="-122"/>
              <a:cs typeface="+mn-cs"/>
            </a:endParaRPr>
          </a:p>
        </p:txBody>
      </p:sp>
      <p:pic>
        <p:nvPicPr>
          <p:cNvPr id="9220" name="Picture 2"/>
          <p:cNvPicPr>
            <a:picLocks noChangeAspect="1"/>
          </p:cNvPicPr>
          <p:nvPr/>
        </p:nvPicPr>
        <p:blipFill>
          <a:blip r:embed="rId1"/>
          <a:srcRect l="4915" r="9389" b="7652"/>
          <a:stretch>
            <a:fillRect/>
          </a:stretch>
        </p:blipFill>
        <p:spPr>
          <a:xfrm>
            <a:off x="3131820" y="4004945"/>
            <a:ext cx="5353685" cy="1769745"/>
          </a:xfrm>
          <a:prstGeom prst="rect">
            <a:avLst/>
          </a:prstGeom>
          <a:noFill/>
          <a:ln w="9525">
            <a:noFill/>
          </a:ln>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commondata" val="eyJoZGlkIjoiMWY3NzZhYWMyMDk1ODkzOGNmMTIwMGViNGI4OGVlNTM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8378</Words>
  <Application>WPS 演示</Application>
  <PresentationFormat>全屏显示(4:3)</PresentationFormat>
  <Paragraphs>813</Paragraphs>
  <Slides>68</Slides>
  <Notes>19</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19</vt:i4>
      </vt:variant>
      <vt:variant>
        <vt:lpstr>幻灯片标题</vt:lpstr>
      </vt:variant>
      <vt:variant>
        <vt:i4>68</vt:i4>
      </vt:variant>
    </vt:vector>
  </HeadingPairs>
  <TitlesOfParts>
    <vt:vector size="103" baseType="lpstr">
      <vt:lpstr>Arial</vt:lpstr>
      <vt:lpstr>宋体</vt:lpstr>
      <vt:lpstr>Wingdings</vt:lpstr>
      <vt:lpstr>Calibri</vt:lpstr>
      <vt:lpstr>华文楷体</vt:lpstr>
      <vt:lpstr>Times New Roman</vt:lpstr>
      <vt:lpstr>楷体_GB2312</vt:lpstr>
      <vt:lpstr>新宋体</vt:lpstr>
      <vt:lpstr>楷体</vt:lpstr>
      <vt:lpstr>微软雅黑</vt:lpstr>
      <vt:lpstr>Arial Unicode MS</vt:lpstr>
      <vt:lpstr>Wingdings</vt:lpstr>
      <vt:lpstr>Symbol</vt:lpstr>
      <vt:lpstr>MS PGothic</vt:lpstr>
      <vt:lpstr>Office 主题</vt:lpstr>
      <vt:lpstr>1_Office 主题</vt:lpstr>
      <vt:lpstr>Paint.Picture</vt:lpstr>
      <vt:lpstr>Equation.3</vt:lpstr>
      <vt:lpstr>Equation.3</vt:lpstr>
      <vt:lpstr>Equation.3</vt:lpstr>
      <vt:lpstr>Equation.3</vt:lpstr>
      <vt:lpstr>Equation.3</vt:lpstr>
      <vt:lpstr>Visio.Drawing.11</vt:lpstr>
      <vt:lpstr>Equation.3</vt:lpstr>
      <vt:lpstr>Equation.3</vt:lpstr>
      <vt:lpstr>Equation.3</vt:lpstr>
      <vt:lpstr>Equation.3</vt:lpstr>
      <vt:lpstr>Paint.Picture</vt:lpstr>
      <vt:lpstr>Photoshop.Image.7</vt:lpstr>
      <vt:lpstr>Paint.Picture</vt:lpstr>
      <vt:lpstr>Equation.KSEE3</vt:lpstr>
      <vt:lpstr>Equation.KSEE3</vt:lpstr>
      <vt:lpstr>Paint.Picture</vt:lpstr>
      <vt:lpstr>Equation.3</vt:lpstr>
      <vt:lpstr>Equation.3</vt:lpstr>
      <vt:lpstr>第7章  真实感图形绘制 -------消隐</vt:lpstr>
      <vt:lpstr>第7章 真实感图形技术</vt:lpstr>
      <vt:lpstr>7.1 真实感图形分析</vt:lpstr>
      <vt:lpstr>7.1 真实感图形分析</vt:lpstr>
      <vt:lpstr>7.1 真实感图形分析</vt:lpstr>
      <vt:lpstr>PowerPoint 演示文稿</vt:lpstr>
      <vt:lpstr>7.1 真实感图形分析</vt:lpstr>
      <vt:lpstr>7.1 真实感图形分析</vt:lpstr>
      <vt:lpstr>7.2  消隐算法--定义</vt:lpstr>
      <vt:lpstr>7.2  消隐算法--目的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7.2  消隐算法</vt:lpstr>
      <vt:lpstr>PowerPoint 演示文稿</vt:lpstr>
      <vt:lpstr>单个凸多面体面消隐的基本原理</vt:lpstr>
      <vt:lpstr>单个凸多面体面消隐的基本原理</vt:lpstr>
      <vt:lpstr>单个凸多面体面消隐的基本原理</vt:lpstr>
      <vt:lpstr>单个凸多面体面消隐的基本原理</vt:lpstr>
      <vt:lpstr>单个凸多面体面消隐步骤</vt:lpstr>
      <vt:lpstr>单个凸多面体消隐（背面剔除）算法的特点</vt:lpstr>
      <vt:lpstr>单个凸多面体消隐算法代码--Z轴正向的正交投影</vt:lpstr>
      <vt:lpstr>任意多面体的消隐（略）</vt:lpstr>
      <vt:lpstr>7.2.2 深度缓存算法Z-Buffer</vt:lpstr>
      <vt:lpstr>7.2.2 深度缓存算法Z-Buffer</vt:lpstr>
      <vt:lpstr>7.2.2 深度缓存算法Z-Buffer</vt:lpstr>
      <vt:lpstr>7.2.2 深度缓存算法Z-Buffer</vt:lpstr>
      <vt:lpstr>7.2.2 深度缓存算法Z-Buffer</vt:lpstr>
      <vt:lpstr>7.2.2 深度缓存算法Z-Buffer</vt:lpstr>
      <vt:lpstr>PowerPoint 演示文稿</vt:lpstr>
      <vt:lpstr>7.2.2 深度缓存算法Z-Buffer</vt:lpstr>
      <vt:lpstr>7.2.2 深度缓存算法Z-Buffer</vt:lpstr>
      <vt:lpstr>7.2.2 深度缓存算法Z-Buffer</vt:lpstr>
      <vt:lpstr>补充： 扫描线深度缓存算法（略）</vt:lpstr>
      <vt:lpstr>补充： 扫描线深度缓存算法（略）</vt:lpstr>
      <vt:lpstr>补充： 扫描线深度缓存算法（略）</vt:lpstr>
      <vt:lpstr>补充： 扫描线深度缓存算法（略）</vt:lpstr>
      <vt:lpstr>补充： 扫描线深度缓存算法（略）</vt:lpstr>
      <vt:lpstr>扫描线算法</vt:lpstr>
      <vt:lpstr>PowerPoint 演示文稿</vt:lpstr>
      <vt:lpstr>7.2.3 画家算法</vt:lpstr>
      <vt:lpstr>7.2.3 画家算法</vt:lpstr>
      <vt:lpstr>PowerPoint 演示文稿</vt:lpstr>
      <vt:lpstr>三维物体的深度排序算法</vt:lpstr>
      <vt:lpstr>三维物体的深度排序算法</vt:lpstr>
      <vt:lpstr>三维物体的深度排序算法</vt:lpstr>
      <vt:lpstr>三维物体的深度排序算法</vt:lpstr>
      <vt:lpstr>三维物体的深度排序算法</vt:lpstr>
      <vt:lpstr>三维物体的深度排序算法</vt:lpstr>
      <vt:lpstr>PowerPoint 演示文稿</vt:lpstr>
      <vt:lpstr>深度排序算法 （Depth Sorting Method） 解决深度优先级冲突的排序算法</vt:lpstr>
      <vt:lpstr>三维物体的深度排序算法</vt:lpstr>
      <vt:lpstr>三维物体的深度排序算法</vt:lpstr>
      <vt:lpstr>三维物体的深度排序算法</vt:lpstr>
      <vt:lpstr>7.2.3 画家算法</vt:lpstr>
    </vt:vector>
  </TitlesOfParts>
  <Company>cad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cad</dc:creator>
  <cp:lastModifiedBy>admin</cp:lastModifiedBy>
  <cp:revision>4158</cp:revision>
  <dcterms:created xsi:type="dcterms:W3CDTF">2002-03-03T09:52:00Z</dcterms:created>
  <dcterms:modified xsi:type="dcterms:W3CDTF">2023-12-04T14:51:48Z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64AD882B3860473D86426A2AB8467F3B_13</vt:lpwstr>
  </property>
</Properties>
</file>