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6"/>
  </p:handoutMasterIdLst>
  <p:sldIdLst>
    <p:sldId id="395" r:id="rId3"/>
    <p:sldId id="814" r:id="rId4"/>
    <p:sldId id="815" r:id="rId5"/>
    <p:sldId id="816" r:id="rId7"/>
    <p:sldId id="817" r:id="rId8"/>
    <p:sldId id="818" r:id="rId9"/>
    <p:sldId id="1232" r:id="rId10"/>
    <p:sldId id="1233" r:id="rId11"/>
    <p:sldId id="1234" r:id="rId12"/>
    <p:sldId id="1235" r:id="rId13"/>
    <p:sldId id="1236" r:id="rId14"/>
    <p:sldId id="820" r:id="rId15"/>
    <p:sldId id="1238" r:id="rId16"/>
    <p:sldId id="1239" r:id="rId17"/>
    <p:sldId id="1240" r:id="rId18"/>
    <p:sldId id="1237" r:id="rId19"/>
    <p:sldId id="311" r:id="rId20"/>
    <p:sldId id="394" r:id="rId21"/>
    <p:sldId id="569" r:id="rId22"/>
    <p:sldId id="396" r:id="rId23"/>
    <p:sldId id="400" r:id="rId24"/>
    <p:sldId id="1220" r:id="rId25"/>
    <p:sldId id="401" r:id="rId26"/>
    <p:sldId id="675" r:id="rId27"/>
    <p:sldId id="399" r:id="rId28"/>
    <p:sldId id="1072" r:id="rId29"/>
    <p:sldId id="402" r:id="rId30"/>
    <p:sldId id="403" r:id="rId31"/>
    <p:sldId id="1073" r:id="rId32"/>
    <p:sldId id="406" r:id="rId33"/>
    <p:sldId id="407" r:id="rId34"/>
    <p:sldId id="543" r:id="rId35"/>
    <p:sldId id="546" r:id="rId36"/>
    <p:sldId id="1197" r:id="rId37"/>
    <p:sldId id="1246" r:id="rId38"/>
    <p:sldId id="427" r:id="rId39"/>
    <p:sldId id="570" r:id="rId40"/>
    <p:sldId id="411" r:id="rId41"/>
    <p:sldId id="414" r:id="rId42"/>
    <p:sldId id="1080" r:id="rId43"/>
    <p:sldId id="463" r:id="rId44"/>
    <p:sldId id="417" r:id="rId45"/>
    <p:sldId id="1241" r:id="rId46"/>
    <p:sldId id="1242" r:id="rId47"/>
    <p:sldId id="769" r:id="rId48"/>
    <p:sldId id="770" r:id="rId49"/>
    <p:sldId id="1075" r:id="rId50"/>
    <p:sldId id="774" r:id="rId51"/>
    <p:sldId id="776" r:id="rId52"/>
    <p:sldId id="1196" r:id="rId53"/>
    <p:sldId id="785" r:id="rId54"/>
    <p:sldId id="787" r:id="rId55"/>
    <p:sldId id="1251" r:id="rId56"/>
    <p:sldId id="794" r:id="rId57"/>
    <p:sldId id="1252" r:id="rId58"/>
    <p:sldId id="1247" r:id="rId59"/>
    <p:sldId id="1248" r:id="rId60"/>
    <p:sldId id="1249" r:id="rId61"/>
    <p:sldId id="432" r:id="rId62"/>
    <p:sldId id="484" r:id="rId63"/>
    <p:sldId id="483" r:id="rId64"/>
    <p:sldId id="434" r:id="rId65"/>
    <p:sldId id="796" r:id="rId66"/>
    <p:sldId id="496" r:id="rId67"/>
    <p:sldId id="439" r:id="rId68"/>
    <p:sldId id="797" r:id="rId69"/>
    <p:sldId id="798" r:id="rId70"/>
    <p:sldId id="799" r:id="rId71"/>
    <p:sldId id="800" r:id="rId72"/>
    <p:sldId id="440" r:id="rId73"/>
    <p:sldId id="498" r:id="rId74"/>
    <p:sldId id="479" r:id="rId75"/>
    <p:sldId id="499" r:id="rId76"/>
    <p:sldId id="500" r:id="rId77"/>
    <p:sldId id="501" r:id="rId78"/>
    <p:sldId id="802" r:id="rId79"/>
    <p:sldId id="1203" r:id="rId80"/>
    <p:sldId id="812" r:id="rId81"/>
    <p:sldId id="1253" r:id="rId82"/>
    <p:sldId id="438" r:id="rId83"/>
    <p:sldId id="1256" r:id="rId84"/>
    <p:sldId id="1255" r:id="rId85"/>
  </p:sldIdLst>
  <p:sldSz cx="9144000" cy="6858000" type="screen4x3"/>
  <p:notesSz cx="6877050" cy="9163050"/>
  <p:custDataLst>
    <p:tags r:id="rId9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CFFCC"/>
    <a:srgbClr val="EAEAEA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56"/>
    <p:restoredTop sz="94660"/>
  </p:normalViewPr>
  <p:slideViewPr>
    <p:cSldViewPr showGuides="1">
      <p:cViewPr varScale="1">
        <p:scale>
          <a:sx n="107" d="100"/>
          <a:sy n="107" d="100"/>
        </p:scale>
        <p:origin x="-1944" y="-90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0.wmf"/><Relationship Id="rId1" Type="http://schemas.openxmlformats.org/officeDocument/2006/relationships/image" Target="../media/image75.e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87.wmf"/><Relationship Id="rId3" Type="http://schemas.openxmlformats.org/officeDocument/2006/relationships/image" Target="../media/image92.wmf"/><Relationship Id="rId2" Type="http://schemas.openxmlformats.org/officeDocument/2006/relationships/image" Target="../media/image90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0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t" anchorCtr="0" compatLnSpc="1"/>
          <a:lstStyle>
            <a:lvl1pPr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t" anchorCtr="0" compatLnSpc="1"/>
          <a:lstStyle>
            <a:lvl1pPr algn="r"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585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b" anchorCtr="0" compatLnSpc="1"/>
          <a:lstStyle>
            <a:lvl1pPr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70585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b" anchorCtr="0" compatLnSpc="1"/>
          <a:p>
            <a:pPr lvl="0" algn="r" defTabSz="916305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t" anchorCtr="0" compatLnSpc="1"/>
          <a:lstStyle>
            <a:lvl1pPr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t" anchorCtr="0" compatLnSpc="1"/>
          <a:lstStyle>
            <a:lvl1pPr algn="r"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84700" cy="3436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52925"/>
            <a:ext cx="5045075" cy="4122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585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b" anchorCtr="0" compatLnSpc="1"/>
          <a:lstStyle>
            <a:lvl1pPr defTabSz="915670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56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5850"/>
            <a:ext cx="29797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644" tIns="45823" rIns="91644" bIns="45823" numCol="1" anchor="b" anchorCtr="0" compatLnSpc="1"/>
          <a:p>
            <a:pPr lvl="0" algn="r" defTabSz="916305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TextEdit="1"/>
          </p:cNvSpPr>
          <p:nvPr>
            <p:ph type="sldImg"/>
          </p:nvPr>
        </p:nvSpPr>
        <p:spPr>
          <a:ln/>
        </p:spPr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>
                <a:ea typeface="宋体" panose="02010600030101010101" pitchFamily="2" charset="-122"/>
              </a:rPr>
              <a:t>空间解析几何是用代数方法研究空间几何图形的学科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基本旋转变换的旋转中心为原点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对于坐标轴、原点和直线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y=x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变换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563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(x,y,0)</a:t>
            </a:r>
            <a:r>
              <a:rPr lang="zh-CN" altLang="en-US" dirty="0">
                <a:ea typeface="宋体" panose="02010600030101010101" pitchFamily="2" charset="-122"/>
              </a:rPr>
              <a:t>的平移变换 结果还是</a:t>
            </a:r>
            <a:r>
              <a:rPr lang="en-US" altLang="zh-CN" dirty="0">
                <a:ea typeface="宋体" panose="02010600030101010101" pitchFamily="2" charset="-122"/>
              </a:rPr>
              <a:t>(x,y,0)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644" tIns="45823" rIns="91644" bIns="45823" numCol="1" anchor="t" anchorCtr="0" compatLnSpc="1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5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由基本变换矩阵相乘求得复合变换矩阵的方法称为矩阵的</a:t>
            </a:r>
            <a:r>
              <a:rPr kumimoji="0" lang="zh-CN" altLang="en-US" sz="245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级联</a:t>
            </a:r>
            <a:r>
              <a:rPr kumimoji="0" lang="zh-CN" altLang="en-US" sz="245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（矩阵的</a:t>
            </a:r>
            <a:r>
              <a:rPr kumimoji="0" lang="zh-CN" altLang="en-US" sz="2450" b="0" i="0" u="none" strike="noStrike" kern="120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合并</a:t>
            </a:r>
            <a:r>
              <a:rPr kumimoji="0" lang="zh-CN" altLang="en-US" sz="245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）</a:t>
            </a:r>
            <a:endParaRPr kumimoji="0" lang="en-US" altLang="zh-CN" sz="245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矩阵乘法不满足交换律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矩阵乘法不满足交换律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marL="342900" lvl="1" indent="-342900">
              <a:lnSpc>
                <a:spcPct val="120000"/>
              </a:lnSpc>
              <a:spcBef>
                <a:spcPts val="600"/>
              </a:spcBef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已知两个直角坐标系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(xoy)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(x’oy’)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。其中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(x’oy’)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坐标系的坐标原点是（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xoy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）坐标系的点（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,y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 ，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x’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坐标轴与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坐标轴间夹角为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l-GR" altLang="zh-CN" i="1" dirty="0">
                <a:latin typeface="Times New Roman" panose="02020603050405020304" pitchFamily="18" charset="0"/>
                <a:ea typeface="楷体" panose="02010609060101010101" pitchFamily="49" charset="-122"/>
              </a:rPr>
              <a:t>θ</a:t>
            </a:r>
            <a:r>
              <a:rPr lang="zh-CN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endParaRPr lang="en-US" altLang="zh-CN" i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问题：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(xoy)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一点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p(x,y)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，求该点在坐标系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(x’oy’)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中的坐标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应用：两个向量是否垂直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点积描述两个向量的相似程度：绝对值越大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夹角越小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越相似。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644" tIns="45823" rIns="91644" bIns="4582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定义一种运算将一个坐标系的向量转换到另一个坐标系中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矩阵还可以表示向量的组合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 algn="just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投影变换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窗口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视见区变换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644" tIns="45823" rIns="91644" bIns="45823" numCol="1" anchor="t" anchorCtr="0" compatLnSpc="1"/>
          <a:lstStyle/>
          <a:p>
            <a:pPr marL="335280" marR="0" lvl="0" indent="-3352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移动场景中物体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35280" marR="0" lvl="0" indent="-3352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改变物体的形状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35280" marR="0" lvl="0" indent="-3352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生成物体的多个拷贝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35280" marR="0" lvl="0" indent="-3352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构造复杂物体</a:t>
            </a:r>
            <a:endParaRPr kumimoji="0" lang="en-GB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35280" marR="0" lvl="0" indent="-3352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  <a:defRPr/>
            </a:pP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动画</a:t>
            </a:r>
            <a:endParaRPr kumimoji="0" lang="en-GB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空间点的主要处理：变换，坐标系的变换，复合变换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7763" y="687388"/>
            <a:ext cx="4581525" cy="3436937"/>
          </a:xfrm>
          <a:ln/>
        </p:spPr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644" tIns="45823" rIns="91644" bIns="45823" anchor="t" anchorCtr="0"/>
          <a:p>
            <a:pPr lvl="0"/>
            <a:r>
              <a:rPr lang="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特点：图形各点的相对位置不变</a:t>
            </a:r>
            <a:endParaRPr lang="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97313" y="8705850"/>
            <a:ext cx="2979737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644" tIns="45823" rIns="91644" bIns="45823" anchor="b" anchorCtr="0"/>
          <a:p>
            <a:pPr lvl="0" algn="r" defTabSz="916305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lvl="0"/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4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6.wmf"/><Relationship Id="rId15" Type="http://schemas.openxmlformats.org/officeDocument/2006/relationships/notesSlide" Target="../notesSlides/notesSlide12.xml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7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77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7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0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7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1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5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8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93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3.wmf"/><Relationship Id="rId2" Type="http://schemas.openxmlformats.org/officeDocument/2006/relationships/oleObject" Target="../embeddings/oleObject96.bin"/><Relationship Id="rId1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wmf"/><Relationship Id="rId2" Type="http://schemas.openxmlformats.org/officeDocument/2006/relationships/oleObject" Target="../embeddings/oleObject97.bin"/><Relationship Id="rId1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9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00.bin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04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3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06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1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13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14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1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23.wmf"/><Relationship Id="rId11" Type="http://schemas.openxmlformats.org/officeDocument/2006/relationships/vmlDrawing" Target="../drawings/vmlDrawing42.vml"/><Relationship Id="rId10" Type="http://schemas.openxmlformats.org/officeDocument/2006/relationships/slideLayout" Target="../slideLayouts/slideLayout16.xml"/><Relationship Id="rId1" Type="http://schemas.openxmlformats.org/officeDocument/2006/relationships/oleObject" Target="../embeddings/oleObject116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20.bin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3.jpeg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2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25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28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30.bin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32.bin"/><Relationship Id="rId3" Type="http://schemas.openxmlformats.org/officeDocument/2006/relationships/image" Target="../media/image142.png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3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44.jpeg"/><Relationship Id="rId1" Type="http://schemas.openxmlformats.org/officeDocument/2006/relationships/image" Target="../media/image1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35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36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39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2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3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7.jpeg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40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9.wmf"/><Relationship Id="rId1" Type="http://schemas.openxmlformats.org/officeDocument/2006/relationships/oleObject" Target="../embeddings/oleObject143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1.png"/><Relationship Id="rId1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906588"/>
          </a:xfrm>
          <a:solidFill>
            <a:srgbClr val="000066"/>
          </a:solidFill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章 图形几何变换</a:t>
            </a:r>
            <a:b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122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--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二维几何变换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--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三维几何变换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特点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主对角线元素均为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并且其余元素都为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，记为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单位矩阵可以任意大小，但必须是方阵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一个矩阵和单位矩阵相乘，结果仍是原来的矩阵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9458" name="对象 1"/>
          <p:cNvGraphicFramePr>
            <a:graphicFrameLocks noChangeAspect="1"/>
          </p:cNvGraphicFramePr>
          <p:nvPr/>
        </p:nvGraphicFramePr>
        <p:xfrm>
          <a:off x="1676400" y="5334000"/>
          <a:ext cx="48212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31745" imgH="570865" progId="Equation.AxMath">
                  <p:embed/>
                </p:oleObj>
              </mc:Choice>
              <mc:Fallback>
                <p:oleObj name="" r:id="rId1" imgW="2531745" imgH="570865" progId="Equation.AxMath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482123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2"/>
          <p:cNvGraphicFramePr>
            <a:graphicFrameLocks noChangeAspect="1"/>
          </p:cNvGraphicFramePr>
          <p:nvPr/>
        </p:nvGraphicFramePr>
        <p:xfrm>
          <a:off x="1676400" y="4114800"/>
          <a:ext cx="5095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547620" imgH="570865" progId="Equation.AxMath">
                  <p:embed/>
                </p:oleObj>
              </mc:Choice>
              <mc:Fallback>
                <p:oleObj name="" r:id="rId3" imgW="2547620" imgH="570865" progId="Equation.AxMath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50958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单位矩阵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434975" y="1657350"/>
            <a:ext cx="8229600" cy="51054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转置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表示方法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i="1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en-US" altLang="zh-CN" i="1" baseline="3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运算规则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元素沿着对角线翻折，即元素行列坐标互换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行向量和列向量的关系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(A∙B)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=B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∙A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en-US" altLang="zh-CN" baseline="3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=A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(A+B)</a:t>
            </a:r>
            <a:r>
              <a:rPr lang="en-US" altLang="zh-CN" sz="2200" baseline="4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A</a:t>
            </a:r>
            <a:r>
              <a:rPr lang="en-US" altLang="zh-CN" sz="2200" baseline="4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+ B</a:t>
            </a:r>
            <a:r>
              <a:rPr lang="en-US" altLang="zh-CN" sz="2200" baseline="4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en-US" altLang="zh-CN" sz="2200" baseline="4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(aA)</a:t>
            </a:r>
            <a:r>
              <a:rPr lang="en-US" altLang="zh-CN" sz="2200" baseline="4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aA</a:t>
            </a:r>
            <a:r>
              <a:rPr lang="en-US" altLang="zh-CN" sz="2200" baseline="4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endParaRPr lang="zh-CN" altLang="en-US" baseline="3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0482" name="对象 2"/>
          <p:cNvGraphicFramePr/>
          <p:nvPr/>
        </p:nvGraphicFramePr>
        <p:xfrm>
          <a:off x="5105400" y="1519238"/>
          <a:ext cx="30749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428875" imgH="981075" progId="Paint.Picture">
                  <p:embed/>
                </p:oleObj>
              </mc:Choice>
              <mc:Fallback>
                <p:oleObj name="" r:id="rId1" imgW="2428875" imgH="98107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1519238"/>
                        <a:ext cx="3074988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3" name="直接连接符 2"/>
          <p:cNvCxnSpPr/>
          <p:nvPr/>
        </p:nvCxnSpPr>
        <p:spPr>
          <a:xfrm>
            <a:off x="5181600" y="1679575"/>
            <a:ext cx="1371600" cy="1143000"/>
          </a:xfrm>
          <a:prstGeom prst="line">
            <a:avLst/>
          </a:prstGeom>
          <a:ln w="158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20484" name="对象 5"/>
          <p:cNvGraphicFramePr>
            <a:graphicFrameLocks noChangeAspect="1"/>
          </p:cNvGraphicFramePr>
          <p:nvPr/>
        </p:nvGraphicFramePr>
        <p:xfrm>
          <a:off x="3324225" y="3810000"/>
          <a:ext cx="12477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24205" imgH="661035" progId="Equation.AxMath">
                  <p:embed/>
                </p:oleObj>
              </mc:Choice>
              <mc:Fallback>
                <p:oleObj name="" r:id="rId3" imgW="624205" imgH="661035" progId="Equation.AxMat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4225" y="3810000"/>
                        <a:ext cx="124777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9"/>
          <p:cNvGraphicFramePr>
            <a:graphicFrameLocks noChangeAspect="1"/>
          </p:cNvGraphicFramePr>
          <p:nvPr/>
        </p:nvGraphicFramePr>
        <p:xfrm>
          <a:off x="5176838" y="4267200"/>
          <a:ext cx="2098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050290" imgH="236220" progId="Equation.AxMath">
                  <p:embed/>
                </p:oleObj>
              </mc:Choice>
              <mc:Fallback>
                <p:oleObj name="" r:id="rId5" imgW="1050290" imgH="236220" progId="Equation.AxMat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6838" y="4267200"/>
                        <a:ext cx="20986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Picture 15" descr="https://upload-images.jianshu.io/upload_images/2773295-c4af4f9e428a33d8.gif"/>
          <p:cNvSpPr>
            <a:spLocks noChangeAspect="1"/>
          </p:cNvSpPr>
          <p:nvPr/>
        </p:nvSpPr>
        <p:spPr>
          <a:xfrm>
            <a:off x="6705600" y="3395663"/>
            <a:ext cx="1905000" cy="2447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转置运算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20488" name="直接连接符 2"/>
          <p:cNvCxnSpPr/>
          <p:nvPr/>
        </p:nvCxnSpPr>
        <p:spPr>
          <a:xfrm>
            <a:off x="6972300" y="1679575"/>
            <a:ext cx="1371600" cy="1143000"/>
          </a:xfrm>
          <a:prstGeom prst="line">
            <a:avLst/>
          </a:prstGeom>
          <a:ln w="158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矩阵加法：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矩阵需要具有相同行和列，对应元素相加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交换律与结合律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A+B=B+A          A+(B+C)=(A+B)+C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数乘：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每个元素乘以数值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kA = [ k*a</a:t>
            </a:r>
            <a:r>
              <a:rPr lang="en-US" altLang="zh-CN" baseline="-160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]|</a:t>
            </a:r>
            <a:r>
              <a:rPr lang="en-US" altLang="zh-CN" baseline="-160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i=1...m, j=1,.. N</a:t>
            </a:r>
            <a:endParaRPr lang="en-US" altLang="zh-CN" baseline="-160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数乘的分配律及结合律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a(A+B) = aA+aB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a(A · B) = (aA) ·B=A ·(aB)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(a+b)A = aA + bA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加法和数乘运算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2531" name="Object 2"/>
          <p:cNvGraphicFramePr/>
          <p:nvPr/>
        </p:nvGraphicFramePr>
        <p:xfrm>
          <a:off x="2286000" y="2133600"/>
          <a:ext cx="49196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870200" imgH="711200" progId="Equation.3">
                  <p:embed/>
                </p:oleObj>
              </mc:Choice>
              <mc:Fallback>
                <p:oleObj name="" r:id="rId1" imgW="2870200" imgH="711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133600"/>
                        <a:ext cx="4919663" cy="1144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107950" marR="0" lvl="0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两个矩阵相乘</a:t>
            </a:r>
            <a:endParaRPr kumimoji="0" lang="zh-CN" altLang="en-US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前提：第一个矩阵的列数和第二个矩阵的行数相等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1143000" marR="0" lvl="2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  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和矩阵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相乘时，若矩阵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m×n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，那么矩阵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必须是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n×r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。而结果矩阵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一定是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m×r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1143000" marR="0" lvl="2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 向量可看做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行数为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或者列数为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的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矩阵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107950" marR="0" lvl="0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矩阵</a:t>
            </a:r>
            <a:r>
              <a:rPr kumimoji="0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乘法运算法则</a:t>
            </a:r>
            <a:endParaRPr kumimoji="0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矩阵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C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中第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i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j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列元素将会是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中第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i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个行向量和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中第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j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个列向量的点积结果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矩阵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的行元素与矩阵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B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的列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元素对应相乘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，再将其求和就得到结果矩阵相应位置上的元素了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。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  <p:graphicFrame>
        <p:nvGraphicFramePr>
          <p:cNvPr id="23554" name="对象 1"/>
          <p:cNvGraphicFramePr>
            <a:graphicFrameLocks noChangeAspect="1"/>
          </p:cNvGraphicFramePr>
          <p:nvPr/>
        </p:nvGraphicFramePr>
        <p:xfrm>
          <a:off x="3429000" y="6172200"/>
          <a:ext cx="1903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815975" imgH="229235" progId="Equation.AxMath">
                  <p:embed/>
                </p:oleObj>
              </mc:Choice>
              <mc:Fallback>
                <p:oleObj name="" r:id="rId1" imgW="815975" imgH="229235" progId="Equation.AxMath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6172200"/>
                        <a:ext cx="19034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五角星 5"/>
          <p:cNvSpPr/>
          <p:nvPr/>
        </p:nvSpPr>
        <p:spPr bwMode="auto">
          <a:xfrm>
            <a:off x="3048000" y="1676400"/>
            <a:ext cx="381000" cy="381000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矩阵乘法运算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注意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矩阵乘法满足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结合律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及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分配律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A(B ·C) = (A ·B)C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(A+B) · C = A · C+ B · C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C ·(A+B)  = C ·A + C · B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矩阵乘法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不满足交换律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，即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    所以矩阵乘法的顺序很重要。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24578" name="组合 10"/>
          <p:cNvGrpSpPr/>
          <p:nvPr/>
        </p:nvGrpSpPr>
        <p:grpSpPr>
          <a:xfrm>
            <a:off x="990600" y="1733550"/>
            <a:ext cx="6965950" cy="1438275"/>
            <a:chOff x="1136151" y="3419814"/>
            <a:chExt cx="6339961" cy="999307"/>
          </a:xfrm>
        </p:grpSpPr>
        <p:graphicFrame>
          <p:nvGraphicFramePr>
            <p:cNvPr id="24579" name="Object 4"/>
            <p:cNvGraphicFramePr>
              <a:graphicFrameLocks noChangeAspect="1"/>
            </p:cNvGraphicFramePr>
            <p:nvPr/>
          </p:nvGraphicFramePr>
          <p:xfrm>
            <a:off x="1159894" y="3657974"/>
            <a:ext cx="6316218" cy="761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4000500" imgH="482600" progId="Equation.DSMT4">
                    <p:embed/>
                  </p:oleObj>
                </mc:Choice>
                <mc:Fallback>
                  <p:oleObj name="" r:id="rId1" imgW="4000500" imgH="4826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9894" y="3657974"/>
                          <a:ext cx="6316218" cy="761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0" name="椭圆 4"/>
            <p:cNvSpPr/>
            <p:nvPr/>
          </p:nvSpPr>
          <p:spPr>
            <a:xfrm>
              <a:off x="1136151" y="3700619"/>
              <a:ext cx="1109624" cy="33798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1" name="椭圆 5"/>
            <p:cNvSpPr/>
            <p:nvPr/>
          </p:nvSpPr>
          <p:spPr>
            <a:xfrm>
              <a:off x="2551441" y="3700619"/>
              <a:ext cx="387849" cy="6880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2" name="椭圆 12"/>
            <p:cNvSpPr/>
            <p:nvPr/>
          </p:nvSpPr>
          <p:spPr>
            <a:xfrm>
              <a:off x="3697930" y="3700619"/>
              <a:ext cx="1946065" cy="337979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83" name="任意多边形 17"/>
            <p:cNvSpPr/>
            <p:nvPr/>
          </p:nvSpPr>
          <p:spPr>
            <a:xfrm>
              <a:off x="1495425" y="3467099"/>
              <a:ext cx="1133475" cy="190500"/>
            </a:xfrm>
            <a:custGeom>
              <a:avLst/>
              <a:gdLst/>
              <a:ahLst/>
              <a:cxnLst>
                <a:cxn ang="0">
                  <a:pos x="0" y="26024"/>
                </a:cxn>
                <a:cxn ang="0">
                  <a:pos x="600075" y="558"/>
                </a:cxn>
                <a:cxn ang="0">
                  <a:pos x="1133475" y="22673"/>
                </a:cxn>
              </a:cxnLst>
              <a:pathLst>
                <a:path w="1133475" h="369887">
                  <a:moveTo>
                    <a:pt x="0" y="369887"/>
                  </a:moveTo>
                  <a:cubicBezTo>
                    <a:pt x="205581" y="192880"/>
                    <a:pt x="411163" y="15874"/>
                    <a:pt x="600075" y="7937"/>
                  </a:cubicBezTo>
                  <a:cubicBezTo>
                    <a:pt x="788987" y="0"/>
                    <a:pt x="1133475" y="322262"/>
                    <a:pt x="1133475" y="322262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4" name="任意多边形 18"/>
            <p:cNvSpPr/>
            <p:nvPr/>
          </p:nvSpPr>
          <p:spPr>
            <a:xfrm>
              <a:off x="2795470" y="3419814"/>
              <a:ext cx="1600200" cy="228600"/>
            </a:xfrm>
            <a:custGeom>
              <a:avLst/>
              <a:gdLst/>
              <a:ahLst/>
              <a:cxnLst>
                <a:cxn ang="0">
                  <a:pos x="0" y="3025546"/>
                </a:cxn>
                <a:cxn ang="0">
                  <a:pos x="1670087983" y="64927"/>
                </a:cxn>
                <a:cxn ang="0">
                  <a:pos x="2147483647" y="2635988"/>
                </a:cxn>
              </a:cxnLst>
              <a:pathLst>
                <a:path w="1133475" h="369887">
                  <a:moveTo>
                    <a:pt x="0" y="369887"/>
                  </a:moveTo>
                  <a:cubicBezTo>
                    <a:pt x="205581" y="192880"/>
                    <a:pt x="411163" y="15874"/>
                    <a:pt x="600075" y="7937"/>
                  </a:cubicBezTo>
                  <a:cubicBezTo>
                    <a:pt x="788987" y="0"/>
                    <a:pt x="1133475" y="322262"/>
                    <a:pt x="1133475" y="322262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24585" name="对象 1"/>
          <p:cNvGraphicFramePr>
            <a:graphicFrameLocks noChangeAspect="1"/>
          </p:cNvGraphicFramePr>
          <p:nvPr/>
        </p:nvGraphicFramePr>
        <p:xfrm>
          <a:off x="5181600" y="5486400"/>
          <a:ext cx="2292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951865" imgH="177800" progId="Equation.DSMT4">
                  <p:embed/>
                </p:oleObj>
              </mc:Choice>
              <mc:Fallback>
                <p:oleObj name="" r:id="rId3" imgW="951865" imgH="177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5486400"/>
                        <a:ext cx="229235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矩阵乘法运算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2"/>
          <p:cNvSpPr>
            <a:spLocks noGrp="1"/>
          </p:cNvSpPr>
          <p:nvPr>
            <p:ph idx="1"/>
          </p:nvPr>
        </p:nvSpPr>
        <p:spPr>
          <a:xfrm>
            <a:off x="442913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例子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60450" y="2060575"/>
          <a:ext cx="1765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952500" imgH="457200" progId="Equation.DSMT4">
                  <p:embed/>
                </p:oleObj>
              </mc:Choice>
              <mc:Fallback>
                <p:oleObj name="" r:id="rId1" imgW="952500" imgH="457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2060575"/>
                        <a:ext cx="17653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500438" y="1908175"/>
          <a:ext cx="17351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951865" imgH="711200" progId="Equation.DSMT4">
                  <p:embed/>
                </p:oleObj>
              </mc:Choice>
              <mc:Fallback>
                <p:oleObj name="" r:id="rId3" imgW="9518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8" y="1908175"/>
                        <a:ext cx="1735137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62000" y="3429000"/>
          <a:ext cx="77724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4000500" imgH="939800" progId="Equation.DSMT4">
                  <p:embed/>
                </p:oleObj>
              </mc:Choice>
              <mc:Fallback>
                <p:oleObj name="" r:id="rId5" imgW="4000500" imgH="939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429000"/>
                        <a:ext cx="7772400" cy="182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矩阵乘法运算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矩阵运算中没有除法运算，只有求逆矩阵运算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设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都是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阶方阵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, 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如果存在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阶方阵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使得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AB =  BA = I, 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则称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为可逆矩阵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, 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而称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的逆矩阵。</a:t>
            </a: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性质：</a:t>
            </a:r>
            <a:endParaRPr kumimoji="0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只有方阵（非奇异矩阵）才有逆矩阵。逆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矩阵表示为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-1</a:t>
            </a:r>
            <a:endParaRPr kumimoji="0" lang="en-US" altLang="zh-CN" sz="24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AB)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-1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=B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-1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-1</a:t>
            </a:r>
            <a:endParaRPr kumimoji="0" lang="en-US" altLang="zh-CN" sz="2400" b="0" i="0" u="none" strike="noStrike" kern="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-1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</a:t>
            </a:r>
            <a:r>
              <a:rPr kumimoji="0" lang="en-US" altLang="zh-CN" sz="24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=A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求逆运算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什么是变换？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几何变换：对图形的</a:t>
            </a:r>
            <a:r>
              <a:rPr lang="zh-CN" altLang="en-US" sz="2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几何信息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经过变换后产生新的图形，不改变图形拓扑信息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algn="just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几何信息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大小、形状、相对位置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拓扑信息（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构成规则：顶点连接关系，多边形和顶点的关系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改变图形的位置、方向和大小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生成物体的多个拷贝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组装成复杂对象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动画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三维形体的二维显示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（摄像机观察）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9698" name="Picture 4"/>
          <p:cNvPicPr>
            <a:picLocks noChangeAspect="1"/>
          </p:cNvPicPr>
          <p:nvPr/>
        </p:nvPicPr>
        <p:blipFill>
          <a:blip r:embed="rId1"/>
          <a:srcRect l="48500" t="14751" r="3062" b="10666"/>
          <a:stretch>
            <a:fillRect/>
          </a:stretch>
        </p:blipFill>
        <p:spPr>
          <a:xfrm>
            <a:off x="6477000" y="1593850"/>
            <a:ext cx="2135188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为什么变换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？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29700" name="Picture 4" descr="george-kn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308475"/>
            <a:ext cx="1393825" cy="220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Picture 5" descr="george-wri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05300"/>
            <a:ext cx="1385888" cy="2195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Picture 6" descr="george-ar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4297363"/>
            <a:ext cx="1387475" cy="2192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746" name="Picture 4" descr="8P25"/>
          <p:cNvPicPr>
            <a:picLocks noChangeAspect="1"/>
          </p:cNvPicPr>
          <p:nvPr/>
        </p:nvPicPr>
        <p:blipFill>
          <a:blip r:embed="rId1">
            <a:lum contrast="100000"/>
          </a:blip>
          <a:srcRect l="1289" r="1816"/>
          <a:stretch>
            <a:fillRect/>
          </a:stretch>
        </p:blipFill>
        <p:spPr>
          <a:xfrm>
            <a:off x="60325" y="5278438"/>
            <a:ext cx="8947150" cy="1350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Picture 17" descr="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7200"/>
            <a:ext cx="7086600" cy="419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90800"/>
          </a:xfrm>
          <a:solidFill>
            <a:srgbClr val="000066"/>
          </a:solidFill>
          <a:ln/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Linear Algebra Review</a:t>
            </a:r>
            <a:b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</a:br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线性代数回顾</a:t>
            </a:r>
            <a:endParaRPr lang="zh-CN" altLang="en-US" sz="36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6" name="TextBox 1"/>
          <p:cNvSpPr txBox="1"/>
          <p:nvPr/>
        </p:nvSpPr>
        <p:spPr>
          <a:xfrm>
            <a:off x="3505200" y="5334000"/>
            <a:ext cx="19812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hlinkClick r:id="rId1" action="ppaction://hlinksldjump"/>
              </a:rPr>
              <a:t>跳过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884738"/>
          </a:xfrm>
          <a:ln/>
        </p:spPr>
        <p:txBody>
          <a:bodyPr vert="horz" wrap="square" lIns="91440" tIns="45720" rIns="91440" bIns="45720" anchor="t" anchorCtr="0"/>
          <a:p>
            <a:pPr marL="0" indent="0" algn="just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图形变换的两种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等价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形式：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图形（坐标）不变，坐标系改变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---OpenGL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图形（坐标）改变，坐标系不变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---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图形学理论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思考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图形变换：逐个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顶点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变换后再绘制图形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点如何表示：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坐标向量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（本书采用列向量表示）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点的各种变换规律如何表示？如何方便计算机处理？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变换的表示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90800"/>
          </a:xfrm>
          <a:solidFill>
            <a:srgbClr val="000066"/>
          </a:solidFill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4.1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二维几何变换</a:t>
            </a:r>
            <a:b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</a:b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Picture 9"/>
          <p:cNvPicPr>
            <a:picLocks noChangeAspect="1"/>
          </p:cNvPicPr>
          <p:nvPr/>
        </p:nvPicPr>
        <p:blipFill>
          <a:blip r:embed="rId1">
            <a:lum bright="-17999" contrast="29999"/>
          </a:blip>
          <a:stretch>
            <a:fillRect/>
          </a:stretch>
        </p:blipFill>
        <p:spPr>
          <a:xfrm>
            <a:off x="1600200" y="152400"/>
            <a:ext cx="5029200" cy="6551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4.1.1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基本几何变换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基本几何变换是相对于</a:t>
            </a:r>
            <a:r>
              <a:rPr kumimoji="0" lang="zh-CN" altLang="en-US" sz="2600" b="1" i="0" u="sng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坐标原点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zh-CN" altLang="en-US" sz="2600" b="1" i="0" u="sng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坐标轴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的变换</a:t>
            </a:r>
            <a:endParaRPr kumimoji="0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平移、缩放、旋转、错切</a:t>
            </a:r>
            <a:r>
              <a:rPr kumimoji="0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--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（线性变换）</a:t>
            </a:r>
            <a:endParaRPr kumimoji="0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找到变换规律（变换前后的点坐标对应关系），应用到每个顶点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 </a:t>
            </a:r>
            <a:r>
              <a:rPr kumimoji="0" lang="en-US" altLang="zh-CN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     P'=..P..?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pic>
        <p:nvPicPr>
          <p:cNvPr id="35843" name="Picture 5"/>
          <p:cNvPicPr>
            <a:picLocks noChangeAspect="1"/>
          </p:cNvPicPr>
          <p:nvPr/>
        </p:nvPicPr>
        <p:blipFill>
          <a:blip r:embed="rId1"/>
          <a:srcRect l="5687" t="17751" r="4266" b="43916"/>
          <a:stretch>
            <a:fillRect/>
          </a:stretch>
        </p:blipFill>
        <p:spPr>
          <a:xfrm>
            <a:off x="257175" y="4267200"/>
            <a:ext cx="8729663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>
            <a:spLocks noGrp="1"/>
          </p:cNvSpPr>
          <p:nvPr>
            <p:ph idx="1"/>
          </p:nvPr>
        </p:nvSpPr>
        <p:spPr>
          <a:xfrm>
            <a:off x="304800" y="1654175"/>
            <a:ext cx="8229600" cy="474345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二维空间中点的坐标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向量形式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（行向量）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列向量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二维空间中的几何变换矩阵形式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（行向量形式）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（列向量形式）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latinLnBrk="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注意：行和列向量对应的矩阵乘法顺序有区别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平移、旋转和放缩矩阵通常记为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36866" name="Object 5"/>
          <p:cNvGraphicFramePr/>
          <p:nvPr/>
        </p:nvGraphicFramePr>
        <p:xfrm>
          <a:off x="4038600" y="4343400"/>
          <a:ext cx="1974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2965" imgH="457200" progId="Equation.3">
                  <p:embed/>
                </p:oleObj>
              </mc:Choice>
              <mc:Fallback>
                <p:oleObj name="" r:id="rId1" imgW="862965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4343400"/>
                        <a:ext cx="1974850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6"/>
          <p:cNvGraphicFramePr/>
          <p:nvPr/>
        </p:nvGraphicFramePr>
        <p:xfrm>
          <a:off x="3962400" y="3810000"/>
          <a:ext cx="2794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217930" imgH="215900" progId="Equation.3">
                  <p:embed/>
                </p:oleObj>
              </mc:Choice>
              <mc:Fallback>
                <p:oleObj name="" r:id="rId3" imgW="121793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3810000"/>
                        <a:ext cx="27940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7"/>
          <p:cNvGraphicFramePr/>
          <p:nvPr/>
        </p:nvGraphicFramePr>
        <p:xfrm>
          <a:off x="4191000" y="25146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31165" imgH="215900" progId="Equation.3">
                  <p:embed/>
                </p:oleObj>
              </mc:Choice>
              <mc:Fallback>
                <p:oleObj name="" r:id="rId5" imgW="43116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2514600"/>
                        <a:ext cx="838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8"/>
          <p:cNvGraphicFramePr/>
          <p:nvPr/>
        </p:nvGraphicFramePr>
        <p:xfrm>
          <a:off x="7239000" y="2362200"/>
          <a:ext cx="457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266065" imgH="456565" progId="Equation.3">
                  <p:embed/>
                </p:oleObj>
              </mc:Choice>
              <mc:Fallback>
                <p:oleObj name="" r:id="rId7" imgW="266065" imgH="4565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2362200"/>
                        <a:ext cx="4572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4.1.1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基本几何变换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平移变换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4" name="内容占位符 2"/>
          <p:cNvSpPr txBox="1"/>
          <p:nvPr/>
        </p:nvSpPr>
        <p:spPr>
          <a:xfrm>
            <a:off x="457200" y="1662113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indent="-342900"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已知：点</a:t>
            </a: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P(x,y)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沿着</a:t>
            </a: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轴和</a:t>
            </a: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y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轴的平移距离</a:t>
            </a: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en-US" altLang="zh-CN" sz="2600" b="1" kern="1200" cap="none" spc="0" normalizeH="0" baseline="-2500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en-US" altLang="zh-CN" sz="2600" b="1" kern="1200" cap="none" spc="0" normalizeH="0" baseline="-2500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y</a:t>
            </a:r>
            <a:endParaRPr kumimoji="0" lang="en-US" altLang="zh-CN" sz="2600" b="1" kern="1200" cap="none" spc="0" normalizeH="0" baseline="-2500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求：  变换前后的坐标对应关系（变换规律）</a:t>
            </a:r>
            <a:endParaRPr kumimoji="0" lang="zh-CN" altLang="en-US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37891" name="Object 3"/>
          <p:cNvGraphicFramePr/>
          <p:nvPr/>
        </p:nvGraphicFramePr>
        <p:xfrm>
          <a:off x="3063875" y="5537200"/>
          <a:ext cx="35464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30400" imgH="482600" progId="Equation.DSMT4">
                  <p:embed/>
                </p:oleObj>
              </mc:Choice>
              <mc:Fallback>
                <p:oleObj name="" r:id="rId1" imgW="1930400" imgH="482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3875" y="5537200"/>
                        <a:ext cx="354647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/>
          <p:nvPr/>
        </p:nvGraphicFramePr>
        <p:xfrm>
          <a:off x="7126288" y="5788025"/>
          <a:ext cx="15605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787400" imgH="139700" progId="Equation.3">
                  <p:embed/>
                </p:oleObj>
              </mc:Choice>
              <mc:Fallback>
                <p:oleObj name="" r:id="rId3" imgW="787400" imgH="139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26288" y="5788025"/>
                        <a:ext cx="1560512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右箭头 59"/>
          <p:cNvSpPr/>
          <p:nvPr/>
        </p:nvSpPr>
        <p:spPr>
          <a:xfrm>
            <a:off x="2209800" y="5864225"/>
            <a:ext cx="498475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4" name="组合 61"/>
          <p:cNvGrpSpPr/>
          <p:nvPr/>
        </p:nvGrpSpPr>
        <p:grpSpPr>
          <a:xfrm>
            <a:off x="795338" y="3013075"/>
            <a:ext cx="3611562" cy="2219325"/>
            <a:chOff x="2346325" y="6545263"/>
            <a:chExt cx="3757055" cy="2281875"/>
          </a:xfrm>
        </p:grpSpPr>
        <p:sp>
          <p:nvSpPr>
            <p:cNvPr id="37895" name="Line 4"/>
            <p:cNvSpPr/>
            <p:nvPr/>
          </p:nvSpPr>
          <p:spPr>
            <a:xfrm>
              <a:off x="2590800" y="8610600"/>
              <a:ext cx="2286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37896" name="Line 5"/>
            <p:cNvSpPr/>
            <p:nvPr/>
          </p:nvSpPr>
          <p:spPr>
            <a:xfrm flipV="1">
              <a:off x="2590800" y="6858000"/>
              <a:ext cx="0" cy="1752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37897" name="Rectangle 6"/>
            <p:cNvSpPr/>
            <p:nvPr/>
          </p:nvSpPr>
          <p:spPr>
            <a:xfrm>
              <a:off x="4937125" y="8448675"/>
              <a:ext cx="349250" cy="3784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r>
                <a:rPr lang="en-US" altLang="zh-TW" dirty="0">
                  <a:latin typeface="Times New Roman" panose="02020603050405020304" pitchFamily="18" charset="0"/>
                </a:rPr>
                <a:t>X</a:t>
              </a:r>
              <a:endParaRPr lang="en-US" altLang="zh-TW" dirty="0">
                <a:latin typeface="Times New Roman" panose="02020603050405020304" pitchFamily="18" charset="0"/>
              </a:endParaRPr>
            </a:p>
          </p:txBody>
        </p:sp>
        <p:sp>
          <p:nvSpPr>
            <p:cNvPr id="37898" name="Rectangle 7"/>
            <p:cNvSpPr/>
            <p:nvPr/>
          </p:nvSpPr>
          <p:spPr>
            <a:xfrm>
              <a:off x="2346325" y="6545263"/>
              <a:ext cx="406400" cy="3784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r>
                <a:rPr lang="en-US" altLang="zh-TW" dirty="0">
                  <a:latin typeface="Times New Roman" panose="02020603050405020304" pitchFamily="18" charset="0"/>
                </a:rPr>
                <a:t> Y</a:t>
              </a:r>
              <a:endParaRPr lang="en-US" altLang="zh-TW" dirty="0">
                <a:latin typeface="Times New Roman" panose="02020603050405020304" pitchFamily="18" charset="0"/>
              </a:endParaRPr>
            </a:p>
          </p:txBody>
        </p:sp>
        <p:sp>
          <p:nvSpPr>
            <p:cNvPr id="37899" name="Rectangle 8"/>
            <p:cNvSpPr/>
            <p:nvPr/>
          </p:nvSpPr>
          <p:spPr>
            <a:xfrm>
              <a:off x="4937125" y="7091095"/>
              <a:ext cx="85725" cy="9125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0" name="Oval 9"/>
            <p:cNvSpPr/>
            <p:nvPr/>
          </p:nvSpPr>
          <p:spPr>
            <a:xfrm>
              <a:off x="4997450" y="7067550"/>
              <a:ext cx="63500" cy="6508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1" name="Rectangle 10"/>
            <p:cNvSpPr/>
            <p:nvPr/>
          </p:nvSpPr>
          <p:spPr>
            <a:xfrm>
              <a:off x="3616325" y="7931263"/>
              <a:ext cx="111125" cy="85686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2" name="Oval 11"/>
            <p:cNvSpPr/>
            <p:nvPr/>
          </p:nvSpPr>
          <p:spPr>
            <a:xfrm>
              <a:off x="3692525" y="7907338"/>
              <a:ext cx="63500" cy="63500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03" name="Rectangle 12"/>
            <p:cNvSpPr/>
            <p:nvPr/>
          </p:nvSpPr>
          <p:spPr>
            <a:xfrm>
              <a:off x="2906476" y="7612762"/>
              <a:ext cx="915082" cy="3804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r>
                <a:rPr lang="en-US" altLang="zh-TW" dirty="0">
                  <a:latin typeface="Times New Roman" panose="02020603050405020304" pitchFamily="18" charset="0"/>
                </a:rPr>
                <a:t>P(x,y)</a:t>
              </a:r>
              <a:endParaRPr lang="en-US" altLang="zh-TW" dirty="0">
                <a:latin typeface="Times New Roman" panose="02020603050405020304" pitchFamily="18" charset="0"/>
              </a:endParaRPr>
            </a:p>
          </p:txBody>
        </p:sp>
        <p:sp>
          <p:nvSpPr>
            <p:cNvPr id="37904" name="Rectangle 13"/>
            <p:cNvSpPr/>
            <p:nvPr/>
          </p:nvSpPr>
          <p:spPr>
            <a:xfrm>
              <a:off x="5076657" y="6756318"/>
              <a:ext cx="1026723" cy="38040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r>
                <a:rPr lang="en-US" altLang="zh-TW" dirty="0">
                  <a:latin typeface="Times New Roman" panose="02020603050405020304" pitchFamily="18" charset="0"/>
                </a:rPr>
                <a:t>P’(x',y')</a:t>
              </a:r>
              <a:endParaRPr lang="en-US" altLang="zh-TW" dirty="0">
                <a:latin typeface="Times New Roman" panose="02020603050405020304" pitchFamily="18" charset="0"/>
              </a:endParaRPr>
            </a:p>
          </p:txBody>
        </p:sp>
        <p:sp>
          <p:nvSpPr>
            <p:cNvPr id="37905" name="Line 15"/>
            <p:cNvSpPr/>
            <p:nvPr/>
          </p:nvSpPr>
          <p:spPr>
            <a:xfrm flipV="1">
              <a:off x="3733800" y="7136720"/>
              <a:ext cx="1203325" cy="7880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37906" name="Line 16"/>
            <p:cNvSpPr/>
            <p:nvPr/>
          </p:nvSpPr>
          <p:spPr>
            <a:xfrm>
              <a:off x="5029200" y="7086600"/>
              <a:ext cx="0" cy="866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37907" name="Line 17"/>
            <p:cNvSpPr/>
            <p:nvPr/>
          </p:nvSpPr>
          <p:spPr>
            <a:xfrm>
              <a:off x="3733800" y="7939088"/>
              <a:ext cx="1295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37908" name="Rectangle 18"/>
            <p:cNvSpPr/>
            <p:nvPr/>
          </p:nvSpPr>
          <p:spPr>
            <a:xfrm>
              <a:off x="4232592" y="8005608"/>
              <a:ext cx="536952" cy="4730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pPr marL="285750" indent="-285750"/>
              <a:r>
                <a:rPr lang="en-US" altLang="zh-TW" sz="2400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x</a:t>
              </a:r>
              <a:endParaRPr lang="en-US" altLang="zh-TW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7909" name="Rectangle 19"/>
            <p:cNvSpPr/>
            <p:nvPr/>
          </p:nvSpPr>
          <p:spPr>
            <a:xfrm>
              <a:off x="5076657" y="7280003"/>
              <a:ext cx="583845" cy="4730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pPr marL="285750" indent="-285750"/>
              <a:r>
                <a:rPr lang="en-US" altLang="zh-TW" sz="2400" dirty="0">
                  <a:latin typeface="Times New Roman" panose="02020603050405020304" pitchFamily="18" charset="0"/>
                </a:rPr>
                <a:t>t</a:t>
              </a:r>
              <a:r>
                <a:rPr lang="en-US" altLang="zh-TW" sz="2400" baseline="-25000" dirty="0">
                  <a:latin typeface="Times New Roman" panose="02020603050405020304" pitchFamily="18" charset="0"/>
                </a:rPr>
                <a:t>y</a:t>
              </a:r>
              <a:endParaRPr lang="en-US" altLang="zh-TW" sz="2400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6477000" y="5822950"/>
            <a:ext cx="533400" cy="2286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911" name="对象 2"/>
          <p:cNvGraphicFramePr/>
          <p:nvPr/>
        </p:nvGraphicFramePr>
        <p:xfrm>
          <a:off x="636588" y="5486400"/>
          <a:ext cx="13525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736600" imgH="482600" progId="Equation.DSMT4">
                  <p:embed/>
                </p:oleObj>
              </mc:Choice>
              <mc:Fallback>
                <p:oleObj name="" r:id="rId5" imgW="736600" imgH="482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588" y="5486400"/>
                        <a:ext cx="135255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平移变换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9938" name="对象 1"/>
          <p:cNvGraphicFramePr>
            <a:graphicFrameLocks noChangeAspect="1"/>
          </p:cNvGraphicFramePr>
          <p:nvPr/>
        </p:nvGraphicFramePr>
        <p:xfrm>
          <a:off x="1143000" y="2346325"/>
          <a:ext cx="1930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967105" imgH="236220" progId="Equation.AxMath">
                  <p:embed/>
                </p:oleObj>
              </mc:Choice>
              <mc:Fallback>
                <p:oleObj name="" r:id="rId1" imgW="967105" imgH="236220" progId="Equation.AxMath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346325"/>
                        <a:ext cx="19304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7"/>
          <p:cNvGraphicFramePr>
            <a:graphicFrameLocks noChangeAspect="1"/>
          </p:cNvGraphicFramePr>
          <p:nvPr/>
        </p:nvGraphicFramePr>
        <p:xfrm>
          <a:off x="1143000" y="2895600"/>
          <a:ext cx="6178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094355" imgH="240030" progId="Equation.AxMath">
                  <p:embed/>
                </p:oleObj>
              </mc:Choice>
              <mc:Fallback>
                <p:oleObj name="" r:id="rId3" imgW="3094355" imgH="240030" progId="Equation.AxMath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895600"/>
                        <a:ext cx="61785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8"/>
          <p:cNvGraphicFramePr>
            <a:graphicFrameLocks noChangeAspect="1"/>
          </p:cNvGraphicFramePr>
          <p:nvPr/>
        </p:nvGraphicFramePr>
        <p:xfrm>
          <a:off x="1143000" y="3505200"/>
          <a:ext cx="6075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3042920" imgH="240030" progId="Equation.AxMath">
                  <p:embed/>
                </p:oleObj>
              </mc:Choice>
              <mc:Fallback>
                <p:oleObj name="" r:id="rId5" imgW="3042920" imgH="240030" progId="Equation.AxMath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505200"/>
                        <a:ext cx="60753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2083" y="1748155"/>
            <a:ext cx="40125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平移的性质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（齐次坐标表示）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旋转变换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2" name="内容占位符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绕旋转中心旋转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─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旋转中心：不动点，在旋转前后保持不变</a:t>
            </a:r>
            <a:endParaRPr lang="en-US" altLang="zh-CN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已知：</a:t>
            </a:r>
            <a:r>
              <a:rPr lang="zh-CN" altLang="en-US" sz="2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旋转中心</a:t>
            </a:r>
            <a:r>
              <a:rPr lang="zh-CN" altLang="en-US" sz="26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（此处为原点）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旋转角度</a:t>
            </a:r>
            <a:r>
              <a:rPr lang="en-US" altLang="en-US" sz="2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θ</a:t>
            </a:r>
            <a:endParaRPr lang="zh-CN" altLang="en-US" sz="2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─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绕点旋转角度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逆时针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为正，顺时针为负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963" name="Object 2"/>
          <p:cNvGraphicFramePr/>
          <p:nvPr/>
        </p:nvGraphicFramePr>
        <p:xfrm>
          <a:off x="4799013" y="3644900"/>
          <a:ext cx="1127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622300" imgH="571500" progId="Equation.DSMT4">
                  <p:embed/>
                </p:oleObj>
              </mc:Choice>
              <mc:Fallback>
                <p:oleObj name="" r:id="rId1" imgW="622300" imgH="5715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9013" y="3644900"/>
                        <a:ext cx="1127125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60"/>
          <p:cNvSpPr txBox="1"/>
          <p:nvPr/>
        </p:nvSpPr>
        <p:spPr>
          <a:xfrm>
            <a:off x="4156075" y="4657725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特点：到旋转中心距离不变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0965" name="组合 53"/>
          <p:cNvGrpSpPr/>
          <p:nvPr/>
        </p:nvGrpSpPr>
        <p:grpSpPr>
          <a:xfrm>
            <a:off x="1524000" y="3581400"/>
            <a:ext cx="3810000" cy="2738438"/>
            <a:chOff x="2878138" y="3836988"/>
            <a:chExt cx="3556000" cy="2516184"/>
          </a:xfrm>
        </p:grpSpPr>
        <p:graphicFrame>
          <p:nvGraphicFramePr>
            <p:cNvPr id="40966" name="Object 5"/>
            <p:cNvGraphicFramePr/>
            <p:nvPr/>
          </p:nvGraphicFramePr>
          <p:xfrm>
            <a:off x="3770206" y="5381938"/>
            <a:ext cx="231035" cy="275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139700" imgH="177800" progId="Equation.DSMT4">
                    <p:embed/>
                  </p:oleObj>
                </mc:Choice>
                <mc:Fallback>
                  <p:oleObj name="" r:id="rId3" imgW="139700" imgH="177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0206" y="5381938"/>
                          <a:ext cx="231035" cy="2754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7" name="Text Box 10"/>
            <p:cNvSpPr txBox="1"/>
            <p:nvPr/>
          </p:nvSpPr>
          <p:spPr>
            <a:xfrm>
              <a:off x="2906713" y="3836988"/>
              <a:ext cx="282575" cy="31114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Times New Roman" panose="02020603050405020304" pitchFamily="18" charset="0"/>
                </a:rPr>
                <a:t>y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Text Box 11"/>
            <p:cNvSpPr txBox="1"/>
            <p:nvPr/>
          </p:nvSpPr>
          <p:spPr>
            <a:xfrm>
              <a:off x="6151563" y="5853113"/>
              <a:ext cx="282575" cy="31114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i="1" dirty="0">
                  <a:latin typeface="Times New Roman" panose="02020603050405020304" pitchFamily="18" charset="0"/>
                </a:rPr>
                <a:t>x</a:t>
              </a:r>
              <a:endParaRPr lang="en-US" altLang="zh-CN" sz="16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69" name="Line 14"/>
            <p:cNvSpPr/>
            <p:nvPr/>
          </p:nvSpPr>
          <p:spPr>
            <a:xfrm flipV="1">
              <a:off x="3159125" y="4068763"/>
              <a:ext cx="0" cy="1938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0" name="Line 15"/>
            <p:cNvSpPr/>
            <p:nvPr/>
          </p:nvSpPr>
          <p:spPr>
            <a:xfrm>
              <a:off x="3121025" y="5973763"/>
              <a:ext cx="31448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Line 16"/>
            <p:cNvSpPr/>
            <p:nvPr/>
          </p:nvSpPr>
          <p:spPr>
            <a:xfrm>
              <a:off x="3441700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7"/>
            <p:cNvSpPr/>
            <p:nvPr/>
          </p:nvSpPr>
          <p:spPr>
            <a:xfrm>
              <a:off x="3724275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3" name="Line 18"/>
            <p:cNvSpPr/>
            <p:nvPr/>
          </p:nvSpPr>
          <p:spPr>
            <a:xfrm>
              <a:off x="4289425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Line 19"/>
            <p:cNvSpPr/>
            <p:nvPr/>
          </p:nvSpPr>
          <p:spPr>
            <a:xfrm>
              <a:off x="4006850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5" name="Line 20"/>
            <p:cNvSpPr/>
            <p:nvPr/>
          </p:nvSpPr>
          <p:spPr>
            <a:xfrm>
              <a:off x="4572000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6" name="Line 21"/>
            <p:cNvSpPr/>
            <p:nvPr/>
          </p:nvSpPr>
          <p:spPr>
            <a:xfrm>
              <a:off x="4854575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7" name="Line 22"/>
            <p:cNvSpPr/>
            <p:nvPr/>
          </p:nvSpPr>
          <p:spPr>
            <a:xfrm>
              <a:off x="5137150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8" name="Line 23"/>
            <p:cNvSpPr/>
            <p:nvPr/>
          </p:nvSpPr>
          <p:spPr>
            <a:xfrm>
              <a:off x="5418138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24"/>
            <p:cNvSpPr/>
            <p:nvPr/>
          </p:nvSpPr>
          <p:spPr>
            <a:xfrm>
              <a:off x="5700713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0" name="Line 25"/>
            <p:cNvSpPr/>
            <p:nvPr/>
          </p:nvSpPr>
          <p:spPr>
            <a:xfrm>
              <a:off x="5983288" y="5902325"/>
              <a:ext cx="0" cy="141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1" name="Line 26"/>
            <p:cNvSpPr/>
            <p:nvPr/>
          </p:nvSpPr>
          <p:spPr>
            <a:xfrm>
              <a:off x="3089275" y="5691188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2" name="Line 27"/>
            <p:cNvSpPr/>
            <p:nvPr/>
          </p:nvSpPr>
          <p:spPr>
            <a:xfrm>
              <a:off x="3089275" y="5408613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3" name="Line 28"/>
            <p:cNvSpPr/>
            <p:nvPr/>
          </p:nvSpPr>
          <p:spPr>
            <a:xfrm>
              <a:off x="3089275" y="5126038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4" name="Line 29"/>
            <p:cNvSpPr/>
            <p:nvPr/>
          </p:nvSpPr>
          <p:spPr>
            <a:xfrm>
              <a:off x="3089275" y="4845050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5" name="Line 30"/>
            <p:cNvSpPr/>
            <p:nvPr/>
          </p:nvSpPr>
          <p:spPr>
            <a:xfrm>
              <a:off x="3089275" y="4562475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6" name="Line 31"/>
            <p:cNvSpPr/>
            <p:nvPr/>
          </p:nvSpPr>
          <p:spPr>
            <a:xfrm>
              <a:off x="3089275" y="4279900"/>
              <a:ext cx="141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7" name="Text Box 32"/>
            <p:cNvSpPr txBox="1"/>
            <p:nvPr/>
          </p:nvSpPr>
          <p:spPr>
            <a:xfrm>
              <a:off x="2957513" y="592137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0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88" name="Text Box 33"/>
            <p:cNvSpPr txBox="1"/>
            <p:nvPr/>
          </p:nvSpPr>
          <p:spPr>
            <a:xfrm>
              <a:off x="3302000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89" name="Text Box 34"/>
            <p:cNvSpPr txBox="1"/>
            <p:nvPr/>
          </p:nvSpPr>
          <p:spPr>
            <a:xfrm>
              <a:off x="2878138" y="5548313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0" name="Text Box 35"/>
            <p:cNvSpPr txBox="1"/>
            <p:nvPr/>
          </p:nvSpPr>
          <p:spPr>
            <a:xfrm>
              <a:off x="3584575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2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1" name="Text Box 36"/>
            <p:cNvSpPr txBox="1"/>
            <p:nvPr/>
          </p:nvSpPr>
          <p:spPr>
            <a:xfrm>
              <a:off x="2878138" y="52673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2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2" name="Text Box 37"/>
            <p:cNvSpPr txBox="1"/>
            <p:nvPr/>
          </p:nvSpPr>
          <p:spPr>
            <a:xfrm>
              <a:off x="3863975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3" name="Text Box 38"/>
            <p:cNvSpPr txBox="1"/>
            <p:nvPr/>
          </p:nvSpPr>
          <p:spPr>
            <a:xfrm>
              <a:off x="4148138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4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4" name="Text Box 39"/>
            <p:cNvSpPr txBox="1"/>
            <p:nvPr/>
          </p:nvSpPr>
          <p:spPr>
            <a:xfrm>
              <a:off x="4430713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5" name="Text Box 40"/>
            <p:cNvSpPr txBox="1"/>
            <p:nvPr/>
          </p:nvSpPr>
          <p:spPr>
            <a:xfrm>
              <a:off x="4713288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6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6" name="Text Box 41"/>
            <p:cNvSpPr txBox="1"/>
            <p:nvPr/>
          </p:nvSpPr>
          <p:spPr>
            <a:xfrm>
              <a:off x="4995863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7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7" name="Text Box 42"/>
            <p:cNvSpPr txBox="1"/>
            <p:nvPr/>
          </p:nvSpPr>
          <p:spPr>
            <a:xfrm>
              <a:off x="5280025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8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8" name="Text Box 43"/>
            <p:cNvSpPr txBox="1"/>
            <p:nvPr/>
          </p:nvSpPr>
          <p:spPr>
            <a:xfrm>
              <a:off x="5559425" y="6042025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9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999" name="Text Box 44"/>
            <p:cNvSpPr txBox="1"/>
            <p:nvPr/>
          </p:nvSpPr>
          <p:spPr>
            <a:xfrm>
              <a:off x="5842000" y="6042025"/>
              <a:ext cx="411736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10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0" name="Text Box 45"/>
            <p:cNvSpPr txBox="1"/>
            <p:nvPr/>
          </p:nvSpPr>
          <p:spPr>
            <a:xfrm>
              <a:off x="2878138" y="4986338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1" name="Text Box 46"/>
            <p:cNvSpPr txBox="1"/>
            <p:nvPr/>
          </p:nvSpPr>
          <p:spPr>
            <a:xfrm>
              <a:off x="2878138" y="4703763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4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2" name="Text Box 47"/>
            <p:cNvSpPr txBox="1"/>
            <p:nvPr/>
          </p:nvSpPr>
          <p:spPr>
            <a:xfrm>
              <a:off x="2878138" y="4419600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3" name="Text Box 48"/>
            <p:cNvSpPr txBox="1"/>
            <p:nvPr/>
          </p:nvSpPr>
          <p:spPr>
            <a:xfrm>
              <a:off x="2878138" y="4138613"/>
              <a:ext cx="315984" cy="31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600" dirty="0">
                  <a:latin typeface="Times New Roman" panose="02020603050405020304" pitchFamily="18" charset="0"/>
                </a:rPr>
                <a:t> 6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1004" name="Rectangle 50"/>
            <p:cNvSpPr/>
            <p:nvPr/>
          </p:nvSpPr>
          <p:spPr>
            <a:xfrm>
              <a:off x="4289425" y="5299075"/>
              <a:ext cx="423863" cy="42227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41005" name="AutoShape 51"/>
            <p:cNvSpPr/>
            <p:nvPr/>
          </p:nvSpPr>
          <p:spPr>
            <a:xfrm>
              <a:off x="4289425" y="4875213"/>
              <a:ext cx="423863" cy="4238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41006" name="Line 52"/>
            <p:cNvSpPr/>
            <p:nvPr/>
          </p:nvSpPr>
          <p:spPr>
            <a:xfrm flipV="1">
              <a:off x="3155950" y="5721350"/>
              <a:ext cx="1133475" cy="2508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41007" name="Group 54"/>
            <p:cNvGrpSpPr/>
            <p:nvPr/>
          </p:nvGrpSpPr>
          <p:grpSpPr>
            <a:xfrm rot="-2592406">
              <a:off x="3506793" y="4117980"/>
              <a:ext cx="423862" cy="847726"/>
              <a:chOff x="1632" y="3936"/>
              <a:chExt cx="288" cy="576"/>
            </a:xfrm>
          </p:grpSpPr>
          <p:sp>
            <p:nvSpPr>
              <p:cNvPr id="41008" name="Rectangle 55"/>
              <p:cNvSpPr/>
              <p:nvPr/>
            </p:nvSpPr>
            <p:spPr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9" name="AutoShape 56"/>
              <p:cNvSpPr/>
              <p:nvPr/>
            </p:nvSpPr>
            <p:spPr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16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010" name="Line 57"/>
            <p:cNvSpPr/>
            <p:nvPr/>
          </p:nvSpPr>
          <p:spPr>
            <a:xfrm rot="-2592406" flipV="1">
              <a:off x="2917825" y="5364163"/>
              <a:ext cx="1176338" cy="2349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1" name="Arc 59"/>
            <p:cNvSpPr/>
            <p:nvPr/>
          </p:nvSpPr>
          <p:spPr>
            <a:xfrm>
              <a:off x="3424238" y="5513388"/>
              <a:ext cx="211137" cy="355600"/>
            </a:xfrm>
            <a:custGeom>
              <a:avLst/>
              <a:gdLst/>
              <a:ahLst/>
              <a:cxnLst>
                <a:cxn ang="0">
                  <a:pos x="2147483647" y="-454062993"/>
                </a:cxn>
                <a:cxn ang="0">
                  <a:pos x="2147483647" y="2147483647"/>
                </a:cxn>
                <a:cxn ang="0">
                  <a:pos x="2147483647" y="-454062993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21600" h="20569" fill="none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</a:path>
                <a:path w="21600" h="20569" stroke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  <a:lnTo>
                    <a:pt x="0" y="20569"/>
                  </a:lnTo>
                  <a:lnTo>
                    <a:pt x="6593" y="-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stealth" w="sm" len="sm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1012" name="组合 103"/>
          <p:cNvGrpSpPr/>
          <p:nvPr/>
        </p:nvGrpSpPr>
        <p:grpSpPr>
          <a:xfrm>
            <a:off x="2590800" y="5562600"/>
            <a:ext cx="455613" cy="369888"/>
            <a:chOff x="2514600" y="4410075"/>
            <a:chExt cx="455523" cy="369974"/>
          </a:xfrm>
        </p:grpSpPr>
        <p:sp>
          <p:nvSpPr>
            <p:cNvPr id="41013" name="Arc 14"/>
            <p:cNvSpPr/>
            <p:nvPr/>
          </p:nvSpPr>
          <p:spPr>
            <a:xfrm>
              <a:off x="2514600" y="4573588"/>
              <a:ext cx="76200" cy="152400"/>
            </a:xfrm>
            <a:custGeom>
              <a:avLst/>
              <a:gdLst/>
              <a:ahLst/>
              <a:cxnLst>
                <a:cxn ang="0">
                  <a:pos x="-7592" y="0"/>
                </a:cxn>
                <a:cxn ang="0">
                  <a:pos x="146880121" y="2147483647"/>
                </a:cxn>
                <a:cxn ang="0">
                  <a:pos x="-7592" y="0"/>
                </a:cxn>
                <a:cxn ang="0">
                  <a:pos x="146880121" y="2147483647"/>
                </a:cxn>
                <a:cxn ang="0">
                  <a:pos x="0" y="2147483647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4" name="Rectangle 17"/>
            <p:cNvSpPr/>
            <p:nvPr/>
          </p:nvSpPr>
          <p:spPr>
            <a:xfrm>
              <a:off x="2651125" y="4410075"/>
              <a:ext cx="318998" cy="3699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r>
                <a:rPr lang="el-GR" altLang="zh-TW" i="1" dirty="0">
                  <a:latin typeface="Arial" panose="020B0604020202020204" pitchFamily="34" charset="0"/>
                </a:rPr>
                <a:t>α</a:t>
              </a:r>
              <a:endParaRPr lang="en-US" altLang="zh-TW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2427288" y="4803775"/>
            <a:ext cx="152400" cy="15240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978150" y="5537200"/>
            <a:ext cx="152400" cy="15240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7" name="Rectangle 12"/>
          <p:cNvSpPr/>
          <p:nvPr/>
        </p:nvSpPr>
        <p:spPr>
          <a:xfrm>
            <a:off x="3597275" y="5402263"/>
            <a:ext cx="879475" cy="3698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r>
              <a:rPr lang="en-US" altLang="zh-TW" dirty="0">
                <a:latin typeface="Times New Roman" panose="02020603050405020304" pitchFamily="18" charset="0"/>
              </a:rPr>
              <a:t>P(x,y)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41018" name="Rectangle 12"/>
          <p:cNvSpPr/>
          <p:nvPr/>
        </p:nvSpPr>
        <p:spPr>
          <a:xfrm>
            <a:off x="2155825" y="4433888"/>
            <a:ext cx="1039813" cy="3698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r>
              <a:rPr lang="en-US" altLang="zh-TW" dirty="0">
                <a:latin typeface="Times New Roman" panose="02020603050405020304" pitchFamily="18" charset="0"/>
              </a:rPr>
              <a:t>P’(x’,y’)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2"/>
          <p:cNvSpPr>
            <a:spLocks noGrp="1"/>
          </p:cNvSpPr>
          <p:nvPr>
            <p:ph idx="1"/>
          </p:nvPr>
        </p:nvSpPr>
        <p:spPr>
          <a:xfrm>
            <a:off x="349250" y="1798638"/>
            <a:ext cx="8229600" cy="4525962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(0,0)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为旋转中心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为旋转半径，</a:t>
            </a:r>
            <a:r>
              <a:rPr lang="el-GR" altLang="zh-TW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为向量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(x,y)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轴夹角</a:t>
            </a:r>
            <a:endParaRPr lang="en-US" altLang="zh-TW" sz="2400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则有</a:t>
            </a:r>
            <a:r>
              <a:rPr lang="en-US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rcos</a:t>
            </a:r>
            <a:r>
              <a:rPr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lang="en-US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rsin</a:t>
            </a:r>
            <a:r>
              <a:rPr lang="zh-CN" altLang="en-US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endParaRPr lang="en-US" altLang="zh-CN" sz="2400" b="1" i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x′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rcos</a:t>
            </a:r>
            <a:r>
              <a:rPr lang="en-US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θ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rcosαcosθ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rsinαsinθ</a:t>
            </a:r>
            <a:endParaRPr lang="en-US" altLang="en-US" sz="2400" i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xcosθ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ysinθ</a:t>
            </a:r>
            <a:endParaRPr lang="zh-CN" altLang="en-US" sz="2400" i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y′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rsin</a:t>
            </a:r>
            <a:r>
              <a:rPr lang="en-US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θ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rsinαcosθ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rcosαsinθ</a:t>
            </a:r>
            <a:endParaRPr lang="zh-CN" altLang="en-US" sz="2400" i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ycosθ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xsinθ</a:t>
            </a:r>
            <a:endParaRPr lang="en-US" altLang="zh-CN" sz="2400" i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=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xsinθ 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ycosθ</a:t>
            </a:r>
            <a:endParaRPr lang="zh-CN" altLang="en-US" sz="2400" b="1" i="1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4016375" y="3752850"/>
            <a:ext cx="2073275" cy="457200"/>
          </a:xfrm>
          <a:prstGeom prst="notched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系数矩阵形式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6063" y="3540125"/>
            <a:ext cx="152400" cy="1338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3012" name="组合 2"/>
          <p:cNvGrpSpPr/>
          <p:nvPr/>
        </p:nvGrpSpPr>
        <p:grpSpPr>
          <a:xfrm>
            <a:off x="6019800" y="838200"/>
            <a:ext cx="2667000" cy="2438400"/>
            <a:chOff x="6019692" y="838200"/>
            <a:chExt cx="2667000" cy="2438400"/>
          </a:xfrm>
        </p:grpSpPr>
        <p:grpSp>
          <p:nvGrpSpPr>
            <p:cNvPr id="43013" name="Group 6"/>
            <p:cNvGrpSpPr/>
            <p:nvPr/>
          </p:nvGrpSpPr>
          <p:grpSpPr>
            <a:xfrm>
              <a:off x="6019692" y="838200"/>
              <a:ext cx="2667000" cy="2438400"/>
              <a:chOff x="607" y="1152"/>
              <a:chExt cx="1505" cy="1344"/>
            </a:xfrm>
          </p:grpSpPr>
          <p:sp>
            <p:nvSpPr>
              <p:cNvPr id="43014" name="Line 7"/>
              <p:cNvSpPr/>
              <p:nvPr/>
            </p:nvSpPr>
            <p:spPr>
              <a:xfrm>
                <a:off x="768" y="1152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43015" name="Line 8"/>
              <p:cNvSpPr/>
              <p:nvPr/>
            </p:nvSpPr>
            <p:spPr>
              <a:xfrm>
                <a:off x="768" y="2304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3016" name="Line 9"/>
              <p:cNvSpPr/>
              <p:nvPr/>
            </p:nvSpPr>
            <p:spPr>
              <a:xfrm flipV="1">
                <a:off x="768" y="1296"/>
                <a:ext cx="432" cy="10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3017" name="Line 10"/>
              <p:cNvSpPr/>
              <p:nvPr/>
            </p:nvSpPr>
            <p:spPr>
              <a:xfrm rot="2803248" flipV="1">
                <a:off x="1074" y="1599"/>
                <a:ext cx="432" cy="100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43018" name="Object 12"/>
              <p:cNvGraphicFramePr/>
              <p:nvPr/>
            </p:nvGraphicFramePr>
            <p:xfrm>
              <a:off x="1152" y="1728"/>
              <a:ext cx="137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1" imgW="127000" imgH="177165" progId="Equation.3">
                      <p:embed/>
                    </p:oleObj>
                  </mc:Choice>
                  <mc:Fallback>
                    <p:oleObj name="" r:id="rId1" imgW="127000" imgH="177165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52" y="1728"/>
                            <a:ext cx="137" cy="1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" name="Object 13"/>
              <p:cNvGraphicFramePr/>
              <p:nvPr/>
            </p:nvGraphicFramePr>
            <p:xfrm>
              <a:off x="1837" y="1824"/>
              <a:ext cx="275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3" imgW="266065" imgH="165100" progId="Equation.3">
                      <p:embed/>
                    </p:oleObj>
                  </mc:Choice>
                  <mc:Fallback>
                    <p:oleObj name="" r:id="rId3" imgW="266065" imgH="1651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37" y="1824"/>
                            <a:ext cx="275" cy="1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14"/>
              <p:cNvGraphicFramePr/>
              <p:nvPr/>
            </p:nvGraphicFramePr>
            <p:xfrm>
              <a:off x="1241" y="1181"/>
              <a:ext cx="34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5" imgW="330200" imgH="203200" progId="Equation.3">
                      <p:embed/>
                    </p:oleObj>
                  </mc:Choice>
                  <mc:Fallback>
                    <p:oleObj name="" r:id="rId5" imgW="330200" imgH="2032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41" y="1181"/>
                            <a:ext cx="343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15"/>
              <p:cNvGraphicFramePr/>
              <p:nvPr/>
            </p:nvGraphicFramePr>
            <p:xfrm>
              <a:off x="1920" y="2349"/>
              <a:ext cx="130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7" imgW="127000" imgH="139700" progId="Equation.3">
                      <p:embed/>
                    </p:oleObj>
                  </mc:Choice>
                  <mc:Fallback>
                    <p:oleObj name="" r:id="rId7" imgW="127000" imgH="1397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20" y="2349"/>
                            <a:ext cx="130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2" name="Object 16"/>
              <p:cNvGraphicFramePr/>
              <p:nvPr/>
            </p:nvGraphicFramePr>
            <p:xfrm>
              <a:off x="607" y="1185"/>
              <a:ext cx="145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9" imgW="139700" imgH="165100" progId="Equation.3">
                      <p:embed/>
                    </p:oleObj>
                  </mc:Choice>
                  <mc:Fallback>
                    <p:oleObj name="" r:id="rId9" imgW="139700" imgH="1651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07" y="1185"/>
                            <a:ext cx="145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23" name="Rectangle 17"/>
            <p:cNvSpPr/>
            <p:nvPr/>
          </p:nvSpPr>
          <p:spPr>
            <a:xfrm>
              <a:off x="7208756" y="2558283"/>
              <a:ext cx="318998" cy="3699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r>
                <a:rPr lang="el-GR" altLang="zh-TW" i="1" dirty="0">
                  <a:latin typeface="Arial" panose="020B0604020202020204" pitchFamily="34" charset="0"/>
                </a:rPr>
                <a:t>α</a:t>
              </a:r>
              <a:endParaRPr lang="en-US" altLang="zh-TW" i="1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3024" name="对象 3"/>
          <p:cNvGraphicFramePr/>
          <p:nvPr/>
        </p:nvGraphicFramePr>
        <p:xfrm>
          <a:off x="6270625" y="3579813"/>
          <a:ext cx="25146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244600" imgH="457200" progId="Equation.3">
                  <p:embed/>
                </p:oleObj>
              </mc:Choice>
              <mc:Fallback>
                <p:oleObj name="" r:id="rId11" imgW="12446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0625" y="3579813"/>
                        <a:ext cx="2514600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旋转变换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3026" name="对象 5"/>
          <p:cNvGraphicFramePr/>
          <p:nvPr/>
        </p:nvGraphicFramePr>
        <p:xfrm>
          <a:off x="6448425" y="4695825"/>
          <a:ext cx="1441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622300" imgH="165100" progId="Equation.3">
                  <p:embed/>
                </p:oleObj>
              </mc:Choice>
              <mc:Fallback>
                <p:oleObj name="" r:id="rId13" imgW="622300" imgH="165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8425" y="4695825"/>
                        <a:ext cx="144145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Arc 59"/>
          <p:cNvSpPr/>
          <p:nvPr/>
        </p:nvSpPr>
        <p:spPr>
          <a:xfrm>
            <a:off x="6461125" y="2370138"/>
            <a:ext cx="320675" cy="296862"/>
          </a:xfrm>
          <a:custGeom>
            <a:avLst/>
            <a:gdLst/>
            <a:ahLst/>
            <a:cxnLst>
              <a:cxn ang="0">
                <a:pos x="2147483647" y="-264245267"/>
              </a:cxn>
              <a:cxn ang="0">
                <a:pos x="2147483647" y="2147483647"/>
              </a:cxn>
              <a:cxn ang="0">
                <a:pos x="2147483647" y="-26424526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0569" fill="none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</a:path>
              <a:path w="21600" h="20569" stroke="0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  <a:lnTo>
                  <a:pt x="0" y="20569"/>
                </a:lnTo>
                <a:lnTo>
                  <a:pt x="6593" y="-1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stealth" w="sm" len="sm"/>
            <a:tailEnd type="stealth" w="sm" len="sm"/>
          </a:ln>
        </p:spPr>
        <p:txBody>
          <a:bodyPr/>
          <a:p>
            <a:endParaRPr lang="zh-CN" altLang="en-US"/>
          </a:p>
        </p:txBody>
      </p:sp>
      <p:sp>
        <p:nvSpPr>
          <p:cNvPr id="43028" name="Arc 59"/>
          <p:cNvSpPr/>
          <p:nvPr/>
        </p:nvSpPr>
        <p:spPr>
          <a:xfrm>
            <a:off x="6934200" y="2667000"/>
            <a:ext cx="136525" cy="261938"/>
          </a:xfrm>
          <a:custGeom>
            <a:avLst/>
            <a:gdLst/>
            <a:ahLst/>
            <a:cxnLst>
              <a:cxn ang="0">
                <a:pos x="2147483647" y="-180993287"/>
              </a:cxn>
              <a:cxn ang="0">
                <a:pos x="2147483647" y="2147483647"/>
              </a:cxn>
              <a:cxn ang="0">
                <a:pos x="2147483647" y="-18099328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0569" fill="none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</a:path>
              <a:path w="21600" h="20569" stroke="0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  <a:lnTo>
                  <a:pt x="0" y="20569"/>
                </a:lnTo>
                <a:lnTo>
                  <a:pt x="6593" y="-1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stealth" w="sm" len="sm"/>
            <a:tailEnd type="stealth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3" name="Object 4"/>
          <p:cNvGraphicFramePr/>
          <p:nvPr/>
        </p:nvGraphicFramePr>
        <p:xfrm>
          <a:off x="2286000" y="3657600"/>
          <a:ext cx="3705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560830" imgH="203200" progId="Equation.3">
                  <p:embed/>
                </p:oleObj>
              </mc:Choice>
              <mc:Fallback>
                <p:oleObj name="" r:id="rId1" imgW="1560830" imgH="20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3657600"/>
                        <a:ext cx="37052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5"/>
          <p:cNvGraphicFramePr/>
          <p:nvPr/>
        </p:nvGraphicFramePr>
        <p:xfrm>
          <a:off x="2209800" y="4267200"/>
          <a:ext cx="3757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433830" imgH="203200" progId="Equation.3">
                  <p:embed/>
                </p:oleObj>
              </mc:Choice>
              <mc:Fallback>
                <p:oleObj name="" r:id="rId3" imgW="1433830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267200"/>
                        <a:ext cx="375761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/>
          <p:nvPr/>
        </p:nvGraphicFramePr>
        <p:xfrm>
          <a:off x="1219200" y="5715000"/>
          <a:ext cx="4935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610995" imgH="215900" progId="Equation.3">
                  <p:embed/>
                </p:oleObj>
              </mc:Choice>
              <mc:Fallback>
                <p:oleObj name="" r:id="rId5" imgW="161099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715000"/>
                        <a:ext cx="49355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5"/>
          <p:cNvGraphicFramePr/>
          <p:nvPr/>
        </p:nvGraphicFramePr>
        <p:xfrm>
          <a:off x="2286000" y="2514600"/>
          <a:ext cx="32210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473200" imgH="457200" progId="Equation.3">
                  <p:embed/>
                </p:oleObj>
              </mc:Choice>
              <mc:Fallback>
                <p:oleObj name="" r:id="rId7" imgW="14732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514600"/>
                        <a:ext cx="3221038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7200" y="1524000"/>
            <a:ext cx="2819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旋转变换的性质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40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旋转变换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4953000"/>
            <a:ext cx="77724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思考：逆变换？</a:t>
            </a:r>
            <a:endParaRPr lang="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3"/>
          <p:cNvSpPr>
            <a:spLocks noGrp="1"/>
          </p:cNvSpPr>
          <p:nvPr>
            <p:ph idx="1"/>
          </p:nvPr>
        </p:nvSpPr>
        <p:spPr>
          <a:xfrm>
            <a:off x="428625" y="1539875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坐标系：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右手坐标系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点：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只有位置，没有方向大小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矢量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有向线段，具有方向和大小两个参数，没有位置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向量的长度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单位向量和向量归一化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i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--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向量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pSp>
        <p:nvGrpSpPr>
          <p:cNvPr id="7171" name="组合 11"/>
          <p:cNvGrpSpPr/>
          <p:nvPr/>
        </p:nvGrpSpPr>
        <p:grpSpPr>
          <a:xfrm>
            <a:off x="6399213" y="3108325"/>
            <a:ext cx="2149475" cy="2244725"/>
            <a:chOff x="5014091" y="4419600"/>
            <a:chExt cx="2148709" cy="2244785"/>
          </a:xfrm>
        </p:grpSpPr>
        <p:sp>
          <p:nvSpPr>
            <p:cNvPr id="7172" name="Line 7"/>
            <p:cNvSpPr/>
            <p:nvPr/>
          </p:nvSpPr>
          <p:spPr>
            <a:xfrm flipV="1">
              <a:off x="5486400" y="4419600"/>
              <a:ext cx="0" cy="1524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3" name="Line 8"/>
            <p:cNvSpPr/>
            <p:nvPr/>
          </p:nvSpPr>
          <p:spPr>
            <a:xfrm>
              <a:off x="5486400" y="5943600"/>
              <a:ext cx="1676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4" name="Text Box 9"/>
            <p:cNvSpPr txBox="1"/>
            <p:nvPr/>
          </p:nvSpPr>
          <p:spPr>
            <a:xfrm>
              <a:off x="6781800" y="5867400"/>
              <a:ext cx="29686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x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5" name="Text Box 10"/>
            <p:cNvSpPr txBox="1"/>
            <p:nvPr/>
          </p:nvSpPr>
          <p:spPr>
            <a:xfrm>
              <a:off x="5165725" y="4510088"/>
              <a:ext cx="29686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y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6" name="Line 11"/>
            <p:cNvSpPr/>
            <p:nvPr/>
          </p:nvSpPr>
          <p:spPr>
            <a:xfrm flipV="1">
              <a:off x="5486400" y="5029200"/>
              <a:ext cx="647700" cy="9144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7" name="Text Box 12"/>
            <p:cNvSpPr txBox="1"/>
            <p:nvPr/>
          </p:nvSpPr>
          <p:spPr>
            <a:xfrm>
              <a:off x="5810250" y="5426103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i="1" dirty="0">
                  <a:latin typeface="Times New Roman" panose="02020603050405020304" pitchFamily="18" charset="0"/>
                </a:rPr>
                <a:t>v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10"/>
            <p:cNvSpPr txBox="1"/>
            <p:nvPr/>
          </p:nvSpPr>
          <p:spPr>
            <a:xfrm>
              <a:off x="5014091" y="6264275"/>
              <a:ext cx="28405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i="1" dirty="0">
                  <a:latin typeface="Times New Roman" panose="02020603050405020304" pitchFamily="18" charset="0"/>
                </a:rPr>
                <a:t>z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179" name="对象 1"/>
          <p:cNvGraphicFramePr>
            <a:graphicFrameLocks noChangeAspect="1"/>
          </p:cNvGraphicFramePr>
          <p:nvPr/>
        </p:nvGraphicFramePr>
        <p:xfrm>
          <a:off x="1219200" y="3914775"/>
          <a:ext cx="2190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94740" imgH="238125" progId="Equation.AxMath">
                  <p:embed/>
                </p:oleObj>
              </mc:Choice>
              <mc:Fallback>
                <p:oleObj name="" r:id="rId1" imgW="1094740" imgH="238125" progId="Equation.AxMat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914775"/>
                        <a:ext cx="21907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Box 3"/>
          <p:cNvSpPr txBox="1"/>
          <p:nvPr/>
        </p:nvSpPr>
        <p:spPr>
          <a:xfrm>
            <a:off x="4419600" y="4811713"/>
            <a:ext cx="14478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常用形式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181" name="对象 3"/>
          <p:cNvGraphicFramePr>
            <a:graphicFrameLocks noChangeAspect="1"/>
          </p:cNvGraphicFramePr>
          <p:nvPr/>
        </p:nvGraphicFramePr>
        <p:xfrm>
          <a:off x="4114800" y="3552825"/>
          <a:ext cx="1333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666115" imgH="666750" progId="Equation.AxMath">
                  <p:embed/>
                </p:oleObj>
              </mc:Choice>
              <mc:Fallback>
                <p:oleObj name="" r:id="rId3" imgW="666115" imgH="666750" progId="Equation.AxMat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552825"/>
                        <a:ext cx="13335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1"/>
          <p:cNvGraphicFramePr>
            <a:graphicFrameLocks noChangeAspect="1"/>
          </p:cNvGraphicFramePr>
          <p:nvPr/>
        </p:nvGraphicFramePr>
        <p:xfrm>
          <a:off x="2822575" y="5478463"/>
          <a:ext cx="3194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596390" imgH="266065" progId="Equation.AxMath">
                  <p:embed/>
                </p:oleObj>
              </mc:Choice>
              <mc:Fallback>
                <p:oleObj name="" r:id="rId5" imgW="1596390" imgH="266065" progId="Equation.AxMat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575" y="5478463"/>
                        <a:ext cx="3194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8"/>
          <p:cNvSpPr/>
          <p:nvPr/>
        </p:nvSpPr>
        <p:spPr>
          <a:xfrm flipH="1">
            <a:off x="6248400" y="4632325"/>
            <a:ext cx="623888" cy="465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缩放（变比，比例）变换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已知：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比例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和 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缩放中心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以坐标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原点为缩放中心（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缩放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参照点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不仅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改变了物体的大小和形状，也改变了它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离原点的距离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5059" name="组合 61"/>
          <p:cNvGrpSpPr/>
          <p:nvPr/>
        </p:nvGrpSpPr>
        <p:grpSpPr>
          <a:xfrm>
            <a:off x="341313" y="3429000"/>
            <a:ext cx="2587625" cy="2387600"/>
            <a:chOff x="1116013" y="2420938"/>
            <a:chExt cx="2309812" cy="2024062"/>
          </a:xfrm>
        </p:grpSpPr>
        <p:sp>
          <p:nvSpPr>
            <p:cNvPr id="45060" name="Rectangle 24"/>
            <p:cNvSpPr/>
            <p:nvPr/>
          </p:nvSpPr>
          <p:spPr>
            <a:xfrm>
              <a:off x="1116013" y="2708275"/>
              <a:ext cx="2133600" cy="1676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5061" name="Line 25"/>
            <p:cNvSpPr/>
            <p:nvPr/>
          </p:nvSpPr>
          <p:spPr>
            <a:xfrm>
              <a:off x="1276350" y="4032250"/>
              <a:ext cx="18129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62" name="Line 26"/>
            <p:cNvSpPr/>
            <p:nvPr/>
          </p:nvSpPr>
          <p:spPr>
            <a:xfrm flipV="1">
              <a:off x="1598613" y="2752725"/>
              <a:ext cx="0" cy="15875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63" name="Text Box 27"/>
            <p:cNvSpPr txBox="1"/>
            <p:nvPr/>
          </p:nvSpPr>
          <p:spPr>
            <a:xfrm>
              <a:off x="2967038" y="3987800"/>
              <a:ext cx="242887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5064" name="Text Box 28"/>
            <p:cNvSpPr txBox="1"/>
            <p:nvPr/>
          </p:nvSpPr>
          <p:spPr>
            <a:xfrm>
              <a:off x="1357313" y="3987800"/>
              <a:ext cx="322262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5065" name="Freeform 30"/>
            <p:cNvSpPr/>
            <p:nvPr/>
          </p:nvSpPr>
          <p:spPr>
            <a:xfrm>
              <a:off x="1839913" y="3448050"/>
              <a:ext cx="361950" cy="3905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432" h="480">
                  <a:moveTo>
                    <a:pt x="96" y="0"/>
                  </a:moveTo>
                  <a:lnTo>
                    <a:pt x="0" y="480"/>
                  </a:lnTo>
                  <a:lnTo>
                    <a:pt x="432" y="480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6" name="Rectangle 31"/>
            <p:cNvSpPr/>
            <p:nvPr/>
          </p:nvSpPr>
          <p:spPr>
            <a:xfrm>
              <a:off x="2139950" y="3690938"/>
              <a:ext cx="6413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en-US" altLang="zh-CN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5067" name="Rectangle 32"/>
            <p:cNvSpPr/>
            <p:nvPr/>
          </p:nvSpPr>
          <p:spPr>
            <a:xfrm>
              <a:off x="2676525" y="3543300"/>
              <a:ext cx="749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x'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en-US" altLang="zh-CN" i="1" dirty="0">
                  <a:latin typeface="Times New Roman" panose="02020603050405020304" pitchFamily="18" charset="0"/>
                </a:rPr>
                <a:t>y'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5068" name="Line 33"/>
            <p:cNvSpPr/>
            <p:nvPr/>
          </p:nvSpPr>
          <p:spPr>
            <a:xfrm flipV="1">
              <a:off x="1600200" y="3643313"/>
              <a:ext cx="522288" cy="390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69" name="Line 34"/>
            <p:cNvSpPr/>
            <p:nvPr/>
          </p:nvSpPr>
          <p:spPr>
            <a:xfrm flipV="1">
              <a:off x="1600200" y="3643313"/>
              <a:ext cx="1246188" cy="3905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0" name="Line 35"/>
            <p:cNvSpPr/>
            <p:nvPr/>
          </p:nvSpPr>
          <p:spPr>
            <a:xfrm flipV="1">
              <a:off x="1600200" y="2747963"/>
              <a:ext cx="682625" cy="12858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1" name="Freeform 36"/>
            <p:cNvSpPr/>
            <p:nvPr/>
          </p:nvSpPr>
          <p:spPr>
            <a:xfrm>
              <a:off x="2122488" y="2747963"/>
              <a:ext cx="723900" cy="8953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432" h="480">
                  <a:moveTo>
                    <a:pt x="96" y="0"/>
                  </a:moveTo>
                  <a:lnTo>
                    <a:pt x="0" y="480"/>
                  </a:lnTo>
                  <a:lnTo>
                    <a:pt x="432" y="48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FCC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2" name="Text Box 37"/>
            <p:cNvSpPr txBox="1"/>
            <p:nvPr/>
          </p:nvSpPr>
          <p:spPr>
            <a:xfrm>
              <a:off x="1500188" y="2420938"/>
              <a:ext cx="360362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5073" name="Object 2"/>
          <p:cNvGraphicFramePr/>
          <p:nvPr/>
        </p:nvGraphicFramePr>
        <p:xfrm>
          <a:off x="2819400" y="3751263"/>
          <a:ext cx="129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08000" imgH="457200" progId="Equation.3">
                  <p:embed/>
                </p:oleObj>
              </mc:Choice>
              <mc:Fallback>
                <p:oleObj name="" r:id="rId1" imgW="5080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3751263"/>
                        <a:ext cx="1295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4419600" y="4048125"/>
            <a:ext cx="4572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075" name="Object 2"/>
          <p:cNvGraphicFramePr/>
          <p:nvPr/>
        </p:nvGraphicFramePr>
        <p:xfrm>
          <a:off x="4953000" y="3768725"/>
          <a:ext cx="19526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825500" imgH="482600" progId="Equation.3">
                  <p:embed/>
                </p:oleObj>
              </mc:Choice>
              <mc:Fallback>
                <p:oleObj name="" r:id="rId3" imgW="825500" imgH="482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3768725"/>
                        <a:ext cx="1952625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"/>
          <p:cNvGraphicFramePr/>
          <p:nvPr/>
        </p:nvGraphicFramePr>
        <p:xfrm>
          <a:off x="7315200" y="4048125"/>
          <a:ext cx="15557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609600" imgH="177165" progId="Equation.3">
                  <p:embed/>
                </p:oleObj>
              </mc:Choice>
              <mc:Fallback>
                <p:oleObj name="" r:id="rId5" imgW="609600" imgH="1771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5200" y="4048125"/>
                        <a:ext cx="15557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352425" y="1452563"/>
            <a:ext cx="82296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Sx=Sy=1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时，为恒等变换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Sx=Sy≠1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时，为等比例变换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Sx≠Sy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时，为非等比例变换，畸变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当比例因子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Sx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或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小于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时，对象不仅变化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大小，而且分别按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轴或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轴被反射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对称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082" name="组合 7"/>
          <p:cNvGrpSpPr/>
          <p:nvPr/>
        </p:nvGrpSpPr>
        <p:grpSpPr>
          <a:xfrm>
            <a:off x="6878638" y="5330825"/>
            <a:ext cx="2082800" cy="1284288"/>
            <a:chOff x="4343400" y="3524829"/>
            <a:chExt cx="2667000" cy="1776815"/>
          </a:xfrm>
        </p:grpSpPr>
        <p:sp>
          <p:nvSpPr>
            <p:cNvPr id="46083" name="Line 18"/>
            <p:cNvSpPr/>
            <p:nvPr/>
          </p:nvSpPr>
          <p:spPr>
            <a:xfrm flipV="1">
              <a:off x="4343400" y="4526280"/>
              <a:ext cx="2667000" cy="457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46084" name="Line 19"/>
            <p:cNvSpPr/>
            <p:nvPr/>
          </p:nvSpPr>
          <p:spPr>
            <a:xfrm>
              <a:off x="5700077" y="3524829"/>
              <a:ext cx="22859" cy="16964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</p:spPr>
        </p:sp>
        <p:sp>
          <p:nvSpPr>
            <p:cNvPr id="46085" name="Freeform 20"/>
            <p:cNvSpPr/>
            <p:nvPr/>
          </p:nvSpPr>
          <p:spPr>
            <a:xfrm>
              <a:off x="4724400" y="3886200"/>
              <a:ext cx="611188" cy="525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349" h="193">
                  <a:moveTo>
                    <a:pt x="0" y="0"/>
                  </a:moveTo>
                  <a:lnTo>
                    <a:pt x="0" y="192"/>
                  </a:lnTo>
                  <a:lnTo>
                    <a:pt x="348" y="192"/>
                  </a:lnTo>
                  <a:lnTo>
                    <a:pt x="0" y="0"/>
                  </a:lnTo>
                </a:path>
              </a:pathLst>
            </a:custGeom>
            <a:solidFill>
              <a:srgbClr val="CC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6" name="Freeform 21"/>
            <p:cNvSpPr/>
            <p:nvPr/>
          </p:nvSpPr>
          <p:spPr>
            <a:xfrm>
              <a:off x="6076950" y="3876675"/>
              <a:ext cx="611188" cy="5254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pathLst>
                <a:path w="349" h="193">
                  <a:moveTo>
                    <a:pt x="348" y="0"/>
                  </a:moveTo>
                  <a:lnTo>
                    <a:pt x="348" y="192"/>
                  </a:lnTo>
                  <a:lnTo>
                    <a:pt x="0" y="192"/>
                  </a:lnTo>
                  <a:lnTo>
                    <a:pt x="34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7" name="Freeform 22"/>
            <p:cNvSpPr/>
            <p:nvPr/>
          </p:nvSpPr>
          <p:spPr>
            <a:xfrm>
              <a:off x="6076950" y="4695825"/>
              <a:ext cx="611188" cy="525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349" h="193">
                  <a:moveTo>
                    <a:pt x="348" y="192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348" y="192"/>
                  </a:lnTo>
                </a:path>
              </a:pathLst>
            </a:custGeom>
            <a:solidFill>
              <a:srgbClr val="CC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088" name="Freeform 22"/>
            <p:cNvSpPr/>
            <p:nvPr/>
          </p:nvSpPr>
          <p:spPr>
            <a:xfrm flipH="1">
              <a:off x="4754182" y="4776181"/>
              <a:ext cx="641934" cy="525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pathLst>
                <a:path w="349" h="193">
                  <a:moveTo>
                    <a:pt x="348" y="192"/>
                  </a:moveTo>
                  <a:lnTo>
                    <a:pt x="348" y="0"/>
                  </a:lnTo>
                  <a:lnTo>
                    <a:pt x="0" y="0"/>
                  </a:lnTo>
                  <a:lnTo>
                    <a:pt x="348" y="192"/>
                  </a:lnTo>
                </a:path>
              </a:pathLst>
            </a:custGeom>
            <a:solidFill>
              <a:srgbClr val="CCFFCC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6089" name="Group 5"/>
          <p:cNvGrpSpPr/>
          <p:nvPr/>
        </p:nvGrpSpPr>
        <p:grpSpPr>
          <a:xfrm>
            <a:off x="523875" y="2882900"/>
            <a:ext cx="7388225" cy="2486025"/>
            <a:chOff x="2193" y="10473"/>
            <a:chExt cx="7849" cy="2731"/>
          </a:xfrm>
        </p:grpSpPr>
        <p:grpSp>
          <p:nvGrpSpPr>
            <p:cNvPr id="46090" name="Group 6"/>
            <p:cNvGrpSpPr/>
            <p:nvPr/>
          </p:nvGrpSpPr>
          <p:grpSpPr>
            <a:xfrm>
              <a:off x="2193" y="10492"/>
              <a:ext cx="2535" cy="2712"/>
              <a:chOff x="2658" y="10507"/>
              <a:chExt cx="2535" cy="2712"/>
            </a:xfrm>
          </p:grpSpPr>
          <p:grpSp>
            <p:nvGrpSpPr>
              <p:cNvPr id="46091" name="Group 7"/>
              <p:cNvGrpSpPr/>
              <p:nvPr/>
            </p:nvGrpSpPr>
            <p:grpSpPr>
              <a:xfrm>
                <a:off x="2658" y="10507"/>
                <a:ext cx="2535" cy="2278"/>
                <a:chOff x="2658" y="10507"/>
                <a:chExt cx="2535" cy="2278"/>
              </a:xfrm>
            </p:grpSpPr>
            <p:sp>
              <p:nvSpPr>
                <p:cNvPr id="46092" name="Line 8"/>
                <p:cNvSpPr/>
                <p:nvPr/>
              </p:nvSpPr>
              <p:spPr>
                <a:xfrm flipV="1">
                  <a:off x="3067" y="10565"/>
                  <a:ext cx="0" cy="208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46093" name="Line 9"/>
                <p:cNvSpPr/>
                <p:nvPr/>
              </p:nvSpPr>
              <p:spPr>
                <a:xfrm>
                  <a:off x="2766" y="12465"/>
                  <a:ext cx="241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46094" name="Line 10"/>
                <p:cNvSpPr/>
                <p:nvPr/>
              </p:nvSpPr>
              <p:spPr>
                <a:xfrm flipV="1">
                  <a:off x="3067" y="10661"/>
                  <a:ext cx="908" cy="180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095" name="Line 11"/>
                <p:cNvSpPr/>
                <p:nvPr/>
              </p:nvSpPr>
              <p:spPr>
                <a:xfrm flipV="1">
                  <a:off x="3067" y="11515"/>
                  <a:ext cx="1815" cy="94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096" name="Freeform 12"/>
                <p:cNvSpPr/>
                <p:nvPr/>
              </p:nvSpPr>
              <p:spPr>
                <a:xfrm>
                  <a:off x="3496" y="11604"/>
                  <a:ext cx="504" cy="3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9"/>
                    </a:cxn>
                    <a:cxn ang="0">
                      <a:pos x="15" y="19"/>
                    </a:cxn>
                    <a:cxn ang="0">
                      <a:pos x="0" y="0"/>
                    </a:cxn>
                  </a:cxnLst>
                  <a:pathLst>
                    <a:path w="900" h="624">
                      <a:moveTo>
                        <a:pt x="0" y="0"/>
                      </a:moveTo>
                      <a:lnTo>
                        <a:pt x="0" y="624"/>
                      </a:lnTo>
                      <a:lnTo>
                        <a:pt x="900" y="6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6097" name="Freeform 13"/>
                <p:cNvSpPr/>
                <p:nvPr/>
              </p:nvSpPr>
              <p:spPr>
                <a:xfrm>
                  <a:off x="3875" y="10866"/>
                  <a:ext cx="805" cy="7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437"/>
                    </a:cxn>
                    <a:cxn ang="0">
                      <a:pos x="412" y="2437"/>
                    </a:cxn>
                    <a:cxn ang="0">
                      <a:pos x="0" y="0"/>
                    </a:cxn>
                  </a:cxnLst>
                  <a:pathLst>
                    <a:path w="900" h="624">
                      <a:moveTo>
                        <a:pt x="0" y="0"/>
                      </a:moveTo>
                      <a:lnTo>
                        <a:pt x="0" y="624"/>
                      </a:lnTo>
                      <a:lnTo>
                        <a:pt x="900" y="6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CC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46098" name="Text Box 14"/>
                <p:cNvSpPr txBox="1"/>
                <p:nvPr/>
              </p:nvSpPr>
              <p:spPr>
                <a:xfrm>
                  <a:off x="4903" y="12448"/>
                  <a:ext cx="290" cy="3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099" name="Text Box 15"/>
                <p:cNvSpPr txBox="1"/>
                <p:nvPr/>
              </p:nvSpPr>
              <p:spPr>
                <a:xfrm>
                  <a:off x="3009" y="12426"/>
                  <a:ext cx="287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0" name="Text Box 16"/>
                <p:cNvSpPr txBox="1"/>
                <p:nvPr/>
              </p:nvSpPr>
              <p:spPr>
                <a:xfrm>
                  <a:off x="2658" y="10507"/>
                  <a:ext cx="29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Y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1" name="Text Box 17"/>
                <p:cNvSpPr txBox="1"/>
                <p:nvPr/>
              </p:nvSpPr>
              <p:spPr>
                <a:xfrm>
                  <a:off x="3325" y="11990"/>
                  <a:ext cx="29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2" name="Text Box 18"/>
                <p:cNvSpPr txBox="1"/>
                <p:nvPr/>
              </p:nvSpPr>
              <p:spPr>
                <a:xfrm>
                  <a:off x="3909" y="11952"/>
                  <a:ext cx="29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3" name="Text Box 19"/>
                <p:cNvSpPr txBox="1"/>
                <p:nvPr/>
              </p:nvSpPr>
              <p:spPr>
                <a:xfrm>
                  <a:off x="3228" y="11351"/>
                  <a:ext cx="29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4" name="Text Box 20"/>
                <p:cNvSpPr txBox="1"/>
                <p:nvPr/>
              </p:nvSpPr>
              <p:spPr>
                <a:xfrm>
                  <a:off x="4556" y="11641"/>
                  <a:ext cx="54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B’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5" name="Text Box 21"/>
                <p:cNvSpPr txBox="1"/>
                <p:nvPr/>
              </p:nvSpPr>
              <p:spPr>
                <a:xfrm>
                  <a:off x="3774" y="11641"/>
                  <a:ext cx="595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A’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106" name="Text Box 22"/>
                <p:cNvSpPr txBox="1"/>
                <p:nvPr/>
              </p:nvSpPr>
              <p:spPr>
                <a:xfrm>
                  <a:off x="3925" y="10601"/>
                  <a:ext cx="71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just"/>
                  <a:r>
                    <a:rPr lang="en-US" altLang="zh-CN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C’</a:t>
                  </a:r>
                  <a:endParaRPr lang="zh-CN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107" name="Text Box 23"/>
              <p:cNvSpPr txBox="1"/>
              <p:nvPr/>
            </p:nvSpPr>
            <p:spPr>
              <a:xfrm>
                <a:off x="3109" y="12751"/>
                <a:ext cx="1675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(a)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Sx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&gt; 1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08" name="Group 24"/>
            <p:cNvGrpSpPr/>
            <p:nvPr/>
          </p:nvGrpSpPr>
          <p:grpSpPr>
            <a:xfrm>
              <a:off x="4866" y="10477"/>
              <a:ext cx="2535" cy="2714"/>
              <a:chOff x="5646" y="10567"/>
              <a:chExt cx="2535" cy="2714"/>
            </a:xfrm>
          </p:grpSpPr>
          <p:sp>
            <p:nvSpPr>
              <p:cNvPr id="46109" name="Line 25"/>
              <p:cNvSpPr/>
              <p:nvPr/>
            </p:nvSpPr>
            <p:spPr>
              <a:xfrm flipV="1">
                <a:off x="6054" y="10626"/>
                <a:ext cx="0" cy="209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10" name="Line 26"/>
              <p:cNvSpPr/>
              <p:nvPr/>
            </p:nvSpPr>
            <p:spPr>
              <a:xfrm>
                <a:off x="5752" y="12527"/>
                <a:ext cx="241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11" name="Line 27"/>
              <p:cNvSpPr/>
              <p:nvPr/>
            </p:nvSpPr>
            <p:spPr>
              <a:xfrm flipV="1">
                <a:off x="6054" y="10722"/>
                <a:ext cx="907" cy="18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12" name="Line 28"/>
              <p:cNvSpPr/>
              <p:nvPr/>
            </p:nvSpPr>
            <p:spPr>
              <a:xfrm flipV="1">
                <a:off x="6054" y="11577"/>
                <a:ext cx="1812" cy="95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113" name="Freeform 29"/>
              <p:cNvSpPr/>
              <p:nvPr/>
            </p:nvSpPr>
            <p:spPr>
              <a:xfrm>
                <a:off x="6483" y="11666"/>
                <a:ext cx="503" cy="3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"/>
                  </a:cxn>
                  <a:cxn ang="0">
                    <a:pos x="15" y="20"/>
                  </a:cxn>
                  <a:cxn ang="0">
                    <a:pos x="0" y="0"/>
                  </a:cxn>
                </a:cxnLst>
                <a:pathLst>
                  <a:path w="900" h="624">
                    <a:moveTo>
                      <a:pt x="0" y="0"/>
                    </a:moveTo>
                    <a:lnTo>
                      <a:pt x="0" y="624"/>
                    </a:lnTo>
                    <a:lnTo>
                      <a:pt x="900" y="6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4" name="Freeform 30"/>
              <p:cNvSpPr/>
              <p:nvPr/>
            </p:nvSpPr>
            <p:spPr>
              <a:xfrm>
                <a:off x="6861" y="10926"/>
                <a:ext cx="805" cy="7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37"/>
                  </a:cxn>
                  <a:cxn ang="0">
                    <a:pos x="412" y="2437"/>
                  </a:cxn>
                  <a:cxn ang="0">
                    <a:pos x="0" y="0"/>
                  </a:cxn>
                </a:cxnLst>
                <a:pathLst>
                  <a:path w="900" h="624">
                    <a:moveTo>
                      <a:pt x="0" y="0"/>
                    </a:moveTo>
                    <a:lnTo>
                      <a:pt x="0" y="624"/>
                    </a:lnTo>
                    <a:lnTo>
                      <a:pt x="900" y="6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5" name="Text Box 31"/>
              <p:cNvSpPr txBox="1"/>
              <p:nvPr/>
            </p:nvSpPr>
            <p:spPr>
              <a:xfrm>
                <a:off x="7891" y="12510"/>
                <a:ext cx="29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16" name="Text Box 32"/>
              <p:cNvSpPr txBox="1"/>
              <p:nvPr/>
            </p:nvSpPr>
            <p:spPr>
              <a:xfrm>
                <a:off x="5996" y="12438"/>
                <a:ext cx="28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17" name="Text Box 33"/>
              <p:cNvSpPr txBox="1"/>
              <p:nvPr/>
            </p:nvSpPr>
            <p:spPr>
              <a:xfrm>
                <a:off x="5646" y="10567"/>
                <a:ext cx="288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18" name="Text Box 34"/>
              <p:cNvSpPr txBox="1"/>
              <p:nvPr/>
            </p:nvSpPr>
            <p:spPr>
              <a:xfrm>
                <a:off x="6275" y="12027"/>
                <a:ext cx="59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19" name="Text Box 35"/>
              <p:cNvSpPr txBox="1"/>
              <p:nvPr/>
            </p:nvSpPr>
            <p:spPr>
              <a:xfrm>
                <a:off x="6862" y="12027"/>
                <a:ext cx="631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20" name="Text Box 36"/>
              <p:cNvSpPr txBox="1"/>
              <p:nvPr/>
            </p:nvSpPr>
            <p:spPr>
              <a:xfrm>
                <a:off x="6216" y="11389"/>
                <a:ext cx="69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21" name="Text Box 37"/>
              <p:cNvSpPr txBox="1"/>
              <p:nvPr/>
            </p:nvSpPr>
            <p:spPr>
              <a:xfrm>
                <a:off x="7543" y="11628"/>
                <a:ext cx="55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22" name="Text Box 38"/>
              <p:cNvSpPr txBox="1"/>
              <p:nvPr/>
            </p:nvSpPr>
            <p:spPr>
              <a:xfrm>
                <a:off x="6643" y="11585"/>
                <a:ext cx="595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23" name="Text Box 39"/>
              <p:cNvSpPr txBox="1"/>
              <p:nvPr/>
            </p:nvSpPr>
            <p:spPr>
              <a:xfrm>
                <a:off x="6806" y="10659"/>
                <a:ext cx="7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24" name="Text Box 40"/>
              <p:cNvSpPr txBox="1"/>
              <p:nvPr/>
            </p:nvSpPr>
            <p:spPr>
              <a:xfrm>
                <a:off x="6292" y="12813"/>
                <a:ext cx="179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(b)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Sx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&lt; 1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25" name="Group 41"/>
            <p:cNvGrpSpPr/>
            <p:nvPr/>
          </p:nvGrpSpPr>
          <p:grpSpPr>
            <a:xfrm>
              <a:off x="7507" y="10473"/>
              <a:ext cx="2535" cy="2714"/>
              <a:chOff x="7507" y="10473"/>
              <a:chExt cx="2535" cy="2714"/>
            </a:xfrm>
          </p:grpSpPr>
          <p:sp>
            <p:nvSpPr>
              <p:cNvPr id="46126" name="Line 42"/>
              <p:cNvSpPr/>
              <p:nvPr/>
            </p:nvSpPr>
            <p:spPr>
              <a:xfrm flipV="1">
                <a:off x="7916" y="10532"/>
                <a:ext cx="2" cy="209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27" name="Line 43"/>
              <p:cNvSpPr/>
              <p:nvPr/>
            </p:nvSpPr>
            <p:spPr>
              <a:xfrm>
                <a:off x="7585" y="12433"/>
                <a:ext cx="241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6128" name="Freeform 44"/>
              <p:cNvSpPr/>
              <p:nvPr/>
            </p:nvSpPr>
            <p:spPr>
              <a:xfrm>
                <a:off x="8194" y="11570"/>
                <a:ext cx="504" cy="3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"/>
                  </a:cxn>
                  <a:cxn ang="0">
                    <a:pos x="15" y="20"/>
                  </a:cxn>
                  <a:cxn ang="0">
                    <a:pos x="0" y="0"/>
                  </a:cxn>
                </a:cxnLst>
                <a:pathLst>
                  <a:path w="900" h="624">
                    <a:moveTo>
                      <a:pt x="0" y="0"/>
                    </a:moveTo>
                    <a:lnTo>
                      <a:pt x="0" y="624"/>
                    </a:lnTo>
                    <a:lnTo>
                      <a:pt x="900" y="6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29" name="Freeform 45"/>
              <p:cNvSpPr/>
              <p:nvPr/>
            </p:nvSpPr>
            <p:spPr>
              <a:xfrm>
                <a:off x="8943" y="11545"/>
                <a:ext cx="690" cy="3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140" y="27"/>
                  </a:cxn>
                  <a:cxn ang="0">
                    <a:pos x="0" y="0"/>
                  </a:cxn>
                </a:cxnLst>
                <a:pathLst>
                  <a:path w="900" h="624">
                    <a:moveTo>
                      <a:pt x="0" y="0"/>
                    </a:moveTo>
                    <a:lnTo>
                      <a:pt x="0" y="624"/>
                    </a:lnTo>
                    <a:lnTo>
                      <a:pt x="900" y="6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30" name="Text Box 46"/>
              <p:cNvSpPr txBox="1"/>
              <p:nvPr/>
            </p:nvSpPr>
            <p:spPr>
              <a:xfrm>
                <a:off x="9752" y="12417"/>
                <a:ext cx="29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1" name="Text Box 47"/>
              <p:cNvSpPr txBox="1"/>
              <p:nvPr/>
            </p:nvSpPr>
            <p:spPr>
              <a:xfrm>
                <a:off x="7858" y="12344"/>
                <a:ext cx="291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2" name="Text Box 48"/>
              <p:cNvSpPr txBox="1"/>
              <p:nvPr/>
            </p:nvSpPr>
            <p:spPr>
              <a:xfrm>
                <a:off x="7507" y="10473"/>
                <a:ext cx="29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3" name="Text Box 49"/>
              <p:cNvSpPr txBox="1"/>
              <p:nvPr/>
            </p:nvSpPr>
            <p:spPr>
              <a:xfrm>
                <a:off x="8025" y="11937"/>
                <a:ext cx="593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4" name="Text Box 50"/>
              <p:cNvSpPr txBox="1"/>
              <p:nvPr/>
            </p:nvSpPr>
            <p:spPr>
              <a:xfrm>
                <a:off x="8523" y="11937"/>
                <a:ext cx="634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5" name="Text Box 51"/>
              <p:cNvSpPr txBox="1"/>
              <p:nvPr/>
            </p:nvSpPr>
            <p:spPr>
              <a:xfrm>
                <a:off x="7972" y="11235"/>
                <a:ext cx="689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C’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6" name="Text Box 52"/>
              <p:cNvSpPr txBox="1"/>
              <p:nvPr/>
            </p:nvSpPr>
            <p:spPr>
              <a:xfrm>
                <a:off x="9536" y="11937"/>
                <a:ext cx="36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7" name="Text Box 53"/>
              <p:cNvSpPr txBox="1"/>
              <p:nvPr/>
            </p:nvSpPr>
            <p:spPr>
              <a:xfrm>
                <a:off x="8811" y="11937"/>
                <a:ext cx="44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8" name="Text Box 54"/>
              <p:cNvSpPr txBox="1"/>
              <p:nvPr/>
            </p:nvSpPr>
            <p:spPr>
              <a:xfrm>
                <a:off x="8744" y="11211"/>
                <a:ext cx="398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39" name="Text Box 55"/>
              <p:cNvSpPr txBox="1"/>
              <p:nvPr/>
            </p:nvSpPr>
            <p:spPr>
              <a:xfrm>
                <a:off x="8154" y="12719"/>
                <a:ext cx="1888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(c)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Sx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&lt;1, </a:t>
                </a:r>
                <a:r>
                  <a:rPr lang="en-US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=1</a:t>
                </a:r>
                <a:endParaRPr lang="zh-CN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614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缩放（变比，比例）变换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326313" y="3394075"/>
            <a:ext cx="247650" cy="411163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2" name="TextBox 4"/>
          <p:cNvSpPr txBox="1"/>
          <p:nvPr/>
        </p:nvSpPr>
        <p:spPr>
          <a:xfrm>
            <a:off x="7508875" y="3057525"/>
            <a:ext cx="87312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原图形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6143" name="TextBox 65"/>
          <p:cNvSpPr txBox="1"/>
          <p:nvPr/>
        </p:nvSpPr>
        <p:spPr>
          <a:xfrm>
            <a:off x="8139113" y="5116513"/>
            <a:ext cx="9112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原图形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8428038" y="5397500"/>
            <a:ext cx="88900" cy="390525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45" name="TextBox 68"/>
          <p:cNvSpPr txBox="1"/>
          <p:nvPr/>
        </p:nvSpPr>
        <p:spPr>
          <a:xfrm>
            <a:off x="5856288" y="5584825"/>
            <a:ext cx="1306512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Sx=-1,Sy=1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6146" name="TextBox 69"/>
          <p:cNvSpPr txBox="1"/>
          <p:nvPr/>
        </p:nvSpPr>
        <p:spPr>
          <a:xfrm>
            <a:off x="7772400" y="6383338"/>
            <a:ext cx="1350963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Sx=1,Sy=-1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6147" name="TextBox 70"/>
          <p:cNvSpPr txBox="1"/>
          <p:nvPr/>
        </p:nvSpPr>
        <p:spPr>
          <a:xfrm>
            <a:off x="5802313" y="6254750"/>
            <a:ext cx="13604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Sx=-1,Sy=-1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对称变换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关于坐标轴对称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/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/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/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关于原点对称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/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/>
            <a:endParaRPr lang="en-US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47107" name="组合 83"/>
          <p:cNvGrpSpPr/>
          <p:nvPr/>
        </p:nvGrpSpPr>
        <p:grpSpPr>
          <a:xfrm>
            <a:off x="6400800" y="1614488"/>
            <a:ext cx="2414588" cy="2503487"/>
            <a:chOff x="3078464" y="2068748"/>
            <a:chExt cx="1301764" cy="1811474"/>
          </a:xfrm>
        </p:grpSpPr>
        <p:sp>
          <p:nvSpPr>
            <p:cNvPr id="47108" name="Line 6"/>
            <p:cNvSpPr/>
            <p:nvPr/>
          </p:nvSpPr>
          <p:spPr>
            <a:xfrm flipV="1">
              <a:off x="3078464" y="2953471"/>
              <a:ext cx="1179120" cy="6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09" name="Freeform 7"/>
            <p:cNvSpPr/>
            <p:nvPr/>
          </p:nvSpPr>
          <p:spPr>
            <a:xfrm>
              <a:off x="3514681" y="2265719"/>
              <a:ext cx="400025" cy="587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900" h="624">
                  <a:moveTo>
                    <a:pt x="0" y="0"/>
                  </a:moveTo>
                  <a:lnTo>
                    <a:pt x="0" y="624"/>
                  </a:lnTo>
                  <a:lnTo>
                    <a:pt x="90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10" name="Text Box 8"/>
            <p:cNvSpPr txBox="1"/>
            <p:nvPr/>
          </p:nvSpPr>
          <p:spPr>
            <a:xfrm>
              <a:off x="4176608" y="2955676"/>
              <a:ext cx="203620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X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1" name="Text Box 9"/>
            <p:cNvSpPr txBox="1"/>
            <p:nvPr/>
          </p:nvSpPr>
          <p:spPr>
            <a:xfrm>
              <a:off x="3112389" y="2915361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O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2" name="Text Box 10"/>
            <p:cNvSpPr txBox="1"/>
            <p:nvPr/>
          </p:nvSpPr>
          <p:spPr>
            <a:xfrm>
              <a:off x="3084382" y="2068748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Y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3" name="Text Box 11"/>
            <p:cNvSpPr txBox="1"/>
            <p:nvPr/>
          </p:nvSpPr>
          <p:spPr>
            <a:xfrm>
              <a:off x="3364439" y="2673472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4" name="Text Box 12"/>
            <p:cNvSpPr txBox="1"/>
            <p:nvPr/>
          </p:nvSpPr>
          <p:spPr>
            <a:xfrm>
              <a:off x="3867084" y="2677022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5" name="Text Box 13"/>
            <p:cNvSpPr txBox="1"/>
            <p:nvPr/>
          </p:nvSpPr>
          <p:spPr>
            <a:xfrm>
              <a:off x="3364439" y="2149378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6" name="Text Box 14"/>
            <p:cNvSpPr txBox="1"/>
            <p:nvPr/>
          </p:nvSpPr>
          <p:spPr>
            <a:xfrm>
              <a:off x="3876609" y="2954697"/>
              <a:ext cx="361927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7" name="Text Box 15"/>
            <p:cNvSpPr txBox="1"/>
            <p:nvPr/>
          </p:nvSpPr>
          <p:spPr>
            <a:xfrm>
              <a:off x="3364439" y="2995991"/>
              <a:ext cx="377801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8" name="Text Box 16"/>
            <p:cNvSpPr txBox="1"/>
            <p:nvPr/>
          </p:nvSpPr>
          <p:spPr>
            <a:xfrm>
              <a:off x="3364439" y="3439455"/>
              <a:ext cx="24637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19" name="Text Box 17"/>
            <p:cNvSpPr txBox="1"/>
            <p:nvPr/>
          </p:nvSpPr>
          <p:spPr>
            <a:xfrm>
              <a:off x="3389334" y="3604445"/>
              <a:ext cx="898570" cy="2757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just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关于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x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轴对称</a:t>
              </a:r>
              <a:endParaRPr lang="zh-CN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120" name="Freeform 18"/>
            <p:cNvSpPr/>
            <p:nvPr/>
          </p:nvSpPr>
          <p:spPr>
            <a:xfrm>
              <a:off x="3513412" y="3044804"/>
              <a:ext cx="401295" cy="559641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1142" h="558">
                  <a:moveTo>
                    <a:pt x="2" y="558"/>
                  </a:moveTo>
                  <a:lnTo>
                    <a:pt x="0" y="0"/>
                  </a:lnTo>
                  <a:lnTo>
                    <a:pt x="1142" y="0"/>
                  </a:lnTo>
                  <a:lnTo>
                    <a:pt x="2" y="558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1" name="Line 19"/>
            <p:cNvSpPr/>
            <p:nvPr/>
          </p:nvSpPr>
          <p:spPr>
            <a:xfrm flipV="1">
              <a:off x="3247998" y="2084893"/>
              <a:ext cx="635" cy="16439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47122" name="Object 81"/>
          <p:cNvGraphicFramePr/>
          <p:nvPr/>
        </p:nvGraphicFramePr>
        <p:xfrm>
          <a:off x="1525588" y="2362200"/>
          <a:ext cx="3302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688465" imgH="457200" progId="Equation.3">
                  <p:embed/>
                </p:oleObj>
              </mc:Choice>
              <mc:Fallback>
                <p:oleObj name="" r:id="rId1" imgW="1688465" imgH="457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5588" y="2362200"/>
                        <a:ext cx="3302000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3" name="组合 34"/>
          <p:cNvGrpSpPr/>
          <p:nvPr/>
        </p:nvGrpSpPr>
        <p:grpSpPr>
          <a:xfrm>
            <a:off x="5383213" y="4254500"/>
            <a:ext cx="3587750" cy="2405063"/>
            <a:chOff x="6362476" y="2195841"/>
            <a:chExt cx="1701290" cy="1597984"/>
          </a:xfrm>
        </p:grpSpPr>
        <p:sp>
          <p:nvSpPr>
            <p:cNvPr id="47124" name="Text Box 35"/>
            <p:cNvSpPr txBox="1"/>
            <p:nvPr/>
          </p:nvSpPr>
          <p:spPr>
            <a:xfrm>
              <a:off x="7804033" y="3045417"/>
              <a:ext cx="206040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X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25" name="Text Box 36"/>
            <p:cNvSpPr txBox="1"/>
            <p:nvPr/>
          </p:nvSpPr>
          <p:spPr>
            <a:xfrm>
              <a:off x="7232850" y="3084034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O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26" name="Text Box 37"/>
            <p:cNvSpPr txBox="1"/>
            <p:nvPr/>
          </p:nvSpPr>
          <p:spPr>
            <a:xfrm>
              <a:off x="7015257" y="2195841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Y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27" name="Text Box 38"/>
            <p:cNvSpPr txBox="1"/>
            <p:nvPr/>
          </p:nvSpPr>
          <p:spPr>
            <a:xfrm>
              <a:off x="6444074" y="3084034"/>
              <a:ext cx="361927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28" name="Text Box 39"/>
            <p:cNvSpPr txBox="1"/>
            <p:nvPr/>
          </p:nvSpPr>
          <p:spPr>
            <a:xfrm>
              <a:off x="6988057" y="3084034"/>
              <a:ext cx="371451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29" name="Text Box 40"/>
            <p:cNvSpPr txBox="1"/>
            <p:nvPr/>
          </p:nvSpPr>
          <p:spPr>
            <a:xfrm>
              <a:off x="6969341" y="3514311"/>
              <a:ext cx="352403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30" name="Text Box 41"/>
            <p:cNvSpPr txBox="1"/>
            <p:nvPr/>
          </p:nvSpPr>
          <p:spPr>
            <a:xfrm>
              <a:off x="7227564" y="3376420"/>
              <a:ext cx="836202" cy="2868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关于原点对称</a:t>
              </a:r>
              <a:endParaRPr lang="zh-CN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131" name="Freeform 42"/>
            <p:cNvSpPr/>
            <p:nvPr/>
          </p:nvSpPr>
          <p:spPr>
            <a:xfrm>
              <a:off x="7351108" y="2379732"/>
              <a:ext cx="400025" cy="587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900" h="624">
                  <a:moveTo>
                    <a:pt x="0" y="0"/>
                  </a:moveTo>
                  <a:lnTo>
                    <a:pt x="0" y="624"/>
                  </a:lnTo>
                  <a:lnTo>
                    <a:pt x="90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32" name="Text Box 43"/>
            <p:cNvSpPr txBox="1"/>
            <p:nvPr/>
          </p:nvSpPr>
          <p:spPr>
            <a:xfrm>
              <a:off x="7232850" y="2775097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33" name="Text Box 44"/>
            <p:cNvSpPr txBox="1"/>
            <p:nvPr/>
          </p:nvSpPr>
          <p:spPr>
            <a:xfrm>
              <a:off x="7703511" y="2772645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34" name="Text Box 45"/>
            <p:cNvSpPr txBox="1"/>
            <p:nvPr/>
          </p:nvSpPr>
          <p:spPr>
            <a:xfrm>
              <a:off x="7260049" y="2195841"/>
              <a:ext cx="182868" cy="279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7135" name="Line 46"/>
            <p:cNvSpPr/>
            <p:nvPr/>
          </p:nvSpPr>
          <p:spPr>
            <a:xfrm>
              <a:off x="6362476" y="3060128"/>
              <a:ext cx="1600099" cy="6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36" name="Freeform 47"/>
            <p:cNvSpPr/>
            <p:nvPr/>
          </p:nvSpPr>
          <p:spPr>
            <a:xfrm rot="10800000">
              <a:off x="6610110" y="3136749"/>
              <a:ext cx="400025" cy="587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900" h="624">
                  <a:moveTo>
                    <a:pt x="0" y="0"/>
                  </a:moveTo>
                  <a:lnTo>
                    <a:pt x="0" y="624"/>
                  </a:lnTo>
                  <a:lnTo>
                    <a:pt x="90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37" name="Line 48"/>
            <p:cNvSpPr/>
            <p:nvPr/>
          </p:nvSpPr>
          <p:spPr>
            <a:xfrm flipV="1">
              <a:off x="7181574" y="2198906"/>
              <a:ext cx="635" cy="15299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47138" name="对象 1"/>
          <p:cNvGraphicFramePr/>
          <p:nvPr/>
        </p:nvGraphicFramePr>
        <p:xfrm>
          <a:off x="1524000" y="4117975"/>
          <a:ext cx="33797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727200" imgH="457200" progId="Equation.3">
                  <p:embed/>
                </p:oleObj>
              </mc:Choice>
              <mc:Fallback>
                <p:oleObj name="" r:id="rId3" imgW="17272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117975"/>
                        <a:ext cx="337978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3" name="Group 65"/>
          <p:cNvGrpSpPr/>
          <p:nvPr/>
        </p:nvGrpSpPr>
        <p:grpSpPr>
          <a:xfrm>
            <a:off x="4794250" y="2057400"/>
            <a:ext cx="3892550" cy="3124200"/>
            <a:chOff x="5990" y="5223"/>
            <a:chExt cx="3294" cy="3159"/>
          </a:xfrm>
        </p:grpSpPr>
        <p:sp>
          <p:nvSpPr>
            <p:cNvPr id="49154" name="Text Box 66"/>
            <p:cNvSpPr txBox="1"/>
            <p:nvPr/>
          </p:nvSpPr>
          <p:spPr>
            <a:xfrm>
              <a:off x="6545" y="7913"/>
              <a:ext cx="1980" cy="4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关于</a:t>
              </a:r>
              <a:r>
                <a:rPr lang="en-US" altLang="zh-CN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y = x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对称</a:t>
              </a:r>
              <a:endParaRPr lang="zh-CN" altLang="zh-CN" sz="60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9155" name="Text Box 67"/>
            <p:cNvSpPr txBox="1"/>
            <p:nvPr/>
          </p:nvSpPr>
          <p:spPr>
            <a:xfrm>
              <a:off x="8831" y="6813"/>
              <a:ext cx="453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X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56" name="Text Box 68"/>
            <p:cNvSpPr txBox="1"/>
            <p:nvPr/>
          </p:nvSpPr>
          <p:spPr>
            <a:xfrm>
              <a:off x="7040" y="6825"/>
              <a:ext cx="288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O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57" name="Text Box 69"/>
            <p:cNvSpPr txBox="1"/>
            <p:nvPr/>
          </p:nvSpPr>
          <p:spPr>
            <a:xfrm>
              <a:off x="7018" y="5223"/>
              <a:ext cx="288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Y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58" name="Text Box 70"/>
            <p:cNvSpPr txBox="1"/>
            <p:nvPr/>
          </p:nvSpPr>
          <p:spPr>
            <a:xfrm>
              <a:off x="6171" y="6379"/>
              <a:ext cx="570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59" name="Text Box 71"/>
            <p:cNvSpPr txBox="1"/>
            <p:nvPr/>
          </p:nvSpPr>
          <p:spPr>
            <a:xfrm>
              <a:off x="7078" y="6379"/>
              <a:ext cx="430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60" name="Text Box 72"/>
            <p:cNvSpPr txBox="1"/>
            <p:nvPr/>
          </p:nvSpPr>
          <p:spPr>
            <a:xfrm>
              <a:off x="6715" y="5368"/>
              <a:ext cx="555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C’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61" name="Freeform 73"/>
            <p:cNvSpPr/>
            <p:nvPr/>
          </p:nvSpPr>
          <p:spPr>
            <a:xfrm rot="5400000">
              <a:off x="7666" y="6944"/>
              <a:ext cx="606" cy="8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16"/>
                </a:cxn>
                <a:cxn ang="0">
                  <a:pos x="66" y="8016"/>
                </a:cxn>
                <a:cxn ang="0">
                  <a:pos x="0" y="0"/>
                </a:cxn>
              </a:cxnLst>
              <a:pathLst>
                <a:path w="900" h="624">
                  <a:moveTo>
                    <a:pt x="0" y="0"/>
                  </a:moveTo>
                  <a:lnTo>
                    <a:pt x="0" y="624"/>
                  </a:lnTo>
                  <a:lnTo>
                    <a:pt x="90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62" name="Text Box 74"/>
            <p:cNvSpPr txBox="1"/>
            <p:nvPr/>
          </p:nvSpPr>
          <p:spPr>
            <a:xfrm>
              <a:off x="7320" y="6813"/>
              <a:ext cx="288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A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63" name="Text Box 75"/>
            <p:cNvSpPr txBox="1"/>
            <p:nvPr/>
          </p:nvSpPr>
          <p:spPr>
            <a:xfrm>
              <a:off x="7320" y="7535"/>
              <a:ext cx="288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B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64" name="Text Box 76"/>
            <p:cNvSpPr txBox="1"/>
            <p:nvPr/>
          </p:nvSpPr>
          <p:spPr>
            <a:xfrm>
              <a:off x="8529" y="6885"/>
              <a:ext cx="288" cy="4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2000" dirty="0">
                  <a:latin typeface="Calibri" panose="020F0502020204030204" pitchFamily="34" charset="0"/>
                  <a:ea typeface="华文彩云" panose="02010800040101010101" pitchFamily="2" charset="-122"/>
                </a:rPr>
                <a:t>C</a:t>
              </a:r>
              <a:endParaRPr lang="zh-CN" altLang="zh-CN" sz="6000" dirty="0">
                <a:latin typeface="Arial" panose="020B0604020202020204" pitchFamily="34" charset="0"/>
                <a:ea typeface="华文彩云" panose="02010800040101010101" pitchFamily="2" charset="-122"/>
              </a:endParaRPr>
            </a:p>
          </p:txBody>
        </p:sp>
        <p:sp>
          <p:nvSpPr>
            <p:cNvPr id="49165" name="Freeform 77"/>
            <p:cNvSpPr/>
            <p:nvPr/>
          </p:nvSpPr>
          <p:spPr>
            <a:xfrm>
              <a:off x="6545" y="5581"/>
              <a:ext cx="540" cy="959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73" y="959"/>
                </a:cxn>
                <a:cxn ang="0">
                  <a:pos x="0" y="957"/>
                </a:cxn>
                <a:cxn ang="0">
                  <a:pos x="373" y="0"/>
                </a:cxn>
              </a:cxnLst>
              <a:pathLst>
                <a:path w="650" h="959">
                  <a:moveTo>
                    <a:pt x="650" y="0"/>
                  </a:moveTo>
                  <a:lnTo>
                    <a:pt x="650" y="959"/>
                  </a:lnTo>
                  <a:lnTo>
                    <a:pt x="0" y="957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66" name="Line 78"/>
            <p:cNvSpPr/>
            <p:nvPr/>
          </p:nvSpPr>
          <p:spPr>
            <a:xfrm>
              <a:off x="5990" y="6807"/>
              <a:ext cx="306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67" name="Line 79"/>
            <p:cNvSpPr/>
            <p:nvPr/>
          </p:nvSpPr>
          <p:spPr>
            <a:xfrm flipV="1">
              <a:off x="7325" y="5262"/>
              <a:ext cx="1" cy="26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68" name="Line 80"/>
            <p:cNvSpPr/>
            <p:nvPr/>
          </p:nvSpPr>
          <p:spPr>
            <a:xfrm flipV="1">
              <a:off x="6365" y="5433"/>
              <a:ext cx="2340" cy="23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9169" name="Object 81"/>
          <p:cNvGraphicFramePr/>
          <p:nvPr/>
        </p:nvGraphicFramePr>
        <p:xfrm>
          <a:off x="1219200" y="2806700"/>
          <a:ext cx="31067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587500" imgH="457200" progId="Equation.3">
                  <p:embed/>
                </p:oleObj>
              </mc:Choice>
              <mc:Fallback>
                <p:oleObj name="" r:id="rId1" imgW="15875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2806700"/>
                        <a:ext cx="310673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标题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4.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对称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9171" name="内容占位符 2"/>
          <p:cNvSpPr txBox="1"/>
          <p:nvPr/>
        </p:nvSpPr>
        <p:spPr>
          <a:xfrm>
            <a:off x="457200" y="1600200"/>
            <a:ext cx="42672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</a:t>
            </a:r>
            <a:r>
              <a:rPr lang="en-US" altLang="zh-CN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y=x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对称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0" hangingPunct="0">
              <a:spcBef>
                <a:spcPct val="20000"/>
              </a:spcBef>
            </a:pP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错切变换可使物体产生变形。常用两种错切变换是沿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x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方向或沿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y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方向错切变换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轴方向错切，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坐标不变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轴方向错切，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坐标不变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295400" y="3182938"/>
          <a:ext cx="13716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673100" imgH="419100" progId="Equation.DSMT4">
                  <p:embed/>
                </p:oleObj>
              </mc:Choice>
              <mc:Fallback>
                <p:oleObj name="" r:id="rId1" imgW="673100" imgH="419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182938"/>
                        <a:ext cx="1371600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错切变换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0180" name="组合 4"/>
          <p:cNvGrpSpPr/>
          <p:nvPr/>
        </p:nvGrpSpPr>
        <p:grpSpPr>
          <a:xfrm>
            <a:off x="6324600" y="2439988"/>
            <a:ext cx="2370138" cy="1936750"/>
            <a:chOff x="6592302" y="3903708"/>
            <a:chExt cx="2369943" cy="1936748"/>
          </a:xfrm>
        </p:grpSpPr>
        <p:sp>
          <p:nvSpPr>
            <p:cNvPr id="24" name="矩形 23"/>
            <p:cNvSpPr/>
            <p:nvPr/>
          </p:nvSpPr>
          <p:spPr>
            <a:xfrm>
              <a:off x="6939936" y="4375195"/>
              <a:ext cx="1601655" cy="742949"/>
            </a:xfrm>
            <a:custGeom>
              <a:avLst/>
              <a:gdLst>
                <a:gd name="connsiteX0" fmla="*/ 0 w 1263260"/>
                <a:gd name="connsiteY0" fmla="*/ 0 h 743302"/>
                <a:gd name="connsiteX1" fmla="*/ 1263260 w 1263260"/>
                <a:gd name="connsiteY1" fmla="*/ 0 h 743302"/>
                <a:gd name="connsiteX2" fmla="*/ 1263260 w 1263260"/>
                <a:gd name="connsiteY2" fmla="*/ 743302 h 743302"/>
                <a:gd name="connsiteX3" fmla="*/ 0 w 1263260"/>
                <a:gd name="connsiteY3" fmla="*/ 743302 h 743302"/>
                <a:gd name="connsiteX4" fmla="*/ 0 w 1263260"/>
                <a:gd name="connsiteY4" fmla="*/ 0 h 743302"/>
                <a:gd name="connsiteX0-1" fmla="*/ 363985 w 1263260"/>
                <a:gd name="connsiteY0-2" fmla="*/ 0 h 743302"/>
                <a:gd name="connsiteX1-3" fmla="*/ 1263260 w 1263260"/>
                <a:gd name="connsiteY1-4" fmla="*/ 0 h 743302"/>
                <a:gd name="connsiteX2-5" fmla="*/ 1263260 w 1263260"/>
                <a:gd name="connsiteY2-6" fmla="*/ 743302 h 743302"/>
                <a:gd name="connsiteX3-7" fmla="*/ 0 w 1263260"/>
                <a:gd name="connsiteY3-8" fmla="*/ 743302 h 743302"/>
                <a:gd name="connsiteX4-9" fmla="*/ 363985 w 1263260"/>
                <a:gd name="connsiteY4-10" fmla="*/ 0 h 743302"/>
                <a:gd name="connsiteX0-11" fmla="*/ 363985 w 1600611"/>
                <a:gd name="connsiteY0-12" fmla="*/ 0 h 743302"/>
                <a:gd name="connsiteX1-13" fmla="*/ 1600611 w 1600611"/>
                <a:gd name="connsiteY1-14" fmla="*/ 0 h 743302"/>
                <a:gd name="connsiteX2-15" fmla="*/ 1263260 w 1600611"/>
                <a:gd name="connsiteY2-16" fmla="*/ 743302 h 743302"/>
                <a:gd name="connsiteX3-17" fmla="*/ 0 w 1600611"/>
                <a:gd name="connsiteY3-18" fmla="*/ 743302 h 743302"/>
                <a:gd name="connsiteX4-19" fmla="*/ 363985 w 1600611"/>
                <a:gd name="connsiteY4-20" fmla="*/ 0 h 7433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0611" h="743302">
                  <a:moveTo>
                    <a:pt x="363985" y="0"/>
                  </a:moveTo>
                  <a:lnTo>
                    <a:pt x="1600611" y="0"/>
                  </a:lnTo>
                  <a:lnTo>
                    <a:pt x="1263260" y="743302"/>
                  </a:lnTo>
                  <a:lnTo>
                    <a:pt x="0" y="743302"/>
                  </a:lnTo>
                  <a:lnTo>
                    <a:pt x="36398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0182" name="组合 83"/>
            <p:cNvGrpSpPr/>
            <p:nvPr/>
          </p:nvGrpSpPr>
          <p:grpSpPr>
            <a:xfrm>
              <a:off x="6592302" y="3903708"/>
              <a:ext cx="2369943" cy="1936748"/>
              <a:chOff x="3078464" y="2068748"/>
              <a:chExt cx="1277695" cy="1401903"/>
            </a:xfrm>
          </p:grpSpPr>
          <p:sp>
            <p:nvSpPr>
              <p:cNvPr id="50183" name="Line 6"/>
              <p:cNvSpPr/>
              <p:nvPr/>
            </p:nvSpPr>
            <p:spPr>
              <a:xfrm flipV="1">
                <a:off x="3078464" y="2953471"/>
                <a:ext cx="1179120" cy="6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84" name="Text Box 8"/>
              <p:cNvSpPr txBox="1"/>
              <p:nvPr/>
            </p:nvSpPr>
            <p:spPr>
              <a:xfrm>
                <a:off x="4152539" y="2952985"/>
                <a:ext cx="203620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x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85" name="Text Box 9"/>
              <p:cNvSpPr txBox="1"/>
              <p:nvPr/>
            </p:nvSpPr>
            <p:spPr>
              <a:xfrm>
                <a:off x="3112389" y="2915361"/>
                <a:ext cx="182868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O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86" name="Text Box 10"/>
              <p:cNvSpPr txBox="1"/>
              <p:nvPr/>
            </p:nvSpPr>
            <p:spPr>
              <a:xfrm>
                <a:off x="3084382" y="2068748"/>
                <a:ext cx="182868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y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87" name="Text Box 17"/>
              <p:cNvSpPr txBox="1"/>
              <p:nvPr/>
            </p:nvSpPr>
            <p:spPr>
              <a:xfrm>
                <a:off x="3203823" y="3194874"/>
                <a:ext cx="1050526" cy="275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just"/>
                <a:r>
                  <a:rPr lang="zh-CN" altLang="en-US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沿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方向的错切</a:t>
                </a:r>
                <a:endParaRPr lang="zh-CN" altLang="zh-CN" sz="60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0188" name="Line 19"/>
              <p:cNvSpPr/>
              <p:nvPr/>
            </p:nvSpPr>
            <p:spPr>
              <a:xfrm flipV="1">
                <a:off x="3248633" y="2084893"/>
                <a:ext cx="0" cy="114931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" name="矩形 2"/>
            <p:cNvSpPr/>
            <p:nvPr/>
          </p:nvSpPr>
          <p:spPr>
            <a:xfrm>
              <a:off x="6917713" y="4373608"/>
              <a:ext cx="1263546" cy="7429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50190" name="对象 5"/>
          <p:cNvGraphicFramePr/>
          <p:nvPr/>
        </p:nvGraphicFramePr>
        <p:xfrm>
          <a:off x="3227388" y="3254375"/>
          <a:ext cx="18621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117600" imgH="457200" progId="Equation.DSMT4">
                  <p:embed/>
                </p:oleObj>
              </mc:Choice>
              <mc:Fallback>
                <p:oleObj name="" r:id="rId3" imgW="1117600" imgH="457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7388" y="3254375"/>
                        <a:ext cx="1862137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1" name="组合 47"/>
          <p:cNvGrpSpPr/>
          <p:nvPr/>
        </p:nvGrpSpPr>
        <p:grpSpPr>
          <a:xfrm>
            <a:off x="6373813" y="4648200"/>
            <a:ext cx="2368550" cy="1936750"/>
            <a:chOff x="6592302" y="3903708"/>
            <a:chExt cx="2369943" cy="1936748"/>
          </a:xfrm>
        </p:grpSpPr>
        <p:sp>
          <p:nvSpPr>
            <p:cNvPr id="49" name="矩形 23"/>
            <p:cNvSpPr/>
            <p:nvPr/>
          </p:nvSpPr>
          <p:spPr>
            <a:xfrm>
              <a:off x="6905223" y="4092621"/>
              <a:ext cx="1289808" cy="1019174"/>
            </a:xfrm>
            <a:custGeom>
              <a:avLst/>
              <a:gdLst>
                <a:gd name="connsiteX0" fmla="*/ 0 w 1263260"/>
                <a:gd name="connsiteY0" fmla="*/ 0 h 743302"/>
                <a:gd name="connsiteX1" fmla="*/ 1263260 w 1263260"/>
                <a:gd name="connsiteY1" fmla="*/ 0 h 743302"/>
                <a:gd name="connsiteX2" fmla="*/ 1263260 w 1263260"/>
                <a:gd name="connsiteY2" fmla="*/ 743302 h 743302"/>
                <a:gd name="connsiteX3" fmla="*/ 0 w 1263260"/>
                <a:gd name="connsiteY3" fmla="*/ 743302 h 743302"/>
                <a:gd name="connsiteX4" fmla="*/ 0 w 1263260"/>
                <a:gd name="connsiteY4" fmla="*/ 0 h 743302"/>
                <a:gd name="connsiteX0-1" fmla="*/ 363985 w 1263260"/>
                <a:gd name="connsiteY0-2" fmla="*/ 0 h 743302"/>
                <a:gd name="connsiteX1-3" fmla="*/ 1263260 w 1263260"/>
                <a:gd name="connsiteY1-4" fmla="*/ 0 h 743302"/>
                <a:gd name="connsiteX2-5" fmla="*/ 1263260 w 1263260"/>
                <a:gd name="connsiteY2-6" fmla="*/ 743302 h 743302"/>
                <a:gd name="connsiteX3-7" fmla="*/ 0 w 1263260"/>
                <a:gd name="connsiteY3-8" fmla="*/ 743302 h 743302"/>
                <a:gd name="connsiteX4-9" fmla="*/ 363985 w 1263260"/>
                <a:gd name="connsiteY4-10" fmla="*/ 0 h 743302"/>
                <a:gd name="connsiteX0-11" fmla="*/ 363985 w 1600611"/>
                <a:gd name="connsiteY0-12" fmla="*/ 0 h 743302"/>
                <a:gd name="connsiteX1-13" fmla="*/ 1600611 w 1600611"/>
                <a:gd name="connsiteY1-14" fmla="*/ 0 h 743302"/>
                <a:gd name="connsiteX2-15" fmla="*/ 1263260 w 1600611"/>
                <a:gd name="connsiteY2-16" fmla="*/ 743302 h 743302"/>
                <a:gd name="connsiteX3-17" fmla="*/ 0 w 1600611"/>
                <a:gd name="connsiteY3-18" fmla="*/ 743302 h 743302"/>
                <a:gd name="connsiteX4-19" fmla="*/ 363985 w 1600611"/>
                <a:gd name="connsiteY4-20" fmla="*/ 0 h 743302"/>
                <a:gd name="connsiteX0-21" fmla="*/ 1 w 1600611"/>
                <a:gd name="connsiteY0-22" fmla="*/ 0 h 743302"/>
                <a:gd name="connsiteX1-23" fmla="*/ 1600611 w 1600611"/>
                <a:gd name="connsiteY1-24" fmla="*/ 0 h 743302"/>
                <a:gd name="connsiteX2-25" fmla="*/ 1263260 w 1600611"/>
                <a:gd name="connsiteY2-26" fmla="*/ 743302 h 743302"/>
                <a:gd name="connsiteX3-27" fmla="*/ 0 w 1600611"/>
                <a:gd name="connsiteY3-28" fmla="*/ 743302 h 743302"/>
                <a:gd name="connsiteX4-29" fmla="*/ 1 w 1600611"/>
                <a:gd name="connsiteY4-30" fmla="*/ 0 h 743302"/>
                <a:gd name="connsiteX0-31" fmla="*/ 1 w 1272138"/>
                <a:gd name="connsiteY0-32" fmla="*/ 0 h 743302"/>
                <a:gd name="connsiteX1-33" fmla="*/ 1272138 w 1272138"/>
                <a:gd name="connsiteY1-34" fmla="*/ 26633 h 743302"/>
                <a:gd name="connsiteX2-35" fmla="*/ 1263260 w 1272138"/>
                <a:gd name="connsiteY2-36" fmla="*/ 743302 h 743302"/>
                <a:gd name="connsiteX3-37" fmla="*/ 0 w 1272138"/>
                <a:gd name="connsiteY3-38" fmla="*/ 743302 h 743302"/>
                <a:gd name="connsiteX4-39" fmla="*/ 1 w 1272138"/>
                <a:gd name="connsiteY4-40" fmla="*/ 0 h 743302"/>
                <a:gd name="connsiteX0-41" fmla="*/ 1 w 1272138"/>
                <a:gd name="connsiteY0-42" fmla="*/ 17755 h 761057"/>
                <a:gd name="connsiteX1-43" fmla="*/ 1272138 w 1272138"/>
                <a:gd name="connsiteY1-44" fmla="*/ 0 h 761057"/>
                <a:gd name="connsiteX2-45" fmla="*/ 1263260 w 1272138"/>
                <a:gd name="connsiteY2-46" fmla="*/ 761057 h 761057"/>
                <a:gd name="connsiteX3-47" fmla="*/ 0 w 1272138"/>
                <a:gd name="connsiteY3-48" fmla="*/ 761057 h 761057"/>
                <a:gd name="connsiteX4-49" fmla="*/ 1 w 1272138"/>
                <a:gd name="connsiteY4-50" fmla="*/ 17755 h 761057"/>
                <a:gd name="connsiteX0-51" fmla="*/ 1 w 1281015"/>
                <a:gd name="connsiteY0-52" fmla="*/ 0 h 743302"/>
                <a:gd name="connsiteX1-53" fmla="*/ 1281015 w 1281015"/>
                <a:gd name="connsiteY1-54" fmla="*/ 1 h 743302"/>
                <a:gd name="connsiteX2-55" fmla="*/ 1263260 w 1281015"/>
                <a:gd name="connsiteY2-56" fmla="*/ 743302 h 743302"/>
                <a:gd name="connsiteX3-57" fmla="*/ 0 w 1281015"/>
                <a:gd name="connsiteY3-58" fmla="*/ 743302 h 743302"/>
                <a:gd name="connsiteX4-59" fmla="*/ 1 w 1281015"/>
                <a:gd name="connsiteY4-60" fmla="*/ 0 h 743302"/>
                <a:gd name="connsiteX0-61" fmla="*/ 1 w 1289892"/>
                <a:gd name="connsiteY0-62" fmla="*/ 275207 h 1018509"/>
                <a:gd name="connsiteX1-63" fmla="*/ 1289892 w 1289892"/>
                <a:gd name="connsiteY1-64" fmla="*/ 0 h 1018509"/>
                <a:gd name="connsiteX2-65" fmla="*/ 1263260 w 1289892"/>
                <a:gd name="connsiteY2-66" fmla="*/ 1018509 h 1018509"/>
                <a:gd name="connsiteX3-67" fmla="*/ 0 w 1289892"/>
                <a:gd name="connsiteY3-68" fmla="*/ 1018509 h 1018509"/>
                <a:gd name="connsiteX4-69" fmla="*/ 1 w 1289892"/>
                <a:gd name="connsiteY4-70" fmla="*/ 275207 h 1018509"/>
                <a:gd name="connsiteX0-71" fmla="*/ 1 w 1289892"/>
                <a:gd name="connsiteY0-72" fmla="*/ 275207 h 1018509"/>
                <a:gd name="connsiteX1-73" fmla="*/ 1289892 w 1289892"/>
                <a:gd name="connsiteY1-74" fmla="*/ 0 h 1018509"/>
                <a:gd name="connsiteX2-75" fmla="*/ 1263260 w 1289892"/>
                <a:gd name="connsiteY2-76" fmla="*/ 716668 h 1018509"/>
                <a:gd name="connsiteX3-77" fmla="*/ 0 w 1289892"/>
                <a:gd name="connsiteY3-78" fmla="*/ 1018509 h 1018509"/>
                <a:gd name="connsiteX4-79" fmla="*/ 1 w 1289892"/>
                <a:gd name="connsiteY4-80" fmla="*/ 275207 h 1018509"/>
                <a:gd name="connsiteX0-81" fmla="*/ 1 w 1307649"/>
                <a:gd name="connsiteY0-82" fmla="*/ 275207 h 1018509"/>
                <a:gd name="connsiteX1-83" fmla="*/ 1289892 w 1307649"/>
                <a:gd name="connsiteY1-84" fmla="*/ 0 h 1018509"/>
                <a:gd name="connsiteX2-85" fmla="*/ 1307649 w 1307649"/>
                <a:gd name="connsiteY2-86" fmla="*/ 725546 h 1018509"/>
                <a:gd name="connsiteX3-87" fmla="*/ 0 w 1307649"/>
                <a:gd name="connsiteY3-88" fmla="*/ 1018509 h 1018509"/>
                <a:gd name="connsiteX4-89" fmla="*/ 1 w 1307649"/>
                <a:gd name="connsiteY4-90" fmla="*/ 275207 h 1018509"/>
                <a:gd name="connsiteX0-91" fmla="*/ 1 w 1289893"/>
                <a:gd name="connsiteY0-92" fmla="*/ 275207 h 1018509"/>
                <a:gd name="connsiteX1-93" fmla="*/ 1289892 w 1289893"/>
                <a:gd name="connsiteY1-94" fmla="*/ 0 h 1018509"/>
                <a:gd name="connsiteX2-95" fmla="*/ 1289893 w 1289893"/>
                <a:gd name="connsiteY2-96" fmla="*/ 752179 h 1018509"/>
                <a:gd name="connsiteX3-97" fmla="*/ 0 w 1289893"/>
                <a:gd name="connsiteY3-98" fmla="*/ 1018509 h 1018509"/>
                <a:gd name="connsiteX4-99" fmla="*/ 1 w 1289893"/>
                <a:gd name="connsiteY4-100" fmla="*/ 275207 h 10185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89893" h="1018509">
                  <a:moveTo>
                    <a:pt x="1" y="275207"/>
                  </a:moveTo>
                  <a:lnTo>
                    <a:pt x="1289892" y="0"/>
                  </a:lnTo>
                  <a:cubicBezTo>
                    <a:pt x="1289892" y="250726"/>
                    <a:pt x="1289893" y="501453"/>
                    <a:pt x="1289893" y="752179"/>
                  </a:cubicBezTo>
                  <a:lnTo>
                    <a:pt x="0" y="1018509"/>
                  </a:lnTo>
                  <a:cubicBezTo>
                    <a:pt x="0" y="770742"/>
                    <a:pt x="1" y="522974"/>
                    <a:pt x="1" y="2752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0193" name="组合 83"/>
            <p:cNvGrpSpPr/>
            <p:nvPr/>
          </p:nvGrpSpPr>
          <p:grpSpPr>
            <a:xfrm>
              <a:off x="6592302" y="3903708"/>
              <a:ext cx="2369943" cy="1936748"/>
              <a:chOff x="3078464" y="2068748"/>
              <a:chExt cx="1277695" cy="1401903"/>
            </a:xfrm>
          </p:grpSpPr>
          <p:sp>
            <p:nvSpPr>
              <p:cNvPr id="50194" name="Line 6"/>
              <p:cNvSpPr/>
              <p:nvPr/>
            </p:nvSpPr>
            <p:spPr>
              <a:xfrm flipV="1">
                <a:off x="3078464" y="2953471"/>
                <a:ext cx="1179120" cy="61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95" name="Text Box 8"/>
              <p:cNvSpPr txBox="1"/>
              <p:nvPr/>
            </p:nvSpPr>
            <p:spPr>
              <a:xfrm>
                <a:off x="4152539" y="2952985"/>
                <a:ext cx="203620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x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96" name="Text Box 9"/>
              <p:cNvSpPr txBox="1"/>
              <p:nvPr/>
            </p:nvSpPr>
            <p:spPr>
              <a:xfrm>
                <a:off x="3112389" y="2915361"/>
                <a:ext cx="182868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O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97" name="Text Box 10"/>
              <p:cNvSpPr txBox="1"/>
              <p:nvPr/>
            </p:nvSpPr>
            <p:spPr>
              <a:xfrm>
                <a:off x="3084382" y="2068748"/>
                <a:ext cx="182868" cy="2795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algn="just"/>
                <a:r>
                  <a:rPr lang="en-US" altLang="zh-CN" sz="2000" dirty="0">
                    <a:latin typeface="Calibri" panose="020F0502020204030204" pitchFamily="34" charset="0"/>
                    <a:ea typeface="华文彩云" panose="02010800040101010101" pitchFamily="2" charset="-122"/>
                  </a:rPr>
                  <a:t>y</a:t>
                </a:r>
                <a:endParaRPr lang="zh-CN" altLang="zh-CN" sz="6000" dirty="0">
                  <a:latin typeface="Arial" panose="020B0604020202020204" pitchFamily="34" charset="0"/>
                  <a:ea typeface="华文彩云" panose="02010800040101010101" pitchFamily="2" charset="-122"/>
                </a:endParaRPr>
              </a:p>
            </p:txBody>
          </p:sp>
          <p:sp>
            <p:nvSpPr>
              <p:cNvPr id="50198" name="Text Box 17"/>
              <p:cNvSpPr txBox="1"/>
              <p:nvPr/>
            </p:nvSpPr>
            <p:spPr>
              <a:xfrm>
                <a:off x="3203823" y="3194874"/>
                <a:ext cx="1050526" cy="275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p>
                <a:pPr algn="just"/>
                <a:r>
                  <a:rPr lang="zh-CN" altLang="en-US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沿</a:t>
                </a:r>
                <a:r>
                  <a:rPr lang="en-US" altLang="zh-CN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方向的错切</a:t>
                </a:r>
                <a:endParaRPr lang="zh-CN" altLang="zh-CN" sz="60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50199" name="Line 19"/>
              <p:cNvSpPr/>
              <p:nvPr/>
            </p:nvSpPr>
            <p:spPr>
              <a:xfrm flipV="1">
                <a:off x="3248633" y="2084893"/>
                <a:ext cx="0" cy="114931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1" name="矩形 50"/>
            <p:cNvSpPr/>
            <p:nvPr/>
          </p:nvSpPr>
          <p:spPr>
            <a:xfrm>
              <a:off x="6917930" y="4373608"/>
              <a:ext cx="1262805" cy="7429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193800" y="5059363"/>
          <a:ext cx="14239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698500" imgH="419100" progId="Equation.DSMT4">
                  <p:embed/>
                </p:oleObj>
              </mc:Choice>
              <mc:Fallback>
                <p:oleObj name="" r:id="rId5" imgW="698500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5059363"/>
                        <a:ext cx="1423988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对象 46"/>
          <p:cNvGraphicFramePr/>
          <p:nvPr/>
        </p:nvGraphicFramePr>
        <p:xfrm>
          <a:off x="3276600" y="5127625"/>
          <a:ext cx="18621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117600" imgH="457200" progId="Equation.DSMT4">
                  <p:embed/>
                </p:oleObj>
              </mc:Choice>
              <mc:Fallback>
                <p:oleObj name="" r:id="rId7" imgW="11176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127625"/>
                        <a:ext cx="1862138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注意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基本几何变换都是相对于坐标轴和坐标原点，即相对于坐标系的。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仿射变换（线性变换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+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平移）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一阶多项式构成的函数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Ax+b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A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是矩阵，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x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、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b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为向量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保持直线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保持比例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4.1.1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基本几何变换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2772" name="内容占位符 2"/>
          <p:cNvSpPr txBox="1"/>
          <p:nvPr/>
        </p:nvSpPr>
        <p:spPr>
          <a:xfrm>
            <a:off x="304800" y="1673225"/>
            <a:ext cx="8610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marR="0" indent="-45720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几种基本变换能否统一表示形式？</a:t>
            </a:r>
            <a:endParaRPr kumimoji="0" lang="zh-CN" altLang="en-US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平移</a:t>
            </a:r>
            <a:endParaRPr kumimoji="0" lang="en-US" altLang="zh-CN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旋转</a:t>
            </a:r>
            <a:endParaRPr kumimoji="0" lang="en-US" altLang="zh-CN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缩放</a:t>
            </a:r>
            <a:endParaRPr kumimoji="0" lang="en-US" altLang="zh-CN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indent="-45720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复合变换能否用一个总变换矩阵表示变换过程？</a:t>
            </a:r>
            <a:endParaRPr kumimoji="0" lang="en-US" altLang="zh-CN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R="0" defTabSz="914400" eaLnBrk="0" hangingPunct="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en-US" sz="26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矩阵乘法</a:t>
            </a:r>
            <a:endParaRPr kumimoji="0" lang="zh-CN" altLang="en-US" sz="26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52227" name="对象 1"/>
          <p:cNvGraphicFramePr/>
          <p:nvPr/>
        </p:nvGraphicFramePr>
        <p:xfrm>
          <a:off x="2173288" y="2209800"/>
          <a:ext cx="15605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774700" imgH="127000" progId="Equation.3">
                  <p:embed/>
                </p:oleObj>
              </mc:Choice>
              <mc:Fallback>
                <p:oleObj name="" r:id="rId1" imgW="774700" imgH="127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3288" y="2209800"/>
                        <a:ext cx="1560512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对象 2"/>
          <p:cNvGraphicFramePr/>
          <p:nvPr/>
        </p:nvGraphicFramePr>
        <p:xfrm>
          <a:off x="2209800" y="2667000"/>
          <a:ext cx="1441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622300" imgH="165100" progId="Equation.3">
                  <p:embed/>
                </p:oleObj>
              </mc:Choice>
              <mc:Fallback>
                <p:oleObj name="" r:id="rId3" imgW="622300" imgH="165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667000"/>
                        <a:ext cx="144145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对象 3"/>
          <p:cNvGraphicFramePr/>
          <p:nvPr/>
        </p:nvGraphicFramePr>
        <p:xfrm>
          <a:off x="2209800" y="3165475"/>
          <a:ext cx="15557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609600" imgH="177165" progId="Equation.3">
                  <p:embed/>
                </p:oleObj>
              </mc:Choice>
              <mc:Fallback>
                <p:oleObj name="" r:id="rId5" imgW="609600" imgH="1771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165475"/>
                        <a:ext cx="15557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295275" y="1600200"/>
            <a:ext cx="85979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265" marR="0" lvl="0" indent="-342265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统一变换表示的方法：</a:t>
            </a:r>
            <a:r>
              <a:rPr kumimoji="0" lang="zh-CN" altLang="en-US" sz="2600" b="1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齐次坐标</a:t>
            </a:r>
            <a:endParaRPr kumimoji="0" lang="zh-CN" altLang="en-US" sz="26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基本思想</a:t>
            </a:r>
            <a:endParaRPr kumimoji="0" lang="zh-CN" altLang="en-US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将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n维空间的几何问题转换到n+1维空间去解决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342265" marR="0" lvl="0" indent="-342265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用一个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n+1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维向量表示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一个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维向量</a:t>
            </a:r>
            <a:endParaRPr kumimoji="0" lang="zh-CN" altLang="en-US" sz="26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1085850" marR="0" lvl="1" indent="-3429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─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 二维点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x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,</a:t>
            </a:r>
            <a:r>
              <a:rPr kumimoji="0" lang="en-US" altLang="en-US" sz="24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y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 用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(x,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y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,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Symbol" panose="05050102010706020507" pitchFamily="18" charset="2"/>
              </a:rPr>
              <a:t>h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表示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。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h</a:t>
            </a:r>
            <a:r>
              <a:rPr kumimoji="0" lang="zh-CN" alt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可任意，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一般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h=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规格化坐标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)</a:t>
            </a:r>
            <a:endParaRPr kumimoji="0" lang="en-US" altLang="zh-CN" sz="2400" b="1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1085850" marR="0" lvl="1" indent="-3429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─"/>
              <a:defRPr/>
            </a:pPr>
            <a:r>
              <a:rPr kumimoji="0" lang="zh-CN" alt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齐次坐标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与普通坐标之间是一对多关系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,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不唯一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  <a:sym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 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x</a:t>
            </a:r>
            <a:r>
              <a:rPr kumimoji="0" lang="zh-CN" altLang="en-US" sz="2400" b="1" i="0" u="none" strike="noStrike" kern="0" cap="none" spc="0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普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=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x</a:t>
            </a:r>
            <a:r>
              <a:rPr kumimoji="0" lang="zh-CN" altLang="en-US" sz="2400" b="1" i="0" u="none" strike="noStrike" kern="0" cap="none" spc="0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齐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/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Symbol" panose="05050102010706020507" pitchFamily="18" charset="2"/>
              </a:rPr>
              <a:t>h   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  y</a:t>
            </a:r>
            <a:r>
              <a:rPr kumimoji="0" lang="zh-CN" altLang="en-US" sz="2400" b="1" i="0" u="none" strike="noStrike" kern="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普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=</a:t>
            </a:r>
            <a:r>
              <a:rPr kumimoji="0" lang="en-US" altLang="zh-CN" sz="2400" b="1" i="1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y</a:t>
            </a:r>
            <a:r>
              <a:rPr kumimoji="0" lang="zh-CN" altLang="en-US" sz="2400" b="1" i="0" u="none" strike="noStrike" kern="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齐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/</a:t>
            </a:r>
            <a:r>
              <a:rPr kumimoji="0" lang="en-US" altLang="zh-CN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Symbol" panose="05050102010706020507" pitchFamily="18" charset="2"/>
              </a:rPr>
              <a:t>h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  <a:sym typeface="Symbol" panose="05050102010706020507" pitchFamily="18" charset="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Wingdings" panose="05000000000000000000" pitchFamily="2" charset="2"/>
              </a:rPr>
              <a:t>(2,3)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Wingdings" panose="05000000000000000000" pitchFamily="2" charset="2"/>
              </a:rPr>
              <a:t>的齐次坐标可以是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Wingdings" panose="05000000000000000000" pitchFamily="2" charset="2"/>
              </a:rPr>
              <a:t>(4,6,2)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Wingdings" panose="05000000000000000000" pitchFamily="2" charset="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Wingdings" panose="05000000000000000000" pitchFamily="2" charset="2"/>
              </a:rPr>
              <a:t>(3,4.5,1.5)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标准（规格化）二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维齐次坐标</a:t>
            </a:r>
            <a:r>
              <a:rPr kumimoji="0" lang="en-US" altLang="zh-CN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(x,y,1)</a:t>
            </a:r>
            <a:endParaRPr kumimoji="0" lang="en-US" altLang="zh-CN" sz="26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4.1.2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齐次坐标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为什么引入齐次坐标？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为什么需要齐次坐标？优点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统一基本图形变换的矩阵形式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P'=M∙P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便于表示复杂变换的组合（复合变换），便于硬件实现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可以表示无穷远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二维基本几何变换的矩阵表示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平移变换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旋转变换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缩放变换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55298" name="Object 26"/>
          <p:cNvGraphicFramePr/>
          <p:nvPr/>
        </p:nvGraphicFramePr>
        <p:xfrm>
          <a:off x="2895600" y="4953000"/>
          <a:ext cx="27670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435100" imgH="736600" progId="Equation.3">
                  <p:embed/>
                </p:oleObj>
              </mc:Choice>
              <mc:Fallback>
                <p:oleObj name="" r:id="rId1" imgW="1435100" imgH="736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4953000"/>
                        <a:ext cx="2767013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26"/>
          <p:cNvGraphicFramePr/>
          <p:nvPr/>
        </p:nvGraphicFramePr>
        <p:xfrm>
          <a:off x="2819400" y="3581400"/>
          <a:ext cx="318928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866900" imgH="736600" progId="Equation.3">
                  <p:embed/>
                </p:oleObj>
              </mc:Choice>
              <mc:Fallback>
                <p:oleObj name="" r:id="rId3" imgW="1866900" imgH="736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581400"/>
                        <a:ext cx="3189288" cy="124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26"/>
          <p:cNvGraphicFramePr/>
          <p:nvPr/>
        </p:nvGraphicFramePr>
        <p:xfrm>
          <a:off x="2819400" y="2133600"/>
          <a:ext cx="230028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346200" imgH="736600" progId="Equation.3">
                  <p:embed/>
                </p:oleObj>
              </mc:Choice>
              <mc:Fallback>
                <p:oleObj name="" r:id="rId5" imgW="1346200" imgH="736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133600"/>
                        <a:ext cx="2300288" cy="124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26"/>
          <p:cNvGraphicFramePr/>
          <p:nvPr/>
        </p:nvGraphicFramePr>
        <p:xfrm>
          <a:off x="6553200" y="2514600"/>
          <a:ext cx="16494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965200" imgH="203200" progId="Equation.3">
                  <p:embed/>
                </p:oleObj>
              </mc:Choice>
              <mc:Fallback>
                <p:oleObj name="" r:id="rId7" imgW="965200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514600"/>
                        <a:ext cx="1649413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26"/>
          <p:cNvGraphicFramePr/>
          <p:nvPr/>
        </p:nvGraphicFramePr>
        <p:xfrm>
          <a:off x="6934200" y="3962400"/>
          <a:ext cx="1346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787400" imgH="203200" progId="Equation.3">
                  <p:embed/>
                </p:oleObj>
              </mc:Choice>
              <mc:Fallback>
                <p:oleObj name="" r:id="rId9" imgW="787400" imgH="203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3962400"/>
                        <a:ext cx="1346200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26"/>
          <p:cNvGraphicFramePr/>
          <p:nvPr/>
        </p:nvGraphicFramePr>
        <p:xfrm>
          <a:off x="6324600" y="5105400"/>
          <a:ext cx="17351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016000" imgH="203200" progId="Equation.3">
                  <p:embed/>
                </p:oleObj>
              </mc:Choice>
              <mc:Fallback>
                <p:oleObj name="" r:id="rId11" imgW="10160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24600" y="5105400"/>
                        <a:ext cx="1735138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4.1.3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变换的齐次坐标表示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5410200"/>
            <a:ext cx="2514600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sx=sy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，还可以如何表示缩放？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6324600"/>
            <a:ext cx="77724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思考：逆变换是什么？求对应的变换矩阵即逆矩阵。</a:t>
            </a:r>
            <a:endParaRPr lang="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向量的和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向量的数乘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8" name="Line 8"/>
          <p:cNvSpPr/>
          <p:nvPr/>
        </p:nvSpPr>
        <p:spPr>
          <a:xfrm flipV="1">
            <a:off x="3276600" y="3643313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19" name="Line 9"/>
          <p:cNvSpPr/>
          <p:nvPr/>
        </p:nvSpPr>
        <p:spPr>
          <a:xfrm flipV="1">
            <a:off x="3657600" y="3033713"/>
            <a:ext cx="1143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0" name="Line 10"/>
          <p:cNvSpPr/>
          <p:nvPr/>
        </p:nvSpPr>
        <p:spPr>
          <a:xfrm flipV="1">
            <a:off x="3276600" y="3033713"/>
            <a:ext cx="1600200" cy="1828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1" name="Text Box 11"/>
          <p:cNvSpPr txBox="1"/>
          <p:nvPr/>
        </p:nvSpPr>
        <p:spPr>
          <a:xfrm>
            <a:off x="3810000" y="44831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22" name="Text Box 12"/>
          <p:cNvSpPr txBox="1"/>
          <p:nvPr/>
        </p:nvSpPr>
        <p:spPr>
          <a:xfrm>
            <a:off x="4648200" y="35687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23" name="Text Box 14"/>
          <p:cNvSpPr txBox="1"/>
          <p:nvPr/>
        </p:nvSpPr>
        <p:spPr>
          <a:xfrm>
            <a:off x="3187700" y="39497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pSp>
        <p:nvGrpSpPr>
          <p:cNvPr id="9224" name="Group 15"/>
          <p:cNvGrpSpPr/>
          <p:nvPr/>
        </p:nvGrpSpPr>
        <p:grpSpPr>
          <a:xfrm>
            <a:off x="3810000" y="3721100"/>
            <a:ext cx="642938" cy="366713"/>
            <a:chOff x="939" y="3121"/>
            <a:chExt cx="405" cy="231"/>
          </a:xfrm>
        </p:grpSpPr>
        <p:sp>
          <p:nvSpPr>
            <p:cNvPr id="9225" name="Rectangle 16"/>
            <p:cNvSpPr/>
            <p:nvPr/>
          </p:nvSpPr>
          <p:spPr>
            <a:xfrm>
              <a:off x="960" y="3168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6" name="Text Box 17"/>
            <p:cNvSpPr txBox="1"/>
            <p:nvPr/>
          </p:nvSpPr>
          <p:spPr>
            <a:xfrm>
              <a:off x="939" y="3121"/>
              <a:ext cx="38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</a:rPr>
                <a:t>A+B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7" name="Line 18"/>
          <p:cNvSpPr/>
          <p:nvPr/>
        </p:nvSpPr>
        <p:spPr>
          <a:xfrm flipV="1">
            <a:off x="3276600" y="4252913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8" name="Line 19"/>
          <p:cNvSpPr/>
          <p:nvPr/>
        </p:nvSpPr>
        <p:spPr>
          <a:xfrm flipV="1">
            <a:off x="4495800" y="3109913"/>
            <a:ext cx="3810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9" name="Text Box 20"/>
          <p:cNvSpPr txBox="1"/>
          <p:nvPr/>
        </p:nvSpPr>
        <p:spPr>
          <a:xfrm>
            <a:off x="3886200" y="31115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30" name="Line 21"/>
          <p:cNvSpPr/>
          <p:nvPr/>
        </p:nvSpPr>
        <p:spPr>
          <a:xfrm flipH="1">
            <a:off x="5867400" y="3656013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31" name="Line 22"/>
          <p:cNvSpPr/>
          <p:nvPr/>
        </p:nvSpPr>
        <p:spPr>
          <a:xfrm flipV="1">
            <a:off x="5867400" y="4265613"/>
            <a:ext cx="1143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32" name="Line 23"/>
          <p:cNvSpPr/>
          <p:nvPr/>
        </p:nvSpPr>
        <p:spPr>
          <a:xfrm>
            <a:off x="6248400" y="3656013"/>
            <a:ext cx="8382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33" name="Text Box 24"/>
          <p:cNvSpPr txBox="1"/>
          <p:nvPr/>
        </p:nvSpPr>
        <p:spPr>
          <a:xfrm>
            <a:off x="6705600" y="2971800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34" name="Text Box 25"/>
          <p:cNvSpPr txBox="1"/>
          <p:nvPr/>
        </p:nvSpPr>
        <p:spPr>
          <a:xfrm>
            <a:off x="7239000" y="35814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-B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35" name="Text Box 26"/>
          <p:cNvSpPr txBox="1"/>
          <p:nvPr/>
        </p:nvSpPr>
        <p:spPr>
          <a:xfrm>
            <a:off x="5715000" y="39624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-B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pSp>
        <p:nvGrpSpPr>
          <p:cNvPr id="9236" name="Group 27"/>
          <p:cNvGrpSpPr/>
          <p:nvPr/>
        </p:nvGrpSpPr>
        <p:grpSpPr>
          <a:xfrm>
            <a:off x="6375400" y="3733800"/>
            <a:ext cx="642938" cy="366713"/>
            <a:chOff x="939" y="3121"/>
            <a:chExt cx="405" cy="231"/>
          </a:xfrm>
        </p:grpSpPr>
        <p:sp>
          <p:nvSpPr>
            <p:cNvPr id="9237" name="Rectangle 28"/>
            <p:cNvSpPr/>
            <p:nvPr/>
          </p:nvSpPr>
          <p:spPr>
            <a:xfrm>
              <a:off x="960" y="3168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8" name="Text Box 29"/>
            <p:cNvSpPr txBox="1"/>
            <p:nvPr/>
          </p:nvSpPr>
          <p:spPr>
            <a:xfrm>
              <a:off x="939" y="3121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</a:rPr>
                <a:t>A-B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39" name="Line 30"/>
          <p:cNvSpPr/>
          <p:nvPr/>
        </p:nvSpPr>
        <p:spPr>
          <a:xfrm flipV="1">
            <a:off x="6248400" y="3046413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40" name="Line 31"/>
          <p:cNvSpPr/>
          <p:nvPr/>
        </p:nvSpPr>
        <p:spPr>
          <a:xfrm flipH="1">
            <a:off x="7086600" y="3046413"/>
            <a:ext cx="3810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41" name="Text Box 32"/>
          <p:cNvSpPr txBox="1"/>
          <p:nvPr/>
        </p:nvSpPr>
        <p:spPr>
          <a:xfrm>
            <a:off x="6248400" y="4510088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42" name="Line 33"/>
          <p:cNvSpPr/>
          <p:nvPr/>
        </p:nvSpPr>
        <p:spPr>
          <a:xfrm flipV="1">
            <a:off x="1257300" y="4191000"/>
            <a:ext cx="1143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43" name="Text Box 34"/>
          <p:cNvSpPr txBox="1"/>
          <p:nvPr/>
        </p:nvSpPr>
        <p:spPr>
          <a:xfrm>
            <a:off x="1765300" y="4395788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244" name="Line 35"/>
          <p:cNvSpPr/>
          <p:nvPr/>
        </p:nvSpPr>
        <p:spPr>
          <a:xfrm flipV="1">
            <a:off x="1270000" y="3581400"/>
            <a:ext cx="3810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45" name="Text Box 36"/>
          <p:cNvSpPr txBox="1"/>
          <p:nvPr/>
        </p:nvSpPr>
        <p:spPr>
          <a:xfrm>
            <a:off x="1181100" y="3887788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34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i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--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向量运算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9247" name="对象 1"/>
          <p:cNvGraphicFramePr>
            <a:graphicFrameLocks noChangeAspect="1"/>
          </p:cNvGraphicFramePr>
          <p:nvPr/>
        </p:nvGraphicFramePr>
        <p:xfrm>
          <a:off x="3201988" y="5257800"/>
          <a:ext cx="18637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32815" imgH="666750" progId="Equation.AxMath">
                  <p:embed/>
                </p:oleObj>
              </mc:Choice>
              <mc:Fallback>
                <p:oleObj name="" r:id="rId1" imgW="932815" imgH="666750" progId="Equation.AxMat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1988" y="5257800"/>
                        <a:ext cx="1863725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对象 1"/>
          <p:cNvGraphicFramePr>
            <a:graphicFrameLocks noChangeAspect="1"/>
          </p:cNvGraphicFramePr>
          <p:nvPr/>
        </p:nvGraphicFramePr>
        <p:xfrm>
          <a:off x="2784475" y="1524000"/>
          <a:ext cx="25844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92225" imgH="666750" progId="Equation.AxMath">
                  <p:embed/>
                </p:oleObj>
              </mc:Choice>
              <mc:Fallback>
                <p:oleObj name="" r:id="rId3" imgW="1292225" imgH="666750" progId="Equation.AxMat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475" y="1524000"/>
                        <a:ext cx="258445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逆平移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逆旋转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逆缩放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对称？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4.1.3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变换的齐次坐标表示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57347" name="对象 1"/>
          <p:cNvGraphicFramePr>
            <a:graphicFrameLocks noChangeAspect="1"/>
          </p:cNvGraphicFramePr>
          <p:nvPr/>
        </p:nvGraphicFramePr>
        <p:xfrm>
          <a:off x="2286000" y="1676400"/>
          <a:ext cx="19256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252855" imgH="661035" progId="Equation.AxMath">
                  <p:embed/>
                </p:oleObj>
              </mc:Choice>
              <mc:Fallback>
                <p:oleObj name="" r:id="rId1" imgW="1252855" imgH="661035" progId="Equation.AxMath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676400"/>
                        <a:ext cx="1925638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2"/>
          <p:cNvGraphicFramePr>
            <a:graphicFrameLocks noChangeAspect="1"/>
          </p:cNvGraphicFramePr>
          <p:nvPr/>
        </p:nvGraphicFramePr>
        <p:xfrm>
          <a:off x="2362200" y="3048000"/>
          <a:ext cx="25003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625600" imgH="661670" progId="Equation.AxMath">
                  <p:embed/>
                </p:oleObj>
              </mc:Choice>
              <mc:Fallback>
                <p:oleObj name="" r:id="rId3" imgW="1625600" imgH="661670" progId="Equation.AxMath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2500313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3"/>
          <p:cNvGraphicFramePr>
            <a:graphicFrameLocks noChangeAspect="1"/>
          </p:cNvGraphicFramePr>
          <p:nvPr/>
        </p:nvGraphicFramePr>
        <p:xfrm>
          <a:off x="2362200" y="4267200"/>
          <a:ext cx="23352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518285" imgH="661670" progId="Equation.AxMath">
                  <p:embed/>
                </p:oleObj>
              </mc:Choice>
              <mc:Fallback>
                <p:oleObj name="" r:id="rId5" imgW="1518285" imgH="661670" progId="Equation.AxMath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4267200"/>
                        <a:ext cx="2335213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76800" y="5791200"/>
            <a:ext cx="35052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什么样的变换没有对应逆变换？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 4.1.4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二维几何变换通式与总结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58370" name="Object 2"/>
          <p:cNvGraphicFramePr/>
          <p:nvPr/>
        </p:nvGraphicFramePr>
        <p:xfrm>
          <a:off x="3408363" y="2803525"/>
          <a:ext cx="3217862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041400" imgH="901700" progId="Equation.DSMT4">
                  <p:embed/>
                </p:oleObj>
              </mc:Choice>
              <mc:Fallback>
                <p:oleObj name="" r:id="rId1" imgW="1041400" imgH="9017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8363" y="2803525"/>
                        <a:ext cx="3217862" cy="261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657600" y="3048000"/>
            <a:ext cx="1752600" cy="1371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57600" y="4648200"/>
            <a:ext cx="1752600" cy="53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62600" y="3048000"/>
            <a:ext cx="838200" cy="1371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89588" y="4648200"/>
            <a:ext cx="838200" cy="53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667000" y="3048000"/>
            <a:ext cx="533400" cy="381000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6553200" y="3124200"/>
            <a:ext cx="838200" cy="381000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867400" y="5181600"/>
            <a:ext cx="533400" cy="457200"/>
          </a:xfrm>
          <a:prstGeom prst="up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590800" y="4419600"/>
            <a:ext cx="609600" cy="381000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04800" y="2514600"/>
            <a:ext cx="2133600" cy="13716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旋转，缩放，错切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711950" y="2552700"/>
            <a:ext cx="1441450" cy="9525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平移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1371600" y="4668838"/>
            <a:ext cx="1752600" cy="11430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投影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6019800" y="5029200"/>
            <a:ext cx="2133600" cy="13716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整体缩放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381000" y="1514475"/>
            <a:ext cx="8610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实际绘图中，常对图形对象作连续的多个变换，例如先平移，再旋转、放大等</a:t>
            </a:r>
            <a:r>
              <a:rPr kumimoji="0" lang="zh-CN" altLang="en-US" sz="26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。</a:t>
            </a:r>
            <a:endParaRPr kumimoji="0" lang="en-US" altLang="zh-CN" sz="26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09295" marR="0" lvl="2" indent="-27749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‒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为减少计算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，可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先对两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个连续变换进行复合（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即合并为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一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个变换矩阵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），将两次运算转换成一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次矩阵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与向量乘法。</a:t>
            </a:r>
            <a:endParaRPr kumimoji="0" lang="zh-CN" alt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复合变换表示为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矩阵相乘</a:t>
            </a:r>
            <a:r>
              <a:rPr kumimoji="0" lang="zh-CN" altLang="en-US" sz="2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的结果</a:t>
            </a:r>
            <a:endParaRPr kumimoji="0" lang="zh-CN" altLang="en-US" sz="26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一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个变换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序列可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表示为一个复合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变换矩阵</a:t>
            </a:r>
            <a:endParaRPr kumimoji="0" lang="zh-CN" altLang="en-US" sz="245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复合变换矩阵可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由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若干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基本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变换矩阵的乘积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求得，这种方法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称为矩阵的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级联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（矩阵的</a:t>
            </a: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合并</a:t>
            </a:r>
            <a:r>
              <a:rPr kumimoji="0" lang="zh-CN" altLang="en-US" sz="245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）</a:t>
            </a:r>
            <a:endParaRPr kumimoji="0" lang="en-US" altLang="zh-CN" sz="245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复合矩阵</a:t>
            </a:r>
            <a:r>
              <a:rPr kumimoji="0" lang="en-US" altLang="zh-CN" sz="245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：</a:t>
            </a:r>
            <a:endParaRPr kumimoji="0" lang="en-US" altLang="zh-CN" sz="24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  <a:sym typeface="+mn-ea"/>
              </a:rPr>
              <a:t>目的：提高效率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graphicFrame>
        <p:nvGraphicFramePr>
          <p:cNvPr id="59394" name="Object 1"/>
          <p:cNvGraphicFramePr/>
          <p:nvPr/>
        </p:nvGraphicFramePr>
        <p:xfrm>
          <a:off x="3162300" y="50292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206500" imgH="228600" progId="Equation.3">
                  <p:embed/>
                </p:oleObj>
              </mc:Choice>
              <mc:Fallback>
                <p:oleObj name="" r:id="rId1" imgW="12065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0" y="5029200"/>
                        <a:ext cx="2819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9396" name="文本框 7"/>
          <p:cNvSpPr txBox="1"/>
          <p:nvPr/>
        </p:nvSpPr>
        <p:spPr>
          <a:xfrm>
            <a:off x="4953000" y="5500688"/>
            <a:ext cx="3576638" cy="431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--M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称为复合变换矩阵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 noChangeArrowheads="1"/>
          </p:cNvSpPr>
          <p:nvPr>
            <p:ph type="title" idx="4294967295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矩阵相乘的意义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物体上某个点原坐标为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(x,y)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，经过操作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(x',y')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坐标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(x',y')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，经过操作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(x'',y'')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问题：如何表示原坐标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(x,y)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和最终坐标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(x'',y'')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的关系？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代入方程？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1443" name="对象 6"/>
          <p:cNvGraphicFramePr>
            <a:graphicFrameLocks noChangeAspect="1"/>
          </p:cNvGraphicFramePr>
          <p:nvPr/>
        </p:nvGraphicFramePr>
        <p:xfrm>
          <a:off x="1447800" y="2133600"/>
          <a:ext cx="134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673735" imgH="570865" progId="Equation.AxMath">
                  <p:embed/>
                </p:oleObj>
              </mc:Choice>
              <mc:Fallback>
                <p:oleObj name="" r:id="rId1" imgW="673735" imgH="570865" progId="Equation.AxMath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133600"/>
                        <a:ext cx="1346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7"/>
          <p:cNvGraphicFramePr>
            <a:graphicFrameLocks noChangeAspect="1"/>
          </p:cNvGraphicFramePr>
          <p:nvPr/>
        </p:nvGraphicFramePr>
        <p:xfrm>
          <a:off x="4114800" y="2255838"/>
          <a:ext cx="2587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293495" imgH="449580" progId="Equation.AxMath">
                  <p:embed/>
                </p:oleObj>
              </mc:Choice>
              <mc:Fallback>
                <p:oleObj name="" r:id="rId3" imgW="1293495" imgH="449580" progId="Equation.AxMath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255838"/>
                        <a:ext cx="25876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下箭头 8"/>
          <p:cNvSpPr/>
          <p:nvPr/>
        </p:nvSpPr>
        <p:spPr>
          <a:xfrm rot="-5400000">
            <a:off x="3406775" y="2295525"/>
            <a:ext cx="292100" cy="819150"/>
          </a:xfrm>
          <a:prstGeom prst="downArrow">
            <a:avLst>
              <a:gd name="adj1" fmla="val 50000"/>
              <a:gd name="adj2" fmla="val 502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1446" name="对象 11"/>
          <p:cNvGraphicFramePr>
            <a:graphicFrameLocks noChangeAspect="1"/>
          </p:cNvGraphicFramePr>
          <p:nvPr/>
        </p:nvGraphicFramePr>
        <p:xfrm>
          <a:off x="1219200" y="3810000"/>
          <a:ext cx="2251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127125" imgH="570865" progId="Equation.AxMath">
                  <p:embed/>
                </p:oleObj>
              </mc:Choice>
              <mc:Fallback>
                <p:oleObj name="" r:id="rId5" imgW="1127125" imgH="570865" progId="Equation.AxMath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22510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对象 12"/>
          <p:cNvGraphicFramePr>
            <a:graphicFrameLocks noChangeAspect="1"/>
          </p:cNvGraphicFramePr>
          <p:nvPr/>
        </p:nvGraphicFramePr>
        <p:xfrm>
          <a:off x="4211638" y="3886200"/>
          <a:ext cx="2854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427480" imgH="449580" progId="Equation.AxMath">
                  <p:embed/>
                </p:oleObj>
              </mc:Choice>
              <mc:Fallback>
                <p:oleObj name="" r:id="rId7" imgW="1427480" imgH="449580" progId="Equation.AxMath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3886200"/>
                        <a:ext cx="28543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下箭头 14"/>
          <p:cNvSpPr/>
          <p:nvPr/>
        </p:nvSpPr>
        <p:spPr>
          <a:xfrm rot="-5400000">
            <a:off x="3727450" y="4125913"/>
            <a:ext cx="322263" cy="604837"/>
          </a:xfrm>
          <a:prstGeom prst="downArrow">
            <a:avLst>
              <a:gd name="adj1" fmla="val 50000"/>
              <a:gd name="adj2" fmla="val 4997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矩阵相乘的意义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2467" name="对象 3"/>
          <p:cNvGraphicFramePr>
            <a:graphicFrameLocks noChangeAspect="1"/>
          </p:cNvGraphicFramePr>
          <p:nvPr/>
        </p:nvGraphicFramePr>
        <p:xfrm>
          <a:off x="1600200" y="1828800"/>
          <a:ext cx="2587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293495" imgH="449580" progId="Equation.AxMath">
                  <p:embed/>
                </p:oleObj>
              </mc:Choice>
              <mc:Fallback>
                <p:oleObj name="" r:id="rId1" imgW="1293495" imgH="449580" progId="Equation.AxMath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828800"/>
                        <a:ext cx="25876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4"/>
          <p:cNvGraphicFramePr>
            <a:graphicFrameLocks noChangeAspect="1"/>
          </p:cNvGraphicFramePr>
          <p:nvPr/>
        </p:nvGraphicFramePr>
        <p:xfrm>
          <a:off x="1600200" y="2895600"/>
          <a:ext cx="2854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427480" imgH="449580" progId="Equation.AxMath">
                  <p:embed/>
                </p:oleObj>
              </mc:Choice>
              <mc:Fallback>
                <p:oleObj name="" r:id="rId3" imgW="1427480" imgH="449580" progId="Equation.AxMath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28543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下箭头 5"/>
          <p:cNvSpPr/>
          <p:nvPr/>
        </p:nvSpPr>
        <p:spPr>
          <a:xfrm>
            <a:off x="2584450" y="3892550"/>
            <a:ext cx="457200" cy="292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2470" name="对象 6"/>
          <p:cNvGraphicFramePr>
            <a:graphicFrameLocks noChangeAspect="1"/>
          </p:cNvGraphicFramePr>
          <p:nvPr/>
        </p:nvGraphicFramePr>
        <p:xfrm>
          <a:off x="1174750" y="4343400"/>
          <a:ext cx="3733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1868170" imgH="449580" progId="Equation.AxMath">
                  <p:embed/>
                </p:oleObj>
              </mc:Choice>
              <mc:Fallback>
                <p:oleObj name="" r:id="rId5" imgW="1868170" imgH="449580" progId="Equation.AxMath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0" y="4343400"/>
                        <a:ext cx="37338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圆角矩形 7"/>
          <p:cNvSpPr/>
          <p:nvPr/>
        </p:nvSpPr>
        <p:spPr>
          <a:xfrm>
            <a:off x="2282825" y="4222750"/>
            <a:ext cx="2057400" cy="1071563"/>
          </a:xfrm>
          <a:prstGeom prst="roundRect">
            <a:avLst>
              <a:gd name="adj" fmla="val 16667"/>
            </a:avLst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2472" name="组合 12"/>
          <p:cNvGrpSpPr/>
          <p:nvPr/>
        </p:nvGrpSpPr>
        <p:grpSpPr>
          <a:xfrm>
            <a:off x="6284913" y="2762250"/>
            <a:ext cx="2254250" cy="2571750"/>
            <a:chOff x="6284913" y="2514625"/>
            <a:chExt cx="2254250" cy="2570956"/>
          </a:xfrm>
        </p:grpSpPr>
        <p:graphicFrame>
          <p:nvGraphicFramePr>
            <p:cNvPr id="62473" name="对象 8"/>
            <p:cNvGraphicFramePr>
              <a:graphicFrameLocks noChangeAspect="1"/>
            </p:cNvGraphicFramePr>
            <p:nvPr/>
          </p:nvGraphicFramePr>
          <p:xfrm>
            <a:off x="6400752" y="2667020"/>
            <a:ext cx="13462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673735" imgH="570865" progId="Equation.AxMath">
                    <p:embed/>
                  </p:oleObj>
                </mc:Choice>
                <mc:Fallback>
                  <p:oleObj name="" r:id="rId7" imgW="673735" imgH="570865" progId="Equation.AxMath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00752" y="2667020"/>
                          <a:ext cx="1346200" cy="1143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对象 9"/>
            <p:cNvGraphicFramePr>
              <a:graphicFrameLocks noChangeAspect="1"/>
            </p:cNvGraphicFramePr>
            <p:nvPr/>
          </p:nvGraphicFramePr>
          <p:xfrm>
            <a:off x="6284913" y="3891831"/>
            <a:ext cx="225425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9" imgW="1127760" imgH="570865" progId="Equation.AxMath">
                    <p:embed/>
                  </p:oleObj>
                </mc:Choice>
                <mc:Fallback>
                  <p:oleObj name="" r:id="rId9" imgW="1127760" imgH="570865" progId="Equation.AxMath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84913" y="3891831"/>
                          <a:ext cx="2254250" cy="1143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圆角矩形 10"/>
            <p:cNvSpPr/>
            <p:nvPr/>
          </p:nvSpPr>
          <p:spPr>
            <a:xfrm>
              <a:off x="6400752" y="2514625"/>
              <a:ext cx="2057346" cy="2570956"/>
            </a:xfrm>
            <a:prstGeom prst="roundRect">
              <a:avLst>
                <a:gd name="adj" fmla="val 16667"/>
              </a:avLst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2476" name="左右箭头 11"/>
          <p:cNvSpPr/>
          <p:nvPr/>
        </p:nvSpPr>
        <p:spPr>
          <a:xfrm>
            <a:off x="5029200" y="4419600"/>
            <a:ext cx="1295400" cy="312738"/>
          </a:xfrm>
          <a:prstGeom prst="leftRightArrow">
            <a:avLst>
              <a:gd name="adj1" fmla="val 50000"/>
              <a:gd name="adj2" fmla="val 500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2477" name="对象 13"/>
          <p:cNvGraphicFramePr>
            <a:graphicFrameLocks noChangeAspect="1"/>
          </p:cNvGraphicFramePr>
          <p:nvPr/>
        </p:nvGraphicFramePr>
        <p:xfrm>
          <a:off x="1931988" y="5638800"/>
          <a:ext cx="2219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1111885" imgH="448945" progId="Equation.AxMath">
                  <p:embed/>
                </p:oleObj>
              </mc:Choice>
              <mc:Fallback>
                <p:oleObj name="" r:id="rId11" imgW="1111885" imgH="448945" progId="Equation.AxMath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1988" y="5638800"/>
                        <a:ext cx="22193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121479" y="5243015"/>
            <a:ext cx="380874" cy="461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zh-CN" altLang="en-US" sz="5400" b="1" i="1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复合平移：连续两次平移，即将平移距离相加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490" name="对象 2"/>
          <p:cNvGraphicFramePr>
            <a:graphicFrameLocks noChangeAspect="1"/>
          </p:cNvGraphicFramePr>
          <p:nvPr/>
        </p:nvGraphicFramePr>
        <p:xfrm>
          <a:off x="2667000" y="2362200"/>
          <a:ext cx="4064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194560" imgH="520065" progId="Equation.AxMath">
                  <p:embed/>
                </p:oleObj>
              </mc:Choice>
              <mc:Fallback>
                <p:oleObj name="" r:id="rId1" imgW="2194560" imgH="520065" progId="Equation.AxMath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362200"/>
                        <a:ext cx="40640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对象 3"/>
          <p:cNvGraphicFramePr>
            <a:graphicFrameLocks noChangeAspect="1"/>
          </p:cNvGraphicFramePr>
          <p:nvPr/>
        </p:nvGraphicFramePr>
        <p:xfrm>
          <a:off x="2209800" y="3429000"/>
          <a:ext cx="52308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2846070" imgH="665480" progId="Equation.AxMath">
                  <p:embed/>
                </p:oleObj>
              </mc:Choice>
              <mc:Fallback>
                <p:oleObj name="" r:id="rId3" imgW="2846070" imgH="665480" progId="Equation.AxMath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429000"/>
                        <a:ext cx="5230813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9"/>
          <p:cNvGraphicFramePr>
            <a:graphicFrameLocks noChangeAspect="1"/>
          </p:cNvGraphicFramePr>
          <p:nvPr/>
        </p:nvGraphicFramePr>
        <p:xfrm>
          <a:off x="2133600" y="4876800"/>
          <a:ext cx="55102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2973705" imgH="240030" progId="Equation.AxMath">
                  <p:embed/>
                </p:oleObj>
              </mc:Choice>
              <mc:Fallback>
                <p:oleObj name="" r:id="rId5" imgW="2973705" imgH="240030" progId="Equation.AxMath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876800"/>
                        <a:ext cx="551021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29000" y="3276600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495" name="对象 3"/>
          <p:cNvGraphicFramePr>
            <a:graphicFrameLocks noChangeAspect="1"/>
          </p:cNvGraphicFramePr>
          <p:nvPr/>
        </p:nvGraphicFramePr>
        <p:xfrm>
          <a:off x="2133600" y="5334000"/>
          <a:ext cx="37814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2042160" imgH="511175" progId="Equation.AxMath">
                  <p:embed/>
                </p:oleObj>
              </mc:Choice>
              <mc:Fallback>
                <p:oleObj name="" r:id="rId7" imgW="2042160" imgH="511175" progId="Equation.AxMath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5334000"/>
                        <a:ext cx="37814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2.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复合旋转：连续两次旋转，即将旋转角相加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复合缩放：连续两次缩放，即将缩放因子相乘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64514" name="对象 2"/>
          <p:cNvGraphicFramePr>
            <a:graphicFrameLocks noChangeAspect="1"/>
          </p:cNvGraphicFramePr>
          <p:nvPr/>
        </p:nvGraphicFramePr>
        <p:xfrm>
          <a:off x="2362200" y="2362200"/>
          <a:ext cx="32623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760220" imgH="780415" progId="Equation.AxMath">
                  <p:embed/>
                </p:oleObj>
              </mc:Choice>
              <mc:Fallback>
                <p:oleObj name="" r:id="rId1" imgW="1760220" imgH="780415" progId="Equation.AxMath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2362200"/>
                        <a:ext cx="3262313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64516" name="对象 5"/>
          <p:cNvGraphicFramePr>
            <a:graphicFrameLocks noChangeAspect="1"/>
          </p:cNvGraphicFramePr>
          <p:nvPr/>
        </p:nvGraphicFramePr>
        <p:xfrm>
          <a:off x="1611313" y="4340225"/>
          <a:ext cx="64563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487420" imgH="665480" progId="Equation.AxMath">
                  <p:embed/>
                </p:oleObj>
              </mc:Choice>
              <mc:Fallback>
                <p:oleObj name="" r:id="rId3" imgW="3487420" imgH="665480" progId="Equation.AxMath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313" y="4340225"/>
                        <a:ext cx="6456362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6"/>
          <p:cNvGraphicFramePr>
            <a:graphicFrameLocks noChangeAspect="1"/>
          </p:cNvGraphicFramePr>
          <p:nvPr/>
        </p:nvGraphicFramePr>
        <p:xfrm>
          <a:off x="1901825" y="5788025"/>
          <a:ext cx="5338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879725" imgH="240030" progId="Equation.AxMath">
                  <p:embed/>
                </p:oleObj>
              </mc:Choice>
              <mc:Fallback>
                <p:oleObj name="" r:id="rId5" imgW="2879725" imgH="240030" progId="Equation.AxMath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1825" y="5788025"/>
                        <a:ext cx="53387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如何实现复杂变换？变换分解        变换合成</a:t>
            </a:r>
            <a:endParaRPr lang="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  <a:p>
            <a:pPr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思考：若以任意点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(xr,yr)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为旋转中心，变换矩阵如何表示？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将变换的参考点移至坐标原点，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平移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Tx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xr</a:t>
            </a:r>
            <a:r>
              <a:rPr lang="en-US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,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Ty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yr</a:t>
            </a:r>
            <a:r>
              <a:rPr lang="en-US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  <a:endParaRPr lang="en-US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2)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作旋转变换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将参考点移至原来位置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平移</a:t>
            </a:r>
            <a:r>
              <a:rPr lang="en-US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Tx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＝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xr</a:t>
            </a:r>
            <a:r>
              <a:rPr lang="en-US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,Ty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＝</a:t>
            </a:r>
            <a:r>
              <a:rPr lang="en-US" altLang="en-US" i="1" dirty="0">
                <a:latin typeface="Times New Roman" panose="02020603050405020304" pitchFamily="18" charset="0"/>
                <a:ea typeface="楷体" panose="02010609060101010101" pitchFamily="49" charset="-122"/>
              </a:rPr>
              <a:t>yr</a:t>
            </a:r>
            <a:endParaRPr lang="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/>
            <a:endParaRPr lang="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>
              <a:buNone/>
            </a:pPr>
            <a:r>
              <a:rPr lang="" altLang="en-US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lang="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7974" name="AutoShape 6"/>
          <p:cNvSpPr/>
          <p:nvPr/>
        </p:nvSpPr>
        <p:spPr>
          <a:xfrm>
            <a:off x="5334000" y="1828800"/>
            <a:ext cx="973138" cy="304800"/>
          </a:xfrm>
          <a:prstGeom prst="rightArrow">
            <a:avLst>
              <a:gd name="adj1" fmla="val 50000"/>
              <a:gd name="adj2" fmla="val 11873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6554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038600"/>
            <a:ext cx="5842000" cy="15287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5541" name="对象 1"/>
          <p:cNvGraphicFramePr>
            <a:graphicFrameLocks noChangeAspect="1"/>
          </p:cNvGraphicFramePr>
          <p:nvPr/>
        </p:nvGraphicFramePr>
        <p:xfrm>
          <a:off x="1865313" y="5711825"/>
          <a:ext cx="4799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" imgW="2588260" imgH="498475" progId="Equation.AxMath">
                  <p:embed/>
                </p:oleObj>
              </mc:Choice>
              <mc:Fallback>
                <p:oleObj name="" r:id="rId2" imgW="2588260" imgH="498475" progId="Equation.AxMath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5313" y="5711825"/>
                        <a:ext cx="47990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514600" y="6096000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相对任意参考点的二维缩放</a:t>
            </a: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1)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作平移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Tx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＝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xf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＝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yf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2)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作比例变换；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3)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作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1)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的逆变换，即作平移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Tx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＝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xf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＝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yf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656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013" y="3733800"/>
            <a:ext cx="6019800" cy="1509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66564" name="对象 2"/>
          <p:cNvGraphicFramePr>
            <a:graphicFrameLocks noChangeAspect="1"/>
          </p:cNvGraphicFramePr>
          <p:nvPr/>
        </p:nvGraphicFramePr>
        <p:xfrm>
          <a:off x="1598613" y="5356225"/>
          <a:ext cx="5181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" imgW="2796540" imgH="498475" progId="Equation.AxMath">
                  <p:embed/>
                </p:oleObj>
              </mc:Choice>
              <mc:Fallback>
                <p:oleObj name="" r:id="rId2" imgW="2796540" imgH="498475" progId="Equation.AxMath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8613" y="5356225"/>
                        <a:ext cx="51816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209800" y="57150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复合变换的顺序不同，得到的结果不同（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矩阵乘法不满足交换律</a:t>
            </a: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）</a:t>
            </a: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先平移，后旋转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1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先旋转，后平移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67587" name="对象 1"/>
          <p:cNvGraphicFramePr>
            <a:graphicFrameLocks noChangeAspect="1"/>
          </p:cNvGraphicFramePr>
          <p:nvPr/>
        </p:nvGraphicFramePr>
        <p:xfrm>
          <a:off x="457200" y="3048000"/>
          <a:ext cx="84851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4615180" imgH="661670" progId="Equation.AxMath">
                  <p:embed/>
                </p:oleObj>
              </mc:Choice>
              <mc:Fallback>
                <p:oleObj name="" r:id="rId1" imgW="4615180" imgH="661670" progId="Equation.AxMath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3048000"/>
                        <a:ext cx="848518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8"/>
          <p:cNvGraphicFramePr>
            <a:graphicFrameLocks noChangeAspect="1"/>
          </p:cNvGraphicFramePr>
          <p:nvPr/>
        </p:nvGraphicFramePr>
        <p:xfrm>
          <a:off x="609600" y="4953000"/>
          <a:ext cx="67722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3684270" imgH="661670" progId="Equation.AxMath">
                  <p:embed/>
                </p:oleObj>
              </mc:Choice>
              <mc:Fallback>
                <p:oleObj name="" r:id="rId3" imgW="3684270" imgH="661670" progId="Equation.AxMath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677227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906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向量的点积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eaLnBrk="1" hangingPunct="1"/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性质</a:t>
            </a:r>
            <a:endParaRPr lang="en-US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eaLnBrk="1" hangingPunct="1"/>
            <a:endParaRPr lang="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eaLnBrk="1" hangingPunct="1"/>
            <a:endParaRPr lang="" altLang="zh-CN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eaLnBrk="1" hangingPunct="1"/>
            <a:r>
              <a:rPr lang="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意义</a:t>
            </a:r>
            <a:endParaRPr lang="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向量的夹角</a:t>
            </a:r>
            <a:endParaRPr lang="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是否垂直</a:t>
            </a:r>
            <a:endParaRPr lang="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一个向量在另一个向量上的投影相关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020763" y="5305425"/>
            <a:ext cx="4248150" cy="1374775"/>
            <a:chOff x="6745" y="11312"/>
            <a:chExt cx="1980" cy="1250"/>
          </a:xfrm>
        </p:grpSpPr>
        <p:sp>
          <p:nvSpPr>
            <p:cNvPr id="10243" name="Text Box 9"/>
            <p:cNvSpPr txBox="1"/>
            <p:nvPr/>
          </p:nvSpPr>
          <p:spPr>
            <a:xfrm>
              <a:off x="7566" y="11331"/>
              <a:ext cx="30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just"/>
              <a:r>
                <a:rPr lang="en-US" altLang="zh-CN" sz="1400" i="1" dirty="0">
                  <a:latin typeface="Times New Roman" panose="02020603050405020304" pitchFamily="18" charset="0"/>
                </a:rPr>
                <a:t>U</a:t>
              </a:r>
              <a:endParaRPr lang="en-US" altLang="zh-CN" sz="1400" dirty="0">
                <a:latin typeface="Arial" panose="020B0604020202020204" pitchFamily="34" charset="0"/>
              </a:endParaRPr>
            </a:p>
          </p:txBody>
        </p:sp>
        <p:grpSp>
          <p:nvGrpSpPr>
            <p:cNvPr id="10244" name="Group 10"/>
            <p:cNvGrpSpPr/>
            <p:nvPr/>
          </p:nvGrpSpPr>
          <p:grpSpPr>
            <a:xfrm>
              <a:off x="6745" y="11312"/>
              <a:ext cx="1980" cy="1250"/>
              <a:chOff x="7756" y="1584"/>
              <a:chExt cx="1980" cy="1250"/>
            </a:xfrm>
          </p:grpSpPr>
          <p:sp>
            <p:nvSpPr>
              <p:cNvPr id="10245" name="Line 11"/>
              <p:cNvSpPr/>
              <p:nvPr/>
            </p:nvSpPr>
            <p:spPr>
              <a:xfrm flipV="1">
                <a:off x="7924" y="1584"/>
                <a:ext cx="108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sp>
          <p:sp>
            <p:nvSpPr>
              <p:cNvPr id="10246" name="Line 12"/>
              <p:cNvSpPr/>
              <p:nvPr/>
            </p:nvSpPr>
            <p:spPr>
              <a:xfrm>
                <a:off x="7917" y="2376"/>
                <a:ext cx="16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sp>
          <p:sp>
            <p:nvSpPr>
              <p:cNvPr id="10247" name="Line 13"/>
              <p:cNvSpPr/>
              <p:nvPr/>
            </p:nvSpPr>
            <p:spPr>
              <a:xfrm>
                <a:off x="8997" y="1599"/>
                <a:ext cx="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8" name="Text Box 14"/>
              <p:cNvSpPr txBox="1"/>
              <p:nvPr/>
            </p:nvSpPr>
            <p:spPr>
              <a:xfrm>
                <a:off x="8698" y="2382"/>
                <a:ext cx="179" cy="34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algn="just"/>
                <a:r>
                  <a:rPr lang="en-US" altLang="zh-CN" sz="1400" i="1" dirty="0">
                    <a:latin typeface="Times New Roman" panose="02020603050405020304" pitchFamily="18" charset="0"/>
                  </a:rPr>
                  <a:t>V</a:t>
                </a:r>
                <a:endParaRPr lang="en-US" altLang="zh-CN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49" name="Freeform 15"/>
              <p:cNvSpPr/>
              <p:nvPr/>
            </p:nvSpPr>
            <p:spPr>
              <a:xfrm>
                <a:off x="8177" y="2182"/>
                <a:ext cx="82" cy="1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60"/>
                  </a:cxn>
                  <a:cxn ang="0">
                    <a:pos x="60" y="90"/>
                  </a:cxn>
                  <a:cxn ang="0">
                    <a:pos x="80" y="190"/>
                  </a:cxn>
                </a:cxnLst>
                <a:pathLst>
                  <a:path w="82" h="190">
                    <a:moveTo>
                      <a:pt x="0" y="0"/>
                    </a:moveTo>
                    <a:cubicBezTo>
                      <a:pt x="13" y="20"/>
                      <a:pt x="27" y="40"/>
                      <a:pt x="40" y="60"/>
                    </a:cubicBezTo>
                    <a:cubicBezTo>
                      <a:pt x="47" y="70"/>
                      <a:pt x="60" y="90"/>
                      <a:pt x="60" y="90"/>
                    </a:cubicBezTo>
                    <a:cubicBezTo>
                      <a:pt x="82" y="176"/>
                      <a:pt x="80" y="143"/>
                      <a:pt x="80" y="19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50" name="Text Box 16"/>
              <p:cNvSpPr txBox="1"/>
              <p:nvPr/>
            </p:nvSpPr>
            <p:spPr>
              <a:xfrm>
                <a:off x="8287" y="2102"/>
                <a:ext cx="250" cy="23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algn="just"/>
                <a:r>
                  <a:rPr lang="en-US" altLang="zh-CN" sz="1400" i="1" dirty="0">
                    <a:latin typeface="宋体" panose="02010600030101010101" pitchFamily="2" charset="-122"/>
                  </a:rPr>
                  <a:t>θ</a:t>
                </a:r>
                <a:endParaRPr lang="en-US" altLang="zh-CN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1" name="Text Box 17"/>
              <p:cNvSpPr txBox="1"/>
              <p:nvPr/>
            </p:nvSpPr>
            <p:spPr>
              <a:xfrm>
                <a:off x="7756" y="2595"/>
                <a:ext cx="1980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/>
              <a:p>
                <a:pPr lvl="1" indent="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U·V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即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U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在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上的投影乘以</a:t>
                </a:r>
                <a:r>
                  <a:rPr lang="en-US" altLang="zh-CN" sz="2000" b="1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V</a:t>
                </a:r>
                <a:r>
                  <a:rPr lang="zh-CN" altLang="en-US" sz="20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的模</a:t>
                </a:r>
                <a:endParaRPr lang="zh-CN" altLang="en-US" sz="20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8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向量运算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点积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graphicFrame>
        <p:nvGraphicFramePr>
          <p:cNvPr id="10253" name="对象 2"/>
          <p:cNvGraphicFramePr>
            <a:graphicFrameLocks noChangeAspect="1"/>
          </p:cNvGraphicFramePr>
          <p:nvPr/>
        </p:nvGraphicFramePr>
        <p:xfrm>
          <a:off x="2695575" y="1571625"/>
          <a:ext cx="5448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724150" imgH="236220" progId="Equation.AxMath">
                  <p:embed/>
                </p:oleObj>
              </mc:Choice>
              <mc:Fallback>
                <p:oleObj name="" r:id="rId1" imgW="2724150" imgH="236220" progId="Equation.AxMath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95575" y="1571625"/>
                        <a:ext cx="54483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3"/>
          <p:cNvGraphicFramePr>
            <a:graphicFrameLocks noChangeAspect="1"/>
          </p:cNvGraphicFramePr>
          <p:nvPr/>
        </p:nvGraphicFramePr>
        <p:xfrm>
          <a:off x="2052638" y="2209800"/>
          <a:ext cx="1806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902970" imgH="227330" progId="Equation.AxMath">
                  <p:embed/>
                </p:oleObj>
              </mc:Choice>
              <mc:Fallback>
                <p:oleObj name="" r:id="rId3" imgW="902970" imgH="227330" progId="Equation.AxMath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2638" y="2209800"/>
                        <a:ext cx="18065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20"/>
          <p:cNvGraphicFramePr>
            <a:graphicFrameLocks noChangeAspect="1"/>
          </p:cNvGraphicFramePr>
          <p:nvPr/>
        </p:nvGraphicFramePr>
        <p:xfrm>
          <a:off x="2060575" y="2667000"/>
          <a:ext cx="2698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348740" imgH="227330" progId="Equation.AxMath">
                  <p:embed/>
                </p:oleObj>
              </mc:Choice>
              <mc:Fallback>
                <p:oleObj name="" r:id="rId5" imgW="1348740" imgH="227330" progId="Equation.AxMat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0575" y="2667000"/>
                        <a:ext cx="26987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22"/>
          <p:cNvGraphicFramePr>
            <a:graphicFrameLocks noChangeAspect="1"/>
          </p:cNvGraphicFramePr>
          <p:nvPr/>
        </p:nvGraphicFramePr>
        <p:xfrm>
          <a:off x="1924050" y="3200400"/>
          <a:ext cx="4254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128520" imgH="227330" progId="Equation.AxMath">
                  <p:embed/>
                </p:oleObj>
              </mc:Choice>
              <mc:Fallback>
                <p:oleObj name="" r:id="rId7" imgW="2128520" imgH="227330" progId="Equation.AxMath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4050" y="3200400"/>
                        <a:ext cx="425450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Line 3"/>
          <p:cNvSpPr/>
          <p:nvPr/>
        </p:nvSpPr>
        <p:spPr>
          <a:xfrm flipV="1">
            <a:off x="1905000" y="2133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4" name="Line 4"/>
          <p:cNvSpPr/>
          <p:nvPr/>
        </p:nvSpPr>
        <p:spPr>
          <a:xfrm>
            <a:off x="1905000" y="34290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5" name="Line 5"/>
          <p:cNvSpPr/>
          <p:nvPr/>
        </p:nvSpPr>
        <p:spPr>
          <a:xfrm flipV="1">
            <a:off x="1905000" y="43434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6" name="Line 6"/>
          <p:cNvSpPr/>
          <p:nvPr/>
        </p:nvSpPr>
        <p:spPr>
          <a:xfrm>
            <a:off x="1905000" y="5638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7" name="Line 7"/>
          <p:cNvSpPr/>
          <p:nvPr/>
        </p:nvSpPr>
        <p:spPr>
          <a:xfrm flipV="1">
            <a:off x="5867400" y="43434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8" name="Line 8"/>
          <p:cNvSpPr/>
          <p:nvPr/>
        </p:nvSpPr>
        <p:spPr>
          <a:xfrm>
            <a:off x="5867400" y="5638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39" name="Line 9"/>
          <p:cNvSpPr/>
          <p:nvPr/>
        </p:nvSpPr>
        <p:spPr>
          <a:xfrm flipV="1">
            <a:off x="5867400" y="21336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0" name="Line 10"/>
          <p:cNvSpPr/>
          <p:nvPr/>
        </p:nvSpPr>
        <p:spPr>
          <a:xfrm>
            <a:off x="5867400" y="34290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9641" name="Object 11"/>
          <p:cNvGraphicFramePr/>
          <p:nvPr/>
        </p:nvGraphicFramePr>
        <p:xfrm>
          <a:off x="561975" y="2590800"/>
          <a:ext cx="8588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80365" imgH="203200" progId="Equation.3">
                  <p:embed/>
                </p:oleObj>
              </mc:Choice>
              <mc:Fallback>
                <p:oleObj name="" r:id="rId1" imgW="380365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975" y="2590800"/>
                        <a:ext cx="8588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2"/>
          <p:cNvGraphicFramePr/>
          <p:nvPr/>
        </p:nvGraphicFramePr>
        <p:xfrm>
          <a:off x="385763" y="4876800"/>
          <a:ext cx="10588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469265" imgH="203200" progId="Equation.3">
                  <p:embed/>
                </p:oleObj>
              </mc:Choice>
              <mc:Fallback>
                <p:oleObj name="" r:id="rId3" imgW="469265" imgH="203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3" y="4876800"/>
                        <a:ext cx="10588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3"/>
          <p:cNvGraphicFramePr/>
          <p:nvPr/>
        </p:nvGraphicFramePr>
        <p:xfrm>
          <a:off x="4495800" y="2590800"/>
          <a:ext cx="1058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469265" imgH="203200" progId="Equation.3">
                  <p:embed/>
                </p:oleObj>
              </mc:Choice>
              <mc:Fallback>
                <p:oleObj name="" r:id="rId5" imgW="469265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10588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4"/>
          <p:cNvGraphicFramePr/>
          <p:nvPr/>
        </p:nvGraphicFramePr>
        <p:xfrm>
          <a:off x="4627563" y="4876800"/>
          <a:ext cx="8588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6" imgW="380365" imgH="203200" progId="Equation.3">
                  <p:embed/>
                </p:oleObj>
              </mc:Choice>
              <mc:Fallback>
                <p:oleObj name="" r:id="rId6" imgW="380365" imgH="203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7563" y="4876800"/>
                        <a:ext cx="8588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Line 15"/>
          <p:cNvSpPr/>
          <p:nvPr/>
        </p:nvSpPr>
        <p:spPr>
          <a:xfrm>
            <a:off x="4114800" y="2133600"/>
            <a:ext cx="0" cy="3581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46" name="Line 16"/>
          <p:cNvSpPr/>
          <p:nvPr/>
        </p:nvSpPr>
        <p:spPr>
          <a:xfrm>
            <a:off x="1905000" y="3429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7" name="Line 17"/>
          <p:cNvSpPr/>
          <p:nvPr/>
        </p:nvSpPr>
        <p:spPr>
          <a:xfrm flipV="1">
            <a:off x="1905000" y="2819400"/>
            <a:ext cx="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8" name="Line 18"/>
          <p:cNvSpPr/>
          <p:nvPr/>
        </p:nvSpPr>
        <p:spPr>
          <a:xfrm>
            <a:off x="5867400" y="3429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9" name="Line 19"/>
          <p:cNvSpPr/>
          <p:nvPr/>
        </p:nvSpPr>
        <p:spPr>
          <a:xfrm flipV="1">
            <a:off x="5867400" y="2819400"/>
            <a:ext cx="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50" name="Line 20"/>
          <p:cNvSpPr/>
          <p:nvPr/>
        </p:nvSpPr>
        <p:spPr>
          <a:xfrm>
            <a:off x="2438400" y="5181600"/>
            <a:ext cx="6096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51" name="Line 21"/>
          <p:cNvSpPr/>
          <p:nvPr/>
        </p:nvSpPr>
        <p:spPr>
          <a:xfrm flipV="1">
            <a:off x="2438400" y="4572000"/>
            <a:ext cx="1588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52" name="Line 22"/>
          <p:cNvSpPr/>
          <p:nvPr/>
        </p:nvSpPr>
        <p:spPr>
          <a:xfrm>
            <a:off x="2438400" y="2819400"/>
            <a:ext cx="609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53" name="Line 23"/>
          <p:cNvSpPr/>
          <p:nvPr/>
        </p:nvSpPr>
        <p:spPr>
          <a:xfrm flipV="1">
            <a:off x="2438400" y="2209800"/>
            <a:ext cx="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9654" name="Group 24"/>
          <p:cNvGrpSpPr/>
          <p:nvPr/>
        </p:nvGrpSpPr>
        <p:grpSpPr>
          <a:xfrm rot="-2664521">
            <a:off x="1600200" y="4113213"/>
            <a:ext cx="609600" cy="611187"/>
            <a:chOff x="2112" y="2256"/>
            <a:chExt cx="384" cy="385"/>
          </a:xfrm>
        </p:grpSpPr>
        <p:sp>
          <p:nvSpPr>
            <p:cNvPr id="69655" name="Line 25"/>
            <p:cNvSpPr/>
            <p:nvPr/>
          </p:nvSpPr>
          <p:spPr>
            <a:xfrm>
              <a:off x="2112" y="2640"/>
              <a:ext cx="384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6" name="Line 26"/>
            <p:cNvSpPr/>
            <p:nvPr/>
          </p:nvSpPr>
          <p:spPr>
            <a:xfrm flipV="1">
              <a:off x="2112" y="2256"/>
              <a:ext cx="1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69657" name="Group 27"/>
          <p:cNvGrpSpPr/>
          <p:nvPr/>
        </p:nvGrpSpPr>
        <p:grpSpPr>
          <a:xfrm rot="-2664521">
            <a:off x="5562600" y="2665413"/>
            <a:ext cx="609600" cy="611187"/>
            <a:chOff x="2112" y="2256"/>
            <a:chExt cx="384" cy="385"/>
          </a:xfrm>
        </p:grpSpPr>
        <p:sp>
          <p:nvSpPr>
            <p:cNvPr id="69658" name="Line 28"/>
            <p:cNvSpPr/>
            <p:nvPr/>
          </p:nvSpPr>
          <p:spPr>
            <a:xfrm>
              <a:off x="2112" y="2640"/>
              <a:ext cx="384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59" name="Line 29"/>
            <p:cNvSpPr/>
            <p:nvPr/>
          </p:nvSpPr>
          <p:spPr>
            <a:xfrm flipV="1">
              <a:off x="2112" y="2256"/>
              <a:ext cx="1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69660" name="Group 30"/>
          <p:cNvGrpSpPr/>
          <p:nvPr/>
        </p:nvGrpSpPr>
        <p:grpSpPr>
          <a:xfrm rot="-2664521">
            <a:off x="5562600" y="4875213"/>
            <a:ext cx="609600" cy="611187"/>
            <a:chOff x="2112" y="2256"/>
            <a:chExt cx="384" cy="385"/>
          </a:xfrm>
        </p:grpSpPr>
        <p:sp>
          <p:nvSpPr>
            <p:cNvPr id="69661" name="Line 31"/>
            <p:cNvSpPr/>
            <p:nvPr/>
          </p:nvSpPr>
          <p:spPr>
            <a:xfrm>
              <a:off x="2112" y="2640"/>
              <a:ext cx="38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2" name="Line 32"/>
            <p:cNvSpPr/>
            <p:nvPr/>
          </p:nvSpPr>
          <p:spPr>
            <a:xfrm flipV="1">
              <a:off x="2112" y="2256"/>
              <a:ext cx="1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69663" name="Group 33"/>
          <p:cNvGrpSpPr/>
          <p:nvPr/>
        </p:nvGrpSpPr>
        <p:grpSpPr>
          <a:xfrm rot="-2664521">
            <a:off x="6096000" y="4341813"/>
            <a:ext cx="609600" cy="611187"/>
            <a:chOff x="2112" y="2256"/>
            <a:chExt cx="384" cy="385"/>
          </a:xfrm>
        </p:grpSpPr>
        <p:sp>
          <p:nvSpPr>
            <p:cNvPr id="69664" name="Line 34"/>
            <p:cNvSpPr/>
            <p:nvPr/>
          </p:nvSpPr>
          <p:spPr>
            <a:xfrm>
              <a:off x="2112" y="2640"/>
              <a:ext cx="384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5" name="Line 35"/>
            <p:cNvSpPr/>
            <p:nvPr/>
          </p:nvSpPr>
          <p:spPr>
            <a:xfrm flipV="1">
              <a:off x="2112" y="2256"/>
              <a:ext cx="1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7" name="右箭头 6"/>
          <p:cNvSpPr/>
          <p:nvPr/>
        </p:nvSpPr>
        <p:spPr>
          <a:xfrm rot="5400000">
            <a:off x="1247775" y="3630613"/>
            <a:ext cx="4572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右箭头 1"/>
          <p:cNvSpPr/>
          <p:nvPr/>
        </p:nvSpPr>
        <p:spPr>
          <a:xfrm rot="5400000">
            <a:off x="5238750" y="3619500"/>
            <a:ext cx="4572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复合变换的顺序不同，得到的结果不同</a:t>
            </a: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 先平移，后旋转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		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先旋转，后平移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关于任意直线为对称轴的对称变换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反射变换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lvl="1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（1）平移使直线过原点；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）绕原点顺时针旋转</a:t>
            </a:r>
            <a:r>
              <a:rPr lang="el-GR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角，使直线与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轴重合；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）关于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轴作对称变换；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）绕原点逆时针旋转</a:t>
            </a:r>
            <a:r>
              <a:rPr lang="el-GR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角；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）逆平移使直线回到原位置。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682" name="Object 2"/>
          <p:cNvGraphicFramePr/>
          <p:nvPr/>
        </p:nvGraphicFramePr>
        <p:xfrm>
          <a:off x="1828800" y="2362200"/>
          <a:ext cx="2130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002665" imgH="203200" progId="Equation.3">
                  <p:embed/>
                </p:oleObj>
              </mc:Choice>
              <mc:Fallback>
                <p:oleObj name="" r:id="rId1" imgW="1002665" imgH="2032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2362200"/>
                        <a:ext cx="21304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4"/>
          <p:cNvGraphicFramePr/>
          <p:nvPr/>
        </p:nvGraphicFramePr>
        <p:xfrm>
          <a:off x="4343400" y="2314575"/>
          <a:ext cx="2386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129030" imgH="203200" progId="Equation.3">
                  <p:embed/>
                </p:oleObj>
              </mc:Choice>
              <mc:Fallback>
                <p:oleObj name="" r:id="rId3" imgW="1129030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314575"/>
                        <a:ext cx="23860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4.1.6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二维复合变换（略）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71685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468813"/>
            <a:ext cx="3400425" cy="207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关于任意直线为对称轴的对称变换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反射变换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72706" name="Object 3"/>
          <p:cNvGraphicFramePr/>
          <p:nvPr/>
        </p:nvGraphicFramePr>
        <p:xfrm>
          <a:off x="1184275" y="5334000"/>
          <a:ext cx="6775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681095" imgH="711200" progId="Equation.3">
                  <p:embed/>
                </p:oleObj>
              </mc:Choice>
              <mc:Fallback>
                <p:oleObj name="" r:id="rId1" imgW="3681095" imgH="711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4275" y="5334000"/>
                        <a:ext cx="677545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10"/>
          <p:cNvGraphicFramePr/>
          <p:nvPr/>
        </p:nvGraphicFramePr>
        <p:xfrm>
          <a:off x="990600" y="2514600"/>
          <a:ext cx="16684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964565" imgH="711200" progId="Equation.3">
                  <p:embed/>
                </p:oleObj>
              </mc:Choice>
              <mc:Fallback>
                <p:oleObj name="" r:id="rId3" imgW="964565" imgH="711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514600"/>
                        <a:ext cx="1668463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1"/>
          <p:cNvGraphicFramePr/>
          <p:nvPr/>
        </p:nvGraphicFramePr>
        <p:xfrm>
          <a:off x="2895600" y="2590800"/>
          <a:ext cx="28479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1561465" imgH="711200" progId="Equation.3">
                  <p:embed/>
                </p:oleObj>
              </mc:Choice>
              <mc:Fallback>
                <p:oleObj name="" r:id="rId5" imgW="1561465" imgH="711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2847975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2"/>
          <p:cNvGraphicFramePr/>
          <p:nvPr/>
        </p:nvGraphicFramePr>
        <p:xfrm>
          <a:off x="6096000" y="2438400"/>
          <a:ext cx="17335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1040765" imgH="711200" progId="Equation.3">
                  <p:embed/>
                </p:oleObj>
              </mc:Choice>
              <mc:Fallback>
                <p:oleObj name="" r:id="rId7" imgW="1040765" imgH="711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2438400"/>
                        <a:ext cx="173355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4"/>
          <p:cNvGraphicFramePr/>
          <p:nvPr/>
        </p:nvGraphicFramePr>
        <p:xfrm>
          <a:off x="1143000" y="3810000"/>
          <a:ext cx="25431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1561465" imgH="711200" progId="Equation.3">
                  <p:embed/>
                </p:oleObj>
              </mc:Choice>
              <mc:Fallback>
                <p:oleObj name="" r:id="rId9" imgW="1561465" imgH="711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543175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5"/>
          <p:cNvGraphicFramePr/>
          <p:nvPr/>
        </p:nvGraphicFramePr>
        <p:xfrm>
          <a:off x="4038600" y="3733800"/>
          <a:ext cx="18589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1091565" imgH="711200" progId="Equation.3">
                  <p:embed/>
                </p:oleObj>
              </mc:Choice>
              <mc:Fallback>
                <p:oleObj name="" r:id="rId11" imgW="1091565" imgH="711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3733800"/>
                        <a:ext cx="1858963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2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4.1.6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二维复合变换（略）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 txBox="1"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4.1.6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二维复合变换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随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堂练习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----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已知正方形的左上角点为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P0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10,20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）、右下角点为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20,10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。那么复合矩阵                                    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实现的变换是（ ）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（列向量表示）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A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.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正方形相对于坐标系原点整体放大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倍。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5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B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.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正方形相对于正方形中心放大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倍。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73731" name="对象 3"/>
          <p:cNvGraphicFramePr>
            <a:graphicFrameLocks noChangeAspect="1"/>
          </p:cNvGraphicFramePr>
          <p:nvPr/>
        </p:nvGraphicFramePr>
        <p:xfrm>
          <a:off x="5562600" y="2209800"/>
          <a:ext cx="33528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2306955" imgH="661670" progId="Equation.AxMath">
                  <p:embed/>
                </p:oleObj>
              </mc:Choice>
              <mc:Fallback>
                <p:oleObj name="" r:id="rId1" imgW="2306955" imgH="661670" progId="Equation.AxMath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62600" y="2209800"/>
                        <a:ext cx="33528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ircl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87525"/>
            <a:ext cx="8305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应用中，常需要把对象的描述从一个坐标系变换到另一个坐标系下。例如每个对象在各自坐标系下建模，在场景中需要变换到统一坐标系下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已知点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P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在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原坐标系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Oxy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中坐标为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(x,y)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，在原坐标系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Oxy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构建一个新坐标系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x’oy’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，其原点为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O’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（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x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0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,y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0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），新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O’x’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坐标轴与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坐标轴间夹角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为</a:t>
            </a:r>
            <a:r>
              <a:rPr kumimoji="0" lang="el-GR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楷体" panose="02010609060101010101" pitchFamily="49" charset="-122"/>
                <a:cs typeface="Times New Roman" panose="02020603050405020304"/>
              </a:rPr>
              <a:t>θ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，求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P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在新坐标系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x’oy’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下新坐标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p’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即求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P’=MP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中的变换矩阵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M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</p:txBody>
      </p:sp>
      <p:grpSp>
        <p:nvGrpSpPr>
          <p:cNvPr id="74754" name="组合 3"/>
          <p:cNvGrpSpPr/>
          <p:nvPr/>
        </p:nvGrpSpPr>
        <p:grpSpPr>
          <a:xfrm>
            <a:off x="5562600" y="4191000"/>
            <a:ext cx="2976563" cy="2274888"/>
            <a:chOff x="2581950" y="838200"/>
            <a:chExt cx="4499932" cy="3645932"/>
          </a:xfrm>
        </p:grpSpPr>
        <p:grpSp>
          <p:nvGrpSpPr>
            <p:cNvPr id="74755" name="组合 32"/>
            <p:cNvGrpSpPr/>
            <p:nvPr/>
          </p:nvGrpSpPr>
          <p:grpSpPr>
            <a:xfrm>
              <a:off x="2581950" y="838200"/>
              <a:ext cx="4499932" cy="3645932"/>
              <a:chOff x="2581950" y="838200"/>
              <a:chExt cx="4499932" cy="3645932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3657134" y="4038885"/>
                <a:ext cx="3047953" cy="25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rot="5400000" flipH="1" flipV="1">
                <a:off x="2286973" y="2666325"/>
                <a:ext cx="2742717" cy="24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 flipH="1" flipV="1">
                <a:off x="4039484" y="3734846"/>
                <a:ext cx="60807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4343523" y="2056904"/>
                <a:ext cx="1579176" cy="13713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3042743" y="1751592"/>
                <a:ext cx="1300780" cy="16766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4761" name="TextBox 12"/>
              <p:cNvSpPr txBox="1"/>
              <p:nvPr/>
            </p:nvSpPr>
            <p:spPr>
              <a:xfrm>
                <a:off x="6781800" y="3897868"/>
                <a:ext cx="30008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x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2" name="TextBox 13"/>
              <p:cNvSpPr txBox="1"/>
              <p:nvPr/>
            </p:nvSpPr>
            <p:spPr>
              <a:xfrm>
                <a:off x="3505200" y="838200"/>
                <a:ext cx="300082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y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3" name="TextBox 14"/>
              <p:cNvSpPr txBox="1"/>
              <p:nvPr/>
            </p:nvSpPr>
            <p:spPr>
              <a:xfrm>
                <a:off x="5983489" y="1503812"/>
                <a:ext cx="531209" cy="5919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x’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4" name="TextBox 15"/>
              <p:cNvSpPr txBox="1"/>
              <p:nvPr/>
            </p:nvSpPr>
            <p:spPr>
              <a:xfrm>
                <a:off x="2581950" y="1447799"/>
                <a:ext cx="531209" cy="5919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y’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5" name="TextBox 16"/>
              <p:cNvSpPr txBox="1"/>
              <p:nvPr/>
            </p:nvSpPr>
            <p:spPr>
              <a:xfrm>
                <a:off x="4343400" y="3364468"/>
                <a:ext cx="889987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(x0,y0)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6" name="TextBox 17"/>
              <p:cNvSpPr txBox="1"/>
              <p:nvPr/>
            </p:nvSpPr>
            <p:spPr>
              <a:xfrm>
                <a:off x="3276600" y="4114800"/>
                <a:ext cx="659155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(0,0)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7" name="TextBox 18"/>
              <p:cNvSpPr txBox="1"/>
              <p:nvPr/>
            </p:nvSpPr>
            <p:spPr>
              <a:xfrm>
                <a:off x="4539723" y="1911069"/>
                <a:ext cx="787395" cy="3693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Arial" panose="020B0604020202020204" pitchFamily="34" charset="0"/>
                  </a:rPr>
                  <a:t>P(x,y)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3693134" y="3428261"/>
              <a:ext cx="2555960" cy="254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4.1.7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二维坐标系变换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81800" y="5014913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05600" y="57912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3"/>
          <p:cNvSpPr>
            <a:spLocks noGrp="1"/>
          </p:cNvSpPr>
          <p:nvPr>
            <p:ph idx="1"/>
          </p:nvPr>
        </p:nvSpPr>
        <p:spPr>
          <a:xfrm>
            <a:off x="457200" y="1770063"/>
            <a:ext cx="8229600" cy="452596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思想：求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’坐标，其实就是确定点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相对于新坐标系的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分量。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将点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与新坐标系一起变换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，直至新坐标系与原坐标系重合，这时变换后的点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坐标即为所求新坐标。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75778" name="Object 26"/>
          <p:cNvGraphicFramePr/>
          <p:nvPr/>
        </p:nvGraphicFramePr>
        <p:xfrm>
          <a:off x="2181225" y="5943600"/>
          <a:ext cx="3657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1777365" imgH="241300" progId="Equation.3">
                  <p:embed/>
                </p:oleObj>
              </mc:Choice>
              <mc:Fallback>
                <p:oleObj name="" r:id="rId1" imgW="1777365" imgH="241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1225" y="5943600"/>
                        <a:ext cx="36576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4.1.7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二维坐标系变换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grpSp>
        <p:nvGrpSpPr>
          <p:cNvPr id="75780" name="组合 1"/>
          <p:cNvGrpSpPr/>
          <p:nvPr/>
        </p:nvGrpSpPr>
        <p:grpSpPr>
          <a:xfrm>
            <a:off x="569913" y="3048000"/>
            <a:ext cx="2236787" cy="1900238"/>
            <a:chOff x="5751606" y="4562762"/>
            <a:chExt cx="2236694" cy="1899469"/>
          </a:xfrm>
        </p:grpSpPr>
        <p:grpSp>
          <p:nvGrpSpPr>
            <p:cNvPr id="75781" name="组合 3"/>
            <p:cNvGrpSpPr/>
            <p:nvPr/>
          </p:nvGrpSpPr>
          <p:grpSpPr>
            <a:xfrm>
              <a:off x="5751606" y="4562762"/>
              <a:ext cx="2236694" cy="1899469"/>
              <a:chOff x="2867687" y="1434018"/>
              <a:chExt cx="3381407" cy="3044252"/>
            </a:xfrm>
          </p:grpSpPr>
          <p:grpSp>
            <p:nvGrpSpPr>
              <p:cNvPr id="75782" name="组合 32"/>
              <p:cNvGrpSpPr/>
              <p:nvPr/>
            </p:nvGrpSpPr>
            <p:grpSpPr>
              <a:xfrm>
                <a:off x="2867687" y="1434018"/>
                <a:ext cx="3197767" cy="3044252"/>
                <a:chOff x="2867687" y="1434018"/>
                <a:chExt cx="3197767" cy="3044252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3657241" y="4038290"/>
                  <a:ext cx="232546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H="1" flipV="1">
                  <a:off x="3654842" y="1751923"/>
                  <a:ext cx="2399" cy="228636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 rot="5400000" flipH="1" flipV="1">
                  <a:off x="4039686" y="3734374"/>
                  <a:ext cx="6078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343602" y="2057111"/>
                  <a:ext cx="1576711" cy="1370802"/>
                </a:xfrm>
                <a:prstGeom prst="straightConnector1">
                  <a:avLst/>
                </a:prstGeom>
                <a:ln w="25400">
                  <a:solidFill>
                    <a:srgbClr val="FF33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H="1" flipV="1">
                  <a:off x="3388457" y="2219878"/>
                  <a:ext cx="955146" cy="1208035"/>
                </a:xfrm>
                <a:prstGeom prst="straightConnector1">
                  <a:avLst/>
                </a:prstGeom>
                <a:ln w="25400">
                  <a:solidFill>
                    <a:srgbClr val="FF33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788" name="TextBox 12"/>
                <p:cNvSpPr txBox="1"/>
                <p:nvPr/>
              </p:nvSpPr>
              <p:spPr>
                <a:xfrm>
                  <a:off x="5622490" y="4108937"/>
                  <a:ext cx="300082" cy="3693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89" name="TextBox 13"/>
                <p:cNvSpPr txBox="1"/>
                <p:nvPr/>
              </p:nvSpPr>
              <p:spPr>
                <a:xfrm>
                  <a:off x="3693107" y="1618684"/>
                  <a:ext cx="300082" cy="3693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0" name="TextBox 14"/>
                <p:cNvSpPr txBox="1"/>
                <p:nvPr/>
              </p:nvSpPr>
              <p:spPr>
                <a:xfrm>
                  <a:off x="5534245" y="1434018"/>
                  <a:ext cx="531209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1" name="TextBox 15"/>
                <p:cNvSpPr txBox="1"/>
                <p:nvPr/>
              </p:nvSpPr>
              <p:spPr>
                <a:xfrm>
                  <a:off x="2867687" y="1846097"/>
                  <a:ext cx="531209" cy="5919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2" name="TextBox 16"/>
                <p:cNvSpPr txBox="1"/>
                <p:nvPr/>
              </p:nvSpPr>
              <p:spPr>
                <a:xfrm>
                  <a:off x="4343401" y="3364467"/>
                  <a:ext cx="1694442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O’(x0,y0)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3" name="TextBox 17"/>
                <p:cNvSpPr txBox="1"/>
                <p:nvPr/>
              </p:nvSpPr>
              <p:spPr>
                <a:xfrm>
                  <a:off x="3051578" y="3806118"/>
                  <a:ext cx="550596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4" name="TextBox 18"/>
                <p:cNvSpPr txBox="1"/>
                <p:nvPr/>
              </p:nvSpPr>
              <p:spPr>
                <a:xfrm>
                  <a:off x="4539723" y="1911069"/>
                  <a:ext cx="787395" cy="36933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P(x,y)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5" name="TextBox 17"/>
                <p:cNvSpPr txBox="1"/>
                <p:nvPr/>
              </p:nvSpPr>
              <p:spPr>
                <a:xfrm>
                  <a:off x="4149230" y="2810795"/>
                  <a:ext cx="279274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>
                <a:off x="3693240" y="3427914"/>
                <a:ext cx="2555854" cy="25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>
              <a:off x="6781850" y="5015017"/>
              <a:ext cx="76197" cy="76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705653" y="5790990"/>
              <a:ext cx="76197" cy="76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5799" name="组合 24"/>
          <p:cNvGrpSpPr/>
          <p:nvPr/>
        </p:nvGrpSpPr>
        <p:grpSpPr>
          <a:xfrm>
            <a:off x="3200400" y="3181350"/>
            <a:ext cx="2425700" cy="1897063"/>
            <a:chOff x="5562640" y="4695869"/>
            <a:chExt cx="2425661" cy="1897399"/>
          </a:xfrm>
        </p:grpSpPr>
        <p:grpSp>
          <p:nvGrpSpPr>
            <p:cNvPr id="75800" name="组合 3"/>
            <p:cNvGrpSpPr/>
            <p:nvPr/>
          </p:nvGrpSpPr>
          <p:grpSpPr>
            <a:xfrm>
              <a:off x="5562640" y="4695869"/>
              <a:ext cx="2425661" cy="1897399"/>
              <a:chOff x="2582011" y="1647346"/>
              <a:chExt cx="3667083" cy="3040934"/>
            </a:xfrm>
          </p:grpSpPr>
          <p:grpSp>
            <p:nvGrpSpPr>
              <p:cNvPr id="75801" name="组合 32"/>
              <p:cNvGrpSpPr/>
              <p:nvPr/>
            </p:nvGrpSpPr>
            <p:grpSpPr>
              <a:xfrm>
                <a:off x="2582011" y="1647346"/>
                <a:ext cx="3225491" cy="3040934"/>
                <a:chOff x="2582011" y="1647346"/>
                <a:chExt cx="3225491" cy="3040934"/>
              </a:xfrm>
            </p:grpSpPr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3657177" y="4039377"/>
                  <a:ext cx="2150331" cy="50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H="1" flipV="1">
                  <a:off x="3652377" y="1728777"/>
                  <a:ext cx="4800" cy="2310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rot="5400000" flipH="1" flipV="1">
                  <a:off x="4039462" y="3735284"/>
                  <a:ext cx="6081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V="1">
                  <a:off x="3652377" y="2672867"/>
                  <a:ext cx="1579150" cy="1371600"/>
                </a:xfrm>
                <a:prstGeom prst="straightConnector1">
                  <a:avLst/>
                </a:prstGeom>
                <a:ln w="25400">
                  <a:solidFill>
                    <a:srgbClr val="FF33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/>
                <p:cNvCxnSpPr/>
                <p:nvPr/>
              </p:nvCxnSpPr>
              <p:spPr>
                <a:xfrm flipH="1" flipV="1">
                  <a:off x="2582011" y="2672867"/>
                  <a:ext cx="1070366" cy="1371600"/>
                </a:xfrm>
                <a:prstGeom prst="straightConnector1">
                  <a:avLst/>
                </a:prstGeom>
                <a:ln w="25400">
                  <a:solidFill>
                    <a:srgbClr val="FF33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807" name="TextBox 12"/>
                <p:cNvSpPr txBox="1"/>
                <p:nvPr/>
              </p:nvSpPr>
              <p:spPr>
                <a:xfrm>
                  <a:off x="5507334" y="4139355"/>
                  <a:ext cx="300082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08" name="TextBox 13"/>
                <p:cNvSpPr txBox="1"/>
                <p:nvPr/>
              </p:nvSpPr>
              <p:spPr>
                <a:xfrm>
                  <a:off x="3854012" y="1647346"/>
                  <a:ext cx="300082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09" name="TextBox 14"/>
                <p:cNvSpPr txBox="1"/>
                <p:nvPr/>
              </p:nvSpPr>
              <p:spPr>
                <a:xfrm>
                  <a:off x="4906653" y="1970733"/>
                  <a:ext cx="531209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10" name="TextBox 15"/>
                <p:cNvSpPr txBox="1"/>
                <p:nvPr/>
              </p:nvSpPr>
              <p:spPr>
                <a:xfrm>
                  <a:off x="2795666" y="2122766"/>
                  <a:ext cx="531210" cy="5919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11" name="TextBox 16"/>
                <p:cNvSpPr txBox="1"/>
                <p:nvPr/>
              </p:nvSpPr>
              <p:spPr>
                <a:xfrm>
                  <a:off x="3652194" y="4096357"/>
                  <a:ext cx="1694442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O’(x0,y0)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12" name="TextBox 17"/>
                <p:cNvSpPr txBox="1"/>
                <p:nvPr/>
              </p:nvSpPr>
              <p:spPr>
                <a:xfrm>
                  <a:off x="3051578" y="3806118"/>
                  <a:ext cx="550596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13" name="TextBox 18"/>
                <p:cNvSpPr txBox="1"/>
                <p:nvPr/>
              </p:nvSpPr>
              <p:spPr>
                <a:xfrm>
                  <a:off x="3848516" y="2642959"/>
                  <a:ext cx="787395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P(x,y)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14" name="TextBox 17"/>
                <p:cNvSpPr txBox="1"/>
                <p:nvPr/>
              </p:nvSpPr>
              <p:spPr>
                <a:xfrm>
                  <a:off x="4149230" y="2810795"/>
                  <a:ext cx="279274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>
                <a:off x="3693176" y="3428646"/>
                <a:ext cx="2555918" cy="25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椭圆 27"/>
            <p:cNvSpPr/>
            <p:nvPr/>
          </p:nvSpPr>
          <p:spPr>
            <a:xfrm>
              <a:off x="6324628" y="5399257"/>
              <a:ext cx="76199" cy="762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248429" y="6175681"/>
              <a:ext cx="76199" cy="762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5818" name="组合 45"/>
          <p:cNvGrpSpPr/>
          <p:nvPr/>
        </p:nvGrpSpPr>
        <p:grpSpPr>
          <a:xfrm>
            <a:off x="6254750" y="3189288"/>
            <a:ext cx="2114550" cy="2189162"/>
            <a:chOff x="5873243" y="4659944"/>
            <a:chExt cx="2115057" cy="2188188"/>
          </a:xfrm>
        </p:grpSpPr>
        <p:grpSp>
          <p:nvGrpSpPr>
            <p:cNvPr id="75819" name="组合 3"/>
            <p:cNvGrpSpPr/>
            <p:nvPr/>
          </p:nvGrpSpPr>
          <p:grpSpPr>
            <a:xfrm>
              <a:off x="5873243" y="4659944"/>
              <a:ext cx="2115057" cy="2188188"/>
              <a:chOff x="3051578" y="1589770"/>
              <a:chExt cx="3197516" cy="3506977"/>
            </a:xfrm>
          </p:grpSpPr>
          <p:grpSp>
            <p:nvGrpSpPr>
              <p:cNvPr id="75820" name="组合 32"/>
              <p:cNvGrpSpPr/>
              <p:nvPr/>
            </p:nvGrpSpPr>
            <p:grpSpPr>
              <a:xfrm>
                <a:off x="3051578" y="1589770"/>
                <a:ext cx="2755839" cy="3506977"/>
                <a:chOff x="3051578" y="1589770"/>
                <a:chExt cx="2755839" cy="3506977"/>
              </a:xfrm>
            </p:grpSpPr>
            <p:cxnSp>
              <p:nvCxnSpPr>
                <p:cNvPr id="52" name="直接箭头连接符 51"/>
                <p:cNvCxnSpPr/>
                <p:nvPr/>
              </p:nvCxnSpPr>
              <p:spPr>
                <a:xfrm>
                  <a:off x="3656514" y="4038804"/>
                  <a:ext cx="2150882" cy="508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/>
                <p:nvPr/>
              </p:nvCxnSpPr>
              <p:spPr>
                <a:xfrm flipV="1">
                  <a:off x="3656514" y="1681323"/>
                  <a:ext cx="2401" cy="235748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5400000" flipH="1" flipV="1">
                  <a:off x="4039164" y="3734901"/>
                  <a:ext cx="60780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/>
                <p:nvPr/>
              </p:nvCxnSpPr>
              <p:spPr>
                <a:xfrm flipV="1">
                  <a:off x="3651713" y="4036262"/>
                  <a:ext cx="1519541" cy="762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3651713" y="2490038"/>
                  <a:ext cx="7202" cy="1553852"/>
                </a:xfrm>
                <a:prstGeom prst="straightConnector1">
                  <a:avLst/>
                </a:prstGeom>
                <a:ln w="25400">
                  <a:solidFill>
                    <a:srgbClr val="FF3300"/>
                  </a:solidFill>
                  <a:tailEnd type="arrow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826" name="TextBox 12"/>
                <p:cNvSpPr txBox="1"/>
                <p:nvPr/>
              </p:nvSpPr>
              <p:spPr>
                <a:xfrm>
                  <a:off x="5507334" y="4139355"/>
                  <a:ext cx="300082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27" name="TextBox 13"/>
                <p:cNvSpPr txBox="1"/>
                <p:nvPr/>
              </p:nvSpPr>
              <p:spPr>
                <a:xfrm>
                  <a:off x="3205118" y="1589770"/>
                  <a:ext cx="300082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28" name="TextBox 14"/>
                <p:cNvSpPr txBox="1"/>
                <p:nvPr/>
              </p:nvSpPr>
              <p:spPr>
                <a:xfrm>
                  <a:off x="4815427" y="4504824"/>
                  <a:ext cx="531209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x’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29" name="TextBox 15"/>
                <p:cNvSpPr txBox="1"/>
                <p:nvPr/>
              </p:nvSpPr>
              <p:spPr>
                <a:xfrm>
                  <a:off x="3070965" y="2375147"/>
                  <a:ext cx="531209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y’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0" name="TextBox 16"/>
                <p:cNvSpPr txBox="1"/>
                <p:nvPr/>
              </p:nvSpPr>
              <p:spPr>
                <a:xfrm>
                  <a:off x="3652194" y="4096357"/>
                  <a:ext cx="1694442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O’(x0,y0)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1" name="TextBox 17"/>
                <p:cNvSpPr txBox="1"/>
                <p:nvPr/>
              </p:nvSpPr>
              <p:spPr>
                <a:xfrm>
                  <a:off x="3051578" y="3806118"/>
                  <a:ext cx="550596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O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2" name="TextBox 18"/>
                <p:cNvSpPr txBox="1"/>
                <p:nvPr/>
              </p:nvSpPr>
              <p:spPr>
                <a:xfrm>
                  <a:off x="4541995" y="2858507"/>
                  <a:ext cx="787395" cy="3693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P(x,y)</a:t>
                  </a: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833" name="TextBox 17"/>
                <p:cNvSpPr txBox="1"/>
                <p:nvPr/>
              </p:nvSpPr>
              <p:spPr>
                <a:xfrm>
                  <a:off x="4149229" y="3227839"/>
                  <a:ext cx="279274" cy="5919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3692522" y="3428453"/>
                <a:ext cx="2556572" cy="25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椭圆 47"/>
            <p:cNvSpPr/>
            <p:nvPr/>
          </p:nvSpPr>
          <p:spPr>
            <a:xfrm>
              <a:off x="6705292" y="5659624"/>
              <a:ext cx="76218" cy="761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247983" y="6175331"/>
              <a:ext cx="76218" cy="7616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5837" name="TextBox 15"/>
          <p:cNvSpPr txBox="1"/>
          <p:nvPr/>
        </p:nvSpPr>
        <p:spPr>
          <a:xfrm>
            <a:off x="3478213" y="5148263"/>
            <a:ext cx="2174875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先平移至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Oxy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原点，平移量（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-x0,-y0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838" name="TextBox 69"/>
          <p:cNvSpPr txBox="1"/>
          <p:nvPr/>
        </p:nvSpPr>
        <p:spPr>
          <a:xfrm>
            <a:off x="6508750" y="5194300"/>
            <a:ext cx="21748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先逆时针旋转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l-GR" altLang="zh-CN" i="1" dirty="0">
                <a:latin typeface="Times New Roman" panose="02020603050405020304" pitchFamily="18" charset="0"/>
              </a:rPr>
              <a:t>θ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839" name="Arc 59"/>
          <p:cNvSpPr/>
          <p:nvPr/>
        </p:nvSpPr>
        <p:spPr>
          <a:xfrm>
            <a:off x="1862138" y="3979863"/>
            <a:ext cx="319087" cy="296862"/>
          </a:xfrm>
          <a:custGeom>
            <a:avLst/>
            <a:gdLst/>
            <a:ahLst/>
            <a:cxnLst>
              <a:cxn ang="0">
                <a:pos x="2147483647" y="-264245267"/>
              </a:cxn>
              <a:cxn ang="0">
                <a:pos x="2147483647" y="2147483647"/>
              </a:cxn>
              <a:cxn ang="0">
                <a:pos x="2147483647" y="-26424526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0569" fill="none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</a:path>
              <a:path w="21600" h="20569" stroke="0">
                <a:moveTo>
                  <a:pt x="6593" y="-1"/>
                </a:moveTo>
                <a:cubicBezTo>
                  <a:pt x="15534" y="2865"/>
                  <a:pt x="21600" y="11179"/>
                  <a:pt x="21600" y="20569"/>
                </a:cubicBezTo>
                <a:lnTo>
                  <a:pt x="0" y="20569"/>
                </a:lnTo>
                <a:lnTo>
                  <a:pt x="6593" y="-1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stealth" w="sm" len="sm"/>
            <a:tailEnd type="stealth" w="sm" len="sm"/>
          </a:ln>
        </p:spPr>
        <p:txBody>
          <a:bodyPr/>
          <a:p>
            <a:endParaRPr lang="zh-CN" altLang="en-US"/>
          </a:p>
        </p:txBody>
      </p:sp>
      <p:sp>
        <p:nvSpPr>
          <p:cNvPr id="75840" name="TextBox 16"/>
          <p:cNvSpPr txBox="1"/>
          <p:nvPr/>
        </p:nvSpPr>
        <p:spPr>
          <a:xfrm>
            <a:off x="2197100" y="3922713"/>
            <a:ext cx="2936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l-GR" altLang="zh-CN" i="1" dirty="0">
                <a:latin typeface="Times New Roman" panose="02020603050405020304" pitchFamily="18" charset="0"/>
              </a:rPr>
              <a:t>θ</a:t>
            </a:r>
            <a:endParaRPr lang="zh-CN" altLang="en-US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4.1.7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二维坐标系变换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7826" name="Rectangle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例子：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窗口坐标系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屏幕坐标系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下的鼠标位置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(x,y)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转换为用户坐标系下的坐标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(x',y')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8250" y="3908425"/>
            <a:ext cx="2971800" cy="167640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8250" y="3908425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238250" y="3908425"/>
            <a:ext cx="0" cy="1063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981200" y="4387850"/>
            <a:ext cx="52388" cy="492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831" name="TextBox 10"/>
          <p:cNvSpPr txBox="1"/>
          <p:nvPr/>
        </p:nvSpPr>
        <p:spPr>
          <a:xfrm>
            <a:off x="2057400" y="4243388"/>
            <a:ext cx="8382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(x,y)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Box 12"/>
          <p:cNvSpPr txBox="1"/>
          <p:nvPr/>
        </p:nvSpPr>
        <p:spPr>
          <a:xfrm>
            <a:off x="933450" y="3679825"/>
            <a:ext cx="8382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O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TextBox 13"/>
          <p:cNvSpPr txBox="1"/>
          <p:nvPr/>
        </p:nvSpPr>
        <p:spPr>
          <a:xfrm>
            <a:off x="1885950" y="3341688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X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4" name="TextBox 14"/>
          <p:cNvSpPr txBox="1"/>
          <p:nvPr/>
        </p:nvSpPr>
        <p:spPr>
          <a:xfrm>
            <a:off x="933450" y="4633913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Y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19150" y="4972050"/>
            <a:ext cx="1633538" cy="998538"/>
            <a:chOff x="819248" y="4972727"/>
            <a:chExt cx="1634149" cy="99745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1238505" y="4972727"/>
              <a:ext cx="0" cy="6358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238505" y="5584839"/>
              <a:ext cx="952856" cy="0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38" name="TextBox 22"/>
            <p:cNvSpPr txBox="1"/>
            <p:nvPr/>
          </p:nvSpPr>
          <p:spPr>
            <a:xfrm>
              <a:off x="1017603" y="5606201"/>
              <a:ext cx="838178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O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Box 23"/>
            <p:cNvSpPr txBox="1"/>
            <p:nvPr/>
          </p:nvSpPr>
          <p:spPr>
            <a:xfrm>
              <a:off x="2034308" y="5631631"/>
              <a:ext cx="41908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X’ 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TextBox 24"/>
            <p:cNvSpPr txBox="1"/>
            <p:nvPr/>
          </p:nvSpPr>
          <p:spPr>
            <a:xfrm>
              <a:off x="819248" y="5000592"/>
              <a:ext cx="32384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Y’ 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7841" name="对象 32"/>
          <p:cNvGraphicFramePr>
            <a:graphicFrameLocks noChangeAspect="1"/>
          </p:cNvGraphicFramePr>
          <p:nvPr/>
        </p:nvGraphicFramePr>
        <p:xfrm>
          <a:off x="5351463" y="4108450"/>
          <a:ext cx="25082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254760" imgH="661670" progId="Equation.AxMath">
                  <p:embed/>
                </p:oleObj>
              </mc:Choice>
              <mc:Fallback>
                <p:oleObj name="" r:id="rId1" imgW="1254760" imgH="661670" progId="Equation.AxMath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1463" y="4108450"/>
                        <a:ext cx="2508250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231 L 5.55556E-7 -0.246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4.1.7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二维坐标系变换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8850" name="Rectangle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例子：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窗口坐标系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屏幕坐标系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下的鼠标位置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(x,y)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转换为用户坐标系下的坐标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(x',y')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8250" y="3908425"/>
            <a:ext cx="2971800" cy="167640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8250" y="3908425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238250" y="3908425"/>
            <a:ext cx="0" cy="1063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981200" y="4387850"/>
            <a:ext cx="52388" cy="492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855" name="TextBox 10"/>
          <p:cNvSpPr txBox="1"/>
          <p:nvPr/>
        </p:nvSpPr>
        <p:spPr>
          <a:xfrm>
            <a:off x="2057400" y="4243388"/>
            <a:ext cx="8382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(x,y)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6" name="TextBox 12"/>
          <p:cNvSpPr txBox="1"/>
          <p:nvPr/>
        </p:nvSpPr>
        <p:spPr>
          <a:xfrm>
            <a:off x="933450" y="3679825"/>
            <a:ext cx="8382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O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7" name="TextBox 13"/>
          <p:cNvSpPr txBox="1"/>
          <p:nvPr/>
        </p:nvSpPr>
        <p:spPr>
          <a:xfrm>
            <a:off x="1885950" y="3341688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X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4"/>
          <p:cNvSpPr txBox="1"/>
          <p:nvPr/>
        </p:nvSpPr>
        <p:spPr>
          <a:xfrm>
            <a:off x="933450" y="4633913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Y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238250" y="3294063"/>
            <a:ext cx="0" cy="636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38250" y="3906838"/>
            <a:ext cx="952500" cy="0"/>
          </a:xfrm>
          <a:prstGeom prst="straightConnector1">
            <a:avLst/>
          </a:pr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61" name="TextBox 22"/>
          <p:cNvSpPr txBox="1"/>
          <p:nvPr/>
        </p:nvSpPr>
        <p:spPr>
          <a:xfrm>
            <a:off x="933450" y="3694113"/>
            <a:ext cx="8382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62" name="TextBox 23"/>
          <p:cNvSpPr txBox="1"/>
          <p:nvPr/>
        </p:nvSpPr>
        <p:spPr>
          <a:xfrm>
            <a:off x="2033588" y="3952875"/>
            <a:ext cx="4191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X’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50" y="3322638"/>
            <a:ext cx="32385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Y’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238250" y="3930650"/>
            <a:ext cx="0" cy="549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3738" y="4205288"/>
            <a:ext cx="32385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Y’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8866" name="对象 7"/>
          <p:cNvGraphicFramePr>
            <a:graphicFrameLocks noChangeAspect="1"/>
          </p:cNvGraphicFramePr>
          <p:nvPr/>
        </p:nvGraphicFramePr>
        <p:xfrm>
          <a:off x="5486400" y="3971925"/>
          <a:ext cx="21304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066165" imgH="661670" progId="Equation.AxMath">
                  <p:embed/>
                </p:oleObj>
              </mc:Choice>
              <mc:Fallback>
                <p:oleObj name="" r:id="rId1" imgW="1066165" imgH="661670" progId="Equation.AxMath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3971925"/>
                        <a:ext cx="213042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4.1.7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二维坐标系变换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9874" name="Rectangle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例子：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窗口坐标系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屏幕坐标系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下的鼠标位置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(x,y)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转换为用户坐标系下的坐标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(x',y')</a:t>
            </a:r>
            <a:endParaRPr lang="en-US" altLang="zh-CN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8250" y="3908425"/>
            <a:ext cx="2971800" cy="1676400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8250" y="3908425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238250" y="3908425"/>
            <a:ext cx="0" cy="1063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981200" y="4387850"/>
            <a:ext cx="52388" cy="492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879" name="TextBox 10"/>
          <p:cNvSpPr txBox="1"/>
          <p:nvPr/>
        </p:nvSpPr>
        <p:spPr>
          <a:xfrm>
            <a:off x="2057400" y="4243388"/>
            <a:ext cx="8382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(x,y)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TextBox 12"/>
          <p:cNvSpPr txBox="1"/>
          <p:nvPr/>
        </p:nvSpPr>
        <p:spPr>
          <a:xfrm>
            <a:off x="933450" y="3679825"/>
            <a:ext cx="8382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O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TextBox 13"/>
          <p:cNvSpPr txBox="1"/>
          <p:nvPr/>
        </p:nvSpPr>
        <p:spPr>
          <a:xfrm>
            <a:off x="1885950" y="3341688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X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TextBox 14"/>
          <p:cNvSpPr txBox="1"/>
          <p:nvPr/>
        </p:nvSpPr>
        <p:spPr>
          <a:xfrm>
            <a:off x="933450" y="4633913"/>
            <a:ext cx="4191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Arial" panose="020B0604020202020204" pitchFamily="34" charset="0"/>
              </a:rPr>
              <a:t>Y 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238250" y="3906838"/>
            <a:ext cx="952500" cy="0"/>
          </a:xfrm>
          <a:prstGeom prst="straightConnector1">
            <a:avLst/>
          </a:pr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4" name="TextBox 22"/>
          <p:cNvSpPr txBox="1"/>
          <p:nvPr/>
        </p:nvSpPr>
        <p:spPr>
          <a:xfrm>
            <a:off x="933450" y="3694113"/>
            <a:ext cx="83820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5" name="TextBox 23"/>
          <p:cNvSpPr txBox="1"/>
          <p:nvPr/>
        </p:nvSpPr>
        <p:spPr>
          <a:xfrm>
            <a:off x="2033588" y="3952875"/>
            <a:ext cx="419100" cy="33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X’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238250" y="3930650"/>
            <a:ext cx="0" cy="549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7" name="TextBox 20"/>
          <p:cNvSpPr txBox="1"/>
          <p:nvPr/>
        </p:nvSpPr>
        <p:spPr>
          <a:xfrm>
            <a:off x="693738" y="4205288"/>
            <a:ext cx="323850" cy="338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Y’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9888" name="对象 4"/>
          <p:cNvGraphicFramePr>
            <a:graphicFrameLocks noChangeAspect="1"/>
          </p:cNvGraphicFramePr>
          <p:nvPr/>
        </p:nvGraphicFramePr>
        <p:xfrm>
          <a:off x="4495800" y="3114675"/>
          <a:ext cx="1403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701040" imgH="227330" progId="Equation.AxMath">
                  <p:embed/>
                </p:oleObj>
              </mc:Choice>
              <mc:Fallback>
                <p:oleObj name="" r:id="rId1" imgW="701040" imgH="227330" progId="Equation.AxMath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114675"/>
                        <a:ext cx="14033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对象 7"/>
          <p:cNvGraphicFramePr>
            <a:graphicFrameLocks noChangeAspect="1"/>
          </p:cNvGraphicFramePr>
          <p:nvPr/>
        </p:nvGraphicFramePr>
        <p:xfrm>
          <a:off x="4419600" y="3751263"/>
          <a:ext cx="43719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2185670" imgH="661035" progId="Equation.AxMath">
                  <p:embed/>
                </p:oleObj>
              </mc:Choice>
              <mc:Fallback>
                <p:oleObj name="" r:id="rId3" imgW="2185670" imgH="661035" progId="Equation.AxMath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3751263"/>
                        <a:ext cx="437197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对象 8"/>
          <p:cNvGraphicFramePr>
            <a:graphicFrameLocks noChangeAspect="1"/>
          </p:cNvGraphicFramePr>
          <p:nvPr/>
        </p:nvGraphicFramePr>
        <p:xfrm>
          <a:off x="4495800" y="5181600"/>
          <a:ext cx="25304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1379855" imgH="661670" progId="Equation.AxMath">
                  <p:embed/>
                </p:oleObj>
              </mc:Choice>
              <mc:Fallback>
                <p:oleObj name="" r:id="rId5" imgW="1379855" imgH="661670" progId="Equation.AxMath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5181600"/>
                        <a:ext cx="2530475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26"/>
          <p:cNvGraphicFramePr/>
          <p:nvPr/>
        </p:nvGraphicFramePr>
        <p:xfrm>
          <a:off x="38100" y="5584825"/>
          <a:ext cx="2438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1892300" imgH="749300" progId="Equation.3">
                  <p:embed/>
                </p:oleObj>
              </mc:Choice>
              <mc:Fallback>
                <p:oleObj name="" r:id="rId7" imgW="1892300" imgH="749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" y="5584825"/>
                        <a:ext cx="24384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3400" y="6200775"/>
            <a:ext cx="2184400" cy="65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590800"/>
          </a:xfrm>
          <a:solidFill>
            <a:srgbClr val="000066"/>
          </a:solidFill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4.2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三维图形变换</a:t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042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向量的叉积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（交叉相乘再相减）</a:t>
            </a: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叉积</a:t>
            </a: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性质</a:t>
            </a:r>
            <a:endParaRPr kumimoji="0" lang="zh-CN" altLang="en-US" sz="26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                                       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（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UV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构成的四边形面积）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2.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叉积生成一个垂直于两向量的新向量，三向量的方向遵从右手法则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3.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不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满足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交换律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意义</a:t>
            </a:r>
            <a:endParaRPr kumimoji="0" lang="en-US" altLang="zh-CN" sz="2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计算</a:t>
            </a: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面积</a:t>
            </a:r>
            <a:endParaRPr kumimoji="0" lang="en-US" altLang="zh-CN" sz="24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计算</a:t>
            </a: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垂直于平面的向量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7021513" y="2320925"/>
            <a:ext cx="1830387" cy="1211263"/>
            <a:chOff x="3788" y="2340"/>
            <a:chExt cx="1677" cy="1093"/>
          </a:xfrm>
        </p:grpSpPr>
        <p:grpSp>
          <p:nvGrpSpPr>
            <p:cNvPr id="12291" name="Group 14"/>
            <p:cNvGrpSpPr/>
            <p:nvPr/>
          </p:nvGrpSpPr>
          <p:grpSpPr>
            <a:xfrm>
              <a:off x="3788" y="2340"/>
              <a:ext cx="1677" cy="1093"/>
              <a:chOff x="7366" y="2423"/>
              <a:chExt cx="1791" cy="1687"/>
            </a:xfrm>
          </p:grpSpPr>
          <p:grpSp>
            <p:nvGrpSpPr>
              <p:cNvPr id="12292" name="Group 17"/>
              <p:cNvGrpSpPr/>
              <p:nvPr/>
            </p:nvGrpSpPr>
            <p:grpSpPr>
              <a:xfrm>
                <a:off x="7366" y="2423"/>
                <a:ext cx="1791" cy="1687"/>
                <a:chOff x="6874" y="2704"/>
                <a:chExt cx="1791" cy="1687"/>
              </a:xfrm>
            </p:grpSpPr>
            <p:sp>
              <p:nvSpPr>
                <p:cNvPr id="12293" name="Line 18"/>
                <p:cNvSpPr/>
                <p:nvPr/>
              </p:nvSpPr>
              <p:spPr>
                <a:xfrm>
                  <a:off x="7331" y="3360"/>
                  <a:ext cx="1330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294" name="Line 19"/>
                <p:cNvSpPr/>
                <p:nvPr/>
              </p:nvSpPr>
              <p:spPr>
                <a:xfrm flipH="1">
                  <a:off x="8222" y="3360"/>
                  <a:ext cx="443" cy="78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295" name="Line 20"/>
                <p:cNvSpPr/>
                <p:nvPr/>
              </p:nvSpPr>
              <p:spPr>
                <a:xfrm>
                  <a:off x="6894" y="4137"/>
                  <a:ext cx="1329" cy="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sm" len="sm"/>
                </a:ln>
              </p:spPr>
            </p:sp>
            <p:sp>
              <p:nvSpPr>
                <p:cNvPr id="12296" name="Line 21"/>
                <p:cNvSpPr/>
                <p:nvPr/>
              </p:nvSpPr>
              <p:spPr>
                <a:xfrm flipV="1">
                  <a:off x="6882" y="2704"/>
                  <a:ext cx="0" cy="143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sm" len="sm"/>
                </a:ln>
              </p:spPr>
            </p:sp>
            <p:sp>
              <p:nvSpPr>
                <p:cNvPr id="12297" name="Line 22"/>
                <p:cNvSpPr/>
                <p:nvPr/>
              </p:nvSpPr>
              <p:spPr>
                <a:xfrm flipV="1">
                  <a:off x="6874" y="3360"/>
                  <a:ext cx="443" cy="78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stealth" w="sm" len="sm"/>
                </a:ln>
              </p:spPr>
            </p:sp>
            <p:sp>
              <p:nvSpPr>
                <p:cNvPr id="12298" name="Line 23"/>
                <p:cNvSpPr/>
                <p:nvPr/>
              </p:nvSpPr>
              <p:spPr>
                <a:xfrm>
                  <a:off x="7317" y="3360"/>
                  <a:ext cx="1" cy="78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299" name="Text Box 24"/>
                <p:cNvSpPr txBox="1"/>
                <p:nvPr/>
              </p:nvSpPr>
              <p:spPr>
                <a:xfrm>
                  <a:off x="6988" y="2778"/>
                  <a:ext cx="777" cy="2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b="1" i="1" dirty="0">
                      <a:latin typeface="Times New Roman" panose="02020603050405020304" pitchFamily="18" charset="0"/>
                    </a:rPr>
                    <a:t>U</a:t>
                  </a:r>
                  <a:r>
                    <a:rPr lang="en-US" altLang="zh-CN" i="1" dirty="0">
                      <a:latin typeface="Times New Roman" panose="02020603050405020304" pitchFamily="18" charset="0"/>
                    </a:rPr>
                    <a:t>×</a:t>
                  </a:r>
                  <a:r>
                    <a:rPr lang="en-US" altLang="zh-CN" b="1" i="1" dirty="0">
                      <a:latin typeface="Times New Roman" panose="02020603050405020304" pitchFamily="18" charset="0"/>
                    </a:rPr>
                    <a:t>V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00" name="Text Box 25"/>
                <p:cNvSpPr txBox="1"/>
                <p:nvPr/>
              </p:nvSpPr>
              <p:spPr>
                <a:xfrm>
                  <a:off x="7105" y="3115"/>
                  <a:ext cx="150" cy="2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b="1" i="1" dirty="0">
                      <a:latin typeface="Times New Roman" panose="02020603050405020304" pitchFamily="18" charset="0"/>
                    </a:rPr>
                    <a:t>V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01" name="Text Box 26"/>
                <p:cNvSpPr txBox="1"/>
                <p:nvPr/>
              </p:nvSpPr>
              <p:spPr>
                <a:xfrm>
                  <a:off x="7402" y="3638"/>
                  <a:ext cx="172" cy="3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i="1" dirty="0">
                      <a:latin typeface="Times New Roman" panose="02020603050405020304" pitchFamily="18" charset="0"/>
                    </a:rPr>
                    <a:t>h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02" name="Text Box 27"/>
                <p:cNvSpPr txBox="1"/>
                <p:nvPr/>
              </p:nvSpPr>
              <p:spPr>
                <a:xfrm>
                  <a:off x="8327" y="4149"/>
                  <a:ext cx="189" cy="2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</a:ln>
              </p:spPr>
              <p:txBody>
                <a:bodyPr lIns="0" tIns="0" rIns="0" bIns="0" anchor="t" anchorCtr="0"/>
                <a:p>
                  <a:pPr algn="just"/>
                  <a:r>
                    <a:rPr lang="en-US" altLang="zh-CN" b="1" i="1" dirty="0">
                      <a:latin typeface="Times New Roman" panose="02020603050405020304" pitchFamily="18" charset="0"/>
                    </a:rPr>
                    <a:t>U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03" name="Arc 28"/>
                <p:cNvSpPr/>
                <p:nvPr/>
              </p:nvSpPr>
              <p:spPr>
                <a:xfrm>
                  <a:off x="6979" y="3968"/>
                  <a:ext cx="143" cy="16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304" name="Text Box 29"/>
              <p:cNvSpPr txBox="1"/>
              <p:nvPr/>
            </p:nvSpPr>
            <p:spPr>
              <a:xfrm>
                <a:off x="7616" y="3539"/>
                <a:ext cx="167" cy="2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 anchor="t" anchorCtr="0"/>
              <a:p>
                <a:pPr algn="just"/>
                <a:r>
                  <a:rPr lang="en-US" altLang="zh-CN" i="1" dirty="0">
                    <a:latin typeface="宋体" panose="02010600030101010101" pitchFamily="2" charset="-122"/>
                  </a:rPr>
                  <a:t>θ</a:t>
                </a: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05" name="Line 30"/>
            <p:cNvSpPr/>
            <p:nvPr/>
          </p:nvSpPr>
          <p:spPr>
            <a:xfrm>
              <a:off x="4197" y="2761"/>
              <a:ext cx="850" cy="503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5" name="Object 2"/>
          <p:cNvGraphicFramePr/>
          <p:nvPr/>
        </p:nvGraphicFramePr>
        <p:xfrm>
          <a:off x="1295400" y="3581400"/>
          <a:ext cx="339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727200" imgH="254000" progId="Equation.3">
                  <p:embed/>
                </p:oleObj>
              </mc:Choice>
              <mc:Fallback>
                <p:oleObj name="" r:id="rId1" imgW="1727200" imgH="254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581400"/>
                        <a:ext cx="3395663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向量运算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叉积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12308" name="对象 2"/>
          <p:cNvGraphicFramePr>
            <a:graphicFrameLocks noChangeAspect="1"/>
          </p:cNvGraphicFramePr>
          <p:nvPr/>
        </p:nvGraphicFramePr>
        <p:xfrm>
          <a:off x="457200" y="2335213"/>
          <a:ext cx="6213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105785" imgH="240030" progId="Equation.AxMath">
                  <p:embed/>
                </p:oleObj>
              </mc:Choice>
              <mc:Fallback>
                <p:oleObj name="" r:id="rId3" imgW="3105785" imgH="240030" progId="Equation.AxMat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335213"/>
                        <a:ext cx="621347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9" name="内容占位符 7"/>
          <p:cNvPicPr>
            <a:picLocks noChangeAspect="1"/>
          </p:cNvPicPr>
          <p:nvPr/>
        </p:nvPicPr>
        <p:blipFill>
          <a:blip r:embed="rId5"/>
          <a:srcRect l="31454" t="25014" r="18126" b="8530"/>
          <a:stretch>
            <a:fillRect/>
          </a:stretch>
        </p:blipFill>
        <p:spPr>
          <a:xfrm>
            <a:off x="5024438" y="4624388"/>
            <a:ext cx="2136775" cy="176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10" name="Picture 6" descr="http://gameweb-img.qq.com/gad/20180228/image020.151980935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13" y="4724400"/>
            <a:ext cx="1681162" cy="1681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内容占位符 2"/>
          <p:cNvSpPr>
            <a:spLocks noGrp="1"/>
          </p:cNvSpPr>
          <p:nvPr>
            <p:ph idx="1"/>
          </p:nvPr>
        </p:nvSpPr>
        <p:spPr>
          <a:xfrm>
            <a:off x="381000" y="3048000"/>
            <a:ext cx="8229600" cy="3429000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三维世界坐标系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右手坐标系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1922" name="组合 6"/>
          <p:cNvGrpSpPr/>
          <p:nvPr/>
        </p:nvGrpSpPr>
        <p:grpSpPr>
          <a:xfrm>
            <a:off x="4011613" y="1285875"/>
            <a:ext cx="2971800" cy="2930525"/>
            <a:chOff x="1447324" y="3352800"/>
            <a:chExt cx="2972276" cy="2930525"/>
          </a:xfrm>
        </p:grpSpPr>
        <p:sp>
          <p:nvSpPr>
            <p:cNvPr id="81923" name="Line 6"/>
            <p:cNvSpPr/>
            <p:nvPr/>
          </p:nvSpPr>
          <p:spPr>
            <a:xfrm flipV="1">
              <a:off x="2819400" y="3429000"/>
              <a:ext cx="0" cy="167640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24" name="Line 7"/>
            <p:cNvSpPr/>
            <p:nvPr/>
          </p:nvSpPr>
          <p:spPr>
            <a:xfrm flipH="1">
              <a:off x="1752600" y="5105400"/>
              <a:ext cx="1066800" cy="83820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25" name="Line 8"/>
            <p:cNvSpPr/>
            <p:nvPr/>
          </p:nvSpPr>
          <p:spPr>
            <a:xfrm>
              <a:off x="2819400" y="5105400"/>
              <a:ext cx="1600200" cy="45720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1926" name="Text Box 12"/>
            <p:cNvSpPr txBox="1"/>
            <p:nvPr/>
          </p:nvSpPr>
          <p:spPr>
            <a:xfrm>
              <a:off x="4032885" y="5486400"/>
              <a:ext cx="335280" cy="4603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2400" dirty="0">
                  <a:latin typeface="Arial" panose="020B0604020202020204" pitchFamily="34" charset="0"/>
                  <a:ea typeface="Dotum" pitchFamily="34" charset="-127"/>
                </a:rPr>
                <a:t>x</a:t>
              </a:r>
              <a:endParaRPr lang="en-US" altLang="ko-KR" sz="24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81927" name="Text Box 13"/>
            <p:cNvSpPr txBox="1"/>
            <p:nvPr/>
          </p:nvSpPr>
          <p:spPr>
            <a:xfrm>
              <a:off x="1447324" y="5822950"/>
              <a:ext cx="335280" cy="4603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2400" dirty="0">
                  <a:latin typeface="Arial" panose="020B0604020202020204" pitchFamily="34" charset="0"/>
                  <a:ea typeface="Dotum" pitchFamily="34" charset="-127"/>
                </a:rPr>
                <a:t>z</a:t>
              </a:r>
              <a:endParaRPr lang="en-US" altLang="ko-KR" sz="24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81928" name="Text Box 14"/>
            <p:cNvSpPr txBox="1"/>
            <p:nvPr/>
          </p:nvSpPr>
          <p:spPr>
            <a:xfrm>
              <a:off x="2870835" y="3352800"/>
              <a:ext cx="335280" cy="4603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2400" dirty="0">
                  <a:latin typeface="Arial" panose="020B0604020202020204" pitchFamily="34" charset="0"/>
                  <a:ea typeface="Dotum" pitchFamily="34" charset="-127"/>
                </a:rPr>
                <a:t>y</a:t>
              </a:r>
              <a:endParaRPr lang="en-US" altLang="ko-KR" sz="24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三维齐次坐标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2946" name="Object 3"/>
          <p:cNvGraphicFramePr/>
          <p:nvPr/>
        </p:nvGraphicFramePr>
        <p:xfrm>
          <a:off x="990600" y="1600200"/>
          <a:ext cx="596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66065" imgH="710565" progId="Equation.3">
                  <p:embed/>
                </p:oleObj>
              </mc:Choice>
              <mc:Fallback>
                <p:oleObj name="" r:id="rId1" imgW="266065" imgH="7105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5969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4"/>
          <p:cNvGraphicFramePr/>
          <p:nvPr/>
        </p:nvGraphicFramePr>
        <p:xfrm>
          <a:off x="3276600" y="1447800"/>
          <a:ext cx="6826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304800" imgH="913765" progId="Equation.3">
                  <p:embed/>
                </p:oleObj>
              </mc:Choice>
              <mc:Fallback>
                <p:oleObj name="" r:id="rId3" imgW="304800" imgH="91376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447800"/>
                        <a:ext cx="6826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5"/>
          <p:cNvSpPr txBox="1"/>
          <p:nvPr/>
        </p:nvSpPr>
        <p:spPr>
          <a:xfrm>
            <a:off x="1905000" y="2133600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2949" name="Object 7"/>
          <p:cNvGraphicFramePr/>
          <p:nvPr/>
        </p:nvGraphicFramePr>
        <p:xfrm>
          <a:off x="4267200" y="2057400"/>
          <a:ext cx="34893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1548765" imgH="393700" progId="Equation.3">
                  <p:embed/>
                </p:oleObj>
              </mc:Choice>
              <mc:Fallback>
                <p:oleObj name="" r:id="rId5" imgW="1548765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2057400"/>
                        <a:ext cx="348932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0" name="组合 6"/>
          <p:cNvGrpSpPr/>
          <p:nvPr/>
        </p:nvGrpSpPr>
        <p:grpSpPr>
          <a:xfrm>
            <a:off x="2312988" y="3667125"/>
            <a:ext cx="4419600" cy="2844800"/>
            <a:chOff x="1828800" y="1981200"/>
            <a:chExt cx="4724400" cy="3242010"/>
          </a:xfrm>
        </p:grpSpPr>
        <p:sp>
          <p:nvSpPr>
            <p:cNvPr id="82951" name="Rectangle 2"/>
            <p:cNvSpPr/>
            <p:nvPr/>
          </p:nvSpPr>
          <p:spPr>
            <a:xfrm>
              <a:off x="2675255" y="4780229"/>
              <a:ext cx="3870478" cy="4429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2" name="AutoShape 5"/>
            <p:cNvSpPr/>
            <p:nvPr/>
          </p:nvSpPr>
          <p:spPr>
            <a:xfrm>
              <a:off x="3200400" y="1981200"/>
              <a:ext cx="2514600" cy="2419350"/>
            </a:xfrm>
            <a:prstGeom prst="bracketPair">
              <a:avLst>
                <a:gd name="adj" fmla="val 5968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3" name="AutoShape 6"/>
            <p:cNvSpPr/>
            <p:nvPr/>
          </p:nvSpPr>
          <p:spPr>
            <a:xfrm>
              <a:off x="1828800" y="1981200"/>
              <a:ext cx="685800" cy="2419350"/>
            </a:xfrm>
            <a:prstGeom prst="bracketPair">
              <a:avLst>
                <a:gd name="adj" fmla="val 1713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4" name="Text Box 7"/>
            <p:cNvSpPr txBox="1"/>
            <p:nvPr/>
          </p:nvSpPr>
          <p:spPr>
            <a:xfrm>
              <a:off x="1905000" y="2047875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x'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y'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z'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w'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55" name="Text Box 8"/>
            <p:cNvSpPr txBox="1"/>
            <p:nvPr/>
          </p:nvSpPr>
          <p:spPr>
            <a:xfrm>
              <a:off x="2743200" y="2876550"/>
              <a:ext cx="304800" cy="4873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=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56" name="Text Box 9"/>
            <p:cNvSpPr txBox="1"/>
            <p:nvPr/>
          </p:nvSpPr>
          <p:spPr>
            <a:xfrm>
              <a:off x="6019800" y="2039938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x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y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z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w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57" name="AutoShape 10"/>
            <p:cNvSpPr/>
            <p:nvPr/>
          </p:nvSpPr>
          <p:spPr>
            <a:xfrm>
              <a:off x="6019800" y="1981200"/>
              <a:ext cx="533400" cy="2419350"/>
            </a:xfrm>
            <a:prstGeom prst="bracketPair">
              <a:avLst>
                <a:gd name="adj" fmla="val 1713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8" name="Text Box 11"/>
            <p:cNvSpPr txBox="1"/>
            <p:nvPr/>
          </p:nvSpPr>
          <p:spPr>
            <a:xfrm>
              <a:off x="3276600" y="2038350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a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e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i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m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59" name="Text Box 12"/>
            <p:cNvSpPr txBox="1"/>
            <p:nvPr/>
          </p:nvSpPr>
          <p:spPr>
            <a:xfrm>
              <a:off x="3886200" y="2038350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b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f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j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n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60" name="Text Box 13"/>
            <p:cNvSpPr txBox="1"/>
            <p:nvPr/>
          </p:nvSpPr>
          <p:spPr>
            <a:xfrm>
              <a:off x="4495800" y="2038350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c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g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k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o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61" name="Text Box 14"/>
            <p:cNvSpPr txBox="1"/>
            <p:nvPr/>
          </p:nvSpPr>
          <p:spPr>
            <a:xfrm>
              <a:off x="5105400" y="2038350"/>
              <a:ext cx="533400" cy="2244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d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h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l</a:t>
              </a:r>
              <a:endParaRPr lang="en-GB" altLang="zh-CN" sz="3200" i="1" dirty="0">
                <a:latin typeface="Arial" panose="020B0604020202020204" pitchFamily="34" charset="0"/>
              </a:endParaRPr>
            </a:p>
            <a:p>
              <a:pPr algn="ctr" defTabSz="914400">
                <a:spcBef>
                  <a:spcPts val="775"/>
                </a:spcBef>
                <a:buSzPct val="133000"/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3200" i="1" dirty="0">
                  <a:latin typeface="Arial" panose="020B0604020202020204" pitchFamily="34" charset="0"/>
                </a:rPr>
                <a:t>p</a:t>
              </a:r>
              <a:endParaRPr lang="en-GB" altLang="zh-CN" sz="3200" i="1" dirty="0">
                <a:latin typeface="Arial" panose="020B0604020202020204" pitchFamily="34" charset="0"/>
              </a:endParaRPr>
            </a:p>
          </p:txBody>
        </p:sp>
        <p:sp>
          <p:nvSpPr>
            <p:cNvPr id="82962" name="Text Box 15"/>
            <p:cNvSpPr txBox="1"/>
            <p:nvPr/>
          </p:nvSpPr>
          <p:spPr>
            <a:xfrm>
              <a:off x="1992313" y="4493020"/>
              <a:ext cx="4476750" cy="7096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 defTabSz="914400">
                <a:buFont typeface="Times New Roman" panose="02020603050405020304" pitchFamily="18" charset="0"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en-GB" altLang="zh-CN" sz="4000" i="1" dirty="0">
                  <a:latin typeface="Arial" panose="020B0604020202020204" pitchFamily="34" charset="0"/>
                </a:rPr>
                <a:t>p'  =       </a:t>
              </a:r>
              <a:r>
                <a:rPr lang="en-GB" altLang="zh-CN" sz="4000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M</a:t>
              </a:r>
              <a:r>
                <a:rPr lang="en-US" altLang="zh-CN" sz="4000" i="1" dirty="0">
                  <a:solidFill>
                    <a:srgbClr val="000066"/>
                  </a:solidFill>
                  <a:latin typeface="Arial" panose="020B0604020202020204" pitchFamily="34" charset="0"/>
                </a:rPr>
                <a:t>p</a:t>
              </a:r>
              <a:endParaRPr lang="en-GB" altLang="zh-CN" sz="4000" i="1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1.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平移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39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3971" name="组合 6"/>
          <p:cNvGrpSpPr/>
          <p:nvPr/>
        </p:nvGrpSpPr>
        <p:grpSpPr>
          <a:xfrm>
            <a:off x="76200" y="3735388"/>
            <a:ext cx="2895600" cy="2743200"/>
            <a:chOff x="1524000" y="3352800"/>
            <a:chExt cx="2895600" cy="2743200"/>
          </a:xfrm>
        </p:grpSpPr>
        <p:sp>
          <p:nvSpPr>
            <p:cNvPr id="83972" name="Line 6"/>
            <p:cNvSpPr/>
            <p:nvPr/>
          </p:nvSpPr>
          <p:spPr>
            <a:xfrm flipV="1">
              <a:off x="2819400" y="3429000"/>
              <a:ext cx="0" cy="16764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3" name="Line 7"/>
            <p:cNvSpPr/>
            <p:nvPr/>
          </p:nvSpPr>
          <p:spPr>
            <a:xfrm flipH="1">
              <a:off x="1752600" y="5105400"/>
              <a:ext cx="1066800" cy="838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4" name="Line 8"/>
            <p:cNvSpPr/>
            <p:nvPr/>
          </p:nvSpPr>
          <p:spPr>
            <a:xfrm>
              <a:off x="2819400" y="5105400"/>
              <a:ext cx="1600200" cy="457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5" name="AutoShape 9"/>
            <p:cNvSpPr/>
            <p:nvPr/>
          </p:nvSpPr>
          <p:spPr>
            <a:xfrm>
              <a:off x="1905000" y="4495800"/>
              <a:ext cx="457200" cy="609600"/>
            </a:xfrm>
            <a:prstGeom prst="cube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3976" name="Line 10"/>
            <p:cNvSpPr/>
            <p:nvPr/>
          </p:nvSpPr>
          <p:spPr>
            <a:xfrm flipV="1">
              <a:off x="2514600" y="4572000"/>
              <a:ext cx="685800" cy="2286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3977" name="AutoShape 11"/>
            <p:cNvSpPr/>
            <p:nvPr/>
          </p:nvSpPr>
          <p:spPr>
            <a:xfrm>
              <a:off x="3352800" y="4191000"/>
              <a:ext cx="457200" cy="609600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3978" name="Text Box 12"/>
            <p:cNvSpPr txBox="1"/>
            <p:nvPr/>
          </p:nvSpPr>
          <p:spPr>
            <a:xfrm>
              <a:off x="4057650" y="5486400"/>
              <a:ext cx="285750" cy="33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x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83979" name="Text Box 13"/>
            <p:cNvSpPr txBox="1"/>
            <p:nvPr/>
          </p:nvSpPr>
          <p:spPr>
            <a:xfrm>
              <a:off x="1524000" y="5759450"/>
              <a:ext cx="274638" cy="33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z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83980" name="Text Box 14"/>
            <p:cNvSpPr txBox="1"/>
            <p:nvPr/>
          </p:nvSpPr>
          <p:spPr>
            <a:xfrm>
              <a:off x="2895600" y="3352800"/>
              <a:ext cx="285750" cy="33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y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</p:grpSp>
      <p:graphicFrame>
        <p:nvGraphicFramePr>
          <p:cNvPr id="83981" name="Object 3"/>
          <p:cNvGraphicFramePr/>
          <p:nvPr/>
        </p:nvGraphicFramePr>
        <p:xfrm>
          <a:off x="1258888" y="1665288"/>
          <a:ext cx="35083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1562100" imgH="914400" progId="Equation.3">
                  <p:embed/>
                </p:oleObj>
              </mc:Choice>
              <mc:Fallback>
                <p:oleObj name="" r:id="rId1" imgW="1562100" imgH="9144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665288"/>
                        <a:ext cx="3508375" cy="205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3"/>
          <p:cNvGraphicFramePr/>
          <p:nvPr/>
        </p:nvGraphicFramePr>
        <p:xfrm>
          <a:off x="5591175" y="2579688"/>
          <a:ext cx="1370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609600" imgH="165100" progId="Equation.3">
                  <p:embed/>
                </p:oleObj>
              </mc:Choice>
              <mc:Fallback>
                <p:oleObj name="" r:id="rId3" imgW="609600" imgH="1651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1175" y="2579688"/>
                        <a:ext cx="137001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83" name="AADGHLH0.jpg" descr="AADGHLH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75" y="3963988"/>
            <a:ext cx="3387725" cy="270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矩形 17"/>
          <p:cNvSpPr/>
          <p:nvPr/>
        </p:nvSpPr>
        <p:spPr>
          <a:xfrm>
            <a:off x="228600" y="228600"/>
            <a:ext cx="8534400" cy="6462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typedef GLfloat Matrix4x4 [4][4];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/* Construct the 4 x 4 identity matrix. */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matrix4x4SetIdentity (Matrix4x4 matIdent4x4)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GLint row, col;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for (row = 0; row &lt; 4; row++)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for (col = 0; col &lt; 4 ; col++)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matIdent4x4 [row][col] = (row == col);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translate3D (GLfloat tx, GLfloat ty, GLfloat tz)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Matrix4x4 matTransl3D;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/*  Initialize translation matrix to identity.  */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matrix4x4SetIdentity (matTransl3D); 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matTransl3D [0][3] = tx;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matTransl3D [1][3] = ty;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matTransl3D [2][3] = tz;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4994" name="TextBox 9"/>
          <p:cNvSpPr txBox="1"/>
          <p:nvPr/>
        </p:nvSpPr>
        <p:spPr>
          <a:xfrm>
            <a:off x="7319963" y="1797050"/>
            <a:ext cx="457200" cy="1754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构造平移矩阵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角度符号定义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在右手坐标系下相对坐标系原点绕坐标轴旋转相应角度（满足右手螺旋法则），逆时针旋转角度为正向。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86019" name="Picture 4"/>
          <p:cNvPicPr>
            <a:picLocks noChangeAspect="1"/>
          </p:cNvPicPr>
          <p:nvPr/>
        </p:nvPicPr>
        <p:blipFill>
          <a:blip r:embed="rId1"/>
          <a:srcRect l="2466" t="5989" r="1353" b="5676"/>
          <a:stretch>
            <a:fillRect/>
          </a:stretch>
        </p:blipFill>
        <p:spPr>
          <a:xfrm>
            <a:off x="1812925" y="3392488"/>
            <a:ext cx="6600825" cy="3328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0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7043" name="Object 1"/>
          <p:cNvGraphicFramePr/>
          <p:nvPr/>
        </p:nvGraphicFramePr>
        <p:xfrm>
          <a:off x="914400" y="1558925"/>
          <a:ext cx="58674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3403600" imgH="914400" progId="Equation.DSMT4">
                  <p:embed/>
                </p:oleObj>
              </mc:Choice>
              <mc:Fallback>
                <p:oleObj name="" r:id="rId1" imgW="3403600" imgH="9144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58925"/>
                        <a:ext cx="5867400" cy="157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704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7046" name="Object 3"/>
          <p:cNvGraphicFramePr/>
          <p:nvPr/>
        </p:nvGraphicFramePr>
        <p:xfrm>
          <a:off x="838200" y="3276600"/>
          <a:ext cx="6096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3403600" imgH="914400" progId="Equation.DSMT4">
                  <p:embed/>
                </p:oleObj>
              </mc:Choice>
              <mc:Fallback>
                <p:oleObj name="" r:id="rId3" imgW="3403600" imgH="9144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60960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5"/>
          <p:cNvGraphicFramePr/>
          <p:nvPr/>
        </p:nvGraphicFramePr>
        <p:xfrm>
          <a:off x="990600" y="5029200"/>
          <a:ext cx="5715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3403600" imgH="914400" progId="Equation.DSMT4">
                  <p:embed/>
                </p:oleObj>
              </mc:Choice>
              <mc:Fallback>
                <p:oleObj name="" r:id="rId5" imgW="3403600" imgH="9144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029200"/>
                        <a:ext cx="57150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3"/>
          <p:cNvSpPr>
            <a:spLocks noGrp="1"/>
          </p:cNvSpPr>
          <p:nvPr>
            <p:ph idx="1"/>
          </p:nvPr>
        </p:nvSpPr>
        <p:spPr>
          <a:xfrm>
            <a:off x="457200" y="1644650"/>
            <a:ext cx="8229600" cy="395287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Z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轴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88066" name="Object 1"/>
          <p:cNvGraphicFramePr/>
          <p:nvPr/>
        </p:nvGraphicFramePr>
        <p:xfrm>
          <a:off x="1600200" y="4572000"/>
          <a:ext cx="409892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2145665" imgH="914400" progId="Equation.3">
                  <p:embed/>
                </p:oleObj>
              </mc:Choice>
              <mc:Fallback>
                <p:oleObj name="" r:id="rId1" imgW="2145665" imgH="9144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572000"/>
                        <a:ext cx="4098925" cy="174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5"/>
          <p:cNvGraphicFramePr/>
          <p:nvPr/>
        </p:nvGraphicFramePr>
        <p:xfrm>
          <a:off x="2447925" y="2198688"/>
          <a:ext cx="24034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1256665" imgH="673100" progId="Equation.3">
                  <p:embed/>
                </p:oleObj>
              </mc:Choice>
              <mc:Fallback>
                <p:oleObj name="" r:id="rId3" imgW="1256665" imgH="6731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7925" y="2198688"/>
                        <a:ext cx="2403475" cy="1287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AutoShape 104"/>
          <p:cNvSpPr/>
          <p:nvPr/>
        </p:nvSpPr>
        <p:spPr>
          <a:xfrm rot="5400000">
            <a:off x="3182938" y="3944938"/>
            <a:ext cx="647700" cy="144462"/>
          </a:xfrm>
          <a:prstGeom prst="rightArrow">
            <a:avLst>
              <a:gd name="adj1" fmla="val 50000"/>
              <a:gd name="adj2" fmla="val 1119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9" name="标题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7988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坐标参数的循环替换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  <a:buNone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090" name="Object 4"/>
          <p:cNvGraphicFramePr/>
          <p:nvPr/>
        </p:nvGraphicFramePr>
        <p:xfrm>
          <a:off x="744538" y="4911725"/>
          <a:ext cx="237966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1244600" imgH="698500" progId="Equation.3">
                  <p:embed/>
                </p:oleObj>
              </mc:Choice>
              <mc:Fallback>
                <p:oleObj name="" r:id="rId1" imgW="1244600" imgH="698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4538" y="4911725"/>
                        <a:ext cx="2379662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114800"/>
            <a:ext cx="3352800" cy="251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9092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86000"/>
            <a:ext cx="4953000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3" name="标题 5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7988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坐标参数的循环替换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  <a:buNone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0114" name="Object 4"/>
          <p:cNvGraphicFramePr/>
          <p:nvPr/>
        </p:nvGraphicFramePr>
        <p:xfrm>
          <a:off x="744538" y="4911725"/>
          <a:ext cx="237966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244600" imgH="698500" progId="Equation.3">
                  <p:embed/>
                </p:oleObj>
              </mc:Choice>
              <mc:Fallback>
                <p:oleObj name="" r:id="rId1" imgW="1244600" imgH="6985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4538" y="4911725"/>
                        <a:ext cx="2379662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0"/>
            <a:ext cx="4953000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6" name="标题 5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0117" name="Object 2"/>
          <p:cNvGraphicFramePr/>
          <p:nvPr/>
        </p:nvGraphicFramePr>
        <p:xfrm>
          <a:off x="4511675" y="4648200"/>
          <a:ext cx="409892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4" imgW="2146300" imgH="914400" progId="Equation.3">
                  <p:embed/>
                </p:oleObj>
              </mc:Choice>
              <mc:Fallback>
                <p:oleObj name="" r:id="rId4" imgW="2146300" imgH="9144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1675" y="4648200"/>
                        <a:ext cx="4098925" cy="174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AutoShape 104"/>
          <p:cNvSpPr/>
          <p:nvPr/>
        </p:nvSpPr>
        <p:spPr>
          <a:xfrm>
            <a:off x="3543300" y="5418138"/>
            <a:ext cx="647700" cy="144462"/>
          </a:xfrm>
          <a:prstGeom prst="rightArrow">
            <a:avLst>
              <a:gd name="adj1" fmla="val 50000"/>
              <a:gd name="adj2" fmla="val 1119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7988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坐标参数的循环替换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1">
              <a:lnSpc>
                <a:spcPct val="150000"/>
              </a:lnSpc>
              <a:buNone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138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86000"/>
            <a:ext cx="4953000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39" name="标题 5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eaLnBrk="0" hangingPunct="0"/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绕坐标轴旋转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1140" name="AADGHLL0.jpg" descr="AADGHLL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251075"/>
            <a:ext cx="7693025" cy="20923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1141" name="Object 3"/>
          <p:cNvGraphicFramePr/>
          <p:nvPr/>
        </p:nvGraphicFramePr>
        <p:xfrm>
          <a:off x="755650" y="4875213"/>
          <a:ext cx="23558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1231265" imgH="735965" progId="Equation.3">
                  <p:embed/>
                </p:oleObj>
              </mc:Choice>
              <mc:Fallback>
                <p:oleObj name="" r:id="rId3" imgW="1231265" imgH="7359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4875213"/>
                        <a:ext cx="235585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AutoShape 104"/>
          <p:cNvSpPr/>
          <p:nvPr/>
        </p:nvSpPr>
        <p:spPr>
          <a:xfrm>
            <a:off x="3543300" y="5418138"/>
            <a:ext cx="647700" cy="144462"/>
          </a:xfrm>
          <a:prstGeom prst="rightArrow">
            <a:avLst>
              <a:gd name="adj1" fmla="val 50000"/>
              <a:gd name="adj2" fmla="val 1119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1143" name="Object 4"/>
          <p:cNvGraphicFramePr/>
          <p:nvPr/>
        </p:nvGraphicFramePr>
        <p:xfrm>
          <a:off x="4435475" y="4648200"/>
          <a:ext cx="4098925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2146300" imgH="914400" progId="Equation.3">
                  <p:embed/>
                </p:oleObj>
              </mc:Choice>
              <mc:Fallback>
                <p:oleObj name="" r:id="rId5" imgW="2146300" imgH="9144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5475" y="4648200"/>
                        <a:ext cx="4098925" cy="174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数学的基础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  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具有一定行和列的二维数字阵列，记为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 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用来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描述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两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个坐标或坐标系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间的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关系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方程组的另一种表现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方式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向量也可以看做行数为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或者列数为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的矩阵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zh-CN" altLang="en-US" dirty="0">
                <a:sym typeface="+mn-ea"/>
              </a:rPr>
              <a:t>矩阵可以看做向量的组合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已知轴的两个端点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p1,p2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或者一个端点和方向向量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5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OpenGL</a:t>
            </a:r>
            <a:r>
              <a:rPr kumimoji="0" lang="zh-CN" altLang="en-US" sz="245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中绕指定轴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 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   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ea"/>
              </a:rPr>
              <a:t>glRotatef(30,1,1,1);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已知轴的一个端点和方向矢量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如何确定变换矩阵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首先，对物体作平移和绕轴旋转变换，使得所绕之轴与某标准坐标轴重合。然后，绕该标准坐标轴作所需角度的旋转。最后，通过逆变换使所绕之轴恢复到原来位置。这个过程须由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7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个基本变换的级联才能完成。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92163" name="组合 22"/>
          <p:cNvGrpSpPr/>
          <p:nvPr/>
        </p:nvGrpSpPr>
        <p:grpSpPr>
          <a:xfrm>
            <a:off x="5629275" y="2206625"/>
            <a:ext cx="2581275" cy="2352675"/>
            <a:chOff x="5181600" y="3657600"/>
            <a:chExt cx="2581275" cy="2352675"/>
          </a:xfrm>
        </p:grpSpPr>
        <p:sp>
          <p:nvSpPr>
            <p:cNvPr id="92164" name="Text Box 45"/>
            <p:cNvSpPr txBox="1"/>
            <p:nvPr/>
          </p:nvSpPr>
          <p:spPr>
            <a:xfrm>
              <a:off x="5181600" y="5554662"/>
              <a:ext cx="3032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z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92165" name="组合 21"/>
            <p:cNvGrpSpPr/>
            <p:nvPr/>
          </p:nvGrpSpPr>
          <p:grpSpPr>
            <a:xfrm>
              <a:off x="5410200" y="3657600"/>
              <a:ext cx="2352675" cy="2352675"/>
              <a:chOff x="5410200" y="3657600"/>
              <a:chExt cx="2352675" cy="2352675"/>
            </a:xfrm>
          </p:grpSpPr>
          <p:sp>
            <p:nvSpPr>
              <p:cNvPr id="92166" name="Line 40"/>
              <p:cNvSpPr/>
              <p:nvPr/>
            </p:nvSpPr>
            <p:spPr>
              <a:xfrm flipV="1">
                <a:off x="5864225" y="3810000"/>
                <a:ext cx="1588" cy="159226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167" name="Line 41"/>
              <p:cNvSpPr/>
              <p:nvPr/>
            </p:nvSpPr>
            <p:spPr>
              <a:xfrm>
                <a:off x="5864225" y="5402262"/>
                <a:ext cx="1822450" cy="15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168" name="Line 42"/>
              <p:cNvSpPr/>
              <p:nvPr/>
            </p:nvSpPr>
            <p:spPr>
              <a:xfrm flipH="1">
                <a:off x="5410200" y="5403850"/>
                <a:ext cx="455613" cy="6064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169" name="Text Box 43"/>
              <p:cNvSpPr txBox="1"/>
              <p:nvPr/>
            </p:nvSpPr>
            <p:spPr>
              <a:xfrm>
                <a:off x="7459663" y="5416550"/>
                <a:ext cx="303212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dirty="0">
                    <a:latin typeface="Arial" panose="020B0604020202020204" pitchFamily="34" charset="0"/>
                  </a:rPr>
                  <a:t>x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170" name="Text Box 44"/>
              <p:cNvSpPr txBox="1"/>
              <p:nvPr/>
            </p:nvSpPr>
            <p:spPr>
              <a:xfrm>
                <a:off x="5486400" y="3657600"/>
                <a:ext cx="303213" cy="396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000" b="1" dirty="0">
                    <a:latin typeface="Arial" panose="020B0604020202020204" pitchFamily="34" charset="0"/>
                  </a:rPr>
                  <a:t>y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2171" name="Line 49"/>
              <p:cNvSpPr/>
              <p:nvPr/>
            </p:nvSpPr>
            <p:spPr>
              <a:xfrm flipH="1">
                <a:off x="6172199" y="4418013"/>
                <a:ext cx="669925" cy="611188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92172" name="Line 50"/>
              <p:cNvSpPr/>
              <p:nvPr/>
            </p:nvSpPr>
            <p:spPr>
              <a:xfrm flipH="1">
                <a:off x="6826250" y="4267200"/>
                <a:ext cx="45719" cy="1603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173" name="Text Box 51"/>
              <p:cNvSpPr txBox="1"/>
              <p:nvPr/>
            </p:nvSpPr>
            <p:spPr>
              <a:xfrm>
                <a:off x="6337300" y="4189412"/>
                <a:ext cx="333375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l-GR" altLang="zh-CN" i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θ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174" name="Line 52"/>
              <p:cNvSpPr/>
              <p:nvPr/>
            </p:nvSpPr>
            <p:spPr>
              <a:xfrm flipH="1" flipV="1">
                <a:off x="6838950" y="4421186"/>
                <a:ext cx="171450" cy="3794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92175" name="Arc 48"/>
              <p:cNvSpPr/>
              <p:nvPr/>
            </p:nvSpPr>
            <p:spPr>
              <a:xfrm rot="-8603581" flipH="1" flipV="1">
                <a:off x="6172200" y="4217987"/>
                <a:ext cx="1039813" cy="44608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</a:cxnLst>
                <a:pathLst>
                  <a:path w="35122" h="43172" fill="none">
                    <a:moveTo>
                      <a:pt x="35121" y="38415"/>
                    </a:moveTo>
                    <a:cubicBezTo>
                      <a:pt x="31287" y="41494"/>
                      <a:pt x="26517" y="43171"/>
                      <a:pt x="21600" y="43172"/>
                    </a:cubicBezTo>
                    <a:cubicBezTo>
                      <a:pt x="9670" y="43172"/>
                      <a:pt x="0" y="33501"/>
                      <a:pt x="0" y="21572"/>
                    </a:cubicBezTo>
                    <a:cubicBezTo>
                      <a:pt x="-1" y="10070"/>
                      <a:pt x="9012" y="586"/>
                      <a:pt x="20499" y="0"/>
                    </a:cubicBezTo>
                  </a:path>
                  <a:path w="35122" h="43172" stroke="0">
                    <a:moveTo>
                      <a:pt x="35121" y="38415"/>
                    </a:moveTo>
                    <a:cubicBezTo>
                      <a:pt x="31287" y="41494"/>
                      <a:pt x="26517" y="43171"/>
                      <a:pt x="21600" y="43172"/>
                    </a:cubicBezTo>
                    <a:cubicBezTo>
                      <a:pt x="9670" y="43172"/>
                      <a:pt x="0" y="33501"/>
                      <a:pt x="0" y="21572"/>
                    </a:cubicBezTo>
                    <a:cubicBezTo>
                      <a:pt x="-1" y="10070"/>
                      <a:pt x="9012" y="586"/>
                      <a:pt x="20499" y="0"/>
                    </a:cubicBezTo>
                    <a:lnTo>
                      <a:pt x="21600" y="21572"/>
                    </a:lnTo>
                    <a:lnTo>
                      <a:pt x="35121" y="38415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176" name="Text Box 53"/>
              <p:cNvSpPr txBox="1"/>
              <p:nvPr/>
            </p:nvSpPr>
            <p:spPr>
              <a:xfrm>
                <a:off x="6286500" y="4811712"/>
                <a:ext cx="319088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k</a:t>
                </a:r>
                <a:endParaRPr lang="en-US" altLang="zh-CN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2101428">
                <a:off x="5853113" y="4086225"/>
                <a:ext cx="1700212" cy="762000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2178" name="Text Box 53"/>
              <p:cNvSpPr txBox="1"/>
              <p:nvPr/>
            </p:nvSpPr>
            <p:spPr>
              <a:xfrm>
                <a:off x="5943600" y="5029200"/>
                <a:ext cx="44114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p1</a:t>
                </a:r>
                <a:endParaRPr lang="en-US" altLang="zh-CN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179" name="Text Box 53"/>
              <p:cNvSpPr txBox="1"/>
              <p:nvPr/>
            </p:nvSpPr>
            <p:spPr>
              <a:xfrm>
                <a:off x="6874054" y="4202668"/>
                <a:ext cx="441146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i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p2</a:t>
                </a:r>
                <a:endParaRPr lang="en-US" altLang="zh-CN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Step 1</a:t>
            </a:r>
            <a:r>
              <a:rPr lang="zh-CN" altLang="en-US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：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平移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endParaRPr lang="en-US" altLang="zh-CN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187" name="组合 18"/>
          <p:cNvGrpSpPr/>
          <p:nvPr/>
        </p:nvGrpSpPr>
        <p:grpSpPr>
          <a:xfrm>
            <a:off x="3657600" y="2667000"/>
            <a:ext cx="4105275" cy="3343275"/>
            <a:chOff x="5105400" y="3657600"/>
            <a:chExt cx="2657475" cy="2352675"/>
          </a:xfrm>
        </p:grpSpPr>
        <p:sp>
          <p:nvSpPr>
            <p:cNvPr id="93188" name="Line 40"/>
            <p:cNvSpPr/>
            <p:nvPr/>
          </p:nvSpPr>
          <p:spPr>
            <a:xfrm flipV="1">
              <a:off x="5864225" y="3810000"/>
              <a:ext cx="1588" cy="15922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89" name="Line 41"/>
            <p:cNvSpPr/>
            <p:nvPr/>
          </p:nvSpPr>
          <p:spPr>
            <a:xfrm>
              <a:off x="5864225" y="5402262"/>
              <a:ext cx="1822450" cy="15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90" name="Line 42"/>
            <p:cNvSpPr/>
            <p:nvPr/>
          </p:nvSpPr>
          <p:spPr>
            <a:xfrm flipH="1">
              <a:off x="5410200" y="5403850"/>
              <a:ext cx="455613" cy="6064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3191" name="Text Box 43"/>
            <p:cNvSpPr txBox="1"/>
            <p:nvPr/>
          </p:nvSpPr>
          <p:spPr>
            <a:xfrm>
              <a:off x="7459663" y="5416550"/>
              <a:ext cx="3032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x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93192" name="Text Box 44"/>
            <p:cNvSpPr txBox="1"/>
            <p:nvPr/>
          </p:nvSpPr>
          <p:spPr>
            <a:xfrm>
              <a:off x="5486400" y="3657600"/>
              <a:ext cx="3032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y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93193" name="Text Box 45"/>
            <p:cNvSpPr txBox="1"/>
            <p:nvPr/>
          </p:nvSpPr>
          <p:spPr>
            <a:xfrm>
              <a:off x="5181600" y="5554662"/>
              <a:ext cx="3032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latin typeface="Arial" panose="020B0604020202020204" pitchFamily="34" charset="0"/>
                </a:rPr>
                <a:t>z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93194" name="Line 49"/>
            <p:cNvSpPr/>
            <p:nvPr/>
          </p:nvSpPr>
          <p:spPr>
            <a:xfrm flipH="1">
              <a:off x="5867400" y="4418012"/>
              <a:ext cx="974724" cy="9921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93195" name="Line 50"/>
            <p:cNvSpPr/>
            <p:nvPr/>
          </p:nvSpPr>
          <p:spPr>
            <a:xfrm flipH="1">
              <a:off x="6826250" y="4267200"/>
              <a:ext cx="45719" cy="160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3196" name="Text Box 51"/>
            <p:cNvSpPr txBox="1"/>
            <p:nvPr/>
          </p:nvSpPr>
          <p:spPr>
            <a:xfrm>
              <a:off x="6337300" y="4189412"/>
              <a:ext cx="33337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l-GR" altLang="zh-CN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θ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197" name="Line 52"/>
            <p:cNvSpPr/>
            <p:nvPr/>
          </p:nvSpPr>
          <p:spPr>
            <a:xfrm flipH="1" flipV="1">
              <a:off x="6838950" y="4421186"/>
              <a:ext cx="171450" cy="3794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3198" name="Arc 48"/>
            <p:cNvSpPr/>
            <p:nvPr/>
          </p:nvSpPr>
          <p:spPr>
            <a:xfrm rot="-8603581" flipH="1" flipV="1">
              <a:off x="6172200" y="4217987"/>
              <a:ext cx="1039813" cy="4460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pathLst>
                <a:path w="35122" h="43172" fill="none">
                  <a:moveTo>
                    <a:pt x="35121" y="38415"/>
                  </a:moveTo>
                  <a:cubicBezTo>
                    <a:pt x="31287" y="41494"/>
                    <a:pt x="26517" y="43171"/>
                    <a:pt x="21600" y="43172"/>
                  </a:cubicBezTo>
                  <a:cubicBezTo>
                    <a:pt x="9670" y="43172"/>
                    <a:pt x="0" y="33501"/>
                    <a:pt x="0" y="21572"/>
                  </a:cubicBezTo>
                  <a:cubicBezTo>
                    <a:pt x="-1" y="10070"/>
                    <a:pt x="9012" y="586"/>
                    <a:pt x="20499" y="0"/>
                  </a:cubicBezTo>
                </a:path>
                <a:path w="35122" h="43172" stroke="0">
                  <a:moveTo>
                    <a:pt x="35121" y="38415"/>
                  </a:moveTo>
                  <a:cubicBezTo>
                    <a:pt x="31287" y="41494"/>
                    <a:pt x="26517" y="43171"/>
                    <a:pt x="21600" y="43172"/>
                  </a:cubicBezTo>
                  <a:cubicBezTo>
                    <a:pt x="9670" y="43172"/>
                    <a:pt x="0" y="33501"/>
                    <a:pt x="0" y="21572"/>
                  </a:cubicBezTo>
                  <a:cubicBezTo>
                    <a:pt x="-1" y="10070"/>
                    <a:pt x="9012" y="586"/>
                    <a:pt x="20499" y="0"/>
                  </a:cubicBezTo>
                  <a:lnTo>
                    <a:pt x="21600" y="21572"/>
                  </a:lnTo>
                  <a:lnTo>
                    <a:pt x="35121" y="38415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9" name="Text Box 53"/>
            <p:cNvSpPr txBox="1"/>
            <p:nvPr/>
          </p:nvSpPr>
          <p:spPr>
            <a:xfrm>
              <a:off x="6286500" y="4811712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k</a:t>
              </a:r>
              <a:endParaRPr lang="en-US" altLang="zh-CN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2101428">
              <a:off x="5853521" y="4086578"/>
              <a:ext cx="1699715" cy="761882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201" name="Text Box 53"/>
            <p:cNvSpPr txBox="1"/>
            <p:nvPr/>
          </p:nvSpPr>
          <p:spPr>
            <a:xfrm>
              <a:off x="5105400" y="5181600"/>
              <a:ext cx="4411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p1</a:t>
              </a:r>
              <a:endParaRPr lang="en-US" altLang="zh-CN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02" name="Text Box 53"/>
            <p:cNvSpPr txBox="1"/>
            <p:nvPr/>
          </p:nvSpPr>
          <p:spPr>
            <a:xfrm>
              <a:off x="6874054" y="4202668"/>
              <a:ext cx="44114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p2</a:t>
              </a:r>
              <a:endParaRPr lang="en-US" altLang="zh-CN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94210" name="内容占位符 4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Step 2</a:t>
            </a:r>
            <a:r>
              <a:rPr lang="zh-CN" altLang="en-US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轴旋转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落入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xoz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平面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4211" name="Line 40"/>
          <p:cNvSpPr/>
          <p:nvPr/>
        </p:nvSpPr>
        <p:spPr>
          <a:xfrm flipV="1">
            <a:off x="4478338" y="2949575"/>
            <a:ext cx="3175" cy="2160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12" name="Line 41"/>
          <p:cNvSpPr/>
          <p:nvPr/>
        </p:nvSpPr>
        <p:spPr>
          <a:xfrm>
            <a:off x="4478338" y="5110163"/>
            <a:ext cx="300672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13" name="Line 42"/>
          <p:cNvSpPr/>
          <p:nvPr/>
        </p:nvSpPr>
        <p:spPr>
          <a:xfrm flipH="1">
            <a:off x="3730625" y="5111750"/>
            <a:ext cx="750888" cy="822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214" name="Text Box 43"/>
          <p:cNvSpPr txBox="1"/>
          <p:nvPr/>
        </p:nvSpPr>
        <p:spPr>
          <a:xfrm>
            <a:off x="7110413" y="5129213"/>
            <a:ext cx="500062" cy="538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x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4215" name="Text Box 44"/>
          <p:cNvSpPr txBox="1"/>
          <p:nvPr/>
        </p:nvSpPr>
        <p:spPr>
          <a:xfrm>
            <a:off x="3856038" y="2743200"/>
            <a:ext cx="500062" cy="538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y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4216" name="Text Box 45"/>
          <p:cNvSpPr txBox="1"/>
          <p:nvPr/>
        </p:nvSpPr>
        <p:spPr>
          <a:xfrm>
            <a:off x="3352800" y="5316538"/>
            <a:ext cx="500063" cy="538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z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4217" name="Line 49"/>
          <p:cNvSpPr/>
          <p:nvPr/>
        </p:nvSpPr>
        <p:spPr>
          <a:xfrm flipH="1">
            <a:off x="4473575" y="4114800"/>
            <a:ext cx="1470025" cy="990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94218" name="Text Box 53"/>
          <p:cNvSpPr txBox="1"/>
          <p:nvPr/>
        </p:nvSpPr>
        <p:spPr>
          <a:xfrm>
            <a:off x="6019800" y="3962400"/>
            <a:ext cx="11207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P2(a,b,c)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cxnSp>
        <p:nvCxnSpPr>
          <p:cNvPr id="46" name="直接连接符 45"/>
          <p:cNvCxnSpPr>
            <a:stCxn id="94217" idx="0"/>
            <a:endCxn id="56" idx="4"/>
          </p:cNvCxnSpPr>
          <p:nvPr/>
        </p:nvCxnSpPr>
        <p:spPr>
          <a:xfrm rot="5400000">
            <a:off x="4876800" y="3048000"/>
            <a:ext cx="3175" cy="21336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94217" idx="1"/>
            <a:endCxn id="56" idx="4"/>
          </p:cNvCxnSpPr>
          <p:nvPr/>
        </p:nvCxnSpPr>
        <p:spPr>
          <a:xfrm rot="16200000" flipV="1">
            <a:off x="3646488" y="4278313"/>
            <a:ext cx="990600" cy="6635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21" name="Text Box 53"/>
          <p:cNvSpPr txBox="1"/>
          <p:nvPr/>
        </p:nvSpPr>
        <p:spPr>
          <a:xfrm>
            <a:off x="2667000" y="3962400"/>
            <a:ext cx="12192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P3(0,b,c)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4222" name="Text Box 51"/>
          <p:cNvSpPr txBox="1"/>
          <p:nvPr/>
        </p:nvSpPr>
        <p:spPr>
          <a:xfrm>
            <a:off x="3886200" y="4953000"/>
            <a:ext cx="42227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l-GR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弧形 54"/>
          <p:cNvSpPr/>
          <p:nvPr/>
        </p:nvSpPr>
        <p:spPr>
          <a:xfrm rot="13983637">
            <a:off x="4273550" y="4968875"/>
            <a:ext cx="384175" cy="358775"/>
          </a:xfrm>
          <a:prstGeom prst="arc">
            <a:avLst>
              <a:gd name="adj1" fmla="val 15319965"/>
              <a:gd name="adj2" fmla="val 45166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等腰三角形 55"/>
          <p:cNvSpPr/>
          <p:nvPr/>
        </p:nvSpPr>
        <p:spPr>
          <a:xfrm rot="10800000">
            <a:off x="3810000" y="4114800"/>
            <a:ext cx="2133600" cy="990600"/>
          </a:xfrm>
          <a:prstGeom prst="triangle">
            <a:avLst>
              <a:gd name="adj" fmla="val 66498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4225" name="Object 1"/>
          <p:cNvGraphicFramePr/>
          <p:nvPr/>
        </p:nvGraphicFramePr>
        <p:xfrm>
          <a:off x="527050" y="2622550"/>
          <a:ext cx="239077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1206500" imgH="736600" progId="Equation.3">
                  <p:embed/>
                </p:oleObj>
              </mc:Choice>
              <mc:Fallback>
                <p:oleObj name="" r:id="rId1" imgW="1206500" imgH="736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7050" y="2622550"/>
                        <a:ext cx="2390775" cy="1490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Step 3</a:t>
            </a:r>
            <a:r>
              <a:rPr lang="zh-CN" altLang="en-US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轴旋转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β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轴重合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/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Line 40"/>
          <p:cNvSpPr/>
          <p:nvPr/>
        </p:nvSpPr>
        <p:spPr>
          <a:xfrm flipV="1">
            <a:off x="4478338" y="3797300"/>
            <a:ext cx="3175" cy="2160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36" name="Line 41"/>
          <p:cNvSpPr/>
          <p:nvPr/>
        </p:nvSpPr>
        <p:spPr>
          <a:xfrm>
            <a:off x="4478338" y="5957888"/>
            <a:ext cx="300672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37" name="Line 42"/>
          <p:cNvSpPr/>
          <p:nvPr/>
        </p:nvSpPr>
        <p:spPr>
          <a:xfrm flipH="1">
            <a:off x="3730625" y="5959475"/>
            <a:ext cx="750888" cy="822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238" name="Text Box 43"/>
          <p:cNvSpPr txBox="1"/>
          <p:nvPr/>
        </p:nvSpPr>
        <p:spPr>
          <a:xfrm>
            <a:off x="7772400" y="5867400"/>
            <a:ext cx="500063" cy="538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x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5239" name="Text Box 44"/>
          <p:cNvSpPr txBox="1"/>
          <p:nvPr/>
        </p:nvSpPr>
        <p:spPr>
          <a:xfrm>
            <a:off x="3856038" y="3590925"/>
            <a:ext cx="500062" cy="538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y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5240" name="Text Box 45"/>
          <p:cNvSpPr txBox="1"/>
          <p:nvPr/>
        </p:nvSpPr>
        <p:spPr>
          <a:xfrm>
            <a:off x="3352800" y="6164263"/>
            <a:ext cx="500063" cy="538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z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5241" name="Line 49"/>
          <p:cNvSpPr/>
          <p:nvPr/>
        </p:nvSpPr>
        <p:spPr>
          <a:xfrm flipH="1" flipV="1">
            <a:off x="4473575" y="5953125"/>
            <a:ext cx="1241425" cy="533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95242" name="Text Box 53"/>
          <p:cNvSpPr txBox="1"/>
          <p:nvPr/>
        </p:nvSpPr>
        <p:spPr>
          <a:xfrm>
            <a:off x="5867400" y="6257925"/>
            <a:ext cx="21590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P4(a,0,                  )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95243" name="Text Box 51"/>
          <p:cNvSpPr txBox="1"/>
          <p:nvPr/>
        </p:nvSpPr>
        <p:spPr>
          <a:xfrm>
            <a:off x="3886200" y="5724525"/>
            <a:ext cx="3048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l-GR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β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5244" name="Arc 16"/>
          <p:cNvSpPr/>
          <p:nvPr/>
        </p:nvSpPr>
        <p:spPr>
          <a:xfrm>
            <a:off x="4191000" y="5724525"/>
            <a:ext cx="609600" cy="3143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3200" h="39466" fill="none">
                <a:moveTo>
                  <a:pt x="9460" y="39466"/>
                </a:moveTo>
                <a:cubicBezTo>
                  <a:pt x="3542" y="35445"/>
                  <a:pt x="0" y="2875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43"/>
                  <a:pt x="40323" y="34150"/>
                  <a:pt x="35355" y="38254"/>
                </a:cubicBezTo>
              </a:path>
              <a:path w="43200" h="39466" stroke="0">
                <a:moveTo>
                  <a:pt x="9460" y="39466"/>
                </a:moveTo>
                <a:cubicBezTo>
                  <a:pt x="3542" y="35445"/>
                  <a:pt x="0" y="2875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43"/>
                  <a:pt x="40323" y="34150"/>
                  <a:pt x="35355" y="38254"/>
                </a:cubicBezTo>
                <a:lnTo>
                  <a:pt x="21600" y="21600"/>
                </a:lnTo>
                <a:lnTo>
                  <a:pt x="9460" y="39466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5245" name="Object 3"/>
          <p:cNvGraphicFramePr/>
          <p:nvPr/>
        </p:nvGraphicFramePr>
        <p:xfrm>
          <a:off x="6781800" y="6257925"/>
          <a:ext cx="996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583565" imgH="254000" progId="Equation.DSMT4">
                  <p:embed/>
                </p:oleObj>
              </mc:Choice>
              <mc:Fallback>
                <p:oleObj name="" r:id="rId1" imgW="583565" imgH="2540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1800" y="6257925"/>
                        <a:ext cx="99695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3"/>
          <p:cNvGraphicFramePr/>
          <p:nvPr/>
        </p:nvGraphicFramePr>
        <p:xfrm>
          <a:off x="685800" y="2438400"/>
          <a:ext cx="6029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2016760" imgH="266065" progId="Equation.DSMT4">
                  <p:embed/>
                </p:oleObj>
              </mc:Choice>
              <mc:Fallback>
                <p:oleObj name="" r:id="rId3" imgW="2016760" imgH="266065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438400"/>
                        <a:ext cx="60293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5"/>
          <p:cNvGraphicFramePr/>
          <p:nvPr/>
        </p:nvGraphicFramePr>
        <p:xfrm>
          <a:off x="609600" y="3200400"/>
          <a:ext cx="4891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1636395" imgH="266065" progId="Equation.DSMT4">
                  <p:embed/>
                </p:oleObj>
              </mc:Choice>
              <mc:Fallback>
                <p:oleObj name="" r:id="rId5" imgW="1636395" imgH="266065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200400"/>
                        <a:ext cx="4891088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了解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Step 4</a:t>
            </a:r>
            <a:r>
              <a:rPr lang="zh-CN" altLang="en-US" dirty="0"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轴旋转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θ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6259" name="Text Box 51"/>
          <p:cNvSpPr txBox="1"/>
          <p:nvPr/>
        </p:nvSpPr>
        <p:spPr>
          <a:xfrm>
            <a:off x="3124200" y="5715000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θ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Arc 48"/>
          <p:cNvSpPr/>
          <p:nvPr/>
        </p:nvSpPr>
        <p:spPr>
          <a:xfrm rot="391818" flipH="1" flipV="1">
            <a:off x="3375025" y="5741988"/>
            <a:ext cx="488950" cy="41433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35122" h="43172" fill="none">
                <a:moveTo>
                  <a:pt x="35121" y="38415"/>
                </a:moveTo>
                <a:cubicBezTo>
                  <a:pt x="31287" y="41494"/>
                  <a:pt x="26517" y="43171"/>
                  <a:pt x="21600" y="43172"/>
                </a:cubicBezTo>
                <a:cubicBezTo>
                  <a:pt x="9670" y="43172"/>
                  <a:pt x="0" y="33501"/>
                  <a:pt x="0" y="21572"/>
                </a:cubicBezTo>
                <a:cubicBezTo>
                  <a:pt x="-1" y="10070"/>
                  <a:pt x="9012" y="586"/>
                  <a:pt x="20499" y="0"/>
                </a:cubicBezTo>
              </a:path>
              <a:path w="35122" h="43172" stroke="0">
                <a:moveTo>
                  <a:pt x="35121" y="38415"/>
                </a:moveTo>
                <a:cubicBezTo>
                  <a:pt x="31287" y="41494"/>
                  <a:pt x="26517" y="43171"/>
                  <a:pt x="21600" y="43172"/>
                </a:cubicBezTo>
                <a:cubicBezTo>
                  <a:pt x="9670" y="43172"/>
                  <a:pt x="0" y="33501"/>
                  <a:pt x="0" y="21572"/>
                </a:cubicBezTo>
                <a:cubicBezTo>
                  <a:pt x="-1" y="10070"/>
                  <a:pt x="9012" y="586"/>
                  <a:pt x="20499" y="0"/>
                </a:cubicBezTo>
                <a:lnTo>
                  <a:pt x="21600" y="21572"/>
                </a:lnTo>
                <a:lnTo>
                  <a:pt x="35121" y="38415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6261" name="Line 40"/>
          <p:cNvSpPr/>
          <p:nvPr/>
        </p:nvSpPr>
        <p:spPr>
          <a:xfrm flipV="1">
            <a:off x="4478338" y="2949575"/>
            <a:ext cx="3175" cy="2160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262" name="Line 41"/>
          <p:cNvSpPr/>
          <p:nvPr/>
        </p:nvSpPr>
        <p:spPr>
          <a:xfrm>
            <a:off x="4478338" y="5110163"/>
            <a:ext cx="300672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263" name="Line 42"/>
          <p:cNvSpPr/>
          <p:nvPr/>
        </p:nvSpPr>
        <p:spPr>
          <a:xfrm flipH="1">
            <a:off x="3352800" y="5111750"/>
            <a:ext cx="1128713" cy="11366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264" name="Text Box 43"/>
          <p:cNvSpPr txBox="1"/>
          <p:nvPr/>
        </p:nvSpPr>
        <p:spPr>
          <a:xfrm>
            <a:off x="7110413" y="5129213"/>
            <a:ext cx="500062" cy="538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x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6265" name="Text Box 44"/>
          <p:cNvSpPr txBox="1"/>
          <p:nvPr/>
        </p:nvSpPr>
        <p:spPr>
          <a:xfrm>
            <a:off x="3856038" y="2743200"/>
            <a:ext cx="500062" cy="538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y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6266" name="Text Box 45"/>
          <p:cNvSpPr txBox="1"/>
          <p:nvPr/>
        </p:nvSpPr>
        <p:spPr>
          <a:xfrm>
            <a:off x="3352800" y="5316538"/>
            <a:ext cx="500063" cy="5381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z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96267" name="Line 49"/>
          <p:cNvSpPr/>
          <p:nvPr/>
        </p:nvSpPr>
        <p:spPr>
          <a:xfrm flipV="1">
            <a:off x="3810000" y="5105400"/>
            <a:ext cx="663575" cy="685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Step 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轴旋转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β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Step 6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绕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轴旋转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</a:t>
            </a:r>
            <a:r>
              <a:rPr lang="el-GR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α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Step 7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：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平移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/>
            <a:endParaRPr lang="zh-CN" altLang="en-US" dirty="0"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7282" name="对象 1"/>
          <p:cNvGraphicFramePr/>
          <p:nvPr/>
        </p:nvGraphicFramePr>
        <p:xfrm>
          <a:off x="996950" y="4314825"/>
          <a:ext cx="68453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3030855" imgH="1014730" progId="Equation.KSEE3">
                  <p:embed/>
                </p:oleObj>
              </mc:Choice>
              <mc:Fallback>
                <p:oleObj name="" r:id="rId1" imgW="3030855" imgH="101473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6950" y="4314825"/>
                        <a:ext cx="6845300" cy="181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绕任意轴旋转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(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了解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xfrm>
            <a:off x="304800" y="1828800"/>
            <a:ext cx="1828800" cy="457200"/>
          </a:xfrm>
          <a:ln/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绕任意轴旋转分解步骤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8306" name="AADGHLP0.jpg" descr="AADGHLP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600200"/>
            <a:ext cx="6705600" cy="5119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绕任意轴旋转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(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了解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932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0938" y="2068513"/>
            <a:ext cx="4572000" cy="3609975"/>
          </a:xfrm>
          <a:ln/>
        </p:spPr>
      </p:pic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绕任意轴旋转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(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了解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缩放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3238500"/>
            <a:ext cx="7802563" cy="2620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思考：如何实现以任意一点为中心缩放？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50" b="1" i="0" u="none" strike="noStrike" kern="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复合变换</a:t>
            </a:r>
            <a:endParaRPr kumimoji="0" lang="zh-CN" altLang="en-US" sz="2450" b="1" i="0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50" b="1" i="0" u="none" strike="noStrike" kern="0" cap="none" spc="0" normalizeH="0" baseline="0" noProof="1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grpSp>
        <p:nvGrpSpPr>
          <p:cNvPr id="100355" name="组合 3"/>
          <p:cNvGrpSpPr/>
          <p:nvPr/>
        </p:nvGrpSpPr>
        <p:grpSpPr>
          <a:xfrm>
            <a:off x="457200" y="4454525"/>
            <a:ext cx="2303463" cy="2214563"/>
            <a:chOff x="1524000" y="3429000"/>
            <a:chExt cx="2667000" cy="2838887"/>
          </a:xfrm>
        </p:grpSpPr>
        <p:sp>
          <p:nvSpPr>
            <p:cNvPr id="100356" name="Line 6"/>
            <p:cNvSpPr/>
            <p:nvPr/>
          </p:nvSpPr>
          <p:spPr>
            <a:xfrm flipV="1">
              <a:off x="2590800" y="3505200"/>
              <a:ext cx="0" cy="16764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0357" name="Line 7"/>
            <p:cNvSpPr/>
            <p:nvPr/>
          </p:nvSpPr>
          <p:spPr>
            <a:xfrm flipH="1">
              <a:off x="1524000" y="5181600"/>
              <a:ext cx="1066800" cy="838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0358" name="Line 8"/>
            <p:cNvSpPr/>
            <p:nvPr/>
          </p:nvSpPr>
          <p:spPr>
            <a:xfrm>
              <a:off x="2590800" y="5181600"/>
              <a:ext cx="1600200" cy="457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0359" name="AutoShape 9"/>
            <p:cNvSpPr/>
            <p:nvPr/>
          </p:nvSpPr>
          <p:spPr>
            <a:xfrm>
              <a:off x="2819400" y="5029200"/>
              <a:ext cx="228600" cy="381000"/>
            </a:xfrm>
            <a:prstGeom prst="cube">
              <a:avLst>
                <a:gd name="adj" fmla="val 25000"/>
              </a:avLst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0" name="AutoShape 10"/>
            <p:cNvSpPr/>
            <p:nvPr/>
          </p:nvSpPr>
          <p:spPr>
            <a:xfrm>
              <a:off x="3200400" y="4724400"/>
              <a:ext cx="685800" cy="990600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0361" name="Text Box 11"/>
            <p:cNvSpPr txBox="1"/>
            <p:nvPr/>
          </p:nvSpPr>
          <p:spPr>
            <a:xfrm>
              <a:off x="3829050" y="5562600"/>
              <a:ext cx="285750" cy="43223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x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100362" name="Text Box 12"/>
            <p:cNvSpPr txBox="1"/>
            <p:nvPr/>
          </p:nvSpPr>
          <p:spPr>
            <a:xfrm>
              <a:off x="1682750" y="5835650"/>
              <a:ext cx="274638" cy="43223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z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100363" name="Text Box 13"/>
            <p:cNvSpPr txBox="1"/>
            <p:nvPr/>
          </p:nvSpPr>
          <p:spPr>
            <a:xfrm>
              <a:off x="2667000" y="3429000"/>
              <a:ext cx="285750" cy="43223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Dotum" pitchFamily="34" charset="-127"/>
                </a:rPr>
                <a:t>y</a:t>
              </a:r>
              <a:endParaRPr lang="en-US" altLang="ko-KR" sz="1600" dirty="0">
                <a:latin typeface="Arial" panose="020B0604020202020204" pitchFamily="34" charset="0"/>
                <a:ea typeface="Dotum" pitchFamily="34" charset="-127"/>
              </a:endParaRPr>
            </a:p>
          </p:txBody>
        </p:sp>
        <p:sp>
          <p:nvSpPr>
            <p:cNvPr id="100364" name="Line 14"/>
            <p:cNvSpPr/>
            <p:nvPr/>
          </p:nvSpPr>
          <p:spPr>
            <a:xfrm flipV="1">
              <a:off x="2590800" y="4419600"/>
              <a:ext cx="1600200" cy="7620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0365" name="Line 15"/>
            <p:cNvSpPr/>
            <p:nvPr/>
          </p:nvSpPr>
          <p:spPr>
            <a:xfrm>
              <a:off x="2590800" y="5181600"/>
              <a:ext cx="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366" name="Line 16"/>
            <p:cNvSpPr/>
            <p:nvPr/>
          </p:nvSpPr>
          <p:spPr>
            <a:xfrm>
              <a:off x="2590800" y="5181600"/>
              <a:ext cx="1143000" cy="9144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00367" name="Object 3"/>
          <p:cNvGraphicFramePr/>
          <p:nvPr/>
        </p:nvGraphicFramePr>
        <p:xfrm>
          <a:off x="958850" y="1417638"/>
          <a:ext cx="34575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1688465" imgH="914400" progId="Equation.3">
                  <p:embed/>
                </p:oleObj>
              </mc:Choice>
              <mc:Fallback>
                <p:oleObj name="" r:id="rId1" imgW="1688465" imgH="9144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8850" y="1417638"/>
                        <a:ext cx="3457575" cy="167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3"/>
          <p:cNvGraphicFramePr/>
          <p:nvPr/>
        </p:nvGraphicFramePr>
        <p:xfrm>
          <a:off x="4595813" y="2128838"/>
          <a:ext cx="13700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609600" imgH="177165" progId="Equation.3">
                  <p:embed/>
                </p:oleObj>
              </mc:Choice>
              <mc:Fallback>
                <p:oleObj name="" r:id="rId3" imgW="609600" imgH="17716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5813" y="2128838"/>
                        <a:ext cx="1370012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3"/>
          <p:cNvGraphicFramePr/>
          <p:nvPr/>
        </p:nvGraphicFramePr>
        <p:xfrm>
          <a:off x="1841500" y="4438650"/>
          <a:ext cx="45085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2005965" imgH="203200" progId="Equation.3">
                  <p:embed/>
                </p:oleObj>
              </mc:Choice>
              <mc:Fallback>
                <p:oleObj name="" r:id="rId5" imgW="2005965" imgH="203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00" y="4438650"/>
                        <a:ext cx="450850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70" name="AADGHLY0.jpg" descr="AADGHLY0"/>
          <p:cNvPicPr>
            <a:picLocks noChangeAspect="1"/>
          </p:cNvPicPr>
          <p:nvPr/>
        </p:nvPicPr>
        <p:blipFill>
          <a:blip r:embed="rId7"/>
          <a:srcRect l="25175" r="23199"/>
          <a:stretch>
            <a:fillRect/>
          </a:stretch>
        </p:blipFill>
        <p:spPr>
          <a:xfrm>
            <a:off x="7029450" y="274638"/>
            <a:ext cx="1858963" cy="6589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3688" y="2168525"/>
            <a:ext cx="7850188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随堂练习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----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空间四面体的顶点坐标为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A(2,0,0)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B(2,2,0)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C(0,2,0)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D(2,2,2)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。求四面体关于点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P(2,-2,2)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整体放大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倍后的顶点坐标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A’B’C’D’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0" y="4267200"/>
            <a:ext cx="4975860" cy="1260475"/>
          </a:xfrm>
          <a:prstGeom prst="rect">
            <a:avLst/>
          </a:prstGeom>
          <a:blipFill>
            <a:blip r:embed="rId1"/>
            <a:stretch>
              <a:fillRect l="-2771"/>
            </a:stretch>
          </a:blipFill>
        </p:spPr>
        <p:txBody>
          <a:bodyPr/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457200" y="274638"/>
            <a:ext cx="82296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3.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缩放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矩阵和多元一次方程组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15362" name="对象 3"/>
          <p:cNvGraphicFramePr>
            <a:graphicFrameLocks noChangeAspect="1"/>
          </p:cNvGraphicFramePr>
          <p:nvPr/>
        </p:nvGraphicFramePr>
        <p:xfrm>
          <a:off x="1019175" y="2133600"/>
          <a:ext cx="1965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982980" imgH="570865" progId="Equation.AxMath">
                  <p:embed/>
                </p:oleObj>
              </mc:Choice>
              <mc:Fallback>
                <p:oleObj name="" r:id="rId1" imgW="982980" imgH="570865" progId="Equation.AxMath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175" y="2133600"/>
                        <a:ext cx="19653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4"/>
          <p:cNvGraphicFramePr>
            <a:graphicFrameLocks noChangeAspect="1"/>
          </p:cNvGraphicFramePr>
          <p:nvPr/>
        </p:nvGraphicFramePr>
        <p:xfrm>
          <a:off x="1023938" y="3657600"/>
          <a:ext cx="2219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109980" imgH="449580" progId="Equation.AxMath">
                  <p:embed/>
                </p:oleObj>
              </mc:Choice>
              <mc:Fallback>
                <p:oleObj name="" r:id="rId3" imgW="1109980" imgH="449580" progId="Equation.AxMat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938" y="3657600"/>
                        <a:ext cx="22193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5"/>
          <p:cNvGraphicFramePr>
            <a:graphicFrameLocks noChangeAspect="1"/>
          </p:cNvGraphicFramePr>
          <p:nvPr/>
        </p:nvGraphicFramePr>
        <p:xfrm>
          <a:off x="990600" y="5067300"/>
          <a:ext cx="26892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344930" imgH="449580" progId="Equation.AxMath">
                  <p:embed/>
                </p:oleObj>
              </mc:Choice>
              <mc:Fallback>
                <p:oleObj name="" r:id="rId5" imgW="1344930" imgH="449580" progId="Equation.AxMat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067300"/>
                        <a:ext cx="26892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下箭头 6"/>
          <p:cNvSpPr/>
          <p:nvPr/>
        </p:nvSpPr>
        <p:spPr>
          <a:xfrm>
            <a:off x="1738313" y="3200400"/>
            <a:ext cx="360362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6" name="下箭头 7"/>
          <p:cNvSpPr/>
          <p:nvPr/>
        </p:nvSpPr>
        <p:spPr>
          <a:xfrm>
            <a:off x="1773238" y="4673600"/>
            <a:ext cx="360362" cy="406400"/>
          </a:xfrm>
          <a:prstGeom prst="downArrow">
            <a:avLst>
              <a:gd name="adj1" fmla="val 50000"/>
              <a:gd name="adj2" fmla="val 498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7" name="下箭头 8"/>
          <p:cNvSpPr/>
          <p:nvPr/>
        </p:nvSpPr>
        <p:spPr>
          <a:xfrm rot="-5400000">
            <a:off x="3900488" y="5203825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5368" name="对象 10"/>
          <p:cNvGraphicFramePr>
            <a:graphicFrameLocks noChangeAspect="1"/>
          </p:cNvGraphicFramePr>
          <p:nvPr/>
        </p:nvGraphicFramePr>
        <p:xfrm>
          <a:off x="4572000" y="4860925"/>
          <a:ext cx="1082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541655" imgH="570865" progId="Equation.AxMath">
                  <p:embed/>
                </p:oleObj>
              </mc:Choice>
              <mc:Fallback>
                <p:oleObj name="" r:id="rId7" imgW="541655" imgH="570865" progId="Equation.AxMath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860925"/>
                        <a:ext cx="10826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三维几何变换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三维变换的一般形式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102403" name="Object 4"/>
          <p:cNvGraphicFramePr/>
          <p:nvPr/>
        </p:nvGraphicFramePr>
        <p:xfrm>
          <a:off x="2438400" y="2438400"/>
          <a:ext cx="4724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790700" imgH="939800" progId="Equation.DSMT4">
                  <p:embed/>
                </p:oleObj>
              </mc:Choice>
              <mc:Fallback>
                <p:oleObj name="" r:id="rId1" imgW="1790700" imgH="9398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438400"/>
                        <a:ext cx="472440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3276600" y="2514600"/>
            <a:ext cx="2743200" cy="2209800"/>
          </a:xfrm>
          <a:prstGeom prst="roundRect">
            <a:avLst>
              <a:gd name="adj" fmla="val 2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667000" y="3048000"/>
            <a:ext cx="533400" cy="381000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04800" y="2514600"/>
            <a:ext cx="2133600" cy="13716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旋转，缩放，错切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96000" y="2514600"/>
            <a:ext cx="838200" cy="2209800"/>
          </a:xfrm>
          <a:prstGeom prst="roundRect">
            <a:avLst>
              <a:gd name="adj" fmla="val 2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52800" y="4800600"/>
            <a:ext cx="2667000" cy="609600"/>
          </a:xfrm>
          <a:prstGeom prst="roundRect">
            <a:avLst>
              <a:gd name="adj" fmla="val 2154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96000" y="4800600"/>
            <a:ext cx="838200" cy="609600"/>
          </a:xfrm>
          <a:prstGeom prst="roundRect">
            <a:avLst>
              <a:gd name="adj" fmla="val 15490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590800" y="4876800"/>
            <a:ext cx="533400" cy="381000"/>
          </a:xfrm>
          <a:prstGeom prst="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7010400" y="3124200"/>
            <a:ext cx="533400" cy="381000"/>
          </a:xfrm>
          <a:prstGeom prst="lef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6172200" y="5486400"/>
            <a:ext cx="533400" cy="457200"/>
          </a:xfrm>
          <a:prstGeom prst="up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7053263" y="2552700"/>
            <a:ext cx="2133600" cy="13716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平移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1511300" y="4495800"/>
            <a:ext cx="1371600" cy="11430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投影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010400" y="4800600"/>
            <a:ext cx="1828800" cy="1219200"/>
          </a:xfrm>
          <a:prstGeom prst="wedgeRectCallout">
            <a:avLst>
              <a:gd name="adj1" fmla="val -20833"/>
              <a:gd name="adj2" fmla="val 489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整体缩放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zh-CN" baseline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4.3 </a:t>
            </a:r>
            <a:r>
              <a:rPr lang="zh-CN" altLang="en-US" baseline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复合变换两种思考模式（了解）</a:t>
            </a:r>
            <a:endParaRPr lang="zh-CN" altLang="en-US" baseline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对同一个复合变换来说，有两种模式：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按自右向左顺序根据一个固定坐标系进行（图形学）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按自左向右顺序根据一个活动坐标系进行（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OpenGL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仅思考方式不同，本质相同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71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图形学：固定坐标系模式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相对于同一个固定坐标系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先调用的变换先执行，后调用的变换后执行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OpenGL: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活动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坐标系模式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  <a:sym typeface="+mn-ea"/>
              </a:rPr>
              <a:t>每次变换产生一个新的坐标系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先调用的变换后执行，后调用的变换先执行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04450" name="Picture 4" descr="7P8"/>
          <p:cNvPicPr>
            <a:picLocks noChangeAspect="1"/>
          </p:cNvPicPr>
          <p:nvPr/>
        </p:nvPicPr>
        <p:blipFill>
          <a:blip r:embed="rId1">
            <a:lum bright="-98001" contrast="100000"/>
          </a:blip>
          <a:stretch>
            <a:fillRect/>
          </a:stretch>
        </p:blipFill>
        <p:spPr>
          <a:xfrm>
            <a:off x="7086600" y="5440363"/>
            <a:ext cx="2132013" cy="1417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451" name="Text Box 5"/>
          <p:cNvSpPr txBox="1"/>
          <p:nvPr/>
        </p:nvSpPr>
        <p:spPr>
          <a:xfrm>
            <a:off x="304800" y="3222625"/>
            <a:ext cx="2160588" cy="10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sz="2000" i="1" dirty="0">
                <a:latin typeface="Arial" panose="020B0604020202020204" pitchFamily="34" charset="0"/>
              </a:rPr>
              <a:t>Rotate2D(45);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i="1" dirty="0">
                <a:latin typeface="Arial" panose="020B0604020202020204" pitchFamily="34" charset="0"/>
              </a:rPr>
              <a:t>Translate2D(1,0);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i="1" dirty="0">
                <a:latin typeface="Arial" panose="020B0604020202020204" pitchFamily="34" charset="0"/>
              </a:rPr>
              <a:t>House();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pic>
        <p:nvPicPr>
          <p:cNvPr id="104452" name="Picture 4" descr="复件 7P7"/>
          <p:cNvPicPr>
            <a:picLocks noChangeAspect="1"/>
          </p:cNvPicPr>
          <p:nvPr/>
        </p:nvPicPr>
        <p:blipFill>
          <a:blip r:embed="rId2">
            <a:lum bright="-98001" contrast="100000"/>
          </a:blip>
          <a:stretch>
            <a:fillRect/>
          </a:stretch>
        </p:blipFill>
        <p:spPr>
          <a:xfrm>
            <a:off x="2819400" y="2870200"/>
            <a:ext cx="5562600" cy="1720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4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/>
            <a:r>
              <a:rPr lang="en-US" altLang="zh-CN" baseline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4.3 </a:t>
            </a:r>
            <a:r>
              <a:rPr lang="zh-CN" altLang="en-US" baseline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复合变换两种思考模式（了解）</a:t>
            </a:r>
            <a:endParaRPr lang="zh-CN" altLang="en-US" baseline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矩阵用于表示变换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物体上某个点原坐标为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(x,y)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，经过某种操作变成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(x',y')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6386" name="对象 3"/>
          <p:cNvGraphicFramePr>
            <a:graphicFrameLocks noChangeAspect="1"/>
          </p:cNvGraphicFramePr>
          <p:nvPr/>
        </p:nvGraphicFramePr>
        <p:xfrm>
          <a:off x="762000" y="2590800"/>
          <a:ext cx="137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687070" imgH="570865" progId="Equation.AxMath">
                  <p:embed/>
                </p:oleObj>
              </mc:Choice>
              <mc:Fallback>
                <p:oleObj name="" r:id="rId1" imgW="687070" imgH="570865" progId="Equation.AxMat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2590800"/>
                        <a:ext cx="13716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4"/>
          <p:cNvGraphicFramePr>
            <a:graphicFrameLocks noChangeAspect="1"/>
          </p:cNvGraphicFramePr>
          <p:nvPr/>
        </p:nvGraphicFramePr>
        <p:xfrm>
          <a:off x="3479800" y="4206875"/>
          <a:ext cx="974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87045" imgH="449580" progId="Equation.AxMath">
                  <p:embed/>
                </p:oleObj>
              </mc:Choice>
              <mc:Fallback>
                <p:oleObj name="" r:id="rId3" imgW="487045" imgH="449580" progId="Equation.AxMath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800" y="4206875"/>
                        <a:ext cx="9747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下箭头 5"/>
          <p:cNvSpPr/>
          <p:nvPr/>
        </p:nvSpPr>
        <p:spPr>
          <a:xfrm>
            <a:off x="3825875" y="3756025"/>
            <a:ext cx="304800" cy="4508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6389" name="对象 7"/>
          <p:cNvGraphicFramePr>
            <a:graphicFrameLocks noChangeAspect="1"/>
          </p:cNvGraphicFramePr>
          <p:nvPr/>
        </p:nvGraphicFramePr>
        <p:xfrm>
          <a:off x="2971800" y="5578475"/>
          <a:ext cx="26098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305560" imgH="449580" progId="Equation.AxMath">
                  <p:embed/>
                </p:oleObj>
              </mc:Choice>
              <mc:Fallback>
                <p:oleObj name="" r:id="rId5" imgW="1305560" imgH="449580" progId="Equation.AxMath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5578475"/>
                        <a:ext cx="26098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下箭头 8"/>
          <p:cNvSpPr/>
          <p:nvPr/>
        </p:nvSpPr>
        <p:spPr>
          <a:xfrm>
            <a:off x="3830638" y="5251450"/>
            <a:ext cx="295275" cy="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6391" name="对象 9"/>
          <p:cNvGraphicFramePr>
            <a:graphicFrameLocks noChangeAspect="1"/>
          </p:cNvGraphicFramePr>
          <p:nvPr/>
        </p:nvGraphicFramePr>
        <p:xfrm>
          <a:off x="2819400" y="2590800"/>
          <a:ext cx="22161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109345" imgH="570865" progId="Equation.AxMath">
                  <p:embed/>
                </p:oleObj>
              </mc:Choice>
              <mc:Fallback>
                <p:oleObj name="" r:id="rId7" imgW="1109345" imgH="570865" progId="Equation.AxMath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2590800"/>
                        <a:ext cx="22161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下箭头 8"/>
          <p:cNvSpPr/>
          <p:nvPr/>
        </p:nvSpPr>
        <p:spPr>
          <a:xfrm rot="-5400000">
            <a:off x="2438400" y="2895600"/>
            <a:ext cx="3048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457200" y="263525"/>
            <a:ext cx="82296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变换的数学基础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矩阵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Y3NzZhYWMyMDk1ODkzOGNmMTIwMGViNGI4OGVlNTM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6790</Words>
  <Application>WPS 演示</Application>
  <PresentationFormat>全屏显示(4:3)</PresentationFormat>
  <Paragraphs>1141</Paragraphs>
  <Slides>82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143</vt:i4>
      </vt:variant>
      <vt:variant>
        <vt:lpstr>幻灯片标题</vt:lpstr>
      </vt:variant>
      <vt:variant>
        <vt:i4>82</vt:i4>
      </vt:variant>
    </vt:vector>
  </HeadingPairs>
  <TitlesOfParts>
    <vt:vector size="247" baseType="lpstr">
      <vt:lpstr>Arial</vt:lpstr>
      <vt:lpstr>宋体</vt:lpstr>
      <vt:lpstr>Wingdings</vt:lpstr>
      <vt:lpstr>Tahoma</vt:lpstr>
      <vt:lpstr>Times New Roman</vt:lpstr>
      <vt:lpstr>楷体</vt:lpstr>
      <vt:lpstr>华文楷体</vt:lpstr>
      <vt:lpstr>微软雅黑</vt:lpstr>
      <vt:lpstr>楷体_GB2312</vt:lpstr>
      <vt:lpstr>新宋体</vt:lpstr>
      <vt:lpstr>Calibri</vt:lpstr>
      <vt:lpstr>华文彩云</vt:lpstr>
      <vt:lpstr>Symbol</vt:lpstr>
      <vt:lpstr>+mn-ea</vt:lpstr>
      <vt:lpstr>ESRI AMFM Electric</vt:lpstr>
      <vt:lpstr>Dotum</vt:lpstr>
      <vt:lpstr>Malgun Gothic</vt:lpstr>
      <vt:lpstr>华文中宋</vt:lpstr>
      <vt:lpstr>Arial Unicode MS</vt:lpstr>
      <vt:lpstr>Wingdings</vt:lpstr>
      <vt:lpstr>Times New Roman</vt:lpstr>
      <vt:lpstr>Default Design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Equation.3</vt:lpstr>
      <vt:lpstr>Equation.AxMath</vt:lpstr>
      <vt:lpstr>Equation.3</vt:lpstr>
      <vt:lpstr>Equation.AxMath</vt:lpstr>
      <vt:lpstr>Equation.AxMath</vt:lpstr>
      <vt:lpstr>Equation.AxMath</vt:lpstr>
      <vt:lpstr>Equation.AxMath</vt:lpstr>
      <vt:lpstr>Equation.AxMath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Equation.KSEE3</vt:lpstr>
      <vt:lpstr>Equation.AxMath</vt:lpstr>
      <vt:lpstr>Equation.3</vt:lpstr>
      <vt:lpstr>Equation.3</vt:lpstr>
      <vt:lpstr>Equation.3</vt:lpstr>
      <vt:lpstr>Equation.DSMT4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Paint.Picture</vt:lpstr>
      <vt:lpstr>Equation.AxMath</vt:lpstr>
      <vt:lpstr>Equation.AxMath</vt:lpstr>
      <vt:lpstr>Equation.3</vt:lpstr>
      <vt:lpstr>Equation.AxMath</vt:lpstr>
      <vt:lpstr>Equation.DSMT4</vt:lpstr>
      <vt:lpstr>Equation.DSMT4</vt:lpstr>
      <vt:lpstr>Equation.DSMT4</vt:lpstr>
      <vt:lpstr>Equation.AxMath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Equation.AxMath</vt:lpstr>
      <vt:lpstr>Equation.AxMath</vt:lpstr>
      <vt:lpstr>Equation.AxMath</vt:lpstr>
      <vt:lpstr>Equation.AxMath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Equation.AxMath</vt:lpstr>
      <vt:lpstr>Equation.AxMath</vt:lpstr>
      <vt:lpstr>Equation.AxMath</vt:lpstr>
      <vt:lpstr>Equation.DSMT4</vt:lpstr>
      <vt:lpstr>Equation.3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6.837 Linear Algebra Review</dc:title>
  <dc:creator>Patrick Nichols</dc:creator>
  <cp:lastModifiedBy>admin</cp:lastModifiedBy>
  <cp:revision>584</cp:revision>
  <dcterms:created xsi:type="dcterms:W3CDTF">2003-09-16T21:20:29Z</dcterms:created>
  <dcterms:modified xsi:type="dcterms:W3CDTF">2023-10-23T08:22:12Z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3FC6C0AC4E334A8E8113A54C569038FE_13</vt:lpwstr>
  </property>
</Properties>
</file>