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62" r:id="rId4"/>
    <p:sldId id="259" r:id="rId5"/>
    <p:sldId id="260" r:id="rId6"/>
    <p:sldId id="310" r:id="rId7"/>
    <p:sldId id="296" r:id="rId8"/>
    <p:sldId id="314" r:id="rId9"/>
    <p:sldId id="300" r:id="rId10"/>
    <p:sldId id="354" r:id="rId11"/>
    <p:sldId id="309" r:id="rId12"/>
    <p:sldId id="337" r:id="rId13"/>
    <p:sldId id="320" r:id="rId14"/>
    <p:sldId id="366" r:id="rId15"/>
    <p:sldId id="367" r:id="rId16"/>
    <p:sldId id="368" r:id="rId17"/>
    <p:sldId id="338" r:id="rId18"/>
    <p:sldId id="369" r:id="rId19"/>
    <p:sldId id="339" r:id="rId20"/>
    <p:sldId id="370" r:id="rId21"/>
    <p:sldId id="341" r:id="rId22"/>
    <p:sldId id="371" r:id="rId23"/>
    <p:sldId id="343" r:id="rId24"/>
    <p:sldId id="372" r:id="rId25"/>
    <p:sldId id="303" r:id="rId26"/>
    <p:sldId id="308" r:id="rId27"/>
    <p:sldId id="362" r:id="rId28"/>
    <p:sldId id="350" r:id="rId29"/>
    <p:sldId id="346" r:id="rId30"/>
    <p:sldId id="380" r:id="rId31"/>
    <p:sldId id="365" r:id="rId32"/>
    <p:sldId id="374" r:id="rId33"/>
    <p:sldId id="373" r:id="rId34"/>
    <p:sldId id="375" r:id="rId35"/>
    <p:sldId id="289" r:id="rId36"/>
    <p:sldId id="345" r:id="rId37"/>
    <p:sldId id="266" r:id="rId38"/>
    <p:sldId id="311" r:id="rId39"/>
    <p:sldId id="293" r:id="rId40"/>
    <p:sldId id="352" r:id="rId41"/>
    <p:sldId id="360" r:id="rId42"/>
    <p:sldId id="333" r:id="rId43"/>
    <p:sldId id="361" r:id="rId44"/>
    <p:sldId id="292" r:id="rId45"/>
    <p:sldId id="267" r:id="rId46"/>
    <p:sldId id="364" r:id="rId47"/>
    <p:sldId id="379" r:id="rId48"/>
    <p:sldId id="363" r:id="rId49"/>
    <p:sldId id="376" r:id="rId50"/>
    <p:sldId id="332" r:id="rId51"/>
    <p:sldId id="353" r:id="rId52"/>
    <p:sldId id="377" r:id="rId53"/>
    <p:sldId id="37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CFFE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63" autoAdjust="0"/>
  </p:normalViewPr>
  <p:slideViewPr>
    <p:cSldViewPr>
      <p:cViewPr>
        <p:scale>
          <a:sx n="60" d="100"/>
          <a:sy n="60" d="100"/>
        </p:scale>
        <p:origin x="-234" y="-15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XMAN2\Desktop\2stopword_relat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XMAN2\Desktop\2stopword_relat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Dropbox\Yang_Survey\0818_Results_Yang_chec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Dropbox\Yang_Survey\0818_Results_Yang_chec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Dropbox\Yang_Survey\0818_Results_Yang_chec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Dropbox\Yang_Survey\0818_Results_Yang_chec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TKDD'08</c:v>
                </c:pt>
              </c:strCache>
            </c:strRef>
          </c:tx>
          <c:val>
            <c:numRef>
              <c:f>Sheet1!$A$2:$A$32</c:f>
              <c:numCache>
                <c:formatCode>General</c:formatCode>
                <c:ptCount val="31"/>
                <c:pt idx="0">
                  <c:v>6.0000000000000039E-2</c:v>
                </c:pt>
                <c:pt idx="1">
                  <c:v>0.11000000000000006</c:v>
                </c:pt>
                <c:pt idx="2">
                  <c:v>7.0000000000000034E-2</c:v>
                </c:pt>
                <c:pt idx="3">
                  <c:v>0.16000000000000011</c:v>
                </c:pt>
                <c:pt idx="4">
                  <c:v>0.26</c:v>
                </c:pt>
                <c:pt idx="5">
                  <c:v>0.16000000000000011</c:v>
                </c:pt>
                <c:pt idx="6">
                  <c:v>0.33000000000000035</c:v>
                </c:pt>
                <c:pt idx="7">
                  <c:v>0.12000000000000002</c:v>
                </c:pt>
                <c:pt idx="8">
                  <c:v>0.2900000000000002</c:v>
                </c:pt>
                <c:pt idx="9">
                  <c:v>0.2</c:v>
                </c:pt>
                <c:pt idx="10">
                  <c:v>9.0000000000000066E-2</c:v>
                </c:pt>
                <c:pt idx="11">
                  <c:v>0.30000000000000021</c:v>
                </c:pt>
                <c:pt idx="12">
                  <c:v>0.34000000000000036</c:v>
                </c:pt>
                <c:pt idx="13">
                  <c:v>0.15000000000000011</c:v>
                </c:pt>
                <c:pt idx="14">
                  <c:v>0.49000000000000021</c:v>
                </c:pt>
                <c:pt idx="15">
                  <c:v>0.28000000000000008</c:v>
                </c:pt>
                <c:pt idx="16">
                  <c:v>0.32000000000000023</c:v>
                </c:pt>
                <c:pt idx="17">
                  <c:v>0.44000000000000022</c:v>
                </c:pt>
                <c:pt idx="18">
                  <c:v>0.4100000000000002</c:v>
                </c:pt>
                <c:pt idx="19">
                  <c:v>0.19000000000000011</c:v>
                </c:pt>
                <c:pt idx="20">
                  <c:v>0.47000000000000008</c:v>
                </c:pt>
                <c:pt idx="21">
                  <c:v>0.26</c:v>
                </c:pt>
                <c:pt idx="22">
                  <c:v>0.51</c:v>
                </c:pt>
                <c:pt idx="23">
                  <c:v>0.94000000000000039</c:v>
                </c:pt>
                <c:pt idx="24">
                  <c:v>0.60000000000000042</c:v>
                </c:pt>
                <c:pt idx="25">
                  <c:v>0.2900000000000002</c:v>
                </c:pt>
                <c:pt idx="26">
                  <c:v>0.51</c:v>
                </c:pt>
                <c:pt idx="27">
                  <c:v>0.52</c:v>
                </c:pt>
                <c:pt idx="28">
                  <c:v>0.93</c:v>
                </c:pt>
                <c:pt idx="29">
                  <c:v>0.65000000000000058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val>
            <c:numRef>
              <c:f>Sheet1!$B$2:$B$32</c:f>
              <c:numCache>
                <c:formatCode>General</c:formatCode>
                <c:ptCount val="31"/>
                <c:pt idx="0">
                  <c:v>0.139684</c:v>
                </c:pt>
                <c:pt idx="1">
                  <c:v>9.3822000000000114E-2</c:v>
                </c:pt>
                <c:pt idx="2">
                  <c:v>7.2112000000000051E-2</c:v>
                </c:pt>
                <c:pt idx="3">
                  <c:v>0.23965800000000001</c:v>
                </c:pt>
                <c:pt idx="4">
                  <c:v>0.250913</c:v>
                </c:pt>
                <c:pt idx="5">
                  <c:v>0.18375600000000011</c:v>
                </c:pt>
                <c:pt idx="6">
                  <c:v>0.29384100000000002</c:v>
                </c:pt>
                <c:pt idx="7">
                  <c:v>0.20589199999999999</c:v>
                </c:pt>
                <c:pt idx="8">
                  <c:v>0.31942500000000035</c:v>
                </c:pt>
                <c:pt idx="9">
                  <c:v>0.13283400000000001</c:v>
                </c:pt>
                <c:pt idx="10">
                  <c:v>0.13995099999999999</c:v>
                </c:pt>
                <c:pt idx="11">
                  <c:v>0.33291400000000043</c:v>
                </c:pt>
                <c:pt idx="12">
                  <c:v>0.3549920000000002</c:v>
                </c:pt>
                <c:pt idx="13">
                  <c:v>0.16496700000000025</c:v>
                </c:pt>
                <c:pt idx="14">
                  <c:v>0.50249100000000002</c:v>
                </c:pt>
                <c:pt idx="15">
                  <c:v>0.31093200000000026</c:v>
                </c:pt>
                <c:pt idx="16">
                  <c:v>0.35931000000000035</c:v>
                </c:pt>
                <c:pt idx="17">
                  <c:v>0.47292100000000026</c:v>
                </c:pt>
                <c:pt idx="18">
                  <c:v>0.53496900000000003</c:v>
                </c:pt>
                <c:pt idx="19">
                  <c:v>0.23995100000000011</c:v>
                </c:pt>
                <c:pt idx="20">
                  <c:v>0.42846700000000032</c:v>
                </c:pt>
                <c:pt idx="21">
                  <c:v>0.25960500000000003</c:v>
                </c:pt>
                <c:pt idx="22">
                  <c:v>0.47975100000000004</c:v>
                </c:pt>
                <c:pt idx="23">
                  <c:v>0.89117400000000047</c:v>
                </c:pt>
                <c:pt idx="24">
                  <c:v>0.62948099999999996</c:v>
                </c:pt>
                <c:pt idx="25">
                  <c:v>0.30983100000000002</c:v>
                </c:pt>
                <c:pt idx="26">
                  <c:v>0.48291600000000023</c:v>
                </c:pt>
                <c:pt idx="27">
                  <c:v>0.51940199999999959</c:v>
                </c:pt>
                <c:pt idx="28">
                  <c:v>0.95832099999999998</c:v>
                </c:pt>
                <c:pt idx="29">
                  <c:v>0.63406200000000001</c:v>
                </c:pt>
              </c:numCache>
            </c:numRef>
          </c:val>
        </c:ser>
        <c:marker val="1"/>
        <c:axId val="69598208"/>
        <c:axId val="69866240"/>
      </c:lineChart>
      <c:catAx>
        <c:axId val="69598208"/>
        <c:scaling>
          <c:orientation val="minMax"/>
        </c:scaling>
        <c:axPos val="b"/>
        <c:tickLblPos val="nextTo"/>
        <c:crossAx val="69866240"/>
        <c:crosses val="autoZero"/>
        <c:auto val="1"/>
        <c:lblAlgn val="ctr"/>
        <c:lblOffset val="100"/>
      </c:catAx>
      <c:valAx>
        <c:axId val="69866240"/>
        <c:scaling>
          <c:orientation val="minMax"/>
        </c:scaling>
        <c:axPos val="l"/>
        <c:majorGridlines/>
        <c:numFmt formatCode="General" sourceLinked="1"/>
        <c:tickLblPos val="nextTo"/>
        <c:crossAx val="695982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'2stopword_related'!$A$1</c:f>
              <c:strCache>
                <c:ptCount val="1"/>
                <c:pt idx="0">
                  <c:v>TKDD'08</c:v>
                </c:pt>
              </c:strCache>
            </c:strRef>
          </c:tx>
          <c:val>
            <c:numRef>
              <c:f>'2stopword_related'!$A$2:$A$31</c:f>
              <c:numCache>
                <c:formatCode>General</c:formatCode>
                <c:ptCount val="30"/>
                <c:pt idx="0">
                  <c:v>6.0000000000000032E-2</c:v>
                </c:pt>
                <c:pt idx="1">
                  <c:v>0.11</c:v>
                </c:pt>
                <c:pt idx="2">
                  <c:v>7.0000000000000021E-2</c:v>
                </c:pt>
                <c:pt idx="3">
                  <c:v>0.16</c:v>
                </c:pt>
                <c:pt idx="4">
                  <c:v>0.26</c:v>
                </c:pt>
                <c:pt idx="5">
                  <c:v>0.16</c:v>
                </c:pt>
                <c:pt idx="6">
                  <c:v>0.33000000000000035</c:v>
                </c:pt>
                <c:pt idx="7">
                  <c:v>0.12000000000000002</c:v>
                </c:pt>
                <c:pt idx="8">
                  <c:v>0.2900000000000002</c:v>
                </c:pt>
                <c:pt idx="9">
                  <c:v>0.2</c:v>
                </c:pt>
                <c:pt idx="10">
                  <c:v>9.0000000000000024E-2</c:v>
                </c:pt>
                <c:pt idx="11">
                  <c:v>0.30000000000000021</c:v>
                </c:pt>
                <c:pt idx="12">
                  <c:v>0.34</c:v>
                </c:pt>
                <c:pt idx="13">
                  <c:v>0.15000000000000011</c:v>
                </c:pt>
                <c:pt idx="14">
                  <c:v>0.49000000000000021</c:v>
                </c:pt>
                <c:pt idx="15">
                  <c:v>0.28000000000000008</c:v>
                </c:pt>
                <c:pt idx="16">
                  <c:v>0.32000000000000023</c:v>
                </c:pt>
                <c:pt idx="17">
                  <c:v>0.44</c:v>
                </c:pt>
                <c:pt idx="18">
                  <c:v>0.4100000000000002</c:v>
                </c:pt>
                <c:pt idx="19">
                  <c:v>0.19</c:v>
                </c:pt>
                <c:pt idx="20">
                  <c:v>0.47000000000000008</c:v>
                </c:pt>
                <c:pt idx="21">
                  <c:v>0.26</c:v>
                </c:pt>
                <c:pt idx="22">
                  <c:v>0.51</c:v>
                </c:pt>
                <c:pt idx="23">
                  <c:v>0.94000000000000039</c:v>
                </c:pt>
                <c:pt idx="24">
                  <c:v>0.60000000000000042</c:v>
                </c:pt>
                <c:pt idx="25">
                  <c:v>0.2900000000000002</c:v>
                </c:pt>
                <c:pt idx="26">
                  <c:v>0.51</c:v>
                </c:pt>
                <c:pt idx="27">
                  <c:v>0.52</c:v>
                </c:pt>
                <c:pt idx="28">
                  <c:v>0.93</c:v>
                </c:pt>
                <c:pt idx="29">
                  <c:v>0.65000000000000058</c:v>
                </c:pt>
              </c:numCache>
            </c:numRef>
          </c:val>
        </c:ser>
        <c:ser>
          <c:idx val="1"/>
          <c:order val="1"/>
          <c:tx>
            <c:strRef>
              <c:f>'2stopword_related'!$B$1</c:f>
              <c:strCache>
                <c:ptCount val="1"/>
                <c:pt idx="0">
                  <c:v>StopWord1</c:v>
                </c:pt>
              </c:strCache>
            </c:strRef>
          </c:tx>
          <c:val>
            <c:numRef>
              <c:f>'2stopword_related'!$B$2:$B$31</c:f>
              <c:numCache>
                <c:formatCode>General</c:formatCode>
                <c:ptCount val="30"/>
                <c:pt idx="0">
                  <c:v>0.15587899999999999</c:v>
                </c:pt>
                <c:pt idx="1">
                  <c:v>9.0967000000000006E-2</c:v>
                </c:pt>
                <c:pt idx="2">
                  <c:v>7.1716000000000057E-2</c:v>
                </c:pt>
                <c:pt idx="3">
                  <c:v>0.24394300000000019</c:v>
                </c:pt>
                <c:pt idx="4">
                  <c:v>0.24947100000000011</c:v>
                </c:pt>
                <c:pt idx="5">
                  <c:v>0.16620399999999999</c:v>
                </c:pt>
                <c:pt idx="6">
                  <c:v>0.278331</c:v>
                </c:pt>
                <c:pt idx="7">
                  <c:v>0.19372700000000001</c:v>
                </c:pt>
                <c:pt idx="8">
                  <c:v>0.30129800000000001</c:v>
                </c:pt>
                <c:pt idx="9">
                  <c:v>8.9923000000000045E-2</c:v>
                </c:pt>
                <c:pt idx="10">
                  <c:v>8.4802000000000002E-2</c:v>
                </c:pt>
                <c:pt idx="11">
                  <c:v>0.32588300000000042</c:v>
                </c:pt>
                <c:pt idx="12">
                  <c:v>0.32909200000000022</c:v>
                </c:pt>
                <c:pt idx="13">
                  <c:v>0.16852200000000001</c:v>
                </c:pt>
                <c:pt idx="14">
                  <c:v>0.46647500000000008</c:v>
                </c:pt>
                <c:pt idx="15">
                  <c:v>0.28263300000000002</c:v>
                </c:pt>
                <c:pt idx="16">
                  <c:v>0.30861700000000025</c:v>
                </c:pt>
                <c:pt idx="17">
                  <c:v>0.43748300000000023</c:v>
                </c:pt>
                <c:pt idx="18">
                  <c:v>0.52501699999999929</c:v>
                </c:pt>
                <c:pt idx="19">
                  <c:v>0.21948700000000018</c:v>
                </c:pt>
                <c:pt idx="20">
                  <c:v>0.42436600000000035</c:v>
                </c:pt>
                <c:pt idx="21">
                  <c:v>0.23381900000000011</c:v>
                </c:pt>
                <c:pt idx="22">
                  <c:v>0.4270400000000002</c:v>
                </c:pt>
                <c:pt idx="23">
                  <c:v>0.82100399999999996</c:v>
                </c:pt>
                <c:pt idx="24">
                  <c:v>0.59537399999999929</c:v>
                </c:pt>
                <c:pt idx="25">
                  <c:v>0.30947200000000036</c:v>
                </c:pt>
                <c:pt idx="26">
                  <c:v>0.47641900000000026</c:v>
                </c:pt>
                <c:pt idx="27">
                  <c:v>0.49498700000000023</c:v>
                </c:pt>
                <c:pt idx="28">
                  <c:v>0.94355500000000003</c:v>
                </c:pt>
                <c:pt idx="29">
                  <c:v>0.59343999999999941</c:v>
                </c:pt>
              </c:numCache>
            </c:numRef>
          </c:val>
        </c:ser>
        <c:ser>
          <c:idx val="2"/>
          <c:order val="2"/>
          <c:tx>
            <c:strRef>
              <c:f>'2stopword_related'!$C$1</c:f>
              <c:strCache>
                <c:ptCount val="1"/>
                <c:pt idx="0">
                  <c:v>StopWord2</c:v>
                </c:pt>
              </c:strCache>
            </c:strRef>
          </c:tx>
          <c:val>
            <c:numRef>
              <c:f>'2stopword_related'!$C$2:$C$31</c:f>
              <c:numCache>
                <c:formatCode>General</c:formatCode>
                <c:ptCount val="30"/>
                <c:pt idx="0">
                  <c:v>0.137105</c:v>
                </c:pt>
                <c:pt idx="1">
                  <c:v>9.3136000000000108E-2</c:v>
                </c:pt>
                <c:pt idx="2">
                  <c:v>6.6732000000000055E-2</c:v>
                </c:pt>
                <c:pt idx="3">
                  <c:v>0.21906900000000018</c:v>
                </c:pt>
                <c:pt idx="4">
                  <c:v>0.24511300000000011</c:v>
                </c:pt>
                <c:pt idx="5">
                  <c:v>0.17769699999999999</c:v>
                </c:pt>
                <c:pt idx="6">
                  <c:v>0.285798</c:v>
                </c:pt>
                <c:pt idx="7">
                  <c:v>0.19126099999999999</c:v>
                </c:pt>
                <c:pt idx="8">
                  <c:v>0.30179700000000004</c:v>
                </c:pt>
                <c:pt idx="9">
                  <c:v>9.2770000000000005E-2</c:v>
                </c:pt>
                <c:pt idx="10">
                  <c:v>0.20868700000000001</c:v>
                </c:pt>
                <c:pt idx="11">
                  <c:v>0.31399800000000022</c:v>
                </c:pt>
                <c:pt idx="12">
                  <c:v>0.30235200000000023</c:v>
                </c:pt>
                <c:pt idx="13">
                  <c:v>0.16336100000000001</c:v>
                </c:pt>
                <c:pt idx="14">
                  <c:v>0.49573200000000001</c:v>
                </c:pt>
                <c:pt idx="15">
                  <c:v>0.2990980000000002</c:v>
                </c:pt>
                <c:pt idx="16">
                  <c:v>0.30392000000000036</c:v>
                </c:pt>
                <c:pt idx="17">
                  <c:v>0.49707600000000035</c:v>
                </c:pt>
                <c:pt idx="18">
                  <c:v>0.51398500000000003</c:v>
                </c:pt>
                <c:pt idx="19">
                  <c:v>0.23870000000000011</c:v>
                </c:pt>
                <c:pt idx="20">
                  <c:v>0.40857800000000022</c:v>
                </c:pt>
                <c:pt idx="21">
                  <c:v>0.25215500000000002</c:v>
                </c:pt>
                <c:pt idx="22">
                  <c:v>0.447156</c:v>
                </c:pt>
                <c:pt idx="23">
                  <c:v>0.85338199999999997</c:v>
                </c:pt>
                <c:pt idx="24">
                  <c:v>0.58148799999999923</c:v>
                </c:pt>
                <c:pt idx="25">
                  <c:v>0.29291900000000026</c:v>
                </c:pt>
                <c:pt idx="26">
                  <c:v>0.42348400000000042</c:v>
                </c:pt>
                <c:pt idx="27">
                  <c:v>0.51456499999999938</c:v>
                </c:pt>
                <c:pt idx="28">
                  <c:v>0.87772200000000045</c:v>
                </c:pt>
                <c:pt idx="29">
                  <c:v>0.67442899999999995</c:v>
                </c:pt>
              </c:numCache>
            </c:numRef>
          </c:val>
        </c:ser>
        <c:ser>
          <c:idx val="3"/>
          <c:order val="3"/>
          <c:tx>
            <c:strRef>
              <c:f>'2stopword_related'!$D$1</c:f>
              <c:strCache>
                <c:ptCount val="1"/>
                <c:pt idx="0">
                  <c:v>StopWord3</c:v>
                </c:pt>
              </c:strCache>
            </c:strRef>
          </c:tx>
          <c:val>
            <c:numRef>
              <c:f>'2stopword_related'!$D$2:$D$31</c:f>
              <c:numCache>
                <c:formatCode>General</c:formatCode>
                <c:ptCount val="30"/>
                <c:pt idx="0">
                  <c:v>0.139684</c:v>
                </c:pt>
                <c:pt idx="1">
                  <c:v>9.3822000000000072E-2</c:v>
                </c:pt>
                <c:pt idx="2">
                  <c:v>7.2112000000000051E-2</c:v>
                </c:pt>
                <c:pt idx="3">
                  <c:v>0.23965800000000001</c:v>
                </c:pt>
                <c:pt idx="4">
                  <c:v>0.250913</c:v>
                </c:pt>
                <c:pt idx="5">
                  <c:v>0.18375600000000011</c:v>
                </c:pt>
                <c:pt idx="6">
                  <c:v>0.29384100000000002</c:v>
                </c:pt>
                <c:pt idx="7">
                  <c:v>0.20589199999999999</c:v>
                </c:pt>
                <c:pt idx="8">
                  <c:v>0.31942500000000035</c:v>
                </c:pt>
                <c:pt idx="9">
                  <c:v>0.13283400000000001</c:v>
                </c:pt>
                <c:pt idx="10">
                  <c:v>0.13995099999999999</c:v>
                </c:pt>
                <c:pt idx="11">
                  <c:v>0.33291400000000043</c:v>
                </c:pt>
                <c:pt idx="12">
                  <c:v>0.3549920000000002</c:v>
                </c:pt>
                <c:pt idx="13">
                  <c:v>0.16496700000000011</c:v>
                </c:pt>
                <c:pt idx="14">
                  <c:v>0.50249100000000002</c:v>
                </c:pt>
                <c:pt idx="15">
                  <c:v>0.31093200000000026</c:v>
                </c:pt>
                <c:pt idx="16">
                  <c:v>0.35931000000000035</c:v>
                </c:pt>
                <c:pt idx="17">
                  <c:v>0.47292100000000026</c:v>
                </c:pt>
                <c:pt idx="18">
                  <c:v>0.53496900000000003</c:v>
                </c:pt>
                <c:pt idx="19">
                  <c:v>0.23995100000000011</c:v>
                </c:pt>
                <c:pt idx="20">
                  <c:v>0.42846700000000032</c:v>
                </c:pt>
                <c:pt idx="21">
                  <c:v>0.25960500000000003</c:v>
                </c:pt>
                <c:pt idx="22">
                  <c:v>0.47975100000000004</c:v>
                </c:pt>
                <c:pt idx="23">
                  <c:v>0.89117400000000002</c:v>
                </c:pt>
                <c:pt idx="24">
                  <c:v>0.62948099999999996</c:v>
                </c:pt>
                <c:pt idx="25">
                  <c:v>0.30983100000000002</c:v>
                </c:pt>
                <c:pt idx="26">
                  <c:v>0.48291600000000023</c:v>
                </c:pt>
                <c:pt idx="27">
                  <c:v>0.51940199999999959</c:v>
                </c:pt>
                <c:pt idx="28">
                  <c:v>0.95832099999999998</c:v>
                </c:pt>
                <c:pt idx="29">
                  <c:v>0.63406200000000001</c:v>
                </c:pt>
              </c:numCache>
            </c:numRef>
          </c:val>
        </c:ser>
        <c:ser>
          <c:idx val="4"/>
          <c:order val="4"/>
          <c:tx>
            <c:strRef>
              <c:f>'2stopword_related'!$E$1</c:f>
              <c:strCache>
                <c:ptCount val="1"/>
                <c:pt idx="0">
                  <c:v>StopWord4</c:v>
                </c:pt>
              </c:strCache>
            </c:strRef>
          </c:tx>
          <c:val>
            <c:numRef>
              <c:f>'2stopword_related'!$E$2:$E$31</c:f>
              <c:numCache>
                <c:formatCode>General</c:formatCode>
                <c:ptCount val="30"/>
                <c:pt idx="0">
                  <c:v>0.13931399999999999</c:v>
                </c:pt>
                <c:pt idx="1">
                  <c:v>9.3584000000000084E-2</c:v>
                </c:pt>
                <c:pt idx="2">
                  <c:v>7.1733000000000033E-2</c:v>
                </c:pt>
                <c:pt idx="3">
                  <c:v>0.23796900000000018</c:v>
                </c:pt>
                <c:pt idx="4">
                  <c:v>0.24965899999999999</c:v>
                </c:pt>
                <c:pt idx="5">
                  <c:v>0.18220900000000018</c:v>
                </c:pt>
                <c:pt idx="6">
                  <c:v>0.29136400000000023</c:v>
                </c:pt>
                <c:pt idx="7">
                  <c:v>0.20404600000000012</c:v>
                </c:pt>
                <c:pt idx="8">
                  <c:v>0.31775900000000001</c:v>
                </c:pt>
                <c:pt idx="9">
                  <c:v>0.19240800000000011</c:v>
                </c:pt>
                <c:pt idx="10">
                  <c:v>0.15930500000000011</c:v>
                </c:pt>
                <c:pt idx="11">
                  <c:v>0.33056200000000036</c:v>
                </c:pt>
                <c:pt idx="12">
                  <c:v>0.35188500000000023</c:v>
                </c:pt>
                <c:pt idx="13">
                  <c:v>0.16399200000000011</c:v>
                </c:pt>
                <c:pt idx="14">
                  <c:v>0.49812400000000023</c:v>
                </c:pt>
                <c:pt idx="15">
                  <c:v>0.31004800000000027</c:v>
                </c:pt>
                <c:pt idx="16">
                  <c:v>0.35632200000000042</c:v>
                </c:pt>
                <c:pt idx="17">
                  <c:v>0.53945500000000002</c:v>
                </c:pt>
                <c:pt idx="18">
                  <c:v>0.53147800000000001</c:v>
                </c:pt>
                <c:pt idx="19">
                  <c:v>0.23793500000000012</c:v>
                </c:pt>
                <c:pt idx="20">
                  <c:v>0.4255460000000002</c:v>
                </c:pt>
                <c:pt idx="21">
                  <c:v>0.25863199999999997</c:v>
                </c:pt>
                <c:pt idx="22">
                  <c:v>0.476603</c:v>
                </c:pt>
                <c:pt idx="23">
                  <c:v>0.84386799999999951</c:v>
                </c:pt>
                <c:pt idx="24">
                  <c:v>0.62565300000000046</c:v>
                </c:pt>
                <c:pt idx="25">
                  <c:v>0.33805900000000022</c:v>
                </c:pt>
                <c:pt idx="26">
                  <c:v>0.47990500000000008</c:v>
                </c:pt>
                <c:pt idx="27">
                  <c:v>0.53583700000000001</c:v>
                </c:pt>
                <c:pt idx="28">
                  <c:v>0.95147400000000004</c:v>
                </c:pt>
                <c:pt idx="29">
                  <c:v>0.60834699999999997</c:v>
                </c:pt>
              </c:numCache>
            </c:numRef>
          </c:val>
        </c:ser>
        <c:marker val="1"/>
        <c:axId val="69905792"/>
        <c:axId val="69919872"/>
      </c:lineChart>
      <c:catAx>
        <c:axId val="69905792"/>
        <c:scaling>
          <c:orientation val="minMax"/>
        </c:scaling>
        <c:axPos val="b"/>
        <c:tickLblPos val="nextTo"/>
        <c:crossAx val="69919872"/>
        <c:crosses val="autoZero"/>
        <c:auto val="1"/>
        <c:lblAlgn val="ctr"/>
        <c:lblOffset val="100"/>
      </c:catAx>
      <c:valAx>
        <c:axId val="69919872"/>
        <c:scaling>
          <c:orientation val="minMax"/>
        </c:scaling>
        <c:axPos val="l"/>
        <c:majorGridlines/>
        <c:numFmt formatCode="General" sourceLinked="1"/>
        <c:tickLblPos val="nextTo"/>
        <c:crossAx val="699057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Sheet2!$B$2</c:f>
              <c:strCache>
                <c:ptCount val="1"/>
                <c:pt idx="0">
                  <c:v>Baseline</c:v>
                </c:pt>
              </c:strCache>
            </c:strRef>
          </c:tx>
          <c:cat>
            <c:strRef>
              <c:f>Sheet2!$A$3:$A$6</c:f>
              <c:strCache>
                <c:ptCount val="4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50k</c:v>
                </c:pt>
              </c:strCache>
            </c:strRef>
          </c:cat>
          <c:val>
            <c:numRef>
              <c:f>Sheet2!$B$3:$B$6</c:f>
              <c:numCache>
                <c:formatCode>General</c:formatCode>
                <c:ptCount val="4"/>
                <c:pt idx="0">
                  <c:v>822.13</c:v>
                </c:pt>
                <c:pt idx="1">
                  <c:v>1032.32</c:v>
                </c:pt>
                <c:pt idx="2">
                  <c:v>3211.21</c:v>
                </c:pt>
              </c:numCache>
            </c:numRef>
          </c:val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Our Proposal</c:v>
                </c:pt>
              </c:strCache>
            </c:strRef>
          </c:tx>
          <c:cat>
            <c:strRef>
              <c:f>Sheet2!$A$3:$A$6</c:f>
              <c:strCache>
                <c:ptCount val="4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50k</c:v>
                </c:pt>
              </c:strCache>
            </c:strRef>
          </c:cat>
          <c:val>
            <c:numRef>
              <c:f>Sheet2!$C$3:$C$6</c:f>
              <c:numCache>
                <c:formatCode>General</c:formatCode>
                <c:ptCount val="4"/>
                <c:pt idx="0">
                  <c:v>169.37</c:v>
                </c:pt>
                <c:pt idx="1">
                  <c:v>273.2</c:v>
                </c:pt>
                <c:pt idx="2">
                  <c:v>450.23</c:v>
                </c:pt>
                <c:pt idx="3">
                  <c:v>730.23</c:v>
                </c:pt>
              </c:numCache>
            </c:numRef>
          </c:val>
        </c:ser>
        <c:axId val="70231936"/>
        <c:axId val="70233472"/>
      </c:barChart>
      <c:catAx>
        <c:axId val="70231936"/>
        <c:scaling>
          <c:orientation val="minMax"/>
        </c:scaling>
        <c:axPos val="b"/>
        <c:tickLblPos val="nextTo"/>
        <c:crossAx val="70233472"/>
        <c:crosses val="autoZero"/>
        <c:auto val="1"/>
        <c:lblAlgn val="ctr"/>
        <c:lblOffset val="100"/>
      </c:catAx>
      <c:valAx>
        <c:axId val="70233472"/>
        <c:scaling>
          <c:orientation val="minMax"/>
        </c:scaling>
        <c:axPos val="l"/>
        <c:majorGridlines/>
        <c:numFmt formatCode="General" sourceLinked="1"/>
        <c:tickLblPos val="nextTo"/>
        <c:crossAx val="702319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Sheet2!$B$12</c:f>
              <c:strCache>
                <c:ptCount val="1"/>
                <c:pt idx="0">
                  <c:v>Baseline</c:v>
                </c:pt>
              </c:strCache>
            </c:strRef>
          </c:tx>
          <c:cat>
            <c:numRef>
              <c:f>Sheet2!$A$13:$A$16</c:f>
              <c:numCache>
                <c:formatCode>@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Sheet2!$B$13:$B$16</c:f>
              <c:numCache>
                <c:formatCode>General</c:formatCode>
                <c:ptCount val="4"/>
                <c:pt idx="0">
                  <c:v>870.12</c:v>
                </c:pt>
                <c:pt idx="1">
                  <c:v>1032.32</c:v>
                </c:pt>
                <c:pt idx="2">
                  <c:v>2003.12</c:v>
                </c:pt>
                <c:pt idx="3">
                  <c:v>2860.23</c:v>
                </c:pt>
              </c:numCache>
            </c:numRef>
          </c:val>
        </c:ser>
        <c:ser>
          <c:idx val="1"/>
          <c:order val="1"/>
          <c:tx>
            <c:strRef>
              <c:f>Sheet2!$C$12</c:f>
              <c:strCache>
                <c:ptCount val="1"/>
                <c:pt idx="0">
                  <c:v>Our Proposal</c:v>
                </c:pt>
              </c:strCache>
            </c:strRef>
          </c:tx>
          <c:cat>
            <c:numRef>
              <c:f>Sheet2!$A$13:$A$16</c:f>
              <c:numCache>
                <c:formatCode>@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Sheet2!$C$13:$C$16</c:f>
              <c:numCache>
                <c:formatCode>General</c:formatCode>
                <c:ptCount val="4"/>
                <c:pt idx="0">
                  <c:v>107.12</c:v>
                </c:pt>
                <c:pt idx="1">
                  <c:v>273.2</c:v>
                </c:pt>
                <c:pt idx="2">
                  <c:v>420.11</c:v>
                </c:pt>
                <c:pt idx="3">
                  <c:v>733.23</c:v>
                </c:pt>
              </c:numCache>
            </c:numRef>
          </c:val>
        </c:ser>
        <c:axId val="69820416"/>
        <c:axId val="69821952"/>
      </c:barChart>
      <c:catAx>
        <c:axId val="69820416"/>
        <c:scaling>
          <c:orientation val="minMax"/>
        </c:scaling>
        <c:axPos val="b"/>
        <c:numFmt formatCode="@" sourceLinked="1"/>
        <c:tickLblPos val="nextTo"/>
        <c:crossAx val="69821952"/>
        <c:crosses val="autoZero"/>
        <c:auto val="1"/>
        <c:lblAlgn val="ctr"/>
        <c:lblOffset val="100"/>
      </c:catAx>
      <c:valAx>
        <c:axId val="69821952"/>
        <c:scaling>
          <c:orientation val="minMax"/>
        </c:scaling>
        <c:axPos val="l"/>
        <c:majorGridlines/>
        <c:numFmt formatCode="General" sourceLinked="1"/>
        <c:tickLblPos val="nextTo"/>
        <c:crossAx val="698204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Sheet2!$B$19</c:f>
              <c:strCache>
                <c:ptCount val="1"/>
                <c:pt idx="0">
                  <c:v>Baseline</c:v>
                </c:pt>
              </c:strCache>
            </c:strRef>
          </c:tx>
          <c:cat>
            <c:strRef>
              <c:f>Sheet2!$A$20:$A$23</c:f>
              <c:strCach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strCache>
            </c:strRef>
          </c:cat>
          <c:val>
            <c:numRef>
              <c:f>Sheet2!$B$20:$B$23</c:f>
              <c:numCache>
                <c:formatCode>General</c:formatCode>
                <c:ptCount val="4"/>
                <c:pt idx="0">
                  <c:v>688.12</c:v>
                </c:pt>
                <c:pt idx="1">
                  <c:v>921.02</c:v>
                </c:pt>
                <c:pt idx="2">
                  <c:v>1192.0999999999999</c:v>
                </c:pt>
                <c:pt idx="3">
                  <c:v>1302.1300000000001</c:v>
                </c:pt>
              </c:numCache>
            </c:numRef>
          </c:val>
        </c:ser>
        <c:ser>
          <c:idx val="1"/>
          <c:order val="1"/>
          <c:tx>
            <c:strRef>
              <c:f>Sheet2!$C$19</c:f>
              <c:strCache>
                <c:ptCount val="1"/>
                <c:pt idx="0">
                  <c:v>Our Proposal</c:v>
                </c:pt>
              </c:strCache>
            </c:strRef>
          </c:tx>
          <c:cat>
            <c:strRef>
              <c:f>Sheet2!$A$20:$A$23</c:f>
              <c:strCach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strCache>
            </c:strRef>
          </c:cat>
          <c:val>
            <c:numRef>
              <c:f>Sheet2!$C$20:$C$23</c:f>
              <c:numCache>
                <c:formatCode>General</c:formatCode>
                <c:ptCount val="4"/>
                <c:pt idx="0">
                  <c:v>179.13</c:v>
                </c:pt>
                <c:pt idx="1">
                  <c:v>280.52</c:v>
                </c:pt>
                <c:pt idx="2">
                  <c:v>279.70999999999998</c:v>
                </c:pt>
                <c:pt idx="3">
                  <c:v>301.68</c:v>
                </c:pt>
              </c:numCache>
            </c:numRef>
          </c:val>
        </c:ser>
        <c:axId val="70268800"/>
        <c:axId val="70270336"/>
      </c:barChart>
      <c:catAx>
        <c:axId val="70268800"/>
        <c:scaling>
          <c:orientation val="minMax"/>
        </c:scaling>
        <c:axPos val="b"/>
        <c:tickLblPos val="nextTo"/>
        <c:crossAx val="70270336"/>
        <c:crosses val="autoZero"/>
        <c:auto val="1"/>
        <c:lblAlgn val="ctr"/>
        <c:lblOffset val="100"/>
      </c:catAx>
      <c:valAx>
        <c:axId val="70270336"/>
        <c:scaling>
          <c:orientation val="minMax"/>
        </c:scaling>
        <c:axPos val="l"/>
        <c:majorGridlines/>
        <c:numFmt formatCode="General" sourceLinked="1"/>
        <c:tickLblPos val="nextTo"/>
        <c:crossAx val="702688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Sheet1!$H$1</c:f>
              <c:strCache>
                <c:ptCount val="1"/>
                <c:pt idx="0">
                  <c:v>top-1</c:v>
                </c:pt>
              </c:strCache>
            </c:strRef>
          </c:tx>
          <c:cat>
            <c:strRef>
              <c:f>Sheet1!$G$2:$G$6</c:f>
              <c:strCache>
                <c:ptCount val="5"/>
                <c:pt idx="0">
                  <c:v>30 of 65 pairs</c:v>
                </c:pt>
                <c:pt idx="1">
                  <c:v>1k</c:v>
                </c:pt>
                <c:pt idx="2">
                  <c:v>5k</c:v>
                </c:pt>
                <c:pt idx="3">
                  <c:v>10k</c:v>
                </c:pt>
                <c:pt idx="4">
                  <c:v>50k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32.33</c:v>
                </c:pt>
                <c:pt idx="1">
                  <c:v>35.230000000000011</c:v>
                </c:pt>
                <c:pt idx="2">
                  <c:v>49.230000000000011</c:v>
                </c:pt>
                <c:pt idx="3">
                  <c:v>72.19</c:v>
                </c:pt>
                <c:pt idx="4">
                  <c:v>89.32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top-5</c:v>
                </c:pt>
              </c:strCache>
            </c:strRef>
          </c:tx>
          <c:cat>
            <c:strRef>
              <c:f>Sheet1!$G$2:$G$6</c:f>
              <c:strCache>
                <c:ptCount val="5"/>
                <c:pt idx="0">
                  <c:v>30 of 65 pairs</c:v>
                </c:pt>
                <c:pt idx="1">
                  <c:v>1k</c:v>
                </c:pt>
                <c:pt idx="2">
                  <c:v>5k</c:v>
                </c:pt>
                <c:pt idx="3">
                  <c:v>10k</c:v>
                </c:pt>
                <c:pt idx="4">
                  <c:v>50k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0">
                  <c:v>42.9</c:v>
                </c:pt>
                <c:pt idx="1">
                  <c:v>57.39</c:v>
                </c:pt>
                <c:pt idx="2">
                  <c:v>69.23</c:v>
                </c:pt>
                <c:pt idx="3">
                  <c:v>87.23</c:v>
                </c:pt>
                <c:pt idx="4">
                  <c:v>92</c:v>
                </c:pt>
              </c:numCache>
            </c:numRef>
          </c:val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top-10</c:v>
                </c:pt>
              </c:strCache>
            </c:strRef>
          </c:tx>
          <c:cat>
            <c:strRef>
              <c:f>Sheet1!$G$2:$G$6</c:f>
              <c:strCache>
                <c:ptCount val="5"/>
                <c:pt idx="0">
                  <c:v>30 of 65 pairs</c:v>
                </c:pt>
                <c:pt idx="1">
                  <c:v>1k</c:v>
                </c:pt>
                <c:pt idx="2">
                  <c:v>5k</c:v>
                </c:pt>
                <c:pt idx="3">
                  <c:v>10k</c:v>
                </c:pt>
                <c:pt idx="4">
                  <c:v>50k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0">
                  <c:v>87.76</c:v>
                </c:pt>
                <c:pt idx="1">
                  <c:v>112.36999999999999</c:v>
                </c:pt>
                <c:pt idx="2">
                  <c:v>162.32000000000022</c:v>
                </c:pt>
                <c:pt idx="3">
                  <c:v>305.2</c:v>
                </c:pt>
                <c:pt idx="4">
                  <c:v>520.39</c:v>
                </c:pt>
              </c:numCache>
            </c:numRef>
          </c:val>
        </c:ser>
        <c:ser>
          <c:idx val="3"/>
          <c:order val="3"/>
          <c:tx>
            <c:strRef>
              <c:f>Sheet1!$K$1</c:f>
              <c:strCache>
                <c:ptCount val="1"/>
                <c:pt idx="0">
                  <c:v>top-20</c:v>
                </c:pt>
              </c:strCache>
            </c:strRef>
          </c:tx>
          <c:cat>
            <c:strRef>
              <c:f>Sheet1!$G$2:$G$6</c:f>
              <c:strCache>
                <c:ptCount val="5"/>
                <c:pt idx="0">
                  <c:v>30 of 65 pairs</c:v>
                </c:pt>
                <c:pt idx="1">
                  <c:v>1k</c:v>
                </c:pt>
                <c:pt idx="2">
                  <c:v>5k</c:v>
                </c:pt>
                <c:pt idx="3">
                  <c:v>10k</c:v>
                </c:pt>
                <c:pt idx="4">
                  <c:v>50k</c:v>
                </c:pt>
              </c:strCache>
            </c:strRef>
          </c:cat>
          <c:val>
            <c:numRef>
              <c:f>Sheet1!$K$2:$K$6</c:f>
              <c:numCache>
                <c:formatCode>General</c:formatCode>
                <c:ptCount val="5"/>
                <c:pt idx="0">
                  <c:v>201.23</c:v>
                </c:pt>
                <c:pt idx="1">
                  <c:v>250.12</c:v>
                </c:pt>
                <c:pt idx="2">
                  <c:v>290.22999999999956</c:v>
                </c:pt>
                <c:pt idx="3">
                  <c:v>310.20999999999964</c:v>
                </c:pt>
                <c:pt idx="4">
                  <c:v>590.1</c:v>
                </c:pt>
              </c:numCache>
            </c:numRef>
          </c:val>
        </c:ser>
        <c:axId val="70309376"/>
        <c:axId val="70310912"/>
      </c:barChart>
      <c:catAx>
        <c:axId val="70309376"/>
        <c:scaling>
          <c:orientation val="minMax"/>
        </c:scaling>
        <c:axPos val="b"/>
        <c:tickLblPos val="nextTo"/>
        <c:crossAx val="70310912"/>
        <c:crosses val="autoZero"/>
        <c:auto val="1"/>
        <c:lblAlgn val="ctr"/>
        <c:lblOffset val="100"/>
      </c:catAx>
      <c:valAx>
        <c:axId val="70310912"/>
        <c:scaling>
          <c:orientation val="minMax"/>
        </c:scaling>
        <c:axPos val="l"/>
        <c:majorGridlines/>
        <c:numFmt formatCode="General" sourceLinked="1"/>
        <c:tickLblPos val="nextTo"/>
        <c:crossAx val="703093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77102-ACF7-40F9-B8FB-D0A05C2F36DF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1515D-E1C1-4F32-A20C-334B1E713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09256-7756-402B-B162-C53D658CB8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</a:t>
            </a:r>
            <a:r>
              <a:rPr lang="en-US" dirty="0" smtClean="0"/>
              <a:t>Similarity measure</a:t>
            </a:r>
            <a:r>
              <a:rPr lang="en-US" baseline="0" dirty="0" smtClean="0"/>
              <a:t> the same as TKDD</a:t>
            </a:r>
            <a:r>
              <a:rPr lang="en-US" altLang="zh-CN" baseline="0" dirty="0" smtClean="0"/>
              <a:t>’08 paper. </a:t>
            </a:r>
          </a:p>
          <a:p>
            <a:r>
              <a:rPr lang="en-US" baseline="0" dirty="0" smtClean="0"/>
              <a:t>Improve the efficiency of computation. </a:t>
            </a:r>
          </a:p>
          <a:p>
            <a:r>
              <a:rPr lang="zh-CN" altLang="en-US" baseline="0" dirty="0" smtClean="0"/>
              <a:t>前后的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的表示要一样。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用虚线来表示。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前后要统一。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用不同的图形来区分开来。</a:t>
            </a:r>
            <a:endParaRPr lang="en-US" altLang="zh-CN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中的</a:t>
            </a:r>
            <a:r>
              <a:rPr lang="en-US" altLang="zh-CN" baseline="0" dirty="0" smtClean="0"/>
              <a:t>word1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q</a:t>
            </a:r>
            <a:r>
              <a:rPr lang="zh-CN" altLang="en-US" baseline="0" dirty="0" smtClean="0"/>
              <a:t>中的</a:t>
            </a:r>
            <a:r>
              <a:rPr lang="en-US" altLang="zh-CN" baseline="0" dirty="0" smtClean="0"/>
              <a:t>word1</a:t>
            </a:r>
            <a:r>
              <a:rPr lang="zh-CN" altLang="en-US" baseline="0" dirty="0" smtClean="0"/>
              <a:t>要用下标来表示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</a:t>
            </a:r>
            <a:r>
              <a:rPr lang="en-US" dirty="0" smtClean="0"/>
              <a:t>Similarity measure</a:t>
            </a:r>
            <a:r>
              <a:rPr lang="en-US" baseline="0" dirty="0" smtClean="0"/>
              <a:t> the same as TKDD</a:t>
            </a:r>
            <a:r>
              <a:rPr lang="en-US" altLang="zh-CN" baseline="0" dirty="0" smtClean="0"/>
              <a:t>’08 paper. </a:t>
            </a:r>
          </a:p>
          <a:p>
            <a:r>
              <a:rPr lang="en-US" baseline="0" dirty="0" smtClean="0"/>
              <a:t>Improve the efficiency of computation. </a:t>
            </a:r>
          </a:p>
          <a:p>
            <a:r>
              <a:rPr lang="zh-CN" altLang="en-US" baseline="0" dirty="0" smtClean="0"/>
              <a:t>前后的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的表示要一样。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用虚线来表示。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前后要统一。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用不同的图形来区分开来。</a:t>
            </a:r>
            <a:endParaRPr lang="en-US" altLang="zh-CN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</a:t>
            </a:r>
            <a:r>
              <a:rPr lang="en-US" dirty="0" smtClean="0"/>
              <a:t>Similarity measure</a:t>
            </a:r>
            <a:r>
              <a:rPr lang="en-US" baseline="0" dirty="0" smtClean="0"/>
              <a:t> the same as TKDD</a:t>
            </a:r>
            <a:r>
              <a:rPr lang="en-US" altLang="zh-CN" baseline="0" dirty="0" smtClean="0"/>
              <a:t>’08 paper. </a:t>
            </a:r>
          </a:p>
          <a:p>
            <a:r>
              <a:rPr lang="en-US" baseline="0" dirty="0" smtClean="0"/>
              <a:t>Improve the efficiency of computation. </a:t>
            </a:r>
          </a:p>
          <a:p>
            <a:r>
              <a:rPr lang="zh-CN" altLang="en-US" baseline="0" dirty="0" smtClean="0"/>
              <a:t>前后的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的表示要一样。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用虚线来表示。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前后要统一。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用不同的图形来区分开来。</a:t>
            </a:r>
            <a:endParaRPr lang="en-US" altLang="zh-CN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</a:t>
            </a:r>
            <a:r>
              <a:rPr lang="en-US" dirty="0" smtClean="0"/>
              <a:t>Similarity measure</a:t>
            </a:r>
            <a:r>
              <a:rPr lang="en-US" baseline="0" dirty="0" smtClean="0"/>
              <a:t> the same as TKDD</a:t>
            </a:r>
            <a:r>
              <a:rPr lang="en-US" altLang="zh-CN" baseline="0" dirty="0" smtClean="0"/>
              <a:t>’08 paper. </a:t>
            </a:r>
          </a:p>
          <a:p>
            <a:r>
              <a:rPr lang="en-US" baseline="0" dirty="0" smtClean="0"/>
              <a:t>Improve the efficiency of computation. </a:t>
            </a:r>
          </a:p>
          <a:p>
            <a:r>
              <a:rPr lang="zh-CN" altLang="en-US" baseline="0" dirty="0" smtClean="0"/>
              <a:t>前后的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的表示要一样。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用虚线来表示。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前后要统一。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用不同的图形来区分开来。</a:t>
            </a:r>
            <a:endParaRPr lang="en-US" altLang="zh-CN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第三个不要</a:t>
            </a:r>
            <a:endParaRPr lang="en-US" altLang="zh-CN" dirty="0" smtClean="0"/>
          </a:p>
          <a:p>
            <a:r>
              <a:rPr lang="en-US" altLang="zh-CN" dirty="0" err="1" smtClean="0"/>
              <a:t>abd</a:t>
            </a:r>
            <a:r>
              <a:rPr lang="zh-CN" altLang="en-US" dirty="0" smtClean="0"/>
              <a:t>要加</a:t>
            </a:r>
            <a:r>
              <a:rPr lang="zh-CN" altLang="en-US" baseline="0" dirty="0" smtClean="0"/>
              <a:t> 一个</a:t>
            </a:r>
            <a:r>
              <a:rPr lang="en-US" altLang="zh-CN" baseline="0" dirty="0" smtClean="0"/>
              <a:t>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</a:t>
            </a:r>
            <a:r>
              <a:rPr lang="en-US" dirty="0" smtClean="0"/>
              <a:t>Similarity measure</a:t>
            </a:r>
            <a:r>
              <a:rPr lang="en-US" baseline="0" dirty="0" smtClean="0"/>
              <a:t> the same as TKDD</a:t>
            </a:r>
            <a:r>
              <a:rPr lang="en-US" altLang="zh-CN" baseline="0" dirty="0" smtClean="0"/>
              <a:t>’08 paper. </a:t>
            </a:r>
          </a:p>
          <a:p>
            <a:r>
              <a:rPr lang="en-US" baseline="0" dirty="0" smtClean="0"/>
              <a:t>Improve the efficiency of computation. </a:t>
            </a:r>
          </a:p>
          <a:p>
            <a:r>
              <a:rPr lang="zh-CN" altLang="en-US" baseline="0" dirty="0" smtClean="0"/>
              <a:t>前后的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的表示要一样。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用虚线来表示。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前后要统一。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用不同的图形来区分开来。</a:t>
            </a:r>
            <a:endParaRPr lang="en-US" altLang="zh-CN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用竖的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Appendix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如何把所有的</a:t>
            </a:r>
            <a:r>
              <a:rPr lang="en-US" altLang="zh-CN" baseline="0" dirty="0" err="1" smtClean="0"/>
              <a:t>pmi</a:t>
            </a:r>
            <a:r>
              <a:rPr lang="zh-CN" altLang="en-US" baseline="0" dirty="0" smtClean="0"/>
              <a:t>合并；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说出</a:t>
            </a:r>
            <a:r>
              <a:rPr lang="en-US" altLang="zh-CN" dirty="0" smtClean="0"/>
              <a:t>key idea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不需要解释具体的公式的意义；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综合考虑这三个，最后算出来总的结果。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取前面的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个值，不然就是你</a:t>
            </a:r>
            <a:r>
              <a:rPr lang="en-US" altLang="zh-CN" dirty="0" err="1" smtClean="0"/>
              <a:t>noisey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reasonable</a:t>
            </a:r>
            <a:r>
              <a:rPr lang="en-US" altLang="zh-CN" baseline="0" dirty="0" smtClean="0"/>
              <a:t> solution</a:t>
            </a:r>
            <a:r>
              <a:rPr lang="zh-CN" altLang="en-US" baseline="0" dirty="0" smtClean="0"/>
              <a:t>是把这些所有的值做一个平均。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取一个综合的线性的叠加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</a:t>
            </a:r>
            <a:r>
              <a:rPr lang="en-US" dirty="0" smtClean="0"/>
              <a:t>Similarity measure</a:t>
            </a:r>
            <a:r>
              <a:rPr lang="en-US" baseline="0" dirty="0" smtClean="0"/>
              <a:t> the same as TKDD</a:t>
            </a:r>
            <a:r>
              <a:rPr lang="en-US" altLang="zh-CN" baseline="0" dirty="0" smtClean="0"/>
              <a:t>’08 paper. </a:t>
            </a:r>
          </a:p>
          <a:p>
            <a:r>
              <a:rPr lang="en-US" baseline="0" dirty="0" smtClean="0"/>
              <a:t>Improve the efficiency of computation. </a:t>
            </a:r>
          </a:p>
          <a:p>
            <a:r>
              <a:rPr lang="zh-CN" altLang="en-US" baseline="0" dirty="0" smtClean="0"/>
              <a:t>前后的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的表示要一样。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用虚线来表示。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前后要统一。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用不同的图形来区分开来。</a:t>
            </a:r>
            <a:endParaRPr lang="en-US" altLang="zh-CN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09256-7756-402B-B162-C53D658CB8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</a:t>
            </a:r>
            <a:r>
              <a:rPr lang="en-US" dirty="0" smtClean="0"/>
              <a:t>Similarity measure</a:t>
            </a:r>
            <a:r>
              <a:rPr lang="en-US" baseline="0" dirty="0" smtClean="0"/>
              <a:t> the same as TKDD</a:t>
            </a:r>
            <a:r>
              <a:rPr lang="en-US" altLang="zh-CN" baseline="0" dirty="0" smtClean="0"/>
              <a:t>’08 paper. </a:t>
            </a:r>
          </a:p>
          <a:p>
            <a:r>
              <a:rPr lang="en-US" baseline="0" dirty="0" smtClean="0"/>
              <a:t>Improve the efficiency of computation. </a:t>
            </a:r>
          </a:p>
          <a:p>
            <a:r>
              <a:rPr lang="zh-CN" altLang="en-US" baseline="0" dirty="0" smtClean="0"/>
              <a:t>前后的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的表示要一样。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用虚线来表示。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前后要统一。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用不同的图形来区分开来。</a:t>
            </a:r>
            <a:endParaRPr lang="en-US" altLang="zh-CN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说明的时候强调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semantic</a:t>
            </a:r>
            <a:r>
              <a:rPr lang="zh-CN" altLang="en-US" dirty="0" smtClean="0"/>
              <a:t>，不用</a:t>
            </a:r>
            <a:r>
              <a:rPr lang="en-US" altLang="zh-CN" dirty="0" smtClean="0"/>
              <a:t>order</a:t>
            </a:r>
          </a:p>
          <a:p>
            <a:endParaRPr lang="en-US" dirty="0" smtClean="0"/>
          </a:p>
          <a:p>
            <a:r>
              <a:rPr lang="en-US" dirty="0" smtClean="0"/>
              <a:t>Heuristic</a:t>
            </a:r>
            <a:r>
              <a:rPr lang="en-US" baseline="0" dirty="0" smtClean="0"/>
              <a:t> approach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09256-7756-402B-B162-C53D658CB8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我们改变的是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，我们现在不改变</a:t>
            </a:r>
            <a:r>
              <a:rPr lang="en-US" altLang="zh-CN" dirty="0" smtClean="0"/>
              <a:t>word pair</a:t>
            </a:r>
            <a:r>
              <a:rPr lang="zh-CN" altLang="en-US" dirty="0" smtClean="0"/>
              <a:t>级别的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，改变的计算顺序；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强调：</a:t>
            </a:r>
            <a:r>
              <a:rPr lang="zh-CN" altLang="en-US" baseline="0" dirty="0" smtClean="0"/>
              <a:t> 看起来比较</a:t>
            </a:r>
            <a:r>
              <a:rPr lang="en-US" altLang="zh-CN" baseline="0" dirty="0" smtClean="0"/>
              <a:t>complex</a:t>
            </a:r>
            <a:r>
              <a:rPr lang="zh-CN" altLang="en-US" baseline="0" dirty="0" smtClean="0"/>
              <a:t>，实际上就是： 给定两个</a:t>
            </a:r>
            <a:r>
              <a:rPr lang="en-US" altLang="zh-CN" baseline="0" dirty="0" smtClean="0"/>
              <a:t>list</a:t>
            </a:r>
            <a:r>
              <a:rPr lang="zh-CN" altLang="en-US" baseline="0" dirty="0" smtClean="0"/>
              <a:t>，计算总的</a:t>
            </a:r>
            <a:r>
              <a:rPr lang="en-US" altLang="zh-CN" baseline="0" dirty="0" smtClean="0"/>
              <a:t>list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top-k</a:t>
            </a:r>
            <a:r>
              <a:rPr lang="zh-CN" altLang="en-US" baseline="0" dirty="0" smtClean="0"/>
              <a:t>，而</a:t>
            </a:r>
            <a:r>
              <a:rPr lang="en-US" altLang="zh-CN" baseline="0" dirty="0" smtClean="0"/>
              <a:t>rank aggregation</a:t>
            </a:r>
            <a:r>
              <a:rPr lang="zh-CN" altLang="en-US" baseline="0" dirty="0" smtClean="0"/>
              <a:t>的一个比较</a:t>
            </a:r>
            <a:r>
              <a:rPr lang="en-US" altLang="zh-CN" baseline="0" dirty="0" smtClean="0"/>
              <a:t>classic</a:t>
            </a:r>
            <a:r>
              <a:rPr lang="zh-CN" altLang="en-US" baseline="0" dirty="0" smtClean="0"/>
              <a:t>的一个</a:t>
            </a:r>
            <a:r>
              <a:rPr lang="en-US" altLang="zh-CN" baseline="0" dirty="0" smtClean="0"/>
              <a:t>Research</a:t>
            </a:r>
            <a:r>
              <a:rPr lang="zh-CN" altLang="en-US" baseline="0" dirty="0" smtClean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09256-7756-402B-B162-C53D658CB84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有一些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******************, ------------------</a:t>
            </a:r>
          </a:p>
          <a:p>
            <a:r>
              <a:rPr lang="zh-CN" altLang="en-US" baseline="0" dirty="0" smtClean="0"/>
              <a:t>需要把最大的或者最小的</a:t>
            </a:r>
            <a:r>
              <a:rPr lang="en-US" altLang="zh-CN" baseline="0" dirty="0" smtClean="0"/>
              <a:t>word</a:t>
            </a:r>
            <a:r>
              <a:rPr lang="zh-CN" altLang="en-US" baseline="0" dirty="0" smtClean="0"/>
              <a:t>是什么挑出来吗</a:t>
            </a:r>
            <a:r>
              <a:rPr lang="en-US" altLang="zh-CN" baseline="0" dirty="0" smtClean="0"/>
              <a:t>------</a:t>
            </a:r>
          </a:p>
          <a:p>
            <a:r>
              <a:rPr lang="en-US" altLang="zh-CN" dirty="0" smtClean="0"/>
              <a:t>……&amp;&amp;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（*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（*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（*</a:t>
            </a:r>
            <a:r>
              <a:rPr lang="en-US" altLang="zh-CN" dirty="0" smtClean="0"/>
              <a:t>&amp;</a:t>
            </a:r>
          </a:p>
          <a:p>
            <a:r>
              <a:rPr lang="zh-CN" altLang="en-US" dirty="0" smtClean="0"/>
              <a:t>最长的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是什么，列举出来。</a:t>
            </a:r>
            <a:r>
              <a:rPr lang="en-US" altLang="zh-CN" dirty="0" smtClean="0"/>
              <a:t>Appendix</a:t>
            </a:r>
            <a:r>
              <a:rPr lang="zh-CN" altLang="en-US" dirty="0" smtClean="0"/>
              <a:t>或者随时准备好给他们看。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Validation </a:t>
            </a:r>
            <a:r>
              <a:rPr lang="zh-CN" altLang="en-US" dirty="0" smtClean="0"/>
              <a:t>的用法？？？</a:t>
            </a:r>
            <a:endParaRPr lang="en-US" altLang="zh-CN" dirty="0" smtClean="0"/>
          </a:p>
          <a:p>
            <a:r>
              <a:rPr lang="en-US" altLang="zh-CN" dirty="0" smtClean="0"/>
              <a:t>Precision</a:t>
            </a:r>
            <a:r>
              <a:rPr lang="zh-CN" altLang="en-US" dirty="0" smtClean="0"/>
              <a:t>？</a:t>
            </a:r>
            <a:r>
              <a:rPr lang="en-US" altLang="zh-CN" dirty="0" err="1" smtClean="0"/>
              <a:t>Effecitveness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09256-7756-402B-B162-C53D658CB8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具体的应用要说出来</a:t>
            </a:r>
            <a:r>
              <a:rPr lang="en-US" altLang="zh-CN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TKD</a:t>
            </a:r>
            <a:r>
              <a:rPr lang="en-US" altLang="zh-CN" dirty="0" smtClean="0"/>
              <a:t>E’06 </a:t>
            </a:r>
            <a:r>
              <a:rPr lang="zh-CN" altLang="en-US" dirty="0" smtClean="0"/>
              <a:t>的结果去掉。。。</a:t>
            </a:r>
            <a:endParaRPr lang="en-US" altLang="zh-CN" dirty="0" smtClean="0"/>
          </a:p>
          <a:p>
            <a:r>
              <a:rPr lang="en-US" altLang="zh-CN" dirty="0" smtClean="0"/>
              <a:t>Human</a:t>
            </a:r>
            <a:r>
              <a:rPr lang="zh-CN" altLang="en-US" dirty="0" smtClean="0"/>
              <a:t>去掉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加上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就加上</a:t>
            </a:r>
            <a:r>
              <a:rPr lang="en-US" altLang="zh-CN" dirty="0" smtClean="0"/>
              <a:t>3</a:t>
            </a:r>
            <a:r>
              <a:rPr lang="zh-CN" altLang="en-US" dirty="0" smtClean="0"/>
              <a:t>根线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方差。</a:t>
            </a:r>
            <a:endParaRPr lang="en-US" altLang="zh-CN" dirty="0" smtClean="0"/>
          </a:p>
          <a:p>
            <a:r>
              <a:rPr lang="zh-CN" altLang="en-US" dirty="0" smtClean="0"/>
              <a:t>第三个是导致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最相似的</a:t>
            </a:r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en-US" altLang="zh-CN" dirty="0" smtClean="0"/>
              <a:t>similar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 TKDD</a:t>
            </a:r>
            <a:r>
              <a:rPr lang="zh-CN" altLang="en-US" baseline="0" dirty="0" smtClean="0"/>
              <a:t>’</a:t>
            </a:r>
            <a:r>
              <a:rPr lang="en-US" altLang="zh-CN" baseline="0" dirty="0" smtClean="0"/>
              <a:t>08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65</a:t>
            </a:r>
            <a:r>
              <a:rPr lang="zh-CN" altLang="en-US" dirty="0" smtClean="0"/>
              <a:t>的不要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09256-7756-402B-B162-C53D658CB84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time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的句子的长度有关的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只要</a:t>
            </a:r>
            <a:r>
              <a:rPr lang="en-US" altLang="zh-CN" dirty="0" smtClean="0"/>
              <a:t>top-1</a:t>
            </a:r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s</a:t>
            </a:r>
            <a:r>
              <a:rPr lang="zh-CN" altLang="en-US" dirty="0" smtClean="0"/>
              <a:t>改成</a:t>
            </a:r>
            <a:r>
              <a:rPr lang="en-US" altLang="zh-CN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用竖的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Appendix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如何把所有的</a:t>
            </a:r>
            <a:r>
              <a:rPr lang="en-US" altLang="zh-CN" baseline="0" dirty="0" err="1" smtClean="0"/>
              <a:t>pmi</a:t>
            </a:r>
            <a:r>
              <a:rPr lang="zh-CN" altLang="en-US" baseline="0" dirty="0" smtClean="0"/>
              <a:t>合并；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说出</a:t>
            </a:r>
            <a:r>
              <a:rPr lang="en-US" altLang="zh-CN" dirty="0" smtClean="0"/>
              <a:t>key idea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不需要解释具体的公式的意义；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综合考虑这三个，最后算出来总的结果。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取前面的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个值，不然就是你</a:t>
            </a:r>
            <a:r>
              <a:rPr lang="en-US" altLang="zh-CN" dirty="0" err="1" smtClean="0"/>
              <a:t>noisey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reasonable</a:t>
            </a:r>
            <a:r>
              <a:rPr lang="en-US" altLang="zh-CN" baseline="0" dirty="0" smtClean="0"/>
              <a:t> solution</a:t>
            </a:r>
            <a:r>
              <a:rPr lang="zh-CN" altLang="en-US" baseline="0" dirty="0" smtClean="0"/>
              <a:t>是把这些所有的值做一个平均。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取一个综合的线性的叠加。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换一个比较明显的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，中间的只要对应上面的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。四个图叠加，每个都引出一个</a:t>
            </a:r>
            <a:r>
              <a:rPr lang="en-US" altLang="zh-CN" dirty="0" smtClean="0"/>
              <a:t>anchor</a:t>
            </a:r>
            <a:r>
              <a:rPr lang="en-US" altLang="zh-CN" baseline="0" dirty="0" smtClean="0"/>
              <a:t> text</a:t>
            </a:r>
            <a:r>
              <a:rPr lang="zh-CN" altLang="en-US" baseline="0" dirty="0" smtClean="0"/>
              <a:t>，对应的是同一个</a:t>
            </a:r>
            <a:r>
              <a:rPr lang="en-US" altLang="zh-CN" baseline="0" dirty="0" smtClean="0"/>
              <a:t>webpage</a:t>
            </a:r>
            <a:r>
              <a:rPr lang="zh-CN" altLang="en-US" baseline="0" dirty="0" smtClean="0"/>
              <a:t>，用一个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，实际上是跟多个</a:t>
            </a:r>
            <a:r>
              <a:rPr lang="en-US" altLang="zh-CN" baseline="0" dirty="0" smtClean="0"/>
              <a:t>anchor text</a:t>
            </a:r>
            <a:r>
              <a:rPr lang="zh-CN" altLang="en-US" baseline="0" dirty="0" smtClean="0"/>
              <a:t>做对比，可以综合考虑。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09256-7756-402B-B162-C53D658CB8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09256-7756-402B-B162-C53D658CB8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用户要找出与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最相近的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，并不一定需要知道每一队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的值。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Traditional work.</a:t>
            </a:r>
          </a:p>
          <a:p>
            <a:r>
              <a:rPr lang="en-US" baseline="0" dirty="0" smtClean="0"/>
              <a:t>Key </a:t>
            </a:r>
            <a:r>
              <a:rPr lang="en-US" baseline="0" dirty="0" err="1" smtClean="0"/>
              <a:t>iead</a:t>
            </a:r>
            <a:r>
              <a:rPr lang="en-US" baseline="0" dirty="0" smtClean="0"/>
              <a:t>: </a:t>
            </a:r>
            <a:r>
              <a:rPr lang="zh-CN" altLang="en-US" baseline="0" dirty="0" smtClean="0"/>
              <a:t>不需要计算所有的</a:t>
            </a:r>
            <a:r>
              <a:rPr lang="en-US" altLang="zh-CN" baseline="0" dirty="0" smtClean="0"/>
              <a:t>sentence</a:t>
            </a:r>
            <a:r>
              <a:rPr lang="zh-CN" altLang="en-US" baseline="0" dirty="0" smtClean="0"/>
              <a:t>，我们只要计算很少的</a:t>
            </a:r>
            <a:r>
              <a:rPr lang="en-US" altLang="zh-CN" baseline="0" dirty="0" smtClean="0"/>
              <a:t>sentence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怎么来实现： 我们在预处理的时候要对</a:t>
            </a:r>
            <a:r>
              <a:rPr lang="en-US" altLang="zh-CN" baseline="0" dirty="0" smtClean="0"/>
              <a:t>list</a:t>
            </a:r>
            <a:r>
              <a:rPr lang="zh-CN" altLang="en-US" baseline="0" dirty="0" smtClean="0"/>
              <a:t>进行预先的排序，具体是与</a:t>
            </a:r>
            <a:r>
              <a:rPr lang="en-US" altLang="zh-CN" baseline="0" dirty="0" smtClean="0"/>
              <a:t>Similarity</a:t>
            </a:r>
            <a:r>
              <a:rPr lang="zh-CN" altLang="en-US" baseline="0" dirty="0" smtClean="0"/>
              <a:t>相关的，具体的手法我们在后面的</a:t>
            </a:r>
            <a:r>
              <a:rPr lang="en-US" altLang="zh-CN" baseline="0" dirty="0" smtClean="0"/>
              <a:t>slides</a:t>
            </a:r>
            <a:r>
              <a:rPr lang="zh-CN" altLang="en-US" baseline="0" dirty="0" smtClean="0"/>
              <a:t>要进行介绍的。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的时候我们只要比较前面的一部分就可以了， 它们是有一定的优先顺序的。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的时候，不需要比较所有的</a:t>
            </a:r>
            <a:r>
              <a:rPr lang="en-US" altLang="zh-CN" baseline="0" dirty="0" smtClean="0"/>
              <a:t>Similarity</a:t>
            </a:r>
            <a:r>
              <a:rPr lang="zh-CN" altLang="en-US" baseline="0" dirty="0" smtClean="0"/>
              <a:t>了。 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Keyiead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怎么找到这个顺序，怎么找到对应的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~~~</a:t>
            </a:r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刚才是</a:t>
            </a:r>
            <a:r>
              <a:rPr lang="en-US" altLang="zh-CN" dirty="0" smtClean="0"/>
              <a:t>challenge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我们现在想做的是提高速度，只是比较一部分。我们的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是进行排序。</a:t>
            </a:r>
            <a:endParaRPr lang="en-US" altLang="zh-CN" dirty="0" smtClean="0"/>
          </a:p>
          <a:p>
            <a:r>
              <a:rPr lang="zh-CN" altLang="en-US" dirty="0" smtClean="0"/>
              <a:t>我们如何找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下面我来介绍相关</a:t>
            </a:r>
            <a:r>
              <a:rPr lang="en-US" altLang="zh-CN" dirty="0" smtClean="0"/>
              <a:t>work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的研究是：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xxx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xx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xxx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Application</a:t>
            </a:r>
            <a:r>
              <a:rPr lang="zh-CN" altLang="en-US" baseline="0" dirty="0" smtClean="0"/>
              <a:t>是重复的。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我们要基于一个</a:t>
            </a:r>
            <a:r>
              <a:rPr lang="en-US" altLang="zh-CN" dirty="0" smtClean="0"/>
              <a:t>general</a:t>
            </a:r>
            <a:r>
              <a:rPr lang="en-US" altLang="zh-CN" baseline="0" dirty="0" smtClean="0"/>
              <a:t> Framework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TKDD</a:t>
            </a:r>
            <a:r>
              <a:rPr lang="zh-CN" altLang="en-US" baseline="0" dirty="0" smtClean="0"/>
              <a:t>’</a:t>
            </a:r>
            <a:r>
              <a:rPr lang="en-US" altLang="zh-CN" baseline="0" dirty="0" smtClean="0"/>
              <a:t>08</a:t>
            </a:r>
            <a:r>
              <a:rPr lang="zh-CN" altLang="en-US" baseline="0" dirty="0" smtClean="0"/>
              <a:t>里面描述的，最新的，考虑比较全面的一个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，我们的</a:t>
            </a:r>
            <a:r>
              <a:rPr lang="en-US" altLang="zh-CN" baseline="0" dirty="0" smtClean="0"/>
              <a:t>proposal</a:t>
            </a:r>
            <a:r>
              <a:rPr lang="zh-CN" altLang="en-US" baseline="0" dirty="0" smtClean="0"/>
              <a:t>也是基于它的一个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15D-E1C1-4F32-A20C-334B1E713ED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709C-B652-444B-9EC4-42C0A93EBE14}" type="datetimeFigureOut">
              <a:rPr lang="en-US" smtClean="0"/>
              <a:pPr/>
              <a:t>2011-10-06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C1AF-073E-43C8-B6BE-7D79EC87D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kl.iis.u-tokyo.ac.jp/~guyanhui/QuickSimi/65_data.htm" TargetMode="External"/><Relationship Id="rId4" Type="http://schemas.openxmlformats.org/officeDocument/2006/relationships/hyperlink" Target="http://www.natcorp.ox.ac.uk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kl.iis.u-tokyo.ac.jp/~guyanhui/QuickSimi/stopword.ht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Efficient Searching top-k Semantic Similar Sentence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 General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TKDD’08 paper by Islam et al. </a:t>
            </a:r>
          </a:p>
          <a:p>
            <a:pPr lvl="1"/>
            <a:r>
              <a:rPr lang="en-US" dirty="0" smtClean="0"/>
              <a:t>String similarity based</a:t>
            </a:r>
          </a:p>
          <a:p>
            <a:pPr lvl="1"/>
            <a:r>
              <a:rPr lang="en-US" dirty="0" smtClean="0"/>
              <a:t>Corpus similarity based</a:t>
            </a:r>
          </a:p>
          <a:p>
            <a:pPr lvl="1"/>
            <a:r>
              <a:rPr lang="en-US" dirty="0" smtClean="0"/>
              <a:t>Common word order similarity based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13546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Islam et al., “</a:t>
            </a:r>
            <a:r>
              <a:rPr lang="en-US" b="1" dirty="0" smtClean="0"/>
              <a:t>Semantic Text Similarity Using Corpus-Based Word Similarity and String Similarity</a:t>
            </a:r>
            <a:r>
              <a:rPr lang="en-US" dirty="0" smtClean="0"/>
              <a:t>”, ACM Transaction on Data Mining and Knowledge Discovery (TKDD’08)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810000"/>
          <a:ext cx="7315200" cy="1788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438400"/>
                <a:gridCol w="2438400"/>
              </a:tblGrid>
              <a:tr h="6095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Effectiveness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Efficiency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5961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TKDD’08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5826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Our proposal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5071907"/>
            <a:ext cx="48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029200"/>
            <a:ext cx="48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4495800"/>
            <a:ext cx="48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495800"/>
            <a:ext cx="48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2438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 and Cons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Effectiveness aware, i.e., most effective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Efficiency unaware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Challenge</a:t>
            </a:r>
          </a:p>
          <a:p>
            <a:r>
              <a:rPr lang="en-US" dirty="0" smtClean="0"/>
              <a:t>Our Optimized Framework on TKDD’08 paper</a:t>
            </a:r>
          </a:p>
          <a:p>
            <a:pPr lvl="1"/>
            <a:r>
              <a:rPr lang="en-US" dirty="0" smtClean="0"/>
              <a:t>TKDD’08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framework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Experimental evaluation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 results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TKDD’08 Framework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2678668"/>
            <a:ext cx="18288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String Similarity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678668"/>
            <a:ext cx="182880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Semantic Similarity</a:t>
            </a:r>
            <a:endParaRPr lang="en-US" sz="2000" b="1" dirty="0"/>
          </a:p>
        </p:txBody>
      </p:sp>
      <p:cxnSp>
        <p:nvCxnSpPr>
          <p:cNvPr id="19" name="Elbow Connector 18"/>
          <p:cNvCxnSpPr>
            <a:stCxn id="13" idx="0"/>
            <a:endCxn id="41" idx="1"/>
          </p:cNvCxnSpPr>
          <p:nvPr/>
        </p:nvCxnSpPr>
        <p:spPr>
          <a:xfrm rot="5400000" flipH="1" flipV="1">
            <a:off x="2851666" y="882134"/>
            <a:ext cx="468868" cy="3124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0"/>
            <a:endCxn id="41" idx="1"/>
          </p:cNvCxnSpPr>
          <p:nvPr/>
        </p:nvCxnSpPr>
        <p:spPr>
          <a:xfrm rot="16200000" flipV="1">
            <a:off x="4489966" y="2368034"/>
            <a:ext cx="468868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5" idx="0"/>
            <a:endCxn id="13" idx="2"/>
          </p:cNvCxnSpPr>
          <p:nvPr/>
        </p:nvCxnSpPr>
        <p:spPr>
          <a:xfrm rot="16200000" flipV="1">
            <a:off x="2499177" y="2617891"/>
            <a:ext cx="1592946" cy="3543300"/>
          </a:xfrm>
          <a:prstGeom prst="bentConnector3">
            <a:avLst>
              <a:gd name="adj1" fmla="val 645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4" idx="0"/>
            <a:endCxn id="13" idx="2"/>
          </p:cNvCxnSpPr>
          <p:nvPr/>
        </p:nvCxnSpPr>
        <p:spPr>
          <a:xfrm rot="16200000" flipV="1">
            <a:off x="1572470" y="3544598"/>
            <a:ext cx="1544990" cy="164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0"/>
            <a:endCxn id="13" idx="2"/>
          </p:cNvCxnSpPr>
          <p:nvPr/>
        </p:nvCxnSpPr>
        <p:spPr>
          <a:xfrm rot="5400000" flipH="1" flipV="1">
            <a:off x="596384" y="4177784"/>
            <a:ext cx="1512332" cy="342900"/>
          </a:xfrm>
          <a:prstGeom prst="bentConnector3">
            <a:avLst>
              <a:gd name="adj1" fmla="val 797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0"/>
            <a:endCxn id="14" idx="2"/>
          </p:cNvCxnSpPr>
          <p:nvPr/>
        </p:nvCxnSpPr>
        <p:spPr>
          <a:xfrm rot="16200000" flipV="1">
            <a:off x="5168384" y="3225284"/>
            <a:ext cx="1588532" cy="2324100"/>
          </a:xfrm>
          <a:prstGeom prst="bentConnector3">
            <a:avLst>
              <a:gd name="adj1" fmla="val 710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Diagonal Corner Rectangle 40"/>
          <p:cNvSpPr/>
          <p:nvPr/>
        </p:nvSpPr>
        <p:spPr>
          <a:xfrm>
            <a:off x="3124200" y="1676400"/>
            <a:ext cx="3048000" cy="533400"/>
          </a:xfrm>
          <a:prstGeom prst="snip2Diag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Sentence Similarity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81000" y="5105400"/>
            <a:ext cx="16002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NLCS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2365830" y="5138058"/>
            <a:ext cx="16002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NMCLCS1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4267200" y="5186014"/>
            <a:ext cx="16002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NMCLCSn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6324600" y="5181600"/>
            <a:ext cx="16002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SOC-PMI</a:t>
            </a:r>
            <a:endParaRPr lang="en-US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1000" y="5867400"/>
            <a:ext cx="5486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91000" y="58674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String Similarity</a:t>
            </a:r>
            <a:endParaRPr lang="en-US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09600" y="3657600"/>
            <a:ext cx="5181600" cy="1970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76600" y="3669268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Combinational Similarity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010400" y="2710542"/>
            <a:ext cx="18288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Common word Order Similarity</a:t>
            </a:r>
            <a:endParaRPr lang="en-US" b="1" dirty="0"/>
          </a:p>
        </p:txBody>
      </p:sp>
      <p:cxnSp>
        <p:nvCxnSpPr>
          <p:cNvPr id="57" name="Elbow Connector 56"/>
          <p:cNvCxnSpPr>
            <a:stCxn id="46" idx="0"/>
            <a:endCxn id="41" idx="1"/>
          </p:cNvCxnSpPr>
          <p:nvPr/>
        </p:nvCxnSpPr>
        <p:spPr>
          <a:xfrm rot="16200000" flipV="1">
            <a:off x="6036129" y="821871"/>
            <a:ext cx="500742" cy="32766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86" grpId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TKDD’08 Similarity Methodology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18772"/>
            <a:ext cx="12954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Sentence </a:t>
            </a:r>
            <a:r>
              <a:rPr lang="en-US" i="1" dirty="0" smtClean="0">
                <a:solidFill>
                  <a:srgbClr val="002060"/>
                </a:solidFill>
              </a:rPr>
              <a:t>P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262664"/>
            <a:ext cx="12954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Sentence </a:t>
            </a:r>
            <a:r>
              <a:rPr lang="en-US" i="1" dirty="0" smtClean="0">
                <a:solidFill>
                  <a:srgbClr val="002060"/>
                </a:solidFill>
              </a:rPr>
              <a:t>R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364468"/>
            <a:ext cx="608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String Similarity = 0.33*NLCS+0.33*NMCLCS1 + 0.33*</a:t>
            </a:r>
            <a:r>
              <a:rPr lang="en-US" dirty="0" err="1" smtClean="0"/>
              <a:t>NMCLCSn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3400" y="3669268"/>
            <a:ext cx="700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Combinational Similarity = 0.5*String Similarity + 0.5*Semantic Similarity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799798"/>
            <a:ext cx="5133839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4928" y="3654754"/>
            <a:ext cx="2422358" cy="38100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74130"/>
            <a:ext cx="838200" cy="3810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00600" y="4754078"/>
            <a:ext cx="228600" cy="3810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05074" y="4770120"/>
            <a:ext cx="228600" cy="3810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2222" y="4754078"/>
            <a:ext cx="228600" cy="3810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0716" y="4770120"/>
            <a:ext cx="228600" cy="3810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50368" y="4770120"/>
            <a:ext cx="228600" cy="3810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00" y="4601678"/>
            <a:ext cx="248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Number of Common Words</a:t>
            </a:r>
            <a:endParaRPr lang="en-US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3149" y="5227320"/>
            <a:ext cx="2131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/>
              <a:t>Order Similarity </a:t>
            </a:r>
            <a:r>
              <a:rPr lang="en-US" sz="1600" i="1" dirty="0" smtClean="0"/>
              <a:t>Weight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4220678"/>
            <a:ext cx="27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Common Word Order Similarity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59995" y="4220678"/>
            <a:ext cx="1984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#words of Sentence P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27935" y="5329924"/>
            <a:ext cx="2016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#words of Sentence Q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5455920"/>
            <a:ext cx="2664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String and Semantic Similarity</a:t>
            </a:r>
            <a:endParaRPr lang="en-US" sz="1600" i="1" dirty="0"/>
          </a:p>
        </p:txBody>
      </p:sp>
      <p:cxnSp>
        <p:nvCxnSpPr>
          <p:cNvPr id="23" name="Elbow Connector 22"/>
          <p:cNvCxnSpPr>
            <a:stCxn id="15" idx="0"/>
            <a:endCxn id="17" idx="0"/>
          </p:cNvCxnSpPr>
          <p:nvPr/>
        </p:nvCxnSpPr>
        <p:spPr>
          <a:xfrm rot="16200000" flipV="1">
            <a:off x="2406482" y="3741586"/>
            <a:ext cx="168442" cy="1888626"/>
          </a:xfrm>
          <a:prstGeom prst="bentConnector3">
            <a:avLst>
              <a:gd name="adj1" fmla="val 23571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50"/>
          <p:cNvCxnSpPr>
            <a:stCxn id="16" idx="4"/>
            <a:endCxn id="18" idx="3"/>
          </p:cNvCxnSpPr>
          <p:nvPr/>
        </p:nvCxnSpPr>
        <p:spPr>
          <a:xfrm rot="5400000">
            <a:off x="3152039" y="4483967"/>
            <a:ext cx="245477" cy="1579782"/>
          </a:xfrm>
          <a:prstGeom prst="bent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6"/>
          <p:cNvCxnSpPr>
            <a:stCxn id="12" idx="0"/>
            <a:endCxn id="19" idx="1"/>
          </p:cNvCxnSpPr>
          <p:nvPr/>
        </p:nvCxnSpPr>
        <p:spPr>
          <a:xfrm rot="16200000" flipV="1">
            <a:off x="4294689" y="4133867"/>
            <a:ext cx="364123" cy="876300"/>
          </a:xfrm>
          <a:prstGeom prst="bentConnector4">
            <a:avLst>
              <a:gd name="adj1" fmla="val 26756"/>
              <a:gd name="adj2" fmla="val 126087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0"/>
            <a:endCxn id="20" idx="2"/>
          </p:cNvCxnSpPr>
          <p:nvPr/>
        </p:nvCxnSpPr>
        <p:spPr>
          <a:xfrm rot="5400000" flipH="1" flipV="1">
            <a:off x="7280242" y="3898364"/>
            <a:ext cx="210888" cy="153262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4"/>
            <a:endCxn id="21" idx="0"/>
          </p:cNvCxnSpPr>
          <p:nvPr/>
        </p:nvCxnSpPr>
        <p:spPr>
          <a:xfrm rot="16200000" flipH="1">
            <a:off x="7498822" y="4692778"/>
            <a:ext cx="194846" cy="10794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6"/>
          <p:cNvCxnSpPr>
            <a:stCxn id="11" idx="4"/>
            <a:endCxn id="22" idx="3"/>
          </p:cNvCxnSpPr>
          <p:nvPr/>
        </p:nvCxnSpPr>
        <p:spPr>
          <a:xfrm rot="5400000">
            <a:off x="5116613" y="4988709"/>
            <a:ext cx="470067" cy="802909"/>
          </a:xfrm>
          <a:prstGeom prst="bent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7720" y="5913120"/>
            <a:ext cx="37396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Elbow Connector 29"/>
          <p:cNvCxnSpPr>
            <a:stCxn id="22" idx="1"/>
            <a:endCxn id="10" idx="1"/>
          </p:cNvCxnSpPr>
          <p:nvPr/>
        </p:nvCxnSpPr>
        <p:spPr>
          <a:xfrm rot="10800000">
            <a:off x="534928" y="3845255"/>
            <a:ext cx="1751072" cy="1779943"/>
          </a:xfrm>
          <a:prstGeom prst="bentConnector3">
            <a:avLst>
              <a:gd name="adj1" fmla="val 113055"/>
            </a:avLst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1"/>
            <a:endCxn id="29" idx="1"/>
          </p:cNvCxnSpPr>
          <p:nvPr/>
        </p:nvCxnSpPr>
        <p:spPr>
          <a:xfrm rot="10800000" flipV="1">
            <a:off x="2127720" y="5119838"/>
            <a:ext cx="5880" cy="1113322"/>
          </a:xfrm>
          <a:prstGeom prst="bentConnector3">
            <a:avLst>
              <a:gd name="adj1" fmla="val 18174649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7634" y="1371600"/>
            <a:ext cx="42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word</a:t>
            </a:r>
            <a:r>
              <a:rPr lang="en-US" sz="1000" i="1" dirty="0" smtClean="0"/>
              <a:t>P1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sz="1000" i="1" dirty="0" smtClean="0"/>
              <a:t>P2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sz="1000" i="1" dirty="0" smtClean="0"/>
              <a:t>P3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sz="1000" i="1" dirty="0" smtClean="0"/>
              <a:t>P4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sz="1000" i="1" dirty="0" smtClean="0"/>
              <a:t>P5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sz="1000" i="1" dirty="0" smtClean="0"/>
              <a:t>P6</a:t>
            </a:r>
            <a:endParaRPr lang="en-US" sz="1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2300514" y="2198132"/>
            <a:ext cx="284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word</a:t>
            </a:r>
            <a:r>
              <a:rPr lang="en-US" sz="1000" i="1" dirty="0" smtClean="0"/>
              <a:t>R1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sz="1000" i="1" dirty="0" smtClean="0"/>
              <a:t>R2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sz="1000" i="1" dirty="0" smtClean="0"/>
              <a:t>R3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sz="1000" i="1" dirty="0" smtClean="0"/>
              <a:t>R4</a:t>
            </a:r>
            <a:endParaRPr lang="en-US" sz="1000" i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67000" y="1740932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67000" y="1740932"/>
            <a:ext cx="6858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67000" y="1740932"/>
            <a:ext cx="12954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667000" y="1740932"/>
            <a:ext cx="20574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52800" y="1740932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52800" y="1740932"/>
            <a:ext cx="6096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52800" y="1740932"/>
            <a:ext cx="13716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667000" y="1740932"/>
            <a:ext cx="14478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352800" y="1740932"/>
            <a:ext cx="7620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962400" y="1740932"/>
            <a:ext cx="1524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14800" y="1740932"/>
            <a:ext cx="6096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667000" y="1740932"/>
            <a:ext cx="6858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962400" y="1740932"/>
            <a:ext cx="7620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667000" y="1740932"/>
            <a:ext cx="20574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667000" y="1740932"/>
            <a:ext cx="28194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3962400" y="1740932"/>
            <a:ext cx="15240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24400" y="1740932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52800" y="1740932"/>
            <a:ext cx="21336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724400" y="1740932"/>
            <a:ext cx="7620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352800" y="1740932"/>
            <a:ext cx="13716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7000" y="1740932"/>
            <a:ext cx="34290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962400" y="1740932"/>
            <a:ext cx="21336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352800" y="1740932"/>
            <a:ext cx="27432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4724400" y="1740932"/>
            <a:ext cx="13716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33400" y="2819400"/>
            <a:ext cx="32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each </a:t>
            </a:r>
            <a:r>
              <a:rPr lang="en-US" altLang="zh-CN" b="1" dirty="0" smtClean="0">
                <a:solidFill>
                  <a:srgbClr val="FF0000"/>
                </a:solidFill>
              </a:rPr>
              <a:t>sentence</a:t>
            </a:r>
            <a:r>
              <a:rPr lang="en-US" altLang="zh-CN" dirty="0" smtClean="0"/>
              <a:t> pair similarity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09600" y="3214914"/>
            <a:ext cx="31242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00600" y="4752975"/>
            <a:ext cx="228600" cy="381000"/>
          </a:xfrm>
          <a:prstGeom prst="ellipse">
            <a:avLst/>
          </a:prstGeom>
          <a:noFill/>
          <a:ln w="254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36" grpId="0"/>
      <p:bldP spid="37" grpId="0"/>
      <p:bldP spid="111" grpId="0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String Similarity- NLCS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2678668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String Similarity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678668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Semantic Similarity</a:t>
            </a:r>
            <a:endParaRPr lang="en-US" sz="2000" b="1" dirty="0"/>
          </a:p>
        </p:txBody>
      </p:sp>
      <p:cxnSp>
        <p:nvCxnSpPr>
          <p:cNvPr id="19" name="Elbow Connector 18"/>
          <p:cNvCxnSpPr>
            <a:stCxn id="13" idx="0"/>
            <a:endCxn id="41" idx="1"/>
          </p:cNvCxnSpPr>
          <p:nvPr/>
        </p:nvCxnSpPr>
        <p:spPr>
          <a:xfrm rot="5400000" flipH="1" flipV="1">
            <a:off x="2851666" y="882134"/>
            <a:ext cx="468868" cy="3124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0"/>
            <a:endCxn id="41" idx="1"/>
          </p:cNvCxnSpPr>
          <p:nvPr/>
        </p:nvCxnSpPr>
        <p:spPr>
          <a:xfrm rot="16200000" flipV="1">
            <a:off x="4489966" y="2368034"/>
            <a:ext cx="468868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5" idx="0"/>
            <a:endCxn id="13" idx="2"/>
          </p:cNvCxnSpPr>
          <p:nvPr/>
        </p:nvCxnSpPr>
        <p:spPr>
          <a:xfrm rot="16200000" flipV="1">
            <a:off x="2499177" y="2617891"/>
            <a:ext cx="1592946" cy="3543300"/>
          </a:xfrm>
          <a:prstGeom prst="bentConnector3">
            <a:avLst>
              <a:gd name="adj1" fmla="val 645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4" idx="0"/>
            <a:endCxn id="13" idx="2"/>
          </p:cNvCxnSpPr>
          <p:nvPr/>
        </p:nvCxnSpPr>
        <p:spPr>
          <a:xfrm rot="16200000" flipV="1">
            <a:off x="1572470" y="3544598"/>
            <a:ext cx="1544990" cy="164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0"/>
            <a:endCxn id="13" idx="2"/>
          </p:cNvCxnSpPr>
          <p:nvPr/>
        </p:nvCxnSpPr>
        <p:spPr>
          <a:xfrm rot="5400000" flipH="1" flipV="1">
            <a:off x="596384" y="4177784"/>
            <a:ext cx="1512332" cy="342900"/>
          </a:xfrm>
          <a:prstGeom prst="bentConnector3">
            <a:avLst>
              <a:gd name="adj1" fmla="val 797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0"/>
            <a:endCxn id="14" idx="2"/>
          </p:cNvCxnSpPr>
          <p:nvPr/>
        </p:nvCxnSpPr>
        <p:spPr>
          <a:xfrm rot="16200000" flipV="1">
            <a:off x="5168384" y="3225284"/>
            <a:ext cx="1588532" cy="2324100"/>
          </a:xfrm>
          <a:prstGeom prst="bentConnector3">
            <a:avLst>
              <a:gd name="adj1" fmla="val 710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Diagonal Corner Rectangle 40"/>
          <p:cNvSpPr/>
          <p:nvPr/>
        </p:nvSpPr>
        <p:spPr>
          <a:xfrm>
            <a:off x="3124200" y="1676400"/>
            <a:ext cx="3048000" cy="533400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Sentence Similarity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81000" y="5105400"/>
            <a:ext cx="16002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NLCS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2365830" y="5138058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NMCLCS1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4267200" y="5186014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NMCLCSn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6324600" y="51816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SOC-PMI</a:t>
            </a:r>
            <a:endParaRPr lang="en-US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1000" y="5867400"/>
            <a:ext cx="5486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91000" y="58674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String Similarity</a:t>
            </a:r>
            <a:endParaRPr lang="en-US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09600" y="3657600"/>
            <a:ext cx="5181600" cy="1970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76600" y="3669268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Combinational Similarity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010400" y="2710542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Common word Order Similarity</a:t>
            </a:r>
            <a:endParaRPr lang="en-US" b="1" dirty="0"/>
          </a:p>
        </p:txBody>
      </p:sp>
      <p:cxnSp>
        <p:nvCxnSpPr>
          <p:cNvPr id="57" name="Elbow Connector 56"/>
          <p:cNvCxnSpPr>
            <a:stCxn id="46" idx="0"/>
            <a:endCxn id="41" idx="1"/>
          </p:cNvCxnSpPr>
          <p:nvPr/>
        </p:nvCxnSpPr>
        <p:spPr>
          <a:xfrm rot="16200000" flipV="1">
            <a:off x="6036129" y="821871"/>
            <a:ext cx="500742" cy="32766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String Similarity (</a:t>
            </a:r>
            <a:r>
              <a:rPr lang="en-US" altLang="zh-CN" dirty="0" smtClean="0"/>
              <a:t>NCLS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9632" y="1524000"/>
            <a:ext cx="454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NLCS</a:t>
            </a:r>
            <a:r>
              <a:rPr lang="en-US" dirty="0" smtClean="0"/>
              <a:t> (</a:t>
            </a:r>
            <a:r>
              <a:rPr lang="en-US" b="1" dirty="0" smtClean="0"/>
              <a:t>N</a:t>
            </a:r>
            <a:r>
              <a:rPr lang="en-US" dirty="0" smtClean="0"/>
              <a:t>ormalized </a:t>
            </a:r>
            <a:r>
              <a:rPr lang="en-US" b="1" dirty="0" smtClean="0"/>
              <a:t>L</a:t>
            </a:r>
            <a:r>
              <a:rPr lang="en-US" dirty="0" smtClean="0"/>
              <a:t>ongest </a:t>
            </a:r>
            <a:r>
              <a:rPr lang="en-US" b="1" dirty="0" smtClean="0"/>
              <a:t>C</a:t>
            </a:r>
            <a:r>
              <a:rPr lang="en-US" dirty="0" smtClean="0"/>
              <a:t>ommon </a:t>
            </a:r>
            <a:r>
              <a:rPr lang="en-US" b="1" dirty="0" smtClean="0"/>
              <a:t>S</a:t>
            </a:r>
            <a:r>
              <a:rPr lang="en-US" dirty="0" smtClean="0"/>
              <a:t>ubstring)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52632" y="2116050"/>
          <a:ext cx="274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2632" y="2823774"/>
          <a:ext cx="274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79733" y="2807732"/>
            <a:ext cx="990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771318" y="2121932"/>
            <a:ext cx="990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i="1" dirty="0" smtClean="0"/>
              <a:t>P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2081232" y="2502932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9477" y="3581400"/>
            <a:ext cx="26841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148032" y="2502932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710460" y="2502932"/>
            <a:ext cx="580572" cy="304800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2632" y="4267200"/>
            <a:ext cx="2109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5"/>
          <p:cNvSpPr/>
          <p:nvPr/>
        </p:nvSpPr>
        <p:spPr>
          <a:xfrm>
            <a:off x="1776432" y="2042886"/>
            <a:ext cx="28956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String Similarity (NMCLCS1)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2678668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String Similarity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678668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Semantic Similarity</a:t>
            </a:r>
            <a:endParaRPr lang="en-US" sz="2000" b="1" dirty="0"/>
          </a:p>
        </p:txBody>
      </p:sp>
      <p:cxnSp>
        <p:nvCxnSpPr>
          <p:cNvPr id="19" name="Elbow Connector 18"/>
          <p:cNvCxnSpPr>
            <a:stCxn id="13" idx="0"/>
            <a:endCxn id="41" idx="1"/>
          </p:cNvCxnSpPr>
          <p:nvPr/>
        </p:nvCxnSpPr>
        <p:spPr>
          <a:xfrm rot="5400000" flipH="1" flipV="1">
            <a:off x="2851666" y="882134"/>
            <a:ext cx="468868" cy="3124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0"/>
            <a:endCxn id="41" idx="1"/>
          </p:cNvCxnSpPr>
          <p:nvPr/>
        </p:nvCxnSpPr>
        <p:spPr>
          <a:xfrm rot="16200000" flipV="1">
            <a:off x="4489966" y="2368034"/>
            <a:ext cx="468868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5" idx="0"/>
            <a:endCxn id="13" idx="2"/>
          </p:cNvCxnSpPr>
          <p:nvPr/>
        </p:nvCxnSpPr>
        <p:spPr>
          <a:xfrm rot="16200000" flipV="1">
            <a:off x="2499177" y="2617891"/>
            <a:ext cx="1592946" cy="3543300"/>
          </a:xfrm>
          <a:prstGeom prst="bentConnector3">
            <a:avLst>
              <a:gd name="adj1" fmla="val 645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4" idx="0"/>
            <a:endCxn id="13" idx="2"/>
          </p:cNvCxnSpPr>
          <p:nvPr/>
        </p:nvCxnSpPr>
        <p:spPr>
          <a:xfrm rot="16200000" flipV="1">
            <a:off x="1572470" y="3544598"/>
            <a:ext cx="1544990" cy="164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0"/>
            <a:endCxn id="13" idx="2"/>
          </p:cNvCxnSpPr>
          <p:nvPr/>
        </p:nvCxnSpPr>
        <p:spPr>
          <a:xfrm rot="5400000" flipH="1" flipV="1">
            <a:off x="596384" y="4177784"/>
            <a:ext cx="1512332" cy="342900"/>
          </a:xfrm>
          <a:prstGeom prst="bentConnector3">
            <a:avLst>
              <a:gd name="adj1" fmla="val 797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0"/>
            <a:endCxn id="14" idx="2"/>
          </p:cNvCxnSpPr>
          <p:nvPr/>
        </p:nvCxnSpPr>
        <p:spPr>
          <a:xfrm rot="16200000" flipV="1">
            <a:off x="5168384" y="3225284"/>
            <a:ext cx="1588532" cy="2324100"/>
          </a:xfrm>
          <a:prstGeom prst="bentConnector3">
            <a:avLst>
              <a:gd name="adj1" fmla="val 710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Diagonal Corner Rectangle 40"/>
          <p:cNvSpPr/>
          <p:nvPr/>
        </p:nvSpPr>
        <p:spPr>
          <a:xfrm>
            <a:off x="3124200" y="1676400"/>
            <a:ext cx="3048000" cy="533400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Sentence Similarity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81000" y="51054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NLCS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2365830" y="5138058"/>
            <a:ext cx="16002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NMCLCS1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4267200" y="5186014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NMCLCSn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6324600" y="51816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SOC-PMI</a:t>
            </a:r>
            <a:endParaRPr lang="en-US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1000" y="5867400"/>
            <a:ext cx="5486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91000" y="58674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String Similarity</a:t>
            </a:r>
            <a:endParaRPr lang="en-US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09600" y="3657600"/>
            <a:ext cx="5181600" cy="1970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76600" y="3669268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Combinational Similarity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010400" y="2710542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Common word Order Similarity</a:t>
            </a:r>
            <a:endParaRPr lang="en-US" b="1" dirty="0"/>
          </a:p>
        </p:txBody>
      </p:sp>
      <p:cxnSp>
        <p:nvCxnSpPr>
          <p:cNvPr id="57" name="Elbow Connector 56"/>
          <p:cNvCxnSpPr>
            <a:stCxn id="46" idx="0"/>
            <a:endCxn id="41" idx="1"/>
          </p:cNvCxnSpPr>
          <p:nvPr/>
        </p:nvCxnSpPr>
        <p:spPr>
          <a:xfrm rot="16200000" flipV="1">
            <a:off x="6036129" y="821871"/>
            <a:ext cx="500742" cy="32766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String Similarity(</a:t>
            </a:r>
            <a:r>
              <a:rPr lang="en-US" altLang="zh-CN" dirty="0" smtClean="0"/>
              <a:t>NMCLCS1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1664064"/>
            <a:ext cx="685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NMCLCS1 </a:t>
            </a:r>
            <a:r>
              <a:rPr lang="en-US" dirty="0" smtClean="0"/>
              <a:t>(</a:t>
            </a:r>
            <a:r>
              <a:rPr lang="en-US" b="1" dirty="0" smtClean="0"/>
              <a:t>N</a:t>
            </a:r>
            <a:r>
              <a:rPr lang="en-US" dirty="0" smtClean="0"/>
              <a:t>ormalized </a:t>
            </a:r>
            <a:r>
              <a:rPr lang="en-US" b="1" dirty="0" smtClean="0"/>
              <a:t>M</a:t>
            </a:r>
            <a:r>
              <a:rPr lang="en-US" dirty="0" smtClean="0"/>
              <a:t>aximal </a:t>
            </a:r>
            <a:r>
              <a:rPr lang="en-US" b="1" dirty="0" smtClean="0"/>
              <a:t>C</a:t>
            </a:r>
            <a:r>
              <a:rPr lang="en-US" dirty="0" smtClean="0"/>
              <a:t>onsecutive </a:t>
            </a:r>
            <a:r>
              <a:rPr lang="en-US" b="1" dirty="0" smtClean="0"/>
              <a:t>LCS</a:t>
            </a:r>
            <a:r>
              <a:rPr lang="en-US" dirty="0" smtClean="0"/>
              <a:t> starting at character </a:t>
            </a:r>
            <a:r>
              <a:rPr lang="en-US" b="1" dirty="0" smtClean="0"/>
              <a:t>1</a:t>
            </a:r>
            <a:r>
              <a:rPr lang="en-US" dirty="0" smtClean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3400" y="3404996"/>
            <a:ext cx="990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22" name="Rectangle 21"/>
          <p:cNvSpPr/>
          <p:nvPr/>
        </p:nvSpPr>
        <p:spPr>
          <a:xfrm>
            <a:off x="524985" y="2719196"/>
            <a:ext cx="990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i="1" dirty="0" smtClean="0"/>
              <a:t>P</a:t>
            </a:r>
            <a:endParaRPr lang="en-US" i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71172" y="2719196"/>
          <a:ext cx="208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607"/>
                <a:gridCol w="521607"/>
                <a:gridCol w="521607"/>
                <a:gridCol w="521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571172" y="3426920"/>
          <a:ext cx="208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607"/>
                <a:gridCol w="521607"/>
                <a:gridCol w="521607"/>
                <a:gridCol w="521607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539342" y="2719196"/>
          <a:ext cx="16459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39342" y="3426920"/>
          <a:ext cx="16459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799772" y="3100196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81086" y="3100196"/>
            <a:ext cx="76200" cy="3291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01342" y="3100196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49256" y="3100196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67942" y="3100196"/>
            <a:ext cx="76200" cy="329184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47800" y="2642996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19600" y="2642996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0200" y="3916310"/>
            <a:ext cx="1553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Not Consecutive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343400" y="3862196"/>
            <a:ext cx="182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Not the Same First</a:t>
            </a:r>
          </a:p>
          <a:p>
            <a:pPr algn="ctr"/>
            <a:r>
              <a:rPr lang="en-US" altLang="zh-CN" sz="1600" dirty="0" smtClean="0"/>
              <a:t> Character</a:t>
            </a:r>
            <a:endParaRPr 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8772" y="2106750"/>
            <a:ext cx="32521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411" y="4864464"/>
            <a:ext cx="174533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ctangle 56"/>
          <p:cNvSpPr/>
          <p:nvPr/>
        </p:nvSpPr>
        <p:spPr>
          <a:xfrm>
            <a:off x="1066800" y="4373510"/>
            <a:ext cx="1160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MCLCS1 = 1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4463142" y="4483464"/>
            <a:ext cx="1160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MCLCS1 = 0</a:t>
            </a:r>
            <a:endParaRPr lang="en-US" sz="16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48" y="4770120"/>
            <a:ext cx="2518778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3352800" y="3111864"/>
            <a:ext cx="76200" cy="3291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57" grpId="0"/>
      <p:bldP spid="58" grpId="0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String Similarity (</a:t>
            </a:r>
            <a:r>
              <a:rPr lang="en-US" altLang="zh-CN" dirty="0" err="1" smtClean="0"/>
              <a:t>NMCLCSn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2678668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String Similarity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678668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Semantic Similarity</a:t>
            </a:r>
            <a:endParaRPr lang="en-US" sz="2000" b="1" dirty="0"/>
          </a:p>
        </p:txBody>
      </p:sp>
      <p:cxnSp>
        <p:nvCxnSpPr>
          <p:cNvPr id="19" name="Elbow Connector 18"/>
          <p:cNvCxnSpPr>
            <a:stCxn id="13" idx="0"/>
            <a:endCxn id="41" idx="1"/>
          </p:cNvCxnSpPr>
          <p:nvPr/>
        </p:nvCxnSpPr>
        <p:spPr>
          <a:xfrm rot="5400000" flipH="1" flipV="1">
            <a:off x="2851666" y="882134"/>
            <a:ext cx="468868" cy="3124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0"/>
            <a:endCxn id="41" idx="1"/>
          </p:cNvCxnSpPr>
          <p:nvPr/>
        </p:nvCxnSpPr>
        <p:spPr>
          <a:xfrm rot="16200000" flipV="1">
            <a:off x="4489966" y="2368034"/>
            <a:ext cx="468868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5" idx="0"/>
            <a:endCxn id="13" idx="2"/>
          </p:cNvCxnSpPr>
          <p:nvPr/>
        </p:nvCxnSpPr>
        <p:spPr>
          <a:xfrm rot="16200000" flipV="1">
            <a:off x="2499177" y="2617891"/>
            <a:ext cx="1592946" cy="3543300"/>
          </a:xfrm>
          <a:prstGeom prst="bentConnector3">
            <a:avLst>
              <a:gd name="adj1" fmla="val 645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4" idx="0"/>
            <a:endCxn id="13" idx="2"/>
          </p:cNvCxnSpPr>
          <p:nvPr/>
        </p:nvCxnSpPr>
        <p:spPr>
          <a:xfrm rot="16200000" flipV="1">
            <a:off x="1572470" y="3544598"/>
            <a:ext cx="1544990" cy="164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0"/>
            <a:endCxn id="13" idx="2"/>
          </p:cNvCxnSpPr>
          <p:nvPr/>
        </p:nvCxnSpPr>
        <p:spPr>
          <a:xfrm rot="5400000" flipH="1" flipV="1">
            <a:off x="596384" y="4177784"/>
            <a:ext cx="1512332" cy="342900"/>
          </a:xfrm>
          <a:prstGeom prst="bentConnector3">
            <a:avLst>
              <a:gd name="adj1" fmla="val 797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0"/>
            <a:endCxn id="14" idx="2"/>
          </p:cNvCxnSpPr>
          <p:nvPr/>
        </p:nvCxnSpPr>
        <p:spPr>
          <a:xfrm rot="16200000" flipV="1">
            <a:off x="5168384" y="3225284"/>
            <a:ext cx="1588532" cy="2324100"/>
          </a:xfrm>
          <a:prstGeom prst="bentConnector3">
            <a:avLst>
              <a:gd name="adj1" fmla="val 710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Diagonal Corner Rectangle 40"/>
          <p:cNvSpPr/>
          <p:nvPr/>
        </p:nvSpPr>
        <p:spPr>
          <a:xfrm>
            <a:off x="3124200" y="1676400"/>
            <a:ext cx="3048000" cy="533400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Sentence Similarity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81000" y="51054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NLCS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2365830" y="5138058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NMCLCS1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4267200" y="5186014"/>
            <a:ext cx="16002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NMCLCSn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6324600" y="51816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SOC-PMI</a:t>
            </a:r>
            <a:endParaRPr lang="en-US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1000" y="5867400"/>
            <a:ext cx="5486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91000" y="58674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String Similarity</a:t>
            </a:r>
            <a:endParaRPr lang="en-US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09600" y="3657600"/>
            <a:ext cx="5181600" cy="1970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76600" y="3669268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Combinational Similarity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010400" y="2710542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Common word Order Similarity</a:t>
            </a:r>
            <a:endParaRPr lang="en-US" b="1" dirty="0"/>
          </a:p>
        </p:txBody>
      </p:sp>
      <p:cxnSp>
        <p:nvCxnSpPr>
          <p:cNvPr id="57" name="Elbow Connector 56"/>
          <p:cNvCxnSpPr>
            <a:stCxn id="46" idx="0"/>
            <a:endCxn id="41" idx="1"/>
          </p:cNvCxnSpPr>
          <p:nvPr/>
        </p:nvCxnSpPr>
        <p:spPr>
          <a:xfrm rot="16200000" flipV="1">
            <a:off x="6036129" y="821871"/>
            <a:ext cx="500742" cy="32766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String Similarity(</a:t>
            </a:r>
            <a:r>
              <a:rPr lang="en-US" dirty="0" err="1" smtClean="0"/>
              <a:t>NMCLCSn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569720"/>
            <a:ext cx="7255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NMCLCSn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N</a:t>
            </a:r>
            <a:r>
              <a:rPr lang="en-US" dirty="0" smtClean="0"/>
              <a:t>ormalized </a:t>
            </a:r>
            <a:r>
              <a:rPr lang="en-US" b="1" dirty="0" smtClean="0"/>
              <a:t>M</a:t>
            </a:r>
            <a:r>
              <a:rPr lang="en-US" dirty="0" smtClean="0"/>
              <a:t>aximal </a:t>
            </a:r>
            <a:r>
              <a:rPr lang="en-US" b="1" dirty="0" smtClean="0"/>
              <a:t>C</a:t>
            </a:r>
            <a:r>
              <a:rPr lang="en-US" dirty="0" smtClean="0"/>
              <a:t>onsecutive </a:t>
            </a:r>
            <a:r>
              <a:rPr lang="en-US" b="1" dirty="0" smtClean="0"/>
              <a:t>LCS</a:t>
            </a:r>
            <a:r>
              <a:rPr lang="en-US" dirty="0" smtClean="0"/>
              <a:t> starting at any character </a:t>
            </a:r>
            <a:r>
              <a:rPr lang="en-US" b="1" dirty="0" smtClean="0"/>
              <a:t>n</a:t>
            </a:r>
            <a:r>
              <a:rPr lang="en-US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207" y="1950720"/>
            <a:ext cx="356399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3400" y="3235236"/>
            <a:ext cx="990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24985" y="2549436"/>
            <a:ext cx="990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i="1" dirty="0" smtClean="0"/>
              <a:t>P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62574" y="2549436"/>
          <a:ext cx="16459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62574" y="3257160"/>
          <a:ext cx="16459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324574" y="2930436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72488" y="2930436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7460" y="2545806"/>
          <a:ext cx="20501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535"/>
                <a:gridCol w="512535"/>
                <a:gridCol w="512535"/>
                <a:gridCol w="512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07460" y="3253530"/>
          <a:ext cx="20501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535"/>
                <a:gridCol w="512535"/>
                <a:gridCol w="512535"/>
                <a:gridCol w="512535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836060" y="2926806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17374" y="2926806"/>
            <a:ext cx="76200" cy="3291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84088" y="2469606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02321" y="3658682"/>
            <a:ext cx="1955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Maximal Consecutive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419600" y="2473236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22876" y="3935550"/>
            <a:ext cx="1163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MCLCSn</a:t>
            </a:r>
            <a:r>
              <a:rPr lang="en-US" sz="1600" dirty="0" smtClean="0"/>
              <a:t> = 2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5943600"/>
            <a:ext cx="616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String Similarity = 0.33*NLCS+0.33*NMCLCS1 + 0.33*</a:t>
            </a:r>
            <a:r>
              <a:rPr lang="en-US" b="1" dirty="0" err="1" smtClean="0"/>
              <a:t>NMCLCSn</a:t>
            </a:r>
            <a:endParaRPr lang="en-US" b="1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5421" y="4302036"/>
            <a:ext cx="2518779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36"/>
          <p:cNvSpPr/>
          <p:nvPr/>
        </p:nvSpPr>
        <p:spPr>
          <a:xfrm>
            <a:off x="1338942" y="3951146"/>
            <a:ext cx="1070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MCLCSn</a:t>
            </a:r>
            <a:r>
              <a:rPr lang="en-US" sz="1600" dirty="0" smtClean="0"/>
              <a:t>=2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338286" y="2928620"/>
            <a:ext cx="76200" cy="3291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312920"/>
            <a:ext cx="2518779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34" grpId="0"/>
      <p:bldP spid="37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altLang="zh-CN" dirty="0" smtClean="0"/>
              <a:t>Application</a:t>
            </a:r>
            <a:endParaRPr lang="en-US" dirty="0" smtClean="0"/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Challenge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Optimized Framework on TKDD’08 paper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TKDD’08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framework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Experimental evaluation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 results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Semantic Similarity (SOC-PMI)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2678668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String Similarity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678668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Semantic Similarity</a:t>
            </a:r>
            <a:endParaRPr lang="en-US" sz="2000" b="1" dirty="0"/>
          </a:p>
        </p:txBody>
      </p:sp>
      <p:cxnSp>
        <p:nvCxnSpPr>
          <p:cNvPr id="19" name="Elbow Connector 18"/>
          <p:cNvCxnSpPr>
            <a:stCxn id="13" idx="0"/>
            <a:endCxn id="41" idx="1"/>
          </p:cNvCxnSpPr>
          <p:nvPr/>
        </p:nvCxnSpPr>
        <p:spPr>
          <a:xfrm rot="5400000" flipH="1" flipV="1">
            <a:off x="2851666" y="882134"/>
            <a:ext cx="468868" cy="3124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0"/>
            <a:endCxn id="41" idx="1"/>
          </p:cNvCxnSpPr>
          <p:nvPr/>
        </p:nvCxnSpPr>
        <p:spPr>
          <a:xfrm rot="16200000" flipV="1">
            <a:off x="4489966" y="2368034"/>
            <a:ext cx="468868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5" idx="0"/>
            <a:endCxn id="13" idx="2"/>
          </p:cNvCxnSpPr>
          <p:nvPr/>
        </p:nvCxnSpPr>
        <p:spPr>
          <a:xfrm rot="16200000" flipV="1">
            <a:off x="2499177" y="2617891"/>
            <a:ext cx="1592946" cy="3543300"/>
          </a:xfrm>
          <a:prstGeom prst="bentConnector3">
            <a:avLst>
              <a:gd name="adj1" fmla="val 645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4" idx="0"/>
            <a:endCxn id="13" idx="2"/>
          </p:cNvCxnSpPr>
          <p:nvPr/>
        </p:nvCxnSpPr>
        <p:spPr>
          <a:xfrm rot="16200000" flipV="1">
            <a:off x="1572470" y="3544598"/>
            <a:ext cx="1544990" cy="164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0"/>
            <a:endCxn id="13" idx="2"/>
          </p:cNvCxnSpPr>
          <p:nvPr/>
        </p:nvCxnSpPr>
        <p:spPr>
          <a:xfrm rot="5400000" flipH="1" flipV="1">
            <a:off x="596384" y="4177784"/>
            <a:ext cx="1512332" cy="342900"/>
          </a:xfrm>
          <a:prstGeom prst="bentConnector3">
            <a:avLst>
              <a:gd name="adj1" fmla="val 797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0"/>
            <a:endCxn id="14" idx="2"/>
          </p:cNvCxnSpPr>
          <p:nvPr/>
        </p:nvCxnSpPr>
        <p:spPr>
          <a:xfrm rot="16200000" flipV="1">
            <a:off x="5168384" y="3225284"/>
            <a:ext cx="1588532" cy="2324100"/>
          </a:xfrm>
          <a:prstGeom prst="bentConnector3">
            <a:avLst>
              <a:gd name="adj1" fmla="val 710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Diagonal Corner Rectangle 40"/>
          <p:cNvSpPr/>
          <p:nvPr/>
        </p:nvSpPr>
        <p:spPr>
          <a:xfrm>
            <a:off x="3124200" y="1676400"/>
            <a:ext cx="3048000" cy="533400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Sentence Similarity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81000" y="51054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NLCS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2365830" y="5138058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NMCLCS1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4267200" y="5186014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NMCLCSn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6324600" y="5181600"/>
            <a:ext cx="16002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SOC-PMI</a:t>
            </a:r>
            <a:endParaRPr lang="en-US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1000" y="5867400"/>
            <a:ext cx="5486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91000" y="58674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String Similarity</a:t>
            </a:r>
            <a:endParaRPr lang="en-US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09600" y="3657600"/>
            <a:ext cx="5181600" cy="1970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76600" y="3669268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Combinational Similarity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010400" y="2710542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Common word Order Similarity</a:t>
            </a:r>
            <a:endParaRPr lang="en-US" b="1" dirty="0"/>
          </a:p>
        </p:txBody>
      </p:sp>
      <p:cxnSp>
        <p:nvCxnSpPr>
          <p:cNvPr id="57" name="Elbow Connector 56"/>
          <p:cNvCxnSpPr>
            <a:stCxn id="46" idx="0"/>
            <a:endCxn id="41" idx="1"/>
          </p:cNvCxnSpPr>
          <p:nvPr/>
        </p:nvCxnSpPr>
        <p:spPr>
          <a:xfrm rot="16200000" flipV="1">
            <a:off x="6036129" y="821871"/>
            <a:ext cx="500742" cy="32766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38200" y="5483126"/>
            <a:ext cx="7772400" cy="274320"/>
            <a:chOff x="914400" y="6324600"/>
            <a:chExt cx="7772400" cy="274320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6324600"/>
              <a:ext cx="3918704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8096" y="6324600"/>
              <a:ext cx="3918704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98"/>
            <a:ext cx="8229600" cy="1143000"/>
          </a:xfrm>
        </p:spPr>
        <p:txBody>
          <a:bodyPr/>
          <a:lstStyle/>
          <a:p>
            <a:r>
              <a:rPr lang="en-US" dirty="0" smtClean="0"/>
              <a:t>Semantic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317168"/>
            <a:ext cx="4103828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939798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PMI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376714" y="1302654"/>
            <a:ext cx="1052286" cy="275772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62559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(w1, w2)</a:t>
            </a:r>
            <a:endParaRPr lang="en-US" b="1" i="1" dirty="0"/>
          </a:p>
        </p:txBody>
      </p:sp>
      <p:cxnSp>
        <p:nvCxnSpPr>
          <p:cNvPr id="11" name="Shape 10"/>
          <p:cNvCxnSpPr>
            <a:stCxn id="8" idx="0"/>
            <a:endCxn id="6" idx="0"/>
          </p:cNvCxnSpPr>
          <p:nvPr/>
        </p:nvCxnSpPr>
        <p:spPr>
          <a:xfrm rot="16200000" flipV="1">
            <a:off x="4471307" y="-265796"/>
            <a:ext cx="322944" cy="3459843"/>
          </a:xfrm>
          <a:prstGeom prst="bentConnector3">
            <a:avLst>
              <a:gd name="adj1" fmla="val 1707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4984" y="3694666"/>
            <a:ext cx="823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(Corpus)  </a:t>
            </a:r>
          </a:p>
          <a:p>
            <a:r>
              <a:rPr lang="en-US" dirty="0" smtClean="0"/>
              <a:t>“……………………………w1a,w1y,</a:t>
            </a:r>
            <a:r>
              <a:rPr lang="en-US" b="1" dirty="0" smtClean="0"/>
              <a:t>w1</a:t>
            </a:r>
            <a:r>
              <a:rPr lang="en-US" dirty="0" smtClean="0"/>
              <a:t>,w1c,w1h,………w1t,w1f,</a:t>
            </a:r>
            <a:r>
              <a:rPr lang="en-US" b="1" dirty="0" smtClean="0"/>
              <a:t>w1</a:t>
            </a:r>
            <a:r>
              <a:rPr lang="en-US" dirty="0" smtClean="0"/>
              <a:t>,w1g,w1n,……………………”</a:t>
            </a:r>
            <a:endParaRPr lang="en-US" b="1" i="1" dirty="0"/>
          </a:p>
        </p:txBody>
      </p:sp>
      <p:sp>
        <p:nvSpPr>
          <p:cNvPr id="69" name="Rectangle 68"/>
          <p:cNvSpPr/>
          <p:nvPr/>
        </p:nvSpPr>
        <p:spPr>
          <a:xfrm>
            <a:off x="2438400" y="3987798"/>
            <a:ext cx="2133600" cy="38100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971800" y="3606798"/>
            <a:ext cx="98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029200" y="3987798"/>
            <a:ext cx="2057400" cy="38100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567930" y="3606798"/>
            <a:ext cx="98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460830" y="22098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Problem: </a:t>
            </a:r>
            <a:r>
              <a:rPr lang="en-US" sz="2000" dirty="0" smtClean="0"/>
              <a:t>frequency is very low because prob. of two words in a sentence is small </a:t>
            </a:r>
            <a:endParaRPr lang="en-US" sz="2000" b="1" i="1" dirty="0"/>
          </a:p>
        </p:txBody>
      </p:sp>
      <p:sp>
        <p:nvSpPr>
          <p:cNvPr id="145" name="Rectangle 144"/>
          <p:cNvSpPr/>
          <p:nvPr/>
        </p:nvSpPr>
        <p:spPr>
          <a:xfrm>
            <a:off x="471714" y="3130488"/>
            <a:ext cx="4207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Solution: </a:t>
            </a:r>
            <a:r>
              <a:rPr lang="en-US" sz="2000" dirty="0" smtClean="0"/>
              <a:t>SOC-PMI (Second Order PMI)</a:t>
            </a:r>
            <a:endParaRPr lang="en-US" sz="2000" dirty="0"/>
          </a:p>
        </p:txBody>
      </p:sp>
      <p:sp>
        <p:nvSpPr>
          <p:cNvPr id="151" name="Rectangle 150"/>
          <p:cNvSpPr/>
          <p:nvPr/>
        </p:nvSpPr>
        <p:spPr>
          <a:xfrm>
            <a:off x="3290306" y="4825998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w2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548742" y="4368798"/>
            <a:ext cx="1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5791200" y="4825998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w2</a:t>
            </a:r>
            <a:endParaRPr lang="en-US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6049636" y="4368798"/>
            <a:ext cx="1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51" idx="0"/>
          </p:cNvCxnSpPr>
          <p:nvPr/>
        </p:nvCxnSpPr>
        <p:spPr>
          <a:xfrm>
            <a:off x="2667000" y="4368798"/>
            <a:ext cx="883153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51" idx="0"/>
          </p:cNvCxnSpPr>
          <p:nvPr/>
        </p:nvCxnSpPr>
        <p:spPr>
          <a:xfrm>
            <a:off x="3124200" y="4368798"/>
            <a:ext cx="425953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1" idx="0"/>
          </p:cNvCxnSpPr>
          <p:nvPr/>
        </p:nvCxnSpPr>
        <p:spPr>
          <a:xfrm flipH="1">
            <a:off x="3550153" y="4368798"/>
            <a:ext cx="336048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51" idx="0"/>
          </p:cNvCxnSpPr>
          <p:nvPr/>
        </p:nvCxnSpPr>
        <p:spPr>
          <a:xfrm flipH="1">
            <a:off x="3550153" y="4368798"/>
            <a:ext cx="793248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56" idx="0"/>
          </p:cNvCxnSpPr>
          <p:nvPr/>
        </p:nvCxnSpPr>
        <p:spPr>
          <a:xfrm>
            <a:off x="5334000" y="4368798"/>
            <a:ext cx="717047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56" idx="0"/>
          </p:cNvCxnSpPr>
          <p:nvPr/>
        </p:nvCxnSpPr>
        <p:spPr>
          <a:xfrm>
            <a:off x="5638800" y="4368798"/>
            <a:ext cx="412247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56" idx="0"/>
          </p:cNvCxnSpPr>
          <p:nvPr/>
        </p:nvCxnSpPr>
        <p:spPr>
          <a:xfrm flipH="1">
            <a:off x="6051047" y="4368798"/>
            <a:ext cx="349754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6051047" y="4368798"/>
            <a:ext cx="806954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457200" y="4995446"/>
            <a:ext cx="1690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Sorting PMI value</a:t>
            </a:r>
            <a:endParaRPr lang="en-US" sz="1600" b="1" dirty="0"/>
          </a:p>
        </p:txBody>
      </p:sp>
      <p:sp>
        <p:nvSpPr>
          <p:cNvPr id="216" name="Rectangle 215"/>
          <p:cNvSpPr/>
          <p:nvPr/>
        </p:nvSpPr>
        <p:spPr>
          <a:xfrm>
            <a:off x="457200" y="4995446"/>
            <a:ext cx="2204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Remove the noisy value</a:t>
            </a:r>
            <a:endParaRPr lang="en-US" sz="16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295382" y="5499818"/>
            <a:ext cx="8696218" cy="274320"/>
            <a:chOff x="304800" y="4800600"/>
            <a:chExt cx="8696218" cy="2743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19172" y="4800600"/>
              <a:ext cx="4381846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4800" y="4800600"/>
              <a:ext cx="4381846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4"/>
          <p:cNvGrpSpPr/>
          <p:nvPr/>
        </p:nvGrpSpPr>
        <p:grpSpPr>
          <a:xfrm>
            <a:off x="3878214" y="5630444"/>
            <a:ext cx="5037186" cy="14514"/>
            <a:chOff x="3878214" y="5435598"/>
            <a:chExt cx="5037186" cy="14514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8183880" y="5435598"/>
              <a:ext cx="731520" cy="0"/>
            </a:xfrm>
            <a:prstGeom prst="line">
              <a:avLst/>
            </a:prstGeom>
            <a:ln w="698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7193280" y="5435598"/>
              <a:ext cx="731520" cy="0"/>
            </a:xfrm>
            <a:prstGeom prst="line">
              <a:avLst/>
            </a:prstGeom>
            <a:ln w="698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6096000" y="5450112"/>
              <a:ext cx="731520" cy="0"/>
            </a:xfrm>
            <a:prstGeom prst="line">
              <a:avLst/>
            </a:prstGeom>
            <a:ln w="698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4983480" y="5435598"/>
              <a:ext cx="731520" cy="0"/>
            </a:xfrm>
            <a:prstGeom prst="line">
              <a:avLst/>
            </a:prstGeom>
            <a:ln w="698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3878214" y="5435598"/>
              <a:ext cx="731520" cy="0"/>
            </a:xfrm>
            <a:prstGeom prst="line">
              <a:avLst/>
            </a:prstGeom>
            <a:ln w="698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533400" y="5452646"/>
            <a:ext cx="3048000" cy="38100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3400" y="6062246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Linear aggregation</a:t>
            </a:r>
            <a:endParaRPr lang="en-US" altLang="zh-CN" sz="1600" b="1" dirty="0" smtClean="0"/>
          </a:p>
        </p:txBody>
      </p:sp>
      <p:grpSp>
        <p:nvGrpSpPr>
          <p:cNvPr id="56" name="Group 55"/>
          <p:cNvGrpSpPr/>
          <p:nvPr/>
        </p:nvGrpSpPr>
        <p:grpSpPr>
          <a:xfrm>
            <a:off x="5257800" y="4368800"/>
            <a:ext cx="1674774" cy="403999"/>
            <a:chOff x="5257800" y="4368800"/>
            <a:chExt cx="1674774" cy="403999"/>
          </a:xfrm>
        </p:grpSpPr>
        <p:sp>
          <p:nvSpPr>
            <p:cNvPr id="48" name="Rectangle 47"/>
            <p:cNvSpPr/>
            <p:nvPr/>
          </p:nvSpPr>
          <p:spPr>
            <a:xfrm>
              <a:off x="5257800" y="44958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77000" y="44958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45176" y="43688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91200" y="44196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6000" y="44196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44826" y="4343400"/>
            <a:ext cx="1674774" cy="403999"/>
            <a:chOff x="5257800" y="4368800"/>
            <a:chExt cx="1674774" cy="403999"/>
          </a:xfrm>
        </p:grpSpPr>
        <p:sp>
          <p:nvSpPr>
            <p:cNvPr id="59" name="Rectangle 58"/>
            <p:cNvSpPr/>
            <p:nvPr/>
          </p:nvSpPr>
          <p:spPr>
            <a:xfrm>
              <a:off x="5257800" y="44958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7000" y="44958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45176" y="43688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791200" y="44196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096000" y="4419600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 smtClean="0"/>
                <a:t> </a:t>
              </a:r>
              <a:r>
                <a:rPr lang="en-US" altLang="zh-CN" sz="1200" i="1" dirty="0" err="1" smtClean="0"/>
                <a:t>pmi</a:t>
              </a:r>
              <a:endParaRPr lang="en-US" sz="1200" i="1" dirty="0"/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6096000"/>
            <a:ext cx="5046513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/>
      <p:bldP spid="69" grpId="0" animBg="1"/>
      <p:bldP spid="70" grpId="0"/>
      <p:bldP spid="71" grpId="0" animBg="1"/>
      <p:bldP spid="72" grpId="0"/>
      <p:bldP spid="142" grpId="0"/>
      <p:bldP spid="145" grpId="0"/>
      <p:bldP spid="151" grpId="0"/>
      <p:bldP spid="156" grpId="0"/>
      <p:bldP spid="187" grpId="0"/>
      <p:bldP spid="187" grpId="1"/>
      <p:bldP spid="216" grpId="0"/>
      <p:bldP spid="44" grpId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Combinational Similarity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2678668"/>
            <a:ext cx="18288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String Similarity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678668"/>
            <a:ext cx="182880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Semantic Similarity</a:t>
            </a:r>
            <a:endParaRPr lang="en-US" sz="2000" b="1" dirty="0"/>
          </a:p>
        </p:txBody>
      </p:sp>
      <p:cxnSp>
        <p:nvCxnSpPr>
          <p:cNvPr id="19" name="Elbow Connector 18"/>
          <p:cNvCxnSpPr>
            <a:stCxn id="13" idx="0"/>
            <a:endCxn id="41" idx="1"/>
          </p:cNvCxnSpPr>
          <p:nvPr/>
        </p:nvCxnSpPr>
        <p:spPr>
          <a:xfrm rot="5400000" flipH="1" flipV="1">
            <a:off x="2851666" y="882134"/>
            <a:ext cx="468868" cy="3124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0"/>
            <a:endCxn id="41" idx="1"/>
          </p:cNvCxnSpPr>
          <p:nvPr/>
        </p:nvCxnSpPr>
        <p:spPr>
          <a:xfrm rot="16200000" flipV="1">
            <a:off x="4489966" y="2368034"/>
            <a:ext cx="468868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5" idx="0"/>
            <a:endCxn id="13" idx="2"/>
          </p:cNvCxnSpPr>
          <p:nvPr/>
        </p:nvCxnSpPr>
        <p:spPr>
          <a:xfrm rot="16200000" flipV="1">
            <a:off x="2499177" y="2617891"/>
            <a:ext cx="1592946" cy="3543300"/>
          </a:xfrm>
          <a:prstGeom prst="bentConnector3">
            <a:avLst>
              <a:gd name="adj1" fmla="val 645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4" idx="0"/>
            <a:endCxn id="13" idx="2"/>
          </p:cNvCxnSpPr>
          <p:nvPr/>
        </p:nvCxnSpPr>
        <p:spPr>
          <a:xfrm rot="16200000" flipV="1">
            <a:off x="1572470" y="3544598"/>
            <a:ext cx="1544990" cy="164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0"/>
            <a:endCxn id="13" idx="2"/>
          </p:cNvCxnSpPr>
          <p:nvPr/>
        </p:nvCxnSpPr>
        <p:spPr>
          <a:xfrm rot="5400000" flipH="1" flipV="1">
            <a:off x="596384" y="4177784"/>
            <a:ext cx="1512332" cy="342900"/>
          </a:xfrm>
          <a:prstGeom prst="bentConnector3">
            <a:avLst>
              <a:gd name="adj1" fmla="val 797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0"/>
            <a:endCxn id="14" idx="2"/>
          </p:cNvCxnSpPr>
          <p:nvPr/>
        </p:nvCxnSpPr>
        <p:spPr>
          <a:xfrm rot="16200000" flipV="1">
            <a:off x="5168384" y="3225284"/>
            <a:ext cx="1588532" cy="2324100"/>
          </a:xfrm>
          <a:prstGeom prst="bentConnector3">
            <a:avLst>
              <a:gd name="adj1" fmla="val 710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Diagonal Corner Rectangle 40"/>
          <p:cNvSpPr/>
          <p:nvPr/>
        </p:nvSpPr>
        <p:spPr>
          <a:xfrm>
            <a:off x="3124200" y="1676400"/>
            <a:ext cx="3048000" cy="533400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Sentence Similarity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81000" y="51054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NLCS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2365830" y="5138058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NMCLCS1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4267200" y="5186014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NMCLCSn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6324600" y="51816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SOC-PMI</a:t>
            </a:r>
            <a:endParaRPr lang="en-US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1000" y="5867400"/>
            <a:ext cx="5486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91000" y="58674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String Similarity</a:t>
            </a:r>
            <a:endParaRPr lang="en-US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09600" y="3657600"/>
            <a:ext cx="5181600" cy="1970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76600" y="3669268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Combinational Similarity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010400" y="2710542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Common word Order Similarity</a:t>
            </a:r>
            <a:endParaRPr lang="en-US" b="1" dirty="0"/>
          </a:p>
        </p:txBody>
      </p:sp>
      <p:cxnSp>
        <p:nvCxnSpPr>
          <p:cNvPr id="57" name="Elbow Connector 56"/>
          <p:cNvCxnSpPr>
            <a:stCxn id="46" idx="0"/>
            <a:endCxn id="41" idx="1"/>
          </p:cNvCxnSpPr>
          <p:nvPr/>
        </p:nvCxnSpPr>
        <p:spPr>
          <a:xfrm rot="16200000" flipV="1">
            <a:off x="6036129" y="821871"/>
            <a:ext cx="500742" cy="32766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String and Semantic Combination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787" y="1066800"/>
            <a:ext cx="5443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Sentence </a:t>
            </a:r>
            <a:r>
              <a:rPr lang="en-US" sz="2400" b="1" i="1" dirty="0" smtClean="0"/>
              <a:t>P</a:t>
            </a:r>
            <a:r>
              <a:rPr lang="en-US" dirty="0" smtClean="0"/>
              <a:t>:  graveyard area land sometime near church</a:t>
            </a:r>
          </a:p>
          <a:p>
            <a:r>
              <a:rPr lang="en-US" dirty="0" smtClean="0"/>
              <a:t>Sentence </a:t>
            </a:r>
            <a:r>
              <a:rPr lang="en-US" sz="2400" b="1" i="1" dirty="0" smtClean="0"/>
              <a:t>R</a:t>
            </a:r>
            <a:r>
              <a:rPr lang="en-US" dirty="0" smtClean="0"/>
              <a:t>:  cemetery place body ash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8630" y="2133600"/>
            <a:ext cx="522957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779520"/>
            <a:ext cx="522957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4830" y="5181600"/>
            <a:ext cx="522957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2056" y="2647890"/>
            <a:ext cx="1827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String Similarity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09562" y="3886200"/>
            <a:ext cx="2181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Semantic Similarity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81000" y="5715000"/>
            <a:ext cx="2742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Combinational Similarity</a:t>
            </a:r>
            <a:endParaRPr lang="en-US" sz="2000" dirty="0"/>
          </a:p>
        </p:txBody>
      </p:sp>
      <p:cxnSp>
        <p:nvCxnSpPr>
          <p:cNvPr id="13" name="Elbow Connector 12"/>
          <p:cNvCxnSpPr>
            <a:stCxn id="5122" idx="1"/>
            <a:endCxn id="5123" idx="1"/>
          </p:cNvCxnSpPr>
          <p:nvPr/>
        </p:nvCxnSpPr>
        <p:spPr>
          <a:xfrm rot="10800000" flipH="1" flipV="1">
            <a:off x="3228630" y="2682240"/>
            <a:ext cx="47970" cy="1645920"/>
          </a:xfrm>
          <a:prstGeom prst="bentConnector3">
            <a:avLst>
              <a:gd name="adj1" fmla="val -476548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8" idx="1"/>
            <a:endCxn id="5124" idx="1"/>
          </p:cNvCxnSpPr>
          <p:nvPr/>
        </p:nvCxnSpPr>
        <p:spPr>
          <a:xfrm rot="10800000" flipH="1" flipV="1">
            <a:off x="3000828" y="3512068"/>
            <a:ext cx="304002" cy="2218172"/>
          </a:xfrm>
          <a:prstGeom prst="bentConnector3">
            <a:avLst>
              <a:gd name="adj1" fmla="val -75197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0828" y="3327402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0.5*String Similarity+0.5*Semantic Similarity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Overall Similarity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2678668"/>
            <a:ext cx="18288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String Similarity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678668"/>
            <a:ext cx="182880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 Semantic Similarity</a:t>
            </a:r>
            <a:endParaRPr lang="en-US" sz="2000" b="1" dirty="0"/>
          </a:p>
        </p:txBody>
      </p:sp>
      <p:cxnSp>
        <p:nvCxnSpPr>
          <p:cNvPr id="19" name="Elbow Connector 18"/>
          <p:cNvCxnSpPr>
            <a:stCxn id="13" idx="0"/>
            <a:endCxn id="41" idx="1"/>
          </p:cNvCxnSpPr>
          <p:nvPr/>
        </p:nvCxnSpPr>
        <p:spPr>
          <a:xfrm rot="5400000" flipH="1" flipV="1">
            <a:off x="2851666" y="882134"/>
            <a:ext cx="468868" cy="3124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0"/>
            <a:endCxn id="41" idx="1"/>
          </p:cNvCxnSpPr>
          <p:nvPr/>
        </p:nvCxnSpPr>
        <p:spPr>
          <a:xfrm rot="16200000" flipV="1">
            <a:off x="4489966" y="2368034"/>
            <a:ext cx="468868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5" idx="0"/>
            <a:endCxn id="13" idx="2"/>
          </p:cNvCxnSpPr>
          <p:nvPr/>
        </p:nvCxnSpPr>
        <p:spPr>
          <a:xfrm rot="16200000" flipV="1">
            <a:off x="2499177" y="2617891"/>
            <a:ext cx="1592946" cy="3543300"/>
          </a:xfrm>
          <a:prstGeom prst="bentConnector3">
            <a:avLst>
              <a:gd name="adj1" fmla="val 645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4" idx="0"/>
            <a:endCxn id="13" idx="2"/>
          </p:cNvCxnSpPr>
          <p:nvPr/>
        </p:nvCxnSpPr>
        <p:spPr>
          <a:xfrm rot="16200000" flipV="1">
            <a:off x="1572470" y="3544598"/>
            <a:ext cx="1544990" cy="164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3" idx="0"/>
            <a:endCxn id="13" idx="2"/>
          </p:cNvCxnSpPr>
          <p:nvPr/>
        </p:nvCxnSpPr>
        <p:spPr>
          <a:xfrm rot="5400000" flipH="1" flipV="1">
            <a:off x="596384" y="4177784"/>
            <a:ext cx="1512332" cy="342900"/>
          </a:xfrm>
          <a:prstGeom prst="bentConnector3">
            <a:avLst>
              <a:gd name="adj1" fmla="val 797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0"/>
            <a:endCxn id="14" idx="2"/>
          </p:cNvCxnSpPr>
          <p:nvPr/>
        </p:nvCxnSpPr>
        <p:spPr>
          <a:xfrm rot="16200000" flipV="1">
            <a:off x="5168384" y="3225284"/>
            <a:ext cx="1588532" cy="2324100"/>
          </a:xfrm>
          <a:prstGeom prst="bentConnector3">
            <a:avLst>
              <a:gd name="adj1" fmla="val 710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Diagonal Corner Rectangle 40"/>
          <p:cNvSpPr/>
          <p:nvPr/>
        </p:nvSpPr>
        <p:spPr>
          <a:xfrm>
            <a:off x="3124200" y="1676400"/>
            <a:ext cx="3048000" cy="533400"/>
          </a:xfrm>
          <a:prstGeom prst="snip2Diag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Sentence Similarity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81000" y="51054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NLCS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2365830" y="5138058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NMCLCS1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4267200" y="5186014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NMCLCSn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6324600" y="5181600"/>
            <a:ext cx="1600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SOC-PMI</a:t>
            </a:r>
            <a:endParaRPr lang="en-US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1000" y="5867400"/>
            <a:ext cx="5486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91000" y="58674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String Similarity</a:t>
            </a:r>
            <a:endParaRPr lang="en-US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09600" y="3657600"/>
            <a:ext cx="5181600" cy="1970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76600" y="3669268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Combinational Similarity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010400" y="2710542"/>
            <a:ext cx="1828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Common word Order Similarity</a:t>
            </a:r>
            <a:endParaRPr lang="en-US" b="1" dirty="0"/>
          </a:p>
        </p:txBody>
      </p:sp>
      <p:cxnSp>
        <p:nvCxnSpPr>
          <p:cNvPr id="57" name="Elbow Connector 56"/>
          <p:cNvCxnSpPr>
            <a:stCxn id="46" idx="0"/>
            <a:endCxn id="41" idx="1"/>
          </p:cNvCxnSpPr>
          <p:nvPr/>
        </p:nvCxnSpPr>
        <p:spPr>
          <a:xfrm rot="16200000" flipV="1">
            <a:off x="6036129" y="821871"/>
            <a:ext cx="500742" cy="32766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Overall Sentence Similarit</a:t>
            </a:r>
            <a:r>
              <a:rPr lang="en-US" altLang="zh-CN" dirty="0" smtClean="0"/>
              <a:t>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78680"/>
            <a:ext cx="306354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2559" y="1249680"/>
            <a:ext cx="584112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4588" y="3794760"/>
            <a:ext cx="3665012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2621280"/>
            <a:ext cx="4678386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4663440" y="1554480"/>
            <a:ext cx="3566160" cy="152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3643884" y="1994916"/>
            <a:ext cx="640080" cy="1554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1478280"/>
            <a:ext cx="762000" cy="2286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81600" y="2926080"/>
            <a:ext cx="2743200" cy="152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421124" y="3305556"/>
            <a:ext cx="457200" cy="1554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99284" y="2849880"/>
            <a:ext cx="762000" cy="2286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6996684" y="4052316"/>
            <a:ext cx="182880" cy="1554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1642" y="4249554"/>
            <a:ext cx="762000" cy="2286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543800" y="4983480"/>
            <a:ext cx="457200" cy="152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3148" y="4951396"/>
            <a:ext cx="762000" cy="2286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791200" y="4983480"/>
            <a:ext cx="457200" cy="152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583906" y="4313722"/>
            <a:ext cx="457200" cy="152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5153526" y="4297680"/>
            <a:ext cx="1371600" cy="152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1295400"/>
            <a:ext cx="101498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381000" y="1264920"/>
            <a:ext cx="471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(1)</a:t>
            </a:r>
            <a:endParaRPr lang="en-US" sz="2000" dirty="0"/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66216" y="2712720"/>
            <a:ext cx="1618488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381000" y="2636520"/>
            <a:ext cx="471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(2)</a:t>
            </a:r>
            <a:endParaRPr lang="en-US" sz="2000" dirty="0"/>
          </a:p>
        </p:txBody>
      </p:sp>
      <p:grpSp>
        <p:nvGrpSpPr>
          <p:cNvPr id="31" name="Group 25"/>
          <p:cNvGrpSpPr>
            <a:grpSpLocks noChangeAspect="1"/>
          </p:cNvGrpSpPr>
          <p:nvPr/>
        </p:nvGrpSpPr>
        <p:grpSpPr>
          <a:xfrm>
            <a:off x="919557" y="3855720"/>
            <a:ext cx="2281929" cy="274320"/>
            <a:chOff x="1219200" y="5562600"/>
            <a:chExt cx="2890444" cy="347472"/>
          </a:xfrm>
        </p:grpSpPr>
        <p:pic>
          <p:nvPicPr>
            <p:cNvPr id="33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28801" y="5562600"/>
              <a:ext cx="2280843" cy="347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219200" y="5574888"/>
              <a:ext cx="576879" cy="30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1"/>
          <p:cNvSpPr/>
          <p:nvPr/>
        </p:nvSpPr>
        <p:spPr>
          <a:xfrm>
            <a:off x="366596" y="3779520"/>
            <a:ext cx="471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(3)</a:t>
            </a:r>
            <a:endParaRPr lang="en-US" sz="2000" dirty="0"/>
          </a:p>
        </p:txBody>
      </p:sp>
      <p:grpSp>
        <p:nvGrpSpPr>
          <p:cNvPr id="36" name="Group 26"/>
          <p:cNvGrpSpPr>
            <a:grpSpLocks noChangeAspect="1"/>
          </p:cNvGrpSpPr>
          <p:nvPr/>
        </p:nvGrpSpPr>
        <p:grpSpPr>
          <a:xfrm>
            <a:off x="927466" y="4693920"/>
            <a:ext cx="2817106" cy="274320"/>
            <a:chOff x="4644746" y="6459792"/>
            <a:chExt cx="3568334" cy="347472"/>
          </a:xfrm>
        </p:grpSpPr>
        <p:pic>
          <p:nvPicPr>
            <p:cNvPr id="38" name="Picture 9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330546" y="6459792"/>
              <a:ext cx="2882534" cy="347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44746" y="6459792"/>
              <a:ext cx="576879" cy="30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Rectangle 36"/>
          <p:cNvSpPr/>
          <p:nvPr/>
        </p:nvSpPr>
        <p:spPr>
          <a:xfrm>
            <a:off x="381000" y="4617720"/>
            <a:ext cx="471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(4)</a:t>
            </a:r>
            <a:endParaRPr lang="en-US" sz="20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" y="5379720"/>
            <a:ext cx="37396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40"/>
          <p:cNvSpPr/>
          <p:nvPr/>
        </p:nvSpPr>
        <p:spPr>
          <a:xfrm>
            <a:off x="2209800" y="5303520"/>
            <a:ext cx="914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72000" y="5455920"/>
            <a:ext cx="380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0.505 + 0.248 + 0.225 + 0.071 = 1.049 </a:t>
            </a:r>
            <a:endParaRPr lang="en-US" dirty="0"/>
          </a:p>
        </p:txBody>
      </p:sp>
      <p:cxnSp>
        <p:nvCxnSpPr>
          <p:cNvPr id="44" name="Shape 43"/>
          <p:cNvCxnSpPr>
            <a:stCxn id="41" idx="0"/>
            <a:endCxn id="42" idx="1"/>
          </p:cNvCxnSpPr>
          <p:nvPr/>
        </p:nvCxnSpPr>
        <p:spPr>
          <a:xfrm rot="16200000" flipH="1">
            <a:off x="3450967" y="4519553"/>
            <a:ext cx="337066" cy="1905000"/>
          </a:xfrm>
          <a:prstGeom prst="bentConnector4">
            <a:avLst>
              <a:gd name="adj1" fmla="val -67821"/>
              <a:gd name="adj2" fmla="val 85579"/>
            </a:avLst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82202" y="5958840"/>
            <a:ext cx="3371198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6" grpId="0"/>
      <p:bldP spid="29" grpId="0"/>
      <p:bldP spid="32" grpId="0"/>
      <p:bldP spid="37" grpId="0"/>
      <p:bldP spid="41" grpId="0" animBg="1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Challenge</a:t>
            </a:r>
          </a:p>
          <a:p>
            <a:r>
              <a:rPr lang="en-US" dirty="0" smtClean="0"/>
              <a:t>Our Optimized Framework on TKDD’08 paper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TKDD’08 framework</a:t>
            </a:r>
          </a:p>
          <a:p>
            <a:pPr lvl="1"/>
            <a:r>
              <a:rPr lang="en-US" dirty="0" smtClean="0"/>
              <a:t>Our framework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Experimental evaluation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 results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296228" y="3048000"/>
            <a:ext cx="2104572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95400" y="3048000"/>
            <a:ext cx="2104572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Problem of TKDD’08 paper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1995" y="2636520"/>
            <a:ext cx="2286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String Similarity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840" y="2636520"/>
            <a:ext cx="265176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Semantic Similarity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76327" y="3126378"/>
            <a:ext cx="1934028" cy="1719942"/>
            <a:chOff x="1376327" y="3126378"/>
            <a:chExt cx="1934028" cy="1719942"/>
          </a:xfrm>
        </p:grpSpPr>
        <p:sp>
          <p:nvSpPr>
            <p:cNvPr id="8" name="Rectangle 7"/>
            <p:cNvSpPr/>
            <p:nvPr/>
          </p:nvSpPr>
          <p:spPr>
            <a:xfrm>
              <a:off x="1467041" y="3184206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6327" y="3126378"/>
              <a:ext cx="1934028" cy="171994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67041" y="3416315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67041" y="3648892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67041" y="3881120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68855" y="4352834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67041" y="4113348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67041" y="4585062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77155" y="3126378"/>
            <a:ext cx="1934028" cy="1719942"/>
            <a:chOff x="4377155" y="3126378"/>
            <a:chExt cx="1934028" cy="1719942"/>
          </a:xfrm>
        </p:grpSpPr>
        <p:sp>
          <p:nvSpPr>
            <p:cNvPr id="17" name="Rectangle 16"/>
            <p:cNvSpPr/>
            <p:nvPr/>
          </p:nvSpPr>
          <p:spPr>
            <a:xfrm>
              <a:off x="4467869" y="3184206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7155" y="3126378"/>
              <a:ext cx="1934028" cy="171994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7869" y="3416315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7869" y="3648892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67869" y="3881120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69683" y="4338320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67869" y="4113348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67869" y="4570548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S7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498080" y="2621280"/>
            <a:ext cx="109728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391400" y="3126378"/>
            <a:ext cx="1295400" cy="1719942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82840" y="3200400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82840" y="3429000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82840" y="3657600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82840" y="3886200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82840" y="4114800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82840" y="4343400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82840" y="4572000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Snip Diagonal Corner Rectangle 34"/>
          <p:cNvSpPr/>
          <p:nvPr/>
        </p:nvSpPr>
        <p:spPr>
          <a:xfrm>
            <a:off x="2334995" y="1828800"/>
            <a:ext cx="3048000" cy="517434"/>
          </a:xfrm>
          <a:prstGeom prst="snip2Diag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Sentence Data Collection</a:t>
            </a:r>
            <a:endParaRPr lang="en-US" sz="2000" b="1" dirty="0"/>
          </a:p>
        </p:txBody>
      </p:sp>
      <p:sp>
        <p:nvSpPr>
          <p:cNvPr id="36" name="Rectangle 35"/>
          <p:cNvSpPr/>
          <p:nvPr/>
        </p:nvSpPr>
        <p:spPr>
          <a:xfrm>
            <a:off x="4355851" y="5695890"/>
            <a:ext cx="3111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Computing all </a:t>
            </a:r>
            <a:r>
              <a:rPr lang="en-US" altLang="zh-CN" sz="2000" dirty="0" smtClean="0"/>
              <a:t>similarity </a:t>
            </a:r>
            <a:r>
              <a:rPr lang="en-US" altLang="zh-CN" sz="2000" dirty="0" smtClean="0"/>
              <a:t>pair</a:t>
            </a:r>
            <a:endParaRPr lang="en-US" altLang="zh-CN" sz="2000" dirty="0" smtClean="0"/>
          </a:p>
        </p:txBody>
      </p:sp>
      <p:cxnSp>
        <p:nvCxnSpPr>
          <p:cNvPr id="37" name="Shape 36"/>
          <p:cNvCxnSpPr>
            <a:stCxn id="36" idx="3"/>
            <a:endCxn id="42" idx="2"/>
          </p:cNvCxnSpPr>
          <p:nvPr/>
        </p:nvCxnSpPr>
        <p:spPr>
          <a:xfrm flipV="1">
            <a:off x="7467600" y="5322332"/>
            <a:ext cx="424658" cy="57361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5" idx="2"/>
            <a:endCxn id="36" idx="1"/>
          </p:cNvCxnSpPr>
          <p:nvPr/>
        </p:nvCxnSpPr>
        <p:spPr>
          <a:xfrm rot="16200000" flipH="1">
            <a:off x="2808455" y="4348548"/>
            <a:ext cx="1082283" cy="201251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6" idx="1"/>
            <a:endCxn id="18" idx="2"/>
          </p:cNvCxnSpPr>
          <p:nvPr/>
        </p:nvCxnSpPr>
        <p:spPr>
          <a:xfrm rot="10800000" flipH="1">
            <a:off x="4355851" y="4846321"/>
            <a:ext cx="988318" cy="1049625"/>
          </a:xfrm>
          <a:prstGeom prst="bentConnector4">
            <a:avLst>
              <a:gd name="adj1" fmla="val -23130"/>
              <a:gd name="adj2" fmla="val 59530"/>
            </a:avLst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858000" y="4953000"/>
            <a:ext cx="206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Sorting to find top-k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6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7239000" y="3276600"/>
            <a:ext cx="152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282440" y="3276600"/>
            <a:ext cx="21336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264920" y="3276600"/>
            <a:ext cx="21336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845"/>
            <a:ext cx="8229600" cy="1143000"/>
          </a:xfrm>
        </p:spPr>
        <p:txBody>
          <a:bodyPr/>
          <a:lstStyle/>
          <a:p>
            <a:r>
              <a:rPr lang="en-US" dirty="0" smtClean="0"/>
              <a:t>Our Proposal(1/2)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995" y="2872045"/>
            <a:ext cx="2286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Similarity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3840" y="2872045"/>
            <a:ext cx="265176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Similarity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038780"/>
            <a:ext cx="6611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Effectiveness:</a:t>
            </a:r>
            <a:r>
              <a:rPr lang="en-US" sz="2400" dirty="0" smtClean="0"/>
              <a:t> same word </a:t>
            </a:r>
            <a:r>
              <a:rPr lang="en-US" altLang="zh-CN" sz="2400" dirty="0" smtClean="0"/>
              <a:t>p</a:t>
            </a:r>
            <a:r>
              <a:rPr lang="en-US" sz="2400" dirty="0" smtClean="0"/>
              <a:t>air 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imilarity as TKDD</a:t>
            </a:r>
            <a:r>
              <a:rPr lang="en-US" altLang="zh-CN" sz="2400" dirty="0" smtClean="0"/>
              <a:t>’08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376327" y="3361903"/>
            <a:ext cx="1934028" cy="1719942"/>
            <a:chOff x="1376327" y="3133303"/>
            <a:chExt cx="1934028" cy="1719942"/>
          </a:xfrm>
        </p:grpSpPr>
        <p:sp>
          <p:nvSpPr>
            <p:cNvPr id="9" name="Rectangle 8"/>
            <p:cNvSpPr/>
            <p:nvPr/>
          </p:nvSpPr>
          <p:spPr>
            <a:xfrm>
              <a:off x="1467041" y="3191131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6327" y="3133303"/>
              <a:ext cx="1934028" cy="171994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67041" y="3423240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67041" y="3655817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67041" y="3888045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68855" y="4345245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67041" y="4120273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67041" y="4577473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77155" y="3361903"/>
            <a:ext cx="1934028" cy="1719942"/>
            <a:chOff x="4377155" y="3133303"/>
            <a:chExt cx="1934028" cy="1719942"/>
          </a:xfrm>
        </p:grpSpPr>
        <p:sp>
          <p:nvSpPr>
            <p:cNvPr id="19" name="Rectangle 18"/>
            <p:cNvSpPr/>
            <p:nvPr/>
          </p:nvSpPr>
          <p:spPr>
            <a:xfrm>
              <a:off x="4467869" y="3191131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77155" y="3133303"/>
              <a:ext cx="1934028" cy="171994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67869" y="3423240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67869" y="3655817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67869" y="3888045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69683" y="4345245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67869" y="4120273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67869" y="4577473"/>
              <a:ext cx="17526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S2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 rot="16200000">
            <a:off x="-506087" y="4087490"/>
            <a:ext cx="2569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Sorting based on some order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34440" y="3276600"/>
            <a:ext cx="0" cy="190500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18055" y="5862935"/>
            <a:ext cx="3544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Key idea: Rank aggregation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7498080" y="2856805"/>
            <a:ext cx="109728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Top-k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505200" y="4091245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3520440" y="4091245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53200" y="4015045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53200" y="4167445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91400" y="3361903"/>
            <a:ext cx="1295400" cy="1719942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82840" y="3435925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82840" y="3664525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82840" y="3893125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82840" y="4121725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82840" y="4350325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82840" y="4578925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82840" y="4807525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" y="1419780"/>
            <a:ext cx="7215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Efficiency:</a:t>
            </a:r>
            <a:r>
              <a:rPr lang="en-US" sz="2400" dirty="0" smtClean="0"/>
              <a:t> optimization on order of computing </a:t>
            </a:r>
            <a:r>
              <a:rPr lang="en-US" altLang="zh-CN" sz="2400" dirty="0" smtClean="0"/>
              <a:t>similarity</a:t>
            </a:r>
            <a:endParaRPr lang="en-US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267200" y="3276600"/>
            <a:ext cx="0" cy="190500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828800" y="5181600"/>
            <a:ext cx="96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Rank list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822024" y="5181600"/>
            <a:ext cx="96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Rank list</a:t>
            </a:r>
            <a:endParaRPr lang="en-US" dirty="0"/>
          </a:p>
        </p:txBody>
      </p:sp>
      <p:sp>
        <p:nvSpPr>
          <p:cNvPr id="54" name="Snip Diagonal Corner Rectangle 53"/>
          <p:cNvSpPr/>
          <p:nvPr/>
        </p:nvSpPr>
        <p:spPr>
          <a:xfrm>
            <a:off x="2334995" y="2057400"/>
            <a:ext cx="3048000" cy="517434"/>
          </a:xfrm>
          <a:prstGeom prst="snip2Diag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Sentence Data Collection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3" grpId="0" animBg="1"/>
      <p:bldP spid="52" grpId="0" animBg="1"/>
      <p:bldP spid="7" grpId="0"/>
      <p:bldP spid="30" grpId="0"/>
      <p:bldP spid="32" grpId="0" animBg="1"/>
      <p:bldP spid="33" grpId="0" animBg="1"/>
      <p:bldP spid="34" grpId="0" animBg="1"/>
      <p:bldP spid="35" grpId="0" animBg="1"/>
      <p:bldP spid="46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Our Proposal(2/2)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372" y="1647372"/>
            <a:ext cx="2286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Similarity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3240" y="1661886"/>
            <a:ext cx="265176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Similarity</a:t>
            </a:r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2971800" y="1066800"/>
            <a:ext cx="3048000" cy="304800"/>
          </a:xfrm>
          <a:prstGeom prst="snip2Diag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Sentence Data Collection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914400" y="3952104"/>
            <a:ext cx="100584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NLCS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2895600" y="3952104"/>
            <a:ext cx="100584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NMCLCS1</a:t>
            </a:r>
          </a:p>
        </p:txBody>
      </p:sp>
      <p:sp>
        <p:nvSpPr>
          <p:cNvPr id="9" name="Oval 8"/>
          <p:cNvSpPr/>
          <p:nvPr/>
        </p:nvSpPr>
        <p:spPr>
          <a:xfrm>
            <a:off x="5242560" y="3952104"/>
            <a:ext cx="100584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NMCLCSn</a:t>
            </a:r>
            <a:endParaRPr lang="en-US" altLang="zh-CN" sz="1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47486" y="2071686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772" y="2013858"/>
            <a:ext cx="1934028" cy="1719942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7486" y="2303795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7486" y="2536372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7486" y="2768600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9300" y="2997200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9300" y="3225800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9300" y="3454400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05926" y="2074412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15212" y="2013858"/>
            <a:ext cx="1934028" cy="1719942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5926" y="23066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926" y="2536372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8215" y="29924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98215" y="34496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5926" y="27638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98215" y="32210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-53981" y="2245696"/>
            <a:ext cx="867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Ordered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2896" y="1995948"/>
            <a:ext cx="0" cy="1737852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20000" y="1676400"/>
            <a:ext cx="109728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43800" y="2057400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43800" y="2286000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2514600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43800" y="2752272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14400" y="4237854"/>
            <a:ext cx="1066800" cy="809172"/>
            <a:chOff x="533400" y="4495800"/>
            <a:chExt cx="1066800" cy="809172"/>
          </a:xfrm>
        </p:grpSpPr>
        <p:sp>
          <p:nvSpPr>
            <p:cNvPr id="39" name="Rectangle 38"/>
            <p:cNvSpPr/>
            <p:nvPr/>
          </p:nvSpPr>
          <p:spPr>
            <a:xfrm>
              <a:off x="609600" y="4575630"/>
              <a:ext cx="9144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9600" y="4800600"/>
              <a:ext cx="9144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9600" y="5029200"/>
              <a:ext cx="9144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3400" y="4495800"/>
              <a:ext cx="1066800" cy="80917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95600" y="4237854"/>
            <a:ext cx="1023258" cy="809172"/>
            <a:chOff x="2451100" y="4495800"/>
            <a:chExt cx="1023258" cy="809172"/>
          </a:xfrm>
        </p:grpSpPr>
        <p:sp>
          <p:nvSpPr>
            <p:cNvPr id="44" name="Rectangle 43"/>
            <p:cNvSpPr/>
            <p:nvPr/>
          </p:nvSpPr>
          <p:spPr>
            <a:xfrm>
              <a:off x="2514600" y="4572000"/>
              <a:ext cx="9144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14600" y="4800600"/>
              <a:ext cx="9144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14600" y="5029200"/>
              <a:ext cx="9144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51100" y="4495800"/>
              <a:ext cx="1023258" cy="80917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57800" y="4237854"/>
            <a:ext cx="1023258" cy="809172"/>
            <a:chOff x="2467428" y="4495800"/>
            <a:chExt cx="1023258" cy="809172"/>
          </a:xfrm>
        </p:grpSpPr>
        <p:sp>
          <p:nvSpPr>
            <p:cNvPr id="49" name="Rectangle 48"/>
            <p:cNvSpPr/>
            <p:nvPr/>
          </p:nvSpPr>
          <p:spPr>
            <a:xfrm>
              <a:off x="2514600" y="4572000"/>
              <a:ext cx="9144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14600" y="4800600"/>
              <a:ext cx="9144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14600" y="5029200"/>
              <a:ext cx="914400" cy="22860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67428" y="4495800"/>
              <a:ext cx="1023258" cy="80917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6245" y="5238750"/>
            <a:ext cx="2002155" cy="850900"/>
            <a:chOff x="85725" y="5391150"/>
            <a:chExt cx="2002155" cy="850900"/>
          </a:xfrm>
        </p:grpSpPr>
        <p:sp>
          <p:nvSpPr>
            <p:cNvPr id="54" name="Snip Diagonal Corner Rectangle 53"/>
            <p:cNvSpPr/>
            <p:nvPr/>
          </p:nvSpPr>
          <p:spPr>
            <a:xfrm>
              <a:off x="85725" y="5391150"/>
              <a:ext cx="640080" cy="182880"/>
            </a:xfrm>
            <a:prstGeom prst="snip2Diag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word1</a:t>
              </a:r>
            </a:p>
          </p:txBody>
        </p:sp>
        <p:sp>
          <p:nvSpPr>
            <p:cNvPr id="55" name="Snip Diagonal Corner Rectangle 54"/>
            <p:cNvSpPr/>
            <p:nvPr/>
          </p:nvSpPr>
          <p:spPr>
            <a:xfrm>
              <a:off x="762000" y="5391150"/>
              <a:ext cx="640080" cy="182880"/>
            </a:xfrm>
            <a:prstGeom prst="snip2Diag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word2</a:t>
              </a:r>
            </a:p>
          </p:txBody>
        </p:sp>
        <p:sp>
          <p:nvSpPr>
            <p:cNvPr id="56" name="Snip Diagonal Corner Rectangle 55"/>
            <p:cNvSpPr/>
            <p:nvPr/>
          </p:nvSpPr>
          <p:spPr>
            <a:xfrm>
              <a:off x="1438275" y="5400675"/>
              <a:ext cx="640080" cy="182880"/>
            </a:xfrm>
            <a:prstGeom prst="snip2Diag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word3</a:t>
              </a:r>
              <a:endParaRPr lang="en-US" sz="1100" dirty="0"/>
            </a:p>
          </p:txBody>
        </p:sp>
        <p:grpSp>
          <p:nvGrpSpPr>
            <p:cNvPr id="57" name="Group 104"/>
            <p:cNvGrpSpPr/>
            <p:nvPr/>
          </p:nvGrpSpPr>
          <p:grpSpPr>
            <a:xfrm>
              <a:off x="88900" y="5600700"/>
              <a:ext cx="640080" cy="640080"/>
              <a:chOff x="88900" y="5600700"/>
              <a:chExt cx="640080" cy="64008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37160" y="56483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525" y="583374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525" y="60166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8900" y="560070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105"/>
            <p:cNvGrpSpPr/>
            <p:nvPr/>
          </p:nvGrpSpPr>
          <p:grpSpPr>
            <a:xfrm>
              <a:off x="762000" y="5600700"/>
              <a:ext cx="640080" cy="640080"/>
              <a:chOff x="762000" y="5600700"/>
              <a:chExt cx="640080" cy="64008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03275" y="56483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03910" y="583374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03275" y="60166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62000" y="560070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106"/>
            <p:cNvGrpSpPr/>
            <p:nvPr/>
          </p:nvGrpSpPr>
          <p:grpSpPr>
            <a:xfrm>
              <a:off x="1447800" y="5601970"/>
              <a:ext cx="640080" cy="640080"/>
              <a:chOff x="1447800" y="5601970"/>
              <a:chExt cx="640080" cy="64008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489710" y="564515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490345" y="583057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489710" y="601345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447800" y="560197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2831103" y="5245100"/>
            <a:ext cx="2002155" cy="850900"/>
            <a:chOff x="85725" y="5391150"/>
            <a:chExt cx="2002155" cy="850900"/>
          </a:xfrm>
        </p:grpSpPr>
        <p:sp>
          <p:nvSpPr>
            <p:cNvPr id="73" name="Snip Diagonal Corner Rectangle 72"/>
            <p:cNvSpPr/>
            <p:nvPr/>
          </p:nvSpPr>
          <p:spPr>
            <a:xfrm>
              <a:off x="85725" y="5391150"/>
              <a:ext cx="640080" cy="182880"/>
            </a:xfrm>
            <a:prstGeom prst="snip2Diag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word1</a:t>
              </a:r>
            </a:p>
          </p:txBody>
        </p:sp>
        <p:sp>
          <p:nvSpPr>
            <p:cNvPr id="74" name="Snip Diagonal Corner Rectangle 73"/>
            <p:cNvSpPr/>
            <p:nvPr/>
          </p:nvSpPr>
          <p:spPr>
            <a:xfrm>
              <a:off x="762000" y="5391150"/>
              <a:ext cx="640080" cy="182880"/>
            </a:xfrm>
            <a:prstGeom prst="snip2Diag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word2</a:t>
              </a:r>
              <a:endParaRPr lang="en-US" sz="1100" dirty="0"/>
            </a:p>
          </p:txBody>
        </p:sp>
        <p:sp>
          <p:nvSpPr>
            <p:cNvPr id="75" name="Snip Diagonal Corner Rectangle 74"/>
            <p:cNvSpPr/>
            <p:nvPr/>
          </p:nvSpPr>
          <p:spPr>
            <a:xfrm>
              <a:off x="1438275" y="5400675"/>
              <a:ext cx="640080" cy="182880"/>
            </a:xfrm>
            <a:prstGeom prst="snip2Diag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word3</a:t>
              </a:r>
              <a:endParaRPr lang="en-US" sz="1100" dirty="0"/>
            </a:p>
          </p:txBody>
        </p:sp>
        <p:grpSp>
          <p:nvGrpSpPr>
            <p:cNvPr id="76" name="Group 104"/>
            <p:cNvGrpSpPr/>
            <p:nvPr/>
          </p:nvGrpSpPr>
          <p:grpSpPr>
            <a:xfrm>
              <a:off x="88900" y="5600700"/>
              <a:ext cx="640080" cy="640080"/>
              <a:chOff x="88900" y="5600700"/>
              <a:chExt cx="640080" cy="64008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37160" y="56483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525" y="583374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36525" y="60166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8900" y="560070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105"/>
            <p:cNvGrpSpPr/>
            <p:nvPr/>
          </p:nvGrpSpPr>
          <p:grpSpPr>
            <a:xfrm>
              <a:off x="762000" y="5600700"/>
              <a:ext cx="640080" cy="640080"/>
              <a:chOff x="762000" y="5600700"/>
              <a:chExt cx="640080" cy="64008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803275" y="56483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03910" y="583374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03275" y="60166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2000" y="560070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up 106"/>
            <p:cNvGrpSpPr/>
            <p:nvPr/>
          </p:nvGrpSpPr>
          <p:grpSpPr>
            <a:xfrm>
              <a:off x="1447800" y="5601970"/>
              <a:ext cx="640080" cy="640080"/>
              <a:chOff x="1447800" y="5601970"/>
              <a:chExt cx="640080" cy="64008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489710" y="564515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490345" y="583057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489710" y="601345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447800" y="560197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5236845" y="5257800"/>
            <a:ext cx="2002155" cy="850900"/>
            <a:chOff x="85725" y="5391150"/>
            <a:chExt cx="2002155" cy="850900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85725" y="5391150"/>
              <a:ext cx="640080" cy="182880"/>
            </a:xfrm>
            <a:prstGeom prst="snip2Diag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word1</a:t>
              </a:r>
              <a:endParaRPr lang="en-US" sz="1100" dirty="0"/>
            </a:p>
          </p:txBody>
        </p:sp>
        <p:sp>
          <p:nvSpPr>
            <p:cNvPr id="93" name="Snip Diagonal Corner Rectangle 92"/>
            <p:cNvSpPr/>
            <p:nvPr/>
          </p:nvSpPr>
          <p:spPr>
            <a:xfrm>
              <a:off x="762000" y="5391150"/>
              <a:ext cx="640080" cy="182880"/>
            </a:xfrm>
            <a:prstGeom prst="snip2Diag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word2</a:t>
              </a:r>
              <a:endParaRPr lang="en-US" sz="1100" dirty="0"/>
            </a:p>
          </p:txBody>
        </p:sp>
        <p:sp>
          <p:nvSpPr>
            <p:cNvPr id="94" name="Snip Diagonal Corner Rectangle 93"/>
            <p:cNvSpPr/>
            <p:nvPr/>
          </p:nvSpPr>
          <p:spPr>
            <a:xfrm>
              <a:off x="1438275" y="5400675"/>
              <a:ext cx="640080" cy="182880"/>
            </a:xfrm>
            <a:prstGeom prst="snip2Diag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word3</a:t>
              </a:r>
              <a:endParaRPr lang="en-US" sz="1100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88900" y="5600700"/>
              <a:ext cx="640080" cy="640080"/>
              <a:chOff x="88900" y="5600700"/>
              <a:chExt cx="640080" cy="64008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37160" y="56483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36525" y="583374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36525" y="60166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8900" y="560070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62000" y="5600700"/>
              <a:ext cx="640080" cy="640080"/>
              <a:chOff x="762000" y="5600700"/>
              <a:chExt cx="640080" cy="64008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03275" y="56483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803910" y="583374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803275" y="60166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62000" y="560070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447800" y="5601970"/>
              <a:ext cx="640080" cy="640080"/>
              <a:chOff x="1447800" y="5601970"/>
              <a:chExt cx="640080" cy="64008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489710" y="564515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490345" y="583057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489710" y="601345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447800" y="560197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705600" y="4102100"/>
            <a:ext cx="2002155" cy="850900"/>
            <a:chOff x="85725" y="5391150"/>
            <a:chExt cx="2002155" cy="850900"/>
          </a:xfrm>
        </p:grpSpPr>
        <p:sp>
          <p:nvSpPr>
            <p:cNvPr id="111" name="Snip Diagonal Corner Rectangle 110"/>
            <p:cNvSpPr/>
            <p:nvPr/>
          </p:nvSpPr>
          <p:spPr>
            <a:xfrm>
              <a:off x="85725" y="5391150"/>
              <a:ext cx="640080" cy="182880"/>
            </a:xfrm>
            <a:prstGeom prst="snip2Diag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word1</a:t>
              </a:r>
              <a:endParaRPr lang="en-US" sz="1100" dirty="0"/>
            </a:p>
          </p:txBody>
        </p:sp>
        <p:sp>
          <p:nvSpPr>
            <p:cNvPr id="112" name="Snip Diagonal Corner Rectangle 111"/>
            <p:cNvSpPr/>
            <p:nvPr/>
          </p:nvSpPr>
          <p:spPr>
            <a:xfrm>
              <a:off x="762000" y="5391150"/>
              <a:ext cx="640080" cy="182880"/>
            </a:xfrm>
            <a:prstGeom prst="snip2Diag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word2</a:t>
              </a:r>
              <a:endParaRPr lang="en-US" sz="1100" dirty="0"/>
            </a:p>
          </p:txBody>
        </p:sp>
        <p:sp>
          <p:nvSpPr>
            <p:cNvPr id="113" name="Snip Diagonal Corner Rectangle 112"/>
            <p:cNvSpPr/>
            <p:nvPr/>
          </p:nvSpPr>
          <p:spPr>
            <a:xfrm>
              <a:off x="1438275" y="5400675"/>
              <a:ext cx="640080" cy="182880"/>
            </a:xfrm>
            <a:prstGeom prst="snip2Diag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word3</a:t>
              </a:r>
              <a:endParaRPr lang="en-US" sz="1100" dirty="0"/>
            </a:p>
          </p:txBody>
        </p:sp>
        <p:grpSp>
          <p:nvGrpSpPr>
            <p:cNvPr id="114" name="Group 104"/>
            <p:cNvGrpSpPr/>
            <p:nvPr/>
          </p:nvGrpSpPr>
          <p:grpSpPr>
            <a:xfrm>
              <a:off x="88900" y="5600700"/>
              <a:ext cx="640080" cy="640080"/>
              <a:chOff x="88900" y="5600700"/>
              <a:chExt cx="640080" cy="64008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37160" y="56483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36525" y="583374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36525" y="60166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8900" y="560070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oup 105"/>
            <p:cNvGrpSpPr/>
            <p:nvPr/>
          </p:nvGrpSpPr>
          <p:grpSpPr>
            <a:xfrm>
              <a:off x="762000" y="5600700"/>
              <a:ext cx="640080" cy="640080"/>
              <a:chOff x="762000" y="5600700"/>
              <a:chExt cx="640080" cy="64008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803275" y="56483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803910" y="583374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803275" y="6016625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2000" y="560070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06"/>
            <p:cNvGrpSpPr/>
            <p:nvPr/>
          </p:nvGrpSpPr>
          <p:grpSpPr>
            <a:xfrm>
              <a:off x="1447800" y="5601970"/>
              <a:ext cx="640080" cy="640080"/>
              <a:chOff x="1447800" y="5601970"/>
              <a:chExt cx="640080" cy="64008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489710" y="564515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490345" y="583057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489710" y="6013450"/>
                <a:ext cx="548640" cy="1828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447800" y="5601970"/>
                <a:ext cx="640080" cy="640080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1" name="Rectangle 130"/>
          <p:cNvSpPr/>
          <p:nvPr/>
        </p:nvSpPr>
        <p:spPr>
          <a:xfrm>
            <a:off x="7543800" y="2980872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543800" y="3209472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0" name="Elbow Connector 139"/>
          <p:cNvCxnSpPr>
            <a:stCxn id="11" idx="2"/>
            <a:endCxn id="7" idx="0"/>
          </p:cNvCxnSpPr>
          <p:nvPr/>
        </p:nvCxnSpPr>
        <p:spPr>
          <a:xfrm rot="5400000">
            <a:off x="1411401" y="3739719"/>
            <a:ext cx="218304" cy="206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1" idx="2"/>
            <a:endCxn id="8" idx="0"/>
          </p:cNvCxnSpPr>
          <p:nvPr/>
        </p:nvCxnSpPr>
        <p:spPr>
          <a:xfrm rot="16200000" flipH="1">
            <a:off x="2402001" y="2955585"/>
            <a:ext cx="218304" cy="17747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" idx="2"/>
            <a:endCxn id="9" idx="0"/>
          </p:cNvCxnSpPr>
          <p:nvPr/>
        </p:nvCxnSpPr>
        <p:spPr>
          <a:xfrm rot="16200000" flipH="1">
            <a:off x="3575481" y="1782105"/>
            <a:ext cx="218304" cy="41216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235150" y="4502350"/>
            <a:ext cx="867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Ordered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838200" y="4252602"/>
            <a:ext cx="0" cy="823452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9" idx="2"/>
            <a:endCxn id="112" idx="3"/>
          </p:cNvCxnSpPr>
          <p:nvPr/>
        </p:nvCxnSpPr>
        <p:spPr>
          <a:xfrm rot="16200000" flipH="1">
            <a:off x="5857920" y="2258105"/>
            <a:ext cx="368300" cy="3319689"/>
          </a:xfrm>
          <a:prstGeom prst="bentConnector3">
            <a:avLst>
              <a:gd name="adj1" fmla="val 14532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52" idx="2"/>
            <a:endCxn id="94" idx="3"/>
          </p:cNvCxnSpPr>
          <p:nvPr/>
        </p:nvCxnSpPr>
        <p:spPr>
          <a:xfrm rot="16200000" flipH="1">
            <a:off x="6229283" y="4587172"/>
            <a:ext cx="220299" cy="114000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52" idx="2"/>
            <a:endCxn id="93" idx="3"/>
          </p:cNvCxnSpPr>
          <p:nvPr/>
        </p:nvCxnSpPr>
        <p:spPr>
          <a:xfrm rot="16200000" flipH="1">
            <a:off x="5895907" y="4920547"/>
            <a:ext cx="210774" cy="46373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52" idx="2"/>
            <a:endCxn id="92" idx="3"/>
          </p:cNvCxnSpPr>
          <p:nvPr/>
        </p:nvCxnSpPr>
        <p:spPr>
          <a:xfrm rot="5400000">
            <a:off x="5557770" y="5046141"/>
            <a:ext cx="210774" cy="21254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47" idx="2"/>
            <a:endCxn id="73" idx="3"/>
          </p:cNvCxnSpPr>
          <p:nvPr/>
        </p:nvCxnSpPr>
        <p:spPr>
          <a:xfrm rot="5400000">
            <a:off x="3180149" y="5018020"/>
            <a:ext cx="198074" cy="2560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47" idx="2"/>
            <a:endCxn id="74" idx="3"/>
          </p:cNvCxnSpPr>
          <p:nvPr/>
        </p:nvCxnSpPr>
        <p:spPr>
          <a:xfrm rot="16200000" flipH="1">
            <a:off x="3518286" y="4935968"/>
            <a:ext cx="198074" cy="42018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47" idx="2"/>
            <a:endCxn id="75" idx="3"/>
          </p:cNvCxnSpPr>
          <p:nvPr/>
        </p:nvCxnSpPr>
        <p:spPr>
          <a:xfrm rot="16200000" flipH="1">
            <a:off x="3851662" y="4602593"/>
            <a:ext cx="207599" cy="109646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42" idx="2"/>
            <a:endCxn id="54" idx="3"/>
          </p:cNvCxnSpPr>
          <p:nvPr/>
        </p:nvCxnSpPr>
        <p:spPr>
          <a:xfrm rot="5400000">
            <a:off x="1006181" y="4797131"/>
            <a:ext cx="191724" cy="69151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42" idx="2"/>
            <a:endCxn id="55" idx="3"/>
          </p:cNvCxnSpPr>
          <p:nvPr/>
        </p:nvCxnSpPr>
        <p:spPr>
          <a:xfrm rot="5400000">
            <a:off x="1344318" y="5135268"/>
            <a:ext cx="191724" cy="1524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42" idx="2"/>
            <a:endCxn id="56" idx="3"/>
          </p:cNvCxnSpPr>
          <p:nvPr/>
        </p:nvCxnSpPr>
        <p:spPr>
          <a:xfrm rot="16200000" flipH="1">
            <a:off x="1677693" y="4817132"/>
            <a:ext cx="201249" cy="66103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144780" y="4572000"/>
            <a:ext cx="54864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/>
              <a:t>top-k</a:t>
            </a:r>
            <a:endParaRPr lang="en-US" sz="1050" dirty="0"/>
          </a:p>
        </p:txBody>
      </p:sp>
      <p:cxnSp>
        <p:nvCxnSpPr>
          <p:cNvPr id="157" name="Elbow Connector 284"/>
          <p:cNvCxnSpPr>
            <a:stCxn id="155" idx="0"/>
            <a:endCxn id="4" idx="0"/>
          </p:cNvCxnSpPr>
          <p:nvPr/>
        </p:nvCxnSpPr>
        <p:spPr>
          <a:xfrm rot="10800000" flipH="1">
            <a:off x="304800" y="1647372"/>
            <a:ext cx="1342572" cy="3038928"/>
          </a:xfrm>
          <a:prstGeom prst="bentConnector4">
            <a:avLst>
              <a:gd name="adj1" fmla="val -14757"/>
              <a:gd name="adj2" fmla="val 107522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 rot="16200000">
            <a:off x="-33020" y="5631180"/>
            <a:ext cx="54864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top-k</a:t>
            </a:r>
            <a:endParaRPr lang="en-US" sz="1100" dirty="0"/>
          </a:p>
        </p:txBody>
      </p:sp>
      <p:sp>
        <p:nvSpPr>
          <p:cNvPr id="163" name="Rectangle 162"/>
          <p:cNvSpPr/>
          <p:nvPr/>
        </p:nvSpPr>
        <p:spPr>
          <a:xfrm rot="16200000">
            <a:off x="2430779" y="5646420"/>
            <a:ext cx="54864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top-k</a:t>
            </a:r>
            <a:endParaRPr lang="en-US" sz="1100" dirty="0"/>
          </a:p>
        </p:txBody>
      </p:sp>
      <p:sp>
        <p:nvSpPr>
          <p:cNvPr id="164" name="Rectangle 163"/>
          <p:cNvSpPr/>
          <p:nvPr/>
        </p:nvSpPr>
        <p:spPr>
          <a:xfrm rot="16200000">
            <a:off x="4840152" y="5646421"/>
            <a:ext cx="54864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top-k</a:t>
            </a:r>
            <a:endParaRPr lang="en-US" sz="1100" dirty="0"/>
          </a:p>
        </p:txBody>
      </p:sp>
      <p:sp>
        <p:nvSpPr>
          <p:cNvPr id="165" name="Rectangle 164"/>
          <p:cNvSpPr/>
          <p:nvPr/>
        </p:nvSpPr>
        <p:spPr>
          <a:xfrm rot="5400000">
            <a:off x="8593455" y="4488180"/>
            <a:ext cx="54864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top-k</a:t>
            </a:r>
            <a:endParaRPr lang="en-US" sz="1100" dirty="0"/>
          </a:p>
        </p:txBody>
      </p:sp>
      <p:cxnSp>
        <p:nvCxnSpPr>
          <p:cNvPr id="166" name="Elbow Connector 284"/>
          <p:cNvCxnSpPr>
            <a:stCxn id="158" idx="3"/>
            <a:endCxn id="7" idx="2"/>
          </p:cNvCxnSpPr>
          <p:nvPr/>
        </p:nvCxnSpPr>
        <p:spPr>
          <a:xfrm rot="5400000" flipH="1" flipV="1">
            <a:off x="-124528" y="4432232"/>
            <a:ext cx="1404756" cy="673100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284"/>
          <p:cNvCxnSpPr>
            <a:stCxn id="163" idx="3"/>
            <a:endCxn id="8" idx="2"/>
          </p:cNvCxnSpPr>
          <p:nvPr/>
        </p:nvCxnSpPr>
        <p:spPr>
          <a:xfrm rot="5400000" flipH="1" flipV="1">
            <a:off x="2090351" y="4681152"/>
            <a:ext cx="1419996" cy="190501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284"/>
          <p:cNvCxnSpPr>
            <a:stCxn id="164" idx="3"/>
            <a:endCxn id="9" idx="2"/>
          </p:cNvCxnSpPr>
          <p:nvPr/>
        </p:nvCxnSpPr>
        <p:spPr>
          <a:xfrm rot="5400000" flipH="1" flipV="1">
            <a:off x="4468518" y="4712359"/>
            <a:ext cx="1419997" cy="128088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284"/>
          <p:cNvCxnSpPr>
            <a:stCxn id="165" idx="0"/>
            <a:endCxn id="5" idx="0"/>
          </p:cNvCxnSpPr>
          <p:nvPr/>
        </p:nvCxnSpPr>
        <p:spPr>
          <a:xfrm flipH="1" flipV="1">
            <a:off x="4389120" y="1661886"/>
            <a:ext cx="4592955" cy="2940594"/>
          </a:xfrm>
          <a:prstGeom prst="bentConnector4">
            <a:avLst>
              <a:gd name="adj1" fmla="val -561"/>
              <a:gd name="adj2" fmla="val 107774"/>
            </a:avLst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4985658" y="6186714"/>
            <a:ext cx="401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Key idea: </a:t>
            </a:r>
            <a:r>
              <a:rPr lang="en-US" b="1" dirty="0" smtClean="0"/>
              <a:t>Threshold Algorithm(PODS’01</a:t>
            </a:r>
            <a:r>
              <a:rPr lang="en-US" b="1" i="1" dirty="0" smtClean="0"/>
              <a:t>)</a:t>
            </a:r>
            <a:endParaRPr lang="en-US" b="1" dirty="0"/>
          </a:p>
        </p:txBody>
      </p:sp>
      <p:sp>
        <p:nvSpPr>
          <p:cNvPr id="171" name="Rectangle 170"/>
          <p:cNvSpPr/>
          <p:nvPr/>
        </p:nvSpPr>
        <p:spPr>
          <a:xfrm>
            <a:off x="2667000" y="2743200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rot="5400000">
            <a:off x="2682240" y="2743200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191000" y="4572000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 rot="5400000">
            <a:off x="4206240" y="4572000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133600" y="4572000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5400000">
            <a:off x="2148840" y="4572000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31" grpId="0" animBg="1"/>
      <p:bldP spid="132" grpId="0" animBg="1"/>
      <p:bldP spid="143" grpId="0"/>
      <p:bldP spid="155" grpId="0" animBg="1"/>
      <p:bldP spid="158" grpId="0" animBg="1"/>
      <p:bldP spid="163" grpId="0" animBg="1"/>
      <p:bldP spid="164" grpId="0" animBg="1"/>
      <p:bldP spid="165" grpId="0" animBg="1"/>
      <p:bldP spid="170" grpId="0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retrieval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19" y="1584960"/>
            <a:ext cx="8298181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0"/>
            <a:ext cx="6311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/>
          <p:nvPr/>
        </p:nvGrpSpPr>
        <p:grpSpPr>
          <a:xfrm>
            <a:off x="1143000" y="4876800"/>
            <a:ext cx="6245773" cy="615243"/>
            <a:chOff x="1526627" y="3804357"/>
            <a:chExt cx="6245773" cy="615243"/>
          </a:xfrm>
        </p:grpSpPr>
        <p:sp>
          <p:nvSpPr>
            <p:cNvPr id="13" name="TextBox 12"/>
            <p:cNvSpPr txBox="1"/>
            <p:nvPr/>
          </p:nvSpPr>
          <p:spPr>
            <a:xfrm>
              <a:off x="1526627" y="3988713"/>
              <a:ext cx="8639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query</a:t>
              </a:r>
              <a:endParaRPr lang="en-US" sz="2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36895" y="3804357"/>
              <a:ext cx="12731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/>
                <a:t>similarity</a:t>
              </a:r>
              <a:endParaRPr lang="en-US" sz="2200" i="1" dirty="0"/>
            </a:p>
          </p:txBody>
        </p:sp>
        <p:cxnSp>
          <p:nvCxnSpPr>
            <p:cNvPr id="15" name="Elbow Connector 58"/>
            <p:cNvCxnSpPr>
              <a:stCxn id="13" idx="3"/>
              <a:endCxn id="14" idx="3"/>
            </p:cNvCxnSpPr>
            <p:nvPr/>
          </p:nvCxnSpPr>
          <p:spPr>
            <a:xfrm flipV="1">
              <a:off x="2390581" y="4019801"/>
              <a:ext cx="1419419" cy="184356"/>
            </a:xfrm>
            <a:prstGeom prst="bentConnector5">
              <a:avLst>
                <a:gd name="adj1" fmla="val 5154"/>
                <a:gd name="adj2" fmla="val -52863"/>
                <a:gd name="adj3" fmla="val 90129"/>
              </a:avLst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886200" y="3880557"/>
              <a:ext cx="38862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Image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caption</a:t>
              </a:r>
              <a:r>
                <a:rPr lang="en-US" dirty="0" smtClean="0">
                  <a:solidFill>
                    <a:schemeClr val="tx1"/>
                  </a:solidFill>
                </a:rPr>
                <a:t> 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76800" y="6096000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Kherfi</a:t>
            </a:r>
            <a:r>
              <a:rPr lang="en-US" dirty="0" smtClean="0"/>
              <a:t> et al., CSUR’04, Coelho et al., TKDE’04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0144" y="3124200"/>
            <a:ext cx="1295400" cy="3048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66258" y="3124200"/>
            <a:ext cx="1295400" cy="3048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5200" y="3171372"/>
            <a:ext cx="1295400" cy="3048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24600" y="3153228"/>
            <a:ext cx="1295400" cy="3048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14344" y="3153228"/>
            <a:ext cx="1295400" cy="3048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5161" y="1143000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query</a:t>
            </a:r>
            <a:endParaRPr lang="en-US" dirty="0"/>
          </a:p>
        </p:txBody>
      </p:sp>
      <p:cxnSp>
        <p:nvCxnSpPr>
          <p:cNvPr id="25" name="Curved Connector 24"/>
          <p:cNvCxnSpPr>
            <a:endCxn id="18" idx="0"/>
          </p:cNvCxnSpPr>
          <p:nvPr/>
        </p:nvCxnSpPr>
        <p:spPr>
          <a:xfrm rot="16200000" flipH="1">
            <a:off x="256722" y="1953078"/>
            <a:ext cx="1524000" cy="818244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921000" y="5105400"/>
            <a:ext cx="9906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022600" y="5127486"/>
          <a:ext cx="787400" cy="1617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0"/>
              </a:tblGrid>
              <a:tr h="2696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696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696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696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696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6961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914400" y="3403602"/>
          <a:ext cx="2971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990600"/>
                <a:gridCol w="990600"/>
              </a:tblGrid>
              <a:tr h="285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NLCS(</a:t>
                      </a:r>
                      <a:r>
                        <a:rPr lang="en-US" sz="1400" b="1" i="1" dirty="0" err="1" smtClean="0"/>
                        <a:t>q,R</a:t>
                      </a:r>
                      <a:r>
                        <a:rPr lang="en-US" sz="1400" b="1" dirty="0" smtClean="0"/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LCS(</a:t>
                      </a:r>
                      <a:r>
                        <a:rPr lang="en-US" sz="1400" b="1" i="1" dirty="0" err="1" smtClean="0"/>
                        <a:t>q,R</a:t>
                      </a:r>
                      <a:r>
                        <a:rPr lang="en-US" sz="1400" b="1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Length(</a:t>
                      </a:r>
                      <a:r>
                        <a:rPr lang="en-US" sz="1400" b="1" i="1" dirty="0" smtClean="0"/>
                        <a:t>R)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Index for NLCS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79" y="1371600"/>
            <a:ext cx="26589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685800"/>
            <a:ext cx="271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q</a:t>
            </a:r>
            <a:r>
              <a:rPr lang="en-US" dirty="0" smtClean="0"/>
              <a:t>: query string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: string in Data 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4900" y="862568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22900" y="3364468"/>
          <a:ext cx="9398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8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abcd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altLang="zh-CN" sz="1400" dirty="0" err="1" smtClean="0"/>
                        <a:t>a</a:t>
                      </a:r>
                      <a:r>
                        <a:rPr lang="en-US" sz="1400" dirty="0" err="1" smtClean="0"/>
                        <a:t>bd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</a:t>
                      </a:r>
                      <a:r>
                        <a:rPr lang="en-US" altLang="zh-CN" sz="1400" dirty="0" err="1" smtClean="0"/>
                        <a:t>c</a:t>
                      </a:r>
                      <a:r>
                        <a:rPr lang="en-US" sz="1400" dirty="0" err="1" smtClean="0"/>
                        <a:t>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bcd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ab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78600" y="3352800"/>
          <a:ext cx="22606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abecdf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abcdfgh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abd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abdef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abfedg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abcfe,abfceg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bcefsd,bfcdfgh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75300" y="3021568"/>
            <a:ext cx="610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gram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53200" y="3364468"/>
            <a:ext cx="0" cy="213360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0200" y="5702300"/>
            <a:ext cx="1160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top-1: </a:t>
            </a:r>
            <a:r>
              <a:rPr lang="en-US" altLang="zh-CN" b="1" dirty="0" err="1" smtClean="0"/>
              <a:t>abd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72010" y="880477"/>
            <a:ext cx="1638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abcd</a:t>
            </a:r>
            <a:endParaRPr lang="en-US" sz="1600" dirty="0" smtClean="0"/>
          </a:p>
          <a:p>
            <a:r>
              <a:rPr lang="en-US" sz="1600" dirty="0" err="1" smtClean="0"/>
              <a:t>abc,abd,acd,bcd</a:t>
            </a:r>
            <a:endParaRPr lang="en-US" sz="1600" dirty="0" smtClean="0"/>
          </a:p>
          <a:p>
            <a:r>
              <a:rPr lang="en-US" sz="1600" dirty="0" err="1" smtClean="0"/>
              <a:t>ab,ac,ad,bc,bd,cd</a:t>
            </a:r>
            <a:endParaRPr lang="en-US" sz="1600" dirty="0" smtClean="0"/>
          </a:p>
          <a:p>
            <a:r>
              <a:rPr lang="en-US" sz="1600" dirty="0" err="1" smtClean="0"/>
              <a:t>a,b,c,d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274186" y="880477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abcd</a:t>
            </a:r>
            <a:endParaRPr lang="en-US" sz="1600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46900" y="994777"/>
            <a:ext cx="0" cy="97372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3200" y="3200400"/>
            <a:ext cx="2133600" cy="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05550" y="2724805"/>
            <a:ext cx="259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1400" b="1" i="1" dirty="0" smtClean="0">
                <a:solidFill>
                  <a:srgbClr val="C00000"/>
                </a:solidFill>
              </a:rPr>
              <a:t>A</a:t>
            </a:r>
            <a:r>
              <a:rPr lang="en-US" sz="1400" b="1" i="1" dirty="0" smtClean="0">
                <a:solidFill>
                  <a:srgbClr val="C00000"/>
                </a:solidFill>
              </a:rPr>
              <a:t>scending</a:t>
            </a:r>
            <a:r>
              <a:rPr lang="en-US" sz="1400" i="1" dirty="0" smtClean="0">
                <a:solidFill>
                  <a:srgbClr val="C00000"/>
                </a:solidFill>
              </a:rPr>
              <a:t> Ordered </a:t>
            </a:r>
          </a:p>
          <a:p>
            <a:pPr algn="ctr"/>
            <a:r>
              <a:rPr lang="en-US" sz="1400" i="1" dirty="0" smtClean="0">
                <a:solidFill>
                  <a:srgbClr val="C00000"/>
                </a:solidFill>
              </a:rPr>
              <a:t>of word length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5474900" y="4357300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Descending </a:t>
            </a:r>
            <a:r>
              <a:rPr lang="en-US" sz="1200" i="1" dirty="0" smtClean="0">
                <a:solidFill>
                  <a:srgbClr val="C00000"/>
                </a:solidFill>
              </a:rPr>
              <a:t>Ordered of </a:t>
            </a:r>
            <a:r>
              <a:rPr lang="en-US" sz="1200" i="1" dirty="0" smtClean="0">
                <a:solidFill>
                  <a:srgbClr val="C00000"/>
                </a:solidFill>
              </a:rPr>
              <a:t>gram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1600" y="2209800"/>
            <a:ext cx="3657600" cy="304800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Index grams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1318" y="2486025"/>
            <a:ext cx="831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filtering</a:t>
            </a:r>
            <a:endParaRPr lang="en-US" sz="1600" dirty="0"/>
          </a:p>
        </p:txBody>
      </p:sp>
      <p:cxnSp>
        <p:nvCxnSpPr>
          <p:cNvPr id="21" name="Elbow Connector 20"/>
          <p:cNvCxnSpPr>
            <a:stCxn id="13" idx="2"/>
            <a:endCxn id="19" idx="0"/>
          </p:cNvCxnSpPr>
          <p:nvPr/>
        </p:nvCxnSpPr>
        <p:spPr>
          <a:xfrm rot="5400000">
            <a:off x="7274801" y="1693295"/>
            <a:ext cx="252105" cy="78090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9" idx="2"/>
            <a:endCxn id="10" idx="0"/>
          </p:cNvCxnSpPr>
          <p:nvPr/>
        </p:nvCxnSpPr>
        <p:spPr>
          <a:xfrm rot="5400000">
            <a:off x="6191876" y="2203044"/>
            <a:ext cx="506968" cy="11300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9234" y="1828800"/>
            <a:ext cx="91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</a:t>
            </a:r>
            <a:endParaRPr lang="en-US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38200" y="2255520"/>
          <a:ext cx="2209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285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Length(</a:t>
                      </a:r>
                      <a:r>
                        <a:rPr lang="en-US" sz="1400" b="1" i="1" dirty="0" smtClean="0"/>
                        <a:t>q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LCS(</a:t>
                      </a:r>
                      <a:r>
                        <a:rPr lang="en-US" sz="1400" b="1" i="1" dirty="0" err="1" smtClean="0"/>
                        <a:t>q,R</a:t>
                      </a:r>
                      <a:r>
                        <a:rPr lang="en-US" sz="1400" b="1" dirty="0" smtClean="0"/>
                        <a:t>) 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Length(</a:t>
                      </a:r>
                      <a:r>
                        <a:rPr lang="en-US" sz="1400" b="1" i="1" dirty="0" smtClean="0"/>
                        <a:t>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955800" y="1600200"/>
            <a:ext cx="762000" cy="228600"/>
          </a:xfrm>
          <a:prstGeom prst="rect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32000" y="1358900"/>
            <a:ext cx="1447800" cy="2286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43200" y="1600200"/>
            <a:ext cx="762000" cy="2286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402080" y="3708402"/>
            <a:ext cx="0" cy="274320"/>
          </a:xfrm>
          <a:prstGeom prst="straightConnector1">
            <a:avLst/>
          </a:prstGeom>
          <a:ln w="2222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62400" y="5139154"/>
            <a:ext cx="0" cy="106680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409700" y="4036062"/>
            <a:ext cx="0" cy="274320"/>
          </a:xfrm>
          <a:prstGeom prst="straightConnector1">
            <a:avLst/>
          </a:prstGeom>
          <a:ln w="2222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83280" y="4028442"/>
            <a:ext cx="0" cy="274320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392680" y="3708402"/>
            <a:ext cx="0" cy="274320"/>
          </a:xfrm>
          <a:prstGeom prst="straightConnector1">
            <a:avLst/>
          </a:prstGeom>
          <a:ln w="2222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" y="5059977"/>
            <a:ext cx="1110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 </a:t>
            </a:r>
            <a:r>
              <a:rPr lang="en-US" sz="1400" b="1" dirty="0" smtClean="0"/>
              <a:t>threshold = </a:t>
            </a:r>
            <a:endParaRPr lang="en-US" sz="14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209800" y="5291554"/>
            <a:ext cx="787400" cy="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124200" y="4800600"/>
            <a:ext cx="610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gram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" y="4292025"/>
            <a:ext cx="309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400" i="1" dirty="0" smtClean="0"/>
              <a:t>q</a:t>
            </a:r>
            <a:r>
              <a:rPr lang="en-US" sz="1400" dirty="0" smtClean="0"/>
              <a:t>: query word; </a:t>
            </a:r>
            <a:r>
              <a:rPr lang="en-US" sz="1400" i="1" dirty="0" smtClean="0"/>
              <a:t>S</a:t>
            </a:r>
            <a:r>
              <a:rPr lang="en-US" sz="1400" dirty="0" smtClean="0"/>
              <a:t>: NLCS of two strings</a:t>
            </a:r>
          </a:p>
          <a:p>
            <a:r>
              <a:rPr lang="en-US" sz="1400" dirty="0" smtClean="0"/>
              <a:t> </a:t>
            </a:r>
            <a:r>
              <a:rPr lang="en-US" sz="1400" i="1" dirty="0" smtClean="0"/>
              <a:t>G</a:t>
            </a:r>
            <a:r>
              <a:rPr lang="en-US" sz="1400" dirty="0" smtClean="0"/>
              <a:t>: length of gram1; </a:t>
            </a:r>
            <a:r>
              <a:rPr lang="en-US" sz="1400" i="1" dirty="0" smtClean="0"/>
              <a:t>g</a:t>
            </a:r>
            <a:r>
              <a:rPr lang="en-US" sz="1400" dirty="0" smtClean="0"/>
              <a:t>:  length of gram2;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200" y="4986754"/>
            <a:ext cx="80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443954"/>
            <a:ext cx="17373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913854"/>
            <a:ext cx="1418137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6327874"/>
            <a:ext cx="1418136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Elbow Connector 54"/>
          <p:cNvCxnSpPr>
            <a:stCxn id="56" idx="3"/>
          </p:cNvCxnSpPr>
          <p:nvPr/>
        </p:nvCxnSpPr>
        <p:spPr>
          <a:xfrm flipV="1">
            <a:off x="2108200" y="5791200"/>
            <a:ext cx="863600" cy="7493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41400" y="6350000"/>
            <a:ext cx="1066800" cy="3810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1381" y="4038600"/>
            <a:ext cx="950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variable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Old---Index for NLCS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234" y="2057400"/>
            <a:ext cx="91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79" y="1554480"/>
            <a:ext cx="26589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914400"/>
            <a:ext cx="271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q</a:t>
            </a:r>
            <a:r>
              <a:rPr lang="en-US" dirty="0" smtClean="0"/>
              <a:t>: query string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: string in Data Collection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484120"/>
          <a:ext cx="2209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LCS(</a:t>
                      </a:r>
                      <a:r>
                        <a:rPr lang="en-US" sz="1400" b="1" i="1" dirty="0" err="1" smtClean="0"/>
                        <a:t>q,R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Length(</a:t>
                      </a:r>
                      <a:r>
                        <a:rPr lang="en-US" sz="1400" b="1" i="1" dirty="0" smtClean="0"/>
                        <a:t>q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Length(</a:t>
                      </a:r>
                      <a:r>
                        <a:rPr lang="en-US" sz="1400" b="1" i="1" dirty="0" smtClean="0"/>
                        <a:t>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773" y="3543300"/>
            <a:ext cx="34338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590800" y="3505200"/>
            <a:ext cx="1600200" cy="5334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14900" y="862568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22900" y="3364468"/>
          <a:ext cx="9398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8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altLang="zh-CN" sz="1400" dirty="0" err="1" smtClean="0"/>
                        <a:t>a</a:t>
                      </a:r>
                      <a:r>
                        <a:rPr lang="en-US" sz="1400" dirty="0" err="1" smtClean="0"/>
                        <a:t>b</a:t>
                      </a:r>
                      <a:r>
                        <a:rPr lang="en-US" altLang="zh-CN" sz="1400" dirty="0" err="1" smtClean="0"/>
                        <a:t>c</a:t>
                      </a:r>
                      <a:r>
                        <a:rPr lang="en-US" sz="1400" dirty="0" err="1" smtClean="0"/>
                        <a:t>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</a:t>
                      </a:r>
                      <a:r>
                        <a:rPr lang="en-US" altLang="zh-CN" sz="1400" dirty="0" err="1" smtClean="0"/>
                        <a:t>c</a:t>
                      </a:r>
                      <a:r>
                        <a:rPr lang="en-US" sz="1400" dirty="0" err="1" smtClean="0"/>
                        <a:t>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bcd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ab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78600" y="3352800"/>
          <a:ext cx="22606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04"/>
                <a:gridCol w="1713296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9/3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abd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abdef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abfedg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16/6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abecdf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abcdfgh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9/5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abcfe,abfceg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9/6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bcefsd,bfcdfgh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575300" y="3021568"/>
            <a:ext cx="610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gram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553200" y="3364468"/>
            <a:ext cx="0" cy="213360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7361" y="4648200"/>
            <a:ext cx="1216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threshold</a:t>
            </a:r>
            <a:r>
              <a:rPr lang="en-US" altLang="zh-CN" dirty="0" smtClean="0"/>
              <a:t>=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81200" y="54102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1600" b="1" dirty="0" smtClean="0"/>
              <a:t>threshold order</a:t>
            </a:r>
            <a:endParaRPr lang="en-US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5410200" y="5702300"/>
            <a:ext cx="1160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top-1: </a:t>
            </a:r>
            <a:r>
              <a:rPr lang="en-US" altLang="zh-CN" b="1" dirty="0" err="1" smtClean="0"/>
              <a:t>abd</a:t>
            </a:r>
            <a:endParaRPr lang="en-US" b="1" dirty="0"/>
          </a:p>
        </p:txBody>
      </p:sp>
      <p:sp>
        <p:nvSpPr>
          <p:cNvPr id="36" name="TextBox 12"/>
          <p:cNvSpPr txBox="1"/>
          <p:nvPr/>
        </p:nvSpPr>
        <p:spPr>
          <a:xfrm>
            <a:off x="6972010" y="880477"/>
            <a:ext cx="1638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abcd</a:t>
            </a:r>
            <a:endParaRPr lang="en-US" sz="1600" dirty="0" smtClean="0"/>
          </a:p>
          <a:p>
            <a:r>
              <a:rPr lang="en-US" sz="1600" dirty="0" err="1" smtClean="0"/>
              <a:t>abc,abd,acd,bcd</a:t>
            </a:r>
            <a:endParaRPr lang="en-US" sz="1600" dirty="0" smtClean="0"/>
          </a:p>
          <a:p>
            <a:r>
              <a:rPr lang="en-US" sz="1600" dirty="0" err="1" smtClean="0"/>
              <a:t>ab,ac,ad,bc,bd,cd</a:t>
            </a:r>
            <a:endParaRPr lang="en-US" sz="1600" dirty="0" smtClean="0"/>
          </a:p>
          <a:p>
            <a:r>
              <a:rPr lang="en-US" sz="1600" dirty="0" err="1" smtClean="0"/>
              <a:t>a,b,c,d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274186" y="880477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abcd</a:t>
            </a:r>
            <a:endParaRPr lang="en-US" sz="1600" dirty="0" smtClean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946900" y="994777"/>
            <a:ext cx="0" cy="97372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53200" y="3200400"/>
            <a:ext cx="2133600" cy="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305550" y="2724805"/>
            <a:ext cx="259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1400" b="1" i="1" dirty="0" smtClean="0">
                <a:solidFill>
                  <a:srgbClr val="C00000"/>
                </a:solidFill>
              </a:rPr>
              <a:t>A</a:t>
            </a:r>
            <a:r>
              <a:rPr lang="en-US" sz="1400" b="1" i="1" dirty="0" smtClean="0">
                <a:solidFill>
                  <a:srgbClr val="C00000"/>
                </a:solidFill>
              </a:rPr>
              <a:t>scending</a:t>
            </a:r>
            <a:r>
              <a:rPr lang="en-US" sz="1400" i="1" dirty="0" smtClean="0">
                <a:solidFill>
                  <a:srgbClr val="C00000"/>
                </a:solidFill>
              </a:rPr>
              <a:t> Ordered </a:t>
            </a:r>
          </a:p>
          <a:p>
            <a:pPr algn="ctr"/>
            <a:r>
              <a:rPr lang="en-US" sz="1400" i="1" dirty="0" smtClean="0">
                <a:solidFill>
                  <a:srgbClr val="C00000"/>
                </a:solidFill>
              </a:rPr>
              <a:t>of word length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4024701" y="4357300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Descending </a:t>
            </a:r>
            <a:r>
              <a:rPr lang="en-US" sz="1200" i="1" dirty="0" smtClean="0">
                <a:solidFill>
                  <a:srgbClr val="C00000"/>
                </a:solidFill>
              </a:rPr>
              <a:t>Ordered of threshold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2209800"/>
            <a:ext cx="3657600" cy="304800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Index grams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61318" y="2486025"/>
            <a:ext cx="831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filtering</a:t>
            </a:r>
            <a:endParaRPr lang="en-US" sz="1600" dirty="0"/>
          </a:p>
        </p:txBody>
      </p:sp>
      <p:cxnSp>
        <p:nvCxnSpPr>
          <p:cNvPr id="43" name="Elbow Connector 42"/>
          <p:cNvCxnSpPr>
            <a:stCxn id="36" idx="2"/>
            <a:endCxn id="38" idx="0"/>
          </p:cNvCxnSpPr>
          <p:nvPr/>
        </p:nvCxnSpPr>
        <p:spPr>
          <a:xfrm rot="5400000">
            <a:off x="7274801" y="1693295"/>
            <a:ext cx="252105" cy="78090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2"/>
            <a:endCxn id="19" idx="0"/>
          </p:cNvCxnSpPr>
          <p:nvPr/>
        </p:nvCxnSpPr>
        <p:spPr>
          <a:xfrm rot="5400000">
            <a:off x="6191876" y="2203044"/>
            <a:ext cx="506968" cy="11300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3062" y="4610100"/>
            <a:ext cx="147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1968500" y="4572000"/>
            <a:ext cx="1676400" cy="5334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05000" y="4876800"/>
            <a:ext cx="1828800" cy="228600"/>
          </a:xfrm>
          <a:prstGeom prst="rect">
            <a:avLst/>
          </a:prstGeom>
          <a:noFill/>
          <a:ln w="127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81200" y="5726668"/>
            <a:ext cx="178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1600" b="1" dirty="0" smtClean="0"/>
              <a:t>word length order</a:t>
            </a:r>
            <a:endParaRPr lang="en-US" sz="1600" b="1" dirty="0"/>
          </a:p>
        </p:txBody>
      </p:sp>
      <p:cxnSp>
        <p:nvCxnSpPr>
          <p:cNvPr id="57" name="Elbow Connector 56"/>
          <p:cNvCxnSpPr>
            <a:stCxn id="54" idx="1"/>
            <a:endCxn id="33" idx="1"/>
          </p:cNvCxnSpPr>
          <p:nvPr/>
        </p:nvCxnSpPr>
        <p:spPr>
          <a:xfrm rot="10800000" flipH="1" flipV="1">
            <a:off x="1968500" y="4838700"/>
            <a:ext cx="12700" cy="756166"/>
          </a:xfrm>
          <a:prstGeom prst="bentConnector3">
            <a:avLst>
              <a:gd name="adj1" fmla="val -180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3"/>
            <a:endCxn id="56" idx="3"/>
          </p:cNvCxnSpPr>
          <p:nvPr/>
        </p:nvCxnSpPr>
        <p:spPr>
          <a:xfrm>
            <a:off x="3733800" y="4991100"/>
            <a:ext cx="30067" cy="920234"/>
          </a:xfrm>
          <a:prstGeom prst="bentConnector3">
            <a:avLst>
              <a:gd name="adj1" fmla="val 860302"/>
            </a:avLst>
          </a:prstGeom>
          <a:ln w="12700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" grpId="0"/>
      <p:bldP spid="7" grpId="0"/>
      <p:bldP spid="15" grpId="0" animBg="1"/>
      <p:bldP spid="16" grpId="0"/>
      <p:bldP spid="19" grpId="0"/>
      <p:bldP spid="31" grpId="0"/>
      <p:bldP spid="33" grpId="0"/>
      <p:bldP spid="34" grpId="0"/>
      <p:bldP spid="36" grpId="0"/>
      <p:bldP spid="37" grpId="0"/>
      <p:bldP spid="45" grpId="0"/>
      <p:bldP spid="46" grpId="0"/>
      <p:bldP spid="38" grpId="0" animBg="1"/>
      <p:bldP spid="40" grpId="0"/>
      <p:bldP spid="54" grpId="0" animBg="1"/>
      <p:bldP spid="55" grpId="0" animBg="1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3581400"/>
            <a:ext cx="4094045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2705" y="4635500"/>
            <a:ext cx="20934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2961381" y="4038600"/>
            <a:ext cx="950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variable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NMCLCS1 Ranking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234" y="2057400"/>
            <a:ext cx="91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2000" y="914400"/>
            <a:ext cx="271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q</a:t>
            </a:r>
            <a:r>
              <a:rPr lang="en-US" dirty="0" smtClean="0"/>
              <a:t>: query string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: string in Data Collection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48412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447800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NMCLCS1(</a:t>
                      </a:r>
                      <a:r>
                        <a:rPr lang="en-US" sz="1400" b="1" i="1" dirty="0" err="1" smtClean="0"/>
                        <a:t>q,R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Length(</a:t>
                      </a:r>
                      <a:r>
                        <a:rPr lang="en-US" sz="1400" b="1" i="1" dirty="0" smtClean="0"/>
                        <a:t>q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Length(</a:t>
                      </a:r>
                      <a:r>
                        <a:rPr lang="en-US" sz="1400" b="1" i="1" dirty="0" smtClean="0"/>
                        <a:t>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667000" y="3505200"/>
            <a:ext cx="1905000" cy="5334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14900" y="1167368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22900" y="3669268"/>
          <a:ext cx="939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8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abc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altLang="zh-CN" sz="1400" dirty="0" err="1" smtClean="0"/>
                        <a:t>a</a:t>
                      </a:r>
                      <a:r>
                        <a:rPr lang="en-US" sz="1400" dirty="0" err="1" smtClean="0"/>
                        <a:t>b</a:t>
                      </a:r>
                      <a:r>
                        <a:rPr lang="en-US" altLang="zh-CN" sz="1400" dirty="0" err="1" smtClean="0"/>
                        <a:t>c</a:t>
                      </a:r>
                      <a:r>
                        <a:rPr lang="en-US" sz="1400" dirty="0" err="1" smtClean="0"/>
                        <a:t>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ab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78600" y="3657600"/>
          <a:ext cx="22606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04"/>
                <a:gridCol w="1713296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9/3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abc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abcdf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abcedg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16/6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abcdef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abcdfgh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4/5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abfed,abfceg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acefsd,bfcdfgh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575300" y="3326368"/>
            <a:ext cx="610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gram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553200" y="3669268"/>
            <a:ext cx="0" cy="1207532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1566" y="4648200"/>
            <a:ext cx="1216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threshold</a:t>
            </a:r>
            <a:r>
              <a:rPr lang="en-US" altLang="zh-CN" dirty="0" smtClean="0"/>
              <a:t>=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81200" y="54102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1600" b="1" dirty="0" smtClean="0"/>
              <a:t>threshold order</a:t>
            </a:r>
            <a:endParaRPr lang="en-US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5461000" y="5334000"/>
            <a:ext cx="1160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top-1: </a:t>
            </a:r>
            <a:r>
              <a:rPr lang="en-US" altLang="zh-CN" b="1" dirty="0" err="1" smtClean="0"/>
              <a:t>abc</a:t>
            </a:r>
            <a:endParaRPr lang="en-US" b="1" dirty="0"/>
          </a:p>
        </p:txBody>
      </p:sp>
      <p:sp>
        <p:nvSpPr>
          <p:cNvPr id="36" name="TextBox 12"/>
          <p:cNvSpPr txBox="1"/>
          <p:nvPr/>
        </p:nvSpPr>
        <p:spPr>
          <a:xfrm>
            <a:off x="6972010" y="1185277"/>
            <a:ext cx="630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 </a:t>
            </a:r>
            <a:r>
              <a:rPr lang="en-US" sz="1600" dirty="0" err="1" smtClean="0"/>
              <a:t>abcd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altLang="zh-CN" sz="1600" dirty="0" err="1" smtClean="0"/>
              <a:t>a</a:t>
            </a:r>
            <a:r>
              <a:rPr lang="en-US" sz="1600" dirty="0" err="1" smtClean="0"/>
              <a:t>bc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ab</a:t>
            </a:r>
            <a:endParaRPr lang="en-US" sz="1600" dirty="0" smtClean="0"/>
          </a:p>
          <a:p>
            <a:r>
              <a:rPr lang="en-US" sz="1600" dirty="0" smtClean="0"/>
              <a:t> a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274186" y="1185277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abcd</a:t>
            </a:r>
            <a:endParaRPr lang="en-US" sz="1600" dirty="0" smtClean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946900" y="1299577"/>
            <a:ext cx="0" cy="97372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53200" y="3505200"/>
            <a:ext cx="2133600" cy="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305550" y="3029605"/>
            <a:ext cx="259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1400" b="1" i="1" dirty="0" smtClean="0">
                <a:solidFill>
                  <a:srgbClr val="C00000"/>
                </a:solidFill>
              </a:rPr>
              <a:t>A</a:t>
            </a:r>
            <a:r>
              <a:rPr lang="en-US" sz="1400" b="1" i="1" dirty="0" smtClean="0">
                <a:solidFill>
                  <a:srgbClr val="C00000"/>
                </a:solidFill>
              </a:rPr>
              <a:t>scending</a:t>
            </a:r>
            <a:r>
              <a:rPr lang="en-US" sz="1400" i="1" dirty="0" smtClean="0">
                <a:solidFill>
                  <a:srgbClr val="C00000"/>
                </a:solidFill>
              </a:rPr>
              <a:t> Ordered </a:t>
            </a:r>
          </a:p>
          <a:p>
            <a:pPr algn="ctr"/>
            <a:r>
              <a:rPr lang="en-US" sz="1400" i="1" dirty="0" smtClean="0">
                <a:solidFill>
                  <a:srgbClr val="C00000"/>
                </a:solidFill>
              </a:rPr>
              <a:t>of word length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4027100" y="4433501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Descending </a:t>
            </a:r>
            <a:r>
              <a:rPr lang="en-US" sz="1200" i="1" dirty="0" smtClean="0">
                <a:solidFill>
                  <a:srgbClr val="C00000"/>
                </a:solidFill>
              </a:rPr>
              <a:t>Ordered of threshold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2514600"/>
            <a:ext cx="3657600" cy="304800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Index grams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61318" y="2790825"/>
            <a:ext cx="831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filtering</a:t>
            </a:r>
            <a:endParaRPr lang="en-US" sz="1600" dirty="0"/>
          </a:p>
        </p:txBody>
      </p:sp>
      <p:cxnSp>
        <p:nvCxnSpPr>
          <p:cNvPr id="43" name="Elbow Connector 42"/>
          <p:cNvCxnSpPr>
            <a:stCxn id="36" idx="2"/>
            <a:endCxn id="38" idx="0"/>
          </p:cNvCxnSpPr>
          <p:nvPr/>
        </p:nvCxnSpPr>
        <p:spPr>
          <a:xfrm rot="5400000">
            <a:off x="7022729" y="2250167"/>
            <a:ext cx="252105" cy="27676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2"/>
            <a:endCxn id="19" idx="0"/>
          </p:cNvCxnSpPr>
          <p:nvPr/>
        </p:nvCxnSpPr>
        <p:spPr>
          <a:xfrm rot="5400000">
            <a:off x="6191876" y="2507844"/>
            <a:ext cx="506968" cy="11300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16100" y="4572000"/>
            <a:ext cx="1993900" cy="5334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4876800"/>
            <a:ext cx="2209800" cy="228600"/>
          </a:xfrm>
          <a:prstGeom prst="rect">
            <a:avLst/>
          </a:prstGeom>
          <a:noFill/>
          <a:ln w="127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81200" y="5726668"/>
            <a:ext cx="178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1600" b="1" dirty="0" smtClean="0"/>
              <a:t>word length order</a:t>
            </a:r>
            <a:endParaRPr lang="en-US" sz="1600" b="1" dirty="0"/>
          </a:p>
        </p:txBody>
      </p:sp>
      <p:cxnSp>
        <p:nvCxnSpPr>
          <p:cNvPr id="57" name="Elbow Connector 56"/>
          <p:cNvCxnSpPr>
            <a:stCxn id="54" idx="1"/>
            <a:endCxn id="33" idx="1"/>
          </p:cNvCxnSpPr>
          <p:nvPr/>
        </p:nvCxnSpPr>
        <p:spPr>
          <a:xfrm rot="10800000" flipH="1" flipV="1">
            <a:off x="1816100" y="4838700"/>
            <a:ext cx="165100" cy="756166"/>
          </a:xfrm>
          <a:prstGeom prst="bentConnector3">
            <a:avLst>
              <a:gd name="adj1" fmla="val -138462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3"/>
            <a:endCxn id="56" idx="3"/>
          </p:cNvCxnSpPr>
          <p:nvPr/>
        </p:nvCxnSpPr>
        <p:spPr>
          <a:xfrm flipH="1">
            <a:off x="3763867" y="4991100"/>
            <a:ext cx="160433" cy="920234"/>
          </a:xfrm>
          <a:prstGeom prst="bentConnector3">
            <a:avLst>
              <a:gd name="adj1" fmla="val -142489"/>
            </a:avLst>
          </a:prstGeom>
          <a:ln w="12700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600200"/>
            <a:ext cx="37227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4" grpId="0"/>
      <p:bldP spid="36" grpId="0"/>
      <p:bldP spid="37" grpId="0"/>
      <p:bldP spid="45" grpId="0"/>
      <p:bldP spid="46" grpId="0"/>
      <p:bldP spid="38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3568700"/>
            <a:ext cx="4094045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500" y="4610100"/>
            <a:ext cx="20934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2961381" y="4038600"/>
            <a:ext cx="950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variable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NMCLCSn</a:t>
            </a:r>
            <a:r>
              <a:rPr lang="en-US" altLang="zh-CN" dirty="0" smtClean="0"/>
              <a:t> Ranking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234" y="2057400"/>
            <a:ext cx="91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2000" y="914400"/>
            <a:ext cx="271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q</a:t>
            </a:r>
            <a:r>
              <a:rPr lang="en-US" dirty="0" smtClean="0"/>
              <a:t>: query string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: string in Data Collection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484120"/>
          <a:ext cx="2590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NMCLCSn</a:t>
                      </a:r>
                      <a:r>
                        <a:rPr lang="en-US" sz="1400" b="1" dirty="0" smtClean="0"/>
                        <a:t>(</a:t>
                      </a:r>
                      <a:r>
                        <a:rPr lang="en-US" sz="1400" b="1" i="1" dirty="0" err="1" smtClean="0"/>
                        <a:t>q,R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Length(</a:t>
                      </a:r>
                      <a:r>
                        <a:rPr lang="en-US" sz="1400" b="1" i="1" dirty="0" smtClean="0"/>
                        <a:t>q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Length(</a:t>
                      </a:r>
                      <a:r>
                        <a:rPr lang="en-US" sz="1400" b="1" i="1" dirty="0" smtClean="0"/>
                        <a:t>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667000" y="3505200"/>
            <a:ext cx="1905000" cy="5334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14900" y="862568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22900" y="3364468"/>
          <a:ext cx="9398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8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abc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altLang="zh-CN" sz="1400" dirty="0" err="1" smtClean="0"/>
                        <a:t>a</a:t>
                      </a:r>
                      <a:r>
                        <a:rPr lang="en-US" sz="1400" dirty="0" err="1" smtClean="0"/>
                        <a:t>b</a:t>
                      </a:r>
                      <a:r>
                        <a:rPr lang="en-US" altLang="zh-CN" sz="1400" dirty="0" err="1" smtClean="0"/>
                        <a:t>c</a:t>
                      </a:r>
                      <a:r>
                        <a:rPr lang="en-US" sz="1400" dirty="0" err="1" smtClean="0"/>
                        <a:t>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</a:t>
                      </a:r>
                      <a:r>
                        <a:rPr lang="en-US" altLang="zh-CN" sz="1400" dirty="0" err="1" smtClean="0"/>
                        <a:t>c</a:t>
                      </a:r>
                      <a:r>
                        <a:rPr lang="en-US" sz="1400" dirty="0" err="1" smtClean="0"/>
                        <a:t>d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abc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ab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bc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78600" y="3352800"/>
          <a:ext cx="22606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04"/>
                <a:gridCol w="1713296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9/3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abc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abdef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abfedg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16/6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abecdf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abcdfgh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9/5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abcde,abfceg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9/6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abcfsd,bfcdfgh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575300" y="3021568"/>
            <a:ext cx="610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gram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553200" y="3364468"/>
            <a:ext cx="0" cy="213360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7361" y="4648200"/>
            <a:ext cx="1216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threshold</a:t>
            </a:r>
            <a:r>
              <a:rPr lang="en-US" altLang="zh-CN" dirty="0" smtClean="0"/>
              <a:t>=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81200" y="54102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1600" b="1" dirty="0" smtClean="0"/>
              <a:t>threshold order</a:t>
            </a:r>
            <a:endParaRPr lang="en-US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5410200" y="5702300"/>
            <a:ext cx="1160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top-1: </a:t>
            </a:r>
            <a:r>
              <a:rPr lang="en-US" altLang="zh-CN" b="1" dirty="0" err="1" smtClean="0"/>
              <a:t>abc</a:t>
            </a:r>
            <a:endParaRPr lang="en-US" b="1" dirty="0"/>
          </a:p>
        </p:txBody>
      </p:sp>
      <p:sp>
        <p:nvSpPr>
          <p:cNvPr id="36" name="TextBox 12"/>
          <p:cNvSpPr txBox="1"/>
          <p:nvPr/>
        </p:nvSpPr>
        <p:spPr>
          <a:xfrm>
            <a:off x="6972010" y="880477"/>
            <a:ext cx="926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abcd</a:t>
            </a:r>
            <a:endParaRPr lang="en-US" sz="1600" dirty="0" smtClean="0"/>
          </a:p>
          <a:p>
            <a:r>
              <a:rPr lang="en-US" sz="1600" dirty="0" err="1" smtClean="0"/>
              <a:t>abc</a:t>
            </a:r>
            <a:r>
              <a:rPr lang="en-US" sz="1600" dirty="0" smtClean="0"/>
              <a:t>, </a:t>
            </a:r>
            <a:r>
              <a:rPr lang="en-US" sz="1600" dirty="0" err="1" smtClean="0"/>
              <a:t>bcd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ab,bc,cd</a:t>
            </a:r>
            <a:endParaRPr lang="en-US" sz="1600" dirty="0" smtClean="0"/>
          </a:p>
          <a:p>
            <a:r>
              <a:rPr lang="en-US" sz="1600" dirty="0" err="1" smtClean="0"/>
              <a:t>a,b,c,d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274186" y="880477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abcd</a:t>
            </a:r>
            <a:endParaRPr lang="en-US" sz="1600" dirty="0" smtClean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946900" y="994777"/>
            <a:ext cx="0" cy="97372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53200" y="3200400"/>
            <a:ext cx="2133600" cy="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305550" y="2724805"/>
            <a:ext cx="259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1400" b="1" i="1" dirty="0" smtClean="0">
                <a:solidFill>
                  <a:srgbClr val="C00000"/>
                </a:solidFill>
              </a:rPr>
              <a:t>A</a:t>
            </a:r>
            <a:r>
              <a:rPr lang="en-US" sz="1400" b="1" i="1" dirty="0" smtClean="0">
                <a:solidFill>
                  <a:srgbClr val="C00000"/>
                </a:solidFill>
              </a:rPr>
              <a:t>scending</a:t>
            </a:r>
            <a:r>
              <a:rPr lang="en-US" sz="1400" i="1" dirty="0" smtClean="0">
                <a:solidFill>
                  <a:srgbClr val="C00000"/>
                </a:solidFill>
              </a:rPr>
              <a:t> Ordered </a:t>
            </a:r>
          </a:p>
          <a:p>
            <a:pPr algn="ctr"/>
            <a:r>
              <a:rPr lang="en-US" sz="1400" i="1" dirty="0" smtClean="0">
                <a:solidFill>
                  <a:srgbClr val="C00000"/>
                </a:solidFill>
              </a:rPr>
              <a:t>of word length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4024701" y="4357300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Descending </a:t>
            </a:r>
            <a:r>
              <a:rPr lang="en-US" sz="1200" i="1" dirty="0" smtClean="0">
                <a:solidFill>
                  <a:srgbClr val="C00000"/>
                </a:solidFill>
              </a:rPr>
              <a:t>Ordered of threshold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2209800"/>
            <a:ext cx="3657600" cy="304800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Index grams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61318" y="2486025"/>
            <a:ext cx="831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filtering</a:t>
            </a:r>
            <a:endParaRPr lang="en-US" sz="1600" dirty="0"/>
          </a:p>
        </p:txBody>
      </p:sp>
      <p:cxnSp>
        <p:nvCxnSpPr>
          <p:cNvPr id="43" name="Elbow Connector 42"/>
          <p:cNvCxnSpPr>
            <a:stCxn id="36" idx="2"/>
            <a:endCxn id="38" idx="0"/>
          </p:cNvCxnSpPr>
          <p:nvPr/>
        </p:nvCxnSpPr>
        <p:spPr>
          <a:xfrm rot="5400000">
            <a:off x="7096868" y="1871228"/>
            <a:ext cx="252105" cy="42503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2"/>
            <a:endCxn id="19" idx="0"/>
          </p:cNvCxnSpPr>
          <p:nvPr/>
        </p:nvCxnSpPr>
        <p:spPr>
          <a:xfrm rot="5400000">
            <a:off x="6191876" y="2203044"/>
            <a:ext cx="506968" cy="11300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68500" y="4572000"/>
            <a:ext cx="2070100" cy="5334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05000" y="4876800"/>
            <a:ext cx="2209800" cy="228600"/>
          </a:xfrm>
          <a:prstGeom prst="rect">
            <a:avLst/>
          </a:prstGeom>
          <a:noFill/>
          <a:ln w="127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81200" y="5726668"/>
            <a:ext cx="178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1600" b="1" dirty="0" smtClean="0"/>
              <a:t>word length order</a:t>
            </a:r>
            <a:endParaRPr lang="en-US" sz="1600" b="1" dirty="0"/>
          </a:p>
        </p:txBody>
      </p:sp>
      <p:cxnSp>
        <p:nvCxnSpPr>
          <p:cNvPr id="57" name="Elbow Connector 56"/>
          <p:cNvCxnSpPr>
            <a:stCxn id="54" idx="1"/>
            <a:endCxn id="33" idx="1"/>
          </p:cNvCxnSpPr>
          <p:nvPr/>
        </p:nvCxnSpPr>
        <p:spPr>
          <a:xfrm rot="10800000" flipH="1" flipV="1">
            <a:off x="1968500" y="4838700"/>
            <a:ext cx="12700" cy="756166"/>
          </a:xfrm>
          <a:prstGeom prst="bentConnector3">
            <a:avLst>
              <a:gd name="adj1" fmla="val -1800000"/>
            </a:avLst>
          </a:prstGeom>
          <a:ln w="127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3"/>
            <a:endCxn id="56" idx="3"/>
          </p:cNvCxnSpPr>
          <p:nvPr/>
        </p:nvCxnSpPr>
        <p:spPr>
          <a:xfrm flipH="1">
            <a:off x="3763867" y="4991100"/>
            <a:ext cx="350933" cy="920234"/>
          </a:xfrm>
          <a:prstGeom prst="bentConnector3">
            <a:avLst>
              <a:gd name="adj1" fmla="val -65141"/>
            </a:avLst>
          </a:prstGeom>
          <a:ln w="12700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562100"/>
            <a:ext cx="37227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093246" y="2229823"/>
          <a:ext cx="1898354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554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fan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intel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 tag, gun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bag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5715000" y="3822700"/>
            <a:ext cx="1447800" cy="1587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15000" y="2819400"/>
            <a:ext cx="1447800" cy="2578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87142" y="2243555"/>
          <a:ext cx="10668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100</a:t>
                      </a:r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320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420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490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630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680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690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720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200400" y="4203700"/>
            <a:ext cx="1371600" cy="1587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429000" y="4267200"/>
          <a:ext cx="9144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</a:tblGrid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count1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count2</a:t>
                      </a:r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count3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count4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count5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count6</a:t>
                      </a:r>
                      <a:endParaRPr lang="en-US" sz="1400" dirty="0"/>
                    </a:p>
                  </a:txBody>
                  <a:tcPr/>
                </a:tc>
              </a:tr>
              <a:tr h="301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Corpus Ranking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914400"/>
            <a:ext cx="27179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q</a:t>
            </a:r>
            <a:r>
              <a:rPr lang="en-US" dirty="0" smtClean="0"/>
              <a:t>: query string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: string in Data Collection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m</a:t>
            </a:r>
            <a:r>
              <a:rPr lang="en-US" dirty="0" smtClean="0"/>
              <a:t>: corpus size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560" y="1854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9234" y="2286000"/>
            <a:ext cx="91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712720"/>
          <a:ext cx="2590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 </a:t>
                      </a:r>
                      <a:r>
                        <a:rPr lang="en-US" sz="1400" b="1" i="1" dirty="0" smtClean="0"/>
                        <a:t>f(</a:t>
                      </a:r>
                      <a:r>
                        <a:rPr lang="en-US" sz="1400" b="1" i="1" dirty="0" err="1" smtClean="0"/>
                        <a:t>q,R</a:t>
                      </a:r>
                      <a:r>
                        <a:rPr lang="en-US" sz="1400" b="1" i="1" dirty="0" smtClean="0"/>
                        <a:t>)</a:t>
                      </a:r>
                      <a:endParaRPr lang="en-US" sz="1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variable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/>
                        <a:t>f(q)</a:t>
                      </a:r>
                      <a:endParaRPr lang="en-US" sz="1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const</a:t>
                      </a:r>
                      <a:endParaRPr lang="en-US" sz="14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/>
                        <a:t>f(R)</a:t>
                      </a:r>
                      <a:endParaRPr lang="en-US" sz="1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914900" y="862568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109086" y="88064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abcd</a:t>
            </a:r>
            <a:endParaRPr lang="en-US" sz="16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019800" y="1930400"/>
            <a:ext cx="1023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frequency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63770" y="2278809"/>
            <a:ext cx="3630" cy="3088945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4481900" y="3552854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Descending </a:t>
            </a:r>
            <a:r>
              <a:rPr lang="en-US" sz="1200" i="1" dirty="0" smtClean="0">
                <a:solidFill>
                  <a:srgbClr val="C00000"/>
                </a:solidFill>
              </a:rPr>
              <a:t>Ordered of frequency</a:t>
            </a:r>
            <a:endParaRPr lang="en-US" sz="1200" i="1" dirty="0">
              <a:solidFill>
                <a:srgbClr val="C0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504" y="4236720"/>
            <a:ext cx="1941896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266154"/>
            <a:ext cx="87923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457200" y="3821668"/>
            <a:ext cx="1253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for a query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q</a:t>
            </a:r>
            <a:endParaRPr lang="en-US" sz="16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685800" y="4233446"/>
            <a:ext cx="481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b="1" dirty="0" smtClean="0"/>
              <a:t>set</a:t>
            </a:r>
            <a:endParaRPr lang="en-US" sz="1600" b="1" i="1" dirty="0"/>
          </a:p>
        </p:txBody>
      </p:sp>
      <p:sp>
        <p:nvSpPr>
          <p:cNvPr id="28" name="Rectangle 27"/>
          <p:cNvSpPr/>
          <p:nvPr/>
        </p:nvSpPr>
        <p:spPr>
          <a:xfrm>
            <a:off x="685800" y="4724400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 find</a:t>
            </a:r>
            <a:r>
              <a:rPr lang="en-US" sz="1600" b="1" dirty="0" smtClean="0"/>
              <a:t> bound</a:t>
            </a:r>
            <a:endParaRPr lang="en-US" sz="1600" b="1" i="1" dirty="0"/>
          </a:p>
        </p:txBody>
      </p:sp>
      <p:cxnSp>
        <p:nvCxnSpPr>
          <p:cNvPr id="32" name="Elbow Connector 31"/>
          <p:cNvCxnSpPr>
            <a:stCxn id="4101" idx="3"/>
          </p:cNvCxnSpPr>
          <p:nvPr/>
        </p:nvCxnSpPr>
        <p:spPr>
          <a:xfrm>
            <a:off x="2555631" y="5494754"/>
            <a:ext cx="797169" cy="1440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29200" y="1337846"/>
            <a:ext cx="4026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b="1" dirty="0" smtClean="0"/>
              <a:t>set</a:t>
            </a:r>
            <a:r>
              <a:rPr lang="en-US" sz="1600" dirty="0" smtClean="0"/>
              <a:t>: m= 100000, f(</a:t>
            </a:r>
            <a:r>
              <a:rPr lang="en-US" sz="1600" dirty="0" err="1" smtClean="0"/>
              <a:t>abcd</a:t>
            </a:r>
            <a:r>
              <a:rPr lang="en-US" sz="1600" dirty="0" smtClean="0"/>
              <a:t>) = 500, f(</a:t>
            </a:r>
            <a:r>
              <a:rPr lang="en-US" sz="1600" dirty="0" err="1" smtClean="0"/>
              <a:t>abcd,fan</a:t>
            </a:r>
            <a:r>
              <a:rPr lang="en-US" sz="1600" dirty="0" smtClean="0"/>
              <a:t>)=40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68050" y="1947446"/>
            <a:ext cx="684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 top-k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105400" y="5410200"/>
            <a:ext cx="101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Iteration 1: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466595" y="5638800"/>
            <a:ext cx="2461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 </a:t>
            </a:r>
            <a:r>
              <a:rPr lang="en-US" sz="1400" dirty="0" smtClean="0"/>
              <a:t>threshold = 7.32, bound = 625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8077200" y="220980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/>
              <a:t>7.32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05400" y="5867400"/>
            <a:ext cx="101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Iteration 2:</a:t>
            </a:r>
            <a:endParaRPr lang="en-US" sz="1400" b="1" dirty="0"/>
          </a:p>
        </p:txBody>
      </p:sp>
      <p:sp>
        <p:nvSpPr>
          <p:cNvPr id="48" name="Rectangle 47"/>
          <p:cNvSpPr/>
          <p:nvPr/>
        </p:nvSpPr>
        <p:spPr>
          <a:xfrm>
            <a:off x="5466595" y="6096000"/>
            <a:ext cx="2416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 </a:t>
            </a:r>
            <a:r>
              <a:rPr lang="en-US" sz="1400" dirty="0" smtClean="0"/>
              <a:t>threshold = 8.32, bound = 312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8077200" y="251460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8.32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528263" y="1617246"/>
            <a:ext cx="15014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f(</a:t>
            </a:r>
            <a:r>
              <a:rPr lang="en-US" sz="1600" dirty="0" err="1" smtClean="0"/>
              <a:t>abcd,intel</a:t>
            </a:r>
            <a:r>
              <a:rPr lang="en-US" sz="1600" dirty="0" smtClean="0"/>
              <a:t>)=80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05400" y="6324600"/>
            <a:ext cx="129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top-1: </a:t>
            </a:r>
            <a:r>
              <a:rPr lang="en-US" b="1" dirty="0" err="1" smtClean="0"/>
              <a:t>intel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2" grpId="0" animBg="1"/>
      <p:bldP spid="37" grpId="0" animBg="1"/>
      <p:bldP spid="7" grpId="0"/>
      <p:bldP spid="13" grpId="0"/>
      <p:bldP spid="15" grpId="0"/>
      <p:bldP spid="17" grpId="0"/>
      <p:bldP spid="21" grpId="0"/>
      <p:bldP spid="25" grpId="0"/>
      <p:bldP spid="27" grpId="0"/>
      <p:bldP spid="28" grpId="0"/>
      <p:bldP spid="39" grpId="0"/>
      <p:bldP spid="42" grpId="0"/>
      <p:bldP spid="43" grpId="0"/>
      <p:bldP spid="44" grpId="0"/>
      <p:bldP spid="45" grpId="0"/>
      <p:bldP spid="45" grpId="1"/>
      <p:bldP spid="47" grpId="0"/>
      <p:bldP spid="48" grpId="0"/>
      <p:bldP spid="49" grpId="0"/>
      <p:bldP spid="50" grpId="0"/>
      <p:bldP spid="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Challenge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Optimized Framework on TKDD’08 paper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TKDD’08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framework</a:t>
            </a:r>
          </a:p>
          <a:p>
            <a:r>
              <a:rPr lang="en-US" dirty="0" smtClean="0"/>
              <a:t>Experimental evaluation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 results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Dataset and statistics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241" y="2073366"/>
            <a:ext cx="530455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26758" y="2606766"/>
            <a:ext cx="299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http://www.natcorp.ox.ac.uk/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46158" y="2606766"/>
            <a:ext cx="42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(British National Corpus) 100 million words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86868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smtClean="0"/>
              <a:t>(1) [65 pairs]   </a:t>
            </a:r>
            <a:r>
              <a:rPr lang="en-US" altLang="zh-CN" sz="2400" dirty="0" smtClean="0">
                <a:hlinkClick r:id="rId5"/>
              </a:rPr>
              <a:t>benchmark dataset </a:t>
            </a:r>
            <a:r>
              <a:rPr lang="en-US" altLang="zh-CN" sz="2400" dirty="0" smtClean="0"/>
              <a:t> (TKDE’06, LNAI’08)</a:t>
            </a:r>
            <a:endParaRPr lang="en-US" sz="2400" dirty="0" smtClean="0"/>
          </a:p>
          <a:p>
            <a:pPr marL="457200" indent="-457200"/>
            <a:r>
              <a:rPr lang="en-US" dirty="0" smtClean="0"/>
              <a:t>        65 sentence pair, 32 volunteers, nat</a:t>
            </a:r>
            <a:r>
              <a:rPr lang="en-US" altLang="zh-CN" dirty="0" smtClean="0"/>
              <a:t>i</a:t>
            </a:r>
            <a:r>
              <a:rPr lang="en-US" dirty="0" smtClean="0"/>
              <a:t>ve speakers of English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914" y="163068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smtClean="0"/>
              <a:t>(2) [BNC]</a:t>
            </a: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3799225"/>
          <a:ext cx="8686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9261"/>
                <a:gridCol w="1628775"/>
                <a:gridCol w="1530727"/>
                <a:gridCol w="1720969"/>
                <a:gridCol w="15570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 pairs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BNC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</a:t>
                      </a:r>
                      <a:r>
                        <a:rPr lang="en-US" baseline="0" dirty="0" smtClean="0"/>
                        <a:t>. sentence length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altLang="zh-CN" dirty="0" smtClean="0"/>
                        <a:t>.12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r>
                        <a:rPr lang="en-US" altLang="zh-CN" dirty="0" smtClean="0"/>
                        <a:t>.72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 sentence length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sentence length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word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29000" y="3124200"/>
            <a:ext cx="2306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Dataset Statistics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99360" y="3429000"/>
            <a:ext cx="348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(1) Original; (2) After Preprocessing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5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Effectiveness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Similarity </a:t>
            </a:r>
            <a:r>
              <a:rPr lang="en-US" altLang="zh-CN" dirty="0" smtClean="0"/>
              <a:t>score </a:t>
            </a:r>
            <a:r>
              <a:rPr lang="en-US" dirty="0" smtClean="0"/>
              <a:t>comparison of TKDD’08, Baseline </a:t>
            </a:r>
            <a:r>
              <a:rPr lang="en-US" dirty="0" smtClean="0"/>
              <a:t>and our proposal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Efficiency</a:t>
            </a:r>
          </a:p>
          <a:p>
            <a:pPr lvl="1"/>
            <a:r>
              <a:rPr lang="en-US" dirty="0" smtClean="0"/>
              <a:t>Query time (seconds)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Baseline: Our implementation of TKDD</a:t>
            </a:r>
            <a:r>
              <a:rPr lang="en-US" altLang="zh-CN" sz="2800" dirty="0" smtClean="0"/>
              <a:t>’08 </a:t>
            </a:r>
            <a:r>
              <a:rPr lang="en-US" altLang="zh-CN" sz="2800" dirty="0" smtClean="0"/>
              <a:t>paper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Challenge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Optimized Framework on TKDD’08 paper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TKDD’08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framework</a:t>
            </a:r>
          </a:p>
          <a:p>
            <a:r>
              <a:rPr lang="en-US" dirty="0" smtClean="0"/>
              <a:t>Experimental evaluation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  <a:p>
            <a:pPr lvl="1"/>
            <a:r>
              <a:rPr lang="en-US" dirty="0" smtClean="0"/>
              <a:t>Experiment results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-142332" y="2485953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Similarity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038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Sentence ID (by: TKDD’08)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5052536"/>
            <a:ext cx="403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Reasons for difference: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4750582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of the results is similar with TKDD’08 paper.</a:t>
            </a:r>
          </a:p>
        </p:txBody>
      </p:sp>
      <p:graphicFrame>
        <p:nvGraphicFramePr>
          <p:cNvPr id="15" name="Chart 14"/>
          <p:cNvGraphicFramePr/>
          <p:nvPr/>
        </p:nvGraphicFramePr>
        <p:xfrm>
          <a:off x="609600" y="1295400"/>
          <a:ext cx="822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928914" y="5457372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BNC version number;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Selection of </a:t>
            </a:r>
            <a:r>
              <a:rPr lang="en-US" dirty="0" err="1" smtClean="0"/>
              <a:t>stopword</a:t>
            </a:r>
            <a:r>
              <a:rPr lang="en-US" dirty="0" smtClean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4419600"/>
            <a:ext cx="403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Analysis: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Query-title similarity</a:t>
            </a:r>
            <a:endParaRPr lang="en-US" dirty="0"/>
          </a:p>
        </p:txBody>
      </p:sp>
      <p:grpSp>
        <p:nvGrpSpPr>
          <p:cNvPr id="3" name="Group 64"/>
          <p:cNvGrpSpPr/>
          <p:nvPr/>
        </p:nvGrpSpPr>
        <p:grpSpPr>
          <a:xfrm>
            <a:off x="2362200" y="1324896"/>
            <a:ext cx="3886200" cy="2256504"/>
            <a:chOff x="2286000" y="1096296"/>
            <a:chExt cx="3886200" cy="225650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79318" y="1828800"/>
              <a:ext cx="1892882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1172496"/>
              <a:ext cx="1892882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0800" y="1600200"/>
              <a:ext cx="1892882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24200" y="1828800"/>
              <a:ext cx="1892882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62400" y="1524000"/>
              <a:ext cx="1892882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2200" y="1172496"/>
              <a:ext cx="1892882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2286000" y="1096296"/>
              <a:ext cx="3886200" cy="2256504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219200"/>
            <a:ext cx="2009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query: </a:t>
            </a:r>
          </a:p>
          <a:p>
            <a:r>
              <a:rPr lang="en-US" sz="2200" b="1" dirty="0" smtClean="0"/>
              <a:t>Times </a:t>
            </a:r>
            <a:r>
              <a:rPr lang="en-US" sz="2200" b="1" dirty="0" err="1" smtClean="0"/>
              <a:t>New</a:t>
            </a:r>
            <a:r>
              <a:rPr lang="en-US" altLang="zh-CN" sz="2200" b="1" dirty="0" err="1" smtClean="0"/>
              <a:t>Y</a:t>
            </a:r>
            <a:r>
              <a:rPr lang="en-US" sz="2200" b="1" dirty="0" err="1" smtClean="0"/>
              <a:t>ork</a:t>
            </a:r>
            <a:endParaRPr lang="en-US" sz="2200" b="1" dirty="0"/>
          </a:p>
        </p:txBody>
      </p:sp>
      <p:cxnSp>
        <p:nvCxnSpPr>
          <p:cNvPr id="12" name="Curved Connector 16"/>
          <p:cNvCxnSpPr>
            <a:stCxn id="11" idx="2"/>
            <a:endCxn id="10" idx="1"/>
          </p:cNvCxnSpPr>
          <p:nvPr/>
        </p:nvCxnSpPr>
        <p:spPr>
          <a:xfrm rot="16200000" flipH="1">
            <a:off x="1451172" y="1542119"/>
            <a:ext cx="464507" cy="1357549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1219200"/>
            <a:ext cx="1128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result: ?</a:t>
            </a:r>
            <a:endParaRPr lang="en-US" sz="2200" b="1" dirty="0"/>
          </a:p>
        </p:txBody>
      </p:sp>
      <p:cxnSp>
        <p:nvCxnSpPr>
          <p:cNvPr id="16" name="Curved Connector 16"/>
          <p:cNvCxnSpPr>
            <a:stCxn id="10" idx="3"/>
            <a:endCxn id="15" idx="1"/>
          </p:cNvCxnSpPr>
          <p:nvPr/>
        </p:nvCxnSpPr>
        <p:spPr>
          <a:xfrm flipV="1">
            <a:off x="6248400" y="1434644"/>
            <a:ext cx="685800" cy="101850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7358" y="3657600"/>
            <a:ext cx="6539242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>
            <a:off x="580104" y="4176486"/>
            <a:ext cx="6430296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8427" y="5289756"/>
            <a:ext cx="863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query</a:t>
            </a:r>
            <a:endParaRPr lang="en-US" sz="2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698695" y="5105400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similarity</a:t>
            </a:r>
            <a:endParaRPr lang="en-US" sz="2200" i="1" dirty="0"/>
          </a:p>
        </p:txBody>
      </p:sp>
      <p:sp>
        <p:nvSpPr>
          <p:cNvPr id="47" name="Rectangle 46"/>
          <p:cNvSpPr/>
          <p:nvPr/>
        </p:nvSpPr>
        <p:spPr>
          <a:xfrm>
            <a:off x="3048000" y="5181600"/>
            <a:ext cx="914400" cy="3048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41" idx="3"/>
            <a:endCxn id="42" idx="3"/>
          </p:cNvCxnSpPr>
          <p:nvPr/>
        </p:nvCxnSpPr>
        <p:spPr>
          <a:xfrm flipV="1">
            <a:off x="1552381" y="5320844"/>
            <a:ext cx="1419419" cy="184356"/>
          </a:xfrm>
          <a:prstGeom prst="bentConnector5">
            <a:avLst>
              <a:gd name="adj1" fmla="val 5154"/>
              <a:gd name="adj2" fmla="val -52863"/>
              <a:gd name="adj3" fmla="val 90129"/>
            </a:avLst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724400" y="63246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Jin SIGIR’02, Cao SIGIR’05, </a:t>
            </a:r>
            <a:r>
              <a:rPr lang="en-US" dirty="0" err="1" smtClean="0"/>
              <a:t>Xue</a:t>
            </a:r>
            <a:r>
              <a:rPr lang="en-US" dirty="0" smtClean="0"/>
              <a:t> SIGIR’08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400800" y="358140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Summary of this page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38400" y="1371600"/>
            <a:ext cx="762000" cy="1524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14800" y="1752600"/>
            <a:ext cx="762000" cy="1524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43400" y="1371600"/>
            <a:ext cx="762000" cy="1524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76600" y="2819400"/>
            <a:ext cx="762000" cy="1524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0" y="5486400"/>
            <a:ext cx="38862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11" idx="2"/>
            <a:endCxn id="43" idx="0"/>
          </p:cNvCxnSpPr>
          <p:nvPr/>
        </p:nvCxnSpPr>
        <p:spPr>
          <a:xfrm rot="5400000" flipH="1" flipV="1">
            <a:off x="1603504" y="772746"/>
            <a:ext cx="617041" cy="1814749"/>
          </a:xfrm>
          <a:prstGeom prst="curvedConnector5">
            <a:avLst>
              <a:gd name="adj1" fmla="val -37048"/>
              <a:gd name="adj2" fmla="val 67183"/>
              <a:gd name="adj3" fmla="val 137048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48"/>
          <p:cNvCxnSpPr>
            <a:stCxn id="11" idx="2"/>
            <a:endCxn id="45" idx="0"/>
          </p:cNvCxnSpPr>
          <p:nvPr/>
        </p:nvCxnSpPr>
        <p:spPr>
          <a:xfrm rot="5400000" flipH="1" flipV="1">
            <a:off x="2556004" y="-179754"/>
            <a:ext cx="617041" cy="3719749"/>
          </a:xfrm>
          <a:prstGeom prst="curvedConnector5">
            <a:avLst>
              <a:gd name="adj1" fmla="val -37048"/>
              <a:gd name="adj2" fmla="val 58383"/>
              <a:gd name="adj3" fmla="val 137048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8"/>
          <p:cNvCxnSpPr>
            <a:stCxn id="11" idx="2"/>
            <a:endCxn id="44" idx="0"/>
          </p:cNvCxnSpPr>
          <p:nvPr/>
        </p:nvCxnSpPr>
        <p:spPr>
          <a:xfrm rot="5400000" flipH="1" flipV="1">
            <a:off x="2632204" y="125046"/>
            <a:ext cx="236041" cy="3491149"/>
          </a:xfrm>
          <a:prstGeom prst="curvedConnector5">
            <a:avLst>
              <a:gd name="adj1" fmla="val -96848"/>
              <a:gd name="adj2" fmla="val 58932"/>
              <a:gd name="adj3" fmla="val 196848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8"/>
          <p:cNvCxnSpPr>
            <a:stCxn id="11" idx="2"/>
            <a:endCxn id="46" idx="0"/>
          </p:cNvCxnSpPr>
          <p:nvPr/>
        </p:nvCxnSpPr>
        <p:spPr>
          <a:xfrm rot="16200000" flipH="1">
            <a:off x="1915746" y="1077545"/>
            <a:ext cx="830759" cy="265294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41" grpId="0"/>
      <p:bldP spid="42" grpId="0"/>
      <p:bldP spid="47" grpId="0" animBg="1"/>
      <p:bldP spid="64" grpId="0"/>
      <p:bldP spid="66" grpId="0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>
                <a:hlinkClick r:id="rId3"/>
              </a:rPr>
              <a:t>Stopword</a:t>
            </a:r>
            <a:r>
              <a:rPr lang="en-US" dirty="0" smtClean="0"/>
              <a:t> Selection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57200" y="1447800"/>
          <a:ext cx="868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 rot="16200000">
            <a:off x="-218534" y="2485953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Similarity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5105400"/>
          <a:ext cx="7620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StopWord1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StopWord2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StopWord3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StopWord4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0.082404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0.088392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0.061628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0.076591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4202668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Sentence ID (by: TKDD’08)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Efficiency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collection</a:t>
            </a:r>
            <a:r>
              <a:rPr lang="zh-CN" altLang="en-US" dirty="0" smtClean="0"/>
              <a:t> </a:t>
            </a:r>
          </a:p>
          <a:p>
            <a:pPr lvl="1"/>
            <a:r>
              <a:rPr lang="en-US" dirty="0" smtClean="0"/>
              <a:t>Randomly extracted from BNC as  our data collection</a:t>
            </a:r>
          </a:p>
          <a:p>
            <a:pPr lvl="1"/>
            <a:r>
              <a:rPr lang="en-US" dirty="0" smtClean="0"/>
              <a:t>1k, 5k, 10k, 50k sentences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5715000"/>
            <a:ext cx="42912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 Average query time by 10 random queries</a:t>
            </a:r>
          </a:p>
          <a:p>
            <a:r>
              <a:rPr lang="en-US" dirty="0" smtClean="0"/>
              <a:t>&gt; Top 5 results</a:t>
            </a:r>
          </a:p>
          <a:p>
            <a:r>
              <a:rPr lang="en-US" dirty="0" smtClean="0"/>
              <a:t>&gt; Average query size: 4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0050" y="2286000"/>
            <a:ext cx="2497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Different Data Collection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579132"/>
          <a:ext cx="845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3381828" y="5257800"/>
            <a:ext cx="222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Collection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343585" y="3618815"/>
            <a:ext cx="1689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time(sec)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Effect on Query 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170" y="4572000"/>
            <a:ext cx="35024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 Average query time by 10 queries</a:t>
            </a:r>
          </a:p>
          <a:p>
            <a:r>
              <a:rPr lang="en-US" dirty="0" smtClean="0"/>
              <a:t>&gt; Dataset size = 5k </a:t>
            </a:r>
          </a:p>
          <a:p>
            <a:r>
              <a:rPr lang="en-US" dirty="0" smtClean="0"/>
              <a:t>&gt; top-5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-256608" y="2803059"/>
            <a:ext cx="124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time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1676400"/>
          <a:ext cx="8534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3945339" y="4343400"/>
            <a:ext cx="116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size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0056" y="5638800"/>
            <a:ext cx="3849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Query time is sensitive with query size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on avg. length in Data Collection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2170" y="4667071"/>
            <a:ext cx="35024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 Average query time by 10 queries</a:t>
            </a:r>
          </a:p>
          <a:p>
            <a:r>
              <a:rPr lang="en-US" dirty="0" smtClean="0"/>
              <a:t>&gt; Dataset size : 5k </a:t>
            </a:r>
          </a:p>
          <a:p>
            <a:r>
              <a:rPr lang="en-US" dirty="0" smtClean="0"/>
              <a:t>&gt; top-5 results</a:t>
            </a:r>
          </a:p>
          <a:p>
            <a:r>
              <a:rPr lang="en-US" dirty="0" smtClean="0"/>
              <a:t>&gt; Average query size: 4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600200"/>
          <a:ext cx="8534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-256608" y="2803059"/>
            <a:ext cx="124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4267200"/>
            <a:ext cx="295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Avg. length of Data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Challenge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Our Optimized Framework on TKDD’08 paper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TKDD’08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Our framework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Experimental evaluation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Experiment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search top-k semantic similarity sentence.</a:t>
            </a:r>
          </a:p>
          <a:p>
            <a:r>
              <a:rPr lang="en-US" dirty="0" smtClean="0"/>
              <a:t>Optimization under TKDD’08</a:t>
            </a:r>
          </a:p>
          <a:p>
            <a:r>
              <a:rPr lang="en-US" dirty="0" smtClean="0"/>
              <a:t>More strategy 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Threshold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372" y="1875972"/>
            <a:ext cx="2286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3240" y="1890486"/>
            <a:ext cx="265176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7486" y="2300286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S3(0.95)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6772" y="2242458"/>
            <a:ext cx="1934028" cy="1719942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7486" y="2532395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S7(0.85)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7486" y="2764972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S5(0.75)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7486" y="2997200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S2(0.70)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9300" y="3225800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S1(0.65)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49300" y="3454400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S4(0.60)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9300" y="3683000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S6(0.55)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05926" y="2303012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S5(0.90)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15212" y="2242458"/>
            <a:ext cx="1934028" cy="1719942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05926" y="25352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S6(0.85)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05926" y="2764972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S3(0.80)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98215" y="32210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S7(0.65)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98215" y="36782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S1(0.55)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05926" y="29924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S4(0.75)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98215" y="3449638"/>
            <a:ext cx="175260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S2(0.60)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-53981" y="2474296"/>
            <a:ext cx="867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Ordered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2896" y="2224548"/>
            <a:ext cx="0" cy="1737852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43600" y="2286000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1.90/2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02382" y="1886856"/>
            <a:ext cx="118872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620000" y="1905000"/>
            <a:ext cx="109728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Top-k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543800" y="2286000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S3(1.75/2)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543800" y="2514600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S5(1.65/2)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43600" y="2514600"/>
            <a:ext cx="128016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1.70/2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458200" y="133486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620000" y="1905000"/>
            <a:ext cx="109728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Top-1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410200" y="320040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86" name="Straight Connector 185"/>
          <p:cNvCxnSpPr/>
          <p:nvPr/>
        </p:nvCxnSpPr>
        <p:spPr>
          <a:xfrm flipH="1" flipV="1">
            <a:off x="3524250" y="3219450"/>
            <a:ext cx="1676400" cy="66675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3505200" y="3219450"/>
            <a:ext cx="1752600" cy="68580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781050" y="3228975"/>
            <a:ext cx="1676400" cy="66675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762000" y="3228975"/>
            <a:ext cx="1752600" cy="68580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B91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B91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B91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B91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B91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B91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0" grpId="0" animBg="1"/>
      <p:bldP spid="30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47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3" grpId="1" animBg="1"/>
      <p:bldP spid="53" grpId="2" animBg="1"/>
      <p:bldP spid="53" grpId="3" animBg="1"/>
      <p:bldP spid="54" grpId="0" animBg="1"/>
      <p:bldP spid="54" grpId="1" animBg="1"/>
      <p:bldP spid="54" grpId="2" animBg="1"/>
      <p:bldP spid="55" grpId="0" animBg="1"/>
      <p:bldP spid="56" grpId="0" animBg="1"/>
      <p:bldP spid="56" grpId="1" animBg="1"/>
      <p:bldP spid="57" grpId="0" animBg="1"/>
      <p:bldP spid="57" grpId="1" animBg="1"/>
      <p:bldP spid="57" grpId="2" animBg="1"/>
      <p:bldP spid="58" grpId="0"/>
      <p:bldP spid="61" grpId="0" animBg="1"/>
      <p:bldP spid="62" grpId="0" animBg="1"/>
      <p:bldP spid="63" grpId="0" animBg="1"/>
      <p:bldP spid="64" grpId="0" animBg="1"/>
      <p:bldP spid="65" grpId="0" animBg="1"/>
      <p:bldP spid="69" grpId="0" animBg="1"/>
      <p:bldP spid="172" grpId="0"/>
      <p:bldP spid="172" grpId="1"/>
      <p:bldP spid="173" grpId="0" animBg="1"/>
      <p:bldP spid="1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Semantic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39370"/>
            <a:ext cx="4103828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762000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PMI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376714" y="1124856"/>
            <a:ext cx="1052286" cy="275772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4478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(w1, w2)</a:t>
            </a:r>
            <a:endParaRPr lang="en-US" b="1" i="1" dirty="0"/>
          </a:p>
        </p:txBody>
      </p:sp>
      <p:cxnSp>
        <p:nvCxnSpPr>
          <p:cNvPr id="11" name="Shape 10"/>
          <p:cNvCxnSpPr>
            <a:stCxn id="8" idx="0"/>
            <a:endCxn id="6" idx="0"/>
          </p:cNvCxnSpPr>
          <p:nvPr/>
        </p:nvCxnSpPr>
        <p:spPr>
          <a:xfrm rot="16200000" flipV="1">
            <a:off x="4471307" y="-443594"/>
            <a:ext cx="322944" cy="3459843"/>
          </a:xfrm>
          <a:prstGeom prst="bentConnector3">
            <a:avLst>
              <a:gd name="adj1" fmla="val 1707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4984" y="3212068"/>
            <a:ext cx="823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(Corpus)  </a:t>
            </a:r>
          </a:p>
          <a:p>
            <a:r>
              <a:rPr lang="en-US" dirty="0" smtClean="0"/>
              <a:t>“……………………………w1a,w1y,</a:t>
            </a:r>
            <a:r>
              <a:rPr lang="en-US" b="1" dirty="0" smtClean="0"/>
              <a:t>w1</a:t>
            </a:r>
            <a:r>
              <a:rPr lang="en-US" dirty="0" smtClean="0"/>
              <a:t>,w1c,w1h,………w1t,w1f,</a:t>
            </a:r>
            <a:r>
              <a:rPr lang="en-US" b="1" dirty="0" smtClean="0"/>
              <a:t>w1</a:t>
            </a:r>
            <a:r>
              <a:rPr lang="en-US" dirty="0" smtClean="0"/>
              <a:t>,w1g,w1n,……………………”</a:t>
            </a:r>
            <a:endParaRPr lang="en-US" b="1" i="1" dirty="0"/>
          </a:p>
        </p:txBody>
      </p:sp>
      <p:sp>
        <p:nvSpPr>
          <p:cNvPr id="69" name="Rectangle 68"/>
          <p:cNvSpPr/>
          <p:nvPr/>
        </p:nvSpPr>
        <p:spPr>
          <a:xfrm>
            <a:off x="2331720" y="3505200"/>
            <a:ext cx="2133600" cy="38100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971800" y="3124200"/>
            <a:ext cx="98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07280" y="3505200"/>
            <a:ext cx="2057400" cy="38100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567930" y="3124200"/>
            <a:ext cx="98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460830" y="19050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Problem: </a:t>
            </a:r>
            <a:r>
              <a:rPr lang="en-US" sz="2000" dirty="0" smtClean="0"/>
              <a:t>frequency is very low because prob. of two words in a sentence is small </a:t>
            </a:r>
            <a:endParaRPr lang="en-US" sz="2000" b="1" i="1" dirty="0"/>
          </a:p>
        </p:txBody>
      </p:sp>
      <p:sp>
        <p:nvSpPr>
          <p:cNvPr id="145" name="Rectangle 144"/>
          <p:cNvSpPr/>
          <p:nvPr/>
        </p:nvSpPr>
        <p:spPr>
          <a:xfrm>
            <a:off x="471714" y="2647890"/>
            <a:ext cx="4207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Solution: </a:t>
            </a:r>
            <a:r>
              <a:rPr lang="en-US" sz="2000" dirty="0" smtClean="0"/>
              <a:t>SOC-PMI (Second Order PMI)</a:t>
            </a:r>
            <a:endParaRPr lang="en-US" sz="2000" dirty="0"/>
          </a:p>
        </p:txBody>
      </p:sp>
      <p:sp>
        <p:nvSpPr>
          <p:cNvPr id="151" name="Rectangle 150"/>
          <p:cNvSpPr/>
          <p:nvPr/>
        </p:nvSpPr>
        <p:spPr>
          <a:xfrm>
            <a:off x="3290306" y="4343400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w2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548742" y="3886200"/>
            <a:ext cx="1" cy="4572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5791200" y="4343400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w2</a:t>
            </a:r>
            <a:endParaRPr lang="en-US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6049636" y="3886200"/>
            <a:ext cx="1" cy="4572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51" idx="0"/>
          </p:cNvCxnSpPr>
          <p:nvPr/>
        </p:nvCxnSpPr>
        <p:spPr>
          <a:xfrm>
            <a:off x="2667000" y="3886200"/>
            <a:ext cx="883153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51" idx="0"/>
          </p:cNvCxnSpPr>
          <p:nvPr/>
        </p:nvCxnSpPr>
        <p:spPr>
          <a:xfrm>
            <a:off x="3124200" y="3886200"/>
            <a:ext cx="425953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1" idx="0"/>
          </p:cNvCxnSpPr>
          <p:nvPr/>
        </p:nvCxnSpPr>
        <p:spPr>
          <a:xfrm flipH="1">
            <a:off x="3550153" y="3886200"/>
            <a:ext cx="336048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51" idx="0"/>
          </p:cNvCxnSpPr>
          <p:nvPr/>
        </p:nvCxnSpPr>
        <p:spPr>
          <a:xfrm flipH="1">
            <a:off x="3550153" y="3886200"/>
            <a:ext cx="793248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56" idx="0"/>
          </p:cNvCxnSpPr>
          <p:nvPr/>
        </p:nvCxnSpPr>
        <p:spPr>
          <a:xfrm>
            <a:off x="5334000" y="3886200"/>
            <a:ext cx="717047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56" idx="0"/>
          </p:cNvCxnSpPr>
          <p:nvPr/>
        </p:nvCxnSpPr>
        <p:spPr>
          <a:xfrm>
            <a:off x="5638800" y="3886200"/>
            <a:ext cx="412247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56" idx="0"/>
          </p:cNvCxnSpPr>
          <p:nvPr/>
        </p:nvCxnSpPr>
        <p:spPr>
          <a:xfrm flipH="1">
            <a:off x="6051047" y="3886200"/>
            <a:ext cx="349754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6051047" y="3886200"/>
            <a:ext cx="806954" cy="4572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533400" y="4343400"/>
            <a:ext cx="2204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Remove the noisy value</a:t>
            </a:r>
            <a:endParaRPr lang="en-US" sz="1600" b="1" dirty="0"/>
          </a:p>
        </p:txBody>
      </p:sp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819" y="4709160"/>
            <a:ext cx="545318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9" name="Straight Connector 198"/>
          <p:cNvCxnSpPr/>
          <p:nvPr/>
        </p:nvCxnSpPr>
        <p:spPr>
          <a:xfrm flipH="1">
            <a:off x="5000172" y="5119914"/>
            <a:ext cx="1019628" cy="0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672114" y="5119914"/>
            <a:ext cx="1019628" cy="0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2300514" y="5134428"/>
            <a:ext cx="1019628" cy="0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5018316" y="4847772"/>
            <a:ext cx="1019628" cy="0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968826" y="5119914"/>
            <a:ext cx="1019628" cy="0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471160"/>
            <a:ext cx="22864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5471160"/>
            <a:ext cx="22864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6247674"/>
            <a:ext cx="2862942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9" name="Elbow Connector 208"/>
          <p:cNvCxnSpPr>
            <a:stCxn id="206" idx="2"/>
            <a:endCxn id="208" idx="0"/>
          </p:cNvCxnSpPr>
          <p:nvPr/>
        </p:nvCxnSpPr>
        <p:spPr>
          <a:xfrm rot="16200000" flipH="1">
            <a:off x="2384989" y="5372392"/>
            <a:ext cx="319314" cy="14312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207" idx="2"/>
            <a:endCxn id="208" idx="0"/>
          </p:cNvCxnSpPr>
          <p:nvPr/>
        </p:nvCxnSpPr>
        <p:spPr>
          <a:xfrm rot="5400000">
            <a:off x="3832790" y="5355842"/>
            <a:ext cx="319314" cy="1464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5516880"/>
            <a:ext cx="171745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6" name="Rectangle 215"/>
          <p:cNvSpPr/>
          <p:nvPr/>
        </p:nvSpPr>
        <p:spPr>
          <a:xfrm>
            <a:off x="563880" y="4343400"/>
            <a:ext cx="1690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Sorting PMI value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/>
      <p:bldP spid="69" grpId="0" animBg="1"/>
      <p:bldP spid="70" grpId="0"/>
      <p:bldP spid="71" grpId="0" animBg="1"/>
      <p:bldP spid="72" grpId="0"/>
      <p:bldP spid="142" grpId="0"/>
      <p:bldP spid="145" grpId="0"/>
      <p:bldP spid="151" grpId="0"/>
      <p:bldP spid="156" grpId="0"/>
      <p:bldP spid="187" grpId="0"/>
      <p:bldP spid="216" grpId="0"/>
      <p:bldP spid="21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Quick Search Similar Words (String-NLCS)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8208" y="1483360"/>
          <a:ext cx="1066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2062" y="106680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4448572"/>
          <a:ext cx="3962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#4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pencil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77456" y="1483360"/>
          <a:ext cx="1066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16777" y="1066800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pencil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0" y="1483360"/>
          <a:ext cx="1066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800600" y="1066800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desk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6228" y="773668"/>
            <a:ext cx="24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</a:t>
            </a:r>
            <a:r>
              <a:rPr lang="en-US" b="1" dirty="0" smtClean="0"/>
              <a:t>uery:</a:t>
            </a:r>
            <a:r>
              <a:rPr lang="en-US" dirty="0" smtClean="0"/>
              <a:t> book pencil desk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2128499" y="3042900"/>
            <a:ext cx="4595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Descending order of Similarity Value with query word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4800" y="1386749"/>
            <a:ext cx="0" cy="2499451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6505" y="3795252"/>
            <a:ext cx="963251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3795252"/>
            <a:ext cx="963251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93225" y="3795252"/>
            <a:ext cx="963251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52600" y="144780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, s9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3556" y="182634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s1, s7, s2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83254" y="219996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s6, s1, s1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1600" y="2573580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s8, s2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03556" y="292201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403556" y="330609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" y="330609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444912" y="1538748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w8(0.95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400" y="4079764"/>
            <a:ext cx="404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entence1: #1(w6) #2(w8) #3(w2) #4(w9)</a:t>
            </a:r>
            <a:endParaRPr lang="en-US" dirty="0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399926" y="2667000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w3(0.65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4633452" y="1890252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w6(0.85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2057400" y="4880622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 w8</a:t>
            </a:r>
            <a:endParaRPr lang="en-US" sz="1600" dirty="0">
              <a:latin typeface="Arial" charset="0"/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447800" y="4865132"/>
            <a:ext cx="685800" cy="304800"/>
            <a:chOff x="5943600" y="1828800"/>
            <a:chExt cx="6858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3"/>
          <p:cNvGrpSpPr/>
          <p:nvPr/>
        </p:nvGrpSpPr>
        <p:grpSpPr>
          <a:xfrm>
            <a:off x="3060288" y="4865132"/>
            <a:ext cx="685800" cy="304800"/>
            <a:chOff x="5943600" y="1828800"/>
            <a:chExt cx="685800" cy="3048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6"/>
          <p:cNvGrpSpPr/>
          <p:nvPr/>
        </p:nvGrpSpPr>
        <p:grpSpPr>
          <a:xfrm>
            <a:off x="3841956" y="4865132"/>
            <a:ext cx="685800" cy="304800"/>
            <a:chOff x="5943600" y="1828800"/>
            <a:chExt cx="6858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9"/>
          <p:cNvGrpSpPr/>
          <p:nvPr/>
        </p:nvGrpSpPr>
        <p:grpSpPr>
          <a:xfrm>
            <a:off x="2254044" y="5246132"/>
            <a:ext cx="685800" cy="304800"/>
            <a:chOff x="5943600" y="1828800"/>
            <a:chExt cx="685800" cy="3048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42"/>
          <p:cNvGrpSpPr/>
          <p:nvPr/>
        </p:nvGrpSpPr>
        <p:grpSpPr>
          <a:xfrm>
            <a:off x="2239296" y="5612384"/>
            <a:ext cx="685800" cy="304800"/>
            <a:chOff x="5943600" y="1828800"/>
            <a:chExt cx="685800" cy="3048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630792" y="330609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876800" y="330609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84796" y="14478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s1, s9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370516" y="1826340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s12, s1, s2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379242" y="219996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s1, s13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581400" y="257358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, s6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70516" y="292201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370516" y="330609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65060" y="1447800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s1, s18,s25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579808" y="1826340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s6, 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574020" y="2199960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s36, s33, s11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504310" y="2573580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s18, s2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628346" y="2922016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579808" y="330609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2417134" y="1538748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w4(0.85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4616244" y="1524000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w8(0.95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492044" y="144780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51204" y="2573358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939970" y="182880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172200" y="182880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,s12</a:t>
            </a:r>
            <a:endParaRPr lang="en-US" dirty="0"/>
          </a:p>
        </p:txBody>
      </p:sp>
      <p:grpSp>
        <p:nvGrpSpPr>
          <p:cNvPr id="37" name="Group 68"/>
          <p:cNvGrpSpPr/>
          <p:nvPr/>
        </p:nvGrpSpPr>
        <p:grpSpPr>
          <a:xfrm>
            <a:off x="3048000" y="5592096"/>
            <a:ext cx="685800" cy="304800"/>
            <a:chOff x="5943600" y="1828800"/>
            <a:chExt cx="685800" cy="30480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2863644" y="5243794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 w6</a:t>
            </a:r>
            <a:endParaRPr lang="en-US" sz="1600" dirty="0">
              <a:latin typeface="Arial" charset="0"/>
            </a:endParaRPr>
          </a:p>
        </p:txBody>
      </p:sp>
      <p:sp>
        <p:nvSpPr>
          <p:cNvPr id="73" name="Text Box 66"/>
          <p:cNvSpPr txBox="1">
            <a:spLocks noChangeArrowheads="1"/>
          </p:cNvSpPr>
          <p:nvPr/>
        </p:nvSpPr>
        <p:spPr bwMode="auto">
          <a:xfrm>
            <a:off x="1295400" y="5606844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 w4</a:t>
            </a:r>
            <a:endParaRPr lang="en-US" sz="1600" dirty="0">
              <a:latin typeface="Arial" charset="0"/>
            </a:endParaRPr>
          </a:p>
        </p:txBody>
      </p:sp>
      <p:grpSp>
        <p:nvGrpSpPr>
          <p:cNvPr id="40" name="Group 73"/>
          <p:cNvGrpSpPr/>
          <p:nvPr/>
        </p:nvGrpSpPr>
        <p:grpSpPr>
          <a:xfrm>
            <a:off x="3839496" y="5592096"/>
            <a:ext cx="685800" cy="304800"/>
            <a:chOff x="5943600" y="1828800"/>
            <a:chExt cx="685800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76"/>
          <p:cNvGrpSpPr/>
          <p:nvPr/>
        </p:nvGrpSpPr>
        <p:grpSpPr>
          <a:xfrm>
            <a:off x="3827208" y="5243052"/>
            <a:ext cx="685800" cy="304800"/>
            <a:chOff x="5943600" y="1828800"/>
            <a:chExt cx="685800" cy="3048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79"/>
          <p:cNvGrpSpPr/>
          <p:nvPr/>
        </p:nvGrpSpPr>
        <p:grpSpPr>
          <a:xfrm>
            <a:off x="1462548" y="5228304"/>
            <a:ext cx="685800" cy="304800"/>
            <a:chOff x="5943600" y="1828800"/>
            <a:chExt cx="685800" cy="304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943600" y="1828800"/>
              <a:ext cx="685800" cy="30480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 Box 66"/>
          <p:cNvSpPr txBox="1">
            <a:spLocks noChangeArrowheads="1"/>
          </p:cNvSpPr>
          <p:nvPr/>
        </p:nvSpPr>
        <p:spPr bwMode="auto">
          <a:xfrm>
            <a:off x="442452" y="1905000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w6(0.85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84" name="Text Box 66"/>
          <p:cNvSpPr txBox="1">
            <a:spLocks noChangeArrowheads="1"/>
          </p:cNvSpPr>
          <p:nvPr/>
        </p:nvSpPr>
        <p:spPr bwMode="auto">
          <a:xfrm>
            <a:off x="442452" y="2268792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w4(0.75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85" name="Text Box 66"/>
          <p:cNvSpPr txBox="1">
            <a:spLocks noChangeArrowheads="1"/>
          </p:cNvSpPr>
          <p:nvPr/>
        </p:nvSpPr>
        <p:spPr bwMode="auto">
          <a:xfrm>
            <a:off x="457200" y="2667000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w3(0.70)</a:t>
            </a:r>
            <a:endParaRPr lang="en-US" sz="1600" dirty="0">
              <a:latin typeface="Arial" charset="0"/>
            </a:endParaRPr>
          </a:p>
        </p:txBody>
      </p:sp>
      <p:sp>
        <p:nvSpPr>
          <p:cNvPr id="86" name="Text Box 66"/>
          <p:cNvSpPr txBox="1">
            <a:spLocks noChangeArrowheads="1"/>
          </p:cNvSpPr>
          <p:nvPr/>
        </p:nvSpPr>
        <p:spPr bwMode="auto">
          <a:xfrm>
            <a:off x="457200" y="3033994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w7(0.65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87" name="Text Box 66"/>
          <p:cNvSpPr txBox="1">
            <a:spLocks noChangeArrowheads="1"/>
          </p:cNvSpPr>
          <p:nvPr/>
        </p:nvSpPr>
        <p:spPr bwMode="auto">
          <a:xfrm>
            <a:off x="2417134" y="3048000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w1(0.55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88" name="Text Box 66"/>
          <p:cNvSpPr txBox="1">
            <a:spLocks noChangeArrowheads="1"/>
          </p:cNvSpPr>
          <p:nvPr/>
        </p:nvSpPr>
        <p:spPr bwMode="auto">
          <a:xfrm>
            <a:off x="2431882" y="1905000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w8(0.80)</a:t>
            </a:r>
            <a:endParaRPr lang="en-US" sz="1600" dirty="0">
              <a:latin typeface="Arial" charset="0"/>
            </a:endParaRPr>
          </a:p>
        </p:txBody>
      </p:sp>
      <p:sp>
        <p:nvSpPr>
          <p:cNvPr id="89" name="Text Box 66"/>
          <p:cNvSpPr txBox="1">
            <a:spLocks noChangeArrowheads="1"/>
          </p:cNvSpPr>
          <p:nvPr/>
        </p:nvSpPr>
        <p:spPr bwMode="auto">
          <a:xfrm>
            <a:off x="2431882" y="2286000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w6(0.75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90" name="Text Box 66"/>
          <p:cNvSpPr txBox="1">
            <a:spLocks noChangeArrowheads="1"/>
          </p:cNvSpPr>
          <p:nvPr/>
        </p:nvSpPr>
        <p:spPr bwMode="auto">
          <a:xfrm>
            <a:off x="4648200" y="2286742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w3(0.75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91" name="Text Box 66"/>
          <p:cNvSpPr txBox="1">
            <a:spLocks noChangeArrowheads="1"/>
          </p:cNvSpPr>
          <p:nvPr/>
        </p:nvSpPr>
        <p:spPr bwMode="auto">
          <a:xfrm>
            <a:off x="4648200" y="2667742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w2(0.70)</a:t>
            </a:r>
            <a:endParaRPr lang="en-US" sz="1600" dirty="0">
              <a:latin typeface="Arial" charset="0"/>
            </a:endParaRPr>
          </a:p>
        </p:txBody>
      </p:sp>
      <p:sp>
        <p:nvSpPr>
          <p:cNvPr id="92" name="Text Box 66"/>
          <p:cNvSpPr txBox="1">
            <a:spLocks noChangeArrowheads="1"/>
          </p:cNvSpPr>
          <p:nvPr/>
        </p:nvSpPr>
        <p:spPr bwMode="auto">
          <a:xfrm>
            <a:off x="4648200" y="3016786"/>
            <a:ext cx="990600" cy="2893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>
                <a:latin typeface="Arial" charset="0"/>
              </a:rPr>
              <a:t>w4(0.65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09600" y="6096000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0.90+0.82+0.75=2.47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181600" y="4639270"/>
            <a:ext cx="36304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Compute the words by sentence;</a:t>
            </a:r>
          </a:p>
          <a:p>
            <a:pPr marL="342900" indent="-342900">
              <a:buAutoNum type="arabicPeriod"/>
            </a:pPr>
            <a:r>
              <a:rPr lang="en-US" dirty="0" smtClean="0"/>
              <a:t>Similar to NMLCS1,NMLCSn;</a:t>
            </a:r>
          </a:p>
          <a:p>
            <a:pPr marL="342900" indent="-342900">
              <a:buAutoNum type="arabicPeriod"/>
            </a:pPr>
            <a:r>
              <a:rPr lang="en-US" dirty="0" smtClean="0"/>
              <a:t>Depends on length of sentence.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6826794" y="1143000"/>
            <a:ext cx="118872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8061234" y="1143000"/>
            <a:ext cx="914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Top-3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854370" y="1571172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0.92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858000" y="1799772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0.83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858000" y="2028372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0.75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001000" y="1567542"/>
            <a:ext cx="100584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w8(0.90)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01000" y="1799772"/>
            <a:ext cx="100584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w6(0.82)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001000" y="2042886"/>
            <a:ext cx="100584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w4(0.75)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858000" y="2271486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0.68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858000" y="2500086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858000" y="2743200"/>
            <a:ext cx="1097280" cy="228600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4" grpId="0"/>
      <p:bldP spid="65" grpId="0"/>
      <p:bldP spid="67" grpId="0"/>
      <p:bldP spid="68" grpId="0"/>
      <p:bldP spid="72" grpId="0"/>
      <p:bldP spid="73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6" grpId="0"/>
      <p:bldP spid="97" grpId="0" animBg="1"/>
      <p:bldP spid="98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Query-anchor text similarity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298704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Anchor text</a:t>
            </a:r>
            <a:endParaRPr lang="en-US" dirty="0"/>
          </a:p>
        </p:txBody>
      </p:sp>
      <p:cxnSp>
        <p:nvCxnSpPr>
          <p:cNvPr id="12" name="Elbow Connector 11"/>
          <p:cNvCxnSpPr>
            <a:stCxn id="10" idx="2"/>
          </p:cNvCxnSpPr>
          <p:nvPr/>
        </p:nvCxnSpPr>
        <p:spPr>
          <a:xfrm rot="16200000" flipH="1">
            <a:off x="7443955" y="3496795"/>
            <a:ext cx="697468" cy="4166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237744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Summary of related page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6096000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Eiron</a:t>
            </a:r>
            <a:r>
              <a:rPr lang="en-US" dirty="0" smtClean="0"/>
              <a:t> SIGIR’03, </a:t>
            </a:r>
            <a:r>
              <a:rPr lang="en-US" dirty="0" err="1" smtClean="0"/>
              <a:t>Craswell</a:t>
            </a:r>
            <a:r>
              <a:rPr lang="en-US" dirty="0" smtClean="0"/>
              <a:t> SIGIR’01, Kraft WWW’04, Dang WSDM’10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846" y="4903113"/>
            <a:ext cx="863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query</a:t>
            </a:r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4724400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similarity</a:t>
            </a:r>
            <a:endParaRPr lang="en-US" sz="2200" i="1" dirty="0"/>
          </a:p>
        </p:txBody>
      </p:sp>
      <p:cxnSp>
        <p:nvCxnSpPr>
          <p:cNvPr id="17" name="Elbow Connector 58"/>
          <p:cNvCxnSpPr>
            <a:stCxn id="15" idx="3"/>
            <a:endCxn id="18" idx="1"/>
          </p:cNvCxnSpPr>
          <p:nvPr/>
        </p:nvCxnSpPr>
        <p:spPr>
          <a:xfrm>
            <a:off x="1066800" y="5118557"/>
            <a:ext cx="2130973" cy="1392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97773" y="5105400"/>
            <a:ext cx="1526627" cy="3048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752600" y="3516084"/>
            <a:ext cx="26670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36780" y="5119914"/>
            <a:ext cx="272142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50173" y="5257800"/>
            <a:ext cx="1526627" cy="3048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02573" y="5410200"/>
            <a:ext cx="1526627" cy="3048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54973" y="5562600"/>
            <a:ext cx="1526627" cy="3048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1" idx="1"/>
          </p:cNvCxnSpPr>
          <p:nvPr/>
        </p:nvCxnSpPr>
        <p:spPr>
          <a:xfrm>
            <a:off x="4724400" y="5181600"/>
            <a:ext cx="1012380" cy="2812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1" idx="1"/>
          </p:cNvCxnSpPr>
          <p:nvPr/>
        </p:nvCxnSpPr>
        <p:spPr>
          <a:xfrm>
            <a:off x="4876800" y="5334000"/>
            <a:ext cx="859980" cy="1288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1" idx="1"/>
          </p:cNvCxnSpPr>
          <p:nvPr/>
        </p:nvCxnSpPr>
        <p:spPr>
          <a:xfrm flipV="1">
            <a:off x="5029200" y="5462814"/>
            <a:ext cx="707580" cy="23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1" idx="1"/>
          </p:cNvCxnSpPr>
          <p:nvPr/>
        </p:nvCxnSpPr>
        <p:spPr>
          <a:xfrm flipV="1">
            <a:off x="5181600" y="5462814"/>
            <a:ext cx="555180" cy="1759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559107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ectangle 54"/>
          <p:cNvSpPr/>
          <p:nvPr/>
        </p:nvSpPr>
        <p:spPr>
          <a:xfrm>
            <a:off x="381000" y="2057400"/>
            <a:ext cx="1752600" cy="381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1000" y="2500086"/>
            <a:ext cx="1752600" cy="381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1000" y="2924628"/>
            <a:ext cx="1752600" cy="381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1000" y="1143000"/>
            <a:ext cx="863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query</a:t>
            </a:r>
            <a:endParaRPr lang="en-US" sz="2200" b="1" dirty="0"/>
          </a:p>
        </p:txBody>
      </p:sp>
      <p:cxnSp>
        <p:nvCxnSpPr>
          <p:cNvPr id="67" name="Curved Connector 48"/>
          <p:cNvCxnSpPr>
            <a:stCxn id="61" idx="2"/>
            <a:endCxn id="55" idx="0"/>
          </p:cNvCxnSpPr>
          <p:nvPr/>
        </p:nvCxnSpPr>
        <p:spPr>
          <a:xfrm rot="16200000" flipH="1">
            <a:off x="793382" y="1593481"/>
            <a:ext cx="483513" cy="444323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8"/>
          <p:cNvCxnSpPr>
            <a:stCxn id="61" idx="2"/>
            <a:endCxn id="58" idx="1"/>
          </p:cNvCxnSpPr>
          <p:nvPr/>
        </p:nvCxnSpPr>
        <p:spPr>
          <a:xfrm rot="5400000">
            <a:off x="38640" y="1916248"/>
            <a:ext cx="1116699" cy="431977"/>
          </a:xfrm>
          <a:prstGeom prst="curvedConnector4">
            <a:avLst>
              <a:gd name="adj1" fmla="val 41470"/>
              <a:gd name="adj2" fmla="val 152919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8"/>
          <p:cNvCxnSpPr>
            <a:stCxn id="61" idx="2"/>
            <a:endCxn id="60" idx="1"/>
          </p:cNvCxnSpPr>
          <p:nvPr/>
        </p:nvCxnSpPr>
        <p:spPr>
          <a:xfrm rot="5400000">
            <a:off x="-173631" y="2128519"/>
            <a:ext cx="1541241" cy="431977"/>
          </a:xfrm>
          <a:prstGeom prst="curvedConnector4">
            <a:avLst>
              <a:gd name="adj1" fmla="val 43820"/>
              <a:gd name="adj2" fmla="val 152919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461" y="4053114"/>
            <a:ext cx="8878825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Elbow Connector 58"/>
          <p:cNvCxnSpPr>
            <a:stCxn id="15" idx="3"/>
            <a:endCxn id="37" idx="1"/>
          </p:cNvCxnSpPr>
          <p:nvPr/>
        </p:nvCxnSpPr>
        <p:spPr>
          <a:xfrm>
            <a:off x="1066800" y="5118557"/>
            <a:ext cx="2283373" cy="2916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8"/>
          <p:cNvCxnSpPr>
            <a:stCxn id="15" idx="3"/>
            <a:endCxn id="38" idx="1"/>
          </p:cNvCxnSpPr>
          <p:nvPr/>
        </p:nvCxnSpPr>
        <p:spPr>
          <a:xfrm>
            <a:off x="1066800" y="5118557"/>
            <a:ext cx="2435773" cy="4440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58"/>
          <p:cNvCxnSpPr>
            <a:stCxn id="15" idx="3"/>
            <a:endCxn id="39" idx="1"/>
          </p:cNvCxnSpPr>
          <p:nvPr/>
        </p:nvCxnSpPr>
        <p:spPr>
          <a:xfrm>
            <a:off x="1066800" y="5118557"/>
            <a:ext cx="2588173" cy="5964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276600" y="4724400"/>
            <a:ext cx="127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Anchor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8" grpId="0" animBg="1"/>
      <p:bldP spid="21" grpId="0" animBg="1"/>
      <p:bldP spid="31" grpId="0" animBg="1"/>
      <p:bldP spid="37" grpId="0" animBg="1"/>
      <p:bldP spid="38" grpId="0" animBg="1"/>
      <p:bldP spid="39" grpId="0" animBg="1"/>
      <p:bldP spid="55" grpId="0" animBg="1"/>
      <p:bldP spid="58" grpId="0" animBg="1"/>
      <p:bldP spid="60" grpId="0" animBg="1"/>
      <p:bldP spid="61" grpId="0"/>
      <p:bldP spid="8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on Dataset sizes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170" y="4791670"/>
            <a:ext cx="3498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 Average query time by 10 queries</a:t>
            </a:r>
          </a:p>
          <a:p>
            <a:r>
              <a:rPr lang="en-US" dirty="0" smtClean="0"/>
              <a:t>&gt; Average query size = 3.52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762000" y="1752600"/>
          <a:ext cx="838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-256608" y="2803059"/>
            <a:ext cx="124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362200"/>
          <a:ext cx="86868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9261"/>
                <a:gridCol w="1628775"/>
                <a:gridCol w="1530727"/>
                <a:gridCol w="1720969"/>
                <a:gridCol w="15570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Collection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</a:t>
                      </a:r>
                      <a:r>
                        <a:rPr lang="en-US" baseline="0" dirty="0" smtClean="0"/>
                        <a:t>. sentence length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 sentence length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sentence length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word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105400" y="1828800"/>
            <a:ext cx="22860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7168" y="1828709"/>
          <a:ext cx="10668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w5(0.70)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w1(0.65)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ordering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891" y="1676400"/>
            <a:ext cx="339330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1676400" y="5105400"/>
            <a:ext cx="1676400" cy="1524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524000" y="4251960"/>
            <a:ext cx="1676400" cy="1524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" y="1274410"/>
            <a:ext cx="314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R: </a:t>
            </a:r>
            <a:r>
              <a:rPr lang="en-US" dirty="0" smtClean="0"/>
              <a:t>a sentence in data collection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6405" y="1001484"/>
            <a:ext cx="188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P: </a:t>
            </a:r>
            <a:r>
              <a:rPr lang="en-US" dirty="0" smtClean="0"/>
              <a:t>query sentence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76800" y="1752600"/>
            <a:ext cx="0" cy="403860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72200" y="1705428"/>
            <a:ext cx="2743200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00661" y="127804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Ascending order: length of the sentence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4741" y="2286000"/>
            <a:ext cx="21552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920" y="2819400"/>
            <a:ext cx="20580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381000" y="3413760"/>
            <a:ext cx="144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For word pair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671388"/>
            <a:ext cx="156922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161" y="4480560"/>
            <a:ext cx="214383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4361" y="5699760"/>
            <a:ext cx="214383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1661886"/>
            <a:ext cx="39624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Oval 47"/>
          <p:cNvSpPr/>
          <p:nvPr/>
        </p:nvSpPr>
        <p:spPr>
          <a:xfrm>
            <a:off x="2438400" y="5744028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47886" y="5580744"/>
            <a:ext cx="381000" cy="381000"/>
          </a:xfrm>
          <a:prstGeom prst="ellipse">
            <a:avLst/>
          </a:prstGeom>
          <a:noFill/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0"/>
            <a:endCxn id="1034" idx="2"/>
          </p:cNvCxnSpPr>
          <p:nvPr/>
        </p:nvCxnSpPr>
        <p:spPr>
          <a:xfrm rot="5400000" flipH="1" flipV="1">
            <a:off x="1871799" y="3150507"/>
            <a:ext cx="3350622" cy="1836420"/>
          </a:xfrm>
          <a:prstGeom prst="bentConnector3">
            <a:avLst>
              <a:gd name="adj1" fmla="val 12313"/>
            </a:avLst>
          </a:prstGeom>
          <a:ln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390572" y="1796142"/>
            <a:ext cx="1705428" cy="381000"/>
          </a:xfrm>
          <a:prstGeom prst="ellipse">
            <a:avLst/>
          </a:prstGeom>
          <a:noFill/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29742" y="5638800"/>
            <a:ext cx="870858" cy="533400"/>
          </a:xfrm>
          <a:prstGeom prst="ellipse">
            <a:avLst/>
          </a:prstGeom>
          <a:noFill/>
          <a:ln w="952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stCxn id="49" idx="7"/>
            <a:endCxn id="56" idx="3"/>
          </p:cNvCxnSpPr>
          <p:nvPr/>
        </p:nvCxnSpPr>
        <p:spPr>
          <a:xfrm rot="5400000" flipH="1" flipV="1">
            <a:off x="2699111" y="3695325"/>
            <a:ext cx="3515194" cy="367236"/>
          </a:xfrm>
          <a:prstGeom prst="bentConnector3">
            <a:avLst>
              <a:gd name="adj1" fmla="val 5407"/>
            </a:avLst>
          </a:prstGeom>
          <a:ln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6"/>
            <a:endCxn id="18" idx="1"/>
          </p:cNvCxnSpPr>
          <p:nvPr/>
        </p:nvCxnSpPr>
        <p:spPr>
          <a:xfrm flipV="1">
            <a:off x="4800600" y="3523998"/>
            <a:ext cx="410262" cy="2381502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5"/>
          <p:cNvGrpSpPr/>
          <p:nvPr/>
        </p:nvGrpSpPr>
        <p:grpSpPr>
          <a:xfrm>
            <a:off x="5196114" y="1804817"/>
            <a:ext cx="2125309" cy="2614783"/>
            <a:chOff x="5243052" y="1804817"/>
            <a:chExt cx="2125309" cy="2614783"/>
          </a:xfrm>
        </p:grpSpPr>
        <p:sp>
          <p:nvSpPr>
            <p:cNvPr id="10" name="Rectangle 9"/>
            <p:cNvSpPr/>
            <p:nvPr/>
          </p:nvSpPr>
          <p:spPr>
            <a:xfrm>
              <a:off x="6542469" y="1804817"/>
              <a:ext cx="502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, s9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36058" y="2171689"/>
              <a:ext cx="1079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s5, s7, s2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6058" y="2558142"/>
              <a:ext cx="1079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s6, s3, s1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60560" y="2933443"/>
              <a:ext cx="814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 s8, s2</a:t>
              </a:r>
              <a:endParaRPr lang="en-US" dirty="0"/>
            </a:p>
          </p:txBody>
        </p:sp>
        <p:grpSp>
          <p:nvGrpSpPr>
            <p:cNvPr id="5" name="Group 74"/>
            <p:cNvGrpSpPr/>
            <p:nvPr/>
          </p:nvGrpSpPr>
          <p:grpSpPr>
            <a:xfrm>
              <a:off x="5243052" y="1884097"/>
              <a:ext cx="1005348" cy="1784556"/>
              <a:chOff x="5243052" y="1884097"/>
              <a:chExt cx="1005348" cy="1784556"/>
            </a:xfrm>
          </p:grpSpPr>
          <p:sp>
            <p:nvSpPr>
              <p:cNvPr id="14" name="Text Box 66"/>
              <p:cNvSpPr txBox="1">
                <a:spLocks noChangeArrowheads="1"/>
              </p:cNvSpPr>
              <p:nvPr/>
            </p:nvSpPr>
            <p:spPr bwMode="auto">
              <a:xfrm>
                <a:off x="5245512" y="1884097"/>
                <a:ext cx="990600" cy="28931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dirty="0" smtClean="0">
                    <a:latin typeface="Arial" charset="0"/>
                  </a:rPr>
                  <a:t>w8(0.95</a:t>
                </a:r>
                <a:r>
                  <a:rPr lang="en-US" sz="1600" dirty="0">
                    <a:latin typeface="Arial" charset="0"/>
                  </a:rPr>
                  <a:t>)</a:t>
                </a:r>
              </a:p>
            </p:txBody>
          </p:sp>
          <p:sp>
            <p:nvSpPr>
              <p:cNvPr id="15" name="Text Box 66"/>
              <p:cNvSpPr txBox="1">
                <a:spLocks noChangeArrowheads="1"/>
              </p:cNvSpPr>
              <p:nvPr/>
            </p:nvSpPr>
            <p:spPr bwMode="auto">
              <a:xfrm>
                <a:off x="5243052" y="2250349"/>
                <a:ext cx="990600" cy="28931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dirty="0" smtClean="0">
                    <a:latin typeface="Arial" charset="0"/>
                  </a:rPr>
                  <a:t>w2(0.85</a:t>
                </a:r>
                <a:r>
                  <a:rPr lang="en-US" sz="1600" dirty="0">
                    <a:latin typeface="Arial" charset="0"/>
                  </a:rPr>
                  <a:t>)</a:t>
                </a:r>
              </a:p>
            </p:txBody>
          </p:sp>
          <p:sp>
            <p:nvSpPr>
              <p:cNvPr id="16" name="Text Box 66"/>
              <p:cNvSpPr txBox="1">
                <a:spLocks noChangeArrowheads="1"/>
              </p:cNvSpPr>
              <p:nvPr/>
            </p:nvSpPr>
            <p:spPr bwMode="auto">
              <a:xfrm>
                <a:off x="5243052" y="2614141"/>
                <a:ext cx="990600" cy="28931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dirty="0" smtClean="0">
                    <a:latin typeface="Arial" charset="0"/>
                  </a:rPr>
                  <a:t>w4(0.80)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17" name="Text Box 66"/>
              <p:cNvSpPr txBox="1">
                <a:spLocks noChangeArrowheads="1"/>
              </p:cNvSpPr>
              <p:nvPr/>
            </p:nvSpPr>
            <p:spPr bwMode="auto">
              <a:xfrm>
                <a:off x="5257800" y="3012349"/>
                <a:ext cx="990600" cy="28931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dirty="0" smtClean="0">
                    <a:latin typeface="Arial" charset="0"/>
                  </a:rPr>
                  <a:t>w3(0.75)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18" name="Text Box 66"/>
              <p:cNvSpPr txBox="1">
                <a:spLocks noChangeArrowheads="1"/>
              </p:cNvSpPr>
              <p:nvPr/>
            </p:nvSpPr>
            <p:spPr bwMode="auto">
              <a:xfrm>
                <a:off x="5257800" y="3379343"/>
                <a:ext cx="990600" cy="28931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dirty="0" smtClean="0">
                    <a:latin typeface="Arial" charset="0"/>
                  </a:rPr>
                  <a:t>w7(0.72)</a:t>
                </a:r>
                <a:endParaRPr lang="en-US" sz="1600" dirty="0">
                  <a:latin typeface="Arial" charset="0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294323" y="1808445"/>
              <a:ext cx="391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2200" y="3288268"/>
              <a:ext cx="93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 s18, s3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72200" y="3669268"/>
              <a:ext cx="93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 s7, s32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72200" y="4050268"/>
              <a:ext cx="11961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 s9, s5,s12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783734" y="23622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5181600" y="3657600"/>
            <a:ext cx="1066800" cy="220980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257800" y="3657600"/>
            <a:ext cx="990600" cy="220980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535430" y="4876800"/>
            <a:ext cx="1922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example: </a:t>
            </a:r>
            <a:r>
              <a:rPr lang="en-US" b="1" dirty="0" smtClean="0"/>
              <a:t>m= 3</a:t>
            </a:r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2342964" y="1005114"/>
            <a:ext cx="1240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Length = m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404979" y="1292554"/>
            <a:ext cx="117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Length = n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75346" y="5257800"/>
            <a:ext cx="2263854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7" grpId="0" animBg="1"/>
      <p:bldP spid="8" grpId="0" animBg="1"/>
      <p:bldP spid="20" grpId="0"/>
      <p:bldP spid="21" grpId="0"/>
      <p:bldP spid="38" grpId="0"/>
      <p:bldP spid="44" grpId="0"/>
      <p:bldP spid="48" grpId="0" animBg="1"/>
      <p:bldP spid="49" grpId="0" animBg="1"/>
      <p:bldP spid="56" grpId="0" animBg="1"/>
      <p:bldP spid="57" grpId="0" animBg="1"/>
      <p:bldP spid="78" grpId="0"/>
      <p:bldP spid="78" grpId="1"/>
      <p:bldP spid="89" grpId="0"/>
      <p:bldP spid="90" grpId="0"/>
      <p:bldP spid="9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3881" y="1325880"/>
            <a:ext cx="2803919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H="1">
            <a:off x="8396289" y="2152652"/>
            <a:ext cx="594360" cy="27432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420096" y="2162178"/>
            <a:ext cx="552452" cy="27145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57400" y="4572000"/>
          <a:ext cx="2514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53028" y="5282474"/>
          <a:ext cx="25603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0" y="4953000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86742" y="4953000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05628" y="4953000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4495800"/>
            <a:ext cx="3352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1815" y="5257800"/>
            <a:ext cx="990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533400" y="4572000"/>
            <a:ext cx="990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i="1" dirty="0" smtClean="0"/>
              <a:t>P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4989107" y="4904732"/>
            <a:ext cx="1163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MCLCSn</a:t>
            </a:r>
            <a:r>
              <a:rPr lang="en-US" sz="1600" dirty="0" smtClean="0"/>
              <a:t> = 3</a:t>
            </a:r>
            <a:endParaRPr lang="en-US" sz="16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747" y="5257800"/>
            <a:ext cx="248405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9039" y="5988594"/>
            <a:ext cx="415016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6202680"/>
            <a:ext cx="301859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9039" y="6355080"/>
            <a:ext cx="2031683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905000" y="5941422"/>
            <a:ext cx="3124200" cy="38100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20" idx="3"/>
            <a:endCxn id="19" idx="3"/>
          </p:cNvCxnSpPr>
          <p:nvPr/>
        </p:nvCxnSpPr>
        <p:spPr>
          <a:xfrm flipH="1">
            <a:off x="2910722" y="6131922"/>
            <a:ext cx="2118478" cy="360318"/>
          </a:xfrm>
          <a:prstGeom prst="bentConnector3">
            <a:avLst>
              <a:gd name="adj1" fmla="val -10791"/>
            </a:avLst>
          </a:prstGeom>
          <a:ln w="1587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tabl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4080" y="1752600"/>
            <a:ext cx="2706859" cy="518205"/>
          </a:xfrm>
          <a:prstGeom prst="rect">
            <a:avLst/>
          </a:prstGeom>
        </p:spPr>
      </p:pic>
      <p:pic>
        <p:nvPicPr>
          <p:cNvPr id="23" name="table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2628" y="2463074"/>
            <a:ext cx="2194750" cy="51210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376714" y="2133600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2133600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96342" y="2133600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15228" y="2133600"/>
            <a:ext cx="76200" cy="329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57400" y="1676400"/>
            <a:ext cx="28194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64147" y="3581400"/>
            <a:ext cx="248405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2116282" y="3242846"/>
            <a:ext cx="116031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MCLCS1 = 4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/>
              <a:t>Challenge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Optimized Framework on TKDD’08 paper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TKDD’08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framework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Experimental evaluation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 results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Problem definition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86200" y="1295400"/>
            <a:ext cx="2209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7661" y="1783080"/>
            <a:ext cx="18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Father is a worker.</a:t>
            </a:r>
            <a:endParaRPr lang="en-US" i="1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14400" y="990600"/>
            <a:ext cx="2209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Collection</a:t>
            </a:r>
            <a:r>
              <a:rPr lang="en-US" sz="2400" dirty="0" smtClean="0"/>
              <a:t>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886200" y="3893403"/>
            <a:ext cx="4419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definition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5360" y="1615440"/>
            <a:ext cx="2194560" cy="53008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Mother is a teacher.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14" y="1524000"/>
            <a:ext cx="2438400" cy="4953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6200" y="2362200"/>
            <a:ext cx="322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top-2 similar sentences: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3657600" y="4655403"/>
            <a:ext cx="533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Given a query sentence </a:t>
            </a:r>
            <a:r>
              <a:rPr lang="en-US" sz="2000" i="1" dirty="0" smtClean="0"/>
              <a:t>q</a:t>
            </a:r>
            <a:r>
              <a:rPr lang="en-US" sz="2000" dirty="0" smtClean="0"/>
              <a:t> and a data collection </a:t>
            </a:r>
            <a:r>
              <a:rPr lang="en-US" sz="2000" i="1" dirty="0" smtClean="0"/>
              <a:t>C</a:t>
            </a:r>
            <a:r>
              <a:rPr lang="en-US" sz="2000" dirty="0" smtClean="0"/>
              <a:t>, find top-</a:t>
            </a:r>
            <a:r>
              <a:rPr lang="en-US" sz="2000" i="1" dirty="0" smtClean="0"/>
              <a:t>k</a:t>
            </a:r>
            <a:r>
              <a:rPr lang="en-US" sz="2000" dirty="0" smtClean="0"/>
              <a:t> most similar sentence</a:t>
            </a:r>
            <a:r>
              <a:rPr lang="en-US" altLang="zh-CN" sz="2000" dirty="0" smtClean="0"/>
              <a:t>s </a:t>
            </a:r>
            <a:r>
              <a:rPr lang="en-US" sz="2000" dirty="0" smtClean="0"/>
              <a:t> from </a:t>
            </a:r>
            <a:r>
              <a:rPr lang="en-US" sz="2000" i="1" dirty="0" smtClean="0"/>
              <a:t>C</a:t>
            </a:r>
            <a:r>
              <a:rPr lang="en-US" sz="2000" dirty="0" smtClean="0"/>
              <a:t> with regard to </a:t>
            </a:r>
            <a:r>
              <a:rPr lang="en-US" sz="2000" i="1" dirty="0" smtClean="0"/>
              <a:t>q</a:t>
            </a:r>
            <a:r>
              <a:rPr lang="en-US" sz="2000" dirty="0" smtClean="0"/>
              <a:t>.</a:t>
            </a:r>
            <a:endParaRPr lang="en-US" sz="2000" i="1" dirty="0"/>
          </a:p>
        </p:txBody>
      </p:sp>
      <p:sp>
        <p:nvSpPr>
          <p:cNvPr id="23" name="Rectangle 22"/>
          <p:cNvSpPr/>
          <p:nvPr/>
        </p:nvSpPr>
        <p:spPr>
          <a:xfrm>
            <a:off x="975360" y="2213113"/>
            <a:ext cx="2194560" cy="53008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is sunny today.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0600" y="2822713"/>
            <a:ext cx="2194560" cy="53008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sister is working at Toyota.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90600" y="3432313"/>
            <a:ext cx="2194560" cy="53008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Noon is 12 o’clock.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90600" y="4041913"/>
            <a:ext cx="2194560" cy="53008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Cord is Strong, thick string.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0600" y="4651513"/>
            <a:ext cx="2194560" cy="53008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like eating cake.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0600" y="5261113"/>
            <a:ext cx="2194560" cy="53008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 is Friday.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0600" y="5870713"/>
            <a:ext cx="2194560" cy="53008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 voyage is a long journey on a ship or in a spacecraft.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3400" y="2852058"/>
            <a:ext cx="300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My sister is working at Toyota.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58103" y="3164510"/>
            <a:ext cx="206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Mother is a teacher.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9" grpId="0"/>
      <p:bldP spid="20" grpId="0"/>
      <p:bldP spid="2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956912" y="914400"/>
            <a:ext cx="1969168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0668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5240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9812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4384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28956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33528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38100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42672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8680" y="914400"/>
            <a:ext cx="2133600" cy="52578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47244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51816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5638800"/>
            <a:ext cx="1752600" cy="38100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1815" y="838200"/>
            <a:ext cx="166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sentence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819401" y="1022866"/>
            <a:ext cx="1382415" cy="1606034"/>
            <a:chOff x="2819401" y="1022866"/>
            <a:chExt cx="1382415" cy="1606034"/>
          </a:xfrm>
        </p:grpSpPr>
        <p:cxnSp>
          <p:nvCxnSpPr>
            <p:cNvPr id="20" name="Curved Connector 19"/>
            <p:cNvCxnSpPr>
              <a:stCxn id="19" idx="1"/>
              <a:endCxn id="5" idx="3"/>
            </p:cNvCxnSpPr>
            <p:nvPr/>
          </p:nvCxnSpPr>
          <p:spPr>
            <a:xfrm rot="10800000" flipV="1">
              <a:off x="2819401" y="1022866"/>
              <a:ext cx="1382415" cy="23443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9" idx="1"/>
              <a:endCxn id="6" idx="3"/>
            </p:cNvCxnSpPr>
            <p:nvPr/>
          </p:nvCxnSpPr>
          <p:spPr>
            <a:xfrm rot="10800000" flipV="1">
              <a:off x="2819401" y="1022866"/>
              <a:ext cx="1382415" cy="69163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9" idx="1"/>
              <a:endCxn id="7" idx="3"/>
            </p:cNvCxnSpPr>
            <p:nvPr/>
          </p:nvCxnSpPr>
          <p:spPr>
            <a:xfrm rot="10800000" flipV="1">
              <a:off x="2819401" y="1022866"/>
              <a:ext cx="1382415" cy="114883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9" idx="1"/>
              <a:endCxn id="8" idx="3"/>
            </p:cNvCxnSpPr>
            <p:nvPr/>
          </p:nvCxnSpPr>
          <p:spPr>
            <a:xfrm rot="10800000" flipV="1">
              <a:off x="2819401" y="1022866"/>
              <a:ext cx="1382415" cy="160603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urved Connector 31"/>
          <p:cNvCxnSpPr>
            <a:stCxn id="19" idx="1"/>
            <a:endCxn id="10" idx="3"/>
          </p:cNvCxnSpPr>
          <p:nvPr/>
        </p:nvCxnSpPr>
        <p:spPr>
          <a:xfrm rot="10800000" flipV="1">
            <a:off x="2819401" y="1022866"/>
            <a:ext cx="1382415" cy="25204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9" idx="1"/>
            <a:endCxn id="15" idx="3"/>
          </p:cNvCxnSpPr>
          <p:nvPr/>
        </p:nvCxnSpPr>
        <p:spPr>
          <a:xfrm rot="10800000" flipV="1">
            <a:off x="2819401" y="1022866"/>
            <a:ext cx="1382415" cy="38920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9" idx="1"/>
            <a:endCxn id="9" idx="3"/>
          </p:cNvCxnSpPr>
          <p:nvPr/>
        </p:nvCxnSpPr>
        <p:spPr>
          <a:xfrm rot="10800000" flipV="1">
            <a:off x="2819401" y="1022866"/>
            <a:ext cx="1382415" cy="20632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9" idx="1"/>
            <a:endCxn id="11" idx="3"/>
          </p:cNvCxnSpPr>
          <p:nvPr/>
        </p:nvCxnSpPr>
        <p:spPr>
          <a:xfrm rot="10800000" flipV="1">
            <a:off x="2819401" y="1022866"/>
            <a:ext cx="1382415" cy="2977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9" idx="1"/>
            <a:endCxn id="12" idx="3"/>
          </p:cNvCxnSpPr>
          <p:nvPr/>
        </p:nvCxnSpPr>
        <p:spPr>
          <a:xfrm rot="10800000" flipV="1">
            <a:off x="2819401" y="1022866"/>
            <a:ext cx="1382415" cy="34348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9" idx="1"/>
            <a:endCxn id="16" idx="3"/>
          </p:cNvCxnSpPr>
          <p:nvPr/>
        </p:nvCxnSpPr>
        <p:spPr>
          <a:xfrm rot="10800000" flipV="1">
            <a:off x="2819401" y="1022866"/>
            <a:ext cx="1382415" cy="43492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9" idx="1"/>
            <a:endCxn id="17" idx="3"/>
          </p:cNvCxnSpPr>
          <p:nvPr/>
        </p:nvCxnSpPr>
        <p:spPr>
          <a:xfrm rot="10800000" flipV="1">
            <a:off x="2819401" y="1022866"/>
            <a:ext cx="1382415" cy="48064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8200" y="6172200"/>
            <a:ext cx="4597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Compute </a:t>
            </a:r>
            <a:r>
              <a:rPr lang="en-US" sz="2800" b="1" i="1" dirty="0" smtClean="0">
                <a:solidFill>
                  <a:schemeClr val="tx2"/>
                </a:solidFill>
              </a:rPr>
              <a:t>all sentences </a:t>
            </a:r>
            <a:r>
              <a:rPr lang="en-US" b="1" i="1" dirty="0" smtClean="0">
                <a:solidFill>
                  <a:schemeClr val="tx2"/>
                </a:solidFill>
              </a:rPr>
              <a:t>in the collection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59561" y="592240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63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6428" y="3915461"/>
            <a:ext cx="918972" cy="885139"/>
          </a:xfrm>
          <a:prstGeom prst="rect">
            <a:avLst/>
          </a:prstGeom>
          <a:noFill/>
        </p:spPr>
      </p:pic>
      <p:sp>
        <p:nvSpPr>
          <p:cNvPr id="64" name="TextBox 63"/>
          <p:cNvSpPr txBox="1"/>
          <p:nvPr/>
        </p:nvSpPr>
        <p:spPr>
          <a:xfrm>
            <a:off x="6248400" y="3424535"/>
            <a:ext cx="226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Time consuming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5795" y="762000"/>
            <a:ext cx="5" cy="548640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rot="16200000">
            <a:off x="-1024255" y="3285390"/>
            <a:ext cx="2996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Indexing </a:t>
            </a:r>
            <a:r>
              <a:rPr lang="en-US" sz="1600" i="1" dirty="0" smtClean="0">
                <a:solidFill>
                  <a:srgbClr val="C00000"/>
                </a:solidFill>
              </a:rPr>
              <a:t>based on some order 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2971800" y="2895600"/>
            <a:ext cx="114299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419600" y="1600200"/>
            <a:ext cx="1392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</a:rPr>
              <a:t>Efficient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8" name="Right Brace 47"/>
          <p:cNvSpPr/>
          <p:nvPr/>
        </p:nvSpPr>
        <p:spPr>
          <a:xfrm>
            <a:off x="4078512" y="867228"/>
            <a:ext cx="304800" cy="2057400"/>
          </a:xfrm>
          <a:prstGeom prst="rightBrac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5787570" y="838200"/>
            <a:ext cx="384630" cy="5410200"/>
          </a:xfrm>
          <a:prstGeom prst="rightBrac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63028" y="6278212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[TKDE</a:t>
            </a:r>
            <a:r>
              <a:rPr lang="en-US" altLang="zh-CN" dirty="0" smtClean="0"/>
              <a:t>’06, AAAI ’06, TKDD’08]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4" grpId="0"/>
      <p:bldP spid="66" grpId="0"/>
      <p:bldP spid="98" grpId="0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String </a:t>
            </a:r>
            <a:r>
              <a:rPr lang="en-US" altLang="zh-CN" dirty="0" smtClean="0"/>
              <a:t>Similarity based </a:t>
            </a:r>
            <a:r>
              <a:rPr lang="en-US" sz="2200" dirty="0" smtClean="0"/>
              <a:t>(TKDE’06, TKDD’08)</a:t>
            </a:r>
          </a:p>
          <a:p>
            <a:pPr lvl="1"/>
            <a:r>
              <a:rPr lang="en-US" dirty="0" smtClean="0"/>
              <a:t>Corpus Similarity based </a:t>
            </a:r>
            <a:r>
              <a:rPr lang="en-US" sz="2200" dirty="0" smtClean="0"/>
              <a:t>(TKDD’ 08, JAF’10, SIGIR’09)</a:t>
            </a:r>
          </a:p>
          <a:p>
            <a:pPr lvl="1"/>
            <a:r>
              <a:rPr lang="en-US" dirty="0" err="1" smtClean="0"/>
              <a:t>WordNet</a:t>
            </a:r>
            <a:r>
              <a:rPr lang="en-US" dirty="0" smtClean="0"/>
              <a:t> Similarity based</a:t>
            </a:r>
            <a:r>
              <a:rPr lang="en-US" sz="2400" dirty="0" smtClean="0"/>
              <a:t> </a:t>
            </a:r>
            <a:r>
              <a:rPr lang="en-US" sz="2200" dirty="0" smtClean="0"/>
              <a:t>(TKDE’06, SIGIR’07)</a:t>
            </a:r>
          </a:p>
          <a:p>
            <a:pPr lvl="1"/>
            <a:r>
              <a:rPr lang="en-US" dirty="0" smtClean="0"/>
              <a:t>Common Order Similarity based</a:t>
            </a:r>
            <a:r>
              <a:rPr lang="en-US" sz="2400" dirty="0" smtClean="0"/>
              <a:t> </a:t>
            </a:r>
            <a:r>
              <a:rPr lang="en-US" sz="2200" dirty="0" smtClean="0"/>
              <a:t>(TKDE’06, TKDD’08)</a:t>
            </a: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14034</TotalTime>
  <Words>3680</Words>
  <Application>Microsoft Office PowerPoint</Application>
  <PresentationFormat>On-screen Show (4:3)</PresentationFormat>
  <Paragraphs>1133</Paragraphs>
  <Slides>53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Efficient Searching top-k Semantic Similar Sentence</vt:lpstr>
      <vt:lpstr>Outline </vt:lpstr>
      <vt:lpstr>Image retrieval</vt:lpstr>
      <vt:lpstr>Query-title similarity</vt:lpstr>
      <vt:lpstr>Query-anchor text similarity</vt:lpstr>
      <vt:lpstr>Outline </vt:lpstr>
      <vt:lpstr>Problem definition</vt:lpstr>
      <vt:lpstr>Challenge</vt:lpstr>
      <vt:lpstr>Related work</vt:lpstr>
      <vt:lpstr>A General Framework</vt:lpstr>
      <vt:lpstr>Outline </vt:lpstr>
      <vt:lpstr>TKDD’08 Framework</vt:lpstr>
      <vt:lpstr>TKDD’08 Similarity Methodology</vt:lpstr>
      <vt:lpstr>String Similarity- NLCS</vt:lpstr>
      <vt:lpstr>String Similarity (NCLS)</vt:lpstr>
      <vt:lpstr>String Similarity (NMCLCS1)</vt:lpstr>
      <vt:lpstr>String Similarity(NMCLCS1)</vt:lpstr>
      <vt:lpstr>String Similarity (NMCLCSn)</vt:lpstr>
      <vt:lpstr>String Similarity(NMCLCSn)</vt:lpstr>
      <vt:lpstr>Semantic Similarity (SOC-PMI)</vt:lpstr>
      <vt:lpstr>Semantic Similarity</vt:lpstr>
      <vt:lpstr>Combinational Similarity</vt:lpstr>
      <vt:lpstr>String and Semantic Combination</vt:lpstr>
      <vt:lpstr>Overall Similarity</vt:lpstr>
      <vt:lpstr>Overall Sentence Similarity</vt:lpstr>
      <vt:lpstr>Outline </vt:lpstr>
      <vt:lpstr>Problem of TKDD’08 paper</vt:lpstr>
      <vt:lpstr>Our Proposal(1/2)</vt:lpstr>
      <vt:lpstr>Our Proposal(2/2)</vt:lpstr>
      <vt:lpstr>Index for NLCS</vt:lpstr>
      <vt:lpstr>Old---Index for NLCS</vt:lpstr>
      <vt:lpstr>NMCLCS1 Ranking</vt:lpstr>
      <vt:lpstr>NMCLCSn Ranking</vt:lpstr>
      <vt:lpstr>Corpus Ranking</vt:lpstr>
      <vt:lpstr>Outline </vt:lpstr>
      <vt:lpstr>Dataset and statistics</vt:lpstr>
      <vt:lpstr>Implementation</vt:lpstr>
      <vt:lpstr>Outline </vt:lpstr>
      <vt:lpstr>Accuracy</vt:lpstr>
      <vt:lpstr>Stopword Selection </vt:lpstr>
      <vt:lpstr>Efficiency Evaluation</vt:lpstr>
      <vt:lpstr>Effect on Query size</vt:lpstr>
      <vt:lpstr>Effect on avg. length in Data Collection</vt:lpstr>
      <vt:lpstr>Outline </vt:lpstr>
      <vt:lpstr>Conclusion </vt:lpstr>
      <vt:lpstr>Appendix</vt:lpstr>
      <vt:lpstr>Threshold Algorithm</vt:lpstr>
      <vt:lpstr>Semantic Similarity</vt:lpstr>
      <vt:lpstr>Quick Search Similar Words (String-NLCS)</vt:lpstr>
      <vt:lpstr>Effect on Dataset sizes</vt:lpstr>
      <vt:lpstr>Slide 51</vt:lpstr>
      <vt:lpstr>How to ordering</vt:lpstr>
      <vt:lpstr>Slide 53</vt:lpstr>
    </vt:vector>
  </TitlesOfParts>
  <Company>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Search top-k Semantic Similar Short Text</dc:title>
  <dc:creator>XMAN2</dc:creator>
  <cp:lastModifiedBy>XMAN2</cp:lastModifiedBy>
  <cp:revision>1472</cp:revision>
  <dcterms:created xsi:type="dcterms:W3CDTF">2011-09-19T05:33:03Z</dcterms:created>
  <dcterms:modified xsi:type="dcterms:W3CDTF">2011-10-06T16:52:08Z</dcterms:modified>
</cp:coreProperties>
</file>