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pdf" ContentType="application/pdf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80" r:id="rId4"/>
    <p:sldId id="278" r:id="rId5"/>
    <p:sldId id="279" r:id="rId6"/>
    <p:sldId id="277" r:id="rId7"/>
    <p:sldId id="261" r:id="rId8"/>
    <p:sldId id="263" r:id="rId9"/>
    <p:sldId id="264" r:id="rId10"/>
    <p:sldId id="281" r:id="rId11"/>
    <p:sldId id="268" r:id="rId12"/>
    <p:sldId id="282" r:id="rId13"/>
    <p:sldId id="283" r:id="rId14"/>
    <p:sldId id="274" r:id="rId15"/>
    <p:sldId id="275" r:id="rId16"/>
    <p:sldId id="269" r:id="rId17"/>
    <p:sldId id="273" r:id="rId18"/>
    <p:sldId id="272" r:id="rId19"/>
    <p:sldId id="271" r:id="rId20"/>
    <p:sldId id="284" r:id="rId21"/>
    <p:sldId id="265" r:id="rId22"/>
    <p:sldId id="266" r:id="rId23"/>
    <p:sldId id="267" r:id="rId24"/>
    <p:sldId id="28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1328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984" autoAdjust="0"/>
    <p:restoredTop sz="85663" autoAdjust="0"/>
  </p:normalViewPr>
  <p:slideViewPr>
    <p:cSldViewPr snapToObjects="1">
      <p:cViewPr>
        <p:scale>
          <a:sx n="60" d="100"/>
          <a:sy n="60" d="100"/>
        </p:scale>
        <p:origin x="-900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42DF-9AA6-4E01-8BF0-DB67951DCFE4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4D010-D369-4B6A-A2D1-25830A1CB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</a:t>
            </a:r>
            <a:r>
              <a:rPr lang="en-US" baseline="0" dirty="0" smtClean="0"/>
              <a:t>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Calculations on tails fixes energy</a:t>
            </a:r>
          </a:p>
          <a:p>
            <a:r>
              <a:rPr lang="en-US" dirty="0" smtClean="0"/>
              <a:t>Calculations on graphs fix amplitudes on graph (just more linear equations)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Phi(k) is the property</a:t>
            </a:r>
            <a:r>
              <a:rPr lang="en-US" baseline="0" dirty="0" smtClean="0"/>
              <a:t> of SS that we’re interested in.  More specifically, we’re interested in the winding of Phi(k).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Zero amplitude on entire tail, including</a:t>
            </a:r>
            <a:r>
              <a:rPr lang="en-US" baseline="0" dirty="0" smtClean="0"/>
              <a:t> attachment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of you will</a:t>
            </a:r>
            <a:r>
              <a:rPr lang="en-US" baseline="0" dirty="0" smtClean="0"/>
              <a:t> spot an unfortunate pun on this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Stress</a:t>
            </a:r>
            <a:r>
              <a:rPr lang="en-US" baseline="0" dirty="0" smtClean="0"/>
              <a:t> main differences between SS &amp; BS:</a:t>
            </a:r>
          </a:p>
          <a:p>
            <a:pPr marL="228600" indent="-228600">
              <a:buAutoNum type="arabicParenR"/>
            </a:pPr>
            <a:r>
              <a:rPr lang="en-US" baseline="0" dirty="0" err="1" smtClean="0"/>
              <a:t>Normalizability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Likely location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Existence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Suggests connection</a:t>
            </a:r>
          </a:p>
          <a:p>
            <a:r>
              <a:rPr lang="en-US" dirty="0" smtClean="0"/>
              <a:t>Based on these examples, you may</a:t>
            </a:r>
            <a:r>
              <a:rPr lang="en-US" baseline="0" dirty="0" smtClean="0"/>
              <a:t> want to take a guess at what the theorem will look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Levinson paper is in another language – both mathematically and linguistically</a:t>
            </a:r>
          </a:p>
          <a:p>
            <a:r>
              <a:rPr lang="en-US" dirty="0" smtClean="0"/>
              <a:t>Levinson in continuum with no CBS and </a:t>
            </a:r>
            <a:r>
              <a:rPr lang="en-US" dirty="0" err="1" smtClean="0"/>
              <a:t>momenta</a:t>
            </a:r>
            <a:r>
              <a:rPr lang="en-US" dirty="0" smtClean="0"/>
              <a:t> unbounded</a:t>
            </a:r>
          </a:p>
          <a:p>
            <a:r>
              <a:rPr lang="en-US" dirty="0" smtClean="0"/>
              <a:t>Other discrete: chains with self-loops</a:t>
            </a:r>
            <a:r>
              <a:rPr lang="en-US" baseline="0" dirty="0" smtClean="0"/>
              <a:t> &amp; </a:t>
            </a:r>
            <a:r>
              <a:rPr lang="en-US" dirty="0" smtClean="0"/>
              <a:t>no CBS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</a:t>
            </a:r>
            <a:r>
              <a:rPr lang="en-US" baseline="0" dirty="0" smtClean="0"/>
              <a:t> just in case you don’t have a photographic memory, here’s the definitions.</a:t>
            </a:r>
          </a:p>
          <a:p>
            <a:r>
              <a:rPr lang="en-US" baseline="0" dirty="0" smtClean="0"/>
              <a:t>Did anyone actually guess this form from the examples?</a:t>
            </a:r>
          </a:p>
          <a:p>
            <a:r>
              <a:rPr lang="en-US" baseline="0" dirty="0" smtClean="0"/>
              <a:t>Very odd: bound states &amp; scattering states – orthogonal (expect nothing to do with each other) but somehow 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AC: Can we just venture off</a:t>
            </a:r>
            <a:r>
              <a:rPr lang="en-US" baseline="0" dirty="0" smtClean="0"/>
              <a:t> the unit circle into the complex plane like this?  Yes, because analytic functions are uniquely defined for this extension.</a:t>
            </a:r>
            <a:endParaRPr lang="en-US" dirty="0" smtClean="0"/>
          </a:p>
          <a:p>
            <a:r>
              <a:rPr lang="en-US" dirty="0" smtClean="0"/>
              <a:t>AP: behavior of function inside</a:t>
            </a:r>
            <a:r>
              <a:rPr lang="en-US" baseline="0" dirty="0" smtClean="0"/>
              <a:t> border tells you something about behavior on border (applies to functions that are analytic except at a </a:t>
            </a:r>
            <a:r>
              <a:rPr lang="en-US" baseline="0" smtClean="0"/>
              <a:t>finite number of points)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Worth</a:t>
            </a:r>
            <a:r>
              <a:rPr lang="en-US" baseline="0" dirty="0" smtClean="0"/>
              <a:t> understanding the scattering scene a little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Suggests connection</a:t>
            </a:r>
          </a:p>
          <a:p>
            <a:r>
              <a:rPr lang="en-US" dirty="0" smtClean="0"/>
              <a:t>Based on these examples, you may</a:t>
            </a:r>
            <a:r>
              <a:rPr lang="en-US" baseline="0" dirty="0" smtClean="0"/>
              <a:t> want to take a guess at what the theorem will look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Worth</a:t>
            </a:r>
            <a:r>
              <a:rPr lang="en-US" baseline="0" dirty="0" smtClean="0"/>
              <a:t> understanding the scattering scene a little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talk spans physics and CS, so each of you is absolved from being expected to know anything.  (there are no dumb questions)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general in scattering</a:t>
            </a:r>
            <a:r>
              <a:rPr lang="en-US" baseline="0" dirty="0" smtClean="0"/>
              <a:t> picture, directed graphs with weights to &amp; from complex conjugates of one another, so adjacency matrix is </a:t>
            </a:r>
            <a:r>
              <a:rPr lang="en-US" baseline="0" dirty="0" err="1" smtClean="0"/>
              <a:t>Hermitian</a:t>
            </a:r>
            <a:r>
              <a:rPr lang="en-US" baseline="0" dirty="0" smtClean="0"/>
              <a:t>, but we simplify to the case with real, symmetric weights.  Everything we’ll discuss carries over to the more general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know a bit of QM, then you know that to talk about things moving around, we need a Hilbert space and a Hamiltonian.</a:t>
            </a:r>
          </a:p>
          <a:p>
            <a:r>
              <a:rPr lang="en-US" dirty="0" smtClean="0"/>
              <a:t>We’ll only need notation</a:t>
            </a:r>
            <a:r>
              <a:rPr lang="en-US" baseline="0" dirty="0" smtClean="0"/>
              <a:t> for “tail” basis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 graphs aren’t very interesting.  We need a</a:t>
            </a:r>
            <a:r>
              <a:rPr lang="en-US" baseline="0" dirty="0" smtClean="0"/>
              <a:t> tail to speak of scattering.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Most general case = multiple tails (universal for quantum computation)</a:t>
            </a:r>
          </a:p>
          <a:p>
            <a:r>
              <a:rPr lang="en-US" baseline="0" dirty="0" smtClean="0"/>
              <a:t>We focus on single tail, so “scattering” involves only a phase shift.</a:t>
            </a:r>
          </a:p>
          <a:p>
            <a:r>
              <a:rPr lang="en-US" baseline="0" dirty="0" smtClean="0"/>
              <a:t>With tail, adjacency matrix is now infinite!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SS </a:t>
            </a:r>
            <a:r>
              <a:rPr lang="en-US" baseline="0" dirty="0" err="1" smtClean="0"/>
              <a:t>normalizable</a:t>
            </a:r>
            <a:r>
              <a:rPr lang="en-US" baseline="0" dirty="0" smtClean="0"/>
              <a:t> &amp; one species</a:t>
            </a:r>
          </a:p>
          <a:p>
            <a:r>
              <a:rPr lang="en-US" baseline="0" dirty="0" smtClean="0"/>
              <a:t>BS </a:t>
            </a:r>
            <a:r>
              <a:rPr lang="en-US" baseline="0" dirty="0" err="1" smtClean="0"/>
              <a:t>unnormalizable</a:t>
            </a:r>
            <a:r>
              <a:rPr lang="en-US" baseline="0" dirty="0" smtClean="0"/>
              <a:t> &amp; many species</a:t>
            </a:r>
          </a:p>
          <a:p>
            <a:r>
              <a:rPr lang="en-US" baseline="0" dirty="0" smtClean="0"/>
              <a:t>So this is why we even care about theorems relating scattering and bound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D010-D369-4B6A-A2D1-25830A1CB16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F71F-13B4-FB45-9EB8-72948707DB17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F71F-13B4-FB45-9EB8-72948707DB17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F71F-13B4-FB45-9EB8-72948707DB17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F71F-13B4-FB45-9EB8-72948707DB17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F71F-13B4-FB45-9EB8-72948707DB17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F71F-13B4-FB45-9EB8-72948707DB17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F71F-13B4-FB45-9EB8-72948707DB17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F71F-13B4-FB45-9EB8-72948707DB17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F71F-13B4-FB45-9EB8-72948707DB17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F71F-13B4-FB45-9EB8-72948707DB17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F71F-13B4-FB45-9EB8-72948707DB17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d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7F71F-13B4-FB45-9EB8-72948707DB17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4" descr="bbckgrnd-blue.jpg"/>
          <p:cNvPicPr>
            <a:picLocks noChangeAspect="1"/>
          </p:cNvPicPr>
          <p:nvPr userDrawn="1"/>
        </p:nvPicPr>
        <p:blipFill>
          <a:blip r:embed="rId13"/>
          <a:srcRect t="82486" r="8945" b="5731"/>
          <a:stretch>
            <a:fillRect/>
          </a:stretch>
        </p:blipFill>
        <p:spPr bwMode="auto">
          <a:xfrm>
            <a:off x="0" y="0"/>
            <a:ext cx="914400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waterloo.pd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96200" y="57150"/>
            <a:ext cx="1363663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6" descr="iqc-logo-white.pct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5"/>
              <a:srcRect l="-5579" r="-5579"/>
              <a:stretch>
                <a:fillRect/>
              </a:stretch>
            </p:blipFill>
          </mc:Choice>
          <mc:Fallback>
            <p:blipFill>
              <a:blip r:embed="rId16"/>
              <a:srcRect l="-5579" r="-5579"/>
              <a:stretch>
                <a:fillRect/>
              </a:stretch>
            </p:blipFill>
          </mc:Fallback>
        </mc:AlternateContent>
        <p:spPr bwMode="auto">
          <a:xfrm>
            <a:off x="127000" y="63500"/>
            <a:ext cx="9810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6" descr="iqc-text-white.pdf"/>
          <p:cNvPicPr>
            <a:picLocks noChangeAspect="1"/>
          </p:cNvPicPr>
          <p:nvPr userDrawn="1"/>
        </p:nvPicPr>
        <p:blipFill>
          <a:blip r:embed="rId17"/>
          <a:srcRect l="-8186" r="-8186"/>
          <a:stretch>
            <a:fillRect/>
          </a:stretch>
        </p:blipFill>
        <p:spPr bwMode="auto">
          <a:xfrm>
            <a:off x="152400" y="609600"/>
            <a:ext cx="831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 rot="16200000">
            <a:off x="4530725" y="-3440112"/>
            <a:ext cx="82550" cy="9144000"/>
          </a:xfrm>
          <a:prstGeom prst="rect">
            <a:avLst/>
          </a:prstGeom>
          <a:solidFill>
            <a:srgbClr val="3516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3.pd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1.jpeg"/><Relationship Id="rId7" Type="http://schemas.openxmlformats.org/officeDocument/2006/relationships/image" Target="../media/image34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10" Type="http://schemas.openxmlformats.org/officeDocument/2006/relationships/image" Target="../media/image41.jpeg"/><Relationship Id="rId4" Type="http://schemas.openxmlformats.org/officeDocument/2006/relationships/image" Target="../media/image40.jpeg"/><Relationship Id="rId9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42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jpeg"/><Relationship Id="rId11" Type="http://schemas.openxmlformats.org/officeDocument/2006/relationships/image" Target="../media/image50.jpeg"/><Relationship Id="rId5" Type="http://schemas.openxmlformats.org/officeDocument/2006/relationships/image" Target="../media/image44.jpeg"/><Relationship Id="rId10" Type="http://schemas.openxmlformats.org/officeDocument/2006/relationships/image" Target="../media/image49.jpeg"/><Relationship Id="rId4" Type="http://schemas.openxmlformats.org/officeDocument/2006/relationships/image" Target="../media/image43.jpeg"/><Relationship Id="rId9" Type="http://schemas.openxmlformats.org/officeDocument/2006/relationships/image" Target="../media/image4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image" Target="../media/image51.jpeg"/><Relationship Id="rId7" Type="http://schemas.openxmlformats.org/officeDocument/2006/relationships/image" Target="../media/image5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jpeg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image" Target="../media/image59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jpeg"/><Relationship Id="rId5" Type="http://schemas.openxmlformats.org/officeDocument/2006/relationships/image" Target="../media/image61.jpeg"/><Relationship Id="rId10" Type="http://schemas.openxmlformats.org/officeDocument/2006/relationships/image" Target="../media/image66.jpeg"/><Relationship Id="rId4" Type="http://schemas.openxmlformats.org/officeDocument/2006/relationships/image" Target="../media/image60.jpeg"/><Relationship Id="rId9" Type="http://schemas.openxmlformats.org/officeDocument/2006/relationships/image" Target="../media/image6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eg"/><Relationship Id="rId13" Type="http://schemas.openxmlformats.org/officeDocument/2006/relationships/image" Target="../media/image79.jpeg"/><Relationship Id="rId18" Type="http://schemas.openxmlformats.org/officeDocument/2006/relationships/image" Target="../media/image84.jpeg"/><Relationship Id="rId3" Type="http://schemas.openxmlformats.org/officeDocument/2006/relationships/image" Target="../media/image69.jpeg"/><Relationship Id="rId7" Type="http://schemas.openxmlformats.org/officeDocument/2006/relationships/image" Target="../media/image73.jpeg"/><Relationship Id="rId12" Type="http://schemas.openxmlformats.org/officeDocument/2006/relationships/image" Target="../media/image78.jpeg"/><Relationship Id="rId17" Type="http://schemas.openxmlformats.org/officeDocument/2006/relationships/image" Target="../media/image83.jpeg"/><Relationship Id="rId2" Type="http://schemas.openxmlformats.org/officeDocument/2006/relationships/image" Target="../media/image68.jpeg"/><Relationship Id="rId16" Type="http://schemas.openxmlformats.org/officeDocument/2006/relationships/image" Target="../media/image8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.jpeg"/><Relationship Id="rId11" Type="http://schemas.openxmlformats.org/officeDocument/2006/relationships/image" Target="../media/image77.jpeg"/><Relationship Id="rId5" Type="http://schemas.openxmlformats.org/officeDocument/2006/relationships/image" Target="../media/image71.jpeg"/><Relationship Id="rId15" Type="http://schemas.openxmlformats.org/officeDocument/2006/relationships/image" Target="../media/image81.jpeg"/><Relationship Id="rId10" Type="http://schemas.openxmlformats.org/officeDocument/2006/relationships/image" Target="../media/image76.jpeg"/><Relationship Id="rId19" Type="http://schemas.openxmlformats.org/officeDocument/2006/relationships/image" Target="../media/image85.jpeg"/><Relationship Id="rId4" Type="http://schemas.openxmlformats.org/officeDocument/2006/relationships/image" Target="../media/image70.jpeg"/><Relationship Id="rId9" Type="http://schemas.openxmlformats.org/officeDocument/2006/relationships/image" Target="../media/image75.jpeg"/><Relationship Id="rId14" Type="http://schemas.openxmlformats.org/officeDocument/2006/relationships/image" Target="../media/image8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jpeg"/><Relationship Id="rId5" Type="http://schemas.openxmlformats.org/officeDocument/2006/relationships/image" Target="../media/image88.jpeg"/><Relationship Id="rId4" Type="http://schemas.openxmlformats.org/officeDocument/2006/relationships/image" Target="../media/image8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2.jpeg"/><Relationship Id="rId4" Type="http://schemas.openxmlformats.org/officeDocument/2006/relationships/image" Target="../media/image9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4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jpeg"/><Relationship Id="rId13" Type="http://schemas.openxmlformats.org/officeDocument/2006/relationships/image" Target="../media/image104.jpeg"/><Relationship Id="rId18" Type="http://schemas.openxmlformats.org/officeDocument/2006/relationships/image" Target="../media/image108.jpeg"/><Relationship Id="rId26" Type="http://schemas.openxmlformats.org/officeDocument/2006/relationships/image" Target="../media/image115.jpeg"/><Relationship Id="rId3" Type="http://schemas.openxmlformats.org/officeDocument/2006/relationships/image" Target="../media/image95.jpeg"/><Relationship Id="rId21" Type="http://schemas.openxmlformats.org/officeDocument/2006/relationships/image" Target="../media/image110.jpeg"/><Relationship Id="rId7" Type="http://schemas.openxmlformats.org/officeDocument/2006/relationships/image" Target="../media/image94.jpeg"/><Relationship Id="rId12" Type="http://schemas.openxmlformats.org/officeDocument/2006/relationships/image" Target="../media/image103.jpeg"/><Relationship Id="rId17" Type="http://schemas.openxmlformats.org/officeDocument/2006/relationships/image" Target="../media/image107.jpeg"/><Relationship Id="rId25" Type="http://schemas.openxmlformats.org/officeDocument/2006/relationships/image" Target="../media/image114.jpe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06.jpeg"/><Relationship Id="rId20" Type="http://schemas.openxmlformats.org/officeDocument/2006/relationships/image" Target="../media/image109.jpeg"/><Relationship Id="rId29" Type="http://schemas.openxmlformats.org/officeDocument/2006/relationships/image" Target="../media/image11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8.jpeg"/><Relationship Id="rId11" Type="http://schemas.openxmlformats.org/officeDocument/2006/relationships/image" Target="../media/image102.jpeg"/><Relationship Id="rId24" Type="http://schemas.openxmlformats.org/officeDocument/2006/relationships/image" Target="../media/image113.jpeg"/><Relationship Id="rId32" Type="http://schemas.openxmlformats.org/officeDocument/2006/relationships/image" Target="../media/image121.jpeg"/><Relationship Id="rId5" Type="http://schemas.openxmlformats.org/officeDocument/2006/relationships/image" Target="../media/image97.jpeg"/><Relationship Id="rId15" Type="http://schemas.openxmlformats.org/officeDocument/2006/relationships/image" Target="../media/image105.jpeg"/><Relationship Id="rId23" Type="http://schemas.openxmlformats.org/officeDocument/2006/relationships/image" Target="../media/image112.jpeg"/><Relationship Id="rId28" Type="http://schemas.openxmlformats.org/officeDocument/2006/relationships/image" Target="../media/image117.jpeg"/><Relationship Id="rId10" Type="http://schemas.openxmlformats.org/officeDocument/2006/relationships/image" Target="../media/image101.jpeg"/><Relationship Id="rId19" Type="http://schemas.openxmlformats.org/officeDocument/2006/relationships/image" Target="../media/image31.jpeg"/><Relationship Id="rId31" Type="http://schemas.openxmlformats.org/officeDocument/2006/relationships/image" Target="../media/image120.jpeg"/><Relationship Id="rId4" Type="http://schemas.openxmlformats.org/officeDocument/2006/relationships/image" Target="../media/image96.jpeg"/><Relationship Id="rId9" Type="http://schemas.openxmlformats.org/officeDocument/2006/relationships/image" Target="../media/image100.jpeg"/><Relationship Id="rId14" Type="http://schemas.openxmlformats.org/officeDocument/2006/relationships/image" Target="../media/image30.jpeg"/><Relationship Id="rId22" Type="http://schemas.openxmlformats.org/officeDocument/2006/relationships/image" Target="../media/image111.jpeg"/><Relationship Id="rId27" Type="http://schemas.openxmlformats.org/officeDocument/2006/relationships/image" Target="../media/image116.jpeg"/><Relationship Id="rId30" Type="http://schemas.openxmlformats.org/officeDocument/2006/relationships/image" Target="../media/image11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jpeg"/><Relationship Id="rId5" Type="http://schemas.openxmlformats.org/officeDocument/2006/relationships/image" Target="../media/image88.jpeg"/><Relationship Id="rId4" Type="http://schemas.openxmlformats.org/officeDocument/2006/relationships/image" Target="../media/image8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bckgrnd-blue.jpg"/>
          <p:cNvPicPr>
            <a:picLocks noChangeAspect="1"/>
          </p:cNvPicPr>
          <p:nvPr/>
        </p:nvPicPr>
        <p:blipFill>
          <a:blip r:embed="rId2"/>
          <a:srcRect t="16695" r="8945" b="5731"/>
          <a:stretch>
            <a:fillRect/>
          </a:stretch>
        </p:blipFill>
        <p:spPr bwMode="auto">
          <a:xfrm>
            <a:off x="0" y="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Levinson’s Theorem for Scattering on Graphs</a:t>
            </a:r>
            <a:endParaRPr lang="en-US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53830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DJ </a:t>
            </a:r>
            <a:r>
              <a:rPr lang="en-US" dirty="0" err="1" smtClean="0">
                <a:latin typeface="Helvetica Neue Light"/>
                <a:cs typeface="Helvetica Neue Light"/>
              </a:rPr>
              <a:t>Strouse</a:t>
            </a:r>
            <a:endParaRPr lang="en-US" dirty="0" smtClean="0">
              <a:latin typeface="Helvetica Neue Light"/>
              <a:cs typeface="Helvetica Neue Light"/>
            </a:endParaRPr>
          </a:p>
          <a:p>
            <a:r>
              <a:rPr lang="en-US" dirty="0" smtClean="0">
                <a:latin typeface="Helvetica Neue Light"/>
                <a:cs typeface="Helvetica Neue Light"/>
              </a:rPr>
              <a:t>University of Southern California</a:t>
            </a:r>
          </a:p>
          <a:p>
            <a:r>
              <a:rPr lang="en-US" dirty="0" smtClean="0">
                <a:latin typeface="Helvetica Neue Light"/>
                <a:cs typeface="Helvetica Neue Light"/>
              </a:rPr>
              <a:t>Andrew M. Childs</a:t>
            </a:r>
          </a:p>
          <a:p>
            <a:r>
              <a:rPr lang="en-US" dirty="0" smtClean="0">
                <a:latin typeface="Helvetica Neue Light"/>
                <a:cs typeface="Helvetica Neue Light"/>
              </a:rPr>
              <a:t>University of Waterloo</a:t>
            </a:r>
          </a:p>
          <a:p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661025"/>
            <a:ext cx="9144000" cy="1209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9" name="Picture 6" descr="waterloo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883275"/>
            <a:ext cx="1312863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6" descr="iqc-logo-white.pct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rcRect l="-5579" r="-5579"/>
              <a:stretch>
                <a:fillRect/>
              </a:stretch>
            </p:blipFill>
          </mc:Choice>
          <mc:Fallback>
            <p:blipFill>
              <a:blip r:embed="rId5"/>
              <a:srcRect l="-5579" r="-5579"/>
              <a:stretch>
                <a:fillRect/>
              </a:stretch>
            </p:blipFill>
          </mc:Fallback>
        </mc:AlternateContent>
        <p:spPr bwMode="auto">
          <a:xfrm>
            <a:off x="161925" y="5768975"/>
            <a:ext cx="9810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Content Placeholder 6" descr="iqc-text-white.pdf"/>
          <p:cNvPicPr>
            <a:picLocks noChangeAspect="1"/>
          </p:cNvPicPr>
          <p:nvPr/>
        </p:nvPicPr>
        <p:blipFill>
          <a:blip r:embed="rId6"/>
          <a:srcRect l="-8186" r="-8186"/>
          <a:stretch>
            <a:fillRect/>
          </a:stretch>
        </p:blipFill>
        <p:spPr bwMode="auto">
          <a:xfrm>
            <a:off x="228600" y="6350000"/>
            <a:ext cx="831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 rot="16200000">
            <a:off x="4530725" y="1076325"/>
            <a:ext cx="82550" cy="9144000"/>
          </a:xfrm>
          <a:prstGeom prst="rect">
            <a:avLst/>
          </a:prstGeom>
          <a:solidFill>
            <a:srgbClr val="3516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Meet the </a:t>
            </a:r>
            <a:r>
              <a:rPr lang="en-US" sz="3600" dirty="0" err="1" smtClean="0">
                <a:solidFill>
                  <a:schemeClr val="bg1"/>
                </a:solidFill>
              </a:rPr>
              <a:t>Eigenstates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(Why) Meet the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Eigenstates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IdentityResolu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4" y="1357298"/>
            <a:ext cx="5781675" cy="952500"/>
          </a:xfrm>
          <a:prstGeom prst="rect">
            <a:avLst/>
          </a:prstGeom>
        </p:spPr>
      </p:pic>
      <p:pic>
        <p:nvPicPr>
          <p:cNvPr id="15" name="Picture 14" descr="HamDia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641" y="2857496"/>
            <a:ext cx="6791325" cy="9048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43306" y="248602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Scattering states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43702" y="2486020"/>
            <a:ext cx="18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Bound states</a:t>
            </a:r>
            <a:endParaRPr lang="en-US" b="1" dirty="0"/>
          </a:p>
        </p:txBody>
      </p:sp>
      <p:sp>
        <p:nvSpPr>
          <p:cNvPr id="20" name="Up Arrow 19"/>
          <p:cNvSpPr/>
          <p:nvPr/>
        </p:nvSpPr>
        <p:spPr>
          <a:xfrm>
            <a:off x="3929058" y="2000240"/>
            <a:ext cx="500066" cy="48578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6715140" y="2000240"/>
            <a:ext cx="500066" cy="48578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nitialStat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24" y="3852872"/>
            <a:ext cx="5524500" cy="933450"/>
          </a:xfrm>
          <a:prstGeom prst="rect">
            <a:avLst/>
          </a:prstGeom>
        </p:spPr>
      </p:pic>
      <p:pic>
        <p:nvPicPr>
          <p:cNvPr id="24" name="Content Placeholder 23" descr="EvolvedState.jpg"/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1976467" y="4786322"/>
            <a:ext cx="6810375" cy="876300"/>
          </a:xfrm>
        </p:spPr>
      </p:pic>
      <p:pic>
        <p:nvPicPr>
          <p:cNvPr id="25" name="Picture 24" descr="Understan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2" y="5857892"/>
            <a:ext cx="9069705" cy="42719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7200" y="1496785"/>
            <a:ext cx="1604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Resolve the</a:t>
            </a:r>
          </a:p>
          <a:p>
            <a:r>
              <a:rPr lang="en-US" dirty="0" smtClean="0"/>
              <a:t>identity…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2910" y="2996983"/>
            <a:ext cx="181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Diagonalize</a:t>
            </a:r>
            <a:r>
              <a:rPr lang="en-US" dirty="0" smtClean="0"/>
              <a:t> the Hamiltonian…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5786" y="3997115"/>
            <a:ext cx="206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 your favorite state…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6675" y="4988494"/>
            <a:ext cx="17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evolve it!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8" grpId="0"/>
      <p:bldP spid="19" grpId="0"/>
      <p:bldP spid="20" grpId="0" animBg="1"/>
      <p:bldP spid="21" grpId="0" animBg="1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Scattering States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6143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Incoming wave + reflected and phase-shifted outgoing wave </a:t>
            </a:r>
            <a:endParaRPr lang="en-US" sz="2400" dirty="0"/>
          </a:p>
        </p:txBody>
      </p:sp>
      <p:pic>
        <p:nvPicPr>
          <p:cNvPr id="6" name="Picture 5" descr="SSRWav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712007"/>
            <a:ext cx="3838575" cy="571500"/>
          </a:xfrm>
          <a:prstGeom prst="rect">
            <a:avLst/>
          </a:prstGeom>
        </p:spPr>
      </p:pic>
      <p:pic>
        <p:nvPicPr>
          <p:cNvPr id="7" name="Picture 6" descr="RasThet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78" y="3594146"/>
            <a:ext cx="2000250" cy="561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86380" y="4059800"/>
            <a:ext cx="281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“scattering” = phase shift</a:t>
            </a:r>
            <a:endParaRPr lang="en-US" dirty="0"/>
          </a:p>
        </p:txBody>
      </p:sp>
      <p:pic>
        <p:nvPicPr>
          <p:cNvPr id="13" name="Picture 12" descr="Basic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57462"/>
            <a:ext cx="3871913" cy="2143125"/>
          </a:xfrm>
          <a:prstGeom prst="rect">
            <a:avLst/>
          </a:prstGeom>
        </p:spPr>
      </p:pic>
      <p:pic>
        <p:nvPicPr>
          <p:cNvPr id="14" name="Picture 13" descr="SSincomin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557462"/>
            <a:ext cx="3929063" cy="2114550"/>
          </a:xfrm>
          <a:prstGeom prst="rect">
            <a:avLst/>
          </a:prstGeom>
        </p:spPr>
      </p:pic>
      <p:pic>
        <p:nvPicPr>
          <p:cNvPr id="15" name="Picture 14" descr="SSinteractio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557462"/>
            <a:ext cx="3886200" cy="2157413"/>
          </a:xfrm>
          <a:prstGeom prst="rect">
            <a:avLst/>
          </a:prstGeom>
        </p:spPr>
      </p:pic>
      <p:pic>
        <p:nvPicPr>
          <p:cNvPr id="16" name="Picture 15" descr="SSoutgoing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2586037"/>
            <a:ext cx="4086225" cy="2114550"/>
          </a:xfrm>
          <a:prstGeom prst="rect">
            <a:avLst/>
          </a:prstGeom>
        </p:spPr>
      </p:pic>
      <p:pic>
        <p:nvPicPr>
          <p:cNvPr id="18" name="Picture 17" descr="SSphaseshift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2628900"/>
            <a:ext cx="4086225" cy="208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Scattering States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9" name="Picture 18" descr="WayOutonTa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804" y="1500174"/>
            <a:ext cx="5035650" cy="785818"/>
          </a:xfrm>
          <a:prstGeom prst="rect">
            <a:avLst/>
          </a:prstGeom>
        </p:spPr>
      </p:pic>
      <p:pic>
        <p:nvPicPr>
          <p:cNvPr id="20" name="Picture 19" descr="WaveAnsatz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74" y="2444866"/>
            <a:ext cx="3786214" cy="555506"/>
          </a:xfrm>
          <a:prstGeom prst="rect">
            <a:avLst/>
          </a:prstGeom>
        </p:spPr>
      </p:pic>
      <p:pic>
        <p:nvPicPr>
          <p:cNvPr id="21" name="Picture 20" descr="SSenergycalc.jpg"/>
          <p:cNvPicPr>
            <a:picLocks noChangeAspect="1"/>
          </p:cNvPicPr>
          <p:nvPr/>
        </p:nvPicPr>
        <p:blipFill>
          <a:blip r:embed="rId5"/>
          <a:srcRect b="81053"/>
          <a:stretch>
            <a:fillRect/>
          </a:stretch>
        </p:blipFill>
        <p:spPr>
          <a:xfrm>
            <a:off x="1828800" y="3200400"/>
            <a:ext cx="5538971" cy="514352"/>
          </a:xfrm>
          <a:prstGeom prst="rect">
            <a:avLst/>
          </a:prstGeom>
        </p:spPr>
      </p:pic>
      <p:pic>
        <p:nvPicPr>
          <p:cNvPr id="22" name="Picture 21" descr="SSenergycalc.jpg"/>
          <p:cNvPicPr>
            <a:picLocks noChangeAspect="1"/>
          </p:cNvPicPr>
          <p:nvPr/>
        </p:nvPicPr>
        <p:blipFill>
          <a:blip r:embed="rId5"/>
          <a:srcRect b="65263"/>
          <a:stretch>
            <a:fillRect/>
          </a:stretch>
        </p:blipFill>
        <p:spPr>
          <a:xfrm>
            <a:off x="1828800" y="3200400"/>
            <a:ext cx="5538971" cy="942980"/>
          </a:xfrm>
          <a:prstGeom prst="rect">
            <a:avLst/>
          </a:prstGeom>
        </p:spPr>
      </p:pic>
      <p:pic>
        <p:nvPicPr>
          <p:cNvPr id="23" name="Picture 22" descr="SSenergycalc.jpg"/>
          <p:cNvPicPr>
            <a:picLocks noChangeAspect="1"/>
          </p:cNvPicPr>
          <p:nvPr/>
        </p:nvPicPr>
        <p:blipFill>
          <a:blip r:embed="rId5"/>
          <a:srcRect b="52105"/>
          <a:stretch>
            <a:fillRect/>
          </a:stretch>
        </p:blipFill>
        <p:spPr>
          <a:xfrm>
            <a:off x="1828800" y="3200400"/>
            <a:ext cx="5538971" cy="1300170"/>
          </a:xfrm>
          <a:prstGeom prst="rect">
            <a:avLst/>
          </a:prstGeom>
        </p:spPr>
      </p:pic>
      <p:pic>
        <p:nvPicPr>
          <p:cNvPr id="24" name="Picture 23" descr="SSenergycalc.jpg"/>
          <p:cNvPicPr>
            <a:picLocks noChangeAspect="1"/>
          </p:cNvPicPr>
          <p:nvPr/>
        </p:nvPicPr>
        <p:blipFill>
          <a:blip r:embed="rId5"/>
          <a:srcRect b="33684"/>
          <a:stretch>
            <a:fillRect/>
          </a:stretch>
        </p:blipFill>
        <p:spPr>
          <a:xfrm>
            <a:off x="1828800" y="3200400"/>
            <a:ext cx="5538971" cy="1800236"/>
          </a:xfrm>
          <a:prstGeom prst="rect">
            <a:avLst/>
          </a:prstGeom>
        </p:spPr>
      </p:pic>
      <p:pic>
        <p:nvPicPr>
          <p:cNvPr id="25" name="Picture 24" descr="SSenergycalc.jpg"/>
          <p:cNvPicPr>
            <a:picLocks noChangeAspect="1"/>
          </p:cNvPicPr>
          <p:nvPr/>
        </p:nvPicPr>
        <p:blipFill>
          <a:blip r:embed="rId5"/>
          <a:srcRect b="15263"/>
          <a:stretch>
            <a:fillRect/>
          </a:stretch>
        </p:blipFill>
        <p:spPr>
          <a:xfrm>
            <a:off x="1828800" y="3200400"/>
            <a:ext cx="5538971" cy="2300302"/>
          </a:xfrm>
          <a:prstGeom prst="rect">
            <a:avLst/>
          </a:prstGeom>
        </p:spPr>
      </p:pic>
      <p:pic>
        <p:nvPicPr>
          <p:cNvPr id="26" name="Picture 25" descr="SSenergycalc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3200400"/>
            <a:ext cx="5538971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Scattering States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6143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Incoming wave + reflected and phase-shifted outgoing wave </a:t>
            </a:r>
            <a:endParaRPr lang="en-US" sz="2400" dirty="0"/>
          </a:p>
        </p:txBody>
      </p:sp>
      <p:pic>
        <p:nvPicPr>
          <p:cNvPr id="6" name="Picture 5" descr="SSRWav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712007"/>
            <a:ext cx="3838575" cy="571500"/>
          </a:xfrm>
          <a:prstGeom prst="rect">
            <a:avLst/>
          </a:prstGeom>
        </p:spPr>
      </p:pic>
      <p:pic>
        <p:nvPicPr>
          <p:cNvPr id="7" name="Picture 6" descr="RasThet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78" y="3594146"/>
            <a:ext cx="2000250" cy="561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86380" y="4059800"/>
            <a:ext cx="281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“scattering” = phase shift</a:t>
            </a:r>
            <a:endParaRPr lang="en-US" dirty="0"/>
          </a:p>
        </p:txBody>
      </p:sp>
      <p:pic>
        <p:nvPicPr>
          <p:cNvPr id="10" name="Picture 9" descr="SSEnerg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694" y="5272104"/>
            <a:ext cx="1743075" cy="514350"/>
          </a:xfrm>
          <a:prstGeom prst="rect">
            <a:avLst/>
          </a:prstGeom>
        </p:spPr>
      </p:pic>
      <p:pic>
        <p:nvPicPr>
          <p:cNvPr id="13" name="Picture 12" descr="Basic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557462"/>
            <a:ext cx="3871913" cy="2143125"/>
          </a:xfrm>
          <a:prstGeom prst="rect">
            <a:avLst/>
          </a:prstGeom>
        </p:spPr>
      </p:pic>
      <p:pic>
        <p:nvPicPr>
          <p:cNvPr id="14" name="Picture 13" descr="SSincoming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557462"/>
            <a:ext cx="3929063" cy="2114550"/>
          </a:xfrm>
          <a:prstGeom prst="rect">
            <a:avLst/>
          </a:prstGeom>
        </p:spPr>
      </p:pic>
      <p:pic>
        <p:nvPicPr>
          <p:cNvPr id="15" name="Picture 14" descr="SSinteraction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2557462"/>
            <a:ext cx="3886200" cy="2157413"/>
          </a:xfrm>
          <a:prstGeom prst="rect">
            <a:avLst/>
          </a:prstGeom>
        </p:spPr>
      </p:pic>
      <p:pic>
        <p:nvPicPr>
          <p:cNvPr id="16" name="Picture 15" descr="SSoutgoing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2586037"/>
            <a:ext cx="4086225" cy="2114550"/>
          </a:xfrm>
          <a:prstGeom prst="rect">
            <a:avLst/>
          </a:prstGeom>
        </p:spPr>
      </p:pic>
      <p:pic>
        <p:nvPicPr>
          <p:cNvPr id="18" name="Picture 17" descr="SSphaseshift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2628900"/>
            <a:ext cx="4086225" cy="2085975"/>
          </a:xfrm>
          <a:prstGeom prst="rect">
            <a:avLst/>
          </a:prstGeom>
        </p:spPr>
      </p:pic>
      <p:pic>
        <p:nvPicPr>
          <p:cNvPr id="17" name="Picture 16" descr="SSpoints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158" y="5162568"/>
            <a:ext cx="4676511" cy="1052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Winding of the Phase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6" name="Picture 15" descr="wInteg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065" y="5605272"/>
            <a:ext cx="1339215" cy="40719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568509" y="5997379"/>
            <a:ext cx="5793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 is the winding number of </a:t>
            </a:r>
            <a:r>
              <a:rPr lang="el-GR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θ</a:t>
            </a:r>
            <a:endParaRPr 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8" name="Picture 17" descr="S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417" y="1315392"/>
            <a:ext cx="2306955" cy="613410"/>
          </a:xfrm>
          <a:prstGeom prst="rect">
            <a:avLst/>
          </a:prstGeom>
        </p:spPr>
      </p:pic>
      <p:pic>
        <p:nvPicPr>
          <p:cNvPr id="24" name="Picture 23" descr="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921" y="1403974"/>
            <a:ext cx="1906905" cy="453390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5643570" y="1714488"/>
            <a:ext cx="857256" cy="57150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Ethetaperiodic.jpg"/>
          <p:cNvPicPr>
            <a:picLocks noChangeAspect="1"/>
          </p:cNvPicPr>
          <p:nvPr/>
        </p:nvPicPr>
        <p:blipFill>
          <a:blip r:embed="rId6"/>
          <a:srcRect r="61245"/>
          <a:stretch>
            <a:fillRect/>
          </a:stretch>
        </p:blipFill>
        <p:spPr>
          <a:xfrm>
            <a:off x="1214414" y="2357430"/>
            <a:ext cx="2260258" cy="520065"/>
          </a:xfrm>
          <a:prstGeom prst="rect">
            <a:avLst/>
          </a:prstGeom>
        </p:spPr>
      </p:pic>
      <p:pic>
        <p:nvPicPr>
          <p:cNvPr id="26" name="Picture 25" descr="Ethetaperiodic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414" y="2357430"/>
            <a:ext cx="5832158" cy="520065"/>
          </a:xfrm>
          <a:prstGeom prst="rect">
            <a:avLst/>
          </a:prstGeom>
        </p:spPr>
      </p:pic>
      <p:pic>
        <p:nvPicPr>
          <p:cNvPr id="27" name="Picture 26" descr="Ekperiodic.jpg"/>
          <p:cNvPicPr>
            <a:picLocks noChangeAspect="1"/>
          </p:cNvPicPr>
          <p:nvPr/>
        </p:nvPicPr>
        <p:blipFill>
          <a:blip r:embed="rId7"/>
          <a:srcRect r="48434"/>
          <a:stretch>
            <a:fillRect/>
          </a:stretch>
        </p:blipFill>
        <p:spPr>
          <a:xfrm>
            <a:off x="1214414" y="2957512"/>
            <a:ext cx="3403266" cy="408623"/>
          </a:xfrm>
          <a:prstGeom prst="rect">
            <a:avLst/>
          </a:prstGeom>
        </p:spPr>
      </p:pic>
      <p:pic>
        <p:nvPicPr>
          <p:cNvPr id="28" name="Picture 27" descr="Ekperiodic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4414" y="2957512"/>
            <a:ext cx="6599873" cy="408623"/>
          </a:xfrm>
          <a:prstGeom prst="rect">
            <a:avLst/>
          </a:prstGeom>
        </p:spPr>
      </p:pic>
      <p:pic>
        <p:nvPicPr>
          <p:cNvPr id="29" name="Picture 28" descr="ThetaContinuous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950" y="5644533"/>
            <a:ext cx="5144453" cy="356235"/>
          </a:xfrm>
          <a:prstGeom prst="rect">
            <a:avLst/>
          </a:prstGeom>
        </p:spPr>
      </p:pic>
      <p:pic>
        <p:nvPicPr>
          <p:cNvPr id="30" name="Picture 29" descr="ThetaMulti.jpg"/>
          <p:cNvPicPr>
            <a:picLocks noChangeAspect="1"/>
          </p:cNvPicPr>
          <p:nvPr/>
        </p:nvPicPr>
        <p:blipFill>
          <a:blip r:embed="rId9"/>
          <a:srcRect r="32780" b="8517"/>
          <a:stretch>
            <a:fillRect/>
          </a:stretch>
        </p:blipFill>
        <p:spPr>
          <a:xfrm>
            <a:off x="5196868" y="5623560"/>
            <a:ext cx="1464940" cy="373819"/>
          </a:xfrm>
          <a:prstGeom prst="rect">
            <a:avLst/>
          </a:prstGeom>
        </p:spPr>
      </p:pic>
      <p:pic>
        <p:nvPicPr>
          <p:cNvPr id="31" name="Picture 30" descr="SimplePhase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4450" y="3366135"/>
            <a:ext cx="3257550" cy="2247900"/>
          </a:xfrm>
          <a:prstGeom prst="rect">
            <a:avLst/>
          </a:prstGeom>
        </p:spPr>
      </p:pic>
      <p:pic>
        <p:nvPicPr>
          <p:cNvPr id="32" name="Picture 31" descr="CrazyPhase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24410" y="3357562"/>
            <a:ext cx="3162300" cy="2238375"/>
          </a:xfrm>
          <a:prstGeom prst="rect">
            <a:avLst/>
          </a:prstGeom>
        </p:spPr>
      </p:pic>
      <p:pic>
        <p:nvPicPr>
          <p:cNvPr id="33" name="Picture 32" descr="ThetaMulti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6868" y="5623560"/>
            <a:ext cx="2179320" cy="408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Standard &amp; Alternating Bound States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471610"/>
          </a:xfrm>
        </p:spPr>
        <p:txBody>
          <a:bodyPr/>
          <a:lstStyle/>
          <a:p>
            <a:r>
              <a:rPr lang="en-US" dirty="0" smtClean="0"/>
              <a:t>SBS: exponentially decaying amplitude on the tail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114420"/>
          </a:xfrm>
        </p:spPr>
        <p:txBody>
          <a:bodyPr/>
          <a:lstStyle/>
          <a:p>
            <a:r>
              <a:rPr lang="en-US" dirty="0" smtClean="0"/>
              <a:t>ABS: same as SBS but with alternating sign</a:t>
            </a:r>
            <a:endParaRPr lang="en-US" dirty="0"/>
          </a:p>
        </p:txBody>
      </p:sp>
      <p:pic>
        <p:nvPicPr>
          <p:cNvPr id="7" name="Picture 6" descr="SBSam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13" y="4754880"/>
            <a:ext cx="2543175" cy="542925"/>
          </a:xfrm>
          <a:prstGeom prst="rect">
            <a:avLst/>
          </a:prstGeom>
        </p:spPr>
      </p:pic>
      <p:pic>
        <p:nvPicPr>
          <p:cNvPr id="8" name="Picture 7" descr="ABSam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092" y="4754880"/>
            <a:ext cx="2807494" cy="571500"/>
          </a:xfrm>
          <a:prstGeom prst="rect">
            <a:avLst/>
          </a:prstGeom>
        </p:spPr>
      </p:pic>
      <p:pic>
        <p:nvPicPr>
          <p:cNvPr id="9" name="Picture 8" descr="SBSenergy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117" y="5394960"/>
            <a:ext cx="1757363" cy="435769"/>
          </a:xfrm>
          <a:prstGeom prst="rect">
            <a:avLst/>
          </a:prstGeom>
        </p:spPr>
      </p:pic>
      <p:pic>
        <p:nvPicPr>
          <p:cNvPr id="10" name="Picture 9" descr="ABSenergy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132" y="5394960"/>
            <a:ext cx="1985963" cy="450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85936" y="6072206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Exist at discrete </a:t>
            </a:r>
            <a:r>
              <a:rPr lang="el-GR" sz="2400" dirty="0" smtClean="0"/>
              <a:t>κ</a:t>
            </a:r>
            <a:r>
              <a:rPr lang="en-US" sz="2400" dirty="0" smtClean="0"/>
              <a:t> depending on graph structure</a:t>
            </a:r>
            <a:endParaRPr lang="en-US" sz="2400" dirty="0"/>
          </a:p>
        </p:txBody>
      </p:sp>
      <p:pic>
        <p:nvPicPr>
          <p:cNvPr id="12" name="Picture 11" descr="SB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090" y="2880360"/>
            <a:ext cx="3250406" cy="1821656"/>
          </a:xfrm>
          <a:prstGeom prst="rect">
            <a:avLst/>
          </a:prstGeom>
        </p:spPr>
      </p:pic>
      <p:pic>
        <p:nvPicPr>
          <p:cNvPr id="13" name="Picture 12" descr="ABS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7039" y="2880360"/>
            <a:ext cx="3250406" cy="1893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Confined Bound States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614354"/>
          </a:xfrm>
        </p:spPr>
        <p:txBody>
          <a:bodyPr/>
          <a:lstStyle/>
          <a:p>
            <a:r>
              <a:rPr lang="en-US" dirty="0" err="1" smtClean="0"/>
              <a:t>Eigenstates</a:t>
            </a:r>
            <a:r>
              <a:rPr lang="en-US" dirty="0" smtClean="0"/>
              <a:t> that live entirely on the graph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5936" y="584137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Exist at discrete E depending on graph structure</a:t>
            </a:r>
            <a:endParaRPr lang="en-US" sz="2400" dirty="0"/>
          </a:p>
        </p:txBody>
      </p:sp>
      <p:pic>
        <p:nvPicPr>
          <p:cNvPr id="7" name="Picture 6" descr="CBSener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4491049"/>
            <a:ext cx="1381125" cy="581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57950" y="2786058"/>
            <a:ext cx="2000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Eigenstate</a:t>
            </a:r>
            <a:r>
              <a:rPr lang="en-US" sz="2000" dirty="0" smtClean="0"/>
              <a:t> of G with zero amplitude on the attachment point</a:t>
            </a:r>
            <a:endParaRPr lang="en-US" sz="2000" dirty="0"/>
          </a:p>
        </p:txBody>
      </p:sp>
      <p:pic>
        <p:nvPicPr>
          <p:cNvPr id="10" name="Picture 9" descr="Basic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" y="2680747"/>
            <a:ext cx="3871913" cy="2143125"/>
          </a:xfrm>
          <a:prstGeom prst="rect">
            <a:avLst/>
          </a:prstGeom>
        </p:spPr>
      </p:pic>
      <p:pic>
        <p:nvPicPr>
          <p:cNvPr id="11" name="Picture 10" descr="CB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094959"/>
            <a:ext cx="3886200" cy="2728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 Standard &amp; Alternating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Half-Bound States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114420"/>
          </a:xfrm>
        </p:spPr>
        <p:txBody>
          <a:bodyPr/>
          <a:lstStyle/>
          <a:p>
            <a:r>
              <a:rPr lang="en-US" dirty="0" smtClean="0"/>
              <a:t>HBS: constant amplitude on the tail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1114421"/>
          </a:xfrm>
        </p:spPr>
        <p:txBody>
          <a:bodyPr/>
          <a:lstStyle/>
          <a:p>
            <a:r>
              <a:rPr lang="en-US" dirty="0" smtClean="0"/>
              <a:t>AHBS: same as HBS with alternating sign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448" y="566928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Unnormalizable</a:t>
            </a:r>
            <a:r>
              <a:rPr lang="en-US" dirty="0" smtClean="0"/>
              <a:t> like SS… but obtainable from BS </a:t>
            </a:r>
            <a:r>
              <a:rPr lang="en-US" dirty="0" err="1" smtClean="0"/>
              <a:t>eqns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Energy wedged between SBS/ABS and 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May or may not exist depending on graph structure</a:t>
            </a:r>
          </a:p>
        </p:txBody>
      </p:sp>
      <p:pic>
        <p:nvPicPr>
          <p:cNvPr id="8" name="Picture 7" descr="HBSfromSBS.jpg"/>
          <p:cNvPicPr>
            <a:picLocks noChangeAspect="1"/>
          </p:cNvPicPr>
          <p:nvPr/>
        </p:nvPicPr>
        <p:blipFill>
          <a:blip r:embed="rId3"/>
          <a:srcRect l="65073"/>
          <a:stretch>
            <a:fillRect/>
          </a:stretch>
        </p:blipFill>
        <p:spPr>
          <a:xfrm>
            <a:off x="1357290" y="4357694"/>
            <a:ext cx="1357322" cy="449580"/>
          </a:xfrm>
          <a:prstGeom prst="rect">
            <a:avLst/>
          </a:prstGeom>
        </p:spPr>
      </p:pic>
      <p:pic>
        <p:nvPicPr>
          <p:cNvPr id="9" name="Picture 8" descr="HBSfromSBS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4846320"/>
            <a:ext cx="2028825" cy="409575"/>
          </a:xfrm>
          <a:prstGeom prst="rect">
            <a:avLst/>
          </a:prstGeom>
        </p:spPr>
      </p:pic>
      <p:pic>
        <p:nvPicPr>
          <p:cNvPr id="10" name="Picture 9" descr="AHBSfromABS.jpg"/>
          <p:cNvPicPr>
            <a:picLocks noChangeAspect="1"/>
          </p:cNvPicPr>
          <p:nvPr/>
        </p:nvPicPr>
        <p:blipFill>
          <a:blip r:embed="rId5"/>
          <a:srcRect l="60403"/>
          <a:stretch>
            <a:fillRect/>
          </a:stretch>
        </p:blipFill>
        <p:spPr>
          <a:xfrm>
            <a:off x="5715008" y="4357694"/>
            <a:ext cx="1762108" cy="426720"/>
          </a:xfrm>
          <a:prstGeom prst="rect">
            <a:avLst/>
          </a:prstGeom>
        </p:spPr>
      </p:pic>
      <p:pic>
        <p:nvPicPr>
          <p:cNvPr id="11" name="Picture 10" descr="AHBSfromABS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650" y="4846320"/>
            <a:ext cx="2019300" cy="476250"/>
          </a:xfrm>
          <a:prstGeom prst="rect">
            <a:avLst/>
          </a:prstGeom>
        </p:spPr>
      </p:pic>
      <p:pic>
        <p:nvPicPr>
          <p:cNvPr id="12" name="Picture 11" descr="HBSenerg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0166" y="5212080"/>
            <a:ext cx="904875" cy="419100"/>
          </a:xfrm>
          <a:prstGeom prst="rect">
            <a:avLst/>
          </a:prstGeom>
        </p:spPr>
      </p:pic>
      <p:pic>
        <p:nvPicPr>
          <p:cNvPr id="13" name="Picture 12" descr="AHBSenergy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760" y="5212080"/>
            <a:ext cx="1114425" cy="4286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6448" y="567322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Unnormalizable</a:t>
            </a:r>
            <a:r>
              <a:rPr lang="en-US" dirty="0" smtClean="0"/>
              <a:t> like SS…</a:t>
            </a:r>
          </a:p>
        </p:txBody>
      </p:sp>
      <p:pic>
        <p:nvPicPr>
          <p:cNvPr id="18" name="Picture 17" descr="AHBS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190" y="2514600"/>
            <a:ext cx="3368040" cy="1857375"/>
          </a:xfrm>
          <a:prstGeom prst="rect">
            <a:avLst/>
          </a:prstGeom>
        </p:spPr>
      </p:pic>
      <p:pic>
        <p:nvPicPr>
          <p:cNvPr id="19" name="Picture 18" descr="HBS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785" y="2514600"/>
            <a:ext cx="3355658" cy="1882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7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Scattering &amp; Bound State Field Guide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 descr="FieldGui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735402"/>
            <a:ext cx="8610681" cy="3622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Example: Oh CBS, Where Art Thou?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1" name="Picture 20" descr="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5" y="2571744"/>
            <a:ext cx="3343275" cy="1411605"/>
          </a:xfrm>
          <a:prstGeom prst="rect">
            <a:avLst/>
          </a:prstGeom>
        </p:spPr>
      </p:pic>
      <p:pic>
        <p:nvPicPr>
          <p:cNvPr id="22" name="Picture 21" descr="T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65" y="2571744"/>
            <a:ext cx="3417570" cy="1721168"/>
          </a:xfrm>
          <a:prstGeom prst="rect">
            <a:avLst/>
          </a:prstGeom>
        </p:spPr>
      </p:pic>
      <p:pic>
        <p:nvPicPr>
          <p:cNvPr id="23" name="Picture 22" descr="T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0" y="2485067"/>
            <a:ext cx="3392805" cy="1807845"/>
          </a:xfrm>
          <a:prstGeom prst="rect">
            <a:avLst/>
          </a:prstGeom>
        </p:spPr>
      </p:pic>
      <p:pic>
        <p:nvPicPr>
          <p:cNvPr id="24" name="Picture 23" descr="T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7" y="2485067"/>
            <a:ext cx="3429953" cy="1745933"/>
          </a:xfrm>
          <a:prstGeom prst="rect">
            <a:avLst/>
          </a:prstGeom>
        </p:spPr>
      </p:pic>
      <p:pic>
        <p:nvPicPr>
          <p:cNvPr id="25" name="Picture 24" descr="T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77" y="2324094"/>
            <a:ext cx="4705350" cy="1968818"/>
          </a:xfrm>
          <a:prstGeom prst="rect">
            <a:avLst/>
          </a:prstGeom>
        </p:spPr>
      </p:pic>
      <p:pic>
        <p:nvPicPr>
          <p:cNvPr id="26" name="Picture 25" descr="T6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00" y="2485067"/>
            <a:ext cx="3355658" cy="1820228"/>
          </a:xfrm>
          <a:prstGeom prst="rect">
            <a:avLst/>
          </a:prstGeom>
        </p:spPr>
      </p:pic>
      <p:pic>
        <p:nvPicPr>
          <p:cNvPr id="27" name="Picture 26" descr="T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336477"/>
            <a:ext cx="3417570" cy="1894523"/>
          </a:xfrm>
          <a:prstGeom prst="rect">
            <a:avLst/>
          </a:prstGeom>
        </p:spPr>
      </p:pic>
      <p:pic>
        <p:nvPicPr>
          <p:cNvPr id="28" name="Picture 27" descr="T8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865" y="2423154"/>
            <a:ext cx="3529013" cy="1869758"/>
          </a:xfrm>
          <a:prstGeom prst="rect">
            <a:avLst/>
          </a:prstGeom>
        </p:spPr>
      </p:pic>
      <p:pic>
        <p:nvPicPr>
          <p:cNvPr id="29" name="Picture 28" descr="T9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865" y="2336477"/>
            <a:ext cx="5349240" cy="2005965"/>
          </a:xfrm>
          <a:prstGeom prst="rect">
            <a:avLst/>
          </a:prstGeom>
        </p:spPr>
      </p:pic>
      <p:pic>
        <p:nvPicPr>
          <p:cNvPr id="30" name="Picture 29" descr="T10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7630" y="2423154"/>
            <a:ext cx="6884670" cy="1869758"/>
          </a:xfrm>
          <a:prstGeom prst="rect">
            <a:avLst/>
          </a:prstGeom>
        </p:spPr>
      </p:pic>
      <p:pic>
        <p:nvPicPr>
          <p:cNvPr id="31" name="Picture 30" descr="T11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1433" y="2423154"/>
            <a:ext cx="9175433" cy="1981200"/>
          </a:xfrm>
          <a:prstGeom prst="rect">
            <a:avLst/>
          </a:prstGeom>
        </p:spPr>
      </p:pic>
      <p:pic>
        <p:nvPicPr>
          <p:cNvPr id="32" name="Picture 31" descr="T12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865" y="2509832"/>
            <a:ext cx="3417570" cy="1721168"/>
          </a:xfrm>
          <a:prstGeom prst="rect">
            <a:avLst/>
          </a:prstGeom>
        </p:spPr>
      </p:pic>
      <p:pic>
        <p:nvPicPr>
          <p:cNvPr id="33" name="Picture 32" descr="T13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2865" y="2522214"/>
            <a:ext cx="3442335" cy="1820228"/>
          </a:xfrm>
          <a:prstGeom prst="rect">
            <a:avLst/>
          </a:prstGeom>
        </p:spPr>
      </p:pic>
      <p:pic>
        <p:nvPicPr>
          <p:cNvPr id="34" name="Picture 33" descr="T14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342" y="2571744"/>
            <a:ext cx="3281363" cy="1721168"/>
          </a:xfrm>
          <a:prstGeom prst="rect">
            <a:avLst/>
          </a:prstGeom>
        </p:spPr>
      </p:pic>
      <p:pic>
        <p:nvPicPr>
          <p:cNvPr id="35" name="Picture 34" descr="T15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900" y="2522214"/>
            <a:ext cx="3355658" cy="1820228"/>
          </a:xfrm>
          <a:prstGeom prst="rect">
            <a:avLst/>
          </a:prstGeom>
        </p:spPr>
      </p:pic>
      <p:pic>
        <p:nvPicPr>
          <p:cNvPr id="37" name="Picture 36" descr="T16.jpg"/>
          <p:cNvPicPr>
            <a:picLocks noChangeAspect="1"/>
          </p:cNvPicPr>
          <p:nvPr/>
        </p:nvPicPr>
        <p:blipFill>
          <a:blip r:embed="rId17"/>
          <a:srcRect r="61258"/>
          <a:stretch>
            <a:fillRect/>
          </a:stretch>
        </p:blipFill>
        <p:spPr>
          <a:xfrm>
            <a:off x="187666" y="2743200"/>
            <a:ext cx="3027012" cy="1337310"/>
          </a:xfrm>
          <a:prstGeom prst="rect">
            <a:avLst/>
          </a:prstGeom>
        </p:spPr>
      </p:pic>
      <p:pic>
        <p:nvPicPr>
          <p:cNvPr id="38" name="Picture 37" descr="T16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7666" y="2743200"/>
            <a:ext cx="7813358" cy="133731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87666" y="4773686"/>
            <a:ext cx="4312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Depending on a, b, &amp; c, the “triangle” graph </a:t>
            </a:r>
            <a:r>
              <a:rPr lang="en-US" sz="2000" i="1" dirty="0" smtClean="0"/>
              <a:t>can</a:t>
            </a:r>
            <a:r>
              <a:rPr lang="en-US" sz="2000" dirty="0" smtClean="0"/>
              <a:t> have a confined bound state (CBS) if we look hard</a:t>
            </a:r>
          </a:p>
          <a:p>
            <a:r>
              <a:rPr lang="en-US" sz="2000" i="1" dirty="0" smtClean="0"/>
              <a:t>Recall: CBS = </a:t>
            </a:r>
            <a:r>
              <a:rPr lang="en-US" sz="2000" i="1" dirty="0" err="1" smtClean="0"/>
              <a:t>eigenstate</a:t>
            </a:r>
            <a:r>
              <a:rPr lang="en-US" sz="2000" i="1" dirty="0" smtClean="0"/>
              <a:t> of graph with zero amplitude on the attachment point</a:t>
            </a:r>
            <a:endParaRPr lang="en-US" sz="20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5000628" y="4773686"/>
            <a:ext cx="3686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No </a:t>
            </a:r>
            <a:r>
              <a:rPr lang="en-US" sz="2000" dirty="0" smtClean="0"/>
              <a:t>CBS for any setting of a &amp; b…</a:t>
            </a:r>
          </a:p>
          <a:p>
            <a:r>
              <a:rPr lang="en-US" sz="2000" i="1" dirty="0" smtClean="0"/>
              <a:t>…except if a=0 or b=0, but that’s not a very interesting graph</a:t>
            </a:r>
            <a:endParaRPr lang="en-US" sz="2000" i="1" dirty="0"/>
          </a:p>
        </p:txBody>
      </p:sp>
      <p:pic>
        <p:nvPicPr>
          <p:cNvPr id="41" name="Picture 40" descr="ForkChop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7666" y="2771778"/>
            <a:ext cx="7677150" cy="1300163"/>
          </a:xfrm>
          <a:prstGeom prst="rect">
            <a:avLst/>
          </a:prstGeom>
        </p:spPr>
      </p:pic>
      <p:pic>
        <p:nvPicPr>
          <p:cNvPr id="42" name="Picture 41" descr="Gimli_With_Axe.jpg"/>
          <p:cNvPicPr>
            <a:picLocks noChangeAspect="1"/>
          </p:cNvPicPr>
          <p:nvPr/>
        </p:nvPicPr>
        <p:blipFill>
          <a:blip r:embed="rId19"/>
          <a:srcRect l="21689" r="18310" b="26224"/>
          <a:stretch>
            <a:fillRect/>
          </a:stretch>
        </p:blipFill>
        <p:spPr>
          <a:xfrm>
            <a:off x="5346375" y="1319208"/>
            <a:ext cx="2571768" cy="200977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Why Scatter on Graphs?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01080" cy="4363153"/>
          </a:xfrm>
        </p:spPr>
        <p:txBody>
          <a:bodyPr/>
          <a:lstStyle/>
          <a:p>
            <a:r>
              <a:rPr lang="en-US" dirty="0" smtClean="0"/>
              <a:t>NAND Tree problem: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Best classical algorithm:</a:t>
            </a:r>
          </a:p>
          <a:p>
            <a:pPr lvl="1"/>
            <a:r>
              <a:rPr lang="en-US" dirty="0" smtClean="0"/>
              <a:t>Randomized</a:t>
            </a:r>
          </a:p>
          <a:p>
            <a:pPr lvl="1"/>
            <a:r>
              <a:rPr lang="en-US" dirty="0" smtClean="0"/>
              <a:t>Only needs to evaluate            of the leaves</a:t>
            </a:r>
            <a:endParaRPr lang="en-US" dirty="0"/>
          </a:p>
        </p:txBody>
      </p:sp>
      <p:pic>
        <p:nvPicPr>
          <p:cNvPr id="6" name="Picture 5" descr="NANDtr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2214554"/>
            <a:ext cx="4000528" cy="20193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96335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from:  </a:t>
            </a:r>
            <a:r>
              <a:rPr lang="en-US" dirty="0" err="1" smtClean="0"/>
              <a:t>Farhi</a:t>
            </a:r>
            <a:r>
              <a:rPr lang="en-US" dirty="0" smtClean="0"/>
              <a:t> E, Goldstone J, </a:t>
            </a:r>
            <a:r>
              <a:rPr lang="en-US" dirty="0" err="1" smtClean="0"/>
              <a:t>Gutmann</a:t>
            </a:r>
            <a:r>
              <a:rPr lang="en-US" dirty="0" smtClean="0"/>
              <a:t> S. A Quantum Algorithm for the Hamiltonian NAND Tree.</a:t>
            </a:r>
            <a:endParaRPr lang="en-US" dirty="0"/>
          </a:p>
        </p:txBody>
      </p:sp>
      <p:pic>
        <p:nvPicPr>
          <p:cNvPr id="10" name="Picture 9" descr="N75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11" y="5107210"/>
            <a:ext cx="800101" cy="393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Into the Jungle: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Bound States &amp; Phase Shifts in the Wild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 descr="2B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1247774"/>
            <a:ext cx="3219450" cy="2200275"/>
          </a:xfrm>
          <a:prstGeom prst="rect">
            <a:avLst/>
          </a:prstGeom>
        </p:spPr>
      </p:pic>
      <p:pic>
        <p:nvPicPr>
          <p:cNvPr id="5" name="Picture 4" descr="2H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0" y="1228724"/>
            <a:ext cx="3181350" cy="2219325"/>
          </a:xfrm>
          <a:prstGeom prst="rect">
            <a:avLst/>
          </a:prstGeom>
        </p:spPr>
      </p:pic>
      <p:pic>
        <p:nvPicPr>
          <p:cNvPr id="6" name="Picture 5" descr="2BS &amp; 1CB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8" y="4000504"/>
            <a:ext cx="3143250" cy="2238375"/>
          </a:xfrm>
          <a:prstGeom prst="rect">
            <a:avLst/>
          </a:prstGeom>
        </p:spPr>
      </p:pic>
      <p:pic>
        <p:nvPicPr>
          <p:cNvPr id="8" name="Picture 7" descr="NoB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1565" y="4000504"/>
            <a:ext cx="3228975" cy="2238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0166" y="3448049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 SBS &amp; One ABS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00694" y="3448049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 HBS &amp; One AHBS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09674" y="6238879"/>
            <a:ext cx="35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 SBS, One ABS, &amp; One CBS  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43636" y="6238879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 BS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riginalLevinson's.jpg"/>
          <p:cNvPicPr>
            <a:picLocks noChangeAspect="1"/>
          </p:cNvPicPr>
          <p:nvPr/>
        </p:nvPicPr>
        <p:blipFill>
          <a:blip r:embed="rId3"/>
          <a:srcRect t="36864" b="32029"/>
          <a:stretch>
            <a:fillRect/>
          </a:stretch>
        </p:blipFill>
        <p:spPr>
          <a:xfrm>
            <a:off x="642910" y="4281472"/>
            <a:ext cx="7686700" cy="1231903"/>
          </a:xfrm>
          <a:prstGeom prst="rect">
            <a:avLst/>
          </a:prstGeom>
        </p:spPr>
      </p:pic>
      <p:pic>
        <p:nvPicPr>
          <p:cNvPr id="9" name="Picture 8" descr="LevinsonPotentia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1214422"/>
            <a:ext cx="2762250" cy="3067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15008" y="3214686"/>
            <a:ext cx="314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Potential on a half-line</a:t>
            </a:r>
          </a:p>
          <a:p>
            <a:r>
              <a:rPr lang="en-US" dirty="0" smtClean="0"/>
              <a:t>(modeling spherically symmetric 3D potential)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08707"/>
            <a:ext cx="8401080" cy="4525963"/>
          </a:xfrm>
        </p:spPr>
        <p:txBody>
          <a:bodyPr/>
          <a:lstStyle/>
          <a:p>
            <a:r>
              <a:rPr lang="en-US" dirty="0" smtClean="0"/>
              <a:t>Continuum Case:</a:t>
            </a:r>
          </a:p>
          <a:p>
            <a:pPr lvl="1"/>
            <a:r>
              <a:rPr lang="en-US" dirty="0" smtClean="0"/>
              <a:t>Levinson (1949)</a:t>
            </a:r>
          </a:p>
          <a:p>
            <a:pPr lvl="1"/>
            <a:r>
              <a:rPr lang="en-US" dirty="0" smtClean="0"/>
              <a:t>No CBS</a:t>
            </a:r>
          </a:p>
          <a:p>
            <a:r>
              <a:rPr lang="en-US" dirty="0" smtClean="0"/>
              <a:t>Discrete Case:</a:t>
            </a:r>
          </a:p>
          <a:p>
            <a:pPr lvl="1"/>
            <a:r>
              <a:rPr lang="en-US" dirty="0" smtClean="0"/>
              <a:t>Case &amp; </a:t>
            </a:r>
            <a:r>
              <a:rPr lang="en-US" dirty="0" err="1" smtClean="0"/>
              <a:t>Kac</a:t>
            </a:r>
            <a:r>
              <a:rPr lang="en-US" dirty="0" smtClean="0"/>
              <a:t> (1972)</a:t>
            </a:r>
          </a:p>
          <a:p>
            <a:pPr lvl="2"/>
            <a:r>
              <a:rPr lang="en-US" dirty="0" smtClean="0"/>
              <a:t>Graph = chain with self-loops</a:t>
            </a:r>
          </a:p>
          <a:p>
            <a:pPr lvl="2"/>
            <a:r>
              <a:rPr lang="en-US" dirty="0" smtClean="0"/>
              <a:t>No CBS &amp; ignored HBS</a:t>
            </a:r>
          </a:p>
          <a:p>
            <a:pPr lvl="1"/>
            <a:r>
              <a:rPr lang="en-US" dirty="0" smtClean="0"/>
              <a:t>Hinton, Klaus, &amp; Shaw (1991)</a:t>
            </a:r>
          </a:p>
          <a:p>
            <a:pPr lvl="2"/>
            <a:r>
              <a:rPr lang="en-US" dirty="0" smtClean="0"/>
              <a:t>Included HBS</a:t>
            </a:r>
          </a:p>
          <a:p>
            <a:pPr lvl="2"/>
            <a:r>
              <a:rPr lang="en-US" dirty="0" smtClean="0"/>
              <a:t>…but still just chain with self-loops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 Brief History of Levinson’s Theorem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126163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Excerpt from: Dong S-H and Ma Z-Q 2000 Levinson's theorem for the Schrödinger equation in one dimension </a:t>
            </a:r>
            <a:r>
              <a:rPr lang="en-US" i="1" dirty="0" smtClean="0"/>
              <a:t>Int. J. </a:t>
            </a:r>
            <a:r>
              <a:rPr lang="en-US" i="1" dirty="0" err="1" smtClean="0"/>
              <a:t>Theor</a:t>
            </a:r>
            <a:r>
              <a:rPr lang="en-US" i="1" dirty="0" smtClean="0"/>
              <a:t>. Phys.</a:t>
            </a:r>
            <a:r>
              <a:rPr lang="en-US" dirty="0" smtClean="0"/>
              <a:t> </a:t>
            </a:r>
            <a:r>
              <a:rPr lang="en-US" b="1" dirty="0" smtClean="0"/>
              <a:t>39</a:t>
            </a:r>
            <a:r>
              <a:rPr lang="en-US" dirty="0" smtClean="0"/>
              <a:t> 469-81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0166" y="5934670"/>
            <a:ext cx="58544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What about arbitrary graphs?</a:t>
            </a:r>
            <a:endParaRPr 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1" name="Picture 10" descr="ChainWithSelfLoop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496" y="2071678"/>
            <a:ext cx="4929188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7" grpId="0" build="allAtOnce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The Theorem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" name="Picture 6" descr="TheoremDef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812751"/>
            <a:ext cx="7553325" cy="3330893"/>
          </a:xfrm>
          <a:prstGeom prst="rect">
            <a:avLst/>
          </a:prstGeom>
        </p:spPr>
      </p:pic>
      <p:pic>
        <p:nvPicPr>
          <p:cNvPr id="5" name="Picture 4" descr="Theore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1643050"/>
            <a:ext cx="7840922" cy="1011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 descr="ArgRes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196" y="1356188"/>
            <a:ext cx="2457450" cy="352425"/>
          </a:xfrm>
          <a:prstGeom prst="rect">
            <a:avLst/>
          </a:prstGeom>
        </p:spPr>
      </p:pic>
      <p:pic>
        <p:nvPicPr>
          <p:cNvPr id="81" name="Picture 80" descr="DegPoly.jpg"/>
          <p:cNvPicPr>
            <a:picLocks noChangeAspect="1"/>
          </p:cNvPicPr>
          <p:nvPr/>
        </p:nvPicPr>
        <p:blipFill>
          <a:blip r:embed="rId4"/>
          <a:srcRect t="54503" r="1085"/>
          <a:stretch>
            <a:fillRect/>
          </a:stretch>
        </p:blipFill>
        <p:spPr>
          <a:xfrm>
            <a:off x="6921080" y="6198410"/>
            <a:ext cx="1300188" cy="216678"/>
          </a:xfrm>
          <a:prstGeom prst="rect">
            <a:avLst/>
          </a:prstGeom>
        </p:spPr>
      </p:pic>
      <p:pic>
        <p:nvPicPr>
          <p:cNvPr id="50" name="Picture 49" descr="RonGamm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55" y="2743209"/>
            <a:ext cx="6915150" cy="276225"/>
          </a:xfrm>
          <a:prstGeom prst="rect">
            <a:avLst/>
          </a:prstGeom>
        </p:spPr>
      </p:pic>
      <p:pic>
        <p:nvPicPr>
          <p:cNvPr id="71" name="Picture 70" descr="InversionSymm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77" y="2928934"/>
            <a:ext cx="3473291" cy="218599"/>
          </a:xfrm>
          <a:prstGeom prst="rect">
            <a:avLst/>
          </a:prstGeom>
        </p:spPr>
      </p:pic>
      <p:pic>
        <p:nvPicPr>
          <p:cNvPr id="44" name="Picture 43" descr="RonGamma.jpg"/>
          <p:cNvPicPr>
            <a:picLocks noChangeAspect="1"/>
          </p:cNvPicPr>
          <p:nvPr/>
        </p:nvPicPr>
        <p:blipFill>
          <a:blip r:embed="rId5"/>
          <a:srcRect r="65179"/>
          <a:stretch>
            <a:fillRect/>
          </a:stretch>
        </p:blipFill>
        <p:spPr>
          <a:xfrm>
            <a:off x="235255" y="2743209"/>
            <a:ext cx="2407919" cy="276225"/>
          </a:xfrm>
          <a:prstGeom prst="rect">
            <a:avLst/>
          </a:prstGeom>
        </p:spPr>
      </p:pic>
      <p:pic>
        <p:nvPicPr>
          <p:cNvPr id="55" name="Picture 54" descr="Theorem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72" y="4752991"/>
            <a:ext cx="8013313" cy="1033463"/>
          </a:xfrm>
          <a:prstGeom prst="rect">
            <a:avLst/>
          </a:prstGeom>
        </p:spPr>
      </p:pic>
      <p:pic>
        <p:nvPicPr>
          <p:cNvPr id="57" name="Picture 56" descr="Superman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6174" y="3262313"/>
            <a:ext cx="1905000" cy="3152775"/>
          </a:xfrm>
          <a:prstGeom prst="rect">
            <a:avLst/>
          </a:prstGeom>
        </p:spPr>
      </p:pic>
      <p:pic>
        <p:nvPicPr>
          <p:cNvPr id="73" name="Picture 72" descr="Halfway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158" y="4610112"/>
            <a:ext cx="8315325" cy="533400"/>
          </a:xfrm>
          <a:prstGeom prst="rect">
            <a:avLst/>
          </a:prstGeom>
        </p:spPr>
      </p:pic>
      <p:pic>
        <p:nvPicPr>
          <p:cNvPr id="46" name="Picture 45" descr="RComplex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3091" y="4529147"/>
            <a:ext cx="1343025" cy="257175"/>
          </a:xfrm>
          <a:prstGeom prst="rect">
            <a:avLst/>
          </a:prstGeom>
        </p:spPr>
      </p:pic>
      <p:pic>
        <p:nvPicPr>
          <p:cNvPr id="48" name="Picture 47" descr="RGammaValued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701" y="2338382"/>
            <a:ext cx="4448175" cy="304800"/>
          </a:xfrm>
          <a:prstGeom prst="rect">
            <a:avLst/>
          </a:prstGeom>
        </p:spPr>
      </p:pic>
      <p:sp>
        <p:nvSpPr>
          <p:cNvPr id="51" name="Down Arrow 50"/>
          <p:cNvSpPr/>
          <p:nvPr/>
        </p:nvSpPr>
        <p:spPr>
          <a:xfrm>
            <a:off x="2071670" y="3071803"/>
            <a:ext cx="335756" cy="50007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RGammatoGamma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7324" y="3690942"/>
            <a:ext cx="2171700" cy="238125"/>
          </a:xfrm>
          <a:prstGeom prst="rect">
            <a:avLst/>
          </a:prstGeom>
        </p:spPr>
      </p:pic>
      <p:sp>
        <p:nvSpPr>
          <p:cNvPr id="54" name="Down Arrow 53"/>
          <p:cNvSpPr/>
          <p:nvPr/>
        </p:nvSpPr>
        <p:spPr>
          <a:xfrm>
            <a:off x="2407426" y="3957636"/>
            <a:ext cx="335756" cy="50007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Extend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05117" y="4071942"/>
            <a:ext cx="2409825" cy="247650"/>
          </a:xfrm>
          <a:prstGeom prst="rect">
            <a:avLst/>
          </a:prstGeom>
        </p:spPr>
      </p:pic>
      <p:sp>
        <p:nvSpPr>
          <p:cNvPr id="1026" name="PubRRectCallout"/>
          <p:cNvSpPr>
            <a:spLocks noEditPoints="1" noChangeArrowheads="1"/>
          </p:cNvSpPr>
          <p:nvPr/>
        </p:nvSpPr>
        <p:spPr bwMode="auto">
          <a:xfrm>
            <a:off x="6143636" y="2476504"/>
            <a:ext cx="1828800" cy="1524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29363" y="2714620"/>
            <a:ext cx="208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Analytic Continuation</a:t>
            </a:r>
            <a:r>
              <a:rPr lang="en-US" b="1" dirty="0" smtClean="0"/>
              <a:t>!</a:t>
            </a:r>
          </a:p>
        </p:txBody>
      </p:sp>
      <p:pic>
        <p:nvPicPr>
          <p:cNvPr id="36" name="Picture 35" descr="SSRWav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8100" y="1429057"/>
            <a:ext cx="2687003" cy="400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Proof Outline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" name="Picture 5" descr="WindingTheta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57488" y="1645920"/>
            <a:ext cx="1504950" cy="228600"/>
          </a:xfrm>
          <a:prstGeom prst="rect">
            <a:avLst/>
          </a:prstGeom>
        </p:spPr>
      </p:pic>
      <p:pic>
        <p:nvPicPr>
          <p:cNvPr id="7" name="Picture 6" descr="ZerosPolesR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72132" y="2071678"/>
            <a:ext cx="2724150" cy="209550"/>
          </a:xfrm>
          <a:prstGeom prst="rect">
            <a:avLst/>
          </a:prstGeom>
        </p:spPr>
      </p:pic>
      <p:pic>
        <p:nvPicPr>
          <p:cNvPr id="16" name="Picture 15" descr="NumberBS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28992" y="5486400"/>
            <a:ext cx="495300" cy="257175"/>
          </a:xfrm>
          <a:prstGeom prst="rect">
            <a:avLst/>
          </a:prstGeom>
        </p:spPr>
      </p:pic>
      <p:pic>
        <p:nvPicPr>
          <p:cNvPr id="17" name="Picture 16" descr="NumberHBS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86358" y="5486400"/>
            <a:ext cx="628650" cy="238125"/>
          </a:xfrm>
          <a:prstGeom prst="rect">
            <a:avLst/>
          </a:prstGeom>
        </p:spPr>
      </p:pic>
      <p:sp>
        <p:nvSpPr>
          <p:cNvPr id="22" name="Left-Right Arrow 21"/>
          <p:cNvSpPr/>
          <p:nvPr/>
        </p:nvSpPr>
        <p:spPr>
          <a:xfrm rot="1081601" flipV="1">
            <a:off x="4431854" y="1845771"/>
            <a:ext cx="1114031" cy="11536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 rot="2397885">
            <a:off x="6557968" y="2560247"/>
            <a:ext cx="904863" cy="14000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 rot="20433974">
            <a:off x="4513812" y="2374038"/>
            <a:ext cx="993441" cy="10202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 rot="5400000">
            <a:off x="3523788" y="3001815"/>
            <a:ext cx="380991" cy="14000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/>
          <p:cNvSpPr/>
          <p:nvPr/>
        </p:nvSpPr>
        <p:spPr>
          <a:xfrm rot="5400000">
            <a:off x="3597121" y="3740005"/>
            <a:ext cx="380991" cy="14000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 rot="5400000">
            <a:off x="3536183" y="5144943"/>
            <a:ext cx="380991" cy="14000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 rot="5400000">
            <a:off x="5235428" y="5144943"/>
            <a:ext cx="380991" cy="14000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 rot="5400000">
            <a:off x="6889907" y="5144943"/>
            <a:ext cx="380991" cy="14000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 rot="5400000">
            <a:off x="6889907" y="5864068"/>
            <a:ext cx="380991" cy="14000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RasTheta.jp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2929" y="1706394"/>
            <a:ext cx="1400175" cy="393383"/>
          </a:xfrm>
          <a:prstGeom prst="rect">
            <a:avLst/>
          </a:prstGeom>
        </p:spPr>
      </p:pic>
      <p:pic>
        <p:nvPicPr>
          <p:cNvPr id="43" name="Picture 42" descr="RGammaValued.jpg"/>
          <p:cNvPicPr>
            <a:picLocks noChangeAspect="1"/>
          </p:cNvPicPr>
          <p:nvPr/>
        </p:nvPicPr>
        <p:blipFill>
          <a:blip r:embed="rId11"/>
          <a:srcRect r="72591" b="1562"/>
          <a:stretch>
            <a:fillRect/>
          </a:stretch>
        </p:blipFill>
        <p:spPr>
          <a:xfrm>
            <a:off x="266701" y="2338382"/>
            <a:ext cx="1219199" cy="300040"/>
          </a:xfrm>
          <a:prstGeom prst="rect">
            <a:avLst/>
          </a:prstGeom>
        </p:spPr>
      </p:pic>
      <p:pic>
        <p:nvPicPr>
          <p:cNvPr id="47" name="Picture 46" descr="GammaUnitCircle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96113" y="1676228"/>
            <a:ext cx="1419225" cy="314325"/>
          </a:xfrm>
          <a:prstGeom prst="rect">
            <a:avLst/>
          </a:prstGeom>
        </p:spPr>
      </p:pic>
      <p:pic>
        <p:nvPicPr>
          <p:cNvPr id="52" name="Picture 51" descr="RGammatoGamma.jpg"/>
          <p:cNvPicPr>
            <a:picLocks noChangeAspect="1"/>
          </p:cNvPicPr>
          <p:nvPr/>
        </p:nvPicPr>
        <p:blipFill>
          <a:blip r:embed="rId12"/>
          <a:srcRect r="41162"/>
          <a:stretch>
            <a:fillRect/>
          </a:stretch>
        </p:blipFill>
        <p:spPr>
          <a:xfrm>
            <a:off x="1557324" y="3690942"/>
            <a:ext cx="1277779" cy="238125"/>
          </a:xfrm>
          <a:prstGeom prst="rect">
            <a:avLst/>
          </a:prstGeom>
        </p:spPr>
      </p:pic>
      <p:pic>
        <p:nvPicPr>
          <p:cNvPr id="59" name="Picture 58" descr="Rasf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48498" y="1352378"/>
            <a:ext cx="1110615" cy="356235"/>
          </a:xfrm>
          <a:prstGeom prst="rect">
            <a:avLst/>
          </a:prstGeom>
        </p:spPr>
      </p:pic>
      <p:pic>
        <p:nvPicPr>
          <p:cNvPr id="63" name="Picture 62" descr="ThetaDiff.jp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403162" y="2005005"/>
            <a:ext cx="1381125" cy="352425"/>
          </a:xfrm>
          <a:prstGeom prst="rect">
            <a:avLst/>
          </a:prstGeom>
        </p:spPr>
      </p:pic>
      <p:pic>
        <p:nvPicPr>
          <p:cNvPr id="68" name="Picture 67" descr="ZerosFInv.jp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915150" y="3043237"/>
            <a:ext cx="2228850" cy="257175"/>
          </a:xfrm>
          <a:prstGeom prst="rect">
            <a:avLst/>
          </a:prstGeom>
        </p:spPr>
      </p:pic>
      <p:pic>
        <p:nvPicPr>
          <p:cNvPr id="69" name="Picture 68" descr="ZerosF.jp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553464" y="2628896"/>
            <a:ext cx="1971675" cy="228600"/>
          </a:xfrm>
          <a:prstGeom prst="rect">
            <a:avLst/>
          </a:prstGeom>
        </p:spPr>
      </p:pic>
      <p:pic>
        <p:nvPicPr>
          <p:cNvPr id="70" name="Picture 69" descr="ZerosFInvOutside.jp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550801" y="3295651"/>
            <a:ext cx="2333625" cy="276225"/>
          </a:xfrm>
          <a:prstGeom prst="rect">
            <a:avLst/>
          </a:prstGeom>
        </p:spPr>
      </p:pic>
      <p:pic>
        <p:nvPicPr>
          <p:cNvPr id="72" name="Picture 71" descr="TotalZeros.jp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19188" y="4071942"/>
            <a:ext cx="6286500" cy="295275"/>
          </a:xfrm>
          <a:prstGeom prst="rect">
            <a:avLst/>
          </a:prstGeom>
        </p:spPr>
      </p:pic>
      <p:pic>
        <p:nvPicPr>
          <p:cNvPr id="74" name="Picture 73" descr="FInvRat.jp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490775" y="6093624"/>
            <a:ext cx="3714750" cy="295275"/>
          </a:xfrm>
          <a:prstGeom prst="rect">
            <a:avLst/>
          </a:prstGeom>
        </p:spPr>
      </p:pic>
      <p:pic>
        <p:nvPicPr>
          <p:cNvPr id="75" name="Picture 74" descr="DegreeQ.jp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462700" y="5441162"/>
            <a:ext cx="2085975" cy="247650"/>
          </a:xfrm>
          <a:prstGeom prst="rect">
            <a:avLst/>
          </a:prstGeom>
        </p:spPr>
      </p:pic>
      <p:pic>
        <p:nvPicPr>
          <p:cNvPr id="60" name="Picture 59" descr="ArgEx1.jp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42976" y="4181484"/>
            <a:ext cx="1533525" cy="676275"/>
          </a:xfrm>
          <a:prstGeom prst="rect">
            <a:avLst/>
          </a:prstGeom>
        </p:spPr>
      </p:pic>
      <p:pic>
        <p:nvPicPr>
          <p:cNvPr id="61" name="Picture 60" descr="ArgEx2.jp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188208" y="4991115"/>
            <a:ext cx="1581150" cy="581025"/>
          </a:xfrm>
          <a:prstGeom prst="rect">
            <a:avLst/>
          </a:prstGeom>
        </p:spPr>
      </p:pic>
      <p:pic>
        <p:nvPicPr>
          <p:cNvPr id="77" name="Picture 76" descr="ArgEx3.jp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142976" y="5660237"/>
            <a:ext cx="1457325" cy="581025"/>
          </a:xfrm>
          <a:prstGeom prst="rect">
            <a:avLst/>
          </a:prstGeom>
        </p:spPr>
      </p:pic>
      <p:pic>
        <p:nvPicPr>
          <p:cNvPr id="79" name="Picture 78" descr="ArgPrinc.jp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85216" y="2670048"/>
            <a:ext cx="4238625" cy="1095375"/>
          </a:xfrm>
          <a:prstGeom prst="rect">
            <a:avLst/>
          </a:prstGeom>
        </p:spPr>
      </p:pic>
      <p:pic>
        <p:nvPicPr>
          <p:cNvPr id="80" name="Picture 79" descr="DegPoly.jpg"/>
          <p:cNvPicPr>
            <a:picLocks noChangeAspect="1"/>
          </p:cNvPicPr>
          <p:nvPr/>
        </p:nvPicPr>
        <p:blipFill>
          <a:blip r:embed="rId4"/>
          <a:srcRect t="54503" r="72189" b="5499"/>
          <a:stretch>
            <a:fillRect/>
          </a:stretch>
        </p:blipFill>
        <p:spPr>
          <a:xfrm>
            <a:off x="6921080" y="6198410"/>
            <a:ext cx="365564" cy="190489"/>
          </a:xfrm>
          <a:prstGeom prst="rect">
            <a:avLst/>
          </a:prstGeom>
        </p:spPr>
      </p:pic>
      <p:sp>
        <p:nvSpPr>
          <p:cNvPr id="64" name="Down Arrow 63"/>
          <p:cNvSpPr/>
          <p:nvPr/>
        </p:nvSpPr>
        <p:spPr>
          <a:xfrm>
            <a:off x="2835103" y="2338383"/>
            <a:ext cx="236699" cy="3762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4" grpId="0" animBg="1"/>
      <p:bldP spid="54" grpId="1" animBg="1"/>
      <p:bldP spid="1026" grpId="0" animBg="1"/>
      <p:bldP spid="1026" grpId="1" animBg="1"/>
      <p:bldP spid="58" grpId="0"/>
      <p:bldP spid="58" grpId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64" grpId="0" animBg="1"/>
      <p:bldP spid="6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Into the Jungle: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Bound States &amp; Phase Shifts in the Wild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 descr="2B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1247774"/>
            <a:ext cx="3219450" cy="2200275"/>
          </a:xfrm>
          <a:prstGeom prst="rect">
            <a:avLst/>
          </a:prstGeom>
        </p:spPr>
      </p:pic>
      <p:pic>
        <p:nvPicPr>
          <p:cNvPr id="5" name="Picture 4" descr="2H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0" y="1228724"/>
            <a:ext cx="3181350" cy="2219325"/>
          </a:xfrm>
          <a:prstGeom prst="rect">
            <a:avLst/>
          </a:prstGeom>
        </p:spPr>
      </p:pic>
      <p:pic>
        <p:nvPicPr>
          <p:cNvPr id="6" name="Picture 5" descr="2BS &amp; 1CB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8" y="4000504"/>
            <a:ext cx="3143250" cy="2238375"/>
          </a:xfrm>
          <a:prstGeom prst="rect">
            <a:avLst/>
          </a:prstGeom>
        </p:spPr>
      </p:pic>
      <p:pic>
        <p:nvPicPr>
          <p:cNvPr id="8" name="Picture 7" descr="NoB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1565" y="4000504"/>
            <a:ext cx="3228975" cy="2238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0166" y="3448049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 SBS &amp; One ABS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00694" y="3448049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 HBS &amp; One AHBS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09674" y="6238879"/>
            <a:ext cx="35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 SBS, One ABS, &amp; One CBS  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43636" y="6238879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 BS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716175" y="2524719"/>
            <a:ext cx="1927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2+2=4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00694" y="2524719"/>
            <a:ext cx="1927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1+1=2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7662" y="5315549"/>
            <a:ext cx="2622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2+2+2=6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29322" y="5315549"/>
            <a:ext cx="1231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0=0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APmatri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8" y="3170053"/>
            <a:ext cx="7186634" cy="2044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2" y="61391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Excerpt from:  H. </a:t>
            </a:r>
            <a:r>
              <a:rPr lang="en-US" sz="1600" dirty="0" err="1" smtClean="0"/>
              <a:t>Ammari</a:t>
            </a:r>
            <a:r>
              <a:rPr lang="en-US" sz="1600" dirty="0" smtClean="0"/>
              <a:t>, H. Kang, and H. Lee, Layer Potential Techniques in Spectral Analysis, Mathematical Surveys and Monographs, Vol. 153, American Mathematical Society, Providence RI, 2009.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Future Work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3686188"/>
          </a:xfrm>
        </p:spPr>
        <p:txBody>
          <a:bodyPr/>
          <a:lstStyle/>
          <a:p>
            <a:r>
              <a:rPr lang="en-US" sz="2600" dirty="0" smtClean="0"/>
              <a:t>What about multiple tails?</a:t>
            </a:r>
          </a:p>
          <a:p>
            <a:pPr lvl="1"/>
            <a:r>
              <a:rPr lang="en-US" sz="2200" dirty="0" smtClean="0"/>
              <a:t>Now R is a matrix (called the S-matrix)…</a:t>
            </a:r>
          </a:p>
          <a:p>
            <a:pPr lvl="1"/>
            <a:r>
              <a:rPr lang="en-US" sz="2200" dirty="0" smtClean="0"/>
              <a:t>The generalized argument principle is not so elegant… </a:t>
            </a:r>
          </a:p>
          <a:p>
            <a:r>
              <a:rPr lang="en-US" sz="2600" dirty="0" smtClean="0"/>
              <a:t>Possible step towards new quantum algorithms?</a:t>
            </a:r>
            <a:endParaRPr lang="en-US" sz="2200" dirty="0"/>
          </a:p>
          <a:p>
            <a:pPr lvl="1"/>
            <a:r>
              <a:rPr lang="en-US" sz="2200" dirty="0" smtClean="0"/>
              <a:t>Are there interesting problems that can be couched in terms of the number of bound states and vertices of a graph?</a:t>
            </a:r>
          </a:p>
          <a:p>
            <a:pPr lvl="1"/>
            <a:r>
              <a:rPr lang="en-US" sz="2200" dirty="0" smtClean="0"/>
              <a:t>What properties of graphs make them nice habitats for the various species of bound states?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Why Scatter on Graphs?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480" y="2428869"/>
            <a:ext cx="7143800" cy="12858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Can a quantum algorithm do better?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Why Scatter on Graphs?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8401080" cy="4794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Farhi</a:t>
            </a:r>
            <a:r>
              <a:rPr lang="en-US" dirty="0" smtClean="0"/>
              <a:t>, Goldstone, </a:t>
            </a:r>
            <a:r>
              <a:rPr lang="en-US" dirty="0" err="1" smtClean="0"/>
              <a:t>Gutmann</a:t>
            </a:r>
            <a:r>
              <a:rPr lang="en-US" dirty="0" smtClean="0"/>
              <a:t> (2007)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Connections to parallel nodes represent input</a:t>
            </a:r>
          </a:p>
          <a:p>
            <a:r>
              <a:rPr lang="en-US" dirty="0" smtClean="0"/>
              <a:t>Prepare a traveling wave packet on the left…</a:t>
            </a:r>
          </a:p>
          <a:p>
            <a:r>
              <a:rPr lang="en-US" dirty="0" smtClean="0"/>
              <a:t>…let it loose…</a:t>
            </a:r>
          </a:p>
          <a:p>
            <a:r>
              <a:rPr lang="en-US" dirty="0" smtClean="0"/>
              <a:t>…if found on the right after fixed time, answer 1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621169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from:  </a:t>
            </a:r>
            <a:r>
              <a:rPr lang="en-US" dirty="0" err="1" smtClean="0"/>
              <a:t>Farhi</a:t>
            </a:r>
            <a:r>
              <a:rPr lang="en-US" dirty="0" smtClean="0"/>
              <a:t> E, Goldstone J, </a:t>
            </a:r>
            <a:r>
              <a:rPr lang="en-US" dirty="0" err="1" smtClean="0"/>
              <a:t>Gutmann</a:t>
            </a:r>
            <a:r>
              <a:rPr lang="en-US" dirty="0" smtClean="0"/>
              <a:t> S. A Quantum Algorithm for the Hamiltonian NAND Tree.</a:t>
            </a:r>
            <a:endParaRPr lang="en-US" dirty="0"/>
          </a:p>
        </p:txBody>
      </p:sp>
      <p:pic>
        <p:nvPicPr>
          <p:cNvPr id="7" name="Picture 6" descr="Runwa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2057400"/>
            <a:ext cx="8632031" cy="1940719"/>
          </a:xfrm>
          <a:prstGeom prst="rect">
            <a:avLst/>
          </a:prstGeom>
        </p:spPr>
      </p:pic>
      <p:pic>
        <p:nvPicPr>
          <p:cNvPr id="13" name="Picture 12" descr="Runway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2057400"/>
            <a:ext cx="8632031" cy="1940719"/>
          </a:xfrm>
          <a:prstGeom prst="rect">
            <a:avLst/>
          </a:prstGeom>
        </p:spPr>
      </p:pic>
      <p:pic>
        <p:nvPicPr>
          <p:cNvPr id="14" name="Picture 13" descr="Runway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2057400"/>
            <a:ext cx="8632031" cy="1940719"/>
          </a:xfrm>
          <a:prstGeom prst="rect">
            <a:avLst/>
          </a:prstGeom>
        </p:spPr>
      </p:pic>
      <p:pic>
        <p:nvPicPr>
          <p:cNvPr id="15" name="Picture 14" descr="Runway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2057400"/>
            <a:ext cx="8632031" cy="1940719"/>
          </a:xfrm>
          <a:prstGeom prst="rect">
            <a:avLst/>
          </a:prstGeom>
        </p:spPr>
      </p:pic>
      <p:pic>
        <p:nvPicPr>
          <p:cNvPr id="16" name="Picture 15" descr="Runway4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0" y="2057400"/>
            <a:ext cx="8632031" cy="1940719"/>
          </a:xfrm>
          <a:prstGeom prst="rect">
            <a:avLst/>
          </a:prstGeom>
        </p:spPr>
      </p:pic>
      <p:pic>
        <p:nvPicPr>
          <p:cNvPr id="11" name="Picture 10" descr="Runtime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158" y="2285992"/>
            <a:ext cx="2672767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Why Scatter on Graphs?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28869"/>
            <a:ext cx="8401080" cy="12858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Can scattering on graphs offer a quantum speedup on other interesting problems?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You Skipped the BBQ For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401080" cy="1543048"/>
          </a:xfrm>
        </p:spPr>
        <p:txBody>
          <a:bodyPr/>
          <a:lstStyle/>
          <a:p>
            <a:r>
              <a:rPr lang="en-US" dirty="0" smtClean="0"/>
              <a:t>Goal: Relate (a certain property of) scattering states (called the winding of their phase) to the number of bound states and the size of a graph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9026" y="4857760"/>
            <a:ext cx="5214974" cy="1446550"/>
          </a:xfrm>
          <a:prstGeom prst="rect">
            <a:avLst/>
          </a:prstGeom>
          <a:noFill/>
          <a:scene3d>
            <a:camera prst="orthographicFront">
              <a:rot lat="0" lon="0" rev="12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Free Introduction to Complex Analysis!</a:t>
            </a:r>
            <a:endParaRPr lang="en-US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3093267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Crash Course in Graphs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Introduction to Quantum Walks (&amp; scattering on graphs)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Meet the </a:t>
            </a:r>
            <a:r>
              <a:rPr lang="en-US" dirty="0" err="1" smtClean="0"/>
              <a:t>Eigenstates</a:t>
            </a:r>
            <a:endParaRPr lang="en-US" dirty="0" smtClean="0"/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Scattering states (&amp; the winding of their phase)</a:t>
            </a:r>
          </a:p>
          <a:p>
            <a:pPr marL="800100" lvl="1" indent="-342900">
              <a:buFont typeface="+mj-lt"/>
              <a:buAutoNum type="romanLcPeriod"/>
            </a:pPr>
            <a:r>
              <a:rPr lang="en-US" dirty="0" smtClean="0"/>
              <a:t>(The many species of) bound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Some Examples: explore relation between winding &amp; bound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Brief History of Levinson’s Theorem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Explain the Title: “Levinson’s Theorem for Scattering on Graphs”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Sketch of the Proof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Briefer Future of Levinson’s Theorem</a:t>
            </a:r>
          </a:p>
          <a:p>
            <a:pPr marL="800100" lvl="1" indent="-342900">
              <a:buFont typeface="+mj-lt"/>
              <a:buAutoNum type="romanL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Graphs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757230"/>
          </a:xfrm>
        </p:spPr>
        <p:txBody>
          <a:bodyPr/>
          <a:lstStyle/>
          <a:p>
            <a:r>
              <a:rPr lang="en-US" dirty="0" smtClean="0"/>
              <a:t>Vertices + Weighted Edges</a:t>
            </a:r>
          </a:p>
          <a:p>
            <a:endParaRPr lang="en-US" dirty="0"/>
          </a:p>
        </p:txBody>
      </p:sp>
      <p:pic>
        <p:nvPicPr>
          <p:cNvPr id="8" name="Picture 7" descr="selfloo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8" y="2846088"/>
            <a:ext cx="3779520" cy="31546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00736" y="5000622"/>
            <a:ext cx="3186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Adjacency Matrix</a:t>
            </a:r>
            <a:endParaRPr lang="en-US" sz="2400" b="1" dirty="0"/>
          </a:p>
        </p:txBody>
      </p:sp>
      <p:pic>
        <p:nvPicPr>
          <p:cNvPr id="12" name="Picture 11" descr="MatSelfLoo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866" y="3128974"/>
            <a:ext cx="3848100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Quantum Walks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543956" cy="757230"/>
          </a:xfrm>
        </p:spPr>
        <p:txBody>
          <a:bodyPr/>
          <a:lstStyle/>
          <a:p>
            <a:r>
              <a:rPr lang="en-US" dirty="0" smtClean="0"/>
              <a:t>Quantum Dynamics: Hilbert Space + Hamiltonian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662" y="3071810"/>
            <a:ext cx="290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Basis State For Each Vertex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57818" y="307181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3929058" y="1857364"/>
            <a:ext cx="142876" cy="1385895"/>
          </a:xfrm>
          <a:prstGeom prst="downArrow">
            <a:avLst/>
          </a:prstGeom>
          <a:scene3d>
            <a:camera prst="orthographicFront">
              <a:rot lat="0" lon="0" rev="183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572264" y="1971667"/>
            <a:ext cx="142876" cy="1100143"/>
          </a:xfrm>
          <a:prstGeom prst="downArrow">
            <a:avLst/>
          </a:prstGeom>
          <a:scene3d>
            <a:camera prst="orthographicFront">
              <a:rot lat="0" lon="0" rev="19199999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Bas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3590930"/>
            <a:ext cx="676275" cy="552450"/>
          </a:xfrm>
          <a:prstGeom prst="rect">
            <a:avLst/>
          </a:prstGeom>
        </p:spPr>
      </p:pic>
      <p:pic>
        <p:nvPicPr>
          <p:cNvPr id="16" name="Picture 15" descr="Evolv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864" y="5486401"/>
            <a:ext cx="3764210" cy="657243"/>
          </a:xfrm>
          <a:prstGeom prst="rect">
            <a:avLst/>
          </a:prstGeom>
        </p:spPr>
      </p:pic>
      <p:pic>
        <p:nvPicPr>
          <p:cNvPr id="17" name="Picture 16" descr="Hamiltonia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8572" y="3500434"/>
            <a:ext cx="4348204" cy="1571640"/>
          </a:xfrm>
          <a:prstGeom prst="rect">
            <a:avLst/>
          </a:prstGeom>
        </p:spPr>
      </p:pic>
      <p:pic>
        <p:nvPicPr>
          <p:cNvPr id="18" name="Picture 17" descr="xIn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1670" y="3621024"/>
            <a:ext cx="1252551" cy="465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Scattering on Graphs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420267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Basis states on tail:</a:t>
            </a:r>
            <a:endParaRPr lang="en-US" dirty="0"/>
          </a:p>
        </p:txBody>
      </p:sp>
      <p:pic>
        <p:nvPicPr>
          <p:cNvPr id="9" name="Picture 8" descr="TailStat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26" y="4184381"/>
            <a:ext cx="1643074" cy="387627"/>
          </a:xfrm>
          <a:prstGeom prst="rect">
            <a:avLst/>
          </a:prstGeom>
        </p:spPr>
      </p:pic>
      <p:pic>
        <p:nvPicPr>
          <p:cNvPr id="12" name="Picture 11" descr="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10" y="1485902"/>
            <a:ext cx="1843088" cy="2300288"/>
          </a:xfrm>
          <a:prstGeom prst="rect">
            <a:avLst/>
          </a:prstGeom>
        </p:spPr>
      </p:pic>
      <p:pic>
        <p:nvPicPr>
          <p:cNvPr id="13" name="Picture 12" descr="G+Ta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86" y="1571612"/>
            <a:ext cx="3971925" cy="22145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43042" y="457200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…where “t” is for “tail”</a:t>
            </a:r>
            <a:endParaRPr lang="en-US" dirty="0"/>
          </a:p>
        </p:txBody>
      </p:sp>
      <p:pic>
        <p:nvPicPr>
          <p:cNvPr id="16" name="Content Placeholder 15" descr="HwithTail.jpg"/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4857752" y="1570832"/>
            <a:ext cx="3643338" cy="235823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4075</TotalTime>
  <Words>1313</Words>
  <Application>Microsoft Macintosh PowerPoint</Application>
  <PresentationFormat>On-screen Show (4:3)</PresentationFormat>
  <Paragraphs>191</Paragraphs>
  <Slides>25</Slides>
  <Notes>21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Levinson’s Theorem for Scattering on Graphs</vt:lpstr>
      <vt:lpstr>Why Scatter on Graphs?</vt:lpstr>
      <vt:lpstr>Why Scatter on Graphs?</vt:lpstr>
      <vt:lpstr>Why Scatter on Graphs?</vt:lpstr>
      <vt:lpstr>Why Scatter on Graphs?</vt:lpstr>
      <vt:lpstr>What You Skipped the BBQ For</vt:lpstr>
      <vt:lpstr>Graphs</vt:lpstr>
      <vt:lpstr>Quantum Walks</vt:lpstr>
      <vt:lpstr>Scattering on Graphs</vt:lpstr>
      <vt:lpstr>Meet the Eigenstates</vt:lpstr>
      <vt:lpstr>Scattering States</vt:lpstr>
      <vt:lpstr>Scattering States</vt:lpstr>
      <vt:lpstr>Scattering States</vt:lpstr>
      <vt:lpstr>Winding of the Phase</vt:lpstr>
      <vt:lpstr>Standard &amp; Alternating Bound States</vt:lpstr>
      <vt:lpstr>Confined Bound States</vt:lpstr>
      <vt:lpstr> Standard &amp; Alternating Half-Bound States</vt:lpstr>
      <vt:lpstr>Scattering &amp; Bound State Field Guide</vt:lpstr>
      <vt:lpstr>Example: Oh CBS, Where Art Thou?</vt:lpstr>
      <vt:lpstr>Into the Jungle: Bound States &amp; Phase Shifts in the Wild</vt:lpstr>
      <vt:lpstr>A Brief History of Levinson’s Theorem</vt:lpstr>
      <vt:lpstr>The Theorem</vt:lpstr>
      <vt:lpstr>Proof Outline</vt:lpstr>
      <vt:lpstr>Into the Jungle: Bound States &amp; Phase Shifts in the Wild</vt:lpstr>
      <vt:lpstr>Future Work</vt:lpstr>
    </vt:vector>
  </TitlesOfParts>
  <Company>Institute for Quantum Computing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Levinson's Theorem for Scattering on Graphs</dc:title>
  <dc:creator>DJ Strouse</dc:creator>
  <cp:lastModifiedBy>Batman</cp:lastModifiedBy>
  <cp:revision>193</cp:revision>
  <dcterms:created xsi:type="dcterms:W3CDTF">2009-11-09T22:21:48Z</dcterms:created>
  <dcterms:modified xsi:type="dcterms:W3CDTF">2010-06-19T22:09:30Z</dcterms:modified>
</cp:coreProperties>
</file>