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1" d="100"/>
          <a:sy n="71" d="100"/>
        </p:scale>
        <p:origin x="672" y="6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031875" cy="6858000"/>
          </a:xfrm>
          <a:custGeom>
            <a:avLst/>
            <a:gdLst/>
            <a:ahLst/>
            <a:cxnLst/>
            <a:rect l="l" t="t" r="r" b="b"/>
            <a:pathLst>
              <a:path w="1031875" h="6858000">
                <a:moveTo>
                  <a:pt x="0" y="6858000"/>
                </a:moveTo>
                <a:lnTo>
                  <a:pt x="1031748" y="6858000"/>
                </a:lnTo>
                <a:lnTo>
                  <a:pt x="1031748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95755" y="0"/>
            <a:ext cx="5699760" cy="6858000"/>
          </a:xfrm>
          <a:custGeom>
            <a:avLst/>
            <a:gdLst/>
            <a:ahLst/>
            <a:cxnLst/>
            <a:rect l="l" t="t" r="r" b="b"/>
            <a:pathLst>
              <a:path w="5699759" h="6858000">
                <a:moveTo>
                  <a:pt x="0" y="6858000"/>
                </a:moveTo>
                <a:lnTo>
                  <a:pt x="5699760" y="6858000"/>
                </a:lnTo>
                <a:lnTo>
                  <a:pt x="5699760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6859523" y="0"/>
            <a:ext cx="5332730" cy="6858000"/>
          </a:xfrm>
          <a:custGeom>
            <a:avLst/>
            <a:gdLst/>
            <a:ahLst/>
            <a:cxnLst/>
            <a:rect l="l" t="t" r="r" b="b"/>
            <a:pathLst>
              <a:path w="5332730" h="6858000">
                <a:moveTo>
                  <a:pt x="0" y="6858000"/>
                </a:moveTo>
                <a:lnTo>
                  <a:pt x="5332475" y="6858000"/>
                </a:lnTo>
                <a:lnTo>
                  <a:pt x="5332475" y="0"/>
                </a:lnTo>
                <a:lnTo>
                  <a:pt x="0" y="0"/>
                </a:lnTo>
                <a:lnTo>
                  <a:pt x="0" y="685800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826008"/>
            <a:ext cx="6795770" cy="2593975"/>
          </a:xfrm>
          <a:custGeom>
            <a:avLst/>
            <a:gdLst/>
            <a:ahLst/>
            <a:cxnLst/>
            <a:rect l="l" t="t" r="r" b="b"/>
            <a:pathLst>
              <a:path w="6795770" h="2593975">
                <a:moveTo>
                  <a:pt x="6795516" y="0"/>
                </a:moveTo>
                <a:lnTo>
                  <a:pt x="0" y="0"/>
                </a:lnTo>
                <a:lnTo>
                  <a:pt x="0" y="2593848"/>
                </a:lnTo>
                <a:lnTo>
                  <a:pt x="6795516" y="2593848"/>
                </a:lnTo>
                <a:lnTo>
                  <a:pt x="6795516" y="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0" y="890016"/>
            <a:ext cx="1031875" cy="2466340"/>
          </a:xfrm>
          <a:custGeom>
            <a:avLst/>
            <a:gdLst/>
            <a:ahLst/>
            <a:cxnLst/>
            <a:rect l="l" t="t" r="r" b="b"/>
            <a:pathLst>
              <a:path w="1031875" h="2466340">
                <a:moveTo>
                  <a:pt x="0" y="2465831"/>
                </a:moveTo>
                <a:lnTo>
                  <a:pt x="1031747" y="2465831"/>
                </a:lnTo>
                <a:lnTo>
                  <a:pt x="1031747" y="0"/>
                </a:lnTo>
                <a:lnTo>
                  <a:pt x="0" y="0"/>
                </a:lnTo>
                <a:lnTo>
                  <a:pt x="0" y="2465831"/>
                </a:lnTo>
                <a:close/>
              </a:path>
            </a:pathLst>
          </a:custGeom>
          <a:solidFill>
            <a:srgbClr val="96A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031748" y="0"/>
            <a:ext cx="5828030" cy="6858000"/>
          </a:xfrm>
          <a:custGeom>
            <a:avLst/>
            <a:gdLst/>
            <a:ahLst/>
            <a:cxnLst/>
            <a:rect l="l" t="t" r="r" b="b"/>
            <a:pathLst>
              <a:path w="5828030" h="6858000">
                <a:moveTo>
                  <a:pt x="64008" y="0"/>
                </a:moveTo>
                <a:lnTo>
                  <a:pt x="0" y="0"/>
                </a:lnTo>
                <a:lnTo>
                  <a:pt x="0" y="6858000"/>
                </a:lnTo>
                <a:lnTo>
                  <a:pt x="64008" y="6858000"/>
                </a:lnTo>
                <a:lnTo>
                  <a:pt x="64008" y="0"/>
                </a:lnTo>
                <a:close/>
              </a:path>
              <a:path w="5828030" h="6858000">
                <a:moveTo>
                  <a:pt x="5827776" y="0"/>
                </a:moveTo>
                <a:lnTo>
                  <a:pt x="5763768" y="0"/>
                </a:lnTo>
                <a:lnTo>
                  <a:pt x="5763768" y="6858000"/>
                </a:lnTo>
                <a:lnTo>
                  <a:pt x="5827776" y="6858000"/>
                </a:lnTo>
                <a:lnTo>
                  <a:pt x="5827776" y="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96746" y="1454911"/>
            <a:ext cx="5311775" cy="1244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071372" y="2244851"/>
            <a:ext cx="11120755" cy="4613275"/>
          </a:xfrm>
          <a:custGeom>
            <a:avLst/>
            <a:gdLst/>
            <a:ahLst/>
            <a:cxnLst/>
            <a:rect l="l" t="t" r="r" b="b"/>
            <a:pathLst>
              <a:path w="11120755" h="4613275">
                <a:moveTo>
                  <a:pt x="0" y="4613147"/>
                </a:moveTo>
                <a:lnTo>
                  <a:pt x="11120628" y="4613147"/>
                </a:lnTo>
                <a:lnTo>
                  <a:pt x="11120628" y="0"/>
                </a:lnTo>
                <a:lnTo>
                  <a:pt x="0" y="0"/>
                </a:lnTo>
                <a:lnTo>
                  <a:pt x="0" y="4613147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896111"/>
            <a:ext cx="12192000" cy="1348740"/>
          </a:xfrm>
          <a:custGeom>
            <a:avLst/>
            <a:gdLst/>
            <a:ahLst/>
            <a:cxnLst/>
            <a:rect l="l" t="t" r="r" b="b"/>
            <a:pathLst>
              <a:path w="12192000" h="1348739">
                <a:moveTo>
                  <a:pt x="12192000" y="0"/>
                </a:moveTo>
                <a:lnTo>
                  <a:pt x="0" y="0"/>
                </a:lnTo>
                <a:lnTo>
                  <a:pt x="0" y="1348739"/>
                </a:lnTo>
                <a:lnTo>
                  <a:pt x="12192000" y="1348739"/>
                </a:lnTo>
                <a:lnTo>
                  <a:pt x="12192000" y="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963167"/>
            <a:ext cx="1007744" cy="1216660"/>
          </a:xfrm>
          <a:custGeom>
            <a:avLst/>
            <a:gdLst/>
            <a:ahLst/>
            <a:cxnLst/>
            <a:rect l="l" t="t" r="r" b="b"/>
            <a:pathLst>
              <a:path w="1007744" h="1216660">
                <a:moveTo>
                  <a:pt x="1007363" y="0"/>
                </a:moveTo>
                <a:lnTo>
                  <a:pt x="0" y="0"/>
                </a:lnTo>
                <a:lnTo>
                  <a:pt x="0" y="1216152"/>
                </a:lnTo>
                <a:lnTo>
                  <a:pt x="1007363" y="1216152"/>
                </a:lnTo>
                <a:lnTo>
                  <a:pt x="1007363" y="0"/>
                </a:lnTo>
                <a:close/>
              </a:path>
            </a:pathLst>
          </a:custGeom>
          <a:solidFill>
            <a:srgbClr val="96A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1007363" y="0"/>
            <a:ext cx="64135" cy="6858000"/>
          </a:xfrm>
          <a:custGeom>
            <a:avLst/>
            <a:gdLst/>
            <a:ahLst/>
            <a:cxnLst/>
            <a:rect l="l" t="t" r="r" b="b"/>
            <a:pathLst>
              <a:path w="64134" h="6858000">
                <a:moveTo>
                  <a:pt x="64008" y="0"/>
                </a:moveTo>
                <a:lnTo>
                  <a:pt x="0" y="0"/>
                </a:lnTo>
                <a:lnTo>
                  <a:pt x="0" y="6857999"/>
                </a:lnTo>
                <a:lnTo>
                  <a:pt x="64008" y="6857999"/>
                </a:lnTo>
                <a:lnTo>
                  <a:pt x="64008" y="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867155"/>
            <a:ext cx="6833870" cy="2593975"/>
          </a:xfrm>
          <a:custGeom>
            <a:avLst/>
            <a:gdLst/>
            <a:ahLst/>
            <a:cxnLst/>
            <a:rect l="l" t="t" r="r" b="b"/>
            <a:pathLst>
              <a:path w="6833870" h="2593975">
                <a:moveTo>
                  <a:pt x="6833616" y="0"/>
                </a:moveTo>
                <a:lnTo>
                  <a:pt x="0" y="0"/>
                </a:lnTo>
                <a:lnTo>
                  <a:pt x="0" y="2593848"/>
                </a:lnTo>
                <a:lnTo>
                  <a:pt x="6833616" y="2593848"/>
                </a:lnTo>
                <a:lnTo>
                  <a:pt x="6833616" y="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920496"/>
            <a:ext cx="1007744" cy="2466340"/>
          </a:xfrm>
          <a:custGeom>
            <a:avLst/>
            <a:gdLst/>
            <a:ahLst/>
            <a:cxnLst/>
            <a:rect l="l" t="t" r="r" b="b"/>
            <a:pathLst>
              <a:path w="1007744" h="2466340">
                <a:moveTo>
                  <a:pt x="0" y="2465831"/>
                </a:moveTo>
                <a:lnTo>
                  <a:pt x="1007363" y="2465831"/>
                </a:lnTo>
                <a:lnTo>
                  <a:pt x="1007363" y="0"/>
                </a:lnTo>
                <a:lnTo>
                  <a:pt x="0" y="0"/>
                </a:lnTo>
                <a:lnTo>
                  <a:pt x="0" y="2465831"/>
                </a:lnTo>
                <a:close/>
              </a:path>
            </a:pathLst>
          </a:custGeom>
          <a:solidFill>
            <a:srgbClr val="96A7B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0"/>
            <a:ext cx="6833870" cy="6858000"/>
          </a:xfrm>
          <a:custGeom>
            <a:avLst/>
            <a:gdLst/>
            <a:ahLst/>
            <a:cxnLst/>
            <a:rect l="l" t="t" r="r" b="b"/>
            <a:pathLst>
              <a:path w="6833870" h="6858000">
                <a:moveTo>
                  <a:pt x="6833616" y="848880"/>
                </a:moveTo>
                <a:lnTo>
                  <a:pt x="1071372" y="848880"/>
                </a:lnTo>
                <a:lnTo>
                  <a:pt x="1071372" y="0"/>
                </a:lnTo>
                <a:lnTo>
                  <a:pt x="1007364" y="0"/>
                </a:lnTo>
                <a:lnTo>
                  <a:pt x="1007364" y="848880"/>
                </a:lnTo>
                <a:lnTo>
                  <a:pt x="0" y="848880"/>
                </a:lnTo>
                <a:lnTo>
                  <a:pt x="0" y="920496"/>
                </a:lnTo>
                <a:lnTo>
                  <a:pt x="1007364" y="920496"/>
                </a:lnTo>
                <a:lnTo>
                  <a:pt x="1007364" y="6858000"/>
                </a:lnTo>
                <a:lnTo>
                  <a:pt x="1071372" y="6858000"/>
                </a:lnTo>
                <a:lnTo>
                  <a:pt x="1071372" y="920496"/>
                </a:lnTo>
                <a:lnTo>
                  <a:pt x="6833616" y="920496"/>
                </a:lnTo>
                <a:lnTo>
                  <a:pt x="6833616" y="84888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6858000" y="3461003"/>
            <a:ext cx="5334000" cy="3397250"/>
          </a:xfrm>
          <a:custGeom>
            <a:avLst/>
            <a:gdLst/>
            <a:ahLst/>
            <a:cxnLst/>
            <a:rect l="l" t="t" r="r" b="b"/>
            <a:pathLst>
              <a:path w="5334000" h="3397250">
                <a:moveTo>
                  <a:pt x="0" y="3396996"/>
                </a:moveTo>
                <a:lnTo>
                  <a:pt x="5334000" y="3396996"/>
                </a:lnTo>
                <a:lnTo>
                  <a:pt x="5334000" y="0"/>
                </a:lnTo>
                <a:lnTo>
                  <a:pt x="0" y="0"/>
                </a:lnTo>
                <a:lnTo>
                  <a:pt x="0" y="3396996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3396996"/>
                </a:moveTo>
                <a:lnTo>
                  <a:pt x="6859524" y="3396996"/>
                </a:lnTo>
                <a:lnTo>
                  <a:pt x="6859524" y="0"/>
                </a:lnTo>
                <a:lnTo>
                  <a:pt x="6795516" y="0"/>
                </a:lnTo>
                <a:lnTo>
                  <a:pt x="6795516" y="3396996"/>
                </a:lnTo>
                <a:lnTo>
                  <a:pt x="0" y="3396996"/>
                </a:lnTo>
                <a:lnTo>
                  <a:pt x="0" y="3461004"/>
                </a:lnTo>
                <a:lnTo>
                  <a:pt x="6795516" y="3461004"/>
                </a:lnTo>
                <a:lnTo>
                  <a:pt x="6795516" y="6858000"/>
                </a:lnTo>
                <a:lnTo>
                  <a:pt x="6859524" y="6858000"/>
                </a:lnTo>
                <a:lnTo>
                  <a:pt x="6859524" y="3461004"/>
                </a:lnTo>
                <a:lnTo>
                  <a:pt x="12192000" y="3461004"/>
                </a:lnTo>
                <a:lnTo>
                  <a:pt x="12192000" y="3396996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1524" y="0"/>
            <a:ext cx="12190730" cy="1096010"/>
          </a:xfrm>
          <a:custGeom>
            <a:avLst/>
            <a:gdLst/>
            <a:ahLst/>
            <a:cxnLst/>
            <a:rect l="l" t="t" r="r" b="b"/>
            <a:pathLst>
              <a:path w="12190730" h="1096010">
                <a:moveTo>
                  <a:pt x="12190476" y="0"/>
                </a:moveTo>
                <a:lnTo>
                  <a:pt x="8174736" y="0"/>
                </a:lnTo>
                <a:lnTo>
                  <a:pt x="8174736" y="1031748"/>
                </a:lnTo>
                <a:lnTo>
                  <a:pt x="0" y="1031748"/>
                </a:lnTo>
                <a:lnTo>
                  <a:pt x="0" y="1095756"/>
                </a:lnTo>
                <a:lnTo>
                  <a:pt x="12188952" y="1095756"/>
                </a:lnTo>
                <a:lnTo>
                  <a:pt x="12188952" y="1056132"/>
                </a:lnTo>
                <a:lnTo>
                  <a:pt x="12190476" y="1056132"/>
                </a:lnTo>
                <a:lnTo>
                  <a:pt x="12190476" y="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047" y="1095755"/>
            <a:ext cx="8140065" cy="5017135"/>
          </a:xfrm>
          <a:custGeom>
            <a:avLst/>
            <a:gdLst/>
            <a:ahLst/>
            <a:cxnLst/>
            <a:rect l="l" t="t" r="r" b="b"/>
            <a:pathLst>
              <a:path w="8140065" h="5017135">
                <a:moveTo>
                  <a:pt x="0" y="5017008"/>
                </a:moveTo>
                <a:lnTo>
                  <a:pt x="8139683" y="5017008"/>
                </a:lnTo>
                <a:lnTo>
                  <a:pt x="8139683" y="0"/>
                </a:lnTo>
                <a:lnTo>
                  <a:pt x="0" y="0"/>
                </a:lnTo>
                <a:lnTo>
                  <a:pt x="0" y="5017008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144767"/>
            <a:ext cx="8150859" cy="713740"/>
          </a:xfrm>
          <a:custGeom>
            <a:avLst/>
            <a:gdLst/>
            <a:ahLst/>
            <a:cxnLst/>
            <a:rect l="l" t="t" r="r" b="b"/>
            <a:pathLst>
              <a:path w="8150859" h="713740">
                <a:moveTo>
                  <a:pt x="8150352" y="0"/>
                </a:moveTo>
                <a:lnTo>
                  <a:pt x="0" y="0"/>
                </a:lnTo>
                <a:lnTo>
                  <a:pt x="0" y="713232"/>
                </a:lnTo>
                <a:lnTo>
                  <a:pt x="8150352" y="713232"/>
                </a:lnTo>
                <a:lnTo>
                  <a:pt x="8150352" y="0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206740" y="6176771"/>
            <a:ext cx="3982720" cy="681355"/>
          </a:xfrm>
          <a:custGeom>
            <a:avLst/>
            <a:gdLst/>
            <a:ahLst/>
            <a:cxnLst/>
            <a:rect l="l" t="t" r="r" b="b"/>
            <a:pathLst>
              <a:path w="3982720" h="681354">
                <a:moveTo>
                  <a:pt x="0" y="681227"/>
                </a:moveTo>
                <a:lnTo>
                  <a:pt x="3982211" y="681227"/>
                </a:lnTo>
                <a:lnTo>
                  <a:pt x="3982211" y="0"/>
                </a:lnTo>
                <a:lnTo>
                  <a:pt x="0" y="0"/>
                </a:lnTo>
                <a:lnTo>
                  <a:pt x="0" y="681227"/>
                </a:lnTo>
                <a:close/>
              </a:path>
            </a:pathLst>
          </a:custGeom>
          <a:solidFill>
            <a:srgbClr val="FFFFFF">
              <a:alpha val="749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1524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12188952" y="6112764"/>
                </a:moveTo>
                <a:lnTo>
                  <a:pt x="8205203" y="6112764"/>
                </a:lnTo>
                <a:lnTo>
                  <a:pt x="8205203" y="0"/>
                </a:lnTo>
                <a:lnTo>
                  <a:pt x="8141208" y="0"/>
                </a:lnTo>
                <a:lnTo>
                  <a:pt x="8141208" y="6112764"/>
                </a:lnTo>
                <a:lnTo>
                  <a:pt x="0" y="6112764"/>
                </a:lnTo>
                <a:lnTo>
                  <a:pt x="0" y="6176772"/>
                </a:lnTo>
                <a:lnTo>
                  <a:pt x="8141208" y="6176772"/>
                </a:lnTo>
                <a:lnTo>
                  <a:pt x="8141208" y="6858000"/>
                </a:lnTo>
                <a:lnTo>
                  <a:pt x="8205203" y="6858000"/>
                </a:lnTo>
                <a:lnTo>
                  <a:pt x="8205203" y="6176772"/>
                </a:lnTo>
                <a:lnTo>
                  <a:pt x="12188952" y="6176772"/>
                </a:lnTo>
                <a:lnTo>
                  <a:pt x="12188952" y="6112764"/>
                </a:lnTo>
                <a:close/>
              </a:path>
            </a:pathLst>
          </a:custGeom>
          <a:solidFill>
            <a:srgbClr val="58535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884326" y="268681"/>
            <a:ext cx="6450939" cy="5669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404040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22223" y="1268095"/>
            <a:ext cx="7235190" cy="47815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5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13" Type="http://schemas.openxmlformats.org/officeDocument/2006/relationships/image" Target="../media/image41.png"/><Relationship Id="rId18" Type="http://schemas.openxmlformats.org/officeDocument/2006/relationships/image" Target="../media/image46.png"/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12" Type="http://schemas.openxmlformats.org/officeDocument/2006/relationships/image" Target="../media/image40.png"/><Relationship Id="rId17" Type="http://schemas.openxmlformats.org/officeDocument/2006/relationships/image" Target="../media/image45.png"/><Relationship Id="rId2" Type="http://schemas.openxmlformats.org/officeDocument/2006/relationships/image" Target="../media/image31.png"/><Relationship Id="rId16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11" Type="http://schemas.openxmlformats.org/officeDocument/2006/relationships/image" Target="../media/image39.png"/><Relationship Id="rId5" Type="http://schemas.openxmlformats.org/officeDocument/2006/relationships/image" Target="../media/image34.png"/><Relationship Id="rId15" Type="http://schemas.openxmlformats.org/officeDocument/2006/relationships/image" Target="../media/image43.png"/><Relationship Id="rId10" Type="http://schemas.openxmlformats.org/officeDocument/2006/relationships/image" Target="../media/image26.png"/><Relationship Id="rId4" Type="http://schemas.openxmlformats.org/officeDocument/2006/relationships/image" Target="../media/image33.png"/><Relationship Id="rId9" Type="http://schemas.openxmlformats.org/officeDocument/2006/relationships/image" Target="../media/image38.png"/><Relationship Id="rId14" Type="http://schemas.openxmlformats.org/officeDocument/2006/relationships/image" Target="../media/image42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g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5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13" Type="http://schemas.openxmlformats.org/officeDocument/2006/relationships/image" Target="../media/image24.png"/><Relationship Id="rId18" Type="http://schemas.openxmlformats.org/officeDocument/2006/relationships/image" Target="../media/image2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12" Type="http://schemas.openxmlformats.org/officeDocument/2006/relationships/image" Target="../media/image23.png"/><Relationship Id="rId17" Type="http://schemas.openxmlformats.org/officeDocument/2006/relationships/image" Target="../media/image28.png"/><Relationship Id="rId2" Type="http://schemas.openxmlformats.org/officeDocument/2006/relationships/image" Target="../media/image13.png"/><Relationship Id="rId16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2.png"/><Relationship Id="rId5" Type="http://schemas.openxmlformats.org/officeDocument/2006/relationships/image" Target="../media/image16.png"/><Relationship Id="rId15" Type="http://schemas.openxmlformats.org/officeDocument/2006/relationships/image" Target="../media/image26.png"/><Relationship Id="rId10" Type="http://schemas.openxmlformats.org/officeDocument/2006/relationships/image" Target="../media/image21.png"/><Relationship Id="rId19" Type="http://schemas.openxmlformats.org/officeDocument/2006/relationships/image" Target="../media/image30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Relationship Id="rId14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FFFFFF"/>
                </a:solidFill>
              </a:rPr>
              <a:t>ABC</a:t>
            </a:r>
            <a:r>
              <a:rPr sz="4000" spc="-210" dirty="0">
                <a:solidFill>
                  <a:srgbClr val="FFFFFF"/>
                </a:solidFill>
              </a:rPr>
              <a:t> </a:t>
            </a:r>
            <a:r>
              <a:rPr sz="4000" spc="-30" dirty="0">
                <a:solidFill>
                  <a:srgbClr val="FFFFFF"/>
                </a:solidFill>
              </a:rPr>
              <a:t>CALL</a:t>
            </a:r>
            <a:r>
              <a:rPr sz="4000" spc="-195" dirty="0">
                <a:solidFill>
                  <a:srgbClr val="FFFFFF"/>
                </a:solidFill>
              </a:rPr>
              <a:t> </a:t>
            </a:r>
            <a:r>
              <a:rPr sz="4000" spc="-100" dirty="0">
                <a:solidFill>
                  <a:srgbClr val="FFFFFF"/>
                </a:solidFill>
              </a:rPr>
              <a:t>VOLUME </a:t>
            </a:r>
            <a:r>
              <a:rPr sz="4000" dirty="0">
                <a:solidFill>
                  <a:srgbClr val="FFFFFF"/>
                </a:solidFill>
              </a:rPr>
              <a:t>TREND</a:t>
            </a:r>
            <a:r>
              <a:rPr sz="4000" spc="100" dirty="0">
                <a:solidFill>
                  <a:srgbClr val="FFFFFF"/>
                </a:solidFill>
              </a:rPr>
              <a:t> </a:t>
            </a:r>
            <a:r>
              <a:rPr sz="4000" spc="-10" dirty="0">
                <a:solidFill>
                  <a:srgbClr val="FFFFFF"/>
                </a:solidFill>
              </a:rPr>
              <a:t>ANALYSIS</a:t>
            </a:r>
            <a:endParaRPr sz="4000"/>
          </a:p>
        </p:txBody>
      </p:sp>
      <p:sp>
        <p:nvSpPr>
          <p:cNvPr id="3" name="object 3"/>
          <p:cNvSpPr txBox="1"/>
          <p:nvPr/>
        </p:nvSpPr>
        <p:spPr>
          <a:xfrm>
            <a:off x="1743836" y="3913123"/>
            <a:ext cx="325056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spc="330" dirty="0">
                <a:solidFill>
                  <a:srgbClr val="404040"/>
                </a:solidFill>
                <a:latin typeface="Tahoma"/>
                <a:cs typeface="Tahoma"/>
              </a:rPr>
              <a:t>-</a:t>
            </a:r>
            <a:r>
              <a:rPr lang="en-IN" sz="2400" spc="250" dirty="0">
                <a:solidFill>
                  <a:srgbClr val="404040"/>
                </a:solidFill>
                <a:latin typeface="Tahoma"/>
                <a:cs typeface="Tahoma"/>
              </a:rPr>
              <a:t>Nikhil Yadav</a:t>
            </a:r>
            <a:endParaRPr sz="2400" dirty="0">
              <a:latin typeface="Tahoma"/>
              <a:cs typeface="Tahoma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82028" y="283463"/>
            <a:ext cx="4889754" cy="6288786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1071372" y="2244851"/>
              <a:ext cx="11120755" cy="4613275"/>
            </a:xfrm>
            <a:custGeom>
              <a:avLst/>
              <a:gdLst/>
              <a:ahLst/>
              <a:cxnLst/>
              <a:rect l="l" t="t" r="r" b="b"/>
              <a:pathLst>
                <a:path w="11120755" h="4613275">
                  <a:moveTo>
                    <a:pt x="0" y="4613147"/>
                  </a:moveTo>
                  <a:lnTo>
                    <a:pt x="11120628" y="4613147"/>
                  </a:lnTo>
                  <a:lnTo>
                    <a:pt x="11120628" y="0"/>
                  </a:lnTo>
                  <a:lnTo>
                    <a:pt x="0" y="0"/>
                  </a:lnTo>
                  <a:lnTo>
                    <a:pt x="0" y="4613147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6111"/>
              <a:ext cx="12192000" cy="1348740"/>
            </a:xfrm>
            <a:custGeom>
              <a:avLst/>
              <a:gdLst/>
              <a:ahLst/>
              <a:cxnLst/>
              <a:rect l="l" t="t" r="r" b="b"/>
              <a:pathLst>
                <a:path w="12192000" h="1348739">
                  <a:moveTo>
                    <a:pt x="12192000" y="0"/>
                  </a:moveTo>
                  <a:lnTo>
                    <a:pt x="0" y="0"/>
                  </a:lnTo>
                  <a:lnTo>
                    <a:pt x="0" y="1348739"/>
                  </a:lnTo>
                  <a:lnTo>
                    <a:pt x="12192000" y="13487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63167"/>
              <a:ext cx="1007744" cy="1216660"/>
            </a:xfrm>
            <a:custGeom>
              <a:avLst/>
              <a:gdLst/>
              <a:ahLst/>
              <a:cxnLst/>
              <a:rect l="l" t="t" r="r" b="b"/>
              <a:pathLst>
                <a:path w="1007744" h="1216660">
                  <a:moveTo>
                    <a:pt x="1007363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7363" y="1216152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96A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736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2585" y="911758"/>
            <a:ext cx="871220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500" spc="185" dirty="0">
                <a:solidFill>
                  <a:srgbClr val="FFFFFF"/>
                </a:solidFill>
              </a:rPr>
              <a:t>Insight-</a:t>
            </a:r>
            <a:r>
              <a:rPr sz="2500" spc="120" dirty="0">
                <a:solidFill>
                  <a:srgbClr val="FFFFFF"/>
                </a:solidFill>
              </a:rPr>
              <a:t>3:Optimizing</a:t>
            </a:r>
            <a:r>
              <a:rPr sz="2500" spc="425" dirty="0">
                <a:solidFill>
                  <a:srgbClr val="FFFFFF"/>
                </a:solidFill>
              </a:rPr>
              <a:t> </a:t>
            </a:r>
            <a:r>
              <a:rPr sz="2500" spc="50" dirty="0">
                <a:solidFill>
                  <a:srgbClr val="FFFFFF"/>
                </a:solidFill>
              </a:rPr>
              <a:t>Agent</a:t>
            </a:r>
            <a:r>
              <a:rPr sz="2500" spc="430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Allocation</a:t>
            </a:r>
            <a:r>
              <a:rPr sz="2500" spc="430" dirty="0">
                <a:solidFill>
                  <a:srgbClr val="FFFFFF"/>
                </a:solidFill>
              </a:rPr>
              <a:t> </a:t>
            </a:r>
            <a:r>
              <a:rPr sz="2500" spc="80" dirty="0">
                <a:solidFill>
                  <a:srgbClr val="FFFFFF"/>
                </a:solidFill>
              </a:rPr>
              <a:t>for</a:t>
            </a:r>
            <a:r>
              <a:rPr sz="2500" spc="409" dirty="0">
                <a:solidFill>
                  <a:srgbClr val="FFFFFF"/>
                </a:solidFill>
              </a:rPr>
              <a:t> </a:t>
            </a:r>
            <a:r>
              <a:rPr sz="2500" spc="190" dirty="0">
                <a:solidFill>
                  <a:srgbClr val="FFFFFF"/>
                </a:solidFill>
              </a:rPr>
              <a:t>10% </a:t>
            </a:r>
            <a:r>
              <a:rPr sz="2500" spc="80" dirty="0">
                <a:solidFill>
                  <a:srgbClr val="FFFFFF"/>
                </a:solidFill>
              </a:rPr>
              <a:t>Abandon</a:t>
            </a:r>
            <a:r>
              <a:rPr sz="2500" spc="355" dirty="0">
                <a:solidFill>
                  <a:srgbClr val="FFFFFF"/>
                </a:solidFill>
              </a:rPr>
              <a:t> </a:t>
            </a:r>
            <a:r>
              <a:rPr sz="2500" spc="-20" dirty="0">
                <a:solidFill>
                  <a:srgbClr val="FFFFFF"/>
                </a:solidFill>
              </a:rPr>
              <a:t>Rate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1310386" y="2646273"/>
            <a:ext cx="3196590" cy="13341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78740" indent="-457200" algn="just">
              <a:lnSpc>
                <a:spcPct val="130200"/>
              </a:lnSpc>
              <a:spcBef>
                <a:spcPts val="100"/>
              </a:spcBef>
              <a:buFont typeface="Wingdings"/>
              <a:buChar char=""/>
              <a:tabLst>
                <a:tab pos="469900" algn="l"/>
              </a:tabLst>
            </a:pPr>
            <a:r>
              <a:rPr sz="1100" spc="-7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h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y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28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70" dirty="0">
                <a:latin typeface="Arial Black"/>
                <a:cs typeface="Arial Black"/>
              </a:rPr>
              <a:t>om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Arial Black"/>
                <a:cs typeface="Arial Black"/>
              </a:rPr>
              <a:t>r</a:t>
            </a:r>
            <a:r>
              <a:rPr sz="1100" spc="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3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Arial Black"/>
                <a:cs typeface="Arial Black"/>
              </a:rPr>
              <a:t>r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35" dirty="0">
                <a:latin typeface="Arial Black"/>
                <a:cs typeface="Arial Black"/>
              </a:rPr>
              <a:t>s,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endParaRPr sz="1100">
              <a:latin typeface="Arial Black"/>
              <a:cs typeface="Arial Black"/>
            </a:endParaRPr>
          </a:p>
          <a:p>
            <a:pPr marL="469900" marR="5080" algn="just">
              <a:lnSpc>
                <a:spcPct val="130000"/>
              </a:lnSpc>
            </a:pP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70" dirty="0">
                <a:latin typeface="Arial Black"/>
                <a:cs typeface="Arial Black"/>
              </a:rPr>
              <a:t>ri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u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5" dirty="0">
                <a:latin typeface="Arial Black"/>
                <a:cs typeface="Arial Black"/>
              </a:rPr>
              <a:t>,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Arial Black"/>
                <a:cs typeface="Arial Black"/>
              </a:rPr>
              <a:t>r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h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u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-40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(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5" dirty="0">
                <a:latin typeface="Arial Black"/>
                <a:cs typeface="Arial Black"/>
              </a:rPr>
              <a:t>,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5" dirty="0">
                <a:latin typeface="Arial Black"/>
                <a:cs typeface="Arial Black"/>
              </a:rPr>
              <a:t>re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5" dirty="0">
                <a:latin typeface="Arial Black"/>
                <a:cs typeface="Arial Black"/>
              </a:rPr>
              <a:t>,</a:t>
            </a:r>
            <a:endParaRPr sz="1100">
              <a:latin typeface="Arial Black"/>
              <a:cs typeface="Arial Black"/>
            </a:endParaRPr>
          </a:p>
          <a:p>
            <a:pPr marL="469900" algn="just">
              <a:lnSpc>
                <a:spcPct val="100000"/>
              </a:lnSpc>
              <a:spcBef>
                <a:spcPts val="395"/>
              </a:spcBef>
            </a:pP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fe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95" dirty="0">
                <a:latin typeface="Arial Black"/>
                <a:cs typeface="Arial Black"/>
              </a:rPr>
              <a:t>rr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60" dirty="0"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0386" y="4172305"/>
            <a:ext cx="3539490" cy="1551940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495"/>
              </a:spcBef>
              <a:buFont typeface="Wingdings"/>
              <a:buChar char=""/>
              <a:tabLst>
                <a:tab pos="469265" algn="l"/>
              </a:tabLst>
            </a:pP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3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e</a:t>
            </a:r>
            <a:endParaRPr sz="1100">
              <a:latin typeface="Arial Black"/>
              <a:cs typeface="Arial Black"/>
            </a:endParaRPr>
          </a:p>
          <a:p>
            <a:pPr marL="469900" marR="5080">
              <a:lnSpc>
                <a:spcPct val="130000"/>
              </a:lnSpc>
              <a:spcBef>
                <a:spcPts val="5"/>
              </a:spcBef>
            </a:pP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50" dirty="0">
                <a:latin typeface="Arial Black"/>
                <a:cs typeface="Arial Black"/>
              </a:rPr>
              <a:t>me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rs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t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80" dirty="0">
                <a:latin typeface="Arial Black"/>
                <a:cs typeface="Arial Black"/>
              </a:rPr>
              <a:t>ry</a:t>
            </a:r>
            <a:r>
              <a:rPr sz="1100" spc="24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x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4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e</a:t>
            </a:r>
            <a:endParaRPr sz="1100">
              <a:latin typeface="Arial Black"/>
              <a:cs typeface="Arial Black"/>
            </a:endParaRPr>
          </a:p>
          <a:p>
            <a:pPr marL="469900" marR="693420">
              <a:lnSpc>
                <a:spcPct val="130000"/>
              </a:lnSpc>
            </a:pP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0" dirty="0">
                <a:latin typeface="Arial Black"/>
                <a:cs typeface="Arial Black"/>
              </a:rPr>
              <a:t>me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e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rs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l</a:t>
            </a:r>
            <a:endParaRPr sz="1100">
              <a:latin typeface="Arial Black"/>
              <a:cs typeface="Arial Black"/>
            </a:endParaRPr>
          </a:p>
          <a:p>
            <a:pPr marL="469900" marR="563880">
              <a:lnSpc>
                <a:spcPct val="130000"/>
              </a:lnSpc>
            </a:pP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(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)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e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80" dirty="0">
                <a:latin typeface="Arial Black"/>
                <a:cs typeface="Arial Black"/>
              </a:rPr>
              <a:t>ry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x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0386" y="5915612"/>
            <a:ext cx="3683000" cy="462280"/>
          </a:xfrm>
          <a:prstGeom prst="rect">
            <a:avLst/>
          </a:prstGeom>
        </p:spPr>
        <p:txBody>
          <a:bodyPr vert="horz" wrap="square" lIns="0" tIns="63500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500"/>
              </a:spcBef>
              <a:buFont typeface="Wingdings"/>
              <a:buChar char=""/>
              <a:tabLst>
                <a:tab pos="469265" algn="l"/>
              </a:tabLst>
            </a:pP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5" dirty="0">
                <a:latin typeface="Arial Black"/>
                <a:cs typeface="Arial Black"/>
              </a:rPr>
              <a:t>re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140" dirty="0">
                <a:latin typeface="Arial Black"/>
                <a:cs typeface="Arial Black"/>
              </a:rPr>
              <a:t>c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s</a:t>
            </a:r>
            <a:endParaRPr sz="1100">
              <a:latin typeface="Arial Black"/>
              <a:cs typeface="Arial Black"/>
            </a:endParaRPr>
          </a:p>
          <a:p>
            <a:pPr marL="469900">
              <a:lnSpc>
                <a:spcPct val="100000"/>
              </a:lnSpc>
              <a:spcBef>
                <a:spcPts val="395"/>
              </a:spcBef>
            </a:pP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128259" y="3275076"/>
            <a:ext cx="6967855" cy="3502660"/>
            <a:chOff x="5128259" y="3275076"/>
            <a:chExt cx="6967855" cy="35026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128259" y="3275076"/>
              <a:ext cx="6967728" cy="35021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760719" y="4607052"/>
              <a:ext cx="5273039" cy="1150607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5762244" y="4646675"/>
              <a:ext cx="5217160" cy="1038225"/>
            </a:xfrm>
            <a:custGeom>
              <a:avLst/>
              <a:gdLst/>
              <a:ahLst/>
              <a:cxnLst/>
              <a:rect l="l" t="t" r="r" b="b"/>
              <a:pathLst>
                <a:path w="5217159" h="1038225">
                  <a:moveTo>
                    <a:pt x="71628" y="0"/>
                  </a:moveTo>
                  <a:lnTo>
                    <a:pt x="0" y="0"/>
                  </a:lnTo>
                  <a:lnTo>
                    <a:pt x="0" y="173736"/>
                  </a:lnTo>
                  <a:lnTo>
                    <a:pt x="71628" y="173736"/>
                  </a:lnTo>
                  <a:lnTo>
                    <a:pt x="71628" y="0"/>
                  </a:lnTo>
                  <a:close/>
                </a:path>
                <a:path w="5217159" h="1038225">
                  <a:moveTo>
                    <a:pt x="2176272" y="864108"/>
                  </a:moveTo>
                  <a:lnTo>
                    <a:pt x="0" y="864108"/>
                  </a:lnTo>
                  <a:lnTo>
                    <a:pt x="0" y="1037844"/>
                  </a:lnTo>
                  <a:lnTo>
                    <a:pt x="2176272" y="1037844"/>
                  </a:lnTo>
                  <a:lnTo>
                    <a:pt x="2176272" y="864108"/>
                  </a:lnTo>
                  <a:close/>
                </a:path>
                <a:path w="5217159" h="1038225">
                  <a:moveTo>
                    <a:pt x="5216652" y="432816"/>
                  </a:moveTo>
                  <a:lnTo>
                    <a:pt x="0" y="432816"/>
                  </a:lnTo>
                  <a:lnTo>
                    <a:pt x="0" y="605028"/>
                  </a:lnTo>
                  <a:lnTo>
                    <a:pt x="5216652" y="605028"/>
                  </a:lnTo>
                  <a:lnTo>
                    <a:pt x="5216652" y="432816"/>
                  </a:lnTo>
                  <a:close/>
                </a:path>
              </a:pathLst>
            </a:custGeom>
            <a:solidFill>
              <a:srgbClr val="C8D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762243" y="5814060"/>
              <a:ext cx="5972810" cy="0"/>
            </a:xfrm>
            <a:custGeom>
              <a:avLst/>
              <a:gdLst/>
              <a:ahLst/>
              <a:cxnLst/>
              <a:rect l="l" t="t" r="r" b="b"/>
              <a:pathLst>
                <a:path w="5972809">
                  <a:moveTo>
                    <a:pt x="0" y="0"/>
                  </a:moveTo>
                  <a:lnTo>
                    <a:pt x="1071372" y="0"/>
                  </a:lnTo>
                </a:path>
                <a:path w="5972809">
                  <a:moveTo>
                    <a:pt x="1237488" y="0"/>
                  </a:moveTo>
                  <a:lnTo>
                    <a:pt x="5972556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671559" y="4687824"/>
              <a:ext cx="2139696" cy="1135380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81215" y="4687811"/>
              <a:ext cx="2139696" cy="771156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6681215" y="5754620"/>
              <a:ext cx="2139696" cy="68583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8671559" y="5754620"/>
              <a:ext cx="2139696" cy="68583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5307" y="5285244"/>
              <a:ext cx="201942" cy="200393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8647175" y="4661928"/>
              <a:ext cx="201942" cy="200393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6655307" y="5731764"/>
              <a:ext cx="201942" cy="200393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10635995" y="5715000"/>
              <a:ext cx="199567" cy="214985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645651" y="5727192"/>
              <a:ext cx="199567" cy="201269"/>
            </a:xfrm>
            <a:prstGeom prst="rect">
              <a:avLst/>
            </a:prstGeom>
          </p:spPr>
        </p:pic>
        <p:sp>
          <p:nvSpPr>
            <p:cNvPr id="27" name="object 27"/>
            <p:cNvSpPr/>
            <p:nvPr/>
          </p:nvSpPr>
          <p:spPr>
            <a:xfrm>
              <a:off x="6758177" y="4744974"/>
              <a:ext cx="3980815" cy="1054735"/>
            </a:xfrm>
            <a:custGeom>
              <a:avLst/>
              <a:gdLst/>
              <a:ahLst/>
              <a:cxnLst/>
              <a:rect l="l" t="t" r="r" b="b"/>
              <a:pathLst>
                <a:path w="3980815" h="1054735">
                  <a:moveTo>
                    <a:pt x="1990344" y="0"/>
                  </a:moveTo>
                  <a:lnTo>
                    <a:pt x="3980688" y="1054608"/>
                  </a:lnTo>
                </a:path>
                <a:path w="3980815" h="1054735">
                  <a:moveTo>
                    <a:pt x="0" y="623316"/>
                  </a:moveTo>
                  <a:lnTo>
                    <a:pt x="1990344" y="0"/>
                  </a:lnTo>
                </a:path>
              </a:pathLst>
            </a:custGeom>
            <a:ln w="34925">
              <a:solidFill>
                <a:srgbClr val="96A7B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6713219" y="5323372"/>
              <a:ext cx="86064" cy="86065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8705088" y="4700056"/>
              <a:ext cx="86065" cy="86065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10700003" y="5760720"/>
              <a:ext cx="76200" cy="76200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695241" y="5755957"/>
              <a:ext cx="85725" cy="85725"/>
            </a:xfrm>
            <a:prstGeom prst="rect">
              <a:avLst/>
            </a:prstGeom>
          </p:spPr>
        </p:pic>
        <p:sp>
          <p:nvSpPr>
            <p:cNvPr id="32" name="object 32"/>
            <p:cNvSpPr/>
            <p:nvPr/>
          </p:nvSpPr>
          <p:spPr>
            <a:xfrm>
              <a:off x="6999731" y="5812536"/>
              <a:ext cx="1766570" cy="0"/>
            </a:xfrm>
            <a:custGeom>
              <a:avLst/>
              <a:gdLst/>
              <a:ahLst/>
              <a:cxnLst/>
              <a:rect l="l" t="t" r="r" b="b"/>
              <a:pathLst>
                <a:path w="1766570">
                  <a:moveTo>
                    <a:pt x="0" y="0"/>
                  </a:moveTo>
                  <a:lnTo>
                    <a:pt x="1766252" y="0"/>
                  </a:lnTo>
                </a:path>
              </a:pathLst>
            </a:custGeom>
            <a:ln w="36448">
              <a:solidFill>
                <a:srgbClr val="CED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8748521" y="5811774"/>
              <a:ext cx="1990725" cy="1905"/>
            </a:xfrm>
            <a:custGeom>
              <a:avLst/>
              <a:gdLst/>
              <a:ahLst/>
              <a:cxnLst/>
              <a:rect l="l" t="t" r="r" b="b"/>
              <a:pathLst>
                <a:path w="1990725" h="1904">
                  <a:moveTo>
                    <a:pt x="0" y="0"/>
                  </a:moveTo>
                  <a:lnTo>
                    <a:pt x="1990344" y="1523"/>
                  </a:lnTo>
                </a:path>
              </a:pathLst>
            </a:custGeom>
            <a:ln w="34925">
              <a:solidFill>
                <a:srgbClr val="CED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4" name="object 34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6713219" y="5769866"/>
              <a:ext cx="120396" cy="86065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709659" y="5772911"/>
              <a:ext cx="76200" cy="76200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704897" y="5768149"/>
              <a:ext cx="85725" cy="85725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700003" y="5774436"/>
              <a:ext cx="76200" cy="76200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0695241" y="5769673"/>
              <a:ext cx="85725" cy="85725"/>
            </a:xfrm>
            <a:prstGeom prst="rect">
              <a:avLst/>
            </a:prstGeom>
          </p:spPr>
        </p:pic>
        <p:sp>
          <p:nvSpPr>
            <p:cNvPr id="39" name="object 39"/>
            <p:cNvSpPr/>
            <p:nvPr/>
          </p:nvSpPr>
          <p:spPr>
            <a:xfrm>
              <a:off x="7976615" y="5448300"/>
              <a:ext cx="635635" cy="299085"/>
            </a:xfrm>
            <a:custGeom>
              <a:avLst/>
              <a:gdLst/>
              <a:ahLst/>
              <a:cxnLst/>
              <a:rect l="l" t="t" r="r" b="b"/>
              <a:pathLst>
                <a:path w="635634" h="299085">
                  <a:moveTo>
                    <a:pt x="635507" y="0"/>
                  </a:moveTo>
                  <a:lnTo>
                    <a:pt x="0" y="0"/>
                  </a:lnTo>
                  <a:lnTo>
                    <a:pt x="0" y="298703"/>
                  </a:lnTo>
                  <a:lnTo>
                    <a:pt x="635507" y="298703"/>
                  </a:lnTo>
                  <a:lnTo>
                    <a:pt x="635507" y="0"/>
                  </a:lnTo>
                  <a:close/>
                </a:path>
              </a:pathLst>
            </a:custGeom>
            <a:solidFill>
              <a:srgbClr val="C8D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001127" y="5492902"/>
            <a:ext cx="58991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Black"/>
                <a:cs typeface="Arial Black"/>
              </a:rPr>
              <a:t>29.16%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1016995" y="5017008"/>
            <a:ext cx="635635" cy="297180"/>
          </a:xfrm>
          <a:custGeom>
            <a:avLst/>
            <a:gdLst/>
            <a:ahLst/>
            <a:cxnLst/>
            <a:rect l="l" t="t" r="r" b="b"/>
            <a:pathLst>
              <a:path w="635634" h="297179">
                <a:moveTo>
                  <a:pt x="635507" y="0"/>
                </a:moveTo>
                <a:lnTo>
                  <a:pt x="0" y="0"/>
                </a:lnTo>
                <a:lnTo>
                  <a:pt x="0" y="297180"/>
                </a:lnTo>
                <a:lnTo>
                  <a:pt x="635507" y="297180"/>
                </a:lnTo>
                <a:lnTo>
                  <a:pt x="635507" y="0"/>
                </a:lnTo>
                <a:close/>
              </a:path>
            </a:pathLst>
          </a:custGeom>
          <a:solidFill>
            <a:srgbClr val="C8D2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016995" y="5060441"/>
            <a:ext cx="63563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683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Black"/>
                <a:cs typeface="Arial Black"/>
              </a:rPr>
              <a:t>69.88%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5871971" y="4584191"/>
            <a:ext cx="546100" cy="299085"/>
          </a:xfrm>
          <a:prstGeom prst="rect">
            <a:avLst/>
          </a:prstGeom>
          <a:solidFill>
            <a:srgbClr val="C8D2BD"/>
          </a:solidFill>
        </p:spPr>
        <p:txBody>
          <a:bodyPr vert="horz" wrap="square" lIns="0" tIns="57150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450"/>
              </a:spcBef>
            </a:pPr>
            <a:r>
              <a:rPr sz="1050" spc="-10" dirty="0">
                <a:latin typeface="Arial Black"/>
                <a:cs typeface="Arial Black"/>
              </a:rPr>
              <a:t>0.96%</a:t>
            </a:r>
            <a:endParaRPr sz="1050">
              <a:latin typeface="Arial Black"/>
              <a:cs typeface="Arial Black"/>
            </a:endParaRPr>
          </a:p>
        </p:txBody>
      </p:sp>
      <p:grpSp>
        <p:nvGrpSpPr>
          <p:cNvPr id="44" name="object 44"/>
          <p:cNvGrpSpPr/>
          <p:nvPr/>
        </p:nvGrpSpPr>
        <p:grpSpPr>
          <a:xfrm>
            <a:off x="6833616" y="5056441"/>
            <a:ext cx="3910965" cy="747395"/>
            <a:chOff x="6833616" y="5056441"/>
            <a:chExt cx="3910965" cy="747395"/>
          </a:xfrm>
        </p:grpSpPr>
        <p:sp>
          <p:nvSpPr>
            <p:cNvPr id="45" name="object 45"/>
            <p:cNvSpPr/>
            <p:nvPr/>
          </p:nvSpPr>
          <p:spPr>
            <a:xfrm>
              <a:off x="10671048" y="5061203"/>
              <a:ext cx="68580" cy="737870"/>
            </a:xfrm>
            <a:custGeom>
              <a:avLst/>
              <a:gdLst/>
              <a:ahLst/>
              <a:cxnLst/>
              <a:rect l="l" t="t" r="r" b="b"/>
              <a:pathLst>
                <a:path w="68579" h="737870">
                  <a:moveTo>
                    <a:pt x="68579" y="737616"/>
                  </a:moveTo>
                  <a:lnTo>
                    <a:pt x="57911" y="0"/>
                  </a:lnTo>
                  <a:lnTo>
                    <a:pt x="0" y="0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6833616" y="5218175"/>
              <a:ext cx="527685" cy="299085"/>
            </a:xfrm>
            <a:custGeom>
              <a:avLst/>
              <a:gdLst/>
              <a:ahLst/>
              <a:cxnLst/>
              <a:rect l="l" t="t" r="r" b="b"/>
              <a:pathLst>
                <a:path w="527684" h="299085">
                  <a:moveTo>
                    <a:pt x="527303" y="0"/>
                  </a:moveTo>
                  <a:lnTo>
                    <a:pt x="0" y="0"/>
                  </a:lnTo>
                  <a:lnTo>
                    <a:pt x="0" y="298704"/>
                  </a:lnTo>
                  <a:lnTo>
                    <a:pt x="527303" y="298704"/>
                  </a:lnTo>
                  <a:lnTo>
                    <a:pt x="527303" y="0"/>
                  </a:lnTo>
                  <a:close/>
                </a:path>
              </a:pathLst>
            </a:custGeom>
            <a:solidFill>
              <a:srgbClr val="667C9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6856856" y="5262752"/>
            <a:ext cx="48260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FFFFFF"/>
                </a:solidFill>
                <a:latin typeface="Arial Black"/>
                <a:cs typeface="Arial Black"/>
              </a:rPr>
              <a:t>34403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8825483" y="4596384"/>
            <a:ext cx="527685" cy="297180"/>
          </a:xfrm>
          <a:prstGeom prst="rect">
            <a:avLst/>
          </a:prstGeom>
          <a:solidFill>
            <a:srgbClr val="667C94"/>
          </a:solidFill>
        </p:spPr>
        <p:txBody>
          <a:bodyPr vert="horz" wrap="square" lIns="0" tIns="56515" rIns="0" bIns="0" rtlCol="0">
            <a:spAutoFit/>
          </a:bodyPr>
          <a:lstStyle/>
          <a:p>
            <a:pPr marL="34925">
              <a:lnSpc>
                <a:spcPct val="100000"/>
              </a:lnSpc>
              <a:spcBef>
                <a:spcPts val="445"/>
              </a:spcBef>
            </a:pPr>
            <a:r>
              <a:rPr sz="1050" spc="-10" dirty="0">
                <a:solidFill>
                  <a:srgbClr val="FFFFFF"/>
                </a:solidFill>
                <a:latin typeface="Arial Black"/>
                <a:cs typeface="Arial Black"/>
              </a:rPr>
              <a:t>82452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0233659" y="4911852"/>
            <a:ext cx="437515" cy="299085"/>
          </a:xfrm>
          <a:custGeom>
            <a:avLst/>
            <a:gdLst/>
            <a:ahLst/>
            <a:cxnLst/>
            <a:rect l="l" t="t" r="r" b="b"/>
            <a:pathLst>
              <a:path w="437515" h="299085">
                <a:moveTo>
                  <a:pt x="437388" y="0"/>
                </a:moveTo>
                <a:lnTo>
                  <a:pt x="0" y="0"/>
                </a:lnTo>
                <a:lnTo>
                  <a:pt x="0" y="298704"/>
                </a:lnTo>
                <a:lnTo>
                  <a:pt x="437388" y="298704"/>
                </a:lnTo>
                <a:lnTo>
                  <a:pt x="437388" y="0"/>
                </a:lnTo>
                <a:close/>
              </a:path>
            </a:pathLst>
          </a:custGeom>
          <a:solidFill>
            <a:srgbClr val="667C9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0257790" y="4955794"/>
            <a:ext cx="39116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solidFill>
                  <a:srgbClr val="FFFFFF"/>
                </a:solidFill>
                <a:latin typeface="Arial Black"/>
                <a:cs typeface="Arial Black"/>
              </a:rPr>
              <a:t>1133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8749283" y="5568696"/>
            <a:ext cx="2479675" cy="243840"/>
          </a:xfrm>
          <a:custGeom>
            <a:avLst/>
            <a:gdLst/>
            <a:ahLst/>
            <a:cxnLst/>
            <a:rect l="l" t="t" r="r" b="b"/>
            <a:pathLst>
              <a:path w="2479675" h="243839">
                <a:moveTo>
                  <a:pt x="0" y="242315"/>
                </a:moveTo>
                <a:lnTo>
                  <a:pt x="134112" y="0"/>
                </a:lnTo>
                <a:lnTo>
                  <a:pt x="190500" y="0"/>
                </a:lnTo>
              </a:path>
              <a:path w="2479675" h="243839">
                <a:moveTo>
                  <a:pt x="1990344" y="243839"/>
                </a:moveTo>
                <a:lnTo>
                  <a:pt x="2421636" y="50291"/>
                </a:lnTo>
                <a:lnTo>
                  <a:pt x="2479548" y="50291"/>
                </a:lnTo>
              </a:path>
            </a:pathLst>
          </a:custGeom>
          <a:ln w="9525">
            <a:solidFill>
              <a:srgbClr val="F1F1F1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833616" y="5664708"/>
            <a:ext cx="166370" cy="243840"/>
          </a:xfrm>
          <a:prstGeom prst="rect">
            <a:avLst/>
          </a:prstGeom>
          <a:solidFill>
            <a:srgbClr val="ACB5AC"/>
          </a:solidFill>
        </p:spPr>
        <p:txBody>
          <a:bodyPr vert="horz" wrap="square" lIns="0" tIns="577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55"/>
              </a:spcBef>
            </a:pPr>
            <a:r>
              <a:rPr sz="1050" spc="-50" dirty="0">
                <a:latin typeface="Arial Black"/>
                <a:cs typeface="Arial Black"/>
              </a:rPr>
              <a:t>0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8939783" y="5419344"/>
            <a:ext cx="347980" cy="299085"/>
          </a:xfrm>
          <a:prstGeom prst="rect">
            <a:avLst/>
          </a:prstGeom>
          <a:solidFill>
            <a:srgbClr val="ACB5AC"/>
          </a:solidFill>
        </p:spPr>
        <p:txBody>
          <a:bodyPr vert="horz" wrap="square" lIns="0" tIns="5715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50"/>
              </a:spcBef>
            </a:pPr>
            <a:r>
              <a:rPr sz="1050" spc="-25" dirty="0">
                <a:latin typeface="Arial Black"/>
                <a:cs typeface="Arial Black"/>
              </a:rPr>
              <a:t>199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4" name="object 54"/>
          <p:cNvSpPr/>
          <p:nvPr/>
        </p:nvSpPr>
        <p:spPr>
          <a:xfrm>
            <a:off x="11228831" y="5469635"/>
            <a:ext cx="256540" cy="297180"/>
          </a:xfrm>
          <a:custGeom>
            <a:avLst/>
            <a:gdLst/>
            <a:ahLst/>
            <a:cxnLst/>
            <a:rect l="l" t="t" r="r" b="b"/>
            <a:pathLst>
              <a:path w="256540" h="297179">
                <a:moveTo>
                  <a:pt x="256031" y="0"/>
                </a:moveTo>
                <a:lnTo>
                  <a:pt x="0" y="0"/>
                </a:lnTo>
                <a:lnTo>
                  <a:pt x="0" y="297179"/>
                </a:lnTo>
                <a:lnTo>
                  <a:pt x="256031" y="297179"/>
                </a:lnTo>
                <a:lnTo>
                  <a:pt x="256031" y="0"/>
                </a:lnTo>
                <a:close/>
              </a:path>
            </a:pathLst>
          </a:custGeom>
          <a:solidFill>
            <a:srgbClr val="ACB5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11253978" y="5513323"/>
            <a:ext cx="208279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5" dirty="0">
                <a:latin typeface="Arial Black"/>
                <a:cs typeface="Arial Black"/>
              </a:rPr>
              <a:t>76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56" name="object 56"/>
          <p:cNvSpPr txBox="1"/>
          <p:nvPr/>
        </p:nvSpPr>
        <p:spPr>
          <a:xfrm>
            <a:off x="11502897" y="4232275"/>
            <a:ext cx="4679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80.00%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7" name="object 57"/>
          <p:cNvSpPr txBox="1"/>
          <p:nvPr/>
        </p:nvSpPr>
        <p:spPr>
          <a:xfrm>
            <a:off x="5553202" y="5709920"/>
            <a:ext cx="965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15" dirty="0">
                <a:solidFill>
                  <a:srgbClr val="D9D9D9"/>
                </a:solidFill>
                <a:latin typeface="Tahoma"/>
                <a:cs typeface="Tahoma"/>
              </a:rPr>
              <a:t>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8" name="object 58"/>
          <p:cNvSpPr txBox="1"/>
          <p:nvPr/>
        </p:nvSpPr>
        <p:spPr>
          <a:xfrm>
            <a:off x="5269229" y="5191125"/>
            <a:ext cx="379730" cy="4222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D9D9D9"/>
                </a:solidFill>
                <a:latin typeface="Tahoma"/>
                <a:cs typeface="Tahoma"/>
              </a:rPr>
              <a:t>40000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960"/>
              </a:spcBef>
            </a:pPr>
            <a:r>
              <a:rPr sz="900" spc="50" dirty="0">
                <a:solidFill>
                  <a:srgbClr val="D9D9D9"/>
                </a:solidFill>
                <a:latin typeface="Tahoma"/>
                <a:cs typeface="Tahoma"/>
              </a:rPr>
              <a:t>20000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59" name="object 59"/>
          <p:cNvSpPr txBox="1"/>
          <p:nvPr/>
        </p:nvSpPr>
        <p:spPr>
          <a:xfrm>
            <a:off x="5269229" y="4931791"/>
            <a:ext cx="379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D9D9D9"/>
                </a:solidFill>
                <a:latin typeface="Tahoma"/>
                <a:cs typeface="Tahoma"/>
              </a:rPr>
              <a:t>60000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0" name="object 60"/>
          <p:cNvSpPr txBox="1"/>
          <p:nvPr/>
        </p:nvSpPr>
        <p:spPr>
          <a:xfrm>
            <a:off x="5269229" y="4672329"/>
            <a:ext cx="37973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D9D9D9"/>
                </a:solidFill>
                <a:latin typeface="Tahoma"/>
                <a:cs typeface="Tahoma"/>
              </a:rPr>
              <a:t>80000</a:t>
            </a:r>
            <a:endParaRPr sz="900">
              <a:latin typeface="Tahoma"/>
              <a:cs typeface="Tahoma"/>
            </a:endParaRPr>
          </a:p>
        </p:txBody>
      </p:sp>
      <p:sp>
        <p:nvSpPr>
          <p:cNvPr id="61" name="object 61"/>
          <p:cNvSpPr/>
          <p:nvPr/>
        </p:nvSpPr>
        <p:spPr>
          <a:xfrm>
            <a:off x="6451091" y="5908547"/>
            <a:ext cx="612775" cy="200025"/>
          </a:xfrm>
          <a:custGeom>
            <a:avLst/>
            <a:gdLst/>
            <a:ahLst/>
            <a:cxnLst/>
            <a:rect l="l" t="t" r="r" b="b"/>
            <a:pathLst>
              <a:path w="612775" h="200025">
                <a:moveTo>
                  <a:pt x="612647" y="0"/>
                </a:moveTo>
                <a:lnTo>
                  <a:pt x="0" y="0"/>
                </a:lnTo>
                <a:lnTo>
                  <a:pt x="0" y="199643"/>
                </a:lnTo>
                <a:lnTo>
                  <a:pt x="612647" y="199643"/>
                </a:lnTo>
                <a:lnTo>
                  <a:pt x="612647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2" name="object 62"/>
          <p:cNvSpPr txBox="1"/>
          <p:nvPr/>
        </p:nvSpPr>
        <p:spPr>
          <a:xfrm>
            <a:off x="6439027" y="5904382"/>
            <a:ext cx="639445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latin typeface="Arial Black"/>
                <a:cs typeface="Arial Black"/>
              </a:rPr>
              <a:t>abandon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8406383" y="5908547"/>
            <a:ext cx="697230" cy="2000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8890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70"/>
              </a:spcBef>
            </a:pPr>
            <a:r>
              <a:rPr sz="1050" spc="-30" dirty="0">
                <a:latin typeface="Arial Black"/>
                <a:cs typeface="Arial Black"/>
              </a:rPr>
              <a:t>answered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10457688" y="5908547"/>
            <a:ext cx="576580" cy="20002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889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70"/>
              </a:spcBef>
            </a:pPr>
            <a:r>
              <a:rPr sz="1050" spc="-10" dirty="0">
                <a:latin typeface="Arial Black"/>
                <a:cs typeface="Arial Black"/>
              </a:rPr>
              <a:t>transfer</a:t>
            </a:r>
            <a:endParaRPr sz="1050">
              <a:latin typeface="Arial Black"/>
              <a:cs typeface="Arial Black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5989320" y="3275074"/>
            <a:ext cx="5325745" cy="1123950"/>
            <a:chOff x="5989320" y="3275074"/>
            <a:chExt cx="5325745" cy="1123950"/>
          </a:xfrm>
        </p:grpSpPr>
        <p:pic>
          <p:nvPicPr>
            <p:cNvPr id="66" name="object 66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5989320" y="3275074"/>
              <a:ext cx="5325618" cy="727711"/>
            </a:xfrm>
            <a:prstGeom prst="rect">
              <a:avLst/>
            </a:prstGeom>
          </p:spPr>
        </p:pic>
        <p:pic>
          <p:nvPicPr>
            <p:cNvPr id="67" name="object 67"/>
            <p:cNvPicPr/>
            <p:nvPr/>
          </p:nvPicPr>
          <p:blipFill>
            <a:blip r:embed="rId18" cstate="print"/>
            <a:stretch>
              <a:fillRect/>
            </a:stretch>
          </p:blipFill>
          <p:spPr>
            <a:xfrm>
              <a:off x="8022336" y="3659124"/>
              <a:ext cx="1177290" cy="739901"/>
            </a:xfrm>
            <a:prstGeom prst="rect">
              <a:avLst/>
            </a:prstGeom>
          </p:spPr>
        </p:pic>
      </p:grpSp>
      <p:sp>
        <p:nvSpPr>
          <p:cNvPr id="68" name="object 68"/>
          <p:cNvSpPr txBox="1"/>
          <p:nvPr/>
        </p:nvSpPr>
        <p:spPr>
          <a:xfrm>
            <a:off x="5198109" y="3416934"/>
            <a:ext cx="6026150" cy="11588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82955" algn="ctr">
              <a:lnSpc>
                <a:spcPct val="100000"/>
              </a:lnSpc>
              <a:spcBef>
                <a:spcPts val="95"/>
              </a:spcBef>
            </a:pPr>
            <a:r>
              <a:rPr sz="1600" dirty="0">
                <a:solidFill>
                  <a:srgbClr val="F1F1F1"/>
                </a:solidFill>
                <a:latin typeface="Arial Black"/>
                <a:cs typeface="Arial Black"/>
              </a:rPr>
              <a:t>Count</a:t>
            </a:r>
            <a:r>
              <a:rPr sz="1600" spc="270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1F1F1"/>
                </a:solidFill>
                <a:latin typeface="Arial Black"/>
                <a:cs typeface="Arial Black"/>
              </a:rPr>
              <a:t>&amp;</a:t>
            </a:r>
            <a:r>
              <a:rPr sz="1600" spc="225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1F1F1"/>
                </a:solidFill>
                <a:latin typeface="Arial Black"/>
                <a:cs typeface="Arial Black"/>
              </a:rPr>
              <a:t>PCT</a:t>
            </a:r>
            <a:r>
              <a:rPr sz="1600" spc="245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1F1F1"/>
                </a:solidFill>
                <a:latin typeface="Arial Black"/>
                <a:cs typeface="Arial Black"/>
              </a:rPr>
              <a:t>count</a:t>
            </a:r>
            <a:r>
              <a:rPr sz="1600" spc="270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1F1F1"/>
                </a:solidFill>
                <a:latin typeface="Arial Black"/>
                <a:cs typeface="Arial Black"/>
              </a:rPr>
              <a:t>of</a:t>
            </a:r>
            <a:r>
              <a:rPr sz="1600" spc="245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1F1F1"/>
                </a:solidFill>
                <a:latin typeface="Arial Black"/>
                <a:cs typeface="Arial Black"/>
              </a:rPr>
              <a:t>average</a:t>
            </a:r>
            <a:r>
              <a:rPr sz="1600" spc="270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600" dirty="0">
                <a:solidFill>
                  <a:srgbClr val="F1F1F1"/>
                </a:solidFill>
                <a:latin typeface="Arial Black"/>
                <a:cs typeface="Arial Black"/>
              </a:rPr>
              <a:t>calls</a:t>
            </a:r>
            <a:r>
              <a:rPr sz="1600" spc="240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600" spc="-20" dirty="0">
                <a:solidFill>
                  <a:srgbClr val="F1F1F1"/>
                </a:solidFill>
                <a:latin typeface="Arial Black"/>
                <a:cs typeface="Arial Black"/>
              </a:rPr>
              <a:t>with</a:t>
            </a:r>
            <a:endParaRPr sz="1600">
              <a:latin typeface="Arial Black"/>
              <a:cs typeface="Arial Black"/>
            </a:endParaRPr>
          </a:p>
          <a:p>
            <a:pPr marL="791210" algn="ctr">
              <a:lnSpc>
                <a:spcPct val="100000"/>
              </a:lnSpc>
              <a:spcBef>
                <a:spcPts val="1200"/>
              </a:spcBef>
            </a:pPr>
            <a:r>
              <a:rPr sz="1600" spc="-10" dirty="0">
                <a:solidFill>
                  <a:srgbClr val="F1F1F1"/>
                </a:solidFill>
                <a:latin typeface="Arial Black"/>
                <a:cs typeface="Arial Black"/>
              </a:rPr>
              <a:t>status</a:t>
            </a:r>
            <a:endParaRPr sz="1600">
              <a:latin typeface="Arial Black"/>
              <a:cs typeface="Arial Black"/>
            </a:endParaRPr>
          </a:p>
          <a:p>
            <a:pPr marL="379095">
              <a:lnSpc>
                <a:spcPct val="100000"/>
              </a:lnSpc>
              <a:spcBef>
                <a:spcPts val="1385"/>
              </a:spcBef>
              <a:tabLst>
                <a:tab pos="1090295" algn="l"/>
                <a:tab pos="1837055" algn="l"/>
                <a:tab pos="2583815" algn="l"/>
                <a:tab pos="3329940" algn="l"/>
                <a:tab pos="4076700" algn="l"/>
                <a:tab pos="4823460" algn="l"/>
                <a:tab pos="5570220" algn="l"/>
              </a:tabLst>
            </a:pP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0.00%</a:t>
            </a:r>
            <a:r>
              <a:rPr sz="900" dirty="0">
                <a:solidFill>
                  <a:srgbClr val="D9D9D9"/>
                </a:solidFill>
                <a:latin typeface="Tahoma"/>
                <a:cs typeface="Tahoma"/>
              </a:rPr>
              <a:t>	</a:t>
            </a: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10.00%</a:t>
            </a:r>
            <a:r>
              <a:rPr sz="900" dirty="0">
                <a:solidFill>
                  <a:srgbClr val="D9D9D9"/>
                </a:solidFill>
                <a:latin typeface="Tahoma"/>
                <a:cs typeface="Tahoma"/>
              </a:rPr>
              <a:t>	</a:t>
            </a: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20.00%</a:t>
            </a:r>
            <a:r>
              <a:rPr sz="900" dirty="0">
                <a:solidFill>
                  <a:srgbClr val="D9D9D9"/>
                </a:solidFill>
                <a:latin typeface="Tahoma"/>
                <a:cs typeface="Tahoma"/>
              </a:rPr>
              <a:t>	</a:t>
            </a: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30.00%</a:t>
            </a:r>
            <a:r>
              <a:rPr sz="900" dirty="0">
                <a:solidFill>
                  <a:srgbClr val="D9D9D9"/>
                </a:solidFill>
                <a:latin typeface="Tahoma"/>
                <a:cs typeface="Tahoma"/>
              </a:rPr>
              <a:t>	</a:t>
            </a: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40.00%</a:t>
            </a:r>
            <a:r>
              <a:rPr sz="900" dirty="0">
                <a:solidFill>
                  <a:srgbClr val="D9D9D9"/>
                </a:solidFill>
                <a:latin typeface="Tahoma"/>
                <a:cs typeface="Tahoma"/>
              </a:rPr>
              <a:t>	</a:t>
            </a: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50.00%</a:t>
            </a:r>
            <a:r>
              <a:rPr sz="900" dirty="0">
                <a:solidFill>
                  <a:srgbClr val="D9D9D9"/>
                </a:solidFill>
                <a:latin typeface="Tahoma"/>
                <a:cs typeface="Tahoma"/>
              </a:rPr>
              <a:t>	</a:t>
            </a: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60.00%</a:t>
            </a:r>
            <a:r>
              <a:rPr sz="900" dirty="0">
                <a:solidFill>
                  <a:srgbClr val="D9D9D9"/>
                </a:solidFill>
                <a:latin typeface="Tahoma"/>
                <a:cs typeface="Tahoma"/>
              </a:rPr>
              <a:t>	</a:t>
            </a: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70.00%</a:t>
            </a:r>
            <a:endParaRPr sz="9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900" spc="50" dirty="0">
                <a:solidFill>
                  <a:srgbClr val="D9D9D9"/>
                </a:solidFill>
                <a:latin typeface="Tahoma"/>
                <a:cs typeface="Tahoma"/>
              </a:rPr>
              <a:t>100000</a:t>
            </a:r>
            <a:endParaRPr sz="900">
              <a:latin typeface="Tahoma"/>
              <a:cs typeface="Tahoma"/>
            </a:endParaRPr>
          </a:p>
        </p:txBody>
      </p:sp>
      <p:grpSp>
        <p:nvGrpSpPr>
          <p:cNvPr id="69" name="object 69"/>
          <p:cNvGrpSpPr/>
          <p:nvPr/>
        </p:nvGrpSpPr>
        <p:grpSpPr>
          <a:xfrm>
            <a:off x="5920740" y="6280213"/>
            <a:ext cx="3078480" cy="85725"/>
            <a:chOff x="5920740" y="6280213"/>
            <a:chExt cx="3078480" cy="85725"/>
          </a:xfrm>
        </p:grpSpPr>
        <p:sp>
          <p:nvSpPr>
            <p:cNvPr id="70" name="object 70"/>
            <p:cNvSpPr/>
            <p:nvPr/>
          </p:nvSpPr>
          <p:spPr>
            <a:xfrm>
              <a:off x="5920740" y="6280404"/>
              <a:ext cx="320040" cy="85725"/>
            </a:xfrm>
            <a:custGeom>
              <a:avLst/>
              <a:gdLst/>
              <a:ahLst/>
              <a:cxnLst/>
              <a:rect l="l" t="t" r="r" b="b"/>
              <a:pathLst>
                <a:path w="320039" h="85725">
                  <a:moveTo>
                    <a:pt x="320039" y="0"/>
                  </a:moveTo>
                  <a:lnTo>
                    <a:pt x="0" y="0"/>
                  </a:lnTo>
                  <a:lnTo>
                    <a:pt x="0" y="85344"/>
                  </a:lnTo>
                  <a:lnTo>
                    <a:pt x="320039" y="85344"/>
                  </a:lnTo>
                  <a:lnTo>
                    <a:pt x="320039" y="0"/>
                  </a:lnTo>
                  <a:close/>
                </a:path>
              </a:pathLst>
            </a:custGeom>
            <a:solidFill>
              <a:srgbClr val="C8D2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71"/>
            <p:cNvSpPr/>
            <p:nvPr/>
          </p:nvSpPr>
          <p:spPr>
            <a:xfrm>
              <a:off x="8661654" y="6323838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40">
                  <a:moveTo>
                    <a:pt x="0" y="0"/>
                  </a:moveTo>
                  <a:lnTo>
                    <a:pt x="320040" y="0"/>
                  </a:lnTo>
                </a:path>
              </a:pathLst>
            </a:custGeom>
            <a:ln w="34925">
              <a:solidFill>
                <a:srgbClr val="96A7B8"/>
              </a:solidFill>
              <a:prstDash val="dash"/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2" name="object 72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8782812" y="6284976"/>
              <a:ext cx="76200" cy="76200"/>
            </a:xfrm>
            <a:prstGeom prst="rect">
              <a:avLst/>
            </a:prstGeom>
          </p:spPr>
        </p:pic>
        <p:pic>
          <p:nvPicPr>
            <p:cNvPr id="73" name="object 73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8778049" y="6280213"/>
              <a:ext cx="85725" cy="85725"/>
            </a:xfrm>
            <a:prstGeom prst="rect">
              <a:avLst/>
            </a:prstGeom>
          </p:spPr>
        </p:pic>
      </p:grpSp>
      <p:sp>
        <p:nvSpPr>
          <p:cNvPr id="74" name="object 74"/>
          <p:cNvSpPr txBox="1"/>
          <p:nvPr/>
        </p:nvSpPr>
        <p:spPr>
          <a:xfrm>
            <a:off x="9004807" y="6208267"/>
            <a:ext cx="206502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10" dirty="0">
                <a:solidFill>
                  <a:srgbClr val="D9D9D9"/>
                </a:solidFill>
                <a:latin typeface="Arial Black"/>
                <a:cs typeface="Arial Black"/>
              </a:rPr>
              <a:t>Count</a:t>
            </a:r>
            <a:r>
              <a:rPr sz="1000" spc="-50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D9D9D9"/>
                </a:solidFill>
                <a:latin typeface="Arial Black"/>
                <a:cs typeface="Arial Black"/>
              </a:rPr>
              <a:t>of</a:t>
            </a:r>
            <a:r>
              <a:rPr sz="1000" spc="-50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D9D9D9"/>
                </a:solidFill>
                <a:latin typeface="Arial Black"/>
                <a:cs typeface="Arial Black"/>
              </a:rPr>
              <a:t>Customer_Phone_No</a:t>
            </a:r>
            <a:endParaRPr sz="1000">
              <a:latin typeface="Arial Black"/>
              <a:cs typeface="Arial Black"/>
            </a:endParaRPr>
          </a:p>
        </p:txBody>
      </p:sp>
      <p:grpSp>
        <p:nvGrpSpPr>
          <p:cNvPr id="75" name="object 75"/>
          <p:cNvGrpSpPr/>
          <p:nvPr/>
        </p:nvGrpSpPr>
        <p:grpSpPr>
          <a:xfrm>
            <a:off x="5919978" y="6543865"/>
            <a:ext cx="320040" cy="85725"/>
            <a:chOff x="5919978" y="6543865"/>
            <a:chExt cx="320040" cy="85725"/>
          </a:xfrm>
        </p:grpSpPr>
        <p:sp>
          <p:nvSpPr>
            <p:cNvPr id="76" name="object 76"/>
            <p:cNvSpPr/>
            <p:nvPr/>
          </p:nvSpPr>
          <p:spPr>
            <a:xfrm>
              <a:off x="5919978" y="6587490"/>
              <a:ext cx="320040" cy="0"/>
            </a:xfrm>
            <a:custGeom>
              <a:avLst/>
              <a:gdLst/>
              <a:ahLst/>
              <a:cxnLst/>
              <a:rect l="l" t="t" r="r" b="b"/>
              <a:pathLst>
                <a:path w="320039">
                  <a:moveTo>
                    <a:pt x="0" y="0"/>
                  </a:moveTo>
                  <a:lnTo>
                    <a:pt x="320039" y="0"/>
                  </a:lnTo>
                </a:path>
              </a:pathLst>
            </a:custGeom>
            <a:ln w="34925">
              <a:solidFill>
                <a:srgbClr val="CED22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7" name="object 7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041136" y="6548628"/>
              <a:ext cx="76200" cy="76200"/>
            </a:xfrm>
            <a:prstGeom prst="rect">
              <a:avLst/>
            </a:prstGeom>
          </p:spPr>
        </p:pic>
        <p:pic>
          <p:nvPicPr>
            <p:cNvPr id="78" name="object 7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036373" y="6543865"/>
              <a:ext cx="85725" cy="85725"/>
            </a:xfrm>
            <a:prstGeom prst="rect">
              <a:avLst/>
            </a:prstGeom>
          </p:spPr>
        </p:pic>
      </p:grpSp>
      <p:sp>
        <p:nvSpPr>
          <p:cNvPr id="79" name="object 79"/>
          <p:cNvSpPr txBox="1"/>
          <p:nvPr/>
        </p:nvSpPr>
        <p:spPr>
          <a:xfrm>
            <a:off x="6263385" y="6208267"/>
            <a:ext cx="236474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-70" dirty="0">
                <a:solidFill>
                  <a:srgbClr val="D9D9D9"/>
                </a:solidFill>
                <a:latin typeface="Arial Black"/>
                <a:cs typeface="Arial Black"/>
              </a:rPr>
              <a:t>PCT</a:t>
            </a:r>
            <a:r>
              <a:rPr sz="1000" spc="-15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D9D9D9"/>
                </a:solidFill>
                <a:latin typeface="Arial Black"/>
                <a:cs typeface="Arial Black"/>
              </a:rPr>
              <a:t>Count</a:t>
            </a:r>
            <a:r>
              <a:rPr sz="1000" spc="-50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D9D9D9"/>
                </a:solidFill>
                <a:latin typeface="Arial Black"/>
                <a:cs typeface="Arial Black"/>
              </a:rPr>
              <a:t>of</a:t>
            </a:r>
            <a:r>
              <a:rPr sz="1000" spc="-20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D9D9D9"/>
                </a:solidFill>
                <a:latin typeface="Arial Black"/>
                <a:cs typeface="Arial Black"/>
              </a:rPr>
              <a:t>Customer_Phone_No</a:t>
            </a:r>
            <a:endParaRPr sz="1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885"/>
              </a:spcBef>
            </a:pPr>
            <a:r>
              <a:rPr sz="1000" spc="-20" dirty="0">
                <a:solidFill>
                  <a:srgbClr val="D9D9D9"/>
                </a:solidFill>
                <a:latin typeface="Arial Black"/>
                <a:cs typeface="Arial Black"/>
              </a:rPr>
              <a:t>Average</a:t>
            </a:r>
            <a:r>
              <a:rPr sz="1000" spc="-15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000" dirty="0">
                <a:solidFill>
                  <a:srgbClr val="D9D9D9"/>
                </a:solidFill>
                <a:latin typeface="Arial Black"/>
                <a:cs typeface="Arial Black"/>
              </a:rPr>
              <a:t>of</a:t>
            </a:r>
            <a:r>
              <a:rPr sz="1000" spc="-25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000" spc="-45" dirty="0">
                <a:solidFill>
                  <a:srgbClr val="D9D9D9"/>
                </a:solidFill>
                <a:latin typeface="Arial Black"/>
                <a:cs typeface="Arial Black"/>
              </a:rPr>
              <a:t>Call</a:t>
            </a:r>
            <a:r>
              <a:rPr sz="1000" spc="-25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000" spc="-10" dirty="0">
                <a:solidFill>
                  <a:srgbClr val="D9D9D9"/>
                </a:solidFill>
                <a:latin typeface="Arial Black"/>
                <a:cs typeface="Arial Black"/>
              </a:rPr>
              <a:t>duration(s)</a:t>
            </a:r>
            <a:endParaRPr sz="1000">
              <a:latin typeface="Arial Black"/>
              <a:cs typeface="Arial Black"/>
            </a:endParaRPr>
          </a:p>
        </p:txBody>
      </p:sp>
      <p:sp>
        <p:nvSpPr>
          <p:cNvPr id="80" name="object 5">
            <a:extLst>
              <a:ext uri="{FF2B5EF4-FFF2-40B4-BE49-F238E27FC236}">
                <a16:creationId xmlns:a16="http://schemas.microsoft.com/office/drawing/2014/main" id="{7121DE50-7B18-41A7-4A3E-3B3F3477F82F}"/>
              </a:ext>
            </a:extLst>
          </p:cNvPr>
          <p:cNvSpPr txBox="1"/>
          <p:nvPr/>
        </p:nvSpPr>
        <p:spPr>
          <a:xfrm>
            <a:off x="7361301" y="1965522"/>
            <a:ext cx="4098290" cy="1227259"/>
          </a:xfrm>
          <a:prstGeom prst="rect">
            <a:avLst/>
          </a:prstGeom>
          <a:solidFill>
            <a:srgbClr val="96A7B8"/>
          </a:solidFill>
          <a:ln w="12700">
            <a:solidFill>
              <a:srgbClr val="3C444B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29870" marR="220345" indent="124460">
              <a:lnSpc>
                <a:spcPct val="100000"/>
              </a:lnSpc>
              <a:spcBef>
                <a:spcPts val="1170"/>
              </a:spcBef>
            </a:pP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Calculation :https://docs.google.com/spreadsheets/d/1SzR0Lxn03zZjAvqcyaH_n-_14UTrFYOa/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edit?usp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drive_link&amp;ouid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=113244944505200268977&amp;rtpof=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true&amp;sd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=true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1071372" y="2244851"/>
              <a:ext cx="11120755" cy="4613275"/>
            </a:xfrm>
            <a:custGeom>
              <a:avLst/>
              <a:gdLst/>
              <a:ahLst/>
              <a:cxnLst/>
              <a:rect l="l" t="t" r="r" b="b"/>
              <a:pathLst>
                <a:path w="11120755" h="4613275">
                  <a:moveTo>
                    <a:pt x="0" y="4613147"/>
                  </a:moveTo>
                  <a:lnTo>
                    <a:pt x="11120628" y="4613147"/>
                  </a:lnTo>
                  <a:lnTo>
                    <a:pt x="11120628" y="0"/>
                  </a:lnTo>
                  <a:lnTo>
                    <a:pt x="0" y="0"/>
                  </a:lnTo>
                  <a:lnTo>
                    <a:pt x="0" y="4613147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6111"/>
              <a:ext cx="12192000" cy="1348740"/>
            </a:xfrm>
            <a:custGeom>
              <a:avLst/>
              <a:gdLst/>
              <a:ahLst/>
              <a:cxnLst/>
              <a:rect l="l" t="t" r="r" b="b"/>
              <a:pathLst>
                <a:path w="12192000" h="1348739">
                  <a:moveTo>
                    <a:pt x="12192000" y="0"/>
                  </a:moveTo>
                  <a:lnTo>
                    <a:pt x="0" y="0"/>
                  </a:lnTo>
                  <a:lnTo>
                    <a:pt x="0" y="1348739"/>
                  </a:lnTo>
                  <a:lnTo>
                    <a:pt x="12192000" y="13487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63167"/>
              <a:ext cx="1007744" cy="1216660"/>
            </a:xfrm>
            <a:custGeom>
              <a:avLst/>
              <a:gdLst/>
              <a:ahLst/>
              <a:cxnLst/>
              <a:rect l="l" t="t" r="r" b="b"/>
              <a:pathLst>
                <a:path w="1007744" h="1216660">
                  <a:moveTo>
                    <a:pt x="1007363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7363" y="1216152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96A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736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2585" y="1369313"/>
            <a:ext cx="465836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190" dirty="0">
                <a:solidFill>
                  <a:srgbClr val="FFFFFF"/>
                </a:solidFill>
              </a:rPr>
              <a:t>Insight-</a:t>
            </a:r>
            <a:r>
              <a:rPr sz="2800" spc="175" dirty="0">
                <a:solidFill>
                  <a:srgbClr val="FFFFFF"/>
                </a:solidFill>
              </a:rPr>
              <a:t>3:</a:t>
            </a:r>
            <a:r>
              <a:rPr sz="2800" spc="360" dirty="0">
                <a:solidFill>
                  <a:srgbClr val="FFFFFF"/>
                </a:solidFill>
              </a:rPr>
              <a:t> </a:t>
            </a:r>
            <a:r>
              <a:rPr sz="2800" spc="50" dirty="0">
                <a:solidFill>
                  <a:srgbClr val="FFFFFF"/>
                </a:solidFill>
              </a:rPr>
              <a:t>Explanation</a:t>
            </a:r>
            <a:endParaRPr sz="2800"/>
          </a:p>
        </p:txBody>
      </p:sp>
      <p:sp>
        <p:nvSpPr>
          <p:cNvPr id="9" name="object 9"/>
          <p:cNvSpPr txBox="1"/>
          <p:nvPr/>
        </p:nvSpPr>
        <p:spPr>
          <a:xfrm>
            <a:off x="1180896" y="2459482"/>
            <a:ext cx="1358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latin typeface="Wingdings"/>
                <a:cs typeface="Wingdings"/>
              </a:rPr>
              <a:t>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752345" y="2459482"/>
            <a:ext cx="1007618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&amp;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,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135" dirty="0">
                <a:latin typeface="Arial Black"/>
                <a:cs typeface="Arial Black"/>
              </a:rPr>
              <a:t>I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x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m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50834" y="2668142"/>
            <a:ext cx="1809114" cy="2108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75"/>
              </a:spcBef>
            </a:pPr>
            <a:r>
              <a:rPr sz="1100" b="1" i="1" spc="-45" dirty="0">
                <a:latin typeface="Verdana"/>
                <a:cs typeface="Verdana"/>
              </a:rPr>
              <a:t>=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70" dirty="0">
                <a:latin typeface="Verdana"/>
                <a:cs typeface="Verdana"/>
              </a:rPr>
              <a:t>INT(</a:t>
            </a:r>
            <a:r>
              <a:rPr sz="1100" b="1" i="1" spc="-235" dirty="0">
                <a:latin typeface="Verdana"/>
                <a:cs typeface="Verdana"/>
              </a:rPr>
              <a:t> </a:t>
            </a:r>
            <a:r>
              <a:rPr sz="1100" b="1" i="1" spc="60" dirty="0">
                <a:latin typeface="Verdana"/>
                <a:cs typeface="Verdana"/>
              </a:rPr>
              <a:t>Cell</a:t>
            </a:r>
            <a:r>
              <a:rPr sz="1100" b="1" i="1" spc="270" dirty="0">
                <a:latin typeface="Verdana"/>
                <a:cs typeface="Verdana"/>
              </a:rPr>
              <a:t> </a:t>
            </a:r>
            <a:r>
              <a:rPr sz="1100" b="1" i="1" spc="70" dirty="0">
                <a:latin typeface="Verdana"/>
                <a:cs typeface="Verdana"/>
              </a:rPr>
              <a:t>number)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748519" y="2677413"/>
            <a:ext cx="215455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o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752345" y="2627731"/>
            <a:ext cx="612203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5" dirty="0">
                <a:latin typeface="Arial Black"/>
                <a:cs typeface="Arial Black"/>
              </a:rPr>
              <a:t>re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w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'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’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.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85" dirty="0">
                <a:latin typeface="Arial Black"/>
                <a:cs typeface="Arial Black"/>
              </a:rPr>
              <a:t>mu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s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p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80896" y="3113277"/>
            <a:ext cx="1358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latin typeface="Wingdings"/>
                <a:cs typeface="Wingdings"/>
              </a:rPr>
              <a:t>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752345" y="3113277"/>
            <a:ext cx="668210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135" dirty="0">
                <a:latin typeface="Arial Black"/>
                <a:cs typeface="Arial Black"/>
              </a:rPr>
              <a:t>I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3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4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-145" dirty="0">
                <a:latin typeface="Arial Black"/>
                <a:cs typeface="Arial Black"/>
              </a:rPr>
              <a:t> </a:t>
            </a:r>
            <a:r>
              <a:rPr sz="1100" spc="150" dirty="0">
                <a:latin typeface="Arial Black"/>
                <a:cs typeface="Arial Black"/>
              </a:rPr>
              <a:t>-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M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(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.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.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75" dirty="0">
                <a:latin typeface="Arial Black"/>
                <a:cs typeface="Arial Black"/>
              </a:rPr>
              <a:t>: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150" dirty="0">
                <a:latin typeface="Arial Black"/>
                <a:cs typeface="Arial Black"/>
              </a:rPr>
              <a:t>-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90" dirty="0">
                <a:latin typeface="Arial Black"/>
                <a:cs typeface="Arial Black"/>
              </a:rPr>
              <a:t>J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4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N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60" dirty="0">
                <a:latin typeface="Arial Black"/>
                <a:cs typeface="Arial Black"/>
              </a:rPr>
              <a:t>)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80896" y="3549141"/>
            <a:ext cx="1358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latin typeface="Wingdings"/>
                <a:cs typeface="Wingdings"/>
              </a:rPr>
              <a:t>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752345" y="3499459"/>
            <a:ext cx="10012680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100" spc="-10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5" dirty="0">
                <a:latin typeface="Arial Black"/>
                <a:cs typeface="Arial Black"/>
              </a:rPr>
              <a:t>re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S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90" dirty="0">
                <a:latin typeface="Arial Black"/>
                <a:cs typeface="Arial Black"/>
              </a:rPr>
              <a:t>J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y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,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8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y</a:t>
            </a:r>
            <a:r>
              <a:rPr sz="1100" spc="28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6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0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0</a:t>
            </a:r>
            <a:r>
              <a:rPr sz="1100" spc="500" dirty="0">
                <a:latin typeface="Arial Black"/>
                <a:cs typeface="Arial Black"/>
              </a:rPr>
              <a:t> 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9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70" dirty="0">
                <a:latin typeface="Arial Black"/>
                <a:cs typeface="Arial Black"/>
              </a:rPr>
              <a:t>rt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30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rs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180896" y="4146864"/>
            <a:ext cx="10674985" cy="488315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583565" marR="5080" indent="-571500">
              <a:lnSpc>
                <a:spcPct val="129400"/>
              </a:lnSpc>
              <a:spcBef>
                <a:spcPts val="130"/>
              </a:spcBef>
              <a:buFont typeface="Wingdings"/>
              <a:buChar char=""/>
              <a:tabLst>
                <a:tab pos="583565" algn="l"/>
              </a:tabLst>
            </a:pPr>
            <a:r>
              <a:rPr sz="1200" spc="-85" dirty="0">
                <a:latin typeface="Arial Black"/>
                <a:cs typeface="Arial Black"/>
              </a:rPr>
              <a:t>T</a:t>
            </a:r>
            <a:r>
              <a:rPr sz="1200" spc="-2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h</a:t>
            </a:r>
            <a:r>
              <a:rPr sz="1200" spc="-2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e</a:t>
            </a:r>
            <a:r>
              <a:rPr sz="1200" spc="28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h</a:t>
            </a:r>
            <a:r>
              <a:rPr sz="1200" spc="-245" dirty="0">
                <a:latin typeface="Arial Black"/>
                <a:cs typeface="Arial Black"/>
              </a:rPr>
              <a:t> </a:t>
            </a:r>
            <a:r>
              <a:rPr sz="1200" spc="-30" dirty="0">
                <a:latin typeface="Arial Black"/>
                <a:cs typeface="Arial Black"/>
              </a:rPr>
              <a:t>o</a:t>
            </a:r>
            <a:r>
              <a:rPr sz="1200" spc="-24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u</a:t>
            </a:r>
            <a:r>
              <a:rPr sz="1200" spc="-25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r</a:t>
            </a:r>
            <a:r>
              <a:rPr sz="1200" spc="27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va</a:t>
            </a:r>
            <a:r>
              <a:rPr sz="1200" spc="-245" dirty="0">
                <a:latin typeface="Arial Black"/>
                <a:cs typeface="Arial Black"/>
              </a:rPr>
              <a:t> </a:t>
            </a:r>
            <a:r>
              <a:rPr sz="1200" spc="-45" dirty="0">
                <a:latin typeface="Arial Black"/>
                <a:cs typeface="Arial Black"/>
              </a:rPr>
              <a:t>l</a:t>
            </a:r>
            <a:r>
              <a:rPr sz="1200" spc="-240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u</a:t>
            </a:r>
            <a:r>
              <a:rPr sz="1200" spc="-250" dirty="0">
                <a:latin typeface="Arial Black"/>
                <a:cs typeface="Arial Black"/>
              </a:rPr>
              <a:t> </a:t>
            </a:r>
            <a:r>
              <a:rPr sz="1200" spc="-65" dirty="0">
                <a:latin typeface="Arial Black"/>
                <a:cs typeface="Arial Black"/>
              </a:rPr>
              <a:t>e</a:t>
            </a:r>
            <a:r>
              <a:rPr sz="1200" spc="-245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,</a:t>
            </a:r>
            <a:r>
              <a:rPr sz="1200" spc="-254" dirty="0">
                <a:latin typeface="Arial Black"/>
                <a:cs typeface="Arial Black"/>
              </a:rPr>
              <a:t> </a:t>
            </a:r>
            <a:r>
              <a:rPr sz="1200" spc="100" dirty="0">
                <a:latin typeface="Arial Black"/>
                <a:cs typeface="Arial Black"/>
              </a:rPr>
              <a:t>187</a:t>
            </a:r>
            <a:r>
              <a:rPr sz="1200" spc="-254" dirty="0">
                <a:latin typeface="Arial Black"/>
                <a:cs typeface="Arial Black"/>
              </a:rPr>
              <a:t> </a:t>
            </a:r>
            <a:r>
              <a:rPr sz="1200" dirty="0">
                <a:latin typeface="Arial Black"/>
                <a:cs typeface="Arial Black"/>
              </a:rPr>
              <a:t>.</a:t>
            </a:r>
            <a:r>
              <a:rPr sz="1200" spc="-254" dirty="0">
                <a:latin typeface="Arial Black"/>
                <a:cs typeface="Arial Black"/>
              </a:rPr>
              <a:t> </a:t>
            </a:r>
            <a:r>
              <a:rPr sz="1200" spc="80" dirty="0">
                <a:latin typeface="Arial Black"/>
                <a:cs typeface="Arial Black"/>
              </a:rPr>
              <a:t>96</a:t>
            </a:r>
            <a:r>
              <a:rPr sz="1200" spc="-240" dirty="0">
                <a:latin typeface="Arial Black"/>
                <a:cs typeface="Arial Black"/>
              </a:rPr>
              <a:t> </a:t>
            </a:r>
            <a:r>
              <a:rPr sz="1200" spc="114" dirty="0">
                <a:latin typeface="Arial Black"/>
                <a:cs typeface="Arial Black"/>
              </a:rPr>
              <a:t>2222</a:t>
            </a:r>
            <a:r>
              <a:rPr sz="1200" spc="30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8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y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6</a:t>
            </a:r>
            <a:r>
              <a:rPr sz="1100" spc="29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k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6</a:t>
            </a:r>
            <a:r>
              <a:rPr sz="1100" spc="29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rs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y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e</a:t>
            </a:r>
            <a:r>
              <a:rPr sz="1100" spc="50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3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k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g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y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180896" y="4876927"/>
            <a:ext cx="1358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Wingdings"/>
                <a:cs typeface="Wingdings"/>
              </a:rPr>
              <a:t>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52345" y="4827244"/>
            <a:ext cx="9820910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100" spc="-4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y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6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0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50" dirty="0">
                <a:latin typeface="Arial Black"/>
                <a:cs typeface="Arial Black"/>
              </a:rPr>
              <a:t>%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y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,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9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9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0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50" dirty="0">
                <a:latin typeface="Arial Black"/>
                <a:cs typeface="Arial Black"/>
              </a:rPr>
              <a:t>%</a:t>
            </a:r>
            <a:r>
              <a:rPr sz="1100" spc="28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y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0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50" dirty="0">
                <a:latin typeface="Arial Black"/>
                <a:cs typeface="Arial Black"/>
              </a:rPr>
              <a:t>%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,</a:t>
            </a:r>
            <a:r>
              <a:rPr sz="1100" spc="500" dirty="0">
                <a:latin typeface="Arial Black"/>
                <a:cs typeface="Arial Black"/>
              </a:rPr>
              <a:t> 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3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3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8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8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q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75" dirty="0">
                <a:latin typeface="Arial Black"/>
                <a:cs typeface="Arial Black"/>
              </a:rPr>
              <a:t>: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4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6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1180896" y="5531002"/>
            <a:ext cx="1358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Wingdings"/>
                <a:cs typeface="Wingdings"/>
              </a:rPr>
              <a:t>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752345" y="5481320"/>
            <a:ext cx="9516110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70" dirty="0">
                <a:latin typeface="Arial Black"/>
                <a:cs typeface="Arial Black"/>
              </a:rPr>
              <a:t>ri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4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6</a:t>
            </a:r>
            <a:r>
              <a:rPr sz="1100" spc="29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60" dirty="0">
                <a:latin typeface="Arial Black"/>
                <a:cs typeface="Arial Black"/>
              </a:rPr>
              <a:t>ra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k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q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e</a:t>
            </a:r>
            <a:r>
              <a:rPr sz="1100" spc="50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k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180896" y="6184798"/>
            <a:ext cx="13589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50" dirty="0">
                <a:latin typeface="Wingdings"/>
                <a:cs typeface="Wingdings"/>
              </a:rPr>
              <a:t>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752345" y="6184798"/>
            <a:ext cx="10096500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9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3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s</a:t>
            </a:r>
            <a:r>
              <a:rPr sz="1100" spc="240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3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h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4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6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45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15" dirty="0">
                <a:latin typeface="Arial Black"/>
                <a:cs typeface="Arial Black"/>
              </a:rPr>
              <a:t>.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90" dirty="0">
                <a:latin typeface="Arial Black"/>
                <a:cs typeface="Arial Black"/>
              </a:rPr>
              <a:t>r.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26" name="object 5">
            <a:extLst>
              <a:ext uri="{FF2B5EF4-FFF2-40B4-BE49-F238E27FC236}">
                <a16:creationId xmlns:a16="http://schemas.microsoft.com/office/drawing/2014/main" id="{E33E6EDA-FFC4-B28F-3C50-417D0A664544}"/>
              </a:ext>
            </a:extLst>
          </p:cNvPr>
          <p:cNvSpPr txBox="1"/>
          <p:nvPr/>
        </p:nvSpPr>
        <p:spPr>
          <a:xfrm>
            <a:off x="7750555" y="940561"/>
            <a:ext cx="4098290" cy="1227259"/>
          </a:xfrm>
          <a:prstGeom prst="rect">
            <a:avLst/>
          </a:prstGeom>
          <a:solidFill>
            <a:srgbClr val="96A7B8"/>
          </a:solidFill>
          <a:ln w="12700">
            <a:solidFill>
              <a:srgbClr val="3C444B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29870" marR="220345" indent="124460">
              <a:lnSpc>
                <a:spcPct val="100000"/>
              </a:lnSpc>
              <a:spcBef>
                <a:spcPts val="1170"/>
              </a:spcBef>
            </a:pP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Calculation :https://docs.google.com/spreadsheets/d/1SzR0Lxn03zZjAvqcyaH_n-_14UTrFYOa/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edit?usp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drive_link&amp;ouid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=113244944505200268977&amp;rtpof=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true&amp;sd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=true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1071372" y="2244851"/>
              <a:ext cx="11120755" cy="4613275"/>
            </a:xfrm>
            <a:custGeom>
              <a:avLst/>
              <a:gdLst/>
              <a:ahLst/>
              <a:cxnLst/>
              <a:rect l="l" t="t" r="r" b="b"/>
              <a:pathLst>
                <a:path w="11120755" h="4613275">
                  <a:moveTo>
                    <a:pt x="0" y="4613147"/>
                  </a:moveTo>
                  <a:lnTo>
                    <a:pt x="11120628" y="4613147"/>
                  </a:lnTo>
                  <a:lnTo>
                    <a:pt x="11120628" y="0"/>
                  </a:lnTo>
                  <a:lnTo>
                    <a:pt x="0" y="0"/>
                  </a:lnTo>
                  <a:lnTo>
                    <a:pt x="0" y="4613147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6111"/>
              <a:ext cx="12192000" cy="1348740"/>
            </a:xfrm>
            <a:custGeom>
              <a:avLst/>
              <a:gdLst/>
              <a:ahLst/>
              <a:cxnLst/>
              <a:rect l="l" t="t" r="r" b="b"/>
              <a:pathLst>
                <a:path w="12192000" h="1348739">
                  <a:moveTo>
                    <a:pt x="12192000" y="0"/>
                  </a:moveTo>
                  <a:lnTo>
                    <a:pt x="0" y="0"/>
                  </a:lnTo>
                  <a:lnTo>
                    <a:pt x="0" y="1348739"/>
                  </a:lnTo>
                  <a:lnTo>
                    <a:pt x="12192000" y="13487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63167"/>
              <a:ext cx="1007744" cy="1216660"/>
            </a:xfrm>
            <a:custGeom>
              <a:avLst/>
              <a:gdLst/>
              <a:ahLst/>
              <a:cxnLst/>
              <a:rect l="l" t="t" r="r" b="b"/>
              <a:pathLst>
                <a:path w="1007744" h="1216660">
                  <a:moveTo>
                    <a:pt x="1007363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7363" y="1216152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96A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736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2585" y="911758"/>
            <a:ext cx="98336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500" spc="185" dirty="0">
                <a:solidFill>
                  <a:srgbClr val="FFFFFF"/>
                </a:solidFill>
              </a:rPr>
              <a:t>Insight-</a:t>
            </a:r>
            <a:r>
              <a:rPr sz="2500" spc="165" dirty="0">
                <a:solidFill>
                  <a:srgbClr val="FFFFFF"/>
                </a:solidFill>
              </a:rPr>
              <a:t>4:</a:t>
            </a:r>
            <a:r>
              <a:rPr sz="2500" spc="415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Efficient</a:t>
            </a:r>
            <a:r>
              <a:rPr sz="2500" spc="415" dirty="0">
                <a:solidFill>
                  <a:srgbClr val="FFFFFF"/>
                </a:solidFill>
              </a:rPr>
              <a:t> </a:t>
            </a:r>
            <a:r>
              <a:rPr sz="2500" spc="65" dirty="0">
                <a:solidFill>
                  <a:srgbClr val="FFFFFF"/>
                </a:solidFill>
              </a:rPr>
              <a:t>Manpower</a:t>
            </a:r>
            <a:r>
              <a:rPr sz="2500" spc="415" dirty="0">
                <a:solidFill>
                  <a:srgbClr val="FFFFFF"/>
                </a:solidFill>
              </a:rPr>
              <a:t> </a:t>
            </a:r>
            <a:r>
              <a:rPr sz="2500" spc="85" dirty="0">
                <a:solidFill>
                  <a:srgbClr val="FFFFFF"/>
                </a:solidFill>
              </a:rPr>
              <a:t>Planning</a:t>
            </a:r>
            <a:r>
              <a:rPr sz="2500" spc="405" dirty="0">
                <a:solidFill>
                  <a:srgbClr val="FFFFFF"/>
                </a:solidFill>
              </a:rPr>
              <a:t> </a:t>
            </a:r>
            <a:r>
              <a:rPr sz="2500" spc="80" dirty="0">
                <a:solidFill>
                  <a:srgbClr val="FFFFFF"/>
                </a:solidFill>
              </a:rPr>
              <a:t>for</a:t>
            </a:r>
            <a:r>
              <a:rPr sz="2500" spc="390" dirty="0">
                <a:solidFill>
                  <a:srgbClr val="FFFFFF"/>
                </a:solidFill>
              </a:rPr>
              <a:t> </a:t>
            </a:r>
            <a:r>
              <a:rPr sz="2500" spc="215" dirty="0">
                <a:solidFill>
                  <a:srgbClr val="FFFFFF"/>
                </a:solidFill>
              </a:rPr>
              <a:t>10%</a:t>
            </a:r>
            <a:r>
              <a:rPr sz="2500" spc="370" dirty="0">
                <a:solidFill>
                  <a:srgbClr val="FFFFFF"/>
                </a:solidFill>
              </a:rPr>
              <a:t> </a:t>
            </a:r>
            <a:r>
              <a:rPr sz="2500" spc="-25" dirty="0">
                <a:solidFill>
                  <a:srgbClr val="FFFFFF"/>
                </a:solidFill>
              </a:rPr>
              <a:t>Max </a:t>
            </a:r>
            <a:r>
              <a:rPr sz="2500" spc="80" dirty="0">
                <a:solidFill>
                  <a:srgbClr val="FFFFFF"/>
                </a:solidFill>
              </a:rPr>
              <a:t>Abandon</a:t>
            </a:r>
            <a:r>
              <a:rPr sz="2500" spc="385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Rate,</a:t>
            </a:r>
            <a:r>
              <a:rPr sz="2500" spc="370" dirty="0">
                <a:solidFill>
                  <a:srgbClr val="FFFFFF"/>
                </a:solidFill>
              </a:rPr>
              <a:t> </a:t>
            </a:r>
            <a:r>
              <a:rPr sz="2500" spc="110" dirty="0">
                <a:solidFill>
                  <a:srgbClr val="FFFFFF"/>
                </a:solidFill>
              </a:rPr>
              <a:t>Including</a:t>
            </a:r>
            <a:r>
              <a:rPr sz="2500" spc="390" dirty="0">
                <a:solidFill>
                  <a:srgbClr val="FFFFFF"/>
                </a:solidFill>
              </a:rPr>
              <a:t> </a:t>
            </a:r>
            <a:r>
              <a:rPr sz="2500" spc="65" dirty="0">
                <a:solidFill>
                  <a:srgbClr val="FFFFFF"/>
                </a:solidFill>
              </a:rPr>
              <a:t>Night</a:t>
            </a:r>
            <a:r>
              <a:rPr sz="2500" spc="400" dirty="0">
                <a:solidFill>
                  <a:srgbClr val="FFFFFF"/>
                </a:solidFill>
              </a:rPr>
              <a:t> </a:t>
            </a:r>
            <a:r>
              <a:rPr sz="2500" spc="90" dirty="0">
                <a:solidFill>
                  <a:srgbClr val="FFFFFF"/>
                </a:solidFill>
              </a:rPr>
              <a:t>Shifts(Estimated)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1240942" y="2449449"/>
            <a:ext cx="13589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spc="-50" dirty="0">
                <a:latin typeface="Wingdings"/>
                <a:cs typeface="Wingdings"/>
              </a:rPr>
              <a:t></a:t>
            </a:r>
            <a:endParaRPr sz="1100">
              <a:latin typeface="Wingdings"/>
              <a:cs typeface="Wingding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2417" y="2449449"/>
            <a:ext cx="7174865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100" b="1" i="1" spc="60" dirty="0">
                <a:latin typeface="Verdana"/>
                <a:cs typeface="Verdana"/>
              </a:rPr>
              <a:t>The</a:t>
            </a:r>
            <a:r>
              <a:rPr sz="1100" b="1" i="1" spc="280" dirty="0">
                <a:latin typeface="Verdana"/>
                <a:cs typeface="Verdana"/>
              </a:rPr>
              <a:t> </a:t>
            </a:r>
            <a:r>
              <a:rPr sz="1100" b="1" i="1" spc="-60" dirty="0">
                <a:latin typeface="Verdana"/>
                <a:cs typeface="Verdana"/>
              </a:rPr>
              <a:t>a</a:t>
            </a:r>
            <a:r>
              <a:rPr sz="1100" b="1" i="1" spc="-210" dirty="0">
                <a:latin typeface="Verdana"/>
                <a:cs typeface="Verdana"/>
              </a:rPr>
              <a:t> </a:t>
            </a:r>
            <a:r>
              <a:rPr sz="1100" b="1" i="1" spc="-55" dirty="0">
                <a:latin typeface="Verdana"/>
                <a:cs typeface="Verdana"/>
              </a:rPr>
              <a:t>v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65" dirty="0">
                <a:latin typeface="Verdana"/>
                <a:cs typeface="Verdana"/>
              </a:rPr>
              <a:t>erage</a:t>
            </a:r>
            <a:r>
              <a:rPr sz="1100" b="1" i="1" spc="265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of</a:t>
            </a:r>
            <a:r>
              <a:rPr sz="1100" b="1" i="1" spc="305" dirty="0">
                <a:latin typeface="Verdana"/>
                <a:cs typeface="Verdana"/>
              </a:rPr>
              <a:t> </a:t>
            </a:r>
            <a:r>
              <a:rPr sz="1100" b="1" i="1" spc="85" dirty="0">
                <a:latin typeface="Verdana"/>
                <a:cs typeface="Verdana"/>
              </a:rPr>
              <a:t>incoming</a:t>
            </a:r>
            <a:r>
              <a:rPr sz="1100" b="1" i="1" spc="295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ca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l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l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s</a:t>
            </a:r>
            <a:r>
              <a:rPr sz="1100" b="1" i="1" spc="285" dirty="0">
                <a:latin typeface="Verdana"/>
                <a:cs typeface="Verdana"/>
              </a:rPr>
              <a:t> </a:t>
            </a:r>
            <a:r>
              <a:rPr sz="1100" b="1" i="1" spc="-45" dirty="0">
                <a:latin typeface="Verdana"/>
                <a:cs typeface="Verdana"/>
              </a:rPr>
              <a:t>f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55" dirty="0">
                <a:latin typeface="Verdana"/>
                <a:cs typeface="Verdana"/>
              </a:rPr>
              <a:t>rom</a:t>
            </a:r>
            <a:r>
              <a:rPr sz="1100" b="1" i="1" spc="29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01</a:t>
            </a:r>
            <a:r>
              <a:rPr sz="1100" b="1" i="1" spc="-175" dirty="0">
                <a:latin typeface="Verdana"/>
                <a:cs typeface="Verdana"/>
              </a:rPr>
              <a:t> </a:t>
            </a:r>
            <a:r>
              <a:rPr sz="1100" b="1" i="1" spc="-20" dirty="0">
                <a:latin typeface="Verdana"/>
                <a:cs typeface="Verdana"/>
              </a:rPr>
              <a:t>-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01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-20" dirty="0">
                <a:latin typeface="Verdana"/>
                <a:cs typeface="Verdana"/>
              </a:rPr>
              <a:t>-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65" dirty="0">
                <a:latin typeface="Verdana"/>
                <a:cs typeface="Verdana"/>
              </a:rPr>
              <a:t>2022</a:t>
            </a:r>
            <a:r>
              <a:rPr sz="1100" b="1" i="1" spc="30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to</a:t>
            </a:r>
            <a:r>
              <a:rPr sz="1100" b="1" i="1" spc="295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23</a:t>
            </a:r>
            <a:r>
              <a:rPr sz="1100" b="1" i="1" spc="-204" dirty="0">
                <a:latin typeface="Verdana"/>
                <a:cs typeface="Verdana"/>
              </a:rPr>
              <a:t> </a:t>
            </a:r>
            <a:r>
              <a:rPr sz="1100" b="1" i="1" spc="-20" dirty="0">
                <a:latin typeface="Verdana"/>
                <a:cs typeface="Verdana"/>
              </a:rPr>
              <a:t>-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01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-20" dirty="0">
                <a:latin typeface="Verdana"/>
                <a:cs typeface="Verdana"/>
              </a:rPr>
              <a:t>-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65" dirty="0">
                <a:latin typeface="Verdana"/>
                <a:cs typeface="Verdana"/>
              </a:rPr>
              <a:t>2022</a:t>
            </a:r>
            <a:r>
              <a:rPr sz="1100" b="1" i="1" spc="305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i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s</a:t>
            </a:r>
            <a:r>
              <a:rPr sz="1100" b="1" i="1" spc="295" dirty="0">
                <a:latin typeface="Verdana"/>
                <a:cs typeface="Verdana"/>
              </a:rPr>
              <a:t> </a:t>
            </a:r>
            <a:r>
              <a:rPr sz="1100" b="1" i="1" spc="65" dirty="0">
                <a:latin typeface="Verdana"/>
                <a:cs typeface="Verdana"/>
              </a:rPr>
              <a:t>5129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-20" dirty="0">
                <a:latin typeface="Verdana"/>
                <a:cs typeface="Verdana"/>
              </a:rPr>
              <a:t>.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60" dirty="0">
                <a:latin typeface="Verdana"/>
                <a:cs typeface="Verdana"/>
              </a:rPr>
              <a:t>91304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40942" y="2885694"/>
            <a:ext cx="7799070" cy="19367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583565" algn="l"/>
              </a:tabLst>
            </a:pPr>
            <a:r>
              <a:rPr sz="1100" b="1" i="1" spc="60" dirty="0">
                <a:latin typeface="Verdana"/>
                <a:cs typeface="Verdana"/>
              </a:rPr>
              <a:t>The</a:t>
            </a:r>
            <a:r>
              <a:rPr sz="1100" b="1" i="1" spc="254" dirty="0">
                <a:latin typeface="Verdana"/>
                <a:cs typeface="Verdana"/>
              </a:rPr>
              <a:t> </a:t>
            </a:r>
            <a:r>
              <a:rPr sz="1100" b="1" i="1" spc="-60" dirty="0">
                <a:latin typeface="Verdana"/>
                <a:cs typeface="Verdana"/>
              </a:rPr>
              <a:t>a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-55" dirty="0">
                <a:latin typeface="Verdana"/>
                <a:cs typeface="Verdana"/>
              </a:rPr>
              <a:t>v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65" dirty="0">
                <a:latin typeface="Verdana"/>
                <a:cs typeface="Verdana"/>
              </a:rPr>
              <a:t>erage</a:t>
            </a:r>
            <a:r>
              <a:rPr sz="1100" b="1" i="1" spc="245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i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s</a:t>
            </a:r>
            <a:r>
              <a:rPr sz="1100" b="1" i="1" spc="285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ca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l</a:t>
            </a:r>
            <a:r>
              <a:rPr sz="1100" b="1" i="1" spc="-225" dirty="0">
                <a:latin typeface="Verdana"/>
                <a:cs typeface="Verdana"/>
              </a:rPr>
              <a:t> </a:t>
            </a:r>
            <a:r>
              <a:rPr sz="1100" b="1" i="1" spc="75" dirty="0">
                <a:latin typeface="Verdana"/>
                <a:cs typeface="Verdana"/>
              </a:rPr>
              <a:t>culated</a:t>
            </a:r>
            <a:r>
              <a:rPr sz="1100" b="1" i="1" spc="254" dirty="0">
                <a:latin typeface="Verdana"/>
                <a:cs typeface="Verdana"/>
              </a:rPr>
              <a:t> </a:t>
            </a:r>
            <a:r>
              <a:rPr sz="1100" b="1" i="1" spc="70" dirty="0">
                <a:latin typeface="Verdana"/>
                <a:cs typeface="Verdana"/>
              </a:rPr>
              <a:t>using</a:t>
            </a:r>
            <a:r>
              <a:rPr sz="1100" b="1" i="1" spc="280" dirty="0">
                <a:latin typeface="Verdana"/>
                <a:cs typeface="Verdana"/>
              </a:rPr>
              <a:t> </a:t>
            </a:r>
            <a:r>
              <a:rPr sz="1100" b="1" i="1" spc="80" dirty="0">
                <a:latin typeface="Verdana"/>
                <a:cs typeface="Verdana"/>
              </a:rPr>
              <a:t>Excel'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s</a:t>
            </a:r>
            <a:r>
              <a:rPr sz="1100" b="1" i="1" spc="250" dirty="0">
                <a:latin typeface="Verdana"/>
                <a:cs typeface="Verdana"/>
              </a:rPr>
              <a:t> </a:t>
            </a:r>
            <a:r>
              <a:rPr sz="1100" b="1" i="1" spc="90" dirty="0">
                <a:latin typeface="Verdana"/>
                <a:cs typeface="Verdana"/>
              </a:rPr>
              <a:t>AVERAGE</a:t>
            </a:r>
            <a:r>
              <a:rPr sz="1100" b="1" i="1" spc="245" dirty="0">
                <a:latin typeface="Verdana"/>
                <a:cs typeface="Verdana"/>
              </a:rPr>
              <a:t> </a:t>
            </a:r>
            <a:r>
              <a:rPr sz="1100" b="1" i="1" spc="85" dirty="0">
                <a:latin typeface="Verdana"/>
                <a:cs typeface="Verdana"/>
              </a:rPr>
              <a:t>method,</a:t>
            </a:r>
            <a:r>
              <a:rPr sz="1100" b="1" i="1" spc="254" dirty="0">
                <a:latin typeface="Verdana"/>
                <a:cs typeface="Verdana"/>
              </a:rPr>
              <a:t> </a:t>
            </a:r>
            <a:r>
              <a:rPr sz="1100" b="1" i="1" spc="60" dirty="0">
                <a:latin typeface="Verdana"/>
                <a:cs typeface="Verdana"/>
              </a:rPr>
              <a:t>The</a:t>
            </a:r>
            <a:r>
              <a:rPr sz="1100" b="1" i="1" spc="285" dirty="0">
                <a:latin typeface="Verdana"/>
                <a:cs typeface="Verdana"/>
              </a:rPr>
              <a:t> </a:t>
            </a:r>
            <a:r>
              <a:rPr sz="1100" b="1" i="1" spc="85" dirty="0">
                <a:latin typeface="Verdana"/>
                <a:cs typeface="Verdana"/>
              </a:rPr>
              <a:t>Formula</a:t>
            </a:r>
            <a:r>
              <a:rPr sz="1100" b="1" i="1" spc="260" dirty="0">
                <a:latin typeface="Verdana"/>
                <a:cs typeface="Verdana"/>
              </a:rPr>
              <a:t> </a:t>
            </a:r>
            <a:r>
              <a:rPr sz="1100" b="1" i="1" spc="60" dirty="0">
                <a:latin typeface="Verdana"/>
                <a:cs typeface="Verdana"/>
              </a:rPr>
              <a:t>used</a:t>
            </a:r>
            <a:r>
              <a:rPr sz="1100" b="1" i="1" spc="280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i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118854" y="2876295"/>
            <a:ext cx="1788160" cy="2108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75"/>
              </a:spcBef>
            </a:pPr>
            <a:r>
              <a:rPr sz="1100" b="1" i="1" spc="-45" dirty="0">
                <a:latin typeface="Verdana"/>
                <a:cs typeface="Verdana"/>
              </a:rPr>
              <a:t>=</a:t>
            </a:r>
            <a:r>
              <a:rPr sz="1100" b="1" i="1" spc="-204" dirty="0">
                <a:latin typeface="Verdana"/>
                <a:cs typeface="Verdana"/>
              </a:rPr>
              <a:t> </a:t>
            </a:r>
            <a:r>
              <a:rPr sz="1100" b="1" i="1" spc="85" dirty="0">
                <a:latin typeface="Verdana"/>
                <a:cs typeface="Verdana"/>
              </a:rPr>
              <a:t>AVERAGE(</a:t>
            </a:r>
            <a:r>
              <a:rPr sz="1100" b="1" i="1" spc="-229" dirty="0">
                <a:latin typeface="Verdana"/>
                <a:cs typeface="Verdana"/>
              </a:rPr>
              <a:t> </a:t>
            </a:r>
            <a:r>
              <a:rPr sz="1100" b="1" i="1" spc="-30" dirty="0">
                <a:latin typeface="Verdana"/>
                <a:cs typeface="Verdana"/>
              </a:rPr>
              <a:t>E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-55" dirty="0">
                <a:latin typeface="Verdana"/>
                <a:cs typeface="Verdana"/>
              </a:rPr>
              <a:t>4</a:t>
            </a:r>
            <a:r>
              <a:rPr sz="1100" b="1" i="1" spc="-21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:</a:t>
            </a:r>
            <a:r>
              <a:rPr sz="1100" b="1" i="1" spc="-210" dirty="0">
                <a:latin typeface="Verdana"/>
                <a:cs typeface="Verdana"/>
              </a:rPr>
              <a:t> </a:t>
            </a:r>
            <a:r>
              <a:rPr sz="1100" b="1" i="1" spc="-30" dirty="0">
                <a:latin typeface="Verdana"/>
                <a:cs typeface="Verdana"/>
              </a:rPr>
              <a:t>E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26</a:t>
            </a:r>
            <a:r>
              <a:rPr sz="1100" b="1" i="1" spc="-210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)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240942" y="3271875"/>
            <a:ext cx="10107295" cy="89725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spc="-50" dirty="0">
                <a:latin typeface="Arial Black"/>
                <a:cs typeface="Arial Black"/>
              </a:rPr>
              <a:t>M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,</a:t>
            </a:r>
            <a:endParaRPr sz="1100">
              <a:latin typeface="Arial Black"/>
              <a:cs typeface="Arial Black"/>
            </a:endParaRPr>
          </a:p>
          <a:p>
            <a:pPr marL="12700" marR="5080">
              <a:lnSpc>
                <a:spcPct val="130000"/>
              </a:lnSpc>
            </a:pPr>
            <a:r>
              <a:rPr sz="1100" spc="145" dirty="0">
                <a:latin typeface="Arial Black"/>
                <a:cs typeface="Arial Black"/>
              </a:rPr>
              <a:t>In</a:t>
            </a:r>
            <a:r>
              <a:rPr sz="1100" spc="229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0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y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,</a:t>
            </a:r>
            <a:r>
              <a:rPr sz="1100" spc="24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5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0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g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y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,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9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k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w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a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y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'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0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50" dirty="0">
                <a:latin typeface="Arial Black"/>
                <a:cs typeface="Arial Black"/>
              </a:rPr>
              <a:t>%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g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t</a:t>
            </a:r>
            <a:r>
              <a:rPr sz="1100" spc="50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,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spc="-35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,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240942" y="4192981"/>
            <a:ext cx="6986270" cy="194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105"/>
              </a:spcBef>
              <a:buFont typeface="Wingdings"/>
              <a:buChar char=""/>
              <a:tabLst>
                <a:tab pos="583565" algn="l"/>
              </a:tabLst>
            </a:pPr>
            <a:r>
              <a:rPr sz="1100" b="1" i="1" spc="60" dirty="0">
                <a:latin typeface="Verdana"/>
                <a:cs typeface="Verdana"/>
              </a:rPr>
              <a:t>The</a:t>
            </a:r>
            <a:r>
              <a:rPr sz="1100" b="1" i="1" spc="275" dirty="0">
                <a:latin typeface="Verdana"/>
                <a:cs typeface="Verdana"/>
              </a:rPr>
              <a:t> </a:t>
            </a:r>
            <a:r>
              <a:rPr sz="1100" b="1" i="1" spc="-60" dirty="0">
                <a:latin typeface="Verdana"/>
                <a:cs typeface="Verdana"/>
              </a:rPr>
              <a:t>a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-55" dirty="0">
                <a:latin typeface="Verdana"/>
                <a:cs typeface="Verdana"/>
              </a:rPr>
              <a:t>v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70" dirty="0">
                <a:latin typeface="Verdana"/>
                <a:cs typeface="Verdana"/>
              </a:rPr>
              <a:t>erage</a:t>
            </a:r>
            <a:r>
              <a:rPr sz="1100" b="1" i="1" spc="254" dirty="0">
                <a:latin typeface="Verdana"/>
                <a:cs typeface="Verdana"/>
              </a:rPr>
              <a:t> </a:t>
            </a:r>
            <a:r>
              <a:rPr sz="1100" b="1" i="1" spc="80" dirty="0">
                <a:latin typeface="Verdana"/>
                <a:cs typeface="Verdana"/>
              </a:rPr>
              <a:t>number</a:t>
            </a:r>
            <a:r>
              <a:rPr sz="1100" b="1" i="1" spc="27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of</a:t>
            </a:r>
            <a:r>
              <a:rPr sz="1100" b="1" i="1" spc="29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ca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spc="-45" dirty="0">
                <a:latin typeface="Verdana"/>
                <a:cs typeface="Verdana"/>
              </a:rPr>
              <a:t>l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-45" dirty="0">
                <a:latin typeface="Verdana"/>
                <a:cs typeface="Verdana"/>
              </a:rPr>
              <a:t>l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s</a:t>
            </a:r>
            <a:r>
              <a:rPr sz="1100" b="1" i="1" spc="265" dirty="0">
                <a:latin typeface="Verdana"/>
                <a:cs typeface="Verdana"/>
              </a:rPr>
              <a:t> </a:t>
            </a:r>
            <a:r>
              <a:rPr sz="1100" b="1" i="1" spc="80" dirty="0">
                <a:latin typeface="Verdana"/>
                <a:cs typeface="Verdana"/>
              </a:rPr>
              <a:t>coming</a:t>
            </a:r>
            <a:r>
              <a:rPr sz="1100" b="1" i="1" spc="280" dirty="0">
                <a:latin typeface="Verdana"/>
                <a:cs typeface="Verdana"/>
              </a:rPr>
              <a:t> </a:t>
            </a:r>
            <a:r>
              <a:rPr sz="1100" b="1" i="1" spc="-60" dirty="0">
                <a:latin typeface="Verdana"/>
                <a:cs typeface="Verdana"/>
              </a:rPr>
              <a:t>a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t</a:t>
            </a:r>
            <a:r>
              <a:rPr sz="1100" b="1" i="1" spc="285" dirty="0">
                <a:latin typeface="Verdana"/>
                <a:cs typeface="Verdana"/>
              </a:rPr>
              <a:t> </a:t>
            </a:r>
            <a:r>
              <a:rPr sz="1100" b="1" i="1" spc="55" dirty="0">
                <a:latin typeface="Verdana"/>
                <a:cs typeface="Verdana"/>
              </a:rPr>
              <a:t>nig</a:t>
            </a:r>
            <a:r>
              <a:rPr sz="1100" b="1" i="1" spc="-215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ht</a:t>
            </a:r>
            <a:r>
              <a:rPr sz="1100" b="1" i="1" spc="275" dirty="0">
                <a:latin typeface="Verdana"/>
                <a:cs typeface="Verdana"/>
              </a:rPr>
              <a:t> </a:t>
            </a:r>
            <a:r>
              <a:rPr sz="1100" b="1" i="1" spc="-45" dirty="0">
                <a:latin typeface="Verdana"/>
                <a:cs typeface="Verdana"/>
              </a:rPr>
              <a:t>i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50" dirty="0">
                <a:latin typeface="Verdana"/>
                <a:cs typeface="Verdana"/>
              </a:rPr>
              <a:t>s: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65" dirty="0">
                <a:latin typeface="Verdana"/>
                <a:cs typeface="Verdana"/>
              </a:rPr>
              <a:t>1539</a:t>
            </a:r>
            <a:r>
              <a:rPr sz="1100" b="1" i="1" spc="-225" dirty="0">
                <a:latin typeface="Verdana"/>
                <a:cs typeface="Verdana"/>
              </a:rPr>
              <a:t> </a:t>
            </a:r>
            <a:r>
              <a:rPr sz="1100" b="1" i="1" spc="-60" dirty="0">
                <a:latin typeface="Verdana"/>
                <a:cs typeface="Verdana"/>
              </a:rPr>
              <a:t>[</a:t>
            </a:r>
            <a:r>
              <a:rPr sz="1100" b="1" i="1" spc="-229" dirty="0">
                <a:latin typeface="Verdana"/>
                <a:cs typeface="Verdana"/>
              </a:rPr>
              <a:t> </a:t>
            </a:r>
            <a:r>
              <a:rPr sz="1100" b="1" i="1" spc="85" dirty="0">
                <a:latin typeface="Verdana"/>
                <a:cs typeface="Verdana"/>
              </a:rPr>
              <a:t>Formula</a:t>
            </a:r>
            <a:r>
              <a:rPr sz="1100" b="1" i="1" spc="254" dirty="0">
                <a:latin typeface="Verdana"/>
                <a:cs typeface="Verdana"/>
              </a:rPr>
              <a:t> </a:t>
            </a:r>
            <a:r>
              <a:rPr sz="1100" b="1" i="1" spc="60" dirty="0">
                <a:latin typeface="Verdana"/>
                <a:cs typeface="Verdana"/>
              </a:rPr>
              <a:t>used</a:t>
            </a:r>
            <a:r>
              <a:rPr sz="1100" b="1" i="1" spc="290" dirty="0">
                <a:latin typeface="Verdana"/>
                <a:cs typeface="Verdana"/>
              </a:rPr>
              <a:t> </a:t>
            </a:r>
            <a:r>
              <a:rPr sz="1100" b="1" i="1" spc="-45" dirty="0">
                <a:latin typeface="Verdana"/>
                <a:cs typeface="Verdana"/>
              </a:rPr>
              <a:t>i</a:t>
            </a:r>
            <a:r>
              <a:rPr sz="1100" b="1" i="1" spc="-220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s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8306561" y="4183888"/>
            <a:ext cx="1645920" cy="210820"/>
          </a:xfrm>
          <a:prstGeom prst="rect">
            <a:avLst/>
          </a:prstGeom>
          <a:solidFill>
            <a:srgbClr val="00FF00"/>
          </a:solidFill>
        </p:spPr>
        <p:txBody>
          <a:bodyPr vert="horz" wrap="square" lIns="0" tIns="22225" rIns="0" bIns="0" rtlCol="0">
            <a:spAutoFit/>
          </a:bodyPr>
          <a:lstStyle/>
          <a:p>
            <a:pPr marL="635">
              <a:lnSpc>
                <a:spcPct val="100000"/>
              </a:lnSpc>
              <a:spcBef>
                <a:spcPts val="175"/>
              </a:spcBef>
            </a:pPr>
            <a:r>
              <a:rPr sz="1100" b="1" i="1" dirty="0">
                <a:latin typeface="Verdana"/>
                <a:cs typeface="Verdana"/>
              </a:rPr>
              <a:t>=(</a:t>
            </a:r>
            <a:r>
              <a:rPr sz="1100" b="1" i="1" spc="-200" dirty="0">
                <a:latin typeface="Verdana"/>
                <a:cs typeface="Verdana"/>
              </a:rPr>
              <a:t> </a:t>
            </a:r>
            <a:r>
              <a:rPr sz="1100" b="1" i="1" spc="65" dirty="0">
                <a:latin typeface="Verdana"/>
                <a:cs typeface="Verdana"/>
              </a:rPr>
              <a:t>5130</a:t>
            </a:r>
            <a:r>
              <a:rPr sz="1100" b="1" i="1" spc="-195" dirty="0">
                <a:latin typeface="Verdana"/>
                <a:cs typeface="Verdana"/>
              </a:rPr>
              <a:t> </a:t>
            </a:r>
            <a:r>
              <a:rPr sz="1100" b="1" i="1" spc="-114" dirty="0">
                <a:latin typeface="Verdana"/>
                <a:cs typeface="Verdana"/>
              </a:rPr>
              <a:t>/</a:t>
            </a:r>
            <a:r>
              <a:rPr sz="1100" b="1" i="1" spc="-185" dirty="0">
                <a:latin typeface="Verdana"/>
                <a:cs typeface="Verdana"/>
              </a:rPr>
              <a:t> </a:t>
            </a:r>
            <a:r>
              <a:rPr sz="1100" b="1" i="1" spc="55" dirty="0">
                <a:latin typeface="Verdana"/>
                <a:cs typeface="Verdana"/>
              </a:rPr>
              <a:t>100</a:t>
            </a:r>
            <a:r>
              <a:rPr sz="1100" b="1" i="1" spc="-200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)*</a:t>
            </a:r>
            <a:r>
              <a:rPr sz="1100" b="1" i="1" spc="-195" dirty="0">
                <a:latin typeface="Verdana"/>
                <a:cs typeface="Verdana"/>
              </a:rPr>
              <a:t> </a:t>
            </a:r>
            <a:r>
              <a:rPr sz="1100" b="1" i="1" dirty="0">
                <a:latin typeface="Verdana"/>
                <a:cs typeface="Verdana"/>
              </a:rPr>
              <a:t>30</a:t>
            </a:r>
            <a:r>
              <a:rPr sz="1100" b="1" i="1" spc="-195" dirty="0">
                <a:latin typeface="Verdana"/>
                <a:cs typeface="Verdana"/>
              </a:rPr>
              <a:t> </a:t>
            </a:r>
            <a:r>
              <a:rPr sz="1100" b="1" i="1" spc="-50" dirty="0">
                <a:latin typeface="Verdana"/>
                <a:cs typeface="Verdana"/>
              </a:rPr>
              <a:t>]</a:t>
            </a:r>
            <a:endParaRPr sz="1100">
              <a:latin typeface="Verdana"/>
              <a:cs typeface="Verdana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40942" y="4579721"/>
            <a:ext cx="8361045" cy="461645"/>
          </a:xfrm>
          <a:prstGeom prst="rect">
            <a:avLst/>
          </a:prstGeom>
        </p:spPr>
        <p:txBody>
          <a:bodyPr vert="horz" wrap="square" lIns="0" tIns="628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100" spc="-35" dirty="0">
                <a:latin typeface="Arial Black"/>
                <a:cs typeface="Arial Black"/>
              </a:rPr>
              <a:t>N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,</a:t>
            </a:r>
            <a:endParaRPr sz="11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395"/>
              </a:spcBef>
            </a:pPr>
            <a:r>
              <a:rPr sz="1100" spc="-65" dirty="0">
                <a:latin typeface="Arial Black"/>
                <a:cs typeface="Arial Black"/>
              </a:rPr>
              <a:t>F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Q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,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spc="55" dirty="0">
                <a:latin typeface="Arial Black"/>
                <a:cs typeface="Arial Black"/>
              </a:rPr>
              <a:t>W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y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(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)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9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9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1240942" y="5015585"/>
            <a:ext cx="7378700" cy="4616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30000"/>
              </a:lnSpc>
              <a:spcBef>
                <a:spcPts val="100"/>
              </a:spcBef>
            </a:pPr>
            <a:r>
              <a:rPr sz="1100" spc="-4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v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9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9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0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50" dirty="0">
                <a:latin typeface="Arial Black"/>
                <a:cs typeface="Arial Black"/>
              </a:rPr>
              <a:t>%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(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50" dirty="0">
                <a:latin typeface="Arial Black"/>
                <a:cs typeface="Arial Black"/>
              </a:rPr>
              <a:t>me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3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p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o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0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50" dirty="0">
                <a:latin typeface="Arial Black"/>
                <a:cs typeface="Arial Black"/>
              </a:rPr>
              <a:t>%</a:t>
            </a:r>
            <a:r>
              <a:rPr sz="1100" spc="28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), </a:t>
            </a:r>
            <a:r>
              <a:rPr sz="1100" spc="-35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,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3984497" y="5542279"/>
            <a:ext cx="4529455" cy="193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100" spc="-4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8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R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q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(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165" dirty="0">
                <a:latin typeface="Arial Black"/>
                <a:cs typeface="Arial Black"/>
              </a:rPr>
              <a:t>):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2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7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5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6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5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1240942" y="5440476"/>
            <a:ext cx="6028690" cy="58102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583565" indent="-570865">
              <a:lnSpc>
                <a:spcPct val="100000"/>
              </a:lnSpc>
              <a:spcBef>
                <a:spcPts val="605"/>
              </a:spcBef>
              <a:buFont typeface="Wingdings"/>
              <a:buChar char=""/>
              <a:tabLst>
                <a:tab pos="583565" algn="l"/>
              </a:tabLst>
            </a:pPr>
            <a:r>
              <a:rPr sz="1400" spc="120" dirty="0">
                <a:latin typeface="Arial Black"/>
                <a:cs typeface="Arial Black"/>
              </a:rPr>
              <a:t>Conclusion-</a:t>
            </a:r>
            <a:r>
              <a:rPr sz="1400" spc="105" dirty="0">
                <a:latin typeface="Arial Black"/>
                <a:cs typeface="Arial Black"/>
              </a:rPr>
              <a:t>I</a:t>
            </a:r>
            <a:endParaRPr sz="1400">
              <a:latin typeface="Arial Black"/>
              <a:cs typeface="Arial Black"/>
            </a:endParaRPr>
          </a:p>
          <a:p>
            <a:pPr marL="583565" indent="-570865">
              <a:lnSpc>
                <a:spcPct val="100000"/>
              </a:lnSpc>
              <a:spcBef>
                <a:spcPts val="505"/>
              </a:spcBef>
              <a:buFont typeface="Wingdings"/>
              <a:buChar char=""/>
              <a:tabLst>
                <a:tab pos="583565" algn="l"/>
              </a:tabLst>
            </a:pPr>
            <a:r>
              <a:rPr sz="1400" spc="120" dirty="0">
                <a:latin typeface="Arial Black"/>
                <a:cs typeface="Arial Black"/>
              </a:rPr>
              <a:t>Conclusion-</a:t>
            </a:r>
            <a:r>
              <a:rPr sz="1400" spc="229" dirty="0">
                <a:latin typeface="Arial Black"/>
                <a:cs typeface="Arial Black"/>
              </a:rPr>
              <a:t>II</a:t>
            </a:r>
            <a:r>
              <a:rPr sz="1400" spc="170" dirty="0">
                <a:latin typeface="Arial Black"/>
                <a:cs typeface="Arial Black"/>
              </a:rPr>
              <a:t> </a:t>
            </a:r>
            <a:r>
              <a:rPr sz="1100" spc="-4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q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55" dirty="0">
                <a:latin typeface="Arial Black"/>
                <a:cs typeface="Arial Black"/>
              </a:rPr>
              <a:t>re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s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110" dirty="0">
                <a:latin typeface="Arial Black"/>
                <a:cs typeface="Arial Black"/>
              </a:rPr>
              <a:t>(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140" dirty="0">
                <a:latin typeface="Arial Black"/>
                <a:cs typeface="Arial Black"/>
              </a:rPr>
              <a:t>rs):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7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7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240942" y="6232641"/>
            <a:ext cx="10667365" cy="502284"/>
          </a:xfrm>
          <a:prstGeom prst="rect">
            <a:avLst/>
          </a:prstGeom>
        </p:spPr>
        <p:txBody>
          <a:bodyPr vert="horz" wrap="square" lIns="0" tIns="546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100" spc="-65" dirty="0">
                <a:latin typeface="Arial Black"/>
                <a:cs typeface="Arial Black"/>
              </a:rPr>
              <a:t>S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50" dirty="0">
                <a:latin typeface="Arial Black"/>
                <a:cs typeface="Arial Black"/>
              </a:rPr>
              <a:t>c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t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k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4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6</a:t>
            </a:r>
            <a:r>
              <a:rPr sz="1100" spc="29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55" dirty="0">
                <a:latin typeface="Arial Black"/>
                <a:cs typeface="Arial Black"/>
              </a:rPr>
              <a:t>rs,</a:t>
            </a:r>
            <a:endParaRPr sz="1100">
              <a:latin typeface="Arial Black"/>
              <a:cs typeface="Arial Black"/>
            </a:endParaRPr>
          </a:p>
          <a:p>
            <a:pPr marL="775970" indent="-763270">
              <a:lnSpc>
                <a:spcPct val="100000"/>
              </a:lnSpc>
              <a:spcBef>
                <a:spcPts val="420"/>
              </a:spcBef>
              <a:buFont typeface="Wingdings"/>
              <a:buChar char=""/>
              <a:tabLst>
                <a:tab pos="775970" algn="l"/>
              </a:tabLst>
            </a:pPr>
            <a:r>
              <a:rPr sz="1400" spc="120" dirty="0">
                <a:latin typeface="Arial Black"/>
                <a:cs typeface="Arial Black"/>
              </a:rPr>
              <a:t>Conclusion-</a:t>
            </a:r>
            <a:r>
              <a:rPr sz="1400" spc="254" dirty="0">
                <a:latin typeface="Arial Black"/>
                <a:cs typeface="Arial Black"/>
              </a:rPr>
              <a:t>III</a:t>
            </a:r>
            <a:r>
              <a:rPr sz="1400" spc="17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F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6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7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7</a:t>
            </a:r>
            <a:r>
              <a:rPr sz="1100" spc="30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rs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7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k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,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h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6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m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f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d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0" dirty="0">
                <a:latin typeface="Arial Black"/>
                <a:cs typeface="Arial Black"/>
              </a:rPr>
              <a:t>o</a:t>
            </a:r>
            <a:r>
              <a:rPr sz="1100" spc="-22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54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a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g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n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25" dirty="0">
                <a:latin typeface="Arial Black"/>
                <a:cs typeface="Arial Black"/>
              </a:rPr>
              <a:t>t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s</a:t>
            </a:r>
            <a:r>
              <a:rPr sz="1100" spc="25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q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u</a:t>
            </a:r>
            <a:r>
              <a:rPr sz="1100" spc="-204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r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65" dirty="0">
                <a:latin typeface="Arial Black"/>
                <a:cs typeface="Arial Black"/>
              </a:rPr>
              <a:t>e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d</a:t>
            </a:r>
            <a:r>
              <a:rPr sz="1100" spc="27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w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i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l</a:t>
            </a:r>
            <a:r>
              <a:rPr sz="1100" spc="-21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l</a:t>
            </a:r>
            <a:r>
              <a:rPr sz="1100" spc="28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Arial Black"/>
                <a:cs typeface="Arial Black"/>
              </a:rPr>
              <a:t>b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e</a:t>
            </a:r>
            <a:r>
              <a:rPr sz="1100" spc="290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1</a:t>
            </a:r>
            <a:r>
              <a:rPr sz="1100" spc="-215" dirty="0">
                <a:latin typeface="Arial Black"/>
                <a:cs typeface="Arial Black"/>
              </a:rPr>
              <a:t> </a:t>
            </a:r>
            <a:r>
              <a:rPr sz="1100" dirty="0">
                <a:latin typeface="Arial Black"/>
                <a:cs typeface="Arial Black"/>
              </a:rPr>
              <a:t>3</a:t>
            </a:r>
            <a:r>
              <a:rPr sz="1100" spc="-22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.</a:t>
            </a:r>
            <a:endParaRPr sz="1100">
              <a:latin typeface="Arial Black"/>
              <a:cs typeface="Arial Black"/>
            </a:endParaRPr>
          </a:p>
        </p:txBody>
      </p:sp>
      <p:sp>
        <p:nvSpPr>
          <p:cNvPr id="22" name="object 5">
            <a:extLst>
              <a:ext uri="{FF2B5EF4-FFF2-40B4-BE49-F238E27FC236}">
                <a16:creationId xmlns:a16="http://schemas.microsoft.com/office/drawing/2014/main" id="{5D1A55A3-6F61-F724-5713-25AACF1D241B}"/>
              </a:ext>
            </a:extLst>
          </p:cNvPr>
          <p:cNvSpPr txBox="1"/>
          <p:nvPr/>
        </p:nvSpPr>
        <p:spPr>
          <a:xfrm>
            <a:off x="8987281" y="5233796"/>
            <a:ext cx="3090469" cy="1165704"/>
          </a:xfrm>
          <a:prstGeom prst="rect">
            <a:avLst/>
          </a:prstGeom>
          <a:solidFill>
            <a:srgbClr val="96A7B8"/>
          </a:solidFill>
          <a:ln w="12700">
            <a:solidFill>
              <a:srgbClr val="3C444B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29870" marR="220345" indent="124460">
              <a:lnSpc>
                <a:spcPct val="100000"/>
              </a:lnSpc>
              <a:spcBef>
                <a:spcPts val="1170"/>
              </a:spcBef>
            </a:pPr>
            <a:r>
              <a:rPr lang="en-IN" sz="1100" dirty="0">
                <a:solidFill>
                  <a:srgbClr val="FFFFFF"/>
                </a:solidFill>
                <a:latin typeface="Tahoma"/>
                <a:cs typeface="Tahoma"/>
              </a:rPr>
              <a:t>Calculation: https://docs.google.com/spreadsheets/d/1SzR0Lxn03zZjAvqcyaH_n-_14UTrFYOa/edit?usp=drive_link&amp;ouid=113244944505200268977&amp;rtpof=true&amp;sd=true</a:t>
            </a:r>
            <a:endParaRPr sz="11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1071372" y="2244851"/>
              <a:ext cx="11120755" cy="4613275"/>
            </a:xfrm>
            <a:custGeom>
              <a:avLst/>
              <a:gdLst/>
              <a:ahLst/>
              <a:cxnLst/>
              <a:rect l="l" t="t" r="r" b="b"/>
              <a:pathLst>
                <a:path w="11120755" h="4613275">
                  <a:moveTo>
                    <a:pt x="0" y="4613147"/>
                  </a:moveTo>
                  <a:lnTo>
                    <a:pt x="11120628" y="4613147"/>
                  </a:lnTo>
                  <a:lnTo>
                    <a:pt x="11120628" y="0"/>
                  </a:lnTo>
                  <a:lnTo>
                    <a:pt x="0" y="0"/>
                  </a:lnTo>
                  <a:lnTo>
                    <a:pt x="0" y="4613147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6111"/>
              <a:ext cx="12192000" cy="1348740"/>
            </a:xfrm>
            <a:custGeom>
              <a:avLst/>
              <a:gdLst/>
              <a:ahLst/>
              <a:cxnLst/>
              <a:rect l="l" t="t" r="r" b="b"/>
              <a:pathLst>
                <a:path w="12192000" h="1348739">
                  <a:moveTo>
                    <a:pt x="12192000" y="0"/>
                  </a:moveTo>
                  <a:lnTo>
                    <a:pt x="0" y="0"/>
                  </a:lnTo>
                  <a:lnTo>
                    <a:pt x="0" y="1348739"/>
                  </a:lnTo>
                  <a:lnTo>
                    <a:pt x="12192000" y="13487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63167"/>
              <a:ext cx="1007744" cy="1216660"/>
            </a:xfrm>
            <a:custGeom>
              <a:avLst/>
              <a:gdLst/>
              <a:ahLst/>
              <a:cxnLst/>
              <a:rect l="l" t="t" r="r" b="b"/>
              <a:pathLst>
                <a:path w="1007744" h="1216660">
                  <a:moveTo>
                    <a:pt x="1007363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7363" y="1216152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96A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736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2585" y="911758"/>
            <a:ext cx="9833610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500" spc="185" dirty="0">
                <a:solidFill>
                  <a:srgbClr val="FFFFFF"/>
                </a:solidFill>
              </a:rPr>
              <a:t>Insight-</a:t>
            </a:r>
            <a:r>
              <a:rPr sz="2500" spc="165" dirty="0">
                <a:solidFill>
                  <a:srgbClr val="FFFFFF"/>
                </a:solidFill>
              </a:rPr>
              <a:t>4:</a:t>
            </a:r>
            <a:r>
              <a:rPr sz="2500" spc="415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Efficient</a:t>
            </a:r>
            <a:r>
              <a:rPr sz="2500" spc="415" dirty="0">
                <a:solidFill>
                  <a:srgbClr val="FFFFFF"/>
                </a:solidFill>
              </a:rPr>
              <a:t> </a:t>
            </a:r>
            <a:r>
              <a:rPr sz="2500" spc="65" dirty="0">
                <a:solidFill>
                  <a:srgbClr val="FFFFFF"/>
                </a:solidFill>
              </a:rPr>
              <a:t>Manpower</a:t>
            </a:r>
            <a:r>
              <a:rPr sz="2500" spc="415" dirty="0">
                <a:solidFill>
                  <a:srgbClr val="FFFFFF"/>
                </a:solidFill>
              </a:rPr>
              <a:t> </a:t>
            </a:r>
            <a:r>
              <a:rPr sz="2500" spc="85" dirty="0">
                <a:solidFill>
                  <a:srgbClr val="FFFFFF"/>
                </a:solidFill>
              </a:rPr>
              <a:t>Planning</a:t>
            </a:r>
            <a:r>
              <a:rPr sz="2500" spc="405" dirty="0">
                <a:solidFill>
                  <a:srgbClr val="FFFFFF"/>
                </a:solidFill>
              </a:rPr>
              <a:t> </a:t>
            </a:r>
            <a:r>
              <a:rPr sz="2500" spc="80" dirty="0">
                <a:solidFill>
                  <a:srgbClr val="FFFFFF"/>
                </a:solidFill>
              </a:rPr>
              <a:t>for</a:t>
            </a:r>
            <a:r>
              <a:rPr sz="2500" spc="390" dirty="0">
                <a:solidFill>
                  <a:srgbClr val="FFFFFF"/>
                </a:solidFill>
              </a:rPr>
              <a:t> </a:t>
            </a:r>
            <a:r>
              <a:rPr sz="2500" spc="215" dirty="0">
                <a:solidFill>
                  <a:srgbClr val="FFFFFF"/>
                </a:solidFill>
              </a:rPr>
              <a:t>10%</a:t>
            </a:r>
            <a:r>
              <a:rPr sz="2500" spc="370" dirty="0">
                <a:solidFill>
                  <a:srgbClr val="FFFFFF"/>
                </a:solidFill>
              </a:rPr>
              <a:t> </a:t>
            </a:r>
            <a:r>
              <a:rPr sz="2500" spc="-25" dirty="0">
                <a:solidFill>
                  <a:srgbClr val="FFFFFF"/>
                </a:solidFill>
              </a:rPr>
              <a:t>Max </a:t>
            </a:r>
            <a:r>
              <a:rPr sz="2500" spc="80" dirty="0">
                <a:solidFill>
                  <a:srgbClr val="FFFFFF"/>
                </a:solidFill>
              </a:rPr>
              <a:t>Abandon</a:t>
            </a:r>
            <a:r>
              <a:rPr sz="2500" spc="385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Rate,</a:t>
            </a:r>
            <a:r>
              <a:rPr sz="2500" spc="370" dirty="0">
                <a:solidFill>
                  <a:srgbClr val="FFFFFF"/>
                </a:solidFill>
              </a:rPr>
              <a:t> </a:t>
            </a:r>
            <a:r>
              <a:rPr sz="2500" spc="110" dirty="0">
                <a:solidFill>
                  <a:srgbClr val="FFFFFF"/>
                </a:solidFill>
              </a:rPr>
              <a:t>Including</a:t>
            </a:r>
            <a:r>
              <a:rPr sz="2500" spc="390" dirty="0">
                <a:solidFill>
                  <a:srgbClr val="FFFFFF"/>
                </a:solidFill>
              </a:rPr>
              <a:t> </a:t>
            </a:r>
            <a:r>
              <a:rPr sz="2500" spc="65" dirty="0">
                <a:solidFill>
                  <a:srgbClr val="FFFFFF"/>
                </a:solidFill>
              </a:rPr>
              <a:t>Night</a:t>
            </a:r>
            <a:r>
              <a:rPr sz="2500" spc="400" dirty="0">
                <a:solidFill>
                  <a:srgbClr val="FFFFFF"/>
                </a:solidFill>
              </a:rPr>
              <a:t> </a:t>
            </a:r>
            <a:r>
              <a:rPr sz="2500" spc="75" dirty="0">
                <a:solidFill>
                  <a:srgbClr val="FFFFFF"/>
                </a:solidFill>
              </a:rPr>
              <a:t>Shifts(Precise)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1240942" y="2519578"/>
            <a:ext cx="10666095" cy="2621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5080" indent="-457200">
              <a:lnSpc>
                <a:spcPct val="130000"/>
              </a:lnSpc>
              <a:spcBef>
                <a:spcPts val="100"/>
              </a:spcBef>
              <a:buFont typeface="Wingdings"/>
              <a:buChar char=""/>
              <a:tabLst>
                <a:tab pos="469265" algn="l"/>
              </a:tabLst>
            </a:pPr>
            <a:r>
              <a:rPr sz="1300" dirty="0">
                <a:latin typeface="Arial Black"/>
                <a:cs typeface="Arial Black"/>
              </a:rPr>
              <a:t>The</a:t>
            </a:r>
            <a:r>
              <a:rPr sz="1300" spc="345" dirty="0">
                <a:latin typeface="Arial Black"/>
                <a:cs typeface="Arial Black"/>
              </a:rPr>
              <a:t> </a:t>
            </a:r>
            <a:r>
              <a:rPr sz="1300" spc="85" dirty="0">
                <a:latin typeface="Arial Black"/>
                <a:cs typeface="Arial Black"/>
              </a:rPr>
              <a:t>estimated</a:t>
            </a:r>
            <a:r>
              <a:rPr sz="1300" spc="-200" dirty="0">
                <a:latin typeface="Arial Black"/>
                <a:cs typeface="Arial Black"/>
              </a:rPr>
              <a:t> </a:t>
            </a:r>
            <a:r>
              <a:rPr sz="1300" spc="405" dirty="0">
                <a:latin typeface="Arial Black"/>
                <a:cs typeface="Arial Black"/>
              </a:rPr>
              <a:t>/</a:t>
            </a:r>
            <a:r>
              <a:rPr sz="1300" spc="-280" dirty="0">
                <a:latin typeface="Arial Black"/>
                <a:cs typeface="Arial Black"/>
              </a:rPr>
              <a:t> </a:t>
            </a:r>
            <a:r>
              <a:rPr sz="1300" spc="-130" dirty="0">
                <a:latin typeface="Arial Black"/>
                <a:cs typeface="Arial Black"/>
              </a:rPr>
              <a:t>C</a:t>
            </a:r>
            <a:r>
              <a:rPr sz="1300" spc="-270" dirty="0">
                <a:latin typeface="Arial Black"/>
                <a:cs typeface="Arial Black"/>
              </a:rPr>
              <a:t> </a:t>
            </a:r>
            <a:r>
              <a:rPr sz="1300" spc="85" dirty="0">
                <a:latin typeface="Arial Black"/>
                <a:cs typeface="Arial Black"/>
              </a:rPr>
              <a:t>alculated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114" dirty="0">
                <a:latin typeface="Arial Black"/>
                <a:cs typeface="Arial Black"/>
              </a:rPr>
              <a:t>number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35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required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100" dirty="0">
                <a:latin typeface="Arial Black"/>
                <a:cs typeface="Arial Black"/>
              </a:rPr>
              <a:t>additional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agents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90" dirty="0">
                <a:latin typeface="Arial Black"/>
                <a:cs typeface="Arial Black"/>
              </a:rPr>
              <a:t>for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the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spc="100" dirty="0">
                <a:latin typeface="Arial Black"/>
                <a:cs typeface="Arial Black"/>
              </a:rPr>
              <a:t>night</a:t>
            </a:r>
            <a:r>
              <a:rPr sz="1300" spc="37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shif</a:t>
            </a:r>
            <a:r>
              <a:rPr sz="1300" spc="-26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t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70" dirty="0">
                <a:latin typeface="Arial Black"/>
                <a:cs typeface="Arial Black"/>
              </a:rPr>
              <a:t>based</a:t>
            </a:r>
            <a:r>
              <a:rPr sz="1300" spc="350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on</a:t>
            </a:r>
            <a:r>
              <a:rPr sz="1300" spc="330" dirty="0">
                <a:latin typeface="Arial Black"/>
                <a:cs typeface="Arial Black"/>
              </a:rPr>
              <a:t> </a:t>
            </a:r>
            <a:r>
              <a:rPr sz="1300" spc="-25" dirty="0">
                <a:latin typeface="Arial Black"/>
                <a:cs typeface="Arial Black"/>
              </a:rPr>
              <a:t>The </a:t>
            </a:r>
            <a:r>
              <a:rPr sz="1300" spc="85" dirty="0">
                <a:latin typeface="Arial Black"/>
                <a:cs typeface="Arial Black"/>
              </a:rPr>
              <a:t>given</a:t>
            </a:r>
            <a:r>
              <a:rPr sz="1300" spc="335" dirty="0">
                <a:latin typeface="Arial Black"/>
                <a:cs typeface="Arial Black"/>
              </a:rPr>
              <a:t> </a:t>
            </a:r>
            <a:r>
              <a:rPr sz="1300" spc="95" dirty="0">
                <a:latin typeface="Arial Black"/>
                <a:cs typeface="Arial Black"/>
              </a:rPr>
              <a:t>condition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is</a:t>
            </a:r>
            <a:r>
              <a:rPr sz="1300" spc="33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13</a:t>
            </a:r>
            <a:r>
              <a:rPr sz="1300" spc="-295" dirty="0">
                <a:latin typeface="Arial Black"/>
                <a:cs typeface="Arial Black"/>
              </a:rPr>
              <a:t> </a:t>
            </a:r>
            <a:r>
              <a:rPr sz="1300" spc="-50" dirty="0">
                <a:latin typeface="Arial Black"/>
                <a:cs typeface="Arial Black"/>
              </a:rPr>
              <a:t>.</a:t>
            </a:r>
            <a:endParaRPr sz="13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1300" spc="65" dirty="0">
                <a:latin typeface="Arial Black"/>
                <a:cs typeface="Arial Black"/>
              </a:rPr>
              <a:t>But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the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distribution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results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in</a:t>
            </a:r>
            <a:r>
              <a:rPr sz="1300" spc="33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a</a:t>
            </a:r>
            <a:r>
              <a:rPr sz="1300" spc="330" dirty="0">
                <a:latin typeface="Arial Black"/>
                <a:cs typeface="Arial Black"/>
              </a:rPr>
              <a:t> </a:t>
            </a:r>
            <a:r>
              <a:rPr sz="1300" spc="70" dirty="0">
                <a:latin typeface="Arial Black"/>
                <a:cs typeface="Arial Black"/>
              </a:rPr>
              <a:t>decimal</a:t>
            </a:r>
            <a:r>
              <a:rPr sz="1300" spc="38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value</a:t>
            </a:r>
            <a:r>
              <a:rPr sz="1300" spc="355" dirty="0">
                <a:latin typeface="Arial Black"/>
                <a:cs typeface="Arial Black"/>
              </a:rPr>
              <a:t> </a:t>
            </a:r>
            <a:r>
              <a:rPr sz="1300" spc="60" dirty="0">
                <a:latin typeface="Arial Black"/>
                <a:cs typeface="Arial Black"/>
              </a:rPr>
              <a:t>which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can</a:t>
            </a:r>
            <a:r>
              <a:rPr sz="1300" spc="36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not</a:t>
            </a:r>
            <a:r>
              <a:rPr sz="1300" spc="35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be</a:t>
            </a:r>
            <a:r>
              <a:rPr sz="1300" spc="315" dirty="0">
                <a:latin typeface="Arial Black"/>
                <a:cs typeface="Arial Black"/>
              </a:rPr>
              <a:t> </a:t>
            </a:r>
            <a:r>
              <a:rPr sz="1300" spc="105" dirty="0">
                <a:latin typeface="Arial Black"/>
                <a:cs typeface="Arial Black"/>
              </a:rPr>
              <a:t>true,</a:t>
            </a:r>
            <a:r>
              <a:rPr sz="1300" spc="360" dirty="0">
                <a:latin typeface="Arial Black"/>
                <a:cs typeface="Arial Black"/>
              </a:rPr>
              <a:t> </a:t>
            </a:r>
            <a:r>
              <a:rPr sz="1300" spc="120" dirty="0">
                <a:latin typeface="Arial Black"/>
                <a:cs typeface="Arial Black"/>
              </a:rPr>
              <a:t>number</a:t>
            </a:r>
            <a:r>
              <a:rPr sz="1300" spc="380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agents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can</a:t>
            </a:r>
            <a:r>
              <a:rPr sz="1300" spc="35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not</a:t>
            </a:r>
            <a:r>
              <a:rPr sz="1300" spc="35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be</a:t>
            </a:r>
            <a:r>
              <a:rPr sz="1300" spc="325" dirty="0">
                <a:latin typeface="Arial Black"/>
                <a:cs typeface="Arial Black"/>
              </a:rPr>
              <a:t> </a:t>
            </a:r>
            <a:r>
              <a:rPr sz="1300" spc="-50" dirty="0">
                <a:latin typeface="Arial Black"/>
                <a:cs typeface="Arial Black"/>
              </a:rPr>
              <a:t>a</a:t>
            </a:r>
            <a:endParaRPr sz="1300" dirty="0">
              <a:latin typeface="Arial Black"/>
              <a:cs typeface="Arial Black"/>
            </a:endParaRPr>
          </a:p>
          <a:p>
            <a:pPr marL="12700" marR="9147810">
              <a:lnSpc>
                <a:spcPct val="130000"/>
              </a:lnSpc>
              <a:spcBef>
                <a:spcPts val="5"/>
              </a:spcBef>
            </a:pPr>
            <a:r>
              <a:rPr sz="1300" spc="70" dirty="0">
                <a:latin typeface="Arial Black"/>
                <a:cs typeface="Arial Black"/>
              </a:rPr>
              <a:t>decimal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value. </a:t>
            </a:r>
            <a:r>
              <a:rPr sz="1300" spc="55" dirty="0">
                <a:latin typeface="Arial Black"/>
                <a:cs typeface="Arial Black"/>
              </a:rPr>
              <a:t>Hence,</a:t>
            </a:r>
            <a:endParaRPr sz="1300" dirty="0">
              <a:latin typeface="Arial Black"/>
              <a:cs typeface="Arial Black"/>
            </a:endParaRPr>
          </a:p>
          <a:p>
            <a:pPr marL="469265" marR="118110" indent="-457200">
              <a:lnSpc>
                <a:spcPct val="130000"/>
              </a:lnSpc>
              <a:buFont typeface="Wingdings"/>
              <a:buChar char=""/>
              <a:tabLst>
                <a:tab pos="469265" algn="l"/>
                <a:tab pos="544195" algn="l"/>
              </a:tabLst>
            </a:pPr>
            <a:r>
              <a:rPr sz="1300" dirty="0">
                <a:latin typeface="Times New Roman"/>
                <a:cs typeface="Times New Roman"/>
              </a:rPr>
              <a:t>	</a:t>
            </a:r>
            <a:r>
              <a:rPr sz="1300" dirty="0">
                <a:latin typeface="Arial Black"/>
                <a:cs typeface="Arial Black"/>
              </a:rPr>
              <a:t>The</a:t>
            </a:r>
            <a:r>
              <a:rPr sz="1300" spc="350" dirty="0">
                <a:latin typeface="Arial Black"/>
                <a:cs typeface="Arial Black"/>
              </a:rPr>
              <a:t> </a:t>
            </a:r>
            <a:r>
              <a:rPr sz="1300" spc="114" dirty="0">
                <a:latin typeface="Arial Black"/>
                <a:cs typeface="Arial Black"/>
              </a:rPr>
              <a:t>number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35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agents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required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in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each</a:t>
            </a:r>
            <a:r>
              <a:rPr sz="1300" spc="36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time</a:t>
            </a:r>
            <a:r>
              <a:rPr sz="1300" spc="34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bucket</a:t>
            </a:r>
            <a:r>
              <a:rPr sz="1300" spc="37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is</a:t>
            </a:r>
            <a:r>
              <a:rPr sz="1300" spc="320" dirty="0">
                <a:latin typeface="Arial Black"/>
                <a:cs typeface="Arial Black"/>
              </a:rPr>
              <a:t> </a:t>
            </a:r>
            <a:r>
              <a:rPr sz="1300" spc="114" dirty="0">
                <a:latin typeface="Arial Black"/>
                <a:cs typeface="Arial Black"/>
              </a:rPr>
              <a:t>rounded</a:t>
            </a:r>
            <a:r>
              <a:rPr sz="1300" spc="380" dirty="0">
                <a:latin typeface="Arial Black"/>
                <a:cs typeface="Arial Black"/>
              </a:rPr>
              <a:t> </a:t>
            </a:r>
            <a:r>
              <a:rPr sz="1300" spc="90" dirty="0">
                <a:latin typeface="Arial Black"/>
                <a:cs typeface="Arial Black"/>
              </a:rPr>
              <a:t>off</a:t>
            </a:r>
            <a:r>
              <a:rPr sz="1300" spc="360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and</a:t>
            </a:r>
            <a:r>
              <a:rPr sz="1300" spc="355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that</a:t>
            </a:r>
            <a:r>
              <a:rPr sz="1300" spc="350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gives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spc="50" dirty="0">
                <a:latin typeface="Arial Black"/>
                <a:cs typeface="Arial Black"/>
              </a:rPr>
              <a:t>me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a</a:t>
            </a:r>
            <a:r>
              <a:rPr sz="1300" spc="33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total</a:t>
            </a:r>
            <a:r>
              <a:rPr sz="1300" spc="350" dirty="0">
                <a:latin typeface="Arial Black"/>
                <a:cs typeface="Arial Black"/>
              </a:rPr>
              <a:t> </a:t>
            </a:r>
            <a:r>
              <a:rPr sz="1300" spc="30" dirty="0">
                <a:latin typeface="Arial Black"/>
                <a:cs typeface="Arial Black"/>
              </a:rPr>
              <a:t>of </a:t>
            </a:r>
            <a:r>
              <a:rPr sz="1300" spc="75" dirty="0">
                <a:latin typeface="Arial Black"/>
                <a:cs typeface="Arial Black"/>
              </a:rPr>
              <a:t>11</a:t>
            </a:r>
            <a:r>
              <a:rPr sz="1300" spc="320" dirty="0">
                <a:latin typeface="Arial Black"/>
                <a:cs typeface="Arial Black"/>
              </a:rPr>
              <a:t> </a:t>
            </a:r>
            <a:r>
              <a:rPr sz="1300" spc="100" dirty="0">
                <a:latin typeface="Arial Black"/>
                <a:cs typeface="Arial Black"/>
              </a:rPr>
              <a:t>additional</a:t>
            </a:r>
            <a:r>
              <a:rPr sz="1300" spc="370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required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agents.</a:t>
            </a:r>
            <a:endParaRPr sz="1300" dirty="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70"/>
              </a:spcBef>
              <a:buFont typeface="Wingdings"/>
              <a:buChar char=""/>
            </a:pPr>
            <a:endParaRPr sz="1300" dirty="0">
              <a:latin typeface="Arial Black"/>
              <a:cs typeface="Arial Black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"/>
              <a:tabLst>
                <a:tab pos="469265" algn="l"/>
              </a:tabLst>
            </a:pPr>
            <a:r>
              <a:rPr sz="1400" spc="120" dirty="0">
                <a:latin typeface="Arial Black"/>
                <a:cs typeface="Arial Black"/>
              </a:rPr>
              <a:t>Conclusion-</a:t>
            </a:r>
            <a:r>
              <a:rPr sz="1400" spc="114" dirty="0">
                <a:latin typeface="Arial Black"/>
                <a:cs typeface="Arial Black"/>
              </a:rPr>
              <a:t>I</a:t>
            </a:r>
            <a:endParaRPr sz="1400" dirty="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500"/>
              </a:spcBef>
            </a:pPr>
            <a:r>
              <a:rPr sz="1300" dirty="0">
                <a:latin typeface="Arial Black"/>
                <a:cs typeface="Arial Black"/>
              </a:rPr>
              <a:t>The</a:t>
            </a:r>
            <a:r>
              <a:rPr sz="1300" spc="355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total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114" dirty="0">
                <a:latin typeface="Arial Black"/>
                <a:cs typeface="Arial Black"/>
              </a:rPr>
              <a:t>number</a:t>
            </a:r>
            <a:r>
              <a:rPr sz="1300" spc="390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spc="85" dirty="0">
                <a:latin typeface="Arial Black"/>
                <a:cs typeface="Arial Black"/>
              </a:rPr>
              <a:t>estimated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spc="100" dirty="0">
                <a:latin typeface="Arial Black"/>
                <a:cs typeface="Arial Black"/>
              </a:rPr>
              <a:t>additional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agents</a:t>
            </a:r>
            <a:r>
              <a:rPr sz="1300" spc="370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required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is</a:t>
            </a:r>
            <a:r>
              <a:rPr sz="1300" spc="325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13</a:t>
            </a:r>
            <a:r>
              <a:rPr sz="1300" spc="-290" dirty="0">
                <a:latin typeface="Arial Black"/>
                <a:cs typeface="Arial Black"/>
              </a:rPr>
              <a:t> </a:t>
            </a:r>
            <a:r>
              <a:rPr sz="1300" spc="-50" dirty="0">
                <a:latin typeface="Arial Black"/>
                <a:cs typeface="Arial Black"/>
              </a:rPr>
              <a:t>.</a:t>
            </a:r>
            <a:endParaRPr sz="1300" dirty="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240942" y="5622035"/>
            <a:ext cx="6492240" cy="568960"/>
          </a:xfrm>
          <a:prstGeom prst="rect">
            <a:avLst/>
          </a:prstGeom>
        </p:spPr>
        <p:txBody>
          <a:bodyPr vert="horz" wrap="square" lIns="0" tIns="81915" rIns="0" bIns="0" rtlCol="0">
            <a:spAutoFit/>
          </a:bodyPr>
          <a:lstStyle/>
          <a:p>
            <a:pPr marL="469265" indent="-456565">
              <a:lnSpc>
                <a:spcPct val="100000"/>
              </a:lnSpc>
              <a:spcBef>
                <a:spcPts val="645"/>
              </a:spcBef>
              <a:buFont typeface="Wingdings"/>
              <a:buChar char=""/>
              <a:tabLst>
                <a:tab pos="469265" algn="l"/>
              </a:tabLst>
            </a:pPr>
            <a:r>
              <a:rPr sz="1400" spc="120" dirty="0">
                <a:latin typeface="Arial Black"/>
                <a:cs typeface="Arial Black"/>
              </a:rPr>
              <a:t>Conclusion-</a:t>
            </a:r>
            <a:r>
              <a:rPr sz="1400" spc="204" dirty="0">
                <a:latin typeface="Arial Black"/>
                <a:cs typeface="Arial Black"/>
              </a:rPr>
              <a:t>II </a:t>
            </a:r>
            <a:endParaRPr sz="14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495"/>
              </a:spcBef>
            </a:pPr>
            <a:r>
              <a:rPr sz="1300" dirty="0">
                <a:latin typeface="Arial Black"/>
                <a:cs typeface="Arial Black"/>
              </a:rPr>
              <a:t>Total</a:t>
            </a:r>
            <a:r>
              <a:rPr sz="1300" spc="380" dirty="0">
                <a:latin typeface="Arial Black"/>
                <a:cs typeface="Arial Black"/>
              </a:rPr>
              <a:t> </a:t>
            </a:r>
            <a:r>
              <a:rPr sz="1300" spc="114" dirty="0">
                <a:latin typeface="Arial Black"/>
                <a:cs typeface="Arial Black"/>
              </a:rPr>
              <a:t>number</a:t>
            </a:r>
            <a:r>
              <a:rPr sz="1300" spc="395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100" dirty="0">
                <a:latin typeface="Arial Black"/>
                <a:cs typeface="Arial Black"/>
              </a:rPr>
              <a:t>additional</a:t>
            </a:r>
            <a:r>
              <a:rPr sz="1300" spc="390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agents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required</a:t>
            </a:r>
            <a:r>
              <a:rPr sz="1300" spc="390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in</a:t>
            </a:r>
            <a:r>
              <a:rPr sz="1300" spc="350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practical</a:t>
            </a:r>
            <a:r>
              <a:rPr sz="1300" spc="39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is</a:t>
            </a:r>
            <a:r>
              <a:rPr sz="1300" spc="35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11</a:t>
            </a:r>
            <a:r>
              <a:rPr sz="1300" spc="-290" dirty="0">
                <a:latin typeface="Arial Black"/>
                <a:cs typeface="Arial Black"/>
              </a:rPr>
              <a:t> </a:t>
            </a:r>
            <a:r>
              <a:rPr sz="1300" spc="-50" dirty="0">
                <a:latin typeface="Arial Black"/>
                <a:cs typeface="Arial Black"/>
              </a:rPr>
              <a:t>.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12" name="object 5">
            <a:extLst>
              <a:ext uri="{FF2B5EF4-FFF2-40B4-BE49-F238E27FC236}">
                <a16:creationId xmlns:a16="http://schemas.microsoft.com/office/drawing/2014/main" id="{3F30868A-C886-C671-32F8-A1B4640966B7}"/>
              </a:ext>
            </a:extLst>
          </p:cNvPr>
          <p:cNvSpPr txBox="1"/>
          <p:nvPr/>
        </p:nvSpPr>
        <p:spPr>
          <a:xfrm>
            <a:off x="8165858" y="5047530"/>
            <a:ext cx="3593465" cy="1442703"/>
          </a:xfrm>
          <a:prstGeom prst="rect">
            <a:avLst/>
          </a:prstGeom>
          <a:solidFill>
            <a:srgbClr val="96A7B8"/>
          </a:solidFill>
          <a:ln w="12700">
            <a:solidFill>
              <a:srgbClr val="3C444B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29870" marR="220345" indent="124460">
              <a:lnSpc>
                <a:spcPct val="100000"/>
              </a:lnSpc>
              <a:spcBef>
                <a:spcPts val="1170"/>
              </a:spcBef>
            </a:pP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Calculation :https://docs.google.com/spreadsheets/d/1SzR0Lxn03zZjAvqcyaH_n-_14UTrFYOa/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edit?usp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drive_link&amp;ouid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=113244944505200268977&amp;rtpof=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true&amp;sd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=true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576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Key</a:t>
            </a:r>
            <a:r>
              <a:rPr sz="2400" spc="185" dirty="0"/>
              <a:t> </a:t>
            </a:r>
            <a:r>
              <a:rPr sz="2400" spc="90" dirty="0"/>
              <a:t>findings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2223" y="1173448"/>
            <a:ext cx="7275830" cy="5148580"/>
          </a:xfrm>
          <a:prstGeom prst="rect">
            <a:avLst/>
          </a:prstGeom>
        </p:spPr>
        <p:txBody>
          <a:bodyPr vert="horz" wrap="square" lIns="0" tIns="109855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865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b="1" spc="105" dirty="0">
                <a:latin typeface="Calibri"/>
                <a:cs typeface="Calibri"/>
              </a:rPr>
              <a:t>Call</a:t>
            </a:r>
            <a:r>
              <a:rPr sz="1600" b="1" spc="315" dirty="0">
                <a:latin typeface="Calibri"/>
                <a:cs typeface="Calibri"/>
              </a:rPr>
              <a:t> </a:t>
            </a:r>
            <a:r>
              <a:rPr sz="1600" b="1" spc="114" dirty="0">
                <a:latin typeface="Calibri"/>
                <a:cs typeface="Calibri"/>
              </a:rPr>
              <a:t>Durations</a:t>
            </a:r>
            <a:r>
              <a:rPr sz="1600" b="1" spc="-2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Average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call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durations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95" dirty="0">
                <a:latin typeface="Calibri"/>
                <a:cs typeface="Calibri"/>
              </a:rPr>
              <a:t>range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between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193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to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203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765"/>
              </a:spcBef>
            </a:pPr>
            <a:r>
              <a:rPr sz="1600" spc="114" dirty="0">
                <a:latin typeface="Calibri"/>
                <a:cs typeface="Calibri"/>
              </a:rPr>
              <a:t>seconds.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The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highest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call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durations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with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answered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calls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occur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95" dirty="0">
                <a:latin typeface="Calibri"/>
                <a:cs typeface="Calibri"/>
              </a:rPr>
              <a:t>from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6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770"/>
              </a:spcBef>
            </a:pPr>
            <a:r>
              <a:rPr sz="1600" spc="65" dirty="0">
                <a:latin typeface="Calibri"/>
                <a:cs typeface="Calibri"/>
              </a:rPr>
              <a:t>PM</a:t>
            </a:r>
            <a:r>
              <a:rPr sz="1600" spc="290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to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PM.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7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b="1" spc="105" dirty="0">
                <a:latin typeface="Calibri"/>
                <a:cs typeface="Calibri"/>
              </a:rPr>
              <a:t>Call</a:t>
            </a:r>
            <a:r>
              <a:rPr sz="1600" b="1" spc="315" dirty="0">
                <a:latin typeface="Calibri"/>
                <a:cs typeface="Calibri"/>
              </a:rPr>
              <a:t> </a:t>
            </a:r>
            <a:r>
              <a:rPr sz="1600" b="1" spc="100" dirty="0">
                <a:latin typeface="Calibri"/>
                <a:cs typeface="Calibri"/>
              </a:rPr>
              <a:t>Volume</a:t>
            </a:r>
            <a:r>
              <a:rPr sz="1600" b="1" spc="325" dirty="0">
                <a:latin typeface="Calibri"/>
                <a:cs typeface="Calibri"/>
              </a:rPr>
              <a:t> </a:t>
            </a:r>
            <a:r>
              <a:rPr sz="1600" b="1" spc="95" dirty="0">
                <a:latin typeface="Calibri"/>
                <a:cs typeface="Calibri"/>
              </a:rPr>
              <a:t>Trends</a:t>
            </a:r>
            <a:r>
              <a:rPr sz="1600" b="1" spc="-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Call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volume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gradually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increases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from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AM,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770"/>
              </a:spcBef>
            </a:pPr>
            <a:r>
              <a:rPr sz="1600" spc="120" dirty="0">
                <a:latin typeface="Calibri"/>
                <a:cs typeface="Calibri"/>
              </a:rPr>
              <a:t>peaking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at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11-</a:t>
            </a:r>
            <a:r>
              <a:rPr sz="1600" spc="-215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12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AM,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followed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by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sharp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decline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until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9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PM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in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each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765"/>
              </a:spcBef>
            </a:pPr>
            <a:r>
              <a:rPr sz="1600" spc="-10" dirty="0">
                <a:latin typeface="Calibri"/>
                <a:cs typeface="Calibri"/>
              </a:rPr>
              <a:t>t</a:t>
            </a:r>
            <a:r>
              <a:rPr sz="1600" spc="-215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ime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bucket.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7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b="1" spc="105" dirty="0">
                <a:latin typeface="Calibri"/>
                <a:cs typeface="Calibri"/>
              </a:rPr>
              <a:t>Call</a:t>
            </a:r>
            <a:r>
              <a:rPr sz="1600" b="1" spc="310" dirty="0">
                <a:latin typeface="Calibri"/>
                <a:cs typeface="Calibri"/>
              </a:rPr>
              <a:t> </a:t>
            </a:r>
            <a:r>
              <a:rPr sz="1600" b="1" spc="120" dirty="0">
                <a:latin typeface="Calibri"/>
                <a:cs typeface="Calibri"/>
              </a:rPr>
              <a:t>Handling</a:t>
            </a:r>
            <a:r>
              <a:rPr sz="1600" b="1" spc="-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Answered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calls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have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the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highest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100" dirty="0">
                <a:latin typeface="Calibri"/>
                <a:cs typeface="Calibri"/>
              </a:rPr>
              <a:t>count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95" dirty="0">
                <a:latin typeface="Calibri"/>
                <a:cs typeface="Calibri"/>
              </a:rPr>
              <a:t>and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call</a:t>
            </a:r>
            <a:endParaRPr sz="1600">
              <a:latin typeface="Calibri"/>
              <a:cs typeface="Calibri"/>
            </a:endParaRPr>
          </a:p>
          <a:p>
            <a:pPr marL="299085" marR="208915">
              <a:lnSpc>
                <a:spcPct val="140000"/>
              </a:lnSpc>
            </a:pPr>
            <a:r>
              <a:rPr sz="1600" spc="114" dirty="0">
                <a:latin typeface="Calibri"/>
                <a:cs typeface="Calibri"/>
              </a:rPr>
              <a:t>duration,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followed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by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transferred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calls.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reduce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the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30%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abandon </a:t>
            </a:r>
            <a:r>
              <a:rPr sz="1600" spc="85" dirty="0">
                <a:latin typeface="Calibri"/>
                <a:cs typeface="Calibri"/>
              </a:rPr>
              <a:t>rate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to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10%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in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the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day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shift,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46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agents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are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required,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with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30" dirty="0">
                <a:latin typeface="Calibri"/>
                <a:cs typeface="Calibri"/>
              </a:rPr>
              <a:t>15</a:t>
            </a:r>
            <a:endParaRPr sz="16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770"/>
              </a:spcBef>
            </a:pPr>
            <a:r>
              <a:rPr sz="1600" spc="130" dirty="0">
                <a:latin typeface="Calibri"/>
                <a:cs typeface="Calibri"/>
              </a:rPr>
              <a:t>additional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agents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needed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22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highest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allocation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at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11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AM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-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12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PM).</a:t>
            </a:r>
            <a:endParaRPr sz="16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670"/>
              </a:spcBef>
              <a:buFont typeface="Wingdings"/>
              <a:buChar char=""/>
              <a:tabLst>
                <a:tab pos="299085" algn="l"/>
              </a:tabLst>
            </a:pPr>
            <a:r>
              <a:rPr sz="1600" b="1" spc="105" dirty="0">
                <a:latin typeface="Calibri"/>
                <a:cs typeface="Calibri"/>
              </a:rPr>
              <a:t>Night</a:t>
            </a:r>
            <a:r>
              <a:rPr sz="1600" b="1" spc="325" dirty="0">
                <a:latin typeface="Calibri"/>
                <a:cs typeface="Calibri"/>
              </a:rPr>
              <a:t> </a:t>
            </a:r>
            <a:r>
              <a:rPr sz="1600" b="1" spc="105" dirty="0">
                <a:latin typeface="Calibri"/>
                <a:cs typeface="Calibri"/>
              </a:rPr>
              <a:t>Shift</a:t>
            </a:r>
            <a:r>
              <a:rPr sz="1600" b="1" spc="345" dirty="0">
                <a:latin typeface="Calibri"/>
                <a:cs typeface="Calibri"/>
              </a:rPr>
              <a:t> </a:t>
            </a:r>
            <a:r>
              <a:rPr sz="1600" b="1" spc="120" dirty="0">
                <a:latin typeface="Calibri"/>
                <a:cs typeface="Calibri"/>
              </a:rPr>
              <a:t>Optimization</a:t>
            </a:r>
            <a:r>
              <a:rPr sz="1600" b="1" spc="-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: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maintain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10%</a:t>
            </a:r>
            <a:r>
              <a:rPr sz="1600" spc="350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abandon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spc="85" dirty="0">
                <a:latin typeface="Calibri"/>
                <a:cs typeface="Calibri"/>
              </a:rPr>
              <a:t>rate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during</a:t>
            </a:r>
            <a:endParaRPr sz="1600">
              <a:latin typeface="Calibri"/>
              <a:cs typeface="Calibri"/>
            </a:endParaRPr>
          </a:p>
          <a:p>
            <a:pPr marL="299085" marR="5080">
              <a:lnSpc>
                <a:spcPct val="140000"/>
              </a:lnSpc>
            </a:pPr>
            <a:r>
              <a:rPr sz="1600" spc="110" dirty="0">
                <a:latin typeface="Calibri"/>
                <a:cs typeface="Calibri"/>
              </a:rPr>
              <a:t>night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shifts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with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30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calls/</a:t>
            </a:r>
            <a:r>
              <a:rPr sz="1600" spc="-225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day,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70" dirty="0">
                <a:latin typeface="Calibri"/>
                <a:cs typeface="Calibri"/>
              </a:rPr>
              <a:t>an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estimated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spc="55" dirty="0">
                <a:latin typeface="Calibri"/>
                <a:cs typeface="Calibri"/>
              </a:rPr>
              <a:t>13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(</a:t>
            </a:r>
            <a:r>
              <a:rPr sz="1600" spc="-22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precise</a:t>
            </a:r>
            <a:r>
              <a:rPr sz="1600" spc="370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11)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spc="120" dirty="0">
                <a:latin typeface="Calibri"/>
                <a:cs typeface="Calibri"/>
              </a:rPr>
              <a:t>additional </a:t>
            </a:r>
            <a:r>
              <a:rPr sz="1600" spc="110" dirty="0">
                <a:latin typeface="Calibri"/>
                <a:cs typeface="Calibri"/>
              </a:rPr>
              <a:t>agents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80" dirty="0">
                <a:latin typeface="Calibri"/>
                <a:cs typeface="Calibri"/>
              </a:rPr>
              <a:t>are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needed,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spc="105" dirty="0">
                <a:latin typeface="Calibri"/>
                <a:cs typeface="Calibri"/>
              </a:rPr>
              <a:t>with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spc="90" dirty="0">
                <a:latin typeface="Calibri"/>
                <a:cs typeface="Calibri"/>
              </a:rPr>
              <a:t>the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spc="114" dirty="0">
                <a:latin typeface="Calibri"/>
                <a:cs typeface="Calibri"/>
              </a:rPr>
              <a:t>highest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spc="125" dirty="0">
                <a:latin typeface="Calibri"/>
                <a:cs typeface="Calibri"/>
              </a:rPr>
              <a:t>allocation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spc="110" dirty="0">
                <a:latin typeface="Calibri"/>
                <a:cs typeface="Calibri"/>
              </a:rPr>
              <a:t>between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6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spc="65" dirty="0">
                <a:latin typeface="Calibri"/>
                <a:cs typeface="Calibri"/>
              </a:rPr>
              <a:t>PM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spc="60" dirty="0">
                <a:latin typeface="Calibri"/>
                <a:cs typeface="Calibri"/>
              </a:rPr>
              <a:t>to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9</a:t>
            </a:r>
            <a:r>
              <a:rPr sz="1600" spc="70" dirty="0">
                <a:latin typeface="Calibri"/>
                <a:cs typeface="Calibri"/>
              </a:rPr>
              <a:t> PM. </a:t>
            </a:r>
            <a:endParaRPr sz="16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34171" y="1472183"/>
            <a:ext cx="3840479" cy="4384675"/>
            <a:chOff x="8234171" y="1472183"/>
            <a:chExt cx="3840479" cy="438467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34171" y="1472183"/>
              <a:ext cx="3840479" cy="4384548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285987" y="1473707"/>
              <a:ext cx="3739134" cy="428320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576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2400" spc="40" dirty="0"/>
              <a:t>Conclusions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522223" y="1189456"/>
            <a:ext cx="7178675" cy="458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7815" marR="224154" indent="-285750" algn="just">
              <a:lnSpc>
                <a:spcPct val="120000"/>
              </a:lnSpc>
              <a:spcBef>
                <a:spcPts val="100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b="1" spc="110" dirty="0">
                <a:latin typeface="Calibri"/>
                <a:cs typeface="Calibri"/>
              </a:rPr>
              <a:t>Call</a:t>
            </a:r>
            <a:r>
              <a:rPr sz="1400" b="1" spc="265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Durations</a:t>
            </a:r>
            <a:r>
              <a:rPr sz="1400" b="1" spc="254" dirty="0">
                <a:latin typeface="Calibri"/>
                <a:cs typeface="Calibri"/>
              </a:rPr>
              <a:t> </a:t>
            </a:r>
            <a:r>
              <a:rPr sz="1400" b="1" spc="160" dirty="0">
                <a:latin typeface="Calibri"/>
                <a:cs typeface="Calibri"/>
              </a:rPr>
              <a:t>a</a:t>
            </a:r>
            <a:r>
              <a:rPr sz="1400" b="1" spc="155" dirty="0">
                <a:latin typeface="Calibri"/>
                <a:cs typeface="Calibri"/>
              </a:rPr>
              <a:t>n</a:t>
            </a:r>
            <a:r>
              <a:rPr sz="1400" b="1" dirty="0">
                <a:latin typeface="Calibri"/>
                <a:cs typeface="Calibri"/>
              </a:rPr>
              <a:t>d</a:t>
            </a:r>
            <a:r>
              <a:rPr sz="1400" b="1" spc="250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Timing</a:t>
            </a:r>
            <a:r>
              <a:rPr sz="1400" b="1" spc="-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The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05" dirty="0">
                <a:latin typeface="Calibri"/>
                <a:cs typeface="Calibri"/>
              </a:rPr>
              <a:t>team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should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Recognize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the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consistent</a:t>
            </a:r>
            <a:r>
              <a:rPr sz="1400" spc="260" dirty="0">
                <a:latin typeface="Calibri"/>
                <a:cs typeface="Calibri"/>
              </a:rPr>
              <a:t> </a:t>
            </a:r>
            <a:r>
              <a:rPr sz="1400" spc="105" dirty="0">
                <a:latin typeface="Calibri"/>
                <a:cs typeface="Calibri"/>
              </a:rPr>
              <a:t>call</a:t>
            </a:r>
            <a:r>
              <a:rPr sz="1400" spc="-5" dirty="0">
                <a:latin typeface="Calibri"/>
                <a:cs typeface="Calibri"/>
              </a:rPr>
              <a:t> 	</a:t>
            </a:r>
            <a:r>
              <a:rPr sz="1400" spc="125" dirty="0">
                <a:latin typeface="Calibri"/>
                <a:cs typeface="Calibri"/>
              </a:rPr>
              <a:t>duration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range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(</a:t>
            </a:r>
            <a:r>
              <a:rPr sz="1400" spc="-170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193</a:t>
            </a:r>
            <a:r>
              <a:rPr sz="1400" spc="-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-160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203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seconds)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and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30" dirty="0">
                <a:latin typeface="Calibri"/>
                <a:cs typeface="Calibri"/>
              </a:rPr>
              <a:t>prioritize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agent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spc="-16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location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spc="130" dirty="0">
                <a:latin typeface="Calibri"/>
                <a:cs typeface="Calibri"/>
              </a:rPr>
              <a:t>f</a:t>
            </a:r>
            <a:r>
              <a:rPr sz="1400" spc="155" dirty="0">
                <a:latin typeface="Calibri"/>
                <a:cs typeface="Calibri"/>
              </a:rPr>
              <a:t>o</a:t>
            </a:r>
            <a:r>
              <a:rPr sz="1400" dirty="0">
                <a:latin typeface="Calibri"/>
                <a:cs typeface="Calibri"/>
              </a:rPr>
              <a:t>r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105" dirty="0">
                <a:latin typeface="Calibri"/>
                <a:cs typeface="Calibri"/>
              </a:rPr>
              <a:t>peak</a:t>
            </a:r>
            <a:r>
              <a:rPr sz="1400" dirty="0">
                <a:latin typeface="Calibri"/>
                <a:cs typeface="Calibri"/>
              </a:rPr>
              <a:t> 	</a:t>
            </a:r>
            <a:r>
              <a:rPr sz="1400" spc="145" dirty="0">
                <a:latin typeface="Calibri"/>
                <a:cs typeface="Calibri"/>
              </a:rPr>
              <a:t>h</a:t>
            </a:r>
            <a:r>
              <a:rPr sz="1400" spc="155" dirty="0">
                <a:latin typeface="Calibri"/>
                <a:cs typeface="Calibri"/>
              </a:rPr>
              <a:t>o</a:t>
            </a:r>
            <a:r>
              <a:rPr sz="1400" spc="145" dirty="0">
                <a:latin typeface="Calibri"/>
                <a:cs typeface="Calibri"/>
              </a:rPr>
              <a:t>u</a:t>
            </a:r>
            <a:r>
              <a:rPr sz="1400" spc="130" dirty="0">
                <a:latin typeface="Calibri"/>
                <a:cs typeface="Calibri"/>
              </a:rPr>
              <a:t>r</a:t>
            </a:r>
            <a:r>
              <a:rPr sz="1400" spc="155" dirty="0">
                <a:latin typeface="Calibri"/>
                <a:cs typeface="Calibri"/>
              </a:rPr>
              <a:t>s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135" dirty="0">
                <a:latin typeface="Calibri"/>
                <a:cs typeface="Calibri"/>
              </a:rPr>
              <a:t>particularly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6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50" dirty="0">
                <a:latin typeface="Calibri"/>
                <a:cs typeface="Calibri"/>
              </a:rPr>
              <a:t>P</a:t>
            </a:r>
            <a:r>
              <a:rPr sz="1400" dirty="0">
                <a:latin typeface="Calibri"/>
                <a:cs typeface="Calibri"/>
              </a:rPr>
              <a:t>M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9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50" dirty="0">
                <a:latin typeface="Calibri"/>
                <a:cs typeface="Calibri"/>
              </a:rPr>
              <a:t>PM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to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handle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high-</a:t>
            </a:r>
            <a:r>
              <a:rPr sz="1400" spc="-16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quality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calls</a:t>
            </a:r>
            <a:r>
              <a:rPr sz="1400" spc="260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effectively.</a:t>
            </a:r>
            <a:endParaRPr sz="1400">
              <a:latin typeface="Calibri"/>
              <a:cs typeface="Calibri"/>
            </a:endParaRPr>
          </a:p>
          <a:p>
            <a:pPr marL="297815" marR="168275" indent="-285750" algn="just">
              <a:lnSpc>
                <a:spcPct val="120000"/>
              </a:lnSpc>
              <a:spcBef>
                <a:spcPts val="900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b="1" spc="110" dirty="0">
                <a:latin typeface="Calibri"/>
                <a:cs typeface="Calibri"/>
              </a:rPr>
              <a:t>Call</a:t>
            </a:r>
            <a:r>
              <a:rPr sz="1400" b="1" spc="265" dirty="0">
                <a:latin typeface="Calibri"/>
                <a:cs typeface="Calibri"/>
              </a:rPr>
              <a:t> </a:t>
            </a:r>
            <a:r>
              <a:rPr sz="1400" b="1" spc="110" dirty="0">
                <a:latin typeface="Calibri"/>
                <a:cs typeface="Calibri"/>
              </a:rPr>
              <a:t>Volume</a:t>
            </a:r>
            <a:r>
              <a:rPr sz="1400" b="1" spc="250" dirty="0">
                <a:latin typeface="Calibri"/>
                <a:cs typeface="Calibri"/>
              </a:rPr>
              <a:t> </a:t>
            </a:r>
            <a:r>
              <a:rPr sz="1400" b="1" spc="120" dirty="0">
                <a:latin typeface="Calibri"/>
                <a:cs typeface="Calibri"/>
              </a:rPr>
              <a:t>Patterns</a:t>
            </a:r>
            <a:r>
              <a:rPr sz="1400" b="1" spc="-1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The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05" dirty="0">
                <a:latin typeface="Calibri"/>
                <a:cs typeface="Calibri"/>
              </a:rPr>
              <a:t>team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should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130" dirty="0">
                <a:latin typeface="Calibri"/>
                <a:cs typeface="Calibri"/>
              </a:rPr>
              <a:t>Acknowledge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the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daily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105" dirty="0">
                <a:latin typeface="Calibri"/>
                <a:cs typeface="Calibri"/>
              </a:rPr>
              <a:t>call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volume</a:t>
            </a:r>
            <a:r>
              <a:rPr sz="1400" spc="-5" dirty="0">
                <a:latin typeface="Calibri"/>
                <a:cs typeface="Calibri"/>
              </a:rPr>
              <a:t> 	</a:t>
            </a:r>
            <a:r>
              <a:rPr sz="1400" spc="120" dirty="0">
                <a:latin typeface="Calibri"/>
                <a:cs typeface="Calibri"/>
              </a:rPr>
              <a:t>pattern,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with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peak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around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11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AM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-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12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45" dirty="0">
                <a:latin typeface="Calibri"/>
                <a:cs typeface="Calibri"/>
              </a:rPr>
              <a:t>P</a:t>
            </a:r>
            <a:r>
              <a:rPr sz="1400" spc="150" dirty="0">
                <a:latin typeface="Calibri"/>
                <a:cs typeface="Calibri"/>
              </a:rPr>
              <a:t>M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and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optimize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agent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a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spc="-5" dirty="0">
                <a:latin typeface="Calibri"/>
                <a:cs typeface="Calibri"/>
              </a:rPr>
              <a:t>l</a:t>
            </a:r>
            <a:r>
              <a:rPr sz="1400" spc="-16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location</a:t>
            </a:r>
            <a:r>
              <a:rPr sz="1400" dirty="0">
                <a:latin typeface="Calibri"/>
                <a:cs typeface="Calibri"/>
              </a:rPr>
              <a:t> 	</a:t>
            </a:r>
            <a:r>
              <a:rPr sz="1400" spc="130" dirty="0">
                <a:latin typeface="Calibri"/>
                <a:cs typeface="Calibri"/>
              </a:rPr>
              <a:t>accordingly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to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ensure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prompt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customer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spc="130" dirty="0">
                <a:latin typeface="Calibri"/>
                <a:cs typeface="Calibri"/>
              </a:rPr>
              <a:t>service.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35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b="1" spc="110" dirty="0">
                <a:latin typeface="Calibri"/>
                <a:cs typeface="Calibri"/>
              </a:rPr>
              <a:t>Call</a:t>
            </a:r>
            <a:r>
              <a:rPr sz="1400" b="1" spc="275" dirty="0">
                <a:latin typeface="Calibri"/>
                <a:cs typeface="Calibri"/>
              </a:rPr>
              <a:t> </a:t>
            </a:r>
            <a:r>
              <a:rPr sz="1400" b="1" spc="125" dirty="0">
                <a:latin typeface="Calibri"/>
                <a:cs typeface="Calibri"/>
              </a:rPr>
              <a:t>Handling</a:t>
            </a:r>
            <a:r>
              <a:rPr sz="1400" b="1" spc="260" dirty="0">
                <a:latin typeface="Calibri"/>
                <a:cs typeface="Calibri"/>
              </a:rPr>
              <a:t> </a:t>
            </a:r>
            <a:r>
              <a:rPr sz="1400" b="1" spc="130" dirty="0">
                <a:latin typeface="Calibri"/>
                <a:cs typeface="Calibri"/>
              </a:rPr>
              <a:t>Priority</a:t>
            </a:r>
            <a:r>
              <a:rPr sz="1400" b="1" spc="-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Need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to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Focus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on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improving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answered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calls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and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spc="105" dirty="0">
                <a:latin typeface="Calibri"/>
                <a:cs typeface="Calibri"/>
              </a:rPr>
              <a:t>their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335"/>
              </a:spcBef>
            </a:pPr>
            <a:r>
              <a:rPr sz="1400" spc="125" dirty="0">
                <a:latin typeface="Calibri"/>
                <a:cs typeface="Calibri"/>
              </a:rPr>
              <a:t>durations,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followed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60" dirty="0">
                <a:latin typeface="Calibri"/>
                <a:cs typeface="Calibri"/>
              </a:rPr>
              <a:t>by</a:t>
            </a:r>
            <a:r>
              <a:rPr sz="1400" spc="3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-160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ransferred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calls,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to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enhance</a:t>
            </a:r>
            <a:r>
              <a:rPr sz="1400" spc="315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overall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customer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340"/>
              </a:spcBef>
            </a:pPr>
            <a:r>
              <a:rPr sz="1400" spc="120" dirty="0">
                <a:latin typeface="Calibri"/>
                <a:cs typeface="Calibri"/>
              </a:rPr>
              <a:t>satisfaction.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35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b="1" spc="114" dirty="0">
                <a:latin typeface="Calibri"/>
                <a:cs typeface="Calibri"/>
              </a:rPr>
              <a:t>Agent</a:t>
            </a:r>
            <a:r>
              <a:rPr sz="1400" b="1" spc="250" dirty="0">
                <a:latin typeface="Calibri"/>
                <a:cs typeface="Calibri"/>
              </a:rPr>
              <a:t> </a:t>
            </a:r>
            <a:r>
              <a:rPr sz="1400" b="1" spc="130" dirty="0">
                <a:latin typeface="Calibri"/>
                <a:cs typeface="Calibri"/>
              </a:rPr>
              <a:t>Allocation</a:t>
            </a:r>
            <a:r>
              <a:rPr sz="1400" b="1" spc="-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70" dirty="0">
                <a:latin typeface="Calibri"/>
                <a:cs typeface="Calibri"/>
              </a:rPr>
              <a:t>An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30" dirty="0">
                <a:latin typeface="Calibri"/>
                <a:cs typeface="Calibri"/>
              </a:rPr>
              <a:t>Allocation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75" dirty="0">
                <a:latin typeface="Calibri"/>
                <a:cs typeface="Calibri"/>
              </a:rPr>
              <a:t>of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46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agents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during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the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85" dirty="0">
                <a:latin typeface="Calibri"/>
                <a:cs typeface="Calibri"/>
              </a:rPr>
              <a:t>day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shift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and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40" dirty="0">
                <a:latin typeface="Calibri"/>
                <a:cs typeface="Calibri"/>
              </a:rPr>
              <a:t>13</a:t>
            </a:r>
            <a:endParaRPr sz="1400">
              <a:latin typeface="Calibri"/>
              <a:cs typeface="Calibri"/>
            </a:endParaRPr>
          </a:p>
          <a:p>
            <a:pPr marL="299085" marR="49530">
              <a:lnSpc>
                <a:spcPct val="120000"/>
              </a:lnSpc>
            </a:pPr>
            <a:r>
              <a:rPr sz="1400" dirty="0">
                <a:latin typeface="Calibri"/>
                <a:cs typeface="Calibri"/>
              </a:rPr>
              <a:t>(</a:t>
            </a:r>
            <a:r>
              <a:rPr sz="1400" spc="-17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precise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11</a:t>
            </a:r>
            <a:r>
              <a:rPr sz="1400" spc="-1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)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35" dirty="0">
                <a:latin typeface="Calibri"/>
                <a:cs typeface="Calibri"/>
              </a:rPr>
              <a:t>additional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agents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for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night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shifts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105" dirty="0">
                <a:latin typeface="Calibri"/>
                <a:cs typeface="Calibri"/>
              </a:rPr>
              <a:t>meet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105" dirty="0">
                <a:latin typeface="Calibri"/>
                <a:cs typeface="Calibri"/>
              </a:rPr>
              <a:t>call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demand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and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reduce </a:t>
            </a:r>
            <a:r>
              <a:rPr sz="1400" spc="95" dirty="0">
                <a:latin typeface="Calibri"/>
                <a:cs typeface="Calibri"/>
              </a:rPr>
              <a:t>the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abandon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rate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to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10</a:t>
            </a:r>
            <a:r>
              <a:rPr sz="1400" spc="-160" dirty="0">
                <a:latin typeface="Calibri"/>
                <a:cs typeface="Calibri"/>
              </a:rPr>
              <a:t> </a:t>
            </a:r>
            <a:r>
              <a:rPr sz="1400" spc="55" dirty="0">
                <a:latin typeface="Calibri"/>
                <a:cs typeface="Calibri"/>
              </a:rPr>
              <a:t>%.</a:t>
            </a:r>
            <a:endParaRPr sz="1400">
              <a:latin typeface="Calibri"/>
              <a:cs typeface="Calibri"/>
            </a:endParaRPr>
          </a:p>
          <a:p>
            <a:pPr marL="299085" indent="-286385">
              <a:lnSpc>
                <a:spcPct val="100000"/>
              </a:lnSpc>
              <a:spcBef>
                <a:spcPts val="1240"/>
              </a:spcBef>
              <a:buFont typeface="Wingdings"/>
              <a:buChar char=""/>
              <a:tabLst>
                <a:tab pos="299085" algn="l"/>
              </a:tabLst>
            </a:pPr>
            <a:r>
              <a:rPr sz="1400" b="1" spc="125" dirty="0">
                <a:latin typeface="Calibri"/>
                <a:cs typeface="Calibri"/>
              </a:rPr>
              <a:t>Quality</a:t>
            </a:r>
            <a:r>
              <a:rPr sz="1400" b="1" spc="250" dirty="0">
                <a:latin typeface="Calibri"/>
                <a:cs typeface="Calibri"/>
              </a:rPr>
              <a:t> </a:t>
            </a:r>
            <a:r>
              <a:rPr sz="1400" b="1" spc="130" dirty="0">
                <a:latin typeface="Calibri"/>
                <a:cs typeface="Calibri"/>
              </a:rPr>
              <a:t>Assurance</a:t>
            </a:r>
            <a:r>
              <a:rPr sz="1400" b="1" spc="-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: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spc="90" dirty="0">
                <a:latin typeface="Calibri"/>
                <a:cs typeface="Calibri"/>
              </a:rPr>
              <a:t>The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00" dirty="0">
                <a:latin typeface="Calibri"/>
                <a:cs typeface="Calibri"/>
              </a:rPr>
              <a:t>team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needs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65" dirty="0">
                <a:latin typeface="Calibri"/>
                <a:cs typeface="Calibri"/>
              </a:rPr>
              <a:t>to</a:t>
            </a:r>
            <a:r>
              <a:rPr sz="1400" spc="285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Implement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quality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assurance</a:t>
            </a:r>
            <a:endParaRPr sz="1400">
              <a:latin typeface="Calibri"/>
              <a:cs typeface="Calibri"/>
            </a:endParaRPr>
          </a:p>
          <a:p>
            <a:pPr marL="299085">
              <a:lnSpc>
                <a:spcPct val="100000"/>
              </a:lnSpc>
              <a:spcBef>
                <a:spcPts val="335"/>
              </a:spcBef>
            </a:pPr>
            <a:r>
              <a:rPr sz="1400" spc="130" dirty="0">
                <a:latin typeface="Calibri"/>
                <a:cs typeface="Calibri"/>
              </a:rPr>
              <a:t>measures,</a:t>
            </a:r>
            <a:r>
              <a:rPr sz="1400" spc="26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monitor</a:t>
            </a:r>
            <a:r>
              <a:rPr sz="1400" spc="260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agent</a:t>
            </a:r>
            <a:r>
              <a:rPr sz="1400" spc="305" dirty="0">
                <a:latin typeface="Calibri"/>
                <a:cs typeface="Calibri"/>
              </a:rPr>
              <a:t> </a:t>
            </a:r>
            <a:r>
              <a:rPr sz="1400" spc="130" dirty="0">
                <a:latin typeface="Calibri"/>
                <a:cs typeface="Calibri"/>
              </a:rPr>
              <a:t>performance,</a:t>
            </a:r>
            <a:r>
              <a:rPr sz="1400" spc="265" dirty="0">
                <a:latin typeface="Calibri"/>
                <a:cs typeface="Calibri"/>
              </a:rPr>
              <a:t> </a:t>
            </a:r>
            <a:r>
              <a:rPr sz="1400" spc="95" dirty="0">
                <a:latin typeface="Calibri"/>
                <a:cs typeface="Calibri"/>
              </a:rPr>
              <a:t>and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provide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ongoing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</a:t>
            </a:r>
            <a:r>
              <a:rPr sz="1400" spc="-16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raining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40" dirty="0">
                <a:latin typeface="Calibri"/>
                <a:cs typeface="Calibri"/>
              </a:rPr>
              <a:t>to</a:t>
            </a:r>
            <a:endParaRPr sz="1400">
              <a:latin typeface="Calibri"/>
              <a:cs typeface="Calibri"/>
            </a:endParaRPr>
          </a:p>
          <a:p>
            <a:pPr marL="299085" marR="193675">
              <a:lnSpc>
                <a:spcPct val="120000"/>
              </a:lnSpc>
            </a:pPr>
            <a:r>
              <a:rPr sz="1400" spc="125" dirty="0">
                <a:latin typeface="Calibri"/>
                <a:cs typeface="Calibri"/>
              </a:rPr>
              <a:t>maintain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30" dirty="0">
                <a:latin typeface="Calibri"/>
                <a:cs typeface="Calibri"/>
              </a:rPr>
              <a:t>consistently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14" dirty="0">
                <a:latin typeface="Calibri"/>
                <a:cs typeface="Calibri"/>
              </a:rPr>
              <a:t>high-</a:t>
            </a:r>
            <a:r>
              <a:rPr sz="1400" spc="-15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quality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130" dirty="0">
                <a:latin typeface="Calibri"/>
                <a:cs typeface="Calibri"/>
              </a:rPr>
              <a:t>interactions</a:t>
            </a:r>
            <a:r>
              <a:rPr sz="1400" spc="270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with</a:t>
            </a:r>
            <a:r>
              <a:rPr sz="1400" spc="300" dirty="0">
                <a:latin typeface="Calibri"/>
                <a:cs typeface="Calibri"/>
              </a:rPr>
              <a:t> </a:t>
            </a:r>
            <a:r>
              <a:rPr sz="1400" spc="125" dirty="0">
                <a:latin typeface="Calibri"/>
                <a:cs typeface="Calibri"/>
              </a:rPr>
              <a:t>customers,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20" dirty="0">
                <a:latin typeface="Calibri"/>
                <a:cs typeface="Calibri"/>
              </a:rPr>
              <a:t>especially </a:t>
            </a:r>
            <a:r>
              <a:rPr sz="1400" spc="125" dirty="0">
                <a:latin typeface="Calibri"/>
                <a:cs typeface="Calibri"/>
              </a:rPr>
              <a:t>during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peak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spc="110" dirty="0">
                <a:latin typeface="Calibri"/>
                <a:cs typeface="Calibri"/>
              </a:rPr>
              <a:t>hours.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257031" y="1869948"/>
            <a:ext cx="3903345" cy="3563620"/>
            <a:chOff x="8257031" y="1869948"/>
            <a:chExt cx="3903345" cy="356362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257031" y="1869948"/>
              <a:ext cx="3902964" cy="356311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308847" y="1883664"/>
              <a:ext cx="3801617" cy="346176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345">
              <a:lnSpc>
                <a:spcPct val="100000"/>
              </a:lnSpc>
              <a:spcBef>
                <a:spcPts val="105"/>
              </a:spcBef>
            </a:pPr>
            <a:r>
              <a:rPr spc="-10" dirty="0"/>
              <a:t>Achievements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36016" y="1357499"/>
            <a:ext cx="6954520" cy="4547870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30"/>
              </a:spcBef>
            </a:pPr>
            <a:r>
              <a:rPr sz="1800" b="1" spc="114" dirty="0">
                <a:latin typeface="Calibri"/>
                <a:cs typeface="Calibri"/>
              </a:rPr>
              <a:t>This</a:t>
            </a:r>
            <a:r>
              <a:rPr sz="1800" b="1" spc="275" dirty="0">
                <a:latin typeface="Calibri"/>
                <a:cs typeface="Calibri"/>
              </a:rPr>
              <a:t> </a:t>
            </a:r>
            <a:r>
              <a:rPr sz="1800" b="1" spc="120" dirty="0">
                <a:latin typeface="Calibri"/>
                <a:cs typeface="Calibri"/>
              </a:rPr>
              <a:t>project</a:t>
            </a:r>
            <a:r>
              <a:rPr sz="1800" b="1" spc="275" dirty="0">
                <a:latin typeface="Calibri"/>
                <a:cs typeface="Calibri"/>
              </a:rPr>
              <a:t> </a:t>
            </a:r>
            <a:r>
              <a:rPr sz="1800" b="1" spc="100" dirty="0">
                <a:latin typeface="Calibri"/>
                <a:cs typeface="Calibri"/>
              </a:rPr>
              <a:t>has</a:t>
            </a:r>
            <a:r>
              <a:rPr sz="1800" b="1" spc="290" dirty="0">
                <a:latin typeface="Calibri"/>
                <a:cs typeface="Calibri"/>
              </a:rPr>
              <a:t> </a:t>
            </a:r>
            <a:r>
              <a:rPr sz="1800" b="1" spc="120" dirty="0">
                <a:latin typeface="Calibri"/>
                <a:cs typeface="Calibri"/>
              </a:rPr>
              <a:t>helped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spc="75" dirty="0">
                <a:latin typeface="Calibri"/>
                <a:cs typeface="Calibri"/>
              </a:rPr>
              <a:t>me</a:t>
            </a:r>
            <a:r>
              <a:rPr sz="1800" b="1" spc="310" dirty="0">
                <a:latin typeface="Calibri"/>
                <a:cs typeface="Calibri"/>
              </a:rPr>
              <a:t> </a:t>
            </a:r>
            <a:r>
              <a:rPr sz="1800" b="1" spc="114" dirty="0">
                <a:latin typeface="Calibri"/>
                <a:cs typeface="Calibri"/>
              </a:rPr>
              <a:t>learn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spc="80" dirty="0">
                <a:latin typeface="Calibri"/>
                <a:cs typeface="Calibri"/>
              </a:rPr>
              <a:t>few</a:t>
            </a:r>
            <a:r>
              <a:rPr sz="1800" b="1" spc="305" dirty="0">
                <a:latin typeface="Calibri"/>
                <a:cs typeface="Calibri"/>
              </a:rPr>
              <a:t> </a:t>
            </a:r>
            <a:r>
              <a:rPr sz="1800" b="1" spc="125" dirty="0">
                <a:latin typeface="Calibri"/>
                <a:cs typeface="Calibri"/>
              </a:rPr>
              <a:t>important</a:t>
            </a:r>
            <a:r>
              <a:rPr sz="1800" b="1" spc="275" dirty="0">
                <a:latin typeface="Calibri"/>
                <a:cs typeface="Calibri"/>
              </a:rPr>
              <a:t> </a:t>
            </a:r>
            <a:r>
              <a:rPr sz="1800" b="1" spc="125" dirty="0">
                <a:latin typeface="Calibri"/>
                <a:cs typeface="Calibri"/>
              </a:rPr>
              <a:t>things,</a:t>
            </a:r>
            <a:r>
              <a:rPr sz="1800" b="1" spc="280" dirty="0">
                <a:latin typeface="Calibri"/>
                <a:cs typeface="Calibri"/>
              </a:rPr>
              <a:t> </a:t>
            </a:r>
            <a:r>
              <a:rPr sz="1800" b="1" dirty="0">
                <a:latin typeface="Calibri"/>
                <a:cs typeface="Calibri"/>
              </a:rPr>
              <a:t>I</a:t>
            </a:r>
            <a:r>
              <a:rPr sz="1800" b="1" spc="315" dirty="0">
                <a:latin typeface="Calibri"/>
                <a:cs typeface="Calibri"/>
              </a:rPr>
              <a:t> </a:t>
            </a:r>
            <a:r>
              <a:rPr sz="1800" b="1" spc="85" dirty="0">
                <a:latin typeface="Calibri"/>
                <a:cs typeface="Calibri"/>
              </a:rPr>
              <a:t>have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430"/>
              </a:spcBef>
            </a:pPr>
            <a:r>
              <a:rPr sz="1800" b="1" spc="114" dirty="0">
                <a:latin typeface="Calibri"/>
                <a:cs typeface="Calibri"/>
              </a:rPr>
              <a:t>learned,</a:t>
            </a:r>
            <a:endParaRPr sz="1800">
              <a:latin typeface="Calibri"/>
              <a:cs typeface="Calibri"/>
            </a:endParaRPr>
          </a:p>
          <a:p>
            <a:pPr marL="469900" marR="967105" indent="-457200">
              <a:lnSpc>
                <a:spcPct val="120000"/>
              </a:lnSpc>
              <a:spcBef>
                <a:spcPts val="900"/>
              </a:spcBef>
              <a:buFont typeface="Wingdings"/>
              <a:buChar char=""/>
              <a:tabLst>
                <a:tab pos="469900" algn="l"/>
              </a:tabLst>
            </a:pPr>
            <a:r>
              <a:rPr sz="1800" b="1" spc="110" dirty="0">
                <a:latin typeface="Calibri"/>
                <a:cs typeface="Calibri"/>
              </a:rPr>
              <a:t>Excel</a:t>
            </a:r>
            <a:r>
              <a:rPr sz="1800" b="1" spc="275" dirty="0">
                <a:latin typeface="Calibri"/>
                <a:cs typeface="Calibri"/>
              </a:rPr>
              <a:t> </a:t>
            </a:r>
            <a:r>
              <a:rPr sz="1800" b="1" spc="130" dirty="0">
                <a:latin typeface="Calibri"/>
                <a:cs typeface="Calibri"/>
              </a:rPr>
              <a:t>Proficiency</a:t>
            </a:r>
            <a:r>
              <a:rPr sz="1800" b="1" spc="-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Enhanced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05" dirty="0">
                <a:latin typeface="Calibri"/>
                <a:cs typeface="Calibri"/>
              </a:rPr>
              <a:t>Excel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skills,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including </a:t>
            </a:r>
            <a:r>
              <a:rPr sz="1800" spc="120" dirty="0">
                <a:latin typeface="Calibri"/>
                <a:cs typeface="Calibri"/>
              </a:rPr>
              <a:t>advanced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formulas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and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data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analysis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techniques.</a:t>
            </a:r>
            <a:endParaRPr sz="1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335"/>
              </a:spcBef>
              <a:buFont typeface="Wingdings"/>
              <a:buChar char=""/>
              <a:tabLst>
                <a:tab pos="469265" algn="l"/>
              </a:tabLst>
            </a:pPr>
            <a:r>
              <a:rPr sz="1800" b="1" spc="125" dirty="0">
                <a:latin typeface="Calibri"/>
                <a:cs typeface="Calibri"/>
              </a:rPr>
              <a:t>Statistical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spc="125" dirty="0">
                <a:latin typeface="Calibri"/>
                <a:cs typeface="Calibri"/>
              </a:rPr>
              <a:t>Insights</a:t>
            </a:r>
            <a:r>
              <a:rPr sz="1800" b="1" spc="-220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Gained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valuable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statistical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insights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for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spc="125" dirty="0">
                <a:latin typeface="Calibri"/>
                <a:cs typeface="Calibri"/>
              </a:rPr>
              <a:t>optimizing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105" dirty="0">
                <a:latin typeface="Calibri"/>
                <a:cs typeface="Calibri"/>
              </a:rPr>
              <a:t>call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center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operations.</a:t>
            </a:r>
            <a:endParaRPr sz="1800">
              <a:latin typeface="Calibri"/>
              <a:cs typeface="Calibri"/>
            </a:endParaRPr>
          </a:p>
          <a:p>
            <a:pPr marL="469900" marR="415925" indent="-457200">
              <a:lnSpc>
                <a:spcPct val="120000"/>
              </a:lnSpc>
              <a:spcBef>
                <a:spcPts val="905"/>
              </a:spcBef>
              <a:buFont typeface="Wingdings"/>
              <a:buChar char=""/>
              <a:tabLst>
                <a:tab pos="469900" algn="l"/>
              </a:tabLst>
            </a:pPr>
            <a:r>
              <a:rPr sz="1800" b="1" spc="145" dirty="0">
                <a:latin typeface="Calibri"/>
                <a:cs typeface="Calibri"/>
              </a:rPr>
              <a:t>Real-</a:t>
            </a:r>
            <a:r>
              <a:rPr sz="1800" b="1" spc="95" dirty="0">
                <a:latin typeface="Calibri"/>
                <a:cs typeface="Calibri"/>
              </a:rPr>
              <a:t>World</a:t>
            </a:r>
            <a:r>
              <a:rPr sz="1800" b="1" spc="280" dirty="0">
                <a:latin typeface="Calibri"/>
                <a:cs typeface="Calibri"/>
              </a:rPr>
              <a:t> </a:t>
            </a:r>
            <a:r>
              <a:rPr sz="1800" b="1" spc="130" dirty="0">
                <a:latin typeface="Calibri"/>
                <a:cs typeface="Calibri"/>
              </a:rPr>
              <a:t>Application</a:t>
            </a:r>
            <a:r>
              <a:rPr sz="1800" b="1" spc="-22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Applied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analysis</a:t>
            </a:r>
            <a:r>
              <a:rPr sz="1800" spc="280" dirty="0">
                <a:latin typeface="Calibri"/>
                <a:cs typeface="Calibri"/>
              </a:rPr>
              <a:t> </a:t>
            </a:r>
            <a:r>
              <a:rPr sz="1800" spc="60" dirty="0">
                <a:latin typeface="Calibri"/>
                <a:cs typeface="Calibri"/>
              </a:rPr>
              <a:t>to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real-</a:t>
            </a:r>
            <a:r>
              <a:rPr sz="1800" spc="-250" dirty="0">
                <a:latin typeface="Calibri"/>
                <a:cs typeface="Calibri"/>
              </a:rPr>
              <a:t> </a:t>
            </a:r>
            <a:r>
              <a:rPr sz="1800" spc="95" dirty="0">
                <a:latin typeface="Calibri"/>
                <a:cs typeface="Calibri"/>
              </a:rPr>
              <a:t>world </a:t>
            </a:r>
            <a:r>
              <a:rPr sz="1800" spc="125" dirty="0">
                <a:latin typeface="Calibri"/>
                <a:cs typeface="Calibri"/>
              </a:rPr>
              <a:t>business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scenarios,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improving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decision</a:t>
            </a:r>
            <a:r>
              <a:rPr sz="1800" spc="-160" dirty="0">
                <a:latin typeface="Calibri"/>
                <a:cs typeface="Calibri"/>
              </a:rPr>
              <a:t> </a:t>
            </a:r>
            <a:r>
              <a:rPr sz="1800" spc="140" dirty="0">
                <a:latin typeface="Calibri"/>
                <a:cs typeface="Calibri"/>
              </a:rPr>
              <a:t>-</a:t>
            </a:r>
            <a:r>
              <a:rPr sz="1800" spc="110" dirty="0">
                <a:latin typeface="Calibri"/>
                <a:cs typeface="Calibri"/>
              </a:rPr>
              <a:t>making.</a:t>
            </a:r>
            <a:endParaRPr sz="1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330"/>
              </a:spcBef>
              <a:buFont typeface="Wingdings"/>
              <a:buChar char=""/>
              <a:tabLst>
                <a:tab pos="469265" algn="l"/>
              </a:tabLst>
            </a:pPr>
            <a:r>
              <a:rPr sz="1800" b="1" spc="120" dirty="0">
                <a:latin typeface="Calibri"/>
                <a:cs typeface="Calibri"/>
              </a:rPr>
              <a:t>Customer</a:t>
            </a:r>
            <a:r>
              <a:rPr sz="1800" b="1" spc="280" dirty="0">
                <a:latin typeface="Calibri"/>
                <a:cs typeface="Calibri"/>
              </a:rPr>
              <a:t> </a:t>
            </a:r>
            <a:r>
              <a:rPr sz="1800" b="1" spc="130" dirty="0">
                <a:latin typeface="Calibri"/>
                <a:cs typeface="Calibri"/>
              </a:rPr>
              <a:t>Experience</a:t>
            </a:r>
            <a:r>
              <a:rPr sz="1800" b="1" spc="285" dirty="0">
                <a:latin typeface="Calibri"/>
                <a:cs typeface="Calibri"/>
              </a:rPr>
              <a:t> </a:t>
            </a:r>
            <a:r>
              <a:rPr sz="1800" b="1" spc="114" dirty="0">
                <a:latin typeface="Calibri"/>
                <a:cs typeface="Calibri"/>
              </a:rPr>
              <a:t>Focus</a:t>
            </a:r>
            <a:r>
              <a:rPr sz="1800" b="1" spc="-215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Focused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on</a:t>
            </a:r>
            <a:r>
              <a:rPr sz="1800" spc="31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enhancing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0"/>
              </a:spcBef>
            </a:pPr>
            <a:r>
              <a:rPr sz="1800" spc="120" dirty="0">
                <a:latin typeface="Calibri"/>
                <a:cs typeface="Calibri"/>
              </a:rPr>
              <a:t>customer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experience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through</a:t>
            </a:r>
            <a:r>
              <a:rPr sz="1800" spc="295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data-</a:t>
            </a:r>
            <a:r>
              <a:rPr sz="1800" spc="-250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driven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strategies.</a:t>
            </a:r>
            <a:endParaRPr sz="1800">
              <a:latin typeface="Calibri"/>
              <a:cs typeface="Calibri"/>
            </a:endParaRPr>
          </a:p>
          <a:p>
            <a:pPr marL="469265" indent="-456565">
              <a:lnSpc>
                <a:spcPct val="100000"/>
              </a:lnSpc>
              <a:spcBef>
                <a:spcPts val="1335"/>
              </a:spcBef>
              <a:buFont typeface="Wingdings"/>
              <a:buChar char=""/>
              <a:tabLst>
                <a:tab pos="469265" algn="l"/>
              </a:tabLst>
            </a:pPr>
            <a:r>
              <a:rPr sz="1800" b="1" spc="125" dirty="0">
                <a:latin typeface="Calibri"/>
                <a:cs typeface="Calibri"/>
              </a:rPr>
              <a:t>Efficiency</a:t>
            </a:r>
            <a:r>
              <a:rPr sz="1800" b="1" spc="300" dirty="0">
                <a:latin typeface="Calibri"/>
                <a:cs typeface="Calibri"/>
              </a:rPr>
              <a:t> </a:t>
            </a:r>
            <a:r>
              <a:rPr sz="1800" b="1" spc="125" dirty="0">
                <a:latin typeface="Calibri"/>
                <a:cs typeface="Calibri"/>
              </a:rPr>
              <a:t>Enhancement</a:t>
            </a:r>
            <a:r>
              <a:rPr sz="1800" b="1" spc="-204" dirty="0">
                <a:latin typeface="Calibri"/>
                <a:cs typeface="Calibri"/>
              </a:rPr>
              <a:t> </a:t>
            </a:r>
            <a:r>
              <a:rPr sz="1800" dirty="0">
                <a:latin typeface="Calibri"/>
                <a:cs typeface="Calibri"/>
              </a:rPr>
              <a:t>:</a:t>
            </a:r>
            <a:r>
              <a:rPr sz="1800" spc="300" dirty="0">
                <a:latin typeface="Calibri"/>
                <a:cs typeface="Calibri"/>
              </a:rPr>
              <a:t> </a:t>
            </a:r>
            <a:r>
              <a:rPr sz="1800" spc="120" dirty="0">
                <a:latin typeface="Calibri"/>
                <a:cs typeface="Calibri"/>
              </a:rPr>
              <a:t>Achieved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efficiency</a:t>
            </a:r>
            <a:endParaRPr sz="1800">
              <a:latin typeface="Calibri"/>
              <a:cs typeface="Calibri"/>
            </a:endParaRPr>
          </a:p>
          <a:p>
            <a:pPr marL="469900">
              <a:lnSpc>
                <a:spcPct val="100000"/>
              </a:lnSpc>
              <a:spcBef>
                <a:spcPts val="434"/>
              </a:spcBef>
            </a:pPr>
            <a:r>
              <a:rPr sz="1800" spc="125" dirty="0">
                <a:latin typeface="Calibri"/>
                <a:cs typeface="Calibri"/>
              </a:rPr>
              <a:t>improvements</a:t>
            </a:r>
            <a:r>
              <a:rPr sz="1800" spc="275" dirty="0">
                <a:latin typeface="Calibri"/>
                <a:cs typeface="Calibri"/>
              </a:rPr>
              <a:t> </a:t>
            </a:r>
            <a:r>
              <a:rPr sz="1800" spc="65" dirty="0">
                <a:latin typeface="Calibri"/>
                <a:cs typeface="Calibri"/>
              </a:rPr>
              <a:t>in</a:t>
            </a:r>
            <a:r>
              <a:rPr sz="1800" spc="320" dirty="0">
                <a:latin typeface="Calibri"/>
                <a:cs typeface="Calibri"/>
              </a:rPr>
              <a:t> </a:t>
            </a:r>
            <a:r>
              <a:rPr sz="1800" spc="110" dirty="0">
                <a:latin typeface="Calibri"/>
                <a:cs typeface="Calibri"/>
              </a:rPr>
              <a:t>agent</a:t>
            </a:r>
            <a:r>
              <a:rPr sz="1800" spc="285" dirty="0">
                <a:latin typeface="Calibri"/>
                <a:cs typeface="Calibri"/>
              </a:rPr>
              <a:t> </a:t>
            </a:r>
            <a:r>
              <a:rPr sz="1800" spc="125" dirty="0">
                <a:latin typeface="Calibri"/>
                <a:cs typeface="Calibri"/>
              </a:rPr>
              <a:t>allocation</a:t>
            </a:r>
            <a:r>
              <a:rPr sz="1800" spc="290" dirty="0">
                <a:latin typeface="Calibri"/>
                <a:cs typeface="Calibri"/>
              </a:rPr>
              <a:t> </a:t>
            </a:r>
            <a:r>
              <a:rPr sz="1800" spc="90" dirty="0">
                <a:latin typeface="Calibri"/>
                <a:cs typeface="Calibri"/>
              </a:rPr>
              <a:t>and</a:t>
            </a:r>
            <a:r>
              <a:rPr sz="1800" spc="305" dirty="0">
                <a:latin typeface="Calibri"/>
                <a:cs typeface="Calibri"/>
              </a:rPr>
              <a:t> </a:t>
            </a:r>
            <a:r>
              <a:rPr sz="1800" spc="100" dirty="0">
                <a:latin typeface="Calibri"/>
                <a:cs typeface="Calibri"/>
              </a:rPr>
              <a:t>call</a:t>
            </a:r>
            <a:r>
              <a:rPr sz="1800" spc="310" dirty="0">
                <a:latin typeface="Calibri"/>
                <a:cs typeface="Calibri"/>
              </a:rPr>
              <a:t> </a:t>
            </a:r>
            <a:r>
              <a:rPr sz="1800" spc="114" dirty="0">
                <a:latin typeface="Calibri"/>
                <a:cs typeface="Calibri"/>
              </a:rPr>
              <a:t>handling</a:t>
            </a:r>
            <a:endParaRPr sz="18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7240" y="1295400"/>
            <a:ext cx="3569970" cy="449808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045589" y="1800225"/>
            <a:ext cx="30816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dirty="0">
                <a:solidFill>
                  <a:srgbClr val="FFFFFF"/>
                </a:solidFill>
              </a:rPr>
              <a:t>THANK</a:t>
            </a:r>
            <a:r>
              <a:rPr sz="3600" spc="-50" dirty="0">
                <a:solidFill>
                  <a:srgbClr val="FFFFFF"/>
                </a:solidFill>
              </a:rPr>
              <a:t> </a:t>
            </a:r>
            <a:r>
              <a:rPr sz="3600" spc="-85" dirty="0">
                <a:solidFill>
                  <a:srgbClr val="FFFFFF"/>
                </a:solidFill>
              </a:rPr>
              <a:t>YOU</a:t>
            </a:r>
            <a:endParaRPr sz="3600"/>
          </a:p>
        </p:txBody>
      </p:sp>
      <p:grpSp>
        <p:nvGrpSpPr>
          <p:cNvPr id="3" name="object 3"/>
          <p:cNvGrpSpPr/>
          <p:nvPr/>
        </p:nvGrpSpPr>
        <p:grpSpPr>
          <a:xfrm>
            <a:off x="1068324" y="4572"/>
            <a:ext cx="11123930" cy="6853555"/>
            <a:chOff x="1068324" y="4572"/>
            <a:chExt cx="11123930" cy="685355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858000" y="4572"/>
              <a:ext cx="5334000" cy="3392424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68324" y="3461003"/>
              <a:ext cx="5727191" cy="339699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048243" y="3677410"/>
              <a:ext cx="3074670" cy="307467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9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Table</a:t>
            </a:r>
            <a:r>
              <a:rPr spc="100" dirty="0"/>
              <a:t> </a:t>
            </a:r>
            <a:r>
              <a:rPr dirty="0"/>
              <a:t>of</a:t>
            </a:r>
            <a:r>
              <a:rPr spc="120" dirty="0"/>
              <a:t> </a:t>
            </a:r>
            <a:r>
              <a:rPr spc="-10" dirty="0"/>
              <a:t>Contents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326" y="1378152"/>
            <a:ext cx="4504055" cy="441642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4965" indent="-342265">
              <a:lnSpc>
                <a:spcPct val="100000"/>
              </a:lnSpc>
              <a:spcBef>
                <a:spcPts val="10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0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Description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20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Objectives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110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125" dirty="0">
                <a:solidFill>
                  <a:srgbClr val="404040"/>
                </a:solidFill>
                <a:latin typeface="Calibri"/>
                <a:cs typeface="Calibri"/>
              </a:rPr>
              <a:t>Methodology</a:t>
            </a:r>
            <a:r>
              <a:rPr sz="20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20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Tech-</a:t>
            </a:r>
            <a:r>
              <a:rPr sz="2000" spc="105" dirty="0">
                <a:solidFill>
                  <a:srgbClr val="404040"/>
                </a:solidFill>
                <a:latin typeface="Calibri"/>
                <a:cs typeface="Calibri"/>
              </a:rPr>
              <a:t>Stack</a:t>
            </a:r>
            <a:r>
              <a:rPr sz="20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Used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25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Assumptions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110" dirty="0">
                <a:solidFill>
                  <a:srgbClr val="404040"/>
                </a:solidFill>
                <a:latin typeface="Calibri"/>
                <a:cs typeface="Calibri"/>
              </a:rPr>
              <a:t>Insights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80" dirty="0">
                <a:solidFill>
                  <a:srgbClr val="404040"/>
                </a:solidFill>
                <a:latin typeface="Calibri"/>
                <a:cs typeface="Calibri"/>
              </a:rPr>
              <a:t>Key</a:t>
            </a:r>
            <a:r>
              <a:rPr sz="20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Findings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120" dirty="0">
                <a:solidFill>
                  <a:srgbClr val="404040"/>
                </a:solidFill>
                <a:latin typeface="Calibri"/>
                <a:cs typeface="Calibri"/>
              </a:rPr>
              <a:t>Conclusions</a:t>
            </a:r>
            <a:endParaRPr sz="2000">
              <a:latin typeface="Calibri"/>
              <a:cs typeface="Calibri"/>
            </a:endParaRPr>
          </a:p>
          <a:p>
            <a:pPr marL="354965" indent="-342265">
              <a:lnSpc>
                <a:spcPct val="100000"/>
              </a:lnSpc>
              <a:spcBef>
                <a:spcPts val="1620"/>
              </a:spcBef>
              <a:buFont typeface="Wingdings"/>
              <a:buChar char=""/>
              <a:tabLst>
                <a:tab pos="354965" algn="l"/>
              </a:tabLst>
            </a:pPr>
            <a:r>
              <a:rPr sz="2000" spc="114" dirty="0">
                <a:solidFill>
                  <a:srgbClr val="404040"/>
                </a:solidFill>
                <a:latin typeface="Calibri"/>
                <a:cs typeface="Calibri"/>
              </a:rPr>
              <a:t>Achievements</a:t>
            </a:r>
            <a:endParaRPr sz="20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193023" y="1109472"/>
            <a:ext cx="3996689" cy="502386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9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500" dirty="0"/>
              <a:t> </a:t>
            </a:r>
            <a:r>
              <a:rPr spc="-10" dirty="0"/>
              <a:t>Description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6746" rIns="0" bIns="0" rtlCol="0">
            <a:spAutoFit/>
          </a:bodyPr>
          <a:lstStyle/>
          <a:p>
            <a:pPr marL="37465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b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1400" b="1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95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400" b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completed</a:t>
            </a:r>
            <a:r>
              <a:rPr sz="1400" b="1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10" dirty="0">
                <a:solidFill>
                  <a:srgbClr val="404040"/>
                </a:solidFill>
                <a:latin typeface="Calibri"/>
                <a:cs typeface="Calibri"/>
              </a:rPr>
              <a:t>with</a:t>
            </a:r>
            <a:r>
              <a:rPr sz="1400" b="1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insights</a:t>
            </a:r>
            <a:r>
              <a:rPr sz="1400" b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following</a:t>
            </a:r>
            <a:r>
              <a:rPr sz="1400" b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b="1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90" dirty="0">
                <a:solidFill>
                  <a:srgbClr val="404040"/>
                </a:solidFill>
                <a:latin typeface="Calibri"/>
                <a:cs typeface="Calibri"/>
              </a:rPr>
              <a:t>few</a:t>
            </a:r>
            <a:r>
              <a:rPr sz="1400" b="1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0" dirty="0">
                <a:solidFill>
                  <a:srgbClr val="404040"/>
                </a:solidFill>
                <a:latin typeface="Calibri"/>
                <a:cs typeface="Calibri"/>
              </a:rPr>
              <a:t>major</a:t>
            </a:r>
            <a:r>
              <a:rPr sz="1400" b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05" dirty="0">
                <a:solidFill>
                  <a:srgbClr val="404040"/>
                </a:solidFill>
                <a:latin typeface="Calibri"/>
                <a:cs typeface="Calibri"/>
              </a:rPr>
              <a:t>steps,</a:t>
            </a:r>
            <a:endParaRPr sz="1400">
              <a:latin typeface="Calibri"/>
              <a:cs typeface="Calibri"/>
            </a:endParaRPr>
          </a:p>
          <a:p>
            <a:pPr marL="716915" indent="-342265">
              <a:lnSpc>
                <a:spcPct val="100000"/>
              </a:lnSpc>
              <a:spcBef>
                <a:spcPts val="1625"/>
              </a:spcBef>
              <a:buFont typeface="Wingdings"/>
              <a:buChar char=""/>
              <a:tabLst>
                <a:tab pos="716915" algn="l"/>
              </a:tabLst>
            </a:pPr>
            <a:r>
              <a:rPr sz="1600" b="1" spc="11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1600" b="1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105" dirty="0">
                <a:solidFill>
                  <a:srgbClr val="404040"/>
                </a:solidFill>
                <a:latin typeface="Calibri"/>
                <a:cs typeface="Calibri"/>
              </a:rPr>
              <a:t>Focus:</a:t>
            </a:r>
            <a:r>
              <a:rPr sz="1600" b="1" spc="3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Analyzing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Customer</a:t>
            </a:r>
            <a:r>
              <a:rPr sz="1400" spc="245" dirty="0">
                <a:solidFill>
                  <a:srgbClr val="404040"/>
                </a:solidFill>
              </a:rPr>
              <a:t> </a:t>
            </a:r>
            <a:r>
              <a:rPr sz="1400" spc="130" dirty="0">
                <a:solidFill>
                  <a:srgbClr val="404040"/>
                </a:solidFill>
              </a:rPr>
              <a:t>Experience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dirty="0">
                <a:solidFill>
                  <a:srgbClr val="404040"/>
                </a:solidFill>
              </a:rPr>
              <a:t>(</a:t>
            </a:r>
            <a:r>
              <a:rPr sz="1400" spc="-165" dirty="0">
                <a:solidFill>
                  <a:srgbClr val="404040"/>
                </a:solidFill>
              </a:rPr>
              <a:t> </a:t>
            </a:r>
            <a:r>
              <a:rPr sz="1400" spc="95" dirty="0">
                <a:solidFill>
                  <a:srgbClr val="404040"/>
                </a:solidFill>
              </a:rPr>
              <a:t>CX)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spc="75" dirty="0">
                <a:solidFill>
                  <a:srgbClr val="404040"/>
                </a:solidFill>
              </a:rPr>
              <a:t>in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70" dirty="0">
                <a:solidFill>
                  <a:srgbClr val="404040"/>
                </a:solidFill>
              </a:rPr>
              <a:t>an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114" dirty="0">
                <a:solidFill>
                  <a:srgbClr val="404040"/>
                </a:solidFill>
              </a:rPr>
              <a:t>inbound</a:t>
            </a:r>
            <a:endParaRPr sz="1400">
              <a:latin typeface="Calibri"/>
              <a:cs typeface="Calibri"/>
            </a:endParaRPr>
          </a:p>
          <a:p>
            <a:pPr marL="717550" marR="5080">
              <a:lnSpc>
                <a:spcPct val="140000"/>
              </a:lnSpc>
              <a:spcBef>
                <a:spcPts val="40"/>
              </a:spcBef>
            </a:pPr>
            <a:r>
              <a:rPr sz="1400" spc="125" dirty="0">
                <a:solidFill>
                  <a:srgbClr val="404040"/>
                </a:solidFill>
              </a:rPr>
              <a:t>calling</a:t>
            </a:r>
            <a:r>
              <a:rPr sz="1400" spc="265" dirty="0">
                <a:solidFill>
                  <a:srgbClr val="404040"/>
                </a:solidFill>
              </a:rPr>
              <a:t> </a:t>
            </a:r>
            <a:r>
              <a:rPr sz="1400" spc="105" dirty="0">
                <a:solidFill>
                  <a:srgbClr val="404040"/>
                </a:solidFill>
              </a:rPr>
              <a:t>team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110" dirty="0">
                <a:solidFill>
                  <a:srgbClr val="404040"/>
                </a:solidFill>
              </a:rPr>
              <a:t>with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dirty="0">
                <a:solidFill>
                  <a:srgbClr val="404040"/>
                </a:solidFill>
              </a:rPr>
              <a:t>a</a:t>
            </a:r>
            <a:r>
              <a:rPr sz="1400" spc="305" dirty="0">
                <a:solidFill>
                  <a:srgbClr val="404040"/>
                </a:solidFill>
              </a:rPr>
              <a:t> </a:t>
            </a:r>
            <a:r>
              <a:rPr sz="1400" spc="65" dirty="0">
                <a:solidFill>
                  <a:srgbClr val="404040"/>
                </a:solidFill>
              </a:rPr>
              <a:t>23</a:t>
            </a:r>
            <a:r>
              <a:rPr sz="1400" spc="-125" dirty="0">
                <a:solidFill>
                  <a:srgbClr val="404040"/>
                </a:solidFill>
              </a:rPr>
              <a:t> </a:t>
            </a:r>
            <a:r>
              <a:rPr sz="1400" dirty="0">
                <a:solidFill>
                  <a:srgbClr val="404040"/>
                </a:solidFill>
              </a:rPr>
              <a:t>-</a:t>
            </a:r>
            <a:r>
              <a:rPr sz="1400" spc="-160" dirty="0">
                <a:solidFill>
                  <a:srgbClr val="404040"/>
                </a:solidFill>
              </a:rPr>
              <a:t> </a:t>
            </a:r>
            <a:r>
              <a:rPr sz="1400" spc="85" dirty="0">
                <a:solidFill>
                  <a:srgbClr val="404040"/>
                </a:solidFill>
              </a:rPr>
              <a:t>day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spc="120" dirty="0">
                <a:solidFill>
                  <a:srgbClr val="404040"/>
                </a:solidFill>
              </a:rPr>
              <a:t>dataset,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covering</a:t>
            </a:r>
            <a:r>
              <a:rPr sz="1400" spc="254" dirty="0">
                <a:solidFill>
                  <a:srgbClr val="404040"/>
                </a:solidFill>
              </a:rPr>
              <a:t> </a:t>
            </a:r>
            <a:r>
              <a:rPr sz="1400" spc="110" dirty="0">
                <a:solidFill>
                  <a:srgbClr val="404040"/>
                </a:solidFill>
              </a:rPr>
              <a:t>agent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details,</a:t>
            </a:r>
            <a:r>
              <a:rPr sz="1400" spc="265" dirty="0">
                <a:solidFill>
                  <a:srgbClr val="404040"/>
                </a:solidFill>
              </a:rPr>
              <a:t> </a:t>
            </a:r>
            <a:r>
              <a:rPr sz="1400" spc="110" dirty="0">
                <a:solidFill>
                  <a:srgbClr val="404040"/>
                </a:solidFill>
              </a:rPr>
              <a:t>queue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-10" dirty="0">
                <a:solidFill>
                  <a:srgbClr val="404040"/>
                </a:solidFill>
              </a:rPr>
              <a:t>t</a:t>
            </a:r>
            <a:r>
              <a:rPr sz="1400" spc="-165" dirty="0">
                <a:solidFill>
                  <a:srgbClr val="404040"/>
                </a:solidFill>
              </a:rPr>
              <a:t> </a:t>
            </a:r>
            <a:r>
              <a:rPr sz="1400" spc="95" dirty="0">
                <a:solidFill>
                  <a:srgbClr val="404040"/>
                </a:solidFill>
              </a:rPr>
              <a:t>imes, </a:t>
            </a:r>
            <a:r>
              <a:rPr sz="1400" spc="105" dirty="0">
                <a:solidFill>
                  <a:srgbClr val="404040"/>
                </a:solidFill>
              </a:rPr>
              <a:t>call</a:t>
            </a:r>
            <a:r>
              <a:rPr sz="1400" spc="285" dirty="0">
                <a:solidFill>
                  <a:srgbClr val="404040"/>
                </a:solidFill>
              </a:rPr>
              <a:t> </a:t>
            </a:r>
            <a:r>
              <a:rPr sz="1400" spc="-10" dirty="0">
                <a:solidFill>
                  <a:srgbClr val="404040"/>
                </a:solidFill>
              </a:rPr>
              <a:t>t</a:t>
            </a:r>
            <a:r>
              <a:rPr sz="1400" spc="-160" dirty="0">
                <a:solidFill>
                  <a:srgbClr val="404040"/>
                </a:solidFill>
              </a:rPr>
              <a:t> </a:t>
            </a:r>
            <a:r>
              <a:rPr sz="1400" spc="114" dirty="0">
                <a:solidFill>
                  <a:srgbClr val="404040"/>
                </a:solidFill>
              </a:rPr>
              <a:t>imes,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105" dirty="0">
                <a:solidFill>
                  <a:srgbClr val="404040"/>
                </a:solidFill>
              </a:rPr>
              <a:t>call</a:t>
            </a:r>
            <a:r>
              <a:rPr sz="1400" spc="285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duration,</a:t>
            </a:r>
            <a:r>
              <a:rPr sz="1400" spc="260" dirty="0">
                <a:solidFill>
                  <a:srgbClr val="404040"/>
                </a:solidFill>
              </a:rPr>
              <a:t> </a:t>
            </a:r>
            <a:r>
              <a:rPr sz="1400" spc="95" dirty="0">
                <a:solidFill>
                  <a:srgbClr val="404040"/>
                </a:solidFill>
              </a:rPr>
              <a:t>and</a:t>
            </a:r>
            <a:r>
              <a:rPr sz="1400" spc="305" dirty="0">
                <a:solidFill>
                  <a:srgbClr val="404040"/>
                </a:solidFill>
              </a:rPr>
              <a:t> </a:t>
            </a:r>
            <a:r>
              <a:rPr sz="1400" spc="105" dirty="0">
                <a:solidFill>
                  <a:srgbClr val="404040"/>
                </a:solidFill>
              </a:rPr>
              <a:t>call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110" dirty="0">
                <a:solidFill>
                  <a:srgbClr val="404040"/>
                </a:solidFill>
              </a:rPr>
              <a:t>status.</a:t>
            </a:r>
            <a:endParaRPr sz="1400"/>
          </a:p>
          <a:p>
            <a:pPr marL="716915" indent="-342265">
              <a:lnSpc>
                <a:spcPct val="100000"/>
              </a:lnSpc>
              <a:spcBef>
                <a:spcPts val="1625"/>
              </a:spcBef>
              <a:buFont typeface="Wingdings"/>
              <a:buChar char=""/>
              <a:tabLst>
                <a:tab pos="716915" algn="l"/>
              </a:tabLst>
            </a:pPr>
            <a:r>
              <a:rPr sz="1600" b="1" spc="55" dirty="0">
                <a:solidFill>
                  <a:srgbClr val="404040"/>
                </a:solidFill>
                <a:latin typeface="Calibri"/>
                <a:cs typeface="Calibri"/>
              </a:rPr>
              <a:t>CX</a:t>
            </a:r>
            <a:r>
              <a:rPr sz="1600" b="1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-10" dirty="0">
                <a:solidFill>
                  <a:srgbClr val="404040"/>
                </a:solidFill>
                <a:latin typeface="Calibri"/>
                <a:cs typeface="Calibri"/>
              </a:rPr>
              <a:t>Te</a:t>
            </a:r>
            <a:r>
              <a:rPr sz="1600" b="1" spc="-2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65" dirty="0">
                <a:solidFill>
                  <a:srgbClr val="404040"/>
                </a:solidFill>
                <a:latin typeface="Calibri"/>
                <a:cs typeface="Calibri"/>
              </a:rPr>
              <a:t>am</a:t>
            </a:r>
            <a:r>
              <a:rPr sz="1600" b="1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114" dirty="0">
                <a:solidFill>
                  <a:srgbClr val="404040"/>
                </a:solidFill>
                <a:latin typeface="Calibri"/>
                <a:cs typeface="Calibri"/>
              </a:rPr>
              <a:t>Importance</a:t>
            </a:r>
            <a:r>
              <a:rPr sz="1600" b="1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</a:rPr>
              <a:t>:</a:t>
            </a:r>
            <a:r>
              <a:rPr sz="1600" spc="380" dirty="0">
                <a:solidFill>
                  <a:srgbClr val="404040"/>
                </a:solidFill>
              </a:rPr>
              <a:t> </a:t>
            </a:r>
            <a:r>
              <a:rPr sz="1400" spc="130" dirty="0">
                <a:solidFill>
                  <a:srgbClr val="404040"/>
                </a:solidFill>
              </a:rPr>
              <a:t>Highlighting</a:t>
            </a:r>
            <a:r>
              <a:rPr sz="1400" spc="260" dirty="0">
                <a:solidFill>
                  <a:srgbClr val="404040"/>
                </a:solidFill>
              </a:rPr>
              <a:t> </a:t>
            </a:r>
            <a:r>
              <a:rPr sz="1400" spc="90" dirty="0">
                <a:solidFill>
                  <a:srgbClr val="404040"/>
                </a:solidFill>
              </a:rPr>
              <a:t>the</a:t>
            </a:r>
            <a:r>
              <a:rPr sz="1400" spc="315" dirty="0">
                <a:solidFill>
                  <a:srgbClr val="404040"/>
                </a:solidFill>
              </a:rPr>
              <a:t> </a:t>
            </a:r>
            <a:r>
              <a:rPr sz="1400" spc="-10" dirty="0">
                <a:solidFill>
                  <a:srgbClr val="404040"/>
                </a:solidFill>
              </a:rPr>
              <a:t>v</a:t>
            </a:r>
            <a:r>
              <a:rPr sz="1400" spc="-165" dirty="0">
                <a:solidFill>
                  <a:srgbClr val="404040"/>
                </a:solidFill>
              </a:rPr>
              <a:t> </a:t>
            </a:r>
            <a:r>
              <a:rPr sz="1400" spc="-10" dirty="0">
                <a:solidFill>
                  <a:srgbClr val="404040"/>
                </a:solidFill>
              </a:rPr>
              <a:t>i</a:t>
            </a:r>
            <a:r>
              <a:rPr sz="1400" spc="-155" dirty="0">
                <a:solidFill>
                  <a:srgbClr val="404040"/>
                </a:solidFill>
              </a:rPr>
              <a:t> </a:t>
            </a:r>
            <a:r>
              <a:rPr sz="1400" spc="90" dirty="0">
                <a:solidFill>
                  <a:srgbClr val="404040"/>
                </a:solidFill>
              </a:rPr>
              <a:t>tal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105" dirty="0">
                <a:solidFill>
                  <a:srgbClr val="404040"/>
                </a:solidFill>
              </a:rPr>
              <a:t>role</a:t>
            </a:r>
            <a:r>
              <a:rPr sz="1400" spc="285" dirty="0">
                <a:solidFill>
                  <a:srgbClr val="404040"/>
                </a:solidFill>
              </a:rPr>
              <a:t> </a:t>
            </a:r>
            <a:r>
              <a:rPr sz="1400" spc="75" dirty="0">
                <a:solidFill>
                  <a:srgbClr val="404040"/>
                </a:solidFill>
              </a:rPr>
              <a:t>of</a:t>
            </a:r>
            <a:r>
              <a:rPr sz="1400" spc="280" dirty="0">
                <a:solidFill>
                  <a:srgbClr val="404040"/>
                </a:solidFill>
              </a:rPr>
              <a:t> </a:t>
            </a:r>
            <a:r>
              <a:rPr sz="1400" spc="65" dirty="0">
                <a:solidFill>
                  <a:srgbClr val="404040"/>
                </a:solidFill>
              </a:rPr>
              <a:t>CX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110" dirty="0">
                <a:solidFill>
                  <a:srgbClr val="404040"/>
                </a:solidFill>
              </a:rPr>
              <a:t>teams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50" dirty="0">
                <a:solidFill>
                  <a:srgbClr val="404040"/>
                </a:solidFill>
              </a:rPr>
              <a:t>in</a:t>
            </a:r>
            <a:endParaRPr sz="1400">
              <a:latin typeface="Calibri"/>
              <a:cs typeface="Calibri"/>
            </a:endParaRPr>
          </a:p>
          <a:p>
            <a:pPr marL="717550">
              <a:lnSpc>
                <a:spcPct val="100000"/>
              </a:lnSpc>
              <a:spcBef>
                <a:spcPts val="715"/>
              </a:spcBef>
            </a:pPr>
            <a:r>
              <a:rPr sz="1400" spc="135" dirty="0">
                <a:solidFill>
                  <a:srgbClr val="404040"/>
                </a:solidFill>
              </a:rPr>
              <a:t>collecting,</a:t>
            </a:r>
            <a:r>
              <a:rPr sz="1400" spc="265" dirty="0">
                <a:solidFill>
                  <a:srgbClr val="404040"/>
                </a:solidFill>
              </a:rPr>
              <a:t> </a:t>
            </a:r>
            <a:r>
              <a:rPr sz="1400" spc="130" dirty="0">
                <a:solidFill>
                  <a:srgbClr val="404040"/>
                </a:solidFill>
              </a:rPr>
              <a:t>analyzing,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95" dirty="0">
                <a:solidFill>
                  <a:srgbClr val="404040"/>
                </a:solidFill>
              </a:rPr>
              <a:t>and</a:t>
            </a:r>
            <a:r>
              <a:rPr sz="1400" spc="295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sharing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120" dirty="0">
                <a:solidFill>
                  <a:srgbClr val="404040"/>
                </a:solidFill>
              </a:rPr>
              <a:t>customer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insights</a:t>
            </a:r>
            <a:r>
              <a:rPr sz="1400" spc="280" dirty="0">
                <a:solidFill>
                  <a:srgbClr val="404040"/>
                </a:solidFill>
              </a:rPr>
              <a:t> </a:t>
            </a:r>
            <a:r>
              <a:rPr sz="1400" spc="120" dirty="0">
                <a:solidFill>
                  <a:srgbClr val="404040"/>
                </a:solidFill>
              </a:rPr>
              <a:t>within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spc="45" dirty="0">
                <a:solidFill>
                  <a:srgbClr val="404040"/>
                </a:solidFill>
              </a:rPr>
              <a:t>an</a:t>
            </a:r>
            <a:endParaRPr sz="1400"/>
          </a:p>
          <a:p>
            <a:pPr marL="717550">
              <a:lnSpc>
                <a:spcPct val="100000"/>
              </a:lnSpc>
              <a:spcBef>
                <a:spcPts val="675"/>
              </a:spcBef>
            </a:pPr>
            <a:r>
              <a:rPr sz="1400" spc="114" dirty="0">
                <a:solidFill>
                  <a:srgbClr val="404040"/>
                </a:solidFill>
              </a:rPr>
              <a:t>organization.</a:t>
            </a:r>
            <a:endParaRPr sz="1400"/>
          </a:p>
          <a:p>
            <a:pPr marL="717550" marR="67945" indent="-342900">
              <a:lnSpc>
                <a:spcPct val="138600"/>
              </a:lnSpc>
              <a:spcBef>
                <a:spcPts val="885"/>
              </a:spcBef>
              <a:buFont typeface="Wingdings"/>
              <a:buChar char=""/>
              <a:tabLst>
                <a:tab pos="717550" algn="l"/>
              </a:tabLst>
            </a:pPr>
            <a:r>
              <a:rPr sz="1600" b="1" spc="85" dirty="0">
                <a:solidFill>
                  <a:srgbClr val="404040"/>
                </a:solidFill>
                <a:latin typeface="Calibri"/>
                <a:cs typeface="Calibri"/>
              </a:rPr>
              <a:t>AI-</a:t>
            </a:r>
            <a:r>
              <a:rPr sz="1600" b="1" spc="-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110" dirty="0">
                <a:solidFill>
                  <a:srgbClr val="404040"/>
                </a:solidFill>
                <a:latin typeface="Calibri"/>
                <a:cs typeface="Calibri"/>
              </a:rPr>
              <a:t>Driven</a:t>
            </a:r>
            <a:r>
              <a:rPr sz="1600" b="1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55" dirty="0">
                <a:solidFill>
                  <a:srgbClr val="404040"/>
                </a:solidFill>
                <a:latin typeface="Calibri"/>
                <a:cs typeface="Calibri"/>
              </a:rPr>
              <a:t>CX</a:t>
            </a:r>
            <a:r>
              <a:rPr sz="1600" b="1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90" dirty="0">
                <a:solidFill>
                  <a:srgbClr val="404040"/>
                </a:solidFill>
                <a:latin typeface="Calibri"/>
                <a:cs typeface="Calibri"/>
              </a:rPr>
              <a:t>Tools:</a:t>
            </a:r>
            <a:r>
              <a:rPr sz="1600" b="1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Recognizing</a:t>
            </a:r>
            <a:r>
              <a:rPr sz="1400" spc="280" dirty="0">
                <a:solidFill>
                  <a:srgbClr val="404040"/>
                </a:solidFill>
              </a:rPr>
              <a:t> </a:t>
            </a:r>
            <a:r>
              <a:rPr sz="1400" spc="90" dirty="0">
                <a:solidFill>
                  <a:srgbClr val="404040"/>
                </a:solidFill>
              </a:rPr>
              <a:t>the</a:t>
            </a:r>
            <a:r>
              <a:rPr sz="1400" spc="305" dirty="0">
                <a:solidFill>
                  <a:srgbClr val="404040"/>
                </a:solidFill>
              </a:rPr>
              <a:t> </a:t>
            </a:r>
            <a:r>
              <a:rPr sz="1400" spc="95" dirty="0">
                <a:solidFill>
                  <a:srgbClr val="404040"/>
                </a:solidFill>
              </a:rPr>
              <a:t>use</a:t>
            </a:r>
            <a:r>
              <a:rPr sz="1400" spc="300" dirty="0">
                <a:solidFill>
                  <a:srgbClr val="404040"/>
                </a:solidFill>
              </a:rPr>
              <a:t> </a:t>
            </a:r>
            <a:r>
              <a:rPr sz="1400" spc="75" dirty="0">
                <a:solidFill>
                  <a:srgbClr val="404040"/>
                </a:solidFill>
              </a:rPr>
              <a:t>of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75" dirty="0">
                <a:solidFill>
                  <a:srgbClr val="404040"/>
                </a:solidFill>
              </a:rPr>
              <a:t>AI</a:t>
            </a:r>
            <a:r>
              <a:rPr sz="1400" spc="-125" dirty="0">
                <a:solidFill>
                  <a:srgbClr val="404040"/>
                </a:solidFill>
              </a:rPr>
              <a:t> </a:t>
            </a:r>
            <a:r>
              <a:rPr sz="1400" dirty="0">
                <a:solidFill>
                  <a:srgbClr val="404040"/>
                </a:solidFill>
              </a:rPr>
              <a:t>-</a:t>
            </a:r>
            <a:r>
              <a:rPr sz="1400" spc="-155" dirty="0">
                <a:solidFill>
                  <a:srgbClr val="404040"/>
                </a:solidFill>
              </a:rPr>
              <a:t> </a:t>
            </a:r>
            <a:r>
              <a:rPr sz="1400" spc="114" dirty="0">
                <a:solidFill>
                  <a:srgbClr val="404040"/>
                </a:solidFill>
              </a:rPr>
              <a:t>powered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114" dirty="0">
                <a:solidFill>
                  <a:srgbClr val="404040"/>
                </a:solidFill>
              </a:rPr>
              <a:t>tools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spc="-10" dirty="0">
                <a:solidFill>
                  <a:srgbClr val="404040"/>
                </a:solidFill>
              </a:rPr>
              <a:t>l</a:t>
            </a:r>
            <a:r>
              <a:rPr sz="1400" spc="-150" dirty="0">
                <a:solidFill>
                  <a:srgbClr val="404040"/>
                </a:solidFill>
              </a:rPr>
              <a:t> </a:t>
            </a:r>
            <a:r>
              <a:rPr sz="1400" spc="-10" dirty="0">
                <a:solidFill>
                  <a:srgbClr val="404040"/>
                </a:solidFill>
              </a:rPr>
              <a:t>i</a:t>
            </a:r>
            <a:r>
              <a:rPr sz="1400" spc="-155" dirty="0">
                <a:solidFill>
                  <a:srgbClr val="404040"/>
                </a:solidFill>
              </a:rPr>
              <a:t> </a:t>
            </a:r>
            <a:r>
              <a:rPr sz="1400" dirty="0">
                <a:solidFill>
                  <a:srgbClr val="404040"/>
                </a:solidFill>
              </a:rPr>
              <a:t>ke</a:t>
            </a:r>
            <a:r>
              <a:rPr sz="1400" spc="300" dirty="0">
                <a:solidFill>
                  <a:srgbClr val="404040"/>
                </a:solidFill>
              </a:rPr>
              <a:t> </a:t>
            </a:r>
            <a:r>
              <a:rPr sz="1400" spc="85" dirty="0">
                <a:solidFill>
                  <a:srgbClr val="404040"/>
                </a:solidFill>
              </a:rPr>
              <a:t>IVR, RPA,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Predictive</a:t>
            </a:r>
            <a:r>
              <a:rPr sz="1400" spc="285" dirty="0">
                <a:solidFill>
                  <a:srgbClr val="404040"/>
                </a:solidFill>
              </a:rPr>
              <a:t> </a:t>
            </a:r>
            <a:r>
              <a:rPr sz="1400" spc="130" dirty="0">
                <a:solidFill>
                  <a:srgbClr val="404040"/>
                </a:solidFill>
              </a:rPr>
              <a:t>Analytics,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spc="95" dirty="0">
                <a:solidFill>
                  <a:srgbClr val="404040"/>
                </a:solidFill>
              </a:rPr>
              <a:t>and</a:t>
            </a:r>
            <a:r>
              <a:rPr sz="1400" spc="305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Intelligent</a:t>
            </a:r>
            <a:r>
              <a:rPr sz="1400" spc="280" dirty="0">
                <a:solidFill>
                  <a:srgbClr val="404040"/>
                </a:solidFill>
              </a:rPr>
              <a:t> </a:t>
            </a:r>
            <a:r>
              <a:rPr sz="1400" spc="120" dirty="0">
                <a:solidFill>
                  <a:srgbClr val="404040"/>
                </a:solidFill>
              </a:rPr>
              <a:t>Routing</a:t>
            </a:r>
            <a:r>
              <a:rPr sz="1400" spc="285" dirty="0">
                <a:solidFill>
                  <a:srgbClr val="404040"/>
                </a:solidFill>
              </a:rPr>
              <a:t> </a:t>
            </a:r>
            <a:r>
              <a:rPr sz="1400" spc="65" dirty="0">
                <a:solidFill>
                  <a:srgbClr val="404040"/>
                </a:solidFill>
              </a:rPr>
              <a:t>to</a:t>
            </a:r>
            <a:r>
              <a:rPr sz="1400" spc="300" dirty="0">
                <a:solidFill>
                  <a:srgbClr val="404040"/>
                </a:solidFill>
              </a:rPr>
              <a:t> </a:t>
            </a:r>
            <a:r>
              <a:rPr sz="1400" spc="120" dirty="0">
                <a:solidFill>
                  <a:srgbClr val="404040"/>
                </a:solidFill>
              </a:rPr>
              <a:t>enhance</a:t>
            </a:r>
            <a:r>
              <a:rPr sz="1400" spc="295" dirty="0">
                <a:solidFill>
                  <a:srgbClr val="404040"/>
                </a:solidFill>
              </a:rPr>
              <a:t> </a:t>
            </a:r>
            <a:r>
              <a:rPr sz="1400" spc="114" dirty="0">
                <a:solidFill>
                  <a:srgbClr val="404040"/>
                </a:solidFill>
              </a:rPr>
              <a:t>customer </a:t>
            </a:r>
            <a:r>
              <a:rPr sz="1400" spc="120" dirty="0">
                <a:solidFill>
                  <a:srgbClr val="404040"/>
                </a:solidFill>
              </a:rPr>
              <a:t>experiences.</a:t>
            </a:r>
            <a:endParaRPr sz="1400">
              <a:latin typeface="Calibri"/>
              <a:cs typeface="Calibri"/>
            </a:endParaRPr>
          </a:p>
          <a:p>
            <a:pPr marL="716915" indent="-342265">
              <a:lnSpc>
                <a:spcPct val="100000"/>
              </a:lnSpc>
              <a:spcBef>
                <a:spcPts val="1625"/>
              </a:spcBef>
              <a:buFont typeface="Wingdings"/>
              <a:buChar char=""/>
              <a:tabLst>
                <a:tab pos="716915" algn="l"/>
              </a:tabLst>
            </a:pPr>
            <a:r>
              <a:rPr sz="1600" b="1" spc="114" dirty="0">
                <a:solidFill>
                  <a:srgbClr val="404040"/>
                </a:solidFill>
                <a:latin typeface="Calibri"/>
                <a:cs typeface="Calibri"/>
              </a:rPr>
              <a:t>Inbound</a:t>
            </a:r>
            <a:r>
              <a:rPr sz="1600" b="1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110" dirty="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sz="1600" b="1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110" dirty="0">
                <a:solidFill>
                  <a:srgbClr val="404040"/>
                </a:solidFill>
                <a:latin typeface="Calibri"/>
                <a:cs typeface="Calibri"/>
              </a:rPr>
              <a:t>Goal:</a:t>
            </a:r>
            <a:r>
              <a:rPr sz="1600" b="1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</a:rPr>
              <a:t>Emphasizing</a:t>
            </a:r>
            <a:r>
              <a:rPr sz="1400" spc="260" dirty="0">
                <a:solidFill>
                  <a:srgbClr val="404040"/>
                </a:solidFill>
              </a:rPr>
              <a:t> </a:t>
            </a:r>
            <a:r>
              <a:rPr sz="1400" spc="90" dirty="0">
                <a:solidFill>
                  <a:srgbClr val="404040"/>
                </a:solidFill>
              </a:rPr>
              <a:t>the</a:t>
            </a:r>
            <a:r>
              <a:rPr sz="1400" spc="310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objective</a:t>
            </a:r>
            <a:r>
              <a:rPr sz="1400" spc="260" dirty="0">
                <a:solidFill>
                  <a:srgbClr val="404040"/>
                </a:solidFill>
              </a:rPr>
              <a:t> </a:t>
            </a:r>
            <a:r>
              <a:rPr sz="1400" spc="75" dirty="0">
                <a:solidFill>
                  <a:srgbClr val="404040"/>
                </a:solidFill>
              </a:rPr>
              <a:t>of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114" dirty="0">
                <a:solidFill>
                  <a:srgbClr val="404040"/>
                </a:solidFill>
              </a:rPr>
              <a:t>inbound</a:t>
            </a:r>
            <a:endParaRPr sz="1400">
              <a:latin typeface="Calibri"/>
              <a:cs typeface="Calibri"/>
            </a:endParaRPr>
          </a:p>
          <a:p>
            <a:pPr marL="717550" marR="108585">
              <a:lnSpc>
                <a:spcPct val="140000"/>
              </a:lnSpc>
              <a:spcBef>
                <a:spcPts val="45"/>
              </a:spcBef>
            </a:pPr>
            <a:r>
              <a:rPr sz="1400" spc="120" dirty="0">
                <a:solidFill>
                  <a:srgbClr val="404040"/>
                </a:solidFill>
              </a:rPr>
              <a:t>customer</a:t>
            </a:r>
            <a:r>
              <a:rPr sz="1400" spc="265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support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spc="65" dirty="0">
                <a:solidFill>
                  <a:srgbClr val="404040"/>
                </a:solidFill>
              </a:rPr>
              <a:t>to</a:t>
            </a:r>
            <a:r>
              <a:rPr sz="1400" spc="295" dirty="0">
                <a:solidFill>
                  <a:srgbClr val="404040"/>
                </a:solidFill>
              </a:rPr>
              <a:t> </a:t>
            </a:r>
            <a:r>
              <a:rPr sz="1400" spc="120" dirty="0">
                <a:solidFill>
                  <a:srgbClr val="404040"/>
                </a:solidFill>
              </a:rPr>
              <a:t>attract,</a:t>
            </a:r>
            <a:r>
              <a:rPr sz="1400" spc="285" dirty="0">
                <a:solidFill>
                  <a:srgbClr val="404040"/>
                </a:solidFill>
              </a:rPr>
              <a:t> </a:t>
            </a:r>
            <a:r>
              <a:rPr sz="1400" spc="114" dirty="0">
                <a:solidFill>
                  <a:srgbClr val="404040"/>
                </a:solidFill>
              </a:rPr>
              <a:t>engage,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95" dirty="0">
                <a:solidFill>
                  <a:srgbClr val="404040"/>
                </a:solidFill>
              </a:rPr>
              <a:t>and</a:t>
            </a:r>
            <a:r>
              <a:rPr sz="1400" spc="295" dirty="0">
                <a:solidFill>
                  <a:srgbClr val="404040"/>
                </a:solidFill>
              </a:rPr>
              <a:t> </a:t>
            </a:r>
            <a:r>
              <a:rPr sz="1400" spc="120" dirty="0">
                <a:solidFill>
                  <a:srgbClr val="404040"/>
                </a:solidFill>
              </a:rPr>
              <a:t>delight</a:t>
            </a:r>
            <a:r>
              <a:rPr sz="1400" spc="290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customers,</a:t>
            </a:r>
            <a:r>
              <a:rPr sz="1400" spc="260" dirty="0">
                <a:solidFill>
                  <a:srgbClr val="404040"/>
                </a:solidFill>
              </a:rPr>
              <a:t> </a:t>
            </a:r>
            <a:r>
              <a:rPr sz="1400" spc="114" dirty="0">
                <a:solidFill>
                  <a:srgbClr val="404040"/>
                </a:solidFill>
              </a:rPr>
              <a:t>ultimately </a:t>
            </a:r>
            <a:r>
              <a:rPr sz="1400" spc="125" dirty="0">
                <a:solidFill>
                  <a:srgbClr val="404040"/>
                </a:solidFill>
              </a:rPr>
              <a:t>building</a:t>
            </a:r>
            <a:r>
              <a:rPr sz="1400" spc="280" dirty="0">
                <a:solidFill>
                  <a:srgbClr val="404040"/>
                </a:solidFill>
              </a:rPr>
              <a:t> </a:t>
            </a:r>
            <a:r>
              <a:rPr sz="1400" spc="110" dirty="0">
                <a:solidFill>
                  <a:srgbClr val="404040"/>
                </a:solidFill>
              </a:rPr>
              <a:t>loyal</a:t>
            </a:r>
            <a:r>
              <a:rPr sz="1400" spc="270" dirty="0">
                <a:solidFill>
                  <a:srgbClr val="404040"/>
                </a:solidFill>
              </a:rPr>
              <a:t> </a:t>
            </a:r>
            <a:r>
              <a:rPr sz="1400" spc="125" dirty="0">
                <a:solidFill>
                  <a:srgbClr val="404040"/>
                </a:solidFill>
              </a:rPr>
              <a:t>advocates</a:t>
            </a:r>
            <a:r>
              <a:rPr sz="1400" spc="260" dirty="0">
                <a:solidFill>
                  <a:srgbClr val="404040"/>
                </a:solidFill>
              </a:rPr>
              <a:t> </a:t>
            </a:r>
            <a:r>
              <a:rPr sz="1400" spc="95" dirty="0">
                <a:solidFill>
                  <a:srgbClr val="404040"/>
                </a:solidFill>
              </a:rPr>
              <a:t>for</a:t>
            </a:r>
            <a:r>
              <a:rPr sz="1400" spc="275" dirty="0">
                <a:solidFill>
                  <a:srgbClr val="404040"/>
                </a:solidFill>
              </a:rPr>
              <a:t> </a:t>
            </a:r>
            <a:r>
              <a:rPr sz="1400" spc="90" dirty="0">
                <a:solidFill>
                  <a:srgbClr val="404040"/>
                </a:solidFill>
              </a:rPr>
              <a:t>the</a:t>
            </a:r>
            <a:r>
              <a:rPr sz="1400" spc="295" dirty="0">
                <a:solidFill>
                  <a:srgbClr val="404040"/>
                </a:solidFill>
              </a:rPr>
              <a:t> </a:t>
            </a:r>
            <a:r>
              <a:rPr sz="1400" spc="120" dirty="0">
                <a:solidFill>
                  <a:srgbClr val="404040"/>
                </a:solidFill>
              </a:rPr>
              <a:t>business.</a:t>
            </a:r>
            <a:endParaRPr sz="14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438388" y="1406652"/>
            <a:ext cx="3546348" cy="446989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9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Project</a:t>
            </a:r>
            <a:r>
              <a:rPr spc="500" dirty="0"/>
              <a:t> </a:t>
            </a:r>
            <a:r>
              <a:rPr spc="-10" dirty="0"/>
              <a:t>Objectives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326" y="1366265"/>
            <a:ext cx="7004684" cy="4695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b="1" spc="10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b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0" dirty="0">
                <a:solidFill>
                  <a:srgbClr val="404040"/>
                </a:solidFill>
                <a:latin typeface="Calibri"/>
                <a:cs typeface="Calibri"/>
              </a:rPr>
              <a:t>project</a:t>
            </a:r>
            <a:r>
              <a:rPr sz="1400" b="1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95" dirty="0">
                <a:solidFill>
                  <a:srgbClr val="404040"/>
                </a:solidFill>
                <a:latin typeface="Calibri"/>
                <a:cs typeface="Calibri"/>
              </a:rPr>
              <a:t>was</a:t>
            </a:r>
            <a:r>
              <a:rPr sz="1400" b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divided</a:t>
            </a:r>
            <a:r>
              <a:rPr sz="1400" b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0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400" b="1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05" dirty="0">
                <a:solidFill>
                  <a:srgbClr val="404040"/>
                </a:solidFill>
                <a:latin typeface="Calibri"/>
                <a:cs typeface="Calibri"/>
              </a:rPr>
              <a:t>four</a:t>
            </a:r>
            <a:r>
              <a:rPr sz="1400" b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0" dirty="0">
                <a:solidFill>
                  <a:srgbClr val="404040"/>
                </a:solidFill>
                <a:latin typeface="Calibri"/>
                <a:cs typeface="Calibri"/>
              </a:rPr>
              <a:t>major</a:t>
            </a:r>
            <a:r>
              <a:rPr sz="1400" b="1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30" dirty="0">
                <a:solidFill>
                  <a:srgbClr val="404040"/>
                </a:solidFill>
                <a:latin typeface="Calibri"/>
                <a:cs typeface="Calibri"/>
              </a:rPr>
              <a:t>objectives</a:t>
            </a:r>
            <a:r>
              <a:rPr sz="1400" b="1" spc="-1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endParaRPr sz="1200">
              <a:latin typeface="Calibri"/>
              <a:cs typeface="Calibri"/>
            </a:endParaRPr>
          </a:p>
          <a:p>
            <a:pPr marL="183515" marR="437515" indent="-171450">
              <a:lnSpc>
                <a:spcPct val="130000"/>
              </a:lnSpc>
              <a:spcBef>
                <a:spcPts val="900"/>
              </a:spcBef>
              <a:buFont typeface="Wingdings"/>
              <a:buChar char=""/>
              <a:tabLst>
                <a:tab pos="184785" algn="l"/>
              </a:tabLst>
            </a:pPr>
            <a:r>
              <a:rPr sz="1400" b="1" spc="120" dirty="0">
                <a:solidFill>
                  <a:srgbClr val="404040"/>
                </a:solidFill>
                <a:latin typeface="Calibri"/>
                <a:cs typeface="Calibri"/>
              </a:rPr>
              <a:t>Dataset</a:t>
            </a:r>
            <a:r>
              <a:rPr sz="1400" b="1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30" dirty="0">
                <a:solidFill>
                  <a:srgbClr val="404040"/>
                </a:solidFill>
                <a:latin typeface="Calibri"/>
                <a:cs typeface="Calibri"/>
              </a:rPr>
              <a:t>Overview</a:t>
            </a:r>
            <a:r>
              <a:rPr sz="1200" b="1" spc="13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200" b="1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dataset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contains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117</a:t>
            </a:r>
            <a:r>
              <a:rPr sz="14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,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989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rows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13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columns, 	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providing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detailed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information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about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inbound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calls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ABC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Insurance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505"/>
              </a:spcBef>
            </a:pP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Company.</a:t>
            </a:r>
            <a:endParaRPr sz="1400">
              <a:latin typeface="Calibri"/>
              <a:cs typeface="Calibri"/>
            </a:endParaRPr>
          </a:p>
          <a:p>
            <a:pPr marL="183515" marR="33655" indent="-171450">
              <a:lnSpc>
                <a:spcPct val="130000"/>
              </a:lnSpc>
              <a:spcBef>
                <a:spcPts val="900"/>
              </a:spcBef>
              <a:buFont typeface="Wingdings"/>
              <a:buChar char=""/>
              <a:tabLst>
                <a:tab pos="184785" algn="l"/>
              </a:tabLst>
            </a:pPr>
            <a:r>
              <a:rPr sz="1400" b="1" spc="110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1400" b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10" dirty="0">
                <a:solidFill>
                  <a:srgbClr val="404040"/>
                </a:solidFill>
                <a:latin typeface="Calibri"/>
                <a:cs typeface="Calibri"/>
              </a:rPr>
              <a:t>Call</a:t>
            </a:r>
            <a:r>
              <a:rPr sz="1400" b="1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0" dirty="0">
                <a:solidFill>
                  <a:srgbClr val="404040"/>
                </a:solidFill>
                <a:latin typeface="Calibri"/>
                <a:cs typeface="Calibri"/>
              </a:rPr>
              <a:t>Duration</a:t>
            </a:r>
            <a:r>
              <a:rPr sz="1400" b="1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Calculate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average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call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duration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4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ime 	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bucket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gain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insights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into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call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efficiency</a:t>
            </a:r>
            <a:r>
              <a:rPr sz="1400" spc="-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200" b="1" spc="-5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  <a:p>
            <a:pPr marL="183515" marR="158750" indent="-171450">
              <a:lnSpc>
                <a:spcPct val="130000"/>
              </a:lnSpc>
              <a:spcBef>
                <a:spcPts val="900"/>
              </a:spcBef>
              <a:buFont typeface="Wingdings"/>
              <a:buChar char=""/>
              <a:tabLst>
                <a:tab pos="184785" algn="l"/>
              </a:tabLst>
            </a:pPr>
            <a:r>
              <a:rPr sz="1400" b="1" spc="110" dirty="0">
                <a:solidFill>
                  <a:srgbClr val="404040"/>
                </a:solidFill>
                <a:latin typeface="Calibri"/>
                <a:cs typeface="Calibri"/>
              </a:rPr>
              <a:t>Call</a:t>
            </a:r>
            <a:r>
              <a:rPr sz="1400" b="1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10" dirty="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sz="1400" b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30" dirty="0">
                <a:solidFill>
                  <a:srgbClr val="404040"/>
                </a:solidFill>
                <a:latin typeface="Calibri"/>
                <a:cs typeface="Calibri"/>
              </a:rPr>
              <a:t>Analysis:</a:t>
            </a:r>
            <a:r>
              <a:rPr sz="1400" b="1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Create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graph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or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chart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sually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the 	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number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calls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received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across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different</a:t>
            </a:r>
            <a:r>
              <a:rPr sz="14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ime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buckets,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enabling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c</a:t>
            </a:r>
            <a:r>
              <a:rPr sz="14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85" dirty="0">
                <a:solidFill>
                  <a:srgbClr val="404040"/>
                </a:solidFill>
                <a:latin typeface="Calibri"/>
                <a:cs typeface="Calibri"/>
              </a:rPr>
              <a:t>lear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505"/>
              </a:spcBef>
            </a:pP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understanding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call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volume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patterns.</a:t>
            </a:r>
            <a:endParaRPr sz="14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405"/>
              </a:spcBef>
              <a:buFont typeface="Wingdings"/>
              <a:buChar char=""/>
              <a:tabLst>
                <a:tab pos="184150" algn="l"/>
              </a:tabLst>
            </a:pP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Manpower</a:t>
            </a:r>
            <a:r>
              <a:rPr sz="1400" b="1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Planning</a:t>
            </a:r>
            <a:r>
              <a:rPr sz="1400" b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b="1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90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1400" b="1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Shift):</a:t>
            </a:r>
            <a:r>
              <a:rPr sz="1400" b="1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Devise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workforce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plan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505"/>
              </a:spcBef>
            </a:pP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each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t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ime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bucket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during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85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reduce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abandon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14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50" dirty="0">
                <a:solidFill>
                  <a:srgbClr val="404040"/>
                </a:solidFill>
                <a:latin typeface="Calibri"/>
                <a:cs typeface="Calibri"/>
              </a:rPr>
              <a:t>%,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505"/>
              </a:spcBef>
            </a:pP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ensuring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0" dirty="0">
                <a:solidFill>
                  <a:srgbClr val="404040"/>
                </a:solidFill>
                <a:latin typeface="Calibri"/>
                <a:cs typeface="Calibri"/>
              </a:rPr>
              <a:t>at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least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90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out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100</a:t>
            </a:r>
            <a:r>
              <a:rPr sz="1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calls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85" dirty="0">
                <a:solidFill>
                  <a:srgbClr val="404040"/>
                </a:solidFill>
                <a:latin typeface="Calibri"/>
                <a:cs typeface="Calibri"/>
              </a:rPr>
              <a:t>are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answered.</a:t>
            </a:r>
            <a:endParaRPr sz="14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405"/>
              </a:spcBef>
              <a:buFont typeface="Wingdings"/>
              <a:buChar char=""/>
              <a:tabLst>
                <a:tab pos="184150" algn="l"/>
              </a:tabLst>
            </a:pP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Manpower</a:t>
            </a:r>
            <a:r>
              <a:rPr sz="1400" b="1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Planning</a:t>
            </a:r>
            <a:r>
              <a:rPr sz="1400" b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-1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b="1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10" dirty="0">
                <a:solidFill>
                  <a:srgbClr val="404040"/>
                </a:solidFill>
                <a:latin typeface="Calibri"/>
                <a:cs typeface="Calibri"/>
              </a:rPr>
              <a:t>Night</a:t>
            </a:r>
            <a:r>
              <a:rPr sz="1400" b="1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Shift):</a:t>
            </a:r>
            <a:r>
              <a:rPr sz="1400" b="1" spc="-1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Propose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plan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4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handling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30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500"/>
              </a:spcBef>
            </a:pP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nighttime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calls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maintain</a:t>
            </a:r>
            <a:r>
              <a:rPr sz="14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maximum</a:t>
            </a:r>
            <a:r>
              <a:rPr sz="14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abandon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rate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10</a:t>
            </a:r>
            <a:r>
              <a:rPr sz="14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%,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enhancing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endParaRPr sz="1400">
              <a:latin typeface="Calibri"/>
              <a:cs typeface="Calibri"/>
            </a:endParaRPr>
          </a:p>
          <a:p>
            <a:pPr marL="184785">
              <a:lnSpc>
                <a:spcPct val="100000"/>
              </a:lnSpc>
              <a:spcBef>
                <a:spcPts val="505"/>
              </a:spcBef>
            </a:pP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overall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experience.</a:t>
            </a:r>
            <a:endParaRPr sz="14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423147" y="1467611"/>
            <a:ext cx="3418840" cy="4279900"/>
            <a:chOff x="8423147" y="1467611"/>
            <a:chExt cx="3418840" cy="427990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3147" y="1467611"/>
              <a:ext cx="3418332" cy="4279392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76487" y="1470659"/>
              <a:ext cx="3316224" cy="417728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6596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Approach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884326" y="1303280"/>
            <a:ext cx="6940550" cy="46437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83515" marR="5080" indent="-171450" algn="just">
              <a:lnSpc>
                <a:spcPct val="130100"/>
              </a:lnSpc>
              <a:spcBef>
                <a:spcPts val="95"/>
              </a:spcBef>
              <a:buFont typeface="Wingdings"/>
              <a:buChar char=""/>
              <a:tabLst>
                <a:tab pos="184785" algn="l"/>
              </a:tabLst>
            </a:pPr>
            <a:r>
              <a:rPr sz="1400" b="1" spc="10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b="1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sz="1400" b="1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0" dirty="0">
                <a:solidFill>
                  <a:srgbClr val="404040"/>
                </a:solidFill>
                <a:latin typeface="Calibri"/>
                <a:cs typeface="Calibri"/>
              </a:rPr>
              <a:t>Techniques:</a:t>
            </a:r>
            <a:r>
              <a:rPr sz="1400" b="1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Utilized</a:t>
            </a:r>
            <a:r>
              <a:rPr sz="14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Advanced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Excel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formulas</a:t>
            </a:r>
            <a:r>
              <a:rPr sz="14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statistical</a:t>
            </a:r>
            <a:r>
              <a:rPr sz="1400" spc="-5" dirty="0">
                <a:solidFill>
                  <a:srgbClr val="404040"/>
                </a:solidFill>
                <a:latin typeface="Calibri"/>
                <a:cs typeface="Calibri"/>
              </a:rPr>
              <a:t> 	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methods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conduct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in</a:t>
            </a:r>
            <a:r>
              <a:rPr sz="1400" spc="-1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depth</a:t>
            </a:r>
            <a:r>
              <a:rPr sz="14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analysis,</a:t>
            </a:r>
            <a:r>
              <a:rPr sz="1400" spc="2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extracting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meaningful</a:t>
            </a:r>
            <a:r>
              <a:rPr sz="1400" spc="2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insights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 f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	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155" dirty="0">
                <a:solidFill>
                  <a:srgbClr val="404040"/>
                </a:solidFill>
                <a:latin typeface="Calibri"/>
                <a:cs typeface="Calibri"/>
              </a:rPr>
              <a:t>o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m</a:t>
            </a:r>
            <a:r>
              <a:rPr sz="1400" spc="2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dataset.</a:t>
            </a:r>
            <a:endParaRPr sz="1400">
              <a:latin typeface="Calibri"/>
              <a:cs typeface="Calibri"/>
            </a:endParaRPr>
          </a:p>
          <a:p>
            <a:pPr marL="183515" marR="113664" indent="-171450" algn="just">
              <a:lnSpc>
                <a:spcPct val="130000"/>
              </a:lnSpc>
              <a:spcBef>
                <a:spcPts val="900"/>
              </a:spcBef>
              <a:buFont typeface="Wingdings"/>
              <a:buChar char=""/>
              <a:tabLst>
                <a:tab pos="184785" algn="l"/>
              </a:tabLst>
            </a:pP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Assumption-</a:t>
            </a:r>
            <a:r>
              <a:rPr sz="1400" b="1" spc="-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10" dirty="0">
                <a:solidFill>
                  <a:srgbClr val="404040"/>
                </a:solidFill>
                <a:latin typeface="Calibri"/>
                <a:cs typeface="Calibri"/>
              </a:rPr>
              <a:t>Based</a:t>
            </a:r>
            <a:r>
              <a:rPr sz="1400" b="1" spc="1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30" dirty="0">
                <a:solidFill>
                  <a:srgbClr val="404040"/>
                </a:solidFill>
                <a:latin typeface="Calibri"/>
                <a:cs typeface="Calibri"/>
              </a:rPr>
              <a:t>Modeling:</a:t>
            </a:r>
            <a:r>
              <a:rPr sz="1400" b="1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Incorporated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relevant</a:t>
            </a:r>
            <a:r>
              <a:rPr sz="14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assumptions,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such</a:t>
            </a:r>
            <a:r>
              <a:rPr sz="14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as 	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employee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working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hours</a:t>
            </a:r>
            <a:r>
              <a:rPr sz="14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(</a:t>
            </a:r>
            <a:r>
              <a:rPr sz="14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excluding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breaks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downtime),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facilitate</a:t>
            </a:r>
            <a:endParaRPr sz="1400">
              <a:latin typeface="Calibri"/>
              <a:cs typeface="Calibri"/>
            </a:endParaRPr>
          </a:p>
          <a:p>
            <a:pPr marL="184785" algn="just">
              <a:lnSpc>
                <a:spcPct val="100000"/>
              </a:lnSpc>
              <a:spcBef>
                <a:spcPts val="500"/>
              </a:spcBef>
            </a:pP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accurate</a:t>
            </a:r>
            <a:r>
              <a:rPr sz="14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calculations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decision</a:t>
            </a:r>
            <a:r>
              <a:rPr sz="1400" spc="-1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400" spc="-1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making.</a:t>
            </a:r>
            <a:endParaRPr sz="1400">
              <a:latin typeface="Calibri"/>
              <a:cs typeface="Calibri"/>
            </a:endParaRPr>
          </a:p>
          <a:p>
            <a:pPr marL="183515" marR="73025" indent="-171450">
              <a:lnSpc>
                <a:spcPct val="130000"/>
              </a:lnSpc>
              <a:spcBef>
                <a:spcPts val="905"/>
              </a:spcBef>
              <a:buFont typeface="Wingdings"/>
              <a:buChar char=""/>
              <a:tabLst>
                <a:tab pos="184785" algn="l"/>
              </a:tabLst>
            </a:pP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Visualized</a:t>
            </a:r>
            <a:r>
              <a:rPr sz="1400" b="1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0" dirty="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sz="1400" b="1" spc="-1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Employed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charts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graphs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sually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represent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0" dirty="0">
                <a:solidFill>
                  <a:srgbClr val="404040"/>
                </a:solidFill>
                <a:latin typeface="Calibri"/>
                <a:cs typeface="Calibri"/>
              </a:rPr>
              <a:t>and 	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communicate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project'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s</a:t>
            </a:r>
            <a:r>
              <a:rPr sz="14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f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indings,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complex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more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accessible 	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actionable.</a:t>
            </a:r>
            <a:endParaRPr sz="1400">
              <a:latin typeface="Calibri"/>
              <a:cs typeface="Calibri"/>
            </a:endParaRPr>
          </a:p>
          <a:p>
            <a:pPr marL="183515" marR="414020" indent="-171450">
              <a:lnSpc>
                <a:spcPct val="130100"/>
              </a:lnSpc>
              <a:spcBef>
                <a:spcPts val="894"/>
              </a:spcBef>
              <a:buFont typeface="Wingdings"/>
              <a:buChar char=""/>
              <a:tabLst>
                <a:tab pos="184785" algn="l"/>
              </a:tabLst>
            </a:pPr>
            <a:r>
              <a:rPr sz="1400" b="1" spc="130" dirty="0">
                <a:solidFill>
                  <a:srgbClr val="404040"/>
                </a:solidFill>
                <a:latin typeface="Calibri"/>
                <a:cs typeface="Calibri"/>
              </a:rPr>
              <a:t>Mathematical</a:t>
            </a:r>
            <a:r>
              <a:rPr sz="1400" b="1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30" dirty="0">
                <a:solidFill>
                  <a:srgbClr val="404040"/>
                </a:solidFill>
                <a:latin typeface="Calibri"/>
                <a:cs typeface="Calibri"/>
              </a:rPr>
              <a:t>Precision:</a:t>
            </a:r>
            <a:r>
              <a:rPr sz="1400" b="1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Applied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r</a:t>
            </a:r>
            <a:r>
              <a:rPr sz="14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4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gorous</a:t>
            </a:r>
            <a:r>
              <a:rPr sz="14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mathematical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techniques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40" dirty="0">
                <a:solidFill>
                  <a:srgbClr val="404040"/>
                </a:solidFill>
                <a:latin typeface="Calibri"/>
                <a:cs typeface="Calibri"/>
              </a:rPr>
              <a:t>to 	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ensure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accuracy</a:t>
            </a:r>
            <a:r>
              <a:rPr sz="1400" spc="2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results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support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informed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decision</a:t>
            </a:r>
            <a:r>
              <a:rPr sz="1400" spc="-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-</a:t>
            </a:r>
            <a:r>
              <a:rPr sz="1400" spc="-1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making 	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project.</a:t>
            </a:r>
            <a:endParaRPr sz="1400">
              <a:latin typeface="Calibri"/>
              <a:cs typeface="Calibri"/>
            </a:endParaRPr>
          </a:p>
          <a:p>
            <a:pPr marL="184150" indent="-171450">
              <a:lnSpc>
                <a:spcPct val="100000"/>
              </a:lnSpc>
              <a:spcBef>
                <a:spcPts val="1405"/>
              </a:spcBef>
              <a:buFont typeface="Wingdings"/>
              <a:buChar char=""/>
              <a:tabLst>
                <a:tab pos="184150" algn="l"/>
              </a:tabLst>
            </a:pP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Holistic</a:t>
            </a:r>
            <a:r>
              <a:rPr sz="1400" b="1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b="1" spc="125" dirty="0">
                <a:solidFill>
                  <a:srgbClr val="404040"/>
                </a:solidFill>
                <a:latin typeface="Calibri"/>
                <a:cs typeface="Calibri"/>
              </a:rPr>
              <a:t>Approach</a:t>
            </a:r>
            <a:r>
              <a:rPr sz="1400" b="1" spc="-1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Considered</a:t>
            </a:r>
            <a:r>
              <a:rPr sz="1400" spc="2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comprehensive</a:t>
            </a:r>
            <a:r>
              <a:rPr sz="1400" spc="2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v</a:t>
            </a:r>
            <a:r>
              <a:rPr sz="1400" spc="-1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iew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75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call</a:t>
            </a:r>
            <a:r>
              <a:rPr sz="1400" spc="2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05" dirty="0">
                <a:solidFill>
                  <a:srgbClr val="404040"/>
                </a:solidFill>
                <a:latin typeface="Calibri"/>
                <a:cs typeface="Calibri"/>
              </a:rPr>
              <a:t>center</a:t>
            </a:r>
            <a:endParaRPr sz="1400">
              <a:latin typeface="Calibri"/>
              <a:cs typeface="Calibri"/>
            </a:endParaRPr>
          </a:p>
          <a:p>
            <a:pPr marL="184785" marR="386080" algn="just">
              <a:lnSpc>
                <a:spcPct val="130000"/>
              </a:lnSpc>
            </a:pP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operations,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30" dirty="0">
                <a:solidFill>
                  <a:srgbClr val="404040"/>
                </a:solidFill>
                <a:latin typeface="Calibri"/>
                <a:cs typeface="Calibri"/>
              </a:rPr>
              <a:t>including</a:t>
            </a:r>
            <a:r>
              <a:rPr sz="1400" spc="2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both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85" dirty="0">
                <a:solidFill>
                  <a:srgbClr val="404040"/>
                </a:solidFill>
                <a:latin typeface="Calibri"/>
                <a:cs typeface="Calibri"/>
              </a:rPr>
              <a:t>day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0" dirty="0">
                <a:solidFill>
                  <a:srgbClr val="404040"/>
                </a:solidFill>
                <a:latin typeface="Calibri"/>
                <a:cs typeface="Calibri"/>
              </a:rPr>
              <a:t>night</a:t>
            </a:r>
            <a:r>
              <a:rPr sz="1400" spc="2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shifts,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65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optimize</a:t>
            </a:r>
            <a:r>
              <a:rPr sz="1400" spc="2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14" dirty="0">
                <a:solidFill>
                  <a:srgbClr val="404040"/>
                </a:solidFill>
                <a:latin typeface="Calibri"/>
                <a:cs typeface="Calibri"/>
              </a:rPr>
              <a:t>manpower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400" spc="-1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-1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400" spc="-1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location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400" spc="3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enhance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400" spc="2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5" dirty="0">
                <a:solidFill>
                  <a:srgbClr val="404040"/>
                </a:solidFill>
                <a:latin typeface="Calibri"/>
                <a:cs typeface="Calibri"/>
              </a:rPr>
              <a:t>customer</a:t>
            </a:r>
            <a:r>
              <a:rPr sz="1400" spc="25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400" spc="120" dirty="0">
                <a:solidFill>
                  <a:srgbClr val="404040"/>
                </a:solidFill>
                <a:latin typeface="Calibri"/>
                <a:cs typeface="Calibri"/>
              </a:rPr>
              <a:t>experience.</a:t>
            </a:r>
            <a:endParaRPr sz="140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91143" y="1432560"/>
            <a:ext cx="3520440" cy="443636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576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2400" spc="95" dirty="0"/>
              <a:t>Methodology</a:t>
            </a:r>
            <a:r>
              <a:rPr sz="2400" spc="235" dirty="0"/>
              <a:t> </a:t>
            </a:r>
            <a:r>
              <a:rPr sz="2400" spc="70" dirty="0"/>
              <a:t>and</a:t>
            </a:r>
            <a:r>
              <a:rPr sz="2400" spc="285" dirty="0"/>
              <a:t> </a:t>
            </a:r>
            <a:r>
              <a:rPr sz="2400" spc="65" dirty="0"/>
              <a:t>Teach-</a:t>
            </a:r>
            <a:r>
              <a:rPr sz="2400" dirty="0"/>
              <a:t>Stack</a:t>
            </a:r>
            <a:r>
              <a:rPr sz="2400" spc="235" dirty="0"/>
              <a:t> </a:t>
            </a:r>
            <a:r>
              <a:rPr sz="2400" spc="-20" dirty="0"/>
              <a:t>Used</a:t>
            </a:r>
            <a:endParaRPr sz="2400"/>
          </a:p>
        </p:txBody>
      </p:sp>
      <p:sp>
        <p:nvSpPr>
          <p:cNvPr id="3" name="object 3"/>
          <p:cNvSpPr txBox="1"/>
          <p:nvPr/>
        </p:nvSpPr>
        <p:spPr>
          <a:xfrm>
            <a:off x="617931" y="1704492"/>
            <a:ext cx="7211695" cy="397065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4330" marR="274320" indent="-342265" algn="just">
              <a:lnSpc>
                <a:spcPct val="130000"/>
              </a:lnSpc>
              <a:spcBef>
                <a:spcPts val="100"/>
              </a:spcBef>
              <a:buFont typeface="Wingdings"/>
              <a:buChar char=""/>
              <a:tabLst>
                <a:tab pos="355600" algn="l"/>
              </a:tabLst>
            </a:pPr>
            <a:r>
              <a:rPr sz="1600" b="1" spc="65" dirty="0">
                <a:solidFill>
                  <a:srgbClr val="404040"/>
                </a:solidFill>
                <a:latin typeface="Calibri"/>
                <a:cs typeface="Calibri"/>
              </a:rPr>
              <a:t>Tool</a:t>
            </a:r>
            <a:r>
              <a:rPr sz="1600" b="1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110" dirty="0">
                <a:solidFill>
                  <a:srgbClr val="404040"/>
                </a:solidFill>
                <a:latin typeface="Calibri"/>
                <a:cs typeface="Calibri"/>
              </a:rPr>
              <a:t>Stack:</a:t>
            </a:r>
            <a:r>
              <a:rPr sz="1600" b="1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404040"/>
                </a:solidFill>
                <a:latin typeface="Calibri"/>
                <a:cs typeface="Calibri"/>
              </a:rPr>
              <a:t>Leveraged</a:t>
            </a:r>
            <a:r>
              <a:rPr sz="16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404040"/>
                </a:solidFill>
                <a:latin typeface="Calibri"/>
                <a:cs typeface="Calibri"/>
              </a:rPr>
              <a:t>Microsoft</a:t>
            </a:r>
            <a:r>
              <a:rPr sz="1600" spc="36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Excel</a:t>
            </a:r>
            <a:r>
              <a:rPr sz="16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Calibri"/>
                <a:cs typeface="Calibri"/>
              </a:rPr>
              <a:t>2021</a:t>
            </a:r>
            <a:r>
              <a:rPr sz="16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404040"/>
                </a:solidFill>
                <a:latin typeface="Calibri"/>
                <a:cs typeface="Calibri"/>
              </a:rPr>
              <a:t>manipulation 	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analysis,</a:t>
            </a:r>
            <a:r>
              <a:rPr sz="16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404040"/>
                </a:solidFill>
                <a:latin typeface="Calibri"/>
                <a:cs typeface="Calibri"/>
              </a:rPr>
              <a:t>Microsoft</a:t>
            </a:r>
            <a:r>
              <a:rPr sz="1600" spc="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55" dirty="0">
                <a:solidFill>
                  <a:srgbClr val="404040"/>
                </a:solidFill>
                <a:latin typeface="Calibri"/>
                <a:cs typeface="Calibri"/>
              </a:rPr>
              <a:t>Power</a:t>
            </a:r>
            <a:r>
              <a:rPr sz="1600" spc="-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Calibri"/>
                <a:cs typeface="Calibri"/>
              </a:rPr>
              <a:t>Point</a:t>
            </a:r>
            <a:r>
              <a:rPr sz="1600" spc="3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presentation,</a:t>
            </a:r>
            <a:r>
              <a:rPr sz="1600" spc="39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Calibri"/>
                <a:cs typeface="Calibri"/>
              </a:rPr>
              <a:t>utilized 	</a:t>
            </a:r>
            <a:r>
              <a:rPr sz="16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Calibri"/>
                <a:cs typeface="Calibri"/>
              </a:rPr>
              <a:t>Data</a:t>
            </a:r>
            <a:r>
              <a:rPr sz="16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Analysis</a:t>
            </a:r>
            <a:r>
              <a:rPr sz="16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tool</a:t>
            </a:r>
            <a:r>
              <a:rPr sz="16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404040"/>
                </a:solidFill>
                <a:latin typeface="Calibri"/>
                <a:cs typeface="Calibri"/>
              </a:rPr>
              <a:t>within</a:t>
            </a:r>
            <a:r>
              <a:rPr sz="16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Excel.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buClr>
                <a:srgbClr val="404040"/>
              </a:buClr>
              <a:buFont typeface="Wingdings"/>
              <a:buChar char=""/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965"/>
              </a:spcBef>
              <a:buClr>
                <a:srgbClr val="404040"/>
              </a:buClr>
              <a:buFont typeface="Wingdings"/>
              <a:buChar char=""/>
            </a:pPr>
            <a:endParaRPr sz="1600">
              <a:latin typeface="Calibri"/>
              <a:cs typeface="Calibri"/>
            </a:endParaRPr>
          </a:p>
          <a:p>
            <a:pPr marL="355600" indent="-342900">
              <a:lnSpc>
                <a:spcPct val="100000"/>
              </a:lnSpc>
              <a:spcBef>
                <a:spcPts val="5"/>
              </a:spcBef>
              <a:buFont typeface="Wingdings"/>
              <a:buChar char=""/>
              <a:tabLst>
                <a:tab pos="355600" algn="l"/>
              </a:tabLst>
            </a:pPr>
            <a:r>
              <a:rPr sz="1600" b="1" spc="120" dirty="0">
                <a:solidFill>
                  <a:srgbClr val="404040"/>
                </a:solidFill>
                <a:latin typeface="Calibri"/>
                <a:cs typeface="Calibri"/>
              </a:rPr>
              <a:t>Functional</a:t>
            </a:r>
            <a:r>
              <a:rPr sz="1600" b="1" spc="37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120" dirty="0">
                <a:solidFill>
                  <a:srgbClr val="404040"/>
                </a:solidFill>
                <a:latin typeface="Calibri"/>
                <a:cs typeface="Calibri"/>
              </a:rPr>
              <a:t>Expertise</a:t>
            </a:r>
            <a:r>
              <a:rPr sz="1600" b="1" spc="-1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404040"/>
                </a:solidFill>
                <a:latin typeface="Calibri"/>
                <a:cs typeface="Calibri"/>
              </a:rPr>
              <a:t>Employed</a:t>
            </a:r>
            <a:r>
              <a:rPr sz="16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Calibri"/>
                <a:cs typeface="Calibri"/>
              </a:rPr>
              <a:t>diverse</a:t>
            </a:r>
            <a:r>
              <a:rPr sz="1600" spc="36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range</a:t>
            </a:r>
            <a:r>
              <a:rPr sz="16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Calibri"/>
                <a:cs typeface="Calibri"/>
              </a:rPr>
              <a:t>of</a:t>
            </a:r>
            <a:r>
              <a:rPr sz="16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Excel</a:t>
            </a:r>
            <a:r>
              <a:rPr sz="16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404040"/>
                </a:solidFill>
                <a:latin typeface="Calibri"/>
                <a:cs typeface="Calibri"/>
              </a:rPr>
              <a:t>functions</a:t>
            </a:r>
            <a:endParaRPr sz="1600">
              <a:latin typeface="Calibri"/>
              <a:cs typeface="Calibri"/>
            </a:endParaRPr>
          </a:p>
          <a:p>
            <a:pPr marL="355600" marR="5080">
              <a:lnSpc>
                <a:spcPct val="130000"/>
              </a:lnSpc>
            </a:pP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statistical</a:t>
            </a:r>
            <a:r>
              <a:rPr sz="1600" spc="32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Calibri"/>
                <a:cs typeface="Calibri"/>
              </a:rPr>
              <a:t>tools</a:t>
            </a:r>
            <a:r>
              <a:rPr sz="16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404040"/>
                </a:solidFill>
                <a:latin typeface="Calibri"/>
                <a:cs typeface="Calibri"/>
              </a:rPr>
              <a:t>conduct</a:t>
            </a:r>
            <a:r>
              <a:rPr sz="16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a</a:t>
            </a:r>
            <a:r>
              <a:rPr sz="16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comprehensive</a:t>
            </a:r>
            <a:r>
              <a:rPr sz="16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analysis,</a:t>
            </a:r>
            <a:r>
              <a:rPr sz="16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Calibri"/>
                <a:cs typeface="Calibri"/>
              </a:rPr>
              <a:t>extracting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valuable</a:t>
            </a:r>
            <a:r>
              <a:rPr sz="1600" spc="32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insights</a:t>
            </a:r>
            <a:r>
              <a:rPr sz="16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6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Calibri"/>
                <a:cs typeface="Calibri"/>
              </a:rPr>
              <a:t>the</a:t>
            </a:r>
            <a:r>
              <a:rPr sz="16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Calibri"/>
                <a:cs typeface="Calibri"/>
              </a:rPr>
              <a:t>dataset.</a:t>
            </a: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16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600">
              <a:latin typeface="Calibri"/>
              <a:cs typeface="Calibri"/>
            </a:endParaRPr>
          </a:p>
          <a:p>
            <a:pPr marL="355600" marR="480695" indent="-343535">
              <a:lnSpc>
                <a:spcPct val="130000"/>
              </a:lnSpc>
              <a:buFont typeface="Wingdings"/>
              <a:buChar char=""/>
              <a:tabLst>
                <a:tab pos="355600" algn="l"/>
              </a:tabLst>
            </a:pPr>
            <a:r>
              <a:rPr sz="1600" b="1" spc="105" dirty="0">
                <a:solidFill>
                  <a:srgbClr val="404040"/>
                </a:solidFill>
                <a:latin typeface="Calibri"/>
                <a:cs typeface="Calibri"/>
              </a:rPr>
              <a:t>Real-</a:t>
            </a:r>
            <a:r>
              <a:rPr sz="1600" b="1" spc="-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90" dirty="0">
                <a:solidFill>
                  <a:srgbClr val="404040"/>
                </a:solidFill>
                <a:latin typeface="Calibri"/>
                <a:cs typeface="Calibri"/>
              </a:rPr>
              <a:t>World</a:t>
            </a:r>
            <a:r>
              <a:rPr sz="1600" b="1" spc="37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b="1" spc="105" dirty="0">
                <a:solidFill>
                  <a:srgbClr val="404040"/>
                </a:solidFill>
                <a:latin typeface="Calibri"/>
                <a:cs typeface="Calibri"/>
              </a:rPr>
              <a:t>Context</a:t>
            </a:r>
            <a:r>
              <a:rPr sz="1600" b="1" spc="-20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:</a:t>
            </a:r>
            <a:r>
              <a:rPr sz="1600" spc="38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Incorporated</a:t>
            </a:r>
            <a:r>
              <a:rPr sz="1600" spc="39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Calibri"/>
                <a:cs typeface="Calibri"/>
              </a:rPr>
              <a:t>real-</a:t>
            </a:r>
            <a:r>
              <a:rPr sz="1600" spc="-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l</a:t>
            </a:r>
            <a:r>
              <a:rPr sz="1600" spc="-204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i</a:t>
            </a:r>
            <a:r>
              <a:rPr sz="1600" spc="-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404040"/>
                </a:solidFill>
                <a:latin typeface="Calibri"/>
                <a:cs typeface="Calibri"/>
              </a:rPr>
              <a:t>fe</a:t>
            </a:r>
            <a:r>
              <a:rPr sz="1600" spc="34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0" dirty="0">
                <a:solidFill>
                  <a:srgbClr val="404040"/>
                </a:solidFill>
                <a:latin typeface="Calibri"/>
                <a:cs typeface="Calibri"/>
              </a:rPr>
              <a:t>assumptions</a:t>
            </a:r>
            <a:r>
              <a:rPr sz="1600" spc="38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85" dirty="0">
                <a:solidFill>
                  <a:srgbClr val="404040"/>
                </a:solidFill>
                <a:latin typeface="Calibri"/>
                <a:cs typeface="Calibri"/>
              </a:rPr>
              <a:t>from</a:t>
            </a:r>
            <a:r>
              <a:rPr sz="16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45" dirty="0">
                <a:solidFill>
                  <a:srgbClr val="404040"/>
                </a:solidFill>
                <a:latin typeface="Calibri"/>
                <a:cs typeface="Calibri"/>
              </a:rPr>
              <a:t>IT </a:t>
            </a:r>
            <a:r>
              <a:rPr sz="1600" spc="110" dirty="0">
                <a:solidFill>
                  <a:srgbClr val="404040"/>
                </a:solidFill>
                <a:latin typeface="Calibri"/>
                <a:cs typeface="Calibri"/>
              </a:rPr>
              <a:t>offices</a:t>
            </a:r>
            <a:r>
              <a:rPr sz="1600" spc="33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31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0" dirty="0">
                <a:solidFill>
                  <a:srgbClr val="404040"/>
                </a:solidFill>
                <a:latin typeface="Calibri"/>
                <a:cs typeface="Calibri"/>
              </a:rPr>
              <a:t>work</a:t>
            </a:r>
            <a:r>
              <a:rPr sz="1600" spc="33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404040"/>
                </a:solidFill>
                <a:latin typeface="Calibri"/>
                <a:cs typeface="Calibri"/>
              </a:rPr>
              <a:t>strategies</a:t>
            </a:r>
            <a:r>
              <a:rPr sz="1600" spc="35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60" dirty="0">
                <a:solidFill>
                  <a:srgbClr val="404040"/>
                </a:solidFill>
                <a:latin typeface="Calibri"/>
                <a:cs typeface="Calibri"/>
              </a:rPr>
              <a:t>to</a:t>
            </a:r>
            <a:r>
              <a:rPr sz="1600" spc="3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05" dirty="0">
                <a:solidFill>
                  <a:srgbClr val="404040"/>
                </a:solidFill>
                <a:latin typeface="Calibri"/>
                <a:cs typeface="Calibri"/>
              </a:rPr>
              <a:t>ensure</a:t>
            </a:r>
            <a:r>
              <a:rPr sz="16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4" dirty="0">
                <a:solidFill>
                  <a:srgbClr val="404040"/>
                </a:solidFill>
                <a:latin typeface="Calibri"/>
                <a:cs typeface="Calibri"/>
              </a:rPr>
              <a:t>practical</a:t>
            </a:r>
            <a:r>
              <a:rPr sz="16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and</a:t>
            </a:r>
            <a:r>
              <a:rPr sz="1600" spc="30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95" dirty="0">
                <a:solidFill>
                  <a:srgbClr val="404040"/>
                </a:solidFill>
                <a:latin typeface="Calibri"/>
                <a:cs typeface="Calibri"/>
              </a:rPr>
              <a:t>relevant</a:t>
            </a:r>
            <a:endParaRPr sz="16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  <a:spcBef>
                <a:spcPts val="575"/>
              </a:spcBef>
            </a:pPr>
            <a:r>
              <a:rPr sz="1600" spc="110" dirty="0">
                <a:solidFill>
                  <a:srgbClr val="404040"/>
                </a:solidFill>
                <a:latin typeface="Calibri"/>
                <a:cs typeface="Calibri"/>
              </a:rPr>
              <a:t>outcomes</a:t>
            </a:r>
            <a:r>
              <a:rPr sz="1600" spc="355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75" dirty="0">
                <a:solidFill>
                  <a:srgbClr val="404040"/>
                </a:solidFill>
                <a:latin typeface="Calibri"/>
                <a:cs typeface="Calibri"/>
              </a:rPr>
              <a:t>for</a:t>
            </a:r>
            <a:r>
              <a:rPr sz="1600" spc="34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25" dirty="0">
                <a:solidFill>
                  <a:srgbClr val="404040"/>
                </a:solidFill>
                <a:latin typeface="Calibri"/>
                <a:cs typeface="Calibri"/>
              </a:rPr>
              <a:t>decision-</a:t>
            </a:r>
            <a:r>
              <a:rPr sz="1600" spc="-210" dirty="0">
                <a:solidFill>
                  <a:srgbClr val="404040"/>
                </a:solidFill>
                <a:latin typeface="Calibri"/>
                <a:cs typeface="Calibri"/>
              </a:rPr>
              <a:t> </a:t>
            </a:r>
            <a:r>
              <a:rPr sz="1600" spc="110" dirty="0">
                <a:solidFill>
                  <a:srgbClr val="404040"/>
                </a:solidFill>
                <a:latin typeface="Calibri"/>
                <a:cs typeface="Calibri"/>
              </a:rPr>
              <a:t>making</a:t>
            </a:r>
            <a:r>
              <a:rPr sz="1200" spc="110" dirty="0">
                <a:solidFill>
                  <a:srgbClr val="404040"/>
                </a:solidFill>
                <a:latin typeface="Calibri"/>
                <a:cs typeface="Calibri"/>
              </a:rPr>
              <a:t>.</a:t>
            </a:r>
            <a:endParaRPr sz="1200">
              <a:latin typeface="Calibri"/>
              <a:cs typeface="Calibri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8188452" y="1118615"/>
            <a:ext cx="3971290" cy="4992370"/>
            <a:chOff x="8188452" y="1118615"/>
            <a:chExt cx="3971290" cy="499237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423148" y="1118615"/>
              <a:ext cx="1760982" cy="2029206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0253472" y="3037332"/>
              <a:ext cx="1905762" cy="142113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8307324" y="4347972"/>
              <a:ext cx="1715262" cy="1762505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188452" y="3322320"/>
              <a:ext cx="2117598" cy="851153"/>
            </a:xfrm>
            <a:prstGeom prst="rect">
              <a:avLst/>
            </a:prstGeom>
          </p:spPr>
        </p:pic>
        <p:sp>
          <p:nvSpPr>
            <p:cNvPr id="9" name="object 9"/>
            <p:cNvSpPr/>
            <p:nvPr/>
          </p:nvSpPr>
          <p:spPr>
            <a:xfrm>
              <a:off x="10215626" y="2018791"/>
              <a:ext cx="701040" cy="813435"/>
            </a:xfrm>
            <a:custGeom>
              <a:avLst/>
              <a:gdLst/>
              <a:ahLst/>
              <a:cxnLst/>
              <a:rect l="l" t="t" r="r" b="b"/>
              <a:pathLst>
                <a:path w="701040" h="813435">
                  <a:moveTo>
                    <a:pt x="0" y="0"/>
                  </a:moveTo>
                  <a:lnTo>
                    <a:pt x="55038" y="29753"/>
                  </a:lnTo>
                  <a:lnTo>
                    <a:pt x="106757" y="60388"/>
                  </a:lnTo>
                  <a:lnTo>
                    <a:pt x="155156" y="91904"/>
                  </a:lnTo>
                  <a:lnTo>
                    <a:pt x="200237" y="124301"/>
                  </a:lnTo>
                  <a:lnTo>
                    <a:pt x="241998" y="157579"/>
                  </a:lnTo>
                  <a:lnTo>
                    <a:pt x="280439" y="191738"/>
                  </a:lnTo>
                  <a:lnTo>
                    <a:pt x="315560" y="226778"/>
                  </a:lnTo>
                  <a:lnTo>
                    <a:pt x="347360" y="262699"/>
                  </a:lnTo>
                  <a:lnTo>
                    <a:pt x="375841" y="299501"/>
                  </a:lnTo>
                  <a:lnTo>
                    <a:pt x="401001" y="337185"/>
                  </a:lnTo>
                  <a:lnTo>
                    <a:pt x="422840" y="375749"/>
                  </a:lnTo>
                  <a:lnTo>
                    <a:pt x="441358" y="415194"/>
                  </a:lnTo>
                  <a:lnTo>
                    <a:pt x="456555" y="455521"/>
                  </a:lnTo>
                  <a:lnTo>
                    <a:pt x="468431" y="496728"/>
                  </a:lnTo>
                  <a:lnTo>
                    <a:pt x="476986" y="538817"/>
                  </a:lnTo>
                  <a:lnTo>
                    <a:pt x="482219" y="581787"/>
                  </a:lnTo>
                  <a:lnTo>
                    <a:pt x="387476" y="583057"/>
                  </a:lnTo>
                  <a:lnTo>
                    <a:pt x="559053" y="813181"/>
                  </a:lnTo>
                  <a:lnTo>
                    <a:pt x="700913" y="578993"/>
                  </a:lnTo>
                  <a:lnTo>
                    <a:pt x="606171" y="580263"/>
                  </a:lnTo>
                  <a:lnTo>
                    <a:pt x="591926" y="535931"/>
                  </a:lnTo>
                  <a:lnTo>
                    <a:pt x="575398" y="493023"/>
                  </a:lnTo>
                  <a:lnTo>
                    <a:pt x="556586" y="451537"/>
                  </a:lnTo>
                  <a:lnTo>
                    <a:pt x="535488" y="411475"/>
                  </a:lnTo>
                  <a:lnTo>
                    <a:pt x="512106" y="372835"/>
                  </a:lnTo>
                  <a:lnTo>
                    <a:pt x="486438" y="335618"/>
                  </a:lnTo>
                  <a:lnTo>
                    <a:pt x="458484" y="299824"/>
                  </a:lnTo>
                  <a:lnTo>
                    <a:pt x="428243" y="265453"/>
                  </a:lnTo>
                  <a:lnTo>
                    <a:pt x="395716" y="232505"/>
                  </a:lnTo>
                  <a:lnTo>
                    <a:pt x="360901" y="200979"/>
                  </a:lnTo>
                  <a:lnTo>
                    <a:pt x="323799" y="170877"/>
                  </a:lnTo>
                  <a:lnTo>
                    <a:pt x="284409" y="142197"/>
                  </a:lnTo>
                  <a:lnTo>
                    <a:pt x="242731" y="114940"/>
                  </a:lnTo>
                  <a:lnTo>
                    <a:pt x="198763" y="89106"/>
                  </a:lnTo>
                  <a:lnTo>
                    <a:pt x="152507" y="64695"/>
                  </a:lnTo>
                  <a:lnTo>
                    <a:pt x="103961" y="41707"/>
                  </a:lnTo>
                  <a:lnTo>
                    <a:pt x="53126" y="201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215626" y="2018791"/>
              <a:ext cx="701040" cy="813435"/>
            </a:xfrm>
            <a:custGeom>
              <a:avLst/>
              <a:gdLst/>
              <a:ahLst/>
              <a:cxnLst/>
              <a:rect l="l" t="t" r="r" b="b"/>
              <a:pathLst>
                <a:path w="701040" h="813435">
                  <a:moveTo>
                    <a:pt x="0" y="0"/>
                  </a:moveTo>
                  <a:lnTo>
                    <a:pt x="53126" y="20142"/>
                  </a:lnTo>
                  <a:lnTo>
                    <a:pt x="103961" y="41707"/>
                  </a:lnTo>
                  <a:lnTo>
                    <a:pt x="152507" y="64695"/>
                  </a:lnTo>
                  <a:lnTo>
                    <a:pt x="198763" y="89106"/>
                  </a:lnTo>
                  <a:lnTo>
                    <a:pt x="242731" y="114940"/>
                  </a:lnTo>
                  <a:lnTo>
                    <a:pt x="284409" y="142197"/>
                  </a:lnTo>
                  <a:lnTo>
                    <a:pt x="323799" y="170877"/>
                  </a:lnTo>
                  <a:lnTo>
                    <a:pt x="360901" y="200979"/>
                  </a:lnTo>
                  <a:lnTo>
                    <a:pt x="395716" y="232505"/>
                  </a:lnTo>
                  <a:lnTo>
                    <a:pt x="428243" y="265453"/>
                  </a:lnTo>
                  <a:lnTo>
                    <a:pt x="458484" y="299824"/>
                  </a:lnTo>
                  <a:lnTo>
                    <a:pt x="486438" y="335618"/>
                  </a:lnTo>
                  <a:lnTo>
                    <a:pt x="512106" y="372835"/>
                  </a:lnTo>
                  <a:lnTo>
                    <a:pt x="535488" y="411475"/>
                  </a:lnTo>
                  <a:lnTo>
                    <a:pt x="556586" y="451537"/>
                  </a:lnTo>
                  <a:lnTo>
                    <a:pt x="575398" y="493023"/>
                  </a:lnTo>
                  <a:lnTo>
                    <a:pt x="591926" y="535931"/>
                  </a:lnTo>
                  <a:lnTo>
                    <a:pt x="606171" y="580263"/>
                  </a:lnTo>
                  <a:lnTo>
                    <a:pt x="700913" y="578993"/>
                  </a:lnTo>
                  <a:lnTo>
                    <a:pt x="559053" y="813181"/>
                  </a:lnTo>
                  <a:lnTo>
                    <a:pt x="387476" y="583057"/>
                  </a:lnTo>
                  <a:lnTo>
                    <a:pt x="482219" y="581787"/>
                  </a:lnTo>
                  <a:lnTo>
                    <a:pt x="476986" y="538817"/>
                  </a:lnTo>
                  <a:lnTo>
                    <a:pt x="468431" y="496728"/>
                  </a:lnTo>
                  <a:lnTo>
                    <a:pt x="456555" y="455521"/>
                  </a:lnTo>
                  <a:lnTo>
                    <a:pt x="441358" y="415194"/>
                  </a:lnTo>
                  <a:lnTo>
                    <a:pt x="422840" y="375749"/>
                  </a:lnTo>
                  <a:lnTo>
                    <a:pt x="401001" y="337185"/>
                  </a:lnTo>
                  <a:lnTo>
                    <a:pt x="375841" y="299501"/>
                  </a:lnTo>
                  <a:lnTo>
                    <a:pt x="347360" y="262699"/>
                  </a:lnTo>
                  <a:lnTo>
                    <a:pt x="315560" y="226778"/>
                  </a:lnTo>
                  <a:lnTo>
                    <a:pt x="280439" y="191738"/>
                  </a:lnTo>
                  <a:lnTo>
                    <a:pt x="241998" y="157579"/>
                  </a:lnTo>
                  <a:lnTo>
                    <a:pt x="200237" y="124301"/>
                  </a:lnTo>
                  <a:lnTo>
                    <a:pt x="155156" y="91904"/>
                  </a:lnTo>
                  <a:lnTo>
                    <a:pt x="106757" y="60388"/>
                  </a:lnTo>
                  <a:lnTo>
                    <a:pt x="55038" y="29753"/>
                  </a:lnTo>
                  <a:lnTo>
                    <a:pt x="0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327386" y="4986274"/>
              <a:ext cx="879475" cy="619760"/>
            </a:xfrm>
            <a:custGeom>
              <a:avLst/>
              <a:gdLst/>
              <a:ahLst/>
              <a:cxnLst/>
              <a:rect l="l" t="t" r="r" b="b"/>
              <a:pathLst>
                <a:path w="879475" h="619760">
                  <a:moveTo>
                    <a:pt x="879094" y="0"/>
                  </a:moveTo>
                  <a:lnTo>
                    <a:pt x="842416" y="50705"/>
                  </a:lnTo>
                  <a:lnTo>
                    <a:pt x="805299" y="98001"/>
                  </a:lnTo>
                  <a:lnTo>
                    <a:pt x="767740" y="141886"/>
                  </a:lnTo>
                  <a:lnTo>
                    <a:pt x="729742" y="182362"/>
                  </a:lnTo>
                  <a:lnTo>
                    <a:pt x="691302" y="219428"/>
                  </a:lnTo>
                  <a:lnTo>
                    <a:pt x="652422" y="253087"/>
                  </a:lnTo>
                  <a:lnTo>
                    <a:pt x="613102" y="283338"/>
                  </a:lnTo>
                  <a:lnTo>
                    <a:pt x="573341" y="310181"/>
                  </a:lnTo>
                  <a:lnTo>
                    <a:pt x="533140" y="333618"/>
                  </a:lnTo>
                  <a:lnTo>
                    <a:pt x="492498" y="353649"/>
                  </a:lnTo>
                  <a:lnTo>
                    <a:pt x="451415" y="370274"/>
                  </a:lnTo>
                  <a:lnTo>
                    <a:pt x="409892" y="383494"/>
                  </a:lnTo>
                  <a:lnTo>
                    <a:pt x="367928" y="393310"/>
                  </a:lnTo>
                  <a:lnTo>
                    <a:pt x="325524" y="399721"/>
                  </a:lnTo>
                  <a:lnTo>
                    <a:pt x="282680" y="402730"/>
                  </a:lnTo>
                  <a:lnTo>
                    <a:pt x="239395" y="402335"/>
                  </a:lnTo>
                  <a:lnTo>
                    <a:pt x="250444" y="308228"/>
                  </a:lnTo>
                  <a:lnTo>
                    <a:pt x="0" y="448309"/>
                  </a:lnTo>
                  <a:lnTo>
                    <a:pt x="213741" y="619531"/>
                  </a:lnTo>
                  <a:lnTo>
                    <a:pt x="224790" y="525398"/>
                  </a:lnTo>
                  <a:lnTo>
                    <a:pt x="270608" y="517060"/>
                  </a:lnTo>
                  <a:lnTo>
                    <a:pt x="315312" y="506269"/>
                  </a:lnTo>
                  <a:lnTo>
                    <a:pt x="358902" y="493024"/>
                  </a:lnTo>
                  <a:lnTo>
                    <a:pt x="401377" y="477327"/>
                  </a:lnTo>
                  <a:lnTo>
                    <a:pt x="442738" y="459176"/>
                  </a:lnTo>
                  <a:lnTo>
                    <a:pt x="482985" y="438573"/>
                  </a:lnTo>
                  <a:lnTo>
                    <a:pt x="522118" y="415516"/>
                  </a:lnTo>
                  <a:lnTo>
                    <a:pt x="560137" y="390007"/>
                  </a:lnTo>
                  <a:lnTo>
                    <a:pt x="597042" y="362045"/>
                  </a:lnTo>
                  <a:lnTo>
                    <a:pt x="632834" y="331629"/>
                  </a:lnTo>
                  <a:lnTo>
                    <a:pt x="667512" y="298761"/>
                  </a:lnTo>
                  <a:lnTo>
                    <a:pt x="701077" y="263440"/>
                  </a:lnTo>
                  <a:lnTo>
                    <a:pt x="733529" y="225666"/>
                  </a:lnTo>
                  <a:lnTo>
                    <a:pt x="764867" y="185438"/>
                  </a:lnTo>
                  <a:lnTo>
                    <a:pt x="795093" y="142758"/>
                  </a:lnTo>
                  <a:lnTo>
                    <a:pt x="824206" y="97625"/>
                  </a:lnTo>
                  <a:lnTo>
                    <a:pt x="852206" y="50039"/>
                  </a:lnTo>
                  <a:lnTo>
                    <a:pt x="879094" y="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27386" y="4986274"/>
              <a:ext cx="879475" cy="619760"/>
            </a:xfrm>
            <a:custGeom>
              <a:avLst/>
              <a:gdLst/>
              <a:ahLst/>
              <a:cxnLst/>
              <a:rect l="l" t="t" r="r" b="b"/>
              <a:pathLst>
                <a:path w="879475" h="619760">
                  <a:moveTo>
                    <a:pt x="879094" y="0"/>
                  </a:moveTo>
                  <a:lnTo>
                    <a:pt x="852206" y="50039"/>
                  </a:lnTo>
                  <a:lnTo>
                    <a:pt x="824206" y="97625"/>
                  </a:lnTo>
                  <a:lnTo>
                    <a:pt x="795093" y="142758"/>
                  </a:lnTo>
                  <a:lnTo>
                    <a:pt x="764867" y="185438"/>
                  </a:lnTo>
                  <a:lnTo>
                    <a:pt x="733529" y="225666"/>
                  </a:lnTo>
                  <a:lnTo>
                    <a:pt x="701077" y="263440"/>
                  </a:lnTo>
                  <a:lnTo>
                    <a:pt x="667512" y="298761"/>
                  </a:lnTo>
                  <a:lnTo>
                    <a:pt x="632834" y="331629"/>
                  </a:lnTo>
                  <a:lnTo>
                    <a:pt x="597042" y="362045"/>
                  </a:lnTo>
                  <a:lnTo>
                    <a:pt x="560137" y="390007"/>
                  </a:lnTo>
                  <a:lnTo>
                    <a:pt x="522118" y="415516"/>
                  </a:lnTo>
                  <a:lnTo>
                    <a:pt x="482985" y="438573"/>
                  </a:lnTo>
                  <a:lnTo>
                    <a:pt x="442738" y="459176"/>
                  </a:lnTo>
                  <a:lnTo>
                    <a:pt x="401377" y="477327"/>
                  </a:lnTo>
                  <a:lnTo>
                    <a:pt x="358902" y="493024"/>
                  </a:lnTo>
                  <a:lnTo>
                    <a:pt x="315312" y="506269"/>
                  </a:lnTo>
                  <a:lnTo>
                    <a:pt x="270608" y="517060"/>
                  </a:lnTo>
                  <a:lnTo>
                    <a:pt x="224790" y="525398"/>
                  </a:lnTo>
                  <a:lnTo>
                    <a:pt x="213741" y="619531"/>
                  </a:lnTo>
                  <a:lnTo>
                    <a:pt x="0" y="448309"/>
                  </a:lnTo>
                  <a:lnTo>
                    <a:pt x="250444" y="308228"/>
                  </a:lnTo>
                  <a:lnTo>
                    <a:pt x="239395" y="402335"/>
                  </a:lnTo>
                  <a:lnTo>
                    <a:pt x="282680" y="402730"/>
                  </a:lnTo>
                  <a:lnTo>
                    <a:pt x="325524" y="399721"/>
                  </a:lnTo>
                  <a:lnTo>
                    <a:pt x="367928" y="393310"/>
                  </a:lnTo>
                  <a:lnTo>
                    <a:pt x="409892" y="383494"/>
                  </a:lnTo>
                  <a:lnTo>
                    <a:pt x="451415" y="370274"/>
                  </a:lnTo>
                  <a:lnTo>
                    <a:pt x="492498" y="353649"/>
                  </a:lnTo>
                  <a:lnTo>
                    <a:pt x="533140" y="333618"/>
                  </a:lnTo>
                  <a:lnTo>
                    <a:pt x="573341" y="310181"/>
                  </a:lnTo>
                  <a:lnTo>
                    <a:pt x="613102" y="283338"/>
                  </a:lnTo>
                  <a:lnTo>
                    <a:pt x="652422" y="253087"/>
                  </a:lnTo>
                  <a:lnTo>
                    <a:pt x="691302" y="219428"/>
                  </a:lnTo>
                  <a:lnTo>
                    <a:pt x="729742" y="182362"/>
                  </a:lnTo>
                  <a:lnTo>
                    <a:pt x="767740" y="141886"/>
                  </a:lnTo>
                  <a:lnTo>
                    <a:pt x="805299" y="98001"/>
                  </a:lnTo>
                  <a:lnTo>
                    <a:pt x="842416" y="50705"/>
                  </a:lnTo>
                  <a:lnTo>
                    <a:pt x="879094" y="0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891016" y="3108960"/>
              <a:ext cx="307975" cy="304165"/>
            </a:xfrm>
            <a:custGeom>
              <a:avLst/>
              <a:gdLst/>
              <a:ahLst/>
              <a:cxnLst/>
              <a:rect l="l" t="t" r="r" b="b"/>
              <a:pathLst>
                <a:path w="307975" h="304164">
                  <a:moveTo>
                    <a:pt x="73786" y="0"/>
                  </a:moveTo>
                  <a:lnTo>
                    <a:pt x="127126" y="68325"/>
                  </a:lnTo>
                  <a:lnTo>
                    <a:pt x="0" y="167512"/>
                  </a:lnTo>
                  <a:lnTo>
                    <a:pt x="106679" y="304164"/>
                  </a:lnTo>
                  <a:lnTo>
                    <a:pt x="233806" y="204977"/>
                  </a:lnTo>
                  <a:lnTo>
                    <a:pt x="287147" y="273303"/>
                  </a:lnTo>
                  <a:lnTo>
                    <a:pt x="307593" y="37464"/>
                  </a:lnTo>
                  <a:lnTo>
                    <a:pt x="73786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891016" y="3108960"/>
              <a:ext cx="307975" cy="304165"/>
            </a:xfrm>
            <a:custGeom>
              <a:avLst/>
              <a:gdLst/>
              <a:ahLst/>
              <a:cxnLst/>
              <a:rect l="l" t="t" r="r" b="b"/>
              <a:pathLst>
                <a:path w="307975" h="304164">
                  <a:moveTo>
                    <a:pt x="0" y="167512"/>
                  </a:moveTo>
                  <a:lnTo>
                    <a:pt x="127126" y="68325"/>
                  </a:lnTo>
                  <a:lnTo>
                    <a:pt x="73786" y="0"/>
                  </a:lnTo>
                  <a:lnTo>
                    <a:pt x="307593" y="37464"/>
                  </a:lnTo>
                  <a:lnTo>
                    <a:pt x="287147" y="273303"/>
                  </a:lnTo>
                  <a:lnTo>
                    <a:pt x="233806" y="204977"/>
                  </a:lnTo>
                  <a:lnTo>
                    <a:pt x="106679" y="304164"/>
                  </a:lnTo>
                  <a:lnTo>
                    <a:pt x="0" y="167512"/>
                  </a:lnTo>
                  <a:close/>
                </a:path>
              </a:pathLst>
            </a:custGeom>
            <a:ln w="12699">
              <a:solidFill>
                <a:srgbClr val="3C44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996553" y="4135120"/>
              <a:ext cx="291465" cy="299085"/>
            </a:xfrm>
            <a:custGeom>
              <a:avLst/>
              <a:gdLst/>
              <a:ahLst/>
              <a:cxnLst/>
              <a:rect l="l" t="t" r="r" b="b"/>
              <a:pathLst>
                <a:path w="291465" h="299085">
                  <a:moveTo>
                    <a:pt x="125729" y="0"/>
                  </a:moveTo>
                  <a:lnTo>
                    <a:pt x="0" y="136016"/>
                  </a:lnTo>
                  <a:lnTo>
                    <a:pt x="102616" y="231012"/>
                  </a:lnTo>
                  <a:lnTo>
                    <a:pt x="39624" y="298957"/>
                  </a:lnTo>
                  <a:lnTo>
                    <a:pt x="268097" y="257936"/>
                  </a:lnTo>
                  <a:lnTo>
                    <a:pt x="291211" y="26923"/>
                  </a:lnTo>
                  <a:lnTo>
                    <a:pt x="228346" y="94995"/>
                  </a:lnTo>
                  <a:lnTo>
                    <a:pt x="125729" y="0"/>
                  </a:lnTo>
                  <a:close/>
                </a:path>
              </a:pathLst>
            </a:custGeom>
            <a:solidFill>
              <a:srgbClr val="006FC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996553" y="4135120"/>
              <a:ext cx="291465" cy="299085"/>
            </a:xfrm>
            <a:custGeom>
              <a:avLst/>
              <a:gdLst/>
              <a:ahLst/>
              <a:cxnLst/>
              <a:rect l="l" t="t" r="r" b="b"/>
              <a:pathLst>
                <a:path w="291465" h="299085">
                  <a:moveTo>
                    <a:pt x="125729" y="0"/>
                  </a:moveTo>
                  <a:lnTo>
                    <a:pt x="228346" y="94995"/>
                  </a:lnTo>
                  <a:lnTo>
                    <a:pt x="291211" y="26923"/>
                  </a:lnTo>
                  <a:lnTo>
                    <a:pt x="268097" y="257936"/>
                  </a:lnTo>
                  <a:lnTo>
                    <a:pt x="39624" y="298957"/>
                  </a:lnTo>
                  <a:lnTo>
                    <a:pt x="102616" y="231012"/>
                  </a:lnTo>
                  <a:lnTo>
                    <a:pt x="0" y="136016"/>
                  </a:lnTo>
                  <a:lnTo>
                    <a:pt x="125729" y="0"/>
                  </a:lnTo>
                  <a:close/>
                </a:path>
              </a:pathLst>
            </a:custGeom>
            <a:ln w="12700">
              <a:solidFill>
                <a:srgbClr val="3C444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4576" rIns="0" bIns="0" rtlCol="0">
            <a:spAutoFit/>
          </a:bodyPr>
          <a:lstStyle/>
          <a:p>
            <a:pPr marL="104139">
              <a:lnSpc>
                <a:spcPct val="100000"/>
              </a:lnSpc>
              <a:spcBef>
                <a:spcPts val="100"/>
              </a:spcBef>
            </a:pPr>
            <a:r>
              <a:rPr sz="2400" spc="70" dirty="0"/>
              <a:t>Assumptions</a:t>
            </a:r>
            <a:endParaRPr sz="2400"/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99085" indent="-286385">
              <a:lnSpc>
                <a:spcPct val="100000"/>
              </a:lnSpc>
              <a:spcBef>
                <a:spcPts val="100"/>
              </a:spcBef>
              <a:buFont typeface="Wingdings"/>
              <a:buChar char=""/>
              <a:tabLst>
                <a:tab pos="299085" algn="l"/>
              </a:tabLst>
            </a:pPr>
            <a:r>
              <a:rPr b="1" spc="110" dirty="0">
                <a:latin typeface="Calibri"/>
                <a:cs typeface="Calibri"/>
              </a:rPr>
              <a:t>Agent</a:t>
            </a:r>
            <a:r>
              <a:rPr b="1" spc="270" dirty="0">
                <a:latin typeface="Calibri"/>
                <a:cs typeface="Calibri"/>
              </a:rPr>
              <a:t> </a:t>
            </a:r>
            <a:r>
              <a:rPr b="1" spc="114" dirty="0">
                <a:latin typeface="Calibri"/>
                <a:cs typeface="Calibri"/>
              </a:rPr>
              <a:t>Workweek</a:t>
            </a:r>
            <a:r>
              <a:rPr b="1" spc="-195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270" dirty="0"/>
              <a:t> </a:t>
            </a:r>
            <a:r>
              <a:rPr spc="114" dirty="0"/>
              <a:t>Agents</a:t>
            </a:r>
            <a:r>
              <a:rPr spc="280" dirty="0"/>
              <a:t> </a:t>
            </a:r>
            <a:r>
              <a:rPr spc="105" dirty="0"/>
              <a:t>work</a:t>
            </a:r>
            <a:r>
              <a:rPr spc="275" dirty="0"/>
              <a:t> </a:t>
            </a:r>
            <a:r>
              <a:rPr dirty="0"/>
              <a:t>6</a:t>
            </a:r>
            <a:r>
              <a:rPr spc="310" dirty="0"/>
              <a:t> </a:t>
            </a:r>
            <a:r>
              <a:rPr spc="100" dirty="0"/>
              <a:t>days</a:t>
            </a:r>
            <a:r>
              <a:rPr spc="265" dirty="0"/>
              <a:t> </a:t>
            </a:r>
            <a:r>
              <a:rPr dirty="0"/>
              <a:t>a</a:t>
            </a:r>
            <a:r>
              <a:rPr spc="305" dirty="0"/>
              <a:t> </a:t>
            </a:r>
            <a:r>
              <a:rPr spc="100" dirty="0"/>
              <a:t>week.</a:t>
            </a:r>
          </a:p>
          <a:p>
            <a:pPr marL="299085" indent="-286385">
              <a:lnSpc>
                <a:spcPct val="100000"/>
              </a:lnSpc>
              <a:spcBef>
                <a:spcPts val="1620"/>
              </a:spcBef>
              <a:buFont typeface="Wingdings"/>
              <a:buChar char=""/>
              <a:tabLst>
                <a:tab pos="299085" algn="l"/>
              </a:tabLst>
            </a:pPr>
            <a:r>
              <a:rPr b="1" spc="130" dirty="0">
                <a:latin typeface="Calibri"/>
                <a:cs typeface="Calibri"/>
              </a:rPr>
              <a:t>Unplanned</a:t>
            </a:r>
            <a:r>
              <a:rPr b="1" spc="260" dirty="0">
                <a:latin typeface="Calibri"/>
                <a:cs typeface="Calibri"/>
              </a:rPr>
              <a:t> </a:t>
            </a:r>
            <a:r>
              <a:rPr b="1" spc="114" dirty="0">
                <a:latin typeface="Calibri"/>
                <a:cs typeface="Calibri"/>
              </a:rPr>
              <a:t>Leaves</a:t>
            </a:r>
            <a:r>
              <a:rPr b="1" spc="-195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254" dirty="0"/>
              <a:t> </a:t>
            </a:r>
            <a:r>
              <a:rPr spc="75" dirty="0"/>
              <a:t>On</a:t>
            </a:r>
            <a:r>
              <a:rPr spc="285" dirty="0"/>
              <a:t> </a:t>
            </a:r>
            <a:r>
              <a:rPr spc="120" dirty="0"/>
              <a:t>average,</a:t>
            </a:r>
            <a:r>
              <a:rPr spc="260" dirty="0"/>
              <a:t> </a:t>
            </a:r>
            <a:r>
              <a:rPr spc="110" dirty="0"/>
              <a:t>each</a:t>
            </a:r>
            <a:r>
              <a:rPr spc="275" dirty="0"/>
              <a:t> </a:t>
            </a:r>
            <a:r>
              <a:rPr spc="114" dirty="0"/>
              <a:t>agent</a:t>
            </a:r>
            <a:r>
              <a:rPr spc="260" dirty="0"/>
              <a:t> </a:t>
            </a:r>
            <a:r>
              <a:rPr spc="105" dirty="0"/>
              <a:t>takes</a:t>
            </a:r>
            <a:r>
              <a:rPr spc="275" dirty="0"/>
              <a:t> </a:t>
            </a:r>
            <a:r>
              <a:rPr dirty="0"/>
              <a:t>4</a:t>
            </a:r>
            <a:r>
              <a:rPr spc="305" dirty="0"/>
              <a:t> </a:t>
            </a:r>
            <a:r>
              <a:rPr spc="130" dirty="0"/>
              <a:t>unplanned</a:t>
            </a:r>
            <a:r>
              <a:rPr spc="260" dirty="0"/>
              <a:t> </a:t>
            </a:r>
            <a:r>
              <a:rPr spc="114" dirty="0"/>
              <a:t>leaves</a:t>
            </a:r>
            <a:r>
              <a:rPr spc="275" dirty="0"/>
              <a:t> </a:t>
            </a:r>
            <a:r>
              <a:rPr spc="70" dirty="0"/>
              <a:t>per</a:t>
            </a: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pc="110" dirty="0"/>
              <a:t>month.</a:t>
            </a:r>
          </a:p>
          <a:p>
            <a:pPr marL="299085" indent="-286385">
              <a:lnSpc>
                <a:spcPct val="100000"/>
              </a:lnSpc>
              <a:spcBef>
                <a:spcPts val="1620"/>
              </a:spcBef>
              <a:buFont typeface="Wingdings"/>
              <a:buChar char=""/>
              <a:tabLst>
                <a:tab pos="299085" algn="l"/>
              </a:tabLst>
            </a:pPr>
            <a:r>
              <a:rPr b="1" spc="114" dirty="0">
                <a:latin typeface="Calibri"/>
                <a:cs typeface="Calibri"/>
              </a:rPr>
              <a:t>Working</a:t>
            </a:r>
            <a:r>
              <a:rPr b="1" spc="285" dirty="0">
                <a:latin typeface="Calibri"/>
                <a:cs typeface="Calibri"/>
              </a:rPr>
              <a:t> </a:t>
            </a:r>
            <a:r>
              <a:rPr b="1" spc="110" dirty="0">
                <a:latin typeface="Calibri"/>
                <a:cs typeface="Calibri"/>
              </a:rPr>
              <a:t>Hours</a:t>
            </a:r>
            <a:r>
              <a:rPr b="1" spc="-195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290" dirty="0"/>
              <a:t> </a:t>
            </a:r>
            <a:r>
              <a:rPr spc="75" dirty="0"/>
              <a:t>An</a:t>
            </a:r>
            <a:r>
              <a:rPr spc="295" dirty="0"/>
              <a:t> </a:t>
            </a:r>
            <a:r>
              <a:rPr spc="114" dirty="0"/>
              <a:t>agent'</a:t>
            </a:r>
            <a:r>
              <a:rPr spc="-195" dirty="0"/>
              <a:t> </a:t>
            </a:r>
            <a:r>
              <a:rPr dirty="0"/>
              <a:t>s</a:t>
            </a:r>
            <a:r>
              <a:rPr spc="265" dirty="0"/>
              <a:t> </a:t>
            </a:r>
            <a:r>
              <a:rPr spc="110" dirty="0"/>
              <a:t>total</a:t>
            </a:r>
            <a:r>
              <a:rPr spc="270" dirty="0"/>
              <a:t> </a:t>
            </a:r>
            <a:r>
              <a:rPr spc="125" dirty="0"/>
              <a:t>working</a:t>
            </a:r>
            <a:r>
              <a:rPr spc="265" dirty="0"/>
              <a:t> </a:t>
            </a:r>
            <a:r>
              <a:rPr spc="110" dirty="0"/>
              <a:t>hours</a:t>
            </a:r>
            <a:r>
              <a:rPr spc="265" dirty="0"/>
              <a:t> </a:t>
            </a:r>
            <a:r>
              <a:rPr spc="90" dirty="0"/>
              <a:t>are</a:t>
            </a:r>
            <a:r>
              <a:rPr spc="285" dirty="0"/>
              <a:t> </a:t>
            </a:r>
            <a:r>
              <a:rPr dirty="0"/>
              <a:t>9</a:t>
            </a:r>
            <a:r>
              <a:rPr spc="305" dirty="0"/>
              <a:t> </a:t>
            </a:r>
            <a:r>
              <a:rPr spc="110" dirty="0"/>
              <a:t>hours</a:t>
            </a:r>
            <a:r>
              <a:rPr spc="265" dirty="0"/>
              <a:t> </a:t>
            </a:r>
            <a:r>
              <a:rPr spc="95" dirty="0"/>
              <a:t>per</a:t>
            </a:r>
            <a:r>
              <a:rPr spc="295" dirty="0"/>
              <a:t> </a:t>
            </a:r>
            <a:r>
              <a:rPr spc="60" dirty="0"/>
              <a:t>day.</a:t>
            </a:r>
          </a:p>
          <a:p>
            <a:pPr marL="299085" indent="-286385">
              <a:lnSpc>
                <a:spcPct val="100000"/>
              </a:lnSpc>
              <a:spcBef>
                <a:spcPts val="1620"/>
              </a:spcBef>
              <a:buFont typeface="Wingdings"/>
              <a:buChar char=""/>
              <a:tabLst>
                <a:tab pos="299085" algn="l"/>
              </a:tabLst>
            </a:pPr>
            <a:r>
              <a:rPr b="1" spc="114" dirty="0">
                <a:latin typeface="Calibri"/>
                <a:cs typeface="Calibri"/>
              </a:rPr>
              <a:t>Break</a:t>
            </a:r>
            <a:r>
              <a:rPr b="1" spc="270" dirty="0">
                <a:latin typeface="Calibri"/>
                <a:cs typeface="Calibri"/>
              </a:rPr>
              <a:t> </a:t>
            </a:r>
            <a:r>
              <a:rPr b="1" spc="114" dirty="0">
                <a:latin typeface="Calibri"/>
                <a:cs typeface="Calibri"/>
              </a:rPr>
              <a:t>Time</a:t>
            </a:r>
            <a:r>
              <a:rPr b="1" spc="-200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254" dirty="0"/>
              <a:t> </a:t>
            </a:r>
            <a:r>
              <a:rPr spc="120" dirty="0"/>
              <a:t>Agents</a:t>
            </a:r>
            <a:r>
              <a:rPr spc="260" dirty="0"/>
              <a:t> </a:t>
            </a:r>
            <a:r>
              <a:rPr spc="120" dirty="0"/>
              <a:t>spend</a:t>
            </a:r>
            <a:r>
              <a:rPr spc="265" dirty="0"/>
              <a:t> </a:t>
            </a:r>
            <a:r>
              <a:rPr spc="-10" dirty="0"/>
              <a:t>1</a:t>
            </a:r>
            <a:r>
              <a:rPr spc="-190" dirty="0"/>
              <a:t> </a:t>
            </a:r>
            <a:r>
              <a:rPr dirty="0"/>
              <a:t>.</a:t>
            </a:r>
            <a:r>
              <a:rPr spc="-175" dirty="0"/>
              <a:t> </a:t>
            </a:r>
            <a:r>
              <a:rPr dirty="0"/>
              <a:t>5</a:t>
            </a:r>
            <a:r>
              <a:rPr spc="290" dirty="0"/>
              <a:t> </a:t>
            </a:r>
            <a:r>
              <a:rPr spc="110" dirty="0"/>
              <a:t>hours</a:t>
            </a:r>
            <a:r>
              <a:rPr spc="265" dirty="0"/>
              <a:t> </a:t>
            </a:r>
            <a:r>
              <a:rPr spc="75" dirty="0"/>
              <a:t>on</a:t>
            </a:r>
            <a:r>
              <a:rPr spc="285" dirty="0"/>
              <a:t> </a:t>
            </a:r>
            <a:r>
              <a:rPr spc="120" dirty="0"/>
              <a:t>lunch</a:t>
            </a:r>
            <a:r>
              <a:rPr spc="265" dirty="0"/>
              <a:t> </a:t>
            </a:r>
            <a:r>
              <a:rPr spc="100" dirty="0"/>
              <a:t>and</a:t>
            </a:r>
            <a:r>
              <a:rPr spc="270" dirty="0"/>
              <a:t> </a:t>
            </a:r>
            <a:r>
              <a:rPr spc="120" dirty="0"/>
              <a:t>snacks</a:t>
            </a:r>
            <a:r>
              <a:rPr spc="265" dirty="0"/>
              <a:t> </a:t>
            </a:r>
            <a:r>
              <a:rPr spc="125" dirty="0"/>
              <a:t>during</a:t>
            </a:r>
            <a:r>
              <a:rPr spc="265" dirty="0"/>
              <a:t> </a:t>
            </a:r>
            <a:r>
              <a:rPr spc="105" dirty="0"/>
              <a:t>office</a:t>
            </a:r>
          </a:p>
          <a:p>
            <a:pPr marL="299085">
              <a:lnSpc>
                <a:spcPct val="100000"/>
              </a:lnSpc>
              <a:spcBef>
                <a:spcPts val="720"/>
              </a:spcBef>
            </a:pPr>
            <a:r>
              <a:rPr spc="114" dirty="0"/>
              <a:t>hours.</a:t>
            </a:r>
          </a:p>
          <a:p>
            <a:pPr marL="299085" indent="-286385">
              <a:lnSpc>
                <a:spcPct val="100000"/>
              </a:lnSpc>
              <a:spcBef>
                <a:spcPts val="1625"/>
              </a:spcBef>
              <a:buFont typeface="Wingdings"/>
              <a:buChar char=""/>
              <a:tabLst>
                <a:tab pos="299085" algn="l"/>
              </a:tabLst>
            </a:pPr>
            <a:r>
              <a:rPr b="1" spc="114" dirty="0">
                <a:latin typeface="Calibri"/>
                <a:cs typeface="Calibri"/>
              </a:rPr>
              <a:t>Call</a:t>
            </a:r>
            <a:r>
              <a:rPr b="1" spc="260" dirty="0">
                <a:latin typeface="Calibri"/>
                <a:cs typeface="Calibri"/>
              </a:rPr>
              <a:t> </a:t>
            </a:r>
            <a:r>
              <a:rPr b="1" spc="130" dirty="0">
                <a:latin typeface="Calibri"/>
                <a:cs typeface="Calibri"/>
              </a:rPr>
              <a:t>Handling</a:t>
            </a:r>
            <a:r>
              <a:rPr b="1" spc="260" dirty="0">
                <a:latin typeface="Calibri"/>
                <a:cs typeface="Calibri"/>
              </a:rPr>
              <a:t> </a:t>
            </a:r>
            <a:r>
              <a:rPr b="1" spc="114" dirty="0">
                <a:latin typeface="Calibri"/>
                <a:cs typeface="Calibri"/>
              </a:rPr>
              <a:t>Time</a:t>
            </a:r>
            <a:r>
              <a:rPr b="1" spc="-200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265" dirty="0"/>
              <a:t> </a:t>
            </a:r>
            <a:r>
              <a:rPr spc="75" dirty="0"/>
              <a:t>On</a:t>
            </a:r>
            <a:r>
              <a:rPr spc="275" dirty="0"/>
              <a:t> </a:t>
            </a:r>
            <a:r>
              <a:rPr spc="114" dirty="0"/>
              <a:t>average,</a:t>
            </a:r>
            <a:r>
              <a:rPr spc="265" dirty="0"/>
              <a:t> </a:t>
            </a:r>
            <a:r>
              <a:rPr spc="114" dirty="0"/>
              <a:t>agents</a:t>
            </a:r>
            <a:r>
              <a:rPr spc="265" dirty="0"/>
              <a:t> </a:t>
            </a:r>
            <a:r>
              <a:rPr spc="120" dirty="0"/>
              <a:t>spend</a:t>
            </a:r>
            <a:r>
              <a:rPr spc="275" dirty="0"/>
              <a:t> </a:t>
            </a:r>
            <a:r>
              <a:rPr spc="65" dirty="0"/>
              <a:t>60</a:t>
            </a:r>
            <a:r>
              <a:rPr spc="-190" dirty="0"/>
              <a:t> </a:t>
            </a:r>
            <a:r>
              <a:rPr dirty="0"/>
              <a:t>%</a:t>
            </a:r>
            <a:r>
              <a:rPr spc="300" dirty="0"/>
              <a:t> </a:t>
            </a:r>
            <a:r>
              <a:rPr spc="70" dirty="0"/>
              <a:t>of</a:t>
            </a:r>
            <a:r>
              <a:rPr spc="285" dirty="0"/>
              <a:t> </a:t>
            </a:r>
            <a:r>
              <a:rPr spc="114" dirty="0"/>
              <a:t>their</a:t>
            </a:r>
            <a:r>
              <a:rPr spc="280" dirty="0"/>
              <a:t> </a:t>
            </a:r>
            <a:r>
              <a:rPr spc="110" dirty="0"/>
              <a:t>actual</a:t>
            </a:r>
          </a:p>
          <a:p>
            <a:pPr marL="299085" marR="189865">
              <a:lnSpc>
                <a:spcPct val="140000"/>
              </a:lnSpc>
            </a:pPr>
            <a:r>
              <a:rPr spc="125" dirty="0"/>
              <a:t>working</a:t>
            </a:r>
            <a:r>
              <a:rPr spc="254" dirty="0"/>
              <a:t> </a:t>
            </a:r>
            <a:r>
              <a:rPr spc="114" dirty="0"/>
              <a:t>hours</a:t>
            </a:r>
            <a:r>
              <a:rPr spc="270" dirty="0"/>
              <a:t> </a:t>
            </a:r>
            <a:r>
              <a:rPr dirty="0"/>
              <a:t>(</a:t>
            </a:r>
            <a:r>
              <a:rPr spc="-185" dirty="0"/>
              <a:t> </a:t>
            </a:r>
            <a:r>
              <a:rPr spc="65" dirty="0"/>
              <a:t>60</a:t>
            </a:r>
            <a:r>
              <a:rPr spc="-185" dirty="0"/>
              <a:t> </a:t>
            </a:r>
            <a:r>
              <a:rPr dirty="0"/>
              <a:t>%</a:t>
            </a:r>
            <a:r>
              <a:rPr spc="300" dirty="0"/>
              <a:t> </a:t>
            </a:r>
            <a:r>
              <a:rPr spc="70" dirty="0"/>
              <a:t>of</a:t>
            </a:r>
            <a:r>
              <a:rPr spc="300" dirty="0"/>
              <a:t> </a:t>
            </a:r>
            <a:r>
              <a:rPr spc="-10" dirty="0"/>
              <a:t>7</a:t>
            </a:r>
            <a:r>
              <a:rPr spc="-185" dirty="0"/>
              <a:t> </a:t>
            </a:r>
            <a:r>
              <a:rPr dirty="0"/>
              <a:t>.</a:t>
            </a:r>
            <a:r>
              <a:rPr spc="-175" dirty="0"/>
              <a:t> </a:t>
            </a:r>
            <a:r>
              <a:rPr dirty="0"/>
              <a:t>5</a:t>
            </a:r>
            <a:r>
              <a:rPr spc="285" dirty="0"/>
              <a:t> </a:t>
            </a:r>
            <a:r>
              <a:rPr spc="120" dirty="0"/>
              <a:t>hours)</a:t>
            </a:r>
            <a:r>
              <a:rPr spc="270" dirty="0"/>
              <a:t> </a:t>
            </a:r>
            <a:r>
              <a:rPr spc="75" dirty="0"/>
              <a:t>on</a:t>
            </a:r>
            <a:r>
              <a:rPr spc="285" dirty="0"/>
              <a:t> </a:t>
            </a:r>
            <a:r>
              <a:rPr spc="114" dirty="0"/>
              <a:t>calls</a:t>
            </a:r>
            <a:r>
              <a:rPr spc="280" dirty="0"/>
              <a:t> </a:t>
            </a:r>
            <a:r>
              <a:rPr spc="110" dirty="0"/>
              <a:t>with</a:t>
            </a:r>
            <a:r>
              <a:rPr spc="295" dirty="0"/>
              <a:t> </a:t>
            </a:r>
            <a:r>
              <a:rPr spc="125" dirty="0"/>
              <a:t>customers/</a:t>
            </a:r>
            <a:r>
              <a:rPr spc="-195" dirty="0"/>
              <a:t> </a:t>
            </a:r>
            <a:r>
              <a:rPr spc="114" dirty="0"/>
              <a:t>users,</a:t>
            </a:r>
            <a:r>
              <a:rPr spc="220" dirty="0"/>
              <a:t> </a:t>
            </a:r>
            <a:r>
              <a:rPr spc="100" dirty="0"/>
              <a:t>here</a:t>
            </a:r>
            <a:r>
              <a:rPr spc="290" dirty="0"/>
              <a:t> </a:t>
            </a:r>
            <a:r>
              <a:rPr spc="-50" dirty="0"/>
              <a:t>I </a:t>
            </a:r>
            <a:r>
              <a:rPr spc="105" dirty="0"/>
              <a:t>have</a:t>
            </a:r>
            <a:r>
              <a:rPr spc="270" dirty="0"/>
              <a:t> </a:t>
            </a:r>
            <a:r>
              <a:rPr spc="130" dirty="0"/>
              <a:t>considered</a:t>
            </a:r>
            <a:r>
              <a:rPr spc="265" dirty="0"/>
              <a:t> </a:t>
            </a:r>
            <a:r>
              <a:rPr spc="-10" dirty="0"/>
              <a:t>i</a:t>
            </a:r>
            <a:r>
              <a:rPr spc="-185" dirty="0"/>
              <a:t> </a:t>
            </a:r>
            <a:r>
              <a:rPr dirty="0"/>
              <a:t>t</a:t>
            </a:r>
            <a:r>
              <a:rPr spc="275" dirty="0"/>
              <a:t> </a:t>
            </a:r>
            <a:r>
              <a:rPr dirty="0"/>
              <a:t>6</a:t>
            </a:r>
            <a:r>
              <a:rPr spc="300" dirty="0"/>
              <a:t> </a:t>
            </a:r>
            <a:r>
              <a:rPr spc="105" dirty="0"/>
              <a:t>hours.</a:t>
            </a:r>
          </a:p>
          <a:p>
            <a:pPr marL="299085" indent="-286385">
              <a:lnSpc>
                <a:spcPct val="100000"/>
              </a:lnSpc>
              <a:spcBef>
                <a:spcPts val="1620"/>
              </a:spcBef>
              <a:buFont typeface="Wingdings"/>
              <a:buChar char=""/>
              <a:tabLst>
                <a:tab pos="299085" algn="l"/>
              </a:tabLst>
            </a:pPr>
            <a:r>
              <a:rPr b="1" spc="125" dirty="0">
                <a:latin typeface="Calibri"/>
                <a:cs typeface="Calibri"/>
              </a:rPr>
              <a:t>Monthly</a:t>
            </a:r>
            <a:r>
              <a:rPr b="1" spc="270" dirty="0">
                <a:latin typeface="Calibri"/>
                <a:cs typeface="Calibri"/>
              </a:rPr>
              <a:t> </a:t>
            </a:r>
            <a:r>
              <a:rPr b="1" spc="100" dirty="0">
                <a:latin typeface="Calibri"/>
                <a:cs typeface="Calibri"/>
              </a:rPr>
              <a:t>Days</a:t>
            </a:r>
            <a:r>
              <a:rPr b="1" spc="-190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265" dirty="0"/>
              <a:t> </a:t>
            </a:r>
            <a:r>
              <a:rPr spc="95" dirty="0"/>
              <a:t>The</a:t>
            </a:r>
            <a:r>
              <a:rPr spc="275" dirty="0"/>
              <a:t> </a:t>
            </a:r>
            <a:r>
              <a:rPr spc="110" dirty="0"/>
              <a:t>total</a:t>
            </a:r>
            <a:r>
              <a:rPr spc="275" dirty="0"/>
              <a:t> </a:t>
            </a:r>
            <a:r>
              <a:rPr spc="125" dirty="0"/>
              <a:t>number</a:t>
            </a:r>
            <a:r>
              <a:rPr spc="250" dirty="0"/>
              <a:t> </a:t>
            </a:r>
            <a:r>
              <a:rPr spc="70" dirty="0"/>
              <a:t>of</a:t>
            </a:r>
            <a:r>
              <a:rPr spc="295" dirty="0"/>
              <a:t> </a:t>
            </a:r>
            <a:r>
              <a:rPr spc="105" dirty="0"/>
              <a:t>days</a:t>
            </a:r>
            <a:r>
              <a:rPr spc="270" dirty="0"/>
              <a:t> </a:t>
            </a:r>
            <a:r>
              <a:rPr spc="70" dirty="0"/>
              <a:t>in</a:t>
            </a:r>
            <a:r>
              <a:rPr spc="290" dirty="0"/>
              <a:t> </a:t>
            </a:r>
            <a:r>
              <a:rPr dirty="0"/>
              <a:t>a</a:t>
            </a:r>
            <a:r>
              <a:rPr spc="280" dirty="0"/>
              <a:t> </a:t>
            </a:r>
            <a:r>
              <a:rPr spc="120" dirty="0"/>
              <a:t>month</a:t>
            </a:r>
            <a:r>
              <a:rPr spc="260" dirty="0"/>
              <a:t> </a:t>
            </a:r>
            <a:r>
              <a:rPr spc="-10" dirty="0"/>
              <a:t>i</a:t>
            </a:r>
            <a:r>
              <a:rPr spc="-180" dirty="0"/>
              <a:t> </a:t>
            </a:r>
            <a:r>
              <a:rPr dirty="0"/>
              <a:t>s</a:t>
            </a:r>
            <a:r>
              <a:rPr spc="290" dirty="0"/>
              <a:t> </a:t>
            </a:r>
            <a:r>
              <a:rPr spc="125" dirty="0"/>
              <a:t>assumed</a:t>
            </a:r>
            <a:r>
              <a:rPr spc="265" dirty="0"/>
              <a:t> </a:t>
            </a:r>
            <a:r>
              <a:rPr spc="70" dirty="0"/>
              <a:t>to</a:t>
            </a:r>
            <a:r>
              <a:rPr spc="280" dirty="0"/>
              <a:t> </a:t>
            </a:r>
            <a:r>
              <a:rPr spc="70" dirty="0"/>
              <a:t>be</a:t>
            </a:r>
            <a:r>
              <a:rPr spc="280" dirty="0"/>
              <a:t> </a:t>
            </a:r>
            <a:r>
              <a:rPr spc="60" dirty="0"/>
              <a:t>30</a:t>
            </a:r>
            <a:r>
              <a:rPr spc="-195" dirty="0"/>
              <a:t> </a:t>
            </a:r>
            <a:r>
              <a:rPr spc="-50" dirty="0"/>
              <a:t>.</a:t>
            </a:r>
          </a:p>
          <a:p>
            <a:pPr marL="299085" indent="-286385">
              <a:lnSpc>
                <a:spcPct val="100000"/>
              </a:lnSpc>
              <a:spcBef>
                <a:spcPts val="1620"/>
              </a:spcBef>
              <a:buFont typeface="Wingdings"/>
              <a:buChar char=""/>
              <a:tabLst>
                <a:tab pos="299085" algn="l"/>
              </a:tabLst>
            </a:pPr>
            <a:r>
              <a:rPr b="1" spc="70" dirty="0">
                <a:latin typeface="Calibri"/>
                <a:cs typeface="Calibri"/>
              </a:rPr>
              <a:t>IT</a:t>
            </a:r>
            <a:r>
              <a:rPr b="1" spc="290" dirty="0">
                <a:latin typeface="Calibri"/>
                <a:cs typeface="Calibri"/>
              </a:rPr>
              <a:t> </a:t>
            </a:r>
            <a:r>
              <a:rPr b="1" spc="125" dirty="0">
                <a:latin typeface="Calibri"/>
                <a:cs typeface="Calibri"/>
              </a:rPr>
              <a:t>Downtime</a:t>
            </a:r>
            <a:r>
              <a:rPr b="1" spc="260" dirty="0">
                <a:latin typeface="Calibri"/>
                <a:cs typeface="Calibri"/>
              </a:rPr>
              <a:t> </a:t>
            </a:r>
            <a:r>
              <a:rPr b="1" spc="105" dirty="0">
                <a:latin typeface="Calibri"/>
                <a:cs typeface="Calibri"/>
              </a:rPr>
              <a:t>and</a:t>
            </a:r>
            <a:r>
              <a:rPr b="1" spc="280" dirty="0">
                <a:latin typeface="Calibri"/>
                <a:cs typeface="Calibri"/>
              </a:rPr>
              <a:t> </a:t>
            </a:r>
            <a:r>
              <a:rPr b="1" spc="125" dirty="0">
                <a:latin typeface="Calibri"/>
                <a:cs typeface="Calibri"/>
              </a:rPr>
              <a:t>Meetings</a:t>
            </a:r>
            <a:r>
              <a:rPr b="1" spc="-190" dirty="0">
                <a:latin typeface="Calibri"/>
                <a:cs typeface="Calibri"/>
              </a:rPr>
              <a:t> </a:t>
            </a:r>
            <a:r>
              <a:rPr dirty="0"/>
              <a:t>:</a:t>
            </a:r>
            <a:r>
              <a:rPr spc="254" dirty="0"/>
              <a:t> </a:t>
            </a:r>
            <a:r>
              <a:rPr spc="130" dirty="0"/>
              <a:t>Deducting</a:t>
            </a:r>
            <a:r>
              <a:rPr spc="254" dirty="0"/>
              <a:t> </a:t>
            </a:r>
            <a:r>
              <a:rPr dirty="0"/>
              <a:t>t</a:t>
            </a:r>
            <a:r>
              <a:rPr spc="-180" dirty="0"/>
              <a:t> </a:t>
            </a:r>
            <a:r>
              <a:rPr spc="90" dirty="0"/>
              <a:t>ime</a:t>
            </a:r>
            <a:r>
              <a:rPr spc="290" dirty="0"/>
              <a:t> </a:t>
            </a:r>
            <a:r>
              <a:rPr spc="85" dirty="0"/>
              <a:t>for</a:t>
            </a:r>
            <a:r>
              <a:rPr spc="300" dirty="0"/>
              <a:t> </a:t>
            </a:r>
            <a:r>
              <a:rPr spc="80" dirty="0"/>
              <a:t>IT</a:t>
            </a:r>
            <a:r>
              <a:rPr spc="280" dirty="0"/>
              <a:t> </a:t>
            </a:r>
            <a:r>
              <a:rPr spc="114" dirty="0"/>
              <a:t>errors,</a:t>
            </a:r>
            <a:r>
              <a:rPr spc="265" dirty="0"/>
              <a:t> </a:t>
            </a:r>
            <a:r>
              <a:rPr spc="110" dirty="0"/>
              <a:t>device</a:t>
            </a:r>
          </a:p>
          <a:p>
            <a:pPr marL="299085" marR="273685">
              <a:lnSpc>
                <a:spcPct val="140000"/>
              </a:lnSpc>
            </a:pPr>
            <a:r>
              <a:rPr spc="125" dirty="0"/>
              <a:t>downtime,</a:t>
            </a:r>
            <a:r>
              <a:rPr spc="260" dirty="0"/>
              <a:t> </a:t>
            </a:r>
            <a:r>
              <a:rPr spc="105" dirty="0"/>
              <a:t>and</a:t>
            </a:r>
            <a:r>
              <a:rPr spc="280" dirty="0"/>
              <a:t> </a:t>
            </a:r>
            <a:r>
              <a:rPr spc="130" dirty="0"/>
              <a:t>meetings,</a:t>
            </a:r>
            <a:r>
              <a:rPr spc="275" dirty="0"/>
              <a:t> </a:t>
            </a:r>
            <a:r>
              <a:rPr spc="120" dirty="0"/>
              <a:t>agents</a:t>
            </a:r>
            <a:r>
              <a:rPr spc="265" dirty="0"/>
              <a:t> </a:t>
            </a:r>
            <a:r>
              <a:rPr spc="105" dirty="0"/>
              <a:t>have</a:t>
            </a:r>
            <a:r>
              <a:rPr spc="275" dirty="0"/>
              <a:t> </a:t>
            </a:r>
            <a:r>
              <a:rPr spc="75" dirty="0"/>
              <a:t>an</a:t>
            </a:r>
            <a:r>
              <a:rPr spc="285" dirty="0"/>
              <a:t> </a:t>
            </a:r>
            <a:r>
              <a:rPr spc="125" dirty="0"/>
              <a:t>actual</a:t>
            </a:r>
            <a:r>
              <a:rPr spc="265" dirty="0"/>
              <a:t> </a:t>
            </a:r>
            <a:r>
              <a:rPr spc="125" dirty="0"/>
              <a:t>working</a:t>
            </a:r>
            <a:r>
              <a:rPr spc="270" dirty="0"/>
              <a:t> </a:t>
            </a:r>
            <a:r>
              <a:rPr spc="125" dirty="0"/>
              <a:t>duration</a:t>
            </a:r>
            <a:r>
              <a:rPr spc="270" dirty="0"/>
              <a:t> </a:t>
            </a:r>
            <a:r>
              <a:rPr spc="70" dirty="0"/>
              <a:t>of</a:t>
            </a:r>
            <a:r>
              <a:rPr spc="300" dirty="0"/>
              <a:t> </a:t>
            </a:r>
            <a:r>
              <a:rPr spc="-60" dirty="0"/>
              <a:t>6 </a:t>
            </a:r>
            <a:r>
              <a:rPr spc="114" dirty="0"/>
              <a:t>hours</a:t>
            </a:r>
            <a:r>
              <a:rPr spc="275" dirty="0"/>
              <a:t> </a:t>
            </a:r>
            <a:r>
              <a:rPr spc="100" dirty="0"/>
              <a:t>per</a:t>
            </a:r>
            <a:r>
              <a:rPr spc="295" dirty="0"/>
              <a:t> </a:t>
            </a:r>
            <a:r>
              <a:rPr spc="85" dirty="0"/>
              <a:t>day</a:t>
            </a:r>
            <a:r>
              <a:rPr sz="1000" spc="85" dirty="0"/>
              <a:t>.</a:t>
            </a:r>
            <a:endParaRPr sz="10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389619" y="1362455"/>
            <a:ext cx="3624833" cy="450418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2585" y="911758"/>
            <a:ext cx="940244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500" spc="185" dirty="0">
                <a:solidFill>
                  <a:srgbClr val="FFFFFF"/>
                </a:solidFill>
              </a:rPr>
              <a:t>Insight-</a:t>
            </a:r>
            <a:r>
              <a:rPr sz="2500" spc="95" dirty="0">
                <a:solidFill>
                  <a:srgbClr val="FFFFFF"/>
                </a:solidFill>
              </a:rPr>
              <a:t>1:Visualizing</a:t>
            </a:r>
            <a:r>
              <a:rPr sz="2500" spc="395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Average</a:t>
            </a:r>
            <a:r>
              <a:rPr sz="2500" spc="405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Call</a:t>
            </a:r>
            <a:r>
              <a:rPr sz="2500" spc="390" dirty="0">
                <a:solidFill>
                  <a:srgbClr val="FFFFFF"/>
                </a:solidFill>
              </a:rPr>
              <a:t> </a:t>
            </a:r>
            <a:r>
              <a:rPr sz="2500" spc="100" dirty="0">
                <a:solidFill>
                  <a:srgbClr val="FFFFFF"/>
                </a:solidFill>
              </a:rPr>
              <a:t>Duration</a:t>
            </a:r>
            <a:r>
              <a:rPr sz="2500" spc="400" dirty="0">
                <a:solidFill>
                  <a:srgbClr val="FFFFFF"/>
                </a:solidFill>
              </a:rPr>
              <a:t> </a:t>
            </a:r>
            <a:r>
              <a:rPr sz="2500" spc="-10" dirty="0">
                <a:solidFill>
                  <a:srgbClr val="FFFFFF"/>
                </a:solidFill>
              </a:rPr>
              <a:t>across </a:t>
            </a:r>
            <a:r>
              <a:rPr sz="2500" dirty="0">
                <a:solidFill>
                  <a:srgbClr val="FFFFFF"/>
                </a:solidFill>
              </a:rPr>
              <a:t>Time</a:t>
            </a:r>
            <a:r>
              <a:rPr sz="2500" spc="409" dirty="0">
                <a:solidFill>
                  <a:srgbClr val="FFFFFF"/>
                </a:solidFill>
              </a:rPr>
              <a:t> </a:t>
            </a:r>
            <a:r>
              <a:rPr sz="2500" spc="-10" dirty="0">
                <a:solidFill>
                  <a:srgbClr val="FFFFFF"/>
                </a:solidFill>
              </a:rPr>
              <a:t>Buckets</a:t>
            </a:r>
            <a:endParaRPr sz="2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054595" y="3877055"/>
            <a:ext cx="4934711" cy="278739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414652" y="2767101"/>
            <a:ext cx="3656329" cy="3374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107314" indent="-457200">
              <a:lnSpc>
                <a:spcPct val="130000"/>
              </a:lnSpc>
              <a:spcBef>
                <a:spcPts val="100"/>
              </a:spcBef>
              <a:buFont typeface="Wingdings"/>
              <a:buChar char=""/>
              <a:tabLst>
                <a:tab pos="469265" algn="l"/>
              </a:tabLst>
            </a:pPr>
            <a:r>
              <a:rPr sz="1300" dirty="0">
                <a:latin typeface="Arial Black"/>
                <a:cs typeface="Arial Black"/>
              </a:rPr>
              <a:t>The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105" dirty="0">
                <a:latin typeface="Arial Black"/>
                <a:cs typeface="Arial Black"/>
              </a:rPr>
              <a:t>graph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shows</a:t>
            </a:r>
            <a:r>
              <a:rPr sz="1300" spc="39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the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70" dirty="0">
                <a:latin typeface="Arial Black"/>
                <a:cs typeface="Arial Black"/>
              </a:rPr>
              <a:t>average </a:t>
            </a:r>
            <a:r>
              <a:rPr sz="1300" dirty="0">
                <a:latin typeface="Arial Black"/>
                <a:cs typeface="Arial Black"/>
              </a:rPr>
              <a:t>call</a:t>
            </a:r>
            <a:r>
              <a:rPr sz="1300" spc="395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duration</a:t>
            </a:r>
            <a:r>
              <a:rPr sz="1300" spc="415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distribution</a:t>
            </a:r>
            <a:r>
              <a:rPr sz="1300" spc="400" dirty="0">
                <a:latin typeface="Arial Black"/>
                <a:cs typeface="Arial Black"/>
              </a:rPr>
              <a:t> </a:t>
            </a:r>
            <a:r>
              <a:rPr sz="1300" spc="30" dirty="0">
                <a:latin typeface="Arial Black"/>
                <a:cs typeface="Arial Black"/>
              </a:rPr>
              <a:t>in</a:t>
            </a:r>
            <a:endParaRPr sz="1300">
              <a:latin typeface="Arial Black"/>
              <a:cs typeface="Arial Black"/>
            </a:endParaRPr>
          </a:p>
          <a:p>
            <a:pPr marL="469265" marR="234950">
              <a:lnSpc>
                <a:spcPct val="130000"/>
              </a:lnSpc>
            </a:pPr>
            <a:r>
              <a:rPr sz="1300" dirty="0">
                <a:latin typeface="Arial Black"/>
                <a:cs typeface="Arial Black"/>
              </a:rPr>
              <a:t>each</a:t>
            </a:r>
            <a:r>
              <a:rPr sz="1300" spc="38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time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bucket</a:t>
            </a:r>
            <a:r>
              <a:rPr sz="1300" spc="370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the</a:t>
            </a:r>
            <a:r>
              <a:rPr sz="1300" spc="360" dirty="0">
                <a:latin typeface="Arial Black"/>
                <a:cs typeface="Arial Black"/>
              </a:rPr>
              <a:t> </a:t>
            </a:r>
            <a:r>
              <a:rPr sz="1300" spc="40" dirty="0">
                <a:latin typeface="Arial Black"/>
                <a:cs typeface="Arial Black"/>
              </a:rPr>
              <a:t>Day </a:t>
            </a:r>
            <a:r>
              <a:rPr sz="1300" spc="75" dirty="0">
                <a:latin typeface="Arial Black"/>
                <a:cs typeface="Arial Black"/>
              </a:rPr>
              <a:t>shif</a:t>
            </a:r>
            <a:r>
              <a:rPr sz="1300" spc="-270" dirty="0">
                <a:latin typeface="Arial Black"/>
                <a:cs typeface="Arial Black"/>
              </a:rPr>
              <a:t> </a:t>
            </a:r>
            <a:r>
              <a:rPr sz="1300" spc="30" dirty="0">
                <a:latin typeface="Arial Black"/>
                <a:cs typeface="Arial Black"/>
              </a:rPr>
              <a:t>t.</a:t>
            </a:r>
            <a:endParaRPr sz="13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60"/>
              </a:spcBef>
            </a:pPr>
            <a:endParaRPr sz="1300">
              <a:latin typeface="Arial Black"/>
              <a:cs typeface="Arial Black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"/>
              <a:tabLst>
                <a:tab pos="469265" algn="l"/>
              </a:tabLst>
            </a:pPr>
            <a:r>
              <a:rPr sz="1300" dirty="0">
                <a:latin typeface="Arial Black"/>
                <a:cs typeface="Arial Black"/>
              </a:rPr>
              <a:t>The</a:t>
            </a:r>
            <a:r>
              <a:rPr sz="1300" spc="390" dirty="0">
                <a:latin typeface="Arial Black"/>
                <a:cs typeface="Arial Black"/>
              </a:rPr>
              <a:t> </a:t>
            </a:r>
            <a:r>
              <a:rPr sz="1300" spc="60" dirty="0">
                <a:latin typeface="Arial Black"/>
                <a:cs typeface="Arial Black"/>
              </a:rPr>
              <a:t>lowest</a:t>
            </a:r>
            <a:r>
              <a:rPr sz="1300" spc="400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average</a:t>
            </a:r>
            <a:r>
              <a:rPr sz="1300" spc="420" dirty="0">
                <a:latin typeface="Arial Black"/>
                <a:cs typeface="Arial Black"/>
              </a:rPr>
              <a:t> </a:t>
            </a:r>
            <a:r>
              <a:rPr sz="1300" spc="100" dirty="0">
                <a:latin typeface="Arial Black"/>
                <a:cs typeface="Arial Black"/>
              </a:rPr>
              <a:t>duration</a:t>
            </a:r>
            <a:endParaRPr sz="1300">
              <a:latin typeface="Arial Black"/>
              <a:cs typeface="Arial Black"/>
            </a:endParaRPr>
          </a:p>
          <a:p>
            <a:pPr marL="469265" marR="55880">
              <a:lnSpc>
                <a:spcPct val="130000"/>
              </a:lnSpc>
              <a:spcBef>
                <a:spcPts val="5"/>
              </a:spcBef>
            </a:pPr>
            <a:r>
              <a:rPr sz="1300" dirty="0">
                <a:latin typeface="Arial Black"/>
                <a:cs typeface="Arial Black"/>
              </a:rPr>
              <a:t>is</a:t>
            </a:r>
            <a:r>
              <a:rPr sz="1300" spc="330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seen</a:t>
            </a:r>
            <a:r>
              <a:rPr sz="1300" spc="33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on</a:t>
            </a:r>
            <a:r>
              <a:rPr sz="1300" spc="345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12</a:t>
            </a:r>
            <a:r>
              <a:rPr sz="1300" spc="32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to</a:t>
            </a:r>
            <a:r>
              <a:rPr sz="1300" spc="32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1</a:t>
            </a:r>
            <a:r>
              <a:rPr sz="1300" spc="31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PM</a:t>
            </a:r>
            <a:r>
              <a:rPr sz="1300" spc="325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and</a:t>
            </a:r>
            <a:r>
              <a:rPr sz="1300" spc="345" dirty="0">
                <a:latin typeface="Arial Black"/>
                <a:cs typeface="Arial Black"/>
              </a:rPr>
              <a:t> </a:t>
            </a:r>
            <a:r>
              <a:rPr sz="1300" spc="40" dirty="0">
                <a:latin typeface="Arial Black"/>
                <a:cs typeface="Arial Black"/>
              </a:rPr>
              <a:t>the </a:t>
            </a:r>
            <a:r>
              <a:rPr sz="1300" spc="90" dirty="0">
                <a:latin typeface="Arial Black"/>
                <a:cs typeface="Arial Black"/>
              </a:rPr>
              <a:t>highest</a:t>
            </a:r>
            <a:r>
              <a:rPr sz="1300" spc="36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is</a:t>
            </a:r>
            <a:r>
              <a:rPr sz="1300" spc="320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seen</a:t>
            </a:r>
            <a:r>
              <a:rPr sz="1300" spc="330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on</a:t>
            </a:r>
            <a:r>
              <a:rPr sz="1300" spc="330" dirty="0">
                <a:latin typeface="Arial Black"/>
                <a:cs typeface="Arial Black"/>
              </a:rPr>
              <a:t> </a:t>
            </a:r>
            <a:r>
              <a:rPr sz="1300" spc="100" dirty="0">
                <a:latin typeface="Arial Black"/>
                <a:cs typeface="Arial Black"/>
              </a:rPr>
              <a:t>Morning</a:t>
            </a:r>
            <a:endParaRPr sz="1300">
              <a:latin typeface="Arial Black"/>
              <a:cs typeface="Arial Black"/>
            </a:endParaRPr>
          </a:p>
          <a:p>
            <a:pPr marL="469265">
              <a:lnSpc>
                <a:spcPct val="100000"/>
              </a:lnSpc>
              <a:spcBef>
                <a:spcPts val="465"/>
              </a:spcBef>
            </a:pPr>
            <a:r>
              <a:rPr sz="1300" spc="80" dirty="0">
                <a:latin typeface="Arial Black"/>
                <a:cs typeface="Arial Black"/>
              </a:rPr>
              <a:t>and</a:t>
            </a:r>
            <a:r>
              <a:rPr sz="1300" spc="335" dirty="0">
                <a:latin typeface="Arial Black"/>
                <a:cs typeface="Arial Black"/>
              </a:rPr>
              <a:t> </a:t>
            </a:r>
            <a:r>
              <a:rPr sz="1300" spc="90" dirty="0">
                <a:latin typeface="Arial Black"/>
                <a:cs typeface="Arial Black"/>
              </a:rPr>
              <a:t>Evening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60" dirty="0">
                <a:latin typeface="Arial Black"/>
                <a:cs typeface="Arial Black"/>
              </a:rPr>
              <a:t>buckets.</a:t>
            </a:r>
            <a:endParaRPr sz="1300">
              <a:latin typeface="Arial Black"/>
              <a:cs typeface="Arial Black"/>
            </a:endParaRPr>
          </a:p>
          <a:p>
            <a:pPr>
              <a:lnSpc>
                <a:spcPct val="100000"/>
              </a:lnSpc>
              <a:spcBef>
                <a:spcPts val="665"/>
              </a:spcBef>
            </a:pPr>
            <a:endParaRPr sz="1300">
              <a:latin typeface="Arial Black"/>
              <a:cs typeface="Arial Black"/>
            </a:endParaRPr>
          </a:p>
          <a:p>
            <a:pPr marL="469265" indent="-456565">
              <a:lnSpc>
                <a:spcPct val="100000"/>
              </a:lnSpc>
              <a:buFont typeface="Wingdings"/>
              <a:buChar char=""/>
              <a:tabLst>
                <a:tab pos="469265" algn="l"/>
              </a:tabLst>
            </a:pPr>
            <a:r>
              <a:rPr sz="1300" dirty="0">
                <a:latin typeface="Arial Black"/>
                <a:cs typeface="Arial Black"/>
              </a:rPr>
              <a:t>The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average</a:t>
            </a:r>
            <a:r>
              <a:rPr sz="1300" spc="415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duration</a:t>
            </a:r>
            <a:r>
              <a:rPr sz="1300" spc="420" dirty="0">
                <a:latin typeface="Arial Black"/>
                <a:cs typeface="Arial Black"/>
              </a:rPr>
              <a:t> </a:t>
            </a:r>
            <a:r>
              <a:rPr sz="1300" spc="-25" dirty="0">
                <a:latin typeface="Arial Black"/>
                <a:cs typeface="Arial Black"/>
              </a:rPr>
              <a:t>is</a:t>
            </a:r>
            <a:endParaRPr sz="1300">
              <a:latin typeface="Arial Black"/>
              <a:cs typeface="Arial Black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1300" spc="70" dirty="0">
                <a:latin typeface="Arial Black"/>
                <a:cs typeface="Arial Black"/>
              </a:rPr>
              <a:t>calculated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60" dirty="0">
                <a:latin typeface="Arial Black"/>
                <a:cs typeface="Arial Black"/>
              </a:rPr>
              <a:t>on</a:t>
            </a:r>
            <a:r>
              <a:rPr sz="1300" spc="345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ANSWERED</a:t>
            </a:r>
            <a:r>
              <a:rPr sz="1300" spc="370" dirty="0">
                <a:latin typeface="Arial Black"/>
                <a:cs typeface="Arial Black"/>
              </a:rPr>
              <a:t> </a:t>
            </a:r>
            <a:r>
              <a:rPr sz="1300" spc="-20" dirty="0">
                <a:latin typeface="Arial Black"/>
                <a:cs typeface="Arial Black"/>
              </a:rPr>
              <a:t>calls</a:t>
            </a:r>
            <a:endParaRPr sz="1300">
              <a:latin typeface="Arial Black"/>
              <a:cs typeface="Arial Black"/>
            </a:endParaRPr>
          </a:p>
          <a:p>
            <a:pPr marL="469265">
              <a:lnSpc>
                <a:spcPct val="100000"/>
              </a:lnSpc>
              <a:spcBef>
                <a:spcPts val="470"/>
              </a:spcBef>
            </a:pPr>
            <a:r>
              <a:rPr sz="1300" spc="60" dirty="0">
                <a:latin typeface="Arial Black"/>
                <a:cs typeface="Arial Black"/>
              </a:rPr>
              <a:t>only.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472805" y="2367315"/>
            <a:ext cx="4098290" cy="1227259"/>
          </a:xfrm>
          <a:prstGeom prst="rect">
            <a:avLst/>
          </a:prstGeom>
          <a:solidFill>
            <a:srgbClr val="96A7B8"/>
          </a:solidFill>
          <a:ln w="12700">
            <a:solidFill>
              <a:srgbClr val="3C444B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29870" marR="220345" indent="124460">
              <a:lnSpc>
                <a:spcPct val="100000"/>
              </a:lnSpc>
              <a:spcBef>
                <a:spcPts val="1170"/>
              </a:spcBef>
            </a:pP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Calculation :https://docs.google.com/spreadsheets/d/1SzR0Lxn03zZjAvqcyaH_n-_14UTrFYOa/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edit?usp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drive_link&amp;ouid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=113244944505200268977&amp;rtpof=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true&amp;sd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=true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C1C9D3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1071372" y="2244851"/>
              <a:ext cx="11120755" cy="4613275"/>
            </a:xfrm>
            <a:custGeom>
              <a:avLst/>
              <a:gdLst/>
              <a:ahLst/>
              <a:cxnLst/>
              <a:rect l="l" t="t" r="r" b="b"/>
              <a:pathLst>
                <a:path w="11120755" h="4613275">
                  <a:moveTo>
                    <a:pt x="0" y="4613147"/>
                  </a:moveTo>
                  <a:lnTo>
                    <a:pt x="11120628" y="4613147"/>
                  </a:lnTo>
                  <a:lnTo>
                    <a:pt x="11120628" y="0"/>
                  </a:lnTo>
                  <a:lnTo>
                    <a:pt x="0" y="0"/>
                  </a:lnTo>
                  <a:lnTo>
                    <a:pt x="0" y="4613147"/>
                  </a:lnTo>
                  <a:close/>
                </a:path>
              </a:pathLst>
            </a:custGeom>
            <a:solidFill>
              <a:srgbClr val="FFFFFF">
                <a:alpha val="74900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896111"/>
              <a:ext cx="12192000" cy="1348740"/>
            </a:xfrm>
            <a:custGeom>
              <a:avLst/>
              <a:gdLst/>
              <a:ahLst/>
              <a:cxnLst/>
              <a:rect l="l" t="t" r="r" b="b"/>
              <a:pathLst>
                <a:path w="12192000" h="1348739">
                  <a:moveTo>
                    <a:pt x="12192000" y="0"/>
                  </a:moveTo>
                  <a:lnTo>
                    <a:pt x="0" y="0"/>
                  </a:lnTo>
                  <a:lnTo>
                    <a:pt x="0" y="1348739"/>
                  </a:lnTo>
                  <a:lnTo>
                    <a:pt x="12192000" y="1348739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0" y="963167"/>
              <a:ext cx="1007744" cy="1216660"/>
            </a:xfrm>
            <a:custGeom>
              <a:avLst/>
              <a:gdLst/>
              <a:ahLst/>
              <a:cxnLst/>
              <a:rect l="l" t="t" r="r" b="b"/>
              <a:pathLst>
                <a:path w="1007744" h="1216660">
                  <a:moveTo>
                    <a:pt x="1007363" y="0"/>
                  </a:moveTo>
                  <a:lnTo>
                    <a:pt x="0" y="0"/>
                  </a:lnTo>
                  <a:lnTo>
                    <a:pt x="0" y="1216152"/>
                  </a:lnTo>
                  <a:lnTo>
                    <a:pt x="1007363" y="1216152"/>
                  </a:lnTo>
                  <a:lnTo>
                    <a:pt x="1007363" y="0"/>
                  </a:lnTo>
                  <a:close/>
                </a:path>
              </a:pathLst>
            </a:custGeom>
            <a:solidFill>
              <a:srgbClr val="96A7B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1007363" y="0"/>
              <a:ext cx="64135" cy="6858000"/>
            </a:xfrm>
            <a:custGeom>
              <a:avLst/>
              <a:gdLst/>
              <a:ahLst/>
              <a:cxnLst/>
              <a:rect l="l" t="t" r="r" b="b"/>
              <a:pathLst>
                <a:path w="64134" h="6858000">
                  <a:moveTo>
                    <a:pt x="64008" y="0"/>
                  </a:moveTo>
                  <a:lnTo>
                    <a:pt x="0" y="0"/>
                  </a:lnTo>
                  <a:lnTo>
                    <a:pt x="0" y="6857999"/>
                  </a:lnTo>
                  <a:lnTo>
                    <a:pt x="64008" y="6857999"/>
                  </a:lnTo>
                  <a:lnTo>
                    <a:pt x="64008" y="0"/>
                  </a:lnTo>
                  <a:close/>
                </a:path>
              </a:pathLst>
            </a:custGeom>
            <a:solidFill>
              <a:srgbClr val="58535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1632585" y="911758"/>
            <a:ext cx="8491855" cy="1168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50000"/>
              </a:lnSpc>
              <a:spcBef>
                <a:spcPts val="100"/>
              </a:spcBef>
            </a:pPr>
            <a:r>
              <a:rPr sz="2500" spc="185" dirty="0">
                <a:solidFill>
                  <a:srgbClr val="FFFFFF"/>
                </a:solidFill>
              </a:rPr>
              <a:t>Insight-</a:t>
            </a:r>
            <a:r>
              <a:rPr sz="2500" spc="95" dirty="0">
                <a:solidFill>
                  <a:srgbClr val="FFFFFF"/>
                </a:solidFill>
              </a:rPr>
              <a:t>2:Visualizing</a:t>
            </a:r>
            <a:r>
              <a:rPr sz="2500" spc="300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call</a:t>
            </a:r>
            <a:r>
              <a:rPr sz="2500" spc="280" dirty="0">
                <a:solidFill>
                  <a:srgbClr val="FFFFFF"/>
                </a:solidFill>
              </a:rPr>
              <a:t> </a:t>
            </a:r>
            <a:r>
              <a:rPr sz="2500" spc="80" dirty="0">
                <a:solidFill>
                  <a:srgbClr val="FFFFFF"/>
                </a:solidFill>
              </a:rPr>
              <a:t>volume</a:t>
            </a:r>
            <a:r>
              <a:rPr sz="2500" spc="310" dirty="0">
                <a:solidFill>
                  <a:srgbClr val="FFFFFF"/>
                </a:solidFill>
              </a:rPr>
              <a:t> </a:t>
            </a:r>
            <a:r>
              <a:rPr sz="2500" dirty="0">
                <a:solidFill>
                  <a:srgbClr val="FFFFFF"/>
                </a:solidFill>
              </a:rPr>
              <a:t>across</a:t>
            </a:r>
            <a:r>
              <a:rPr sz="2500" spc="305" dirty="0">
                <a:solidFill>
                  <a:srgbClr val="FFFFFF"/>
                </a:solidFill>
              </a:rPr>
              <a:t> </a:t>
            </a:r>
            <a:r>
              <a:rPr sz="2500" spc="-20" dirty="0">
                <a:solidFill>
                  <a:srgbClr val="FFFFFF"/>
                </a:solidFill>
              </a:rPr>
              <a:t>Time </a:t>
            </a:r>
            <a:r>
              <a:rPr sz="2500" spc="-10" dirty="0">
                <a:solidFill>
                  <a:srgbClr val="FFFFFF"/>
                </a:solidFill>
              </a:rPr>
              <a:t>Buckets</a:t>
            </a:r>
            <a:endParaRPr sz="2500"/>
          </a:p>
        </p:txBody>
      </p:sp>
      <p:sp>
        <p:nvSpPr>
          <p:cNvPr id="9" name="object 9"/>
          <p:cNvSpPr txBox="1"/>
          <p:nvPr/>
        </p:nvSpPr>
        <p:spPr>
          <a:xfrm>
            <a:off x="1310386" y="2819332"/>
            <a:ext cx="3424554" cy="79819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456565" indent="-456565" algn="ctr">
              <a:lnSpc>
                <a:spcPct val="100000"/>
              </a:lnSpc>
              <a:spcBef>
                <a:spcPts val="565"/>
              </a:spcBef>
              <a:buFont typeface="Wingdings"/>
              <a:buChar char=""/>
              <a:tabLst>
                <a:tab pos="456565" algn="l"/>
              </a:tabLst>
            </a:pPr>
            <a:r>
              <a:rPr sz="1300" dirty="0">
                <a:latin typeface="Arial Black"/>
                <a:cs typeface="Arial Black"/>
              </a:rPr>
              <a:t>The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105" dirty="0">
                <a:latin typeface="Arial Black"/>
                <a:cs typeface="Arial Black"/>
              </a:rPr>
              <a:t>graph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shows</a:t>
            </a:r>
            <a:r>
              <a:rPr sz="1300" spc="39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the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60" dirty="0">
                <a:latin typeface="Arial Black"/>
                <a:cs typeface="Arial Black"/>
              </a:rPr>
              <a:t>counts</a:t>
            </a:r>
            <a:endParaRPr sz="1300">
              <a:latin typeface="Arial Black"/>
              <a:cs typeface="Arial Black"/>
            </a:endParaRPr>
          </a:p>
          <a:p>
            <a:pPr marL="256540" algn="ctr">
              <a:lnSpc>
                <a:spcPct val="100000"/>
              </a:lnSpc>
              <a:spcBef>
                <a:spcPts val="465"/>
              </a:spcBef>
            </a:pP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6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received</a:t>
            </a:r>
            <a:r>
              <a:rPr sz="1300" spc="39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calls</a:t>
            </a:r>
            <a:r>
              <a:rPr sz="1300" spc="400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and</a:t>
            </a:r>
            <a:r>
              <a:rPr sz="1300" spc="38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their</a:t>
            </a:r>
            <a:endParaRPr sz="1300">
              <a:latin typeface="Arial Black"/>
              <a:cs typeface="Arial Black"/>
            </a:endParaRPr>
          </a:p>
          <a:p>
            <a:pPr marL="220979" algn="ctr">
              <a:lnSpc>
                <a:spcPct val="100000"/>
              </a:lnSpc>
              <a:spcBef>
                <a:spcPts val="470"/>
              </a:spcBef>
            </a:pPr>
            <a:r>
              <a:rPr sz="1300" spc="80" dirty="0">
                <a:latin typeface="Arial Black"/>
                <a:cs typeface="Arial Black"/>
              </a:rPr>
              <a:t>ratio</a:t>
            </a:r>
            <a:r>
              <a:rPr sz="1300" spc="405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in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each</a:t>
            </a:r>
            <a:r>
              <a:rPr sz="1300" spc="39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time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bucket.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310386" y="3849395"/>
            <a:ext cx="3429000" cy="13138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>
              <a:lnSpc>
                <a:spcPct val="130000"/>
              </a:lnSpc>
              <a:spcBef>
                <a:spcPts val="100"/>
              </a:spcBef>
              <a:buFont typeface="Wingdings"/>
              <a:buChar char=""/>
              <a:tabLst>
                <a:tab pos="469900" algn="l"/>
              </a:tabLst>
            </a:pPr>
            <a:r>
              <a:rPr sz="1300" dirty="0">
                <a:latin typeface="Arial Black"/>
                <a:cs typeface="Arial Black"/>
              </a:rPr>
              <a:t>The</a:t>
            </a:r>
            <a:r>
              <a:rPr sz="1300" spc="370" dirty="0">
                <a:latin typeface="Arial Black"/>
                <a:cs typeface="Arial Black"/>
              </a:rPr>
              <a:t> </a:t>
            </a:r>
            <a:r>
              <a:rPr sz="1300" spc="70" dirty="0">
                <a:latin typeface="Arial Black"/>
                <a:cs typeface="Arial Black"/>
              </a:rPr>
              <a:t>counts</a:t>
            </a:r>
            <a:r>
              <a:rPr sz="1300" spc="395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the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customer </a:t>
            </a:r>
            <a:r>
              <a:rPr sz="1300" spc="95" dirty="0">
                <a:latin typeface="Arial Black"/>
                <a:cs typeface="Arial Black"/>
              </a:rPr>
              <a:t>phone</a:t>
            </a:r>
            <a:r>
              <a:rPr sz="1300" spc="390" dirty="0">
                <a:latin typeface="Arial Black"/>
                <a:cs typeface="Arial Black"/>
              </a:rPr>
              <a:t> </a:t>
            </a:r>
            <a:r>
              <a:rPr sz="1300" spc="110" dirty="0">
                <a:latin typeface="Arial Black"/>
                <a:cs typeface="Arial Black"/>
              </a:rPr>
              <a:t>numbers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were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set</a:t>
            </a:r>
            <a:r>
              <a:rPr sz="1300" spc="340" dirty="0">
                <a:latin typeface="Arial Black"/>
                <a:cs typeface="Arial Black"/>
              </a:rPr>
              <a:t> </a:t>
            </a:r>
            <a:r>
              <a:rPr sz="1300" spc="-25" dirty="0">
                <a:latin typeface="Arial Black"/>
                <a:cs typeface="Arial Black"/>
              </a:rPr>
              <a:t>to </a:t>
            </a:r>
            <a:r>
              <a:rPr sz="1300" spc="65" dirty="0">
                <a:latin typeface="Arial Black"/>
                <a:cs typeface="Arial Black"/>
              </a:rPr>
              <a:t>the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spc="85" dirty="0">
                <a:latin typeface="Arial Black"/>
                <a:cs typeface="Arial Black"/>
              </a:rPr>
              <a:t>secondary</a:t>
            </a:r>
            <a:r>
              <a:rPr sz="1300" spc="42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axis</a:t>
            </a:r>
            <a:r>
              <a:rPr sz="1300" spc="409" dirty="0">
                <a:latin typeface="Arial Black"/>
                <a:cs typeface="Arial Black"/>
              </a:rPr>
              <a:t> </a:t>
            </a:r>
            <a:r>
              <a:rPr sz="1300" spc="80" dirty="0">
                <a:latin typeface="Arial Black"/>
                <a:cs typeface="Arial Black"/>
              </a:rPr>
              <a:t>and</a:t>
            </a:r>
            <a:r>
              <a:rPr sz="1300" spc="390" dirty="0">
                <a:latin typeface="Arial Black"/>
                <a:cs typeface="Arial Black"/>
              </a:rPr>
              <a:t> </a:t>
            </a:r>
            <a:r>
              <a:rPr sz="1300" spc="40" dirty="0">
                <a:latin typeface="Arial Black"/>
                <a:cs typeface="Arial Black"/>
              </a:rPr>
              <a:t>the </a:t>
            </a:r>
            <a:r>
              <a:rPr sz="1300" spc="75" dirty="0">
                <a:latin typeface="Arial Black"/>
                <a:cs typeface="Arial Black"/>
              </a:rPr>
              <a:t>count</a:t>
            </a:r>
            <a:r>
              <a:rPr sz="1300" spc="400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8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received</a:t>
            </a:r>
            <a:r>
              <a:rPr sz="1300" spc="37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calls</a:t>
            </a:r>
            <a:r>
              <a:rPr sz="1300" spc="400" dirty="0">
                <a:latin typeface="Arial Black"/>
                <a:cs typeface="Arial Black"/>
              </a:rPr>
              <a:t> </a:t>
            </a:r>
            <a:r>
              <a:rPr sz="1300" spc="45" dirty="0">
                <a:latin typeface="Arial Black"/>
                <a:cs typeface="Arial Black"/>
              </a:rPr>
              <a:t>were </a:t>
            </a:r>
            <a:r>
              <a:rPr sz="1300" dirty="0">
                <a:latin typeface="Arial Black"/>
                <a:cs typeface="Arial Black"/>
              </a:rPr>
              <a:t>set</a:t>
            </a:r>
            <a:r>
              <a:rPr sz="1300" spc="35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to</a:t>
            </a:r>
            <a:r>
              <a:rPr sz="1300" spc="36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the</a:t>
            </a:r>
            <a:r>
              <a:rPr sz="1300" spc="355" dirty="0">
                <a:latin typeface="Arial Black"/>
                <a:cs typeface="Arial Black"/>
              </a:rPr>
              <a:t> </a:t>
            </a:r>
            <a:r>
              <a:rPr sz="1300" spc="120" dirty="0">
                <a:latin typeface="Arial Black"/>
                <a:cs typeface="Arial Black"/>
              </a:rPr>
              <a:t>primary</a:t>
            </a:r>
            <a:r>
              <a:rPr sz="1300" spc="405" dirty="0">
                <a:latin typeface="Arial Black"/>
                <a:cs typeface="Arial Black"/>
              </a:rPr>
              <a:t> </a:t>
            </a:r>
            <a:r>
              <a:rPr sz="1300" spc="45" dirty="0">
                <a:latin typeface="Arial Black"/>
                <a:cs typeface="Arial Black"/>
              </a:rPr>
              <a:t>axis.</a:t>
            </a:r>
            <a:endParaRPr sz="13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310386" y="5395061"/>
            <a:ext cx="3453765" cy="798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5080" indent="-457200" algn="just">
              <a:lnSpc>
                <a:spcPct val="130000"/>
              </a:lnSpc>
              <a:spcBef>
                <a:spcPts val="100"/>
              </a:spcBef>
              <a:buFont typeface="Wingdings"/>
              <a:buChar char=""/>
              <a:tabLst>
                <a:tab pos="469900" algn="l"/>
              </a:tabLst>
            </a:pPr>
            <a:r>
              <a:rPr sz="1300" spc="75" dirty="0">
                <a:latin typeface="Arial Black"/>
                <a:cs typeface="Arial Black"/>
              </a:rPr>
              <a:t>There</a:t>
            </a:r>
            <a:r>
              <a:rPr sz="1300" spc="34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is</a:t>
            </a:r>
            <a:r>
              <a:rPr sz="1300" spc="30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a</a:t>
            </a:r>
            <a:r>
              <a:rPr sz="1300" spc="320" dirty="0">
                <a:latin typeface="Arial Black"/>
                <a:cs typeface="Arial Black"/>
              </a:rPr>
              <a:t> </a:t>
            </a:r>
            <a:r>
              <a:rPr sz="1300" spc="90" dirty="0">
                <a:latin typeface="Arial Black"/>
                <a:cs typeface="Arial Black"/>
              </a:rPr>
              <a:t>sharp</a:t>
            </a:r>
            <a:r>
              <a:rPr sz="1300" spc="345" dirty="0">
                <a:latin typeface="Arial Black"/>
                <a:cs typeface="Arial Black"/>
              </a:rPr>
              <a:t> </a:t>
            </a:r>
            <a:r>
              <a:rPr sz="1300" spc="65" dirty="0">
                <a:latin typeface="Arial Black"/>
                <a:cs typeface="Arial Black"/>
              </a:rPr>
              <a:t>decrease</a:t>
            </a:r>
            <a:r>
              <a:rPr sz="1300" spc="345" dirty="0">
                <a:latin typeface="Arial Black"/>
                <a:cs typeface="Arial Black"/>
              </a:rPr>
              <a:t> </a:t>
            </a:r>
            <a:r>
              <a:rPr sz="1300" spc="30" dirty="0">
                <a:latin typeface="Arial Black"/>
                <a:cs typeface="Arial Black"/>
              </a:rPr>
              <a:t>in </a:t>
            </a:r>
            <a:r>
              <a:rPr sz="1300" spc="70" dirty="0">
                <a:latin typeface="Arial Black"/>
                <a:cs typeface="Arial Black"/>
              </a:rPr>
              <a:t>count</a:t>
            </a:r>
            <a:r>
              <a:rPr sz="1300" spc="409" dirty="0">
                <a:latin typeface="Arial Black"/>
                <a:cs typeface="Arial Black"/>
              </a:rPr>
              <a:t> </a:t>
            </a:r>
            <a:r>
              <a:rPr sz="1300" spc="55" dirty="0">
                <a:latin typeface="Arial Black"/>
                <a:cs typeface="Arial Black"/>
              </a:rPr>
              <a:t>of</a:t>
            </a:r>
            <a:r>
              <a:rPr sz="1300" spc="380" dirty="0">
                <a:latin typeface="Arial Black"/>
                <a:cs typeface="Arial Black"/>
              </a:rPr>
              <a:t> </a:t>
            </a:r>
            <a:r>
              <a:rPr sz="1300" spc="75" dirty="0">
                <a:latin typeface="Arial Black"/>
                <a:cs typeface="Arial Black"/>
              </a:rPr>
              <a:t>received</a:t>
            </a:r>
            <a:r>
              <a:rPr sz="1300" spc="385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calls</a:t>
            </a:r>
            <a:r>
              <a:rPr sz="1300" spc="405" dirty="0">
                <a:latin typeface="Arial Black"/>
                <a:cs typeface="Arial Black"/>
              </a:rPr>
              <a:t> </a:t>
            </a:r>
            <a:r>
              <a:rPr sz="1300" spc="90" dirty="0">
                <a:latin typeface="Arial Black"/>
                <a:cs typeface="Arial Black"/>
              </a:rPr>
              <a:t>from </a:t>
            </a:r>
            <a:r>
              <a:rPr sz="1300" spc="75" dirty="0">
                <a:latin typeface="Arial Black"/>
                <a:cs typeface="Arial Black"/>
              </a:rPr>
              <a:t>12</a:t>
            </a:r>
            <a:r>
              <a:rPr sz="1300" spc="-285" dirty="0">
                <a:latin typeface="Arial Black"/>
                <a:cs typeface="Arial Black"/>
              </a:rPr>
              <a:t> </a:t>
            </a:r>
            <a:r>
              <a:rPr sz="1300" spc="50" dirty="0">
                <a:latin typeface="Arial Black"/>
                <a:cs typeface="Arial Black"/>
              </a:rPr>
              <a:t>Pm</a:t>
            </a:r>
            <a:r>
              <a:rPr sz="1300" spc="400" dirty="0">
                <a:latin typeface="Arial Black"/>
                <a:cs typeface="Arial Black"/>
              </a:rPr>
              <a:t> </a:t>
            </a:r>
            <a:r>
              <a:rPr sz="1300" dirty="0">
                <a:latin typeface="Arial Black"/>
                <a:cs typeface="Arial Black"/>
              </a:rPr>
              <a:t>af</a:t>
            </a:r>
            <a:r>
              <a:rPr sz="1300" spc="-250" dirty="0">
                <a:latin typeface="Arial Black"/>
                <a:cs typeface="Arial Black"/>
              </a:rPr>
              <a:t> </a:t>
            </a:r>
            <a:r>
              <a:rPr sz="1300" spc="90" dirty="0">
                <a:latin typeface="Arial Black"/>
                <a:cs typeface="Arial Black"/>
              </a:rPr>
              <a:t>terwards.</a:t>
            </a:r>
            <a:endParaRPr sz="1300">
              <a:latin typeface="Arial Black"/>
              <a:cs typeface="Arial Black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231891" y="3275076"/>
            <a:ext cx="6835140" cy="3502660"/>
            <a:chOff x="5231891" y="3275076"/>
            <a:chExt cx="6835140" cy="350266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31891" y="3275076"/>
              <a:ext cx="6835140" cy="3502152"/>
            </a:xfrm>
            <a:prstGeom prst="rect">
              <a:avLst/>
            </a:prstGeom>
          </p:spPr>
        </p:pic>
        <p:pic>
          <p:nvPicPr>
            <p:cNvPr id="15" name="object 1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095999" y="4062971"/>
              <a:ext cx="5210556" cy="2020836"/>
            </a:xfrm>
            <a:prstGeom prst="rect">
              <a:avLst/>
            </a:prstGeom>
          </p:spPr>
        </p:pic>
        <p:sp>
          <p:nvSpPr>
            <p:cNvPr id="16" name="object 16"/>
            <p:cNvSpPr/>
            <p:nvPr/>
          </p:nvSpPr>
          <p:spPr>
            <a:xfrm>
              <a:off x="6155436" y="4102607"/>
              <a:ext cx="5096510" cy="1972310"/>
            </a:xfrm>
            <a:custGeom>
              <a:avLst/>
              <a:gdLst/>
              <a:ahLst/>
              <a:cxnLst/>
              <a:rect l="l" t="t" r="r" b="b"/>
              <a:pathLst>
                <a:path w="5096509" h="1972310">
                  <a:moveTo>
                    <a:pt x="178308" y="1062228"/>
                  </a:moveTo>
                  <a:lnTo>
                    <a:pt x="0" y="1062228"/>
                  </a:lnTo>
                  <a:lnTo>
                    <a:pt x="0" y="1972056"/>
                  </a:lnTo>
                  <a:lnTo>
                    <a:pt x="178308" y="1972056"/>
                  </a:lnTo>
                  <a:lnTo>
                    <a:pt x="178308" y="1062228"/>
                  </a:lnTo>
                  <a:close/>
                </a:path>
                <a:path w="5096509" h="1972310">
                  <a:moveTo>
                    <a:pt x="178308" y="178308"/>
                  </a:moveTo>
                  <a:lnTo>
                    <a:pt x="0" y="178308"/>
                  </a:lnTo>
                  <a:lnTo>
                    <a:pt x="0" y="801624"/>
                  </a:lnTo>
                  <a:lnTo>
                    <a:pt x="178308" y="801624"/>
                  </a:lnTo>
                  <a:lnTo>
                    <a:pt x="178308" y="178308"/>
                  </a:lnTo>
                  <a:close/>
                </a:path>
                <a:path w="5096509" h="1972310">
                  <a:moveTo>
                    <a:pt x="624840" y="949452"/>
                  </a:moveTo>
                  <a:lnTo>
                    <a:pt x="446532" y="949452"/>
                  </a:lnTo>
                  <a:lnTo>
                    <a:pt x="446532" y="1972056"/>
                  </a:lnTo>
                  <a:lnTo>
                    <a:pt x="624840" y="1972056"/>
                  </a:lnTo>
                  <a:lnTo>
                    <a:pt x="624840" y="949452"/>
                  </a:lnTo>
                  <a:close/>
                </a:path>
                <a:path w="5096509" h="1972310">
                  <a:moveTo>
                    <a:pt x="624840" y="0"/>
                  </a:moveTo>
                  <a:lnTo>
                    <a:pt x="446532" y="0"/>
                  </a:lnTo>
                  <a:lnTo>
                    <a:pt x="446532" y="687336"/>
                  </a:lnTo>
                  <a:lnTo>
                    <a:pt x="624840" y="687336"/>
                  </a:lnTo>
                  <a:lnTo>
                    <a:pt x="624840" y="0"/>
                  </a:lnTo>
                  <a:close/>
                </a:path>
                <a:path w="5096509" h="1972310">
                  <a:moveTo>
                    <a:pt x="1072896" y="1559052"/>
                  </a:moveTo>
                  <a:lnTo>
                    <a:pt x="893064" y="1559052"/>
                  </a:lnTo>
                  <a:lnTo>
                    <a:pt x="893064" y="1972056"/>
                  </a:lnTo>
                  <a:lnTo>
                    <a:pt x="1072896" y="1972056"/>
                  </a:lnTo>
                  <a:lnTo>
                    <a:pt x="1072896" y="1559052"/>
                  </a:lnTo>
                  <a:close/>
                </a:path>
                <a:path w="5096509" h="1972310">
                  <a:moveTo>
                    <a:pt x="1072896" y="266700"/>
                  </a:moveTo>
                  <a:lnTo>
                    <a:pt x="893064" y="266700"/>
                  </a:lnTo>
                  <a:lnTo>
                    <a:pt x="893064" y="1296924"/>
                  </a:lnTo>
                  <a:lnTo>
                    <a:pt x="1072896" y="1296924"/>
                  </a:lnTo>
                  <a:lnTo>
                    <a:pt x="1072896" y="266700"/>
                  </a:lnTo>
                  <a:close/>
                </a:path>
                <a:path w="5096509" h="1972310">
                  <a:moveTo>
                    <a:pt x="1519428" y="1144524"/>
                  </a:moveTo>
                  <a:lnTo>
                    <a:pt x="1341120" y="1144524"/>
                  </a:lnTo>
                  <a:lnTo>
                    <a:pt x="1341120" y="1972056"/>
                  </a:lnTo>
                  <a:lnTo>
                    <a:pt x="1519428" y="1972056"/>
                  </a:lnTo>
                  <a:lnTo>
                    <a:pt x="1519428" y="1144524"/>
                  </a:lnTo>
                  <a:close/>
                </a:path>
                <a:path w="5096509" h="1972310">
                  <a:moveTo>
                    <a:pt x="1519428" y="414528"/>
                  </a:moveTo>
                  <a:lnTo>
                    <a:pt x="1341120" y="414528"/>
                  </a:lnTo>
                  <a:lnTo>
                    <a:pt x="1341120" y="883920"/>
                  </a:lnTo>
                  <a:lnTo>
                    <a:pt x="1519428" y="883920"/>
                  </a:lnTo>
                  <a:lnTo>
                    <a:pt x="1519428" y="414528"/>
                  </a:lnTo>
                  <a:close/>
                </a:path>
                <a:path w="5096509" h="1972310">
                  <a:moveTo>
                    <a:pt x="1965960" y="1623060"/>
                  </a:moveTo>
                  <a:lnTo>
                    <a:pt x="1787652" y="1623060"/>
                  </a:lnTo>
                  <a:lnTo>
                    <a:pt x="1787652" y="1972056"/>
                  </a:lnTo>
                  <a:lnTo>
                    <a:pt x="1965960" y="1972056"/>
                  </a:lnTo>
                  <a:lnTo>
                    <a:pt x="1965960" y="1623060"/>
                  </a:lnTo>
                  <a:close/>
                </a:path>
                <a:path w="5096509" h="1972310">
                  <a:moveTo>
                    <a:pt x="1965960" y="548640"/>
                  </a:moveTo>
                  <a:lnTo>
                    <a:pt x="1787652" y="548640"/>
                  </a:lnTo>
                  <a:lnTo>
                    <a:pt x="1787652" y="1360932"/>
                  </a:lnTo>
                  <a:lnTo>
                    <a:pt x="1965960" y="1360932"/>
                  </a:lnTo>
                  <a:lnTo>
                    <a:pt x="1965960" y="548640"/>
                  </a:lnTo>
                  <a:close/>
                </a:path>
                <a:path w="5096509" h="1972310">
                  <a:moveTo>
                    <a:pt x="2414016" y="737616"/>
                  </a:moveTo>
                  <a:lnTo>
                    <a:pt x="2234184" y="737616"/>
                  </a:lnTo>
                  <a:lnTo>
                    <a:pt x="2234184" y="1734312"/>
                  </a:lnTo>
                  <a:lnTo>
                    <a:pt x="2414016" y="1734312"/>
                  </a:lnTo>
                  <a:lnTo>
                    <a:pt x="2414016" y="737616"/>
                  </a:lnTo>
                  <a:close/>
                </a:path>
                <a:path w="5096509" h="1972310">
                  <a:moveTo>
                    <a:pt x="2860548" y="1676400"/>
                  </a:moveTo>
                  <a:lnTo>
                    <a:pt x="2682240" y="1676400"/>
                  </a:lnTo>
                  <a:lnTo>
                    <a:pt x="2682240" y="1972056"/>
                  </a:lnTo>
                  <a:lnTo>
                    <a:pt x="2860548" y="1972056"/>
                  </a:lnTo>
                  <a:lnTo>
                    <a:pt x="2860548" y="1676400"/>
                  </a:lnTo>
                  <a:close/>
                </a:path>
                <a:path w="5096509" h="1972310">
                  <a:moveTo>
                    <a:pt x="2860548" y="787908"/>
                  </a:moveTo>
                  <a:lnTo>
                    <a:pt x="2682240" y="787908"/>
                  </a:lnTo>
                  <a:lnTo>
                    <a:pt x="2682240" y="1414272"/>
                  </a:lnTo>
                  <a:lnTo>
                    <a:pt x="2860548" y="1414272"/>
                  </a:lnTo>
                  <a:lnTo>
                    <a:pt x="2860548" y="787908"/>
                  </a:lnTo>
                  <a:close/>
                </a:path>
                <a:path w="5096509" h="1972310">
                  <a:moveTo>
                    <a:pt x="3308604" y="1868424"/>
                  </a:moveTo>
                  <a:lnTo>
                    <a:pt x="3128772" y="1868424"/>
                  </a:lnTo>
                  <a:lnTo>
                    <a:pt x="3128772" y="1972056"/>
                  </a:lnTo>
                  <a:lnTo>
                    <a:pt x="3308604" y="1972056"/>
                  </a:lnTo>
                  <a:lnTo>
                    <a:pt x="3308604" y="1868424"/>
                  </a:lnTo>
                  <a:close/>
                </a:path>
                <a:path w="5096509" h="1972310">
                  <a:moveTo>
                    <a:pt x="3308604" y="821436"/>
                  </a:moveTo>
                  <a:lnTo>
                    <a:pt x="3128772" y="821436"/>
                  </a:lnTo>
                  <a:lnTo>
                    <a:pt x="3128772" y="1607820"/>
                  </a:lnTo>
                  <a:lnTo>
                    <a:pt x="3308604" y="1607820"/>
                  </a:lnTo>
                  <a:lnTo>
                    <a:pt x="3308604" y="821436"/>
                  </a:lnTo>
                  <a:close/>
                </a:path>
                <a:path w="5096509" h="1972310">
                  <a:moveTo>
                    <a:pt x="3755136" y="996696"/>
                  </a:moveTo>
                  <a:lnTo>
                    <a:pt x="3576828" y="996696"/>
                  </a:lnTo>
                  <a:lnTo>
                    <a:pt x="3576828" y="1719072"/>
                  </a:lnTo>
                  <a:lnTo>
                    <a:pt x="3755136" y="1719072"/>
                  </a:lnTo>
                  <a:lnTo>
                    <a:pt x="3755136" y="996696"/>
                  </a:lnTo>
                  <a:close/>
                </a:path>
                <a:path w="5096509" h="1972310">
                  <a:moveTo>
                    <a:pt x="4201668" y="1458468"/>
                  </a:moveTo>
                  <a:lnTo>
                    <a:pt x="4023360" y="1458468"/>
                  </a:lnTo>
                  <a:lnTo>
                    <a:pt x="4023360" y="1972056"/>
                  </a:lnTo>
                  <a:lnTo>
                    <a:pt x="4201668" y="1972056"/>
                  </a:lnTo>
                  <a:lnTo>
                    <a:pt x="4201668" y="1458468"/>
                  </a:lnTo>
                  <a:close/>
                </a:path>
                <a:path w="5096509" h="1972310">
                  <a:moveTo>
                    <a:pt x="4201668" y="1101864"/>
                  </a:moveTo>
                  <a:lnTo>
                    <a:pt x="4023360" y="1101864"/>
                  </a:lnTo>
                  <a:lnTo>
                    <a:pt x="4023360" y="1197864"/>
                  </a:lnTo>
                  <a:lnTo>
                    <a:pt x="4201668" y="1197864"/>
                  </a:lnTo>
                  <a:lnTo>
                    <a:pt x="4201668" y="1101864"/>
                  </a:lnTo>
                  <a:close/>
                </a:path>
                <a:path w="5096509" h="1972310">
                  <a:moveTo>
                    <a:pt x="4649724" y="1653540"/>
                  </a:moveTo>
                  <a:lnTo>
                    <a:pt x="4469892" y="1653540"/>
                  </a:lnTo>
                  <a:lnTo>
                    <a:pt x="4469892" y="1972056"/>
                  </a:lnTo>
                  <a:lnTo>
                    <a:pt x="4649724" y="1972056"/>
                  </a:lnTo>
                  <a:lnTo>
                    <a:pt x="4649724" y="1653540"/>
                  </a:lnTo>
                  <a:close/>
                </a:path>
                <a:path w="5096509" h="1972310">
                  <a:moveTo>
                    <a:pt x="4649724" y="1229868"/>
                  </a:moveTo>
                  <a:lnTo>
                    <a:pt x="4469892" y="1229868"/>
                  </a:lnTo>
                  <a:lnTo>
                    <a:pt x="4469892" y="1391412"/>
                  </a:lnTo>
                  <a:lnTo>
                    <a:pt x="4649724" y="1391412"/>
                  </a:lnTo>
                  <a:lnTo>
                    <a:pt x="4649724" y="1229868"/>
                  </a:lnTo>
                  <a:close/>
                </a:path>
                <a:path w="5096509" h="1972310">
                  <a:moveTo>
                    <a:pt x="5096256" y="1575816"/>
                  </a:moveTo>
                  <a:lnTo>
                    <a:pt x="4917948" y="1575816"/>
                  </a:lnTo>
                  <a:lnTo>
                    <a:pt x="4917948" y="1972056"/>
                  </a:lnTo>
                  <a:lnTo>
                    <a:pt x="5096256" y="1972056"/>
                  </a:lnTo>
                  <a:lnTo>
                    <a:pt x="5096256" y="1575816"/>
                  </a:lnTo>
                  <a:close/>
                </a:path>
                <a:path w="5096509" h="1972310">
                  <a:moveTo>
                    <a:pt x="5096256" y="679704"/>
                  </a:moveTo>
                  <a:lnTo>
                    <a:pt x="4917948" y="679704"/>
                  </a:lnTo>
                  <a:lnTo>
                    <a:pt x="4917948" y="1315224"/>
                  </a:lnTo>
                  <a:lnTo>
                    <a:pt x="5096256" y="1315224"/>
                  </a:lnTo>
                  <a:lnTo>
                    <a:pt x="5096256" y="679704"/>
                  </a:lnTo>
                  <a:close/>
                </a:path>
              </a:pathLst>
            </a:custGeom>
            <a:solidFill>
              <a:srgbClr val="DBE0D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021323" y="6074664"/>
              <a:ext cx="5364480" cy="0"/>
            </a:xfrm>
            <a:custGeom>
              <a:avLst/>
              <a:gdLst/>
              <a:ahLst/>
              <a:cxnLst/>
              <a:rect l="l" t="t" r="r" b="b"/>
              <a:pathLst>
                <a:path w="5364480">
                  <a:moveTo>
                    <a:pt x="0" y="0"/>
                  </a:moveTo>
                  <a:lnTo>
                    <a:pt x="2305811" y="0"/>
                  </a:lnTo>
                </a:path>
                <a:path w="5364480">
                  <a:moveTo>
                    <a:pt x="2691383" y="0"/>
                  </a:moveTo>
                  <a:lnTo>
                    <a:pt x="3631692" y="0"/>
                  </a:lnTo>
                </a:path>
                <a:path w="5364480">
                  <a:moveTo>
                    <a:pt x="4017264" y="0"/>
                  </a:moveTo>
                  <a:lnTo>
                    <a:pt x="5364480" y="0"/>
                  </a:lnTo>
                </a:path>
              </a:pathLst>
            </a:custGeom>
            <a:ln w="12700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1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67627" y="4232186"/>
              <a:ext cx="595909" cy="391629"/>
            </a:xfrm>
            <a:prstGeom prst="rect">
              <a:avLst/>
            </a:prstGeom>
          </p:spPr>
        </p:pic>
        <p:pic>
          <p:nvPicPr>
            <p:cNvPr id="19" name="object 1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614159" y="4232122"/>
              <a:ext cx="597420" cy="513613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062215" y="4597882"/>
              <a:ext cx="595909" cy="350545"/>
            </a:xfrm>
            <a:prstGeom prst="rect">
              <a:avLst/>
            </a:prstGeom>
          </p:spPr>
        </p:pic>
        <p:pic>
          <p:nvPicPr>
            <p:cNvPr id="21" name="object 21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7508747" y="4800600"/>
              <a:ext cx="595909" cy="333756"/>
            </a:xfrm>
            <a:prstGeom prst="rect">
              <a:avLst/>
            </a:prstGeom>
          </p:spPr>
        </p:pic>
        <p:pic>
          <p:nvPicPr>
            <p:cNvPr id="22" name="object 22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7955279" y="4986527"/>
              <a:ext cx="597420" cy="406907"/>
            </a:xfrm>
            <a:prstGeom prst="rect">
              <a:avLst/>
            </a:prstGeom>
          </p:spPr>
        </p:pic>
        <p:pic>
          <p:nvPicPr>
            <p:cNvPr id="23" name="object 23"/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8403335" y="5245544"/>
              <a:ext cx="595909" cy="217868"/>
            </a:xfrm>
            <a:prstGeom prst="rect">
              <a:avLst/>
            </a:prstGeom>
          </p:spPr>
        </p:pic>
        <p:pic>
          <p:nvPicPr>
            <p:cNvPr id="24" name="object 24"/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8849867" y="5315673"/>
              <a:ext cx="595909" cy="195110"/>
            </a:xfrm>
            <a:prstGeom prst="rect">
              <a:avLst/>
            </a:prstGeom>
          </p:spPr>
        </p:pic>
        <p:pic>
          <p:nvPicPr>
            <p:cNvPr id="25" name="object 25"/>
            <p:cNvPicPr/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9296400" y="5362955"/>
              <a:ext cx="597420" cy="387108"/>
            </a:xfrm>
            <a:prstGeom prst="rect">
              <a:avLst/>
            </a:prstGeom>
          </p:spPr>
        </p:pic>
        <p:pic>
          <p:nvPicPr>
            <p:cNvPr id="26" name="object 26"/>
            <p:cNvPicPr/>
            <p:nvPr/>
          </p:nvPicPr>
          <p:blipFill>
            <a:blip r:embed="rId12" cstate="print"/>
            <a:stretch>
              <a:fillRect/>
            </a:stretch>
          </p:blipFill>
          <p:spPr>
            <a:xfrm>
              <a:off x="9744455" y="5602224"/>
              <a:ext cx="595909" cy="292671"/>
            </a:xfrm>
            <a:prstGeom prst="rect">
              <a:avLst/>
            </a:prstGeom>
          </p:spPr>
        </p:pic>
        <p:pic>
          <p:nvPicPr>
            <p:cNvPr id="27" name="object 27"/>
            <p:cNvPicPr/>
            <p:nvPr/>
          </p:nvPicPr>
          <p:blipFill>
            <a:blip r:embed="rId13" cstate="print"/>
            <a:stretch>
              <a:fillRect/>
            </a:stretch>
          </p:blipFill>
          <p:spPr>
            <a:xfrm>
              <a:off x="10190988" y="5747004"/>
              <a:ext cx="597420" cy="324612"/>
            </a:xfrm>
            <a:prstGeom prst="rect">
              <a:avLst/>
            </a:prstGeom>
          </p:spPr>
        </p:pic>
        <p:pic>
          <p:nvPicPr>
            <p:cNvPr id="28" name="object 28"/>
            <p:cNvPicPr/>
            <p:nvPr/>
          </p:nvPicPr>
          <p:blipFill>
            <a:blip r:embed="rId14" cstate="print"/>
            <a:stretch>
              <a:fillRect/>
            </a:stretch>
          </p:blipFill>
          <p:spPr>
            <a:xfrm>
              <a:off x="10639044" y="5166360"/>
              <a:ext cx="595909" cy="905281"/>
            </a:xfrm>
            <a:prstGeom prst="rect">
              <a:avLst/>
            </a:prstGeom>
          </p:spPr>
        </p:pic>
        <p:pic>
          <p:nvPicPr>
            <p:cNvPr id="29" name="object 2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141719" y="4448581"/>
              <a:ext cx="199580" cy="201269"/>
            </a:xfrm>
            <a:prstGeom prst="rect">
              <a:avLst/>
            </a:prstGeom>
          </p:spPr>
        </p:pic>
        <p:pic>
          <p:nvPicPr>
            <p:cNvPr id="30" name="object 3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6588251" y="4204741"/>
              <a:ext cx="199567" cy="201269"/>
            </a:xfrm>
            <a:prstGeom prst="rect">
              <a:avLst/>
            </a:prstGeom>
          </p:spPr>
        </p:pic>
        <p:pic>
          <p:nvPicPr>
            <p:cNvPr id="31" name="object 31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036307" y="4570501"/>
              <a:ext cx="199567" cy="201269"/>
            </a:xfrm>
            <a:prstGeom prst="rect">
              <a:avLst/>
            </a:prstGeom>
          </p:spPr>
        </p:pic>
        <p:pic>
          <p:nvPicPr>
            <p:cNvPr id="32" name="object 32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482839" y="4773193"/>
              <a:ext cx="199567" cy="201269"/>
            </a:xfrm>
            <a:prstGeom prst="rect">
              <a:avLst/>
            </a:prstGeom>
          </p:spPr>
        </p:pic>
        <p:pic>
          <p:nvPicPr>
            <p:cNvPr id="33" name="object 33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7929371" y="4959121"/>
              <a:ext cx="199567" cy="201269"/>
            </a:xfrm>
            <a:prstGeom prst="rect">
              <a:avLst/>
            </a:prstGeom>
          </p:spPr>
        </p:pic>
        <p:pic>
          <p:nvPicPr>
            <p:cNvPr id="34" name="object 34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377427" y="5218201"/>
              <a:ext cx="199567" cy="201269"/>
            </a:xfrm>
            <a:prstGeom prst="rect">
              <a:avLst/>
            </a:prstGeom>
          </p:spPr>
        </p:pic>
        <p:pic>
          <p:nvPicPr>
            <p:cNvPr id="35" name="object 35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8823959" y="5288305"/>
              <a:ext cx="199567" cy="201269"/>
            </a:xfrm>
            <a:prstGeom prst="rect">
              <a:avLst/>
            </a:prstGeom>
          </p:spPr>
        </p:pic>
        <p:pic>
          <p:nvPicPr>
            <p:cNvPr id="36" name="object 36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270491" y="5335549"/>
              <a:ext cx="199567" cy="201269"/>
            </a:xfrm>
            <a:prstGeom prst="rect">
              <a:avLst/>
            </a:prstGeom>
          </p:spPr>
        </p:pic>
        <p:pic>
          <p:nvPicPr>
            <p:cNvPr id="37" name="object 37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9718547" y="5574792"/>
              <a:ext cx="199567" cy="201269"/>
            </a:xfrm>
            <a:prstGeom prst="rect">
              <a:avLst/>
            </a:prstGeom>
          </p:spPr>
        </p:pic>
        <p:pic>
          <p:nvPicPr>
            <p:cNvPr id="38" name="object 38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165079" y="5719572"/>
              <a:ext cx="199567" cy="201269"/>
            </a:xfrm>
            <a:prstGeom prst="rect">
              <a:avLst/>
            </a:prstGeom>
          </p:spPr>
        </p:pic>
        <p:pic>
          <p:nvPicPr>
            <p:cNvPr id="39" name="object 39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0613135" y="5896355"/>
              <a:ext cx="199567" cy="201269"/>
            </a:xfrm>
            <a:prstGeom prst="rect">
              <a:avLst/>
            </a:prstGeom>
          </p:spPr>
        </p:pic>
        <p:pic>
          <p:nvPicPr>
            <p:cNvPr id="40" name="object 40"/>
            <p:cNvPicPr/>
            <p:nvPr/>
          </p:nvPicPr>
          <p:blipFill>
            <a:blip r:embed="rId15" cstate="print"/>
            <a:stretch>
              <a:fillRect/>
            </a:stretch>
          </p:blipFill>
          <p:spPr>
            <a:xfrm>
              <a:off x="11059667" y="5138953"/>
              <a:ext cx="199567" cy="201269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6244589" y="4289298"/>
              <a:ext cx="4918075" cy="1691639"/>
            </a:xfrm>
            <a:custGeom>
              <a:avLst/>
              <a:gdLst/>
              <a:ahLst/>
              <a:cxnLst/>
              <a:rect l="l" t="t" r="r" b="b"/>
              <a:pathLst>
                <a:path w="4918075" h="1691639">
                  <a:moveTo>
                    <a:pt x="0" y="243839"/>
                  </a:moveTo>
                  <a:lnTo>
                    <a:pt x="446532" y="0"/>
                  </a:lnTo>
                </a:path>
                <a:path w="4918075" h="1691639">
                  <a:moveTo>
                    <a:pt x="446532" y="0"/>
                  </a:moveTo>
                  <a:lnTo>
                    <a:pt x="894588" y="365759"/>
                  </a:lnTo>
                </a:path>
                <a:path w="4918075" h="1691639">
                  <a:moveTo>
                    <a:pt x="894588" y="365759"/>
                  </a:moveTo>
                  <a:lnTo>
                    <a:pt x="1341119" y="568451"/>
                  </a:lnTo>
                </a:path>
                <a:path w="4918075" h="1691639">
                  <a:moveTo>
                    <a:pt x="1341119" y="568451"/>
                  </a:moveTo>
                  <a:lnTo>
                    <a:pt x="1787652" y="754379"/>
                  </a:lnTo>
                </a:path>
                <a:path w="4918075" h="1691639">
                  <a:moveTo>
                    <a:pt x="1787652" y="754379"/>
                  </a:moveTo>
                  <a:lnTo>
                    <a:pt x="2235708" y="1013460"/>
                  </a:lnTo>
                </a:path>
                <a:path w="4918075" h="1691639">
                  <a:moveTo>
                    <a:pt x="2235708" y="1013460"/>
                  </a:moveTo>
                  <a:lnTo>
                    <a:pt x="2682240" y="1083564"/>
                  </a:lnTo>
                </a:path>
                <a:path w="4918075" h="1691639">
                  <a:moveTo>
                    <a:pt x="2682240" y="1083564"/>
                  </a:moveTo>
                  <a:lnTo>
                    <a:pt x="3128771" y="1130808"/>
                  </a:lnTo>
                </a:path>
                <a:path w="4918075" h="1691639">
                  <a:moveTo>
                    <a:pt x="3128771" y="1130808"/>
                  </a:moveTo>
                  <a:lnTo>
                    <a:pt x="3576828" y="1370076"/>
                  </a:lnTo>
                </a:path>
                <a:path w="4918075" h="1691639">
                  <a:moveTo>
                    <a:pt x="3576828" y="1370076"/>
                  </a:moveTo>
                  <a:lnTo>
                    <a:pt x="4023360" y="1514855"/>
                  </a:lnTo>
                </a:path>
                <a:path w="4918075" h="1691639">
                  <a:moveTo>
                    <a:pt x="4023360" y="1514855"/>
                  </a:moveTo>
                  <a:lnTo>
                    <a:pt x="4471416" y="1691639"/>
                  </a:lnTo>
                </a:path>
                <a:path w="4918075" h="1691639">
                  <a:moveTo>
                    <a:pt x="4471416" y="1691639"/>
                  </a:moveTo>
                  <a:lnTo>
                    <a:pt x="4917948" y="934212"/>
                  </a:lnTo>
                </a:path>
              </a:pathLst>
            </a:custGeom>
            <a:ln w="34925">
              <a:solidFill>
                <a:srgbClr val="A4B59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2" name="object 42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200965" y="4489513"/>
              <a:ext cx="85725" cy="85725"/>
            </a:xfrm>
            <a:prstGeom prst="rect">
              <a:avLst/>
            </a:prstGeom>
          </p:spPr>
        </p:pic>
        <p:pic>
          <p:nvPicPr>
            <p:cNvPr id="43" name="object 4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6647497" y="4245673"/>
              <a:ext cx="85725" cy="85725"/>
            </a:xfrm>
            <a:prstGeom prst="rect">
              <a:avLst/>
            </a:prstGeom>
          </p:spPr>
        </p:pic>
        <p:pic>
          <p:nvPicPr>
            <p:cNvPr id="44" name="object 44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095553" y="4611433"/>
              <a:ext cx="85725" cy="85725"/>
            </a:xfrm>
            <a:prstGeom prst="rect">
              <a:avLst/>
            </a:prstGeom>
          </p:spPr>
        </p:pic>
        <p:pic>
          <p:nvPicPr>
            <p:cNvPr id="45" name="object 45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542085" y="4814125"/>
              <a:ext cx="85725" cy="85725"/>
            </a:xfrm>
            <a:prstGeom prst="rect">
              <a:avLst/>
            </a:prstGeom>
          </p:spPr>
        </p:pic>
        <p:pic>
          <p:nvPicPr>
            <p:cNvPr id="46" name="object 46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7988617" y="5000053"/>
              <a:ext cx="85725" cy="85725"/>
            </a:xfrm>
            <a:prstGeom prst="rect">
              <a:avLst/>
            </a:prstGeom>
          </p:spPr>
        </p:pic>
        <p:pic>
          <p:nvPicPr>
            <p:cNvPr id="47" name="object 47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436673" y="5259133"/>
              <a:ext cx="85725" cy="85725"/>
            </a:xfrm>
            <a:prstGeom prst="rect">
              <a:avLst/>
            </a:prstGeom>
          </p:spPr>
        </p:pic>
        <p:pic>
          <p:nvPicPr>
            <p:cNvPr id="48" name="object 48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8883205" y="5329237"/>
              <a:ext cx="85725" cy="85725"/>
            </a:xfrm>
            <a:prstGeom prst="rect">
              <a:avLst/>
            </a:prstGeom>
          </p:spPr>
        </p:pic>
        <p:pic>
          <p:nvPicPr>
            <p:cNvPr id="49" name="object 49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9329737" y="5376481"/>
              <a:ext cx="85725" cy="85725"/>
            </a:xfrm>
            <a:prstGeom prst="rect">
              <a:avLst/>
            </a:prstGeom>
          </p:spPr>
        </p:pic>
        <p:pic>
          <p:nvPicPr>
            <p:cNvPr id="50" name="object 50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9777793" y="5615749"/>
              <a:ext cx="85725" cy="85725"/>
            </a:xfrm>
            <a:prstGeom prst="rect">
              <a:avLst/>
            </a:prstGeom>
          </p:spPr>
        </p:pic>
        <p:pic>
          <p:nvPicPr>
            <p:cNvPr id="51" name="object 51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224325" y="5760529"/>
              <a:ext cx="85725" cy="85725"/>
            </a:xfrm>
            <a:prstGeom prst="rect">
              <a:avLst/>
            </a:prstGeom>
          </p:spPr>
        </p:pic>
        <p:pic>
          <p:nvPicPr>
            <p:cNvPr id="52" name="object 52"/>
            <p:cNvPicPr/>
            <p:nvPr/>
          </p:nvPicPr>
          <p:blipFill>
            <a:blip r:embed="rId17" cstate="print"/>
            <a:stretch>
              <a:fillRect/>
            </a:stretch>
          </p:blipFill>
          <p:spPr>
            <a:xfrm>
              <a:off x="10672381" y="5937313"/>
              <a:ext cx="85725" cy="85725"/>
            </a:xfrm>
            <a:prstGeom prst="rect">
              <a:avLst/>
            </a:prstGeom>
          </p:spPr>
        </p:pic>
        <p:pic>
          <p:nvPicPr>
            <p:cNvPr id="53" name="object 53"/>
            <p:cNvPicPr/>
            <p:nvPr/>
          </p:nvPicPr>
          <p:blipFill>
            <a:blip r:embed="rId16" cstate="print"/>
            <a:stretch>
              <a:fillRect/>
            </a:stretch>
          </p:blipFill>
          <p:spPr>
            <a:xfrm>
              <a:off x="11118913" y="5179885"/>
              <a:ext cx="85725" cy="85724"/>
            </a:xfrm>
            <a:prstGeom prst="rect">
              <a:avLst/>
            </a:prstGeom>
          </p:spPr>
        </p:pic>
        <p:sp>
          <p:nvSpPr>
            <p:cNvPr id="54" name="object 54"/>
            <p:cNvSpPr/>
            <p:nvPr/>
          </p:nvSpPr>
          <p:spPr>
            <a:xfrm>
              <a:off x="5966459" y="3980688"/>
              <a:ext cx="556260" cy="262255"/>
            </a:xfrm>
            <a:custGeom>
              <a:avLst/>
              <a:gdLst/>
              <a:ahLst/>
              <a:cxnLst/>
              <a:rect l="l" t="t" r="r" b="b"/>
              <a:pathLst>
                <a:path w="556259" h="262254">
                  <a:moveTo>
                    <a:pt x="556260" y="0"/>
                  </a:moveTo>
                  <a:lnTo>
                    <a:pt x="0" y="0"/>
                  </a:lnTo>
                  <a:lnTo>
                    <a:pt x="0" y="262128"/>
                  </a:lnTo>
                  <a:lnTo>
                    <a:pt x="556260" y="262128"/>
                  </a:lnTo>
                  <a:lnTo>
                    <a:pt x="55626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5990971" y="4020439"/>
            <a:ext cx="506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D9D9D9"/>
                </a:solidFill>
                <a:latin typeface="Arial Black"/>
                <a:cs typeface="Arial Black"/>
              </a:rPr>
              <a:t>11.28%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412991" y="3803903"/>
            <a:ext cx="556260" cy="260985"/>
          </a:xfrm>
          <a:custGeom>
            <a:avLst/>
            <a:gdLst/>
            <a:ahLst/>
            <a:cxnLst/>
            <a:rect l="l" t="t" r="r" b="b"/>
            <a:pathLst>
              <a:path w="556259" h="260985">
                <a:moveTo>
                  <a:pt x="556260" y="0"/>
                </a:moveTo>
                <a:lnTo>
                  <a:pt x="0" y="0"/>
                </a:lnTo>
                <a:lnTo>
                  <a:pt x="0" y="260604"/>
                </a:lnTo>
                <a:lnTo>
                  <a:pt x="556260" y="260604"/>
                </a:lnTo>
                <a:lnTo>
                  <a:pt x="556260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 txBox="1"/>
          <p:nvPr/>
        </p:nvSpPr>
        <p:spPr>
          <a:xfrm>
            <a:off x="6438138" y="3843273"/>
            <a:ext cx="506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D9D9D9"/>
                </a:solidFill>
                <a:latin typeface="Arial Black"/>
                <a:cs typeface="Arial Black"/>
              </a:rPr>
              <a:t>12.40%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6861047" y="4070603"/>
            <a:ext cx="554990" cy="260985"/>
          </a:xfrm>
          <a:custGeom>
            <a:avLst/>
            <a:gdLst/>
            <a:ahLst/>
            <a:cxnLst/>
            <a:rect l="l" t="t" r="r" b="b"/>
            <a:pathLst>
              <a:path w="554990" h="260985">
                <a:moveTo>
                  <a:pt x="554735" y="0"/>
                </a:moveTo>
                <a:lnTo>
                  <a:pt x="0" y="0"/>
                </a:lnTo>
                <a:lnTo>
                  <a:pt x="0" y="260604"/>
                </a:lnTo>
                <a:lnTo>
                  <a:pt x="554735" y="260604"/>
                </a:lnTo>
                <a:lnTo>
                  <a:pt x="5547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6885178" y="4109720"/>
            <a:ext cx="50609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D9D9D9"/>
                </a:solidFill>
                <a:latin typeface="Arial Black"/>
                <a:cs typeface="Arial Black"/>
              </a:rPr>
              <a:t>10.72%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0" name="object 60"/>
          <p:cNvSpPr/>
          <p:nvPr/>
        </p:nvSpPr>
        <p:spPr>
          <a:xfrm>
            <a:off x="7347204" y="4216908"/>
            <a:ext cx="477520" cy="262255"/>
          </a:xfrm>
          <a:custGeom>
            <a:avLst/>
            <a:gdLst/>
            <a:ahLst/>
            <a:cxnLst/>
            <a:rect l="l" t="t" r="r" b="b"/>
            <a:pathLst>
              <a:path w="477520" h="262254">
                <a:moveTo>
                  <a:pt x="477011" y="0"/>
                </a:moveTo>
                <a:lnTo>
                  <a:pt x="0" y="0"/>
                </a:lnTo>
                <a:lnTo>
                  <a:pt x="0" y="262127"/>
                </a:lnTo>
                <a:lnTo>
                  <a:pt x="477011" y="262127"/>
                </a:lnTo>
                <a:lnTo>
                  <a:pt x="477011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7371968" y="4256658"/>
            <a:ext cx="428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D9D9D9"/>
                </a:solidFill>
                <a:latin typeface="Arial Black"/>
                <a:cs typeface="Arial Black"/>
              </a:rPr>
              <a:t>9.80%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793735" y="4352544"/>
            <a:ext cx="478790" cy="260985"/>
          </a:xfrm>
          <a:custGeom>
            <a:avLst/>
            <a:gdLst/>
            <a:ahLst/>
            <a:cxnLst/>
            <a:rect l="l" t="t" r="r" b="b"/>
            <a:pathLst>
              <a:path w="478790" h="260985">
                <a:moveTo>
                  <a:pt x="478535" y="0"/>
                </a:moveTo>
                <a:lnTo>
                  <a:pt x="0" y="0"/>
                </a:lnTo>
                <a:lnTo>
                  <a:pt x="0" y="260603"/>
                </a:lnTo>
                <a:lnTo>
                  <a:pt x="478535" y="260603"/>
                </a:lnTo>
                <a:lnTo>
                  <a:pt x="478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3" name="object 63"/>
          <p:cNvSpPr txBox="1"/>
          <p:nvPr/>
        </p:nvSpPr>
        <p:spPr>
          <a:xfrm>
            <a:off x="7819135" y="4391659"/>
            <a:ext cx="428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D9D9D9"/>
                </a:solidFill>
                <a:latin typeface="Arial Black"/>
                <a:cs typeface="Arial Black"/>
              </a:rPr>
              <a:t>8.95%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4" name="object 64"/>
          <p:cNvSpPr/>
          <p:nvPr/>
        </p:nvSpPr>
        <p:spPr>
          <a:xfrm>
            <a:off x="8240268" y="4541520"/>
            <a:ext cx="1373505" cy="344805"/>
          </a:xfrm>
          <a:custGeom>
            <a:avLst/>
            <a:gdLst/>
            <a:ahLst/>
            <a:cxnLst/>
            <a:rect l="l" t="t" r="r" b="b"/>
            <a:pathLst>
              <a:path w="1373504" h="344804">
                <a:moveTo>
                  <a:pt x="1373111" y="83820"/>
                </a:moveTo>
                <a:lnTo>
                  <a:pt x="925068" y="83820"/>
                </a:lnTo>
                <a:lnTo>
                  <a:pt x="925068" y="50292"/>
                </a:lnTo>
                <a:lnTo>
                  <a:pt x="478536" y="50292"/>
                </a:lnTo>
                <a:lnTo>
                  <a:pt x="478536" y="0"/>
                </a:lnTo>
                <a:lnTo>
                  <a:pt x="0" y="0"/>
                </a:lnTo>
                <a:lnTo>
                  <a:pt x="0" y="260604"/>
                </a:lnTo>
                <a:lnTo>
                  <a:pt x="448056" y="260604"/>
                </a:lnTo>
                <a:lnTo>
                  <a:pt x="448056" y="310896"/>
                </a:lnTo>
                <a:lnTo>
                  <a:pt x="894588" y="310896"/>
                </a:lnTo>
                <a:lnTo>
                  <a:pt x="894588" y="344424"/>
                </a:lnTo>
                <a:lnTo>
                  <a:pt x="1373111" y="344424"/>
                </a:lnTo>
                <a:lnTo>
                  <a:pt x="1373111" y="8382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65"/>
          <p:cNvSpPr txBox="1"/>
          <p:nvPr/>
        </p:nvSpPr>
        <p:spPr>
          <a:xfrm>
            <a:off x="8240903" y="4580635"/>
            <a:ext cx="137350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D9D9D9"/>
                </a:solidFill>
                <a:latin typeface="Arial Black"/>
                <a:cs typeface="Arial Black"/>
              </a:rPr>
              <a:t>7.76%</a:t>
            </a:r>
            <a:r>
              <a:rPr sz="900" spc="204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350" baseline="-24691" dirty="0">
                <a:solidFill>
                  <a:srgbClr val="D9D9D9"/>
                </a:solidFill>
                <a:latin typeface="Arial Black"/>
                <a:cs typeface="Arial Black"/>
              </a:rPr>
              <a:t>7.45%</a:t>
            </a:r>
            <a:r>
              <a:rPr sz="1350" spc="307" baseline="-24691" dirty="0">
                <a:solidFill>
                  <a:srgbClr val="D9D9D9"/>
                </a:solidFill>
                <a:latin typeface="Arial Black"/>
                <a:cs typeface="Arial Black"/>
              </a:rPr>
              <a:t> </a:t>
            </a:r>
            <a:r>
              <a:rPr sz="1350" spc="-30" baseline="-40123" dirty="0">
                <a:solidFill>
                  <a:srgbClr val="D9D9D9"/>
                </a:solidFill>
                <a:latin typeface="Arial Black"/>
                <a:cs typeface="Arial Black"/>
              </a:rPr>
              <a:t>7.23%</a:t>
            </a:r>
            <a:endParaRPr sz="1350" baseline="-40123">
              <a:latin typeface="Arial Black"/>
              <a:cs typeface="Arial Black"/>
            </a:endParaRPr>
          </a:p>
        </p:txBody>
      </p:sp>
      <p:sp>
        <p:nvSpPr>
          <p:cNvPr id="66" name="object 66"/>
          <p:cNvSpPr/>
          <p:nvPr/>
        </p:nvSpPr>
        <p:spPr>
          <a:xfrm>
            <a:off x="9581388" y="4800600"/>
            <a:ext cx="927100" cy="365760"/>
          </a:xfrm>
          <a:custGeom>
            <a:avLst/>
            <a:gdLst/>
            <a:ahLst/>
            <a:cxnLst/>
            <a:rect l="l" t="t" r="r" b="b"/>
            <a:pathLst>
              <a:path w="927100" h="365760">
                <a:moveTo>
                  <a:pt x="926592" y="103644"/>
                </a:moveTo>
                <a:lnTo>
                  <a:pt x="478536" y="103644"/>
                </a:lnTo>
                <a:lnTo>
                  <a:pt x="478536" y="0"/>
                </a:lnTo>
                <a:lnTo>
                  <a:pt x="0" y="0"/>
                </a:lnTo>
                <a:lnTo>
                  <a:pt x="0" y="260604"/>
                </a:lnTo>
                <a:lnTo>
                  <a:pt x="448056" y="260604"/>
                </a:lnTo>
                <a:lnTo>
                  <a:pt x="448056" y="365760"/>
                </a:lnTo>
                <a:lnTo>
                  <a:pt x="926592" y="365760"/>
                </a:lnTo>
                <a:lnTo>
                  <a:pt x="926592" y="103644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67"/>
          <p:cNvSpPr txBox="1"/>
          <p:nvPr/>
        </p:nvSpPr>
        <p:spPr>
          <a:xfrm>
            <a:off x="9607677" y="4839716"/>
            <a:ext cx="875665" cy="2673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ts val="950"/>
              </a:lnSpc>
              <a:spcBef>
                <a:spcPts val="100"/>
              </a:spcBef>
            </a:pPr>
            <a:r>
              <a:rPr sz="900" spc="-10" dirty="0">
                <a:solidFill>
                  <a:srgbClr val="D9D9D9"/>
                </a:solidFill>
                <a:latin typeface="Arial Black"/>
                <a:cs typeface="Arial Black"/>
              </a:rPr>
              <a:t>6.13%</a:t>
            </a:r>
            <a:endParaRPr sz="900">
              <a:latin typeface="Arial Black"/>
              <a:cs typeface="Arial Black"/>
            </a:endParaRPr>
          </a:p>
          <a:p>
            <a:pPr marL="459740">
              <a:lnSpc>
                <a:spcPts val="950"/>
              </a:lnSpc>
            </a:pPr>
            <a:r>
              <a:rPr sz="900" spc="-10" dirty="0">
                <a:solidFill>
                  <a:srgbClr val="D9D9D9"/>
                </a:solidFill>
                <a:latin typeface="Arial Black"/>
                <a:cs typeface="Arial Black"/>
              </a:rPr>
              <a:t>5.48%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68" name="object 68"/>
          <p:cNvSpPr/>
          <p:nvPr/>
        </p:nvSpPr>
        <p:spPr>
          <a:xfrm>
            <a:off x="10475976" y="5033771"/>
            <a:ext cx="478790" cy="260985"/>
          </a:xfrm>
          <a:custGeom>
            <a:avLst/>
            <a:gdLst/>
            <a:ahLst/>
            <a:cxnLst/>
            <a:rect l="l" t="t" r="r" b="b"/>
            <a:pathLst>
              <a:path w="478790" h="260985">
                <a:moveTo>
                  <a:pt x="478535" y="0"/>
                </a:moveTo>
                <a:lnTo>
                  <a:pt x="0" y="0"/>
                </a:lnTo>
                <a:lnTo>
                  <a:pt x="0" y="260603"/>
                </a:lnTo>
                <a:lnTo>
                  <a:pt x="478535" y="260603"/>
                </a:lnTo>
                <a:lnTo>
                  <a:pt x="478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69"/>
          <p:cNvSpPr txBox="1"/>
          <p:nvPr/>
        </p:nvSpPr>
        <p:spPr>
          <a:xfrm>
            <a:off x="10502010" y="5073522"/>
            <a:ext cx="4286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D9D9D9"/>
                </a:solidFill>
                <a:latin typeface="Arial Black"/>
                <a:cs typeface="Arial Black"/>
              </a:rPr>
              <a:t>4.67%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70" name="object 70"/>
          <p:cNvSpPr/>
          <p:nvPr/>
        </p:nvSpPr>
        <p:spPr>
          <a:xfrm>
            <a:off x="10922507" y="4483608"/>
            <a:ext cx="478790" cy="260985"/>
          </a:xfrm>
          <a:custGeom>
            <a:avLst/>
            <a:gdLst/>
            <a:ahLst/>
            <a:cxnLst/>
            <a:rect l="l" t="t" r="r" b="b"/>
            <a:pathLst>
              <a:path w="478790" h="260985">
                <a:moveTo>
                  <a:pt x="478535" y="0"/>
                </a:moveTo>
                <a:lnTo>
                  <a:pt x="0" y="0"/>
                </a:lnTo>
                <a:lnTo>
                  <a:pt x="0" y="260604"/>
                </a:lnTo>
                <a:lnTo>
                  <a:pt x="478535" y="260604"/>
                </a:lnTo>
                <a:lnTo>
                  <a:pt x="478535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1" name="object 71"/>
          <p:cNvSpPr txBox="1"/>
          <p:nvPr/>
        </p:nvSpPr>
        <p:spPr>
          <a:xfrm>
            <a:off x="10922507" y="4522723"/>
            <a:ext cx="4787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937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solidFill>
                  <a:srgbClr val="D9D9D9"/>
                </a:solidFill>
                <a:latin typeface="Arial Black"/>
                <a:cs typeface="Arial Black"/>
              </a:rPr>
              <a:t>8.13%</a:t>
            </a:r>
            <a:endParaRPr sz="900">
              <a:latin typeface="Arial Black"/>
              <a:cs typeface="Arial Black"/>
            </a:endParaRPr>
          </a:p>
        </p:txBody>
      </p:sp>
      <p:grpSp>
        <p:nvGrpSpPr>
          <p:cNvPr id="72" name="object 72"/>
          <p:cNvGrpSpPr/>
          <p:nvPr/>
        </p:nvGrpSpPr>
        <p:grpSpPr>
          <a:xfrm>
            <a:off x="6045708" y="4283773"/>
            <a:ext cx="5121275" cy="1718310"/>
            <a:chOff x="6045708" y="4283773"/>
            <a:chExt cx="5121275" cy="1718310"/>
          </a:xfrm>
        </p:grpSpPr>
        <p:sp>
          <p:nvSpPr>
            <p:cNvPr id="73" name="object 73"/>
            <p:cNvSpPr/>
            <p:nvPr/>
          </p:nvSpPr>
          <p:spPr>
            <a:xfrm>
              <a:off x="6260592" y="4527613"/>
              <a:ext cx="0" cy="377190"/>
            </a:xfrm>
            <a:custGeom>
              <a:avLst/>
              <a:gdLst/>
              <a:ahLst/>
              <a:cxnLst/>
              <a:rect l="l" t="t" r="r" b="b"/>
              <a:pathLst>
                <a:path h="377189">
                  <a:moveTo>
                    <a:pt x="0" y="0"/>
                  </a:moveTo>
                  <a:lnTo>
                    <a:pt x="0" y="376618"/>
                  </a:lnTo>
                </a:path>
              </a:pathLst>
            </a:custGeom>
            <a:ln w="4305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6691884" y="4288535"/>
              <a:ext cx="525780" cy="1111250"/>
            </a:xfrm>
            <a:custGeom>
              <a:avLst/>
              <a:gdLst/>
              <a:ahLst/>
              <a:cxnLst/>
              <a:rect l="l" t="t" r="r" b="b"/>
              <a:pathLst>
                <a:path w="525779" h="1111250">
                  <a:moveTo>
                    <a:pt x="0" y="0"/>
                  </a:moveTo>
                  <a:lnTo>
                    <a:pt x="62484" y="501395"/>
                  </a:lnTo>
                </a:path>
                <a:path w="525779" h="1111250">
                  <a:moveTo>
                    <a:pt x="446532" y="367283"/>
                  </a:moveTo>
                  <a:lnTo>
                    <a:pt x="525780" y="1110995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7586472" y="4852225"/>
              <a:ext cx="0" cy="134620"/>
            </a:xfrm>
            <a:custGeom>
              <a:avLst/>
              <a:gdLst/>
              <a:ahLst/>
              <a:cxnLst/>
              <a:rect l="l" t="t" r="r" b="b"/>
              <a:pathLst>
                <a:path h="134620">
                  <a:moveTo>
                    <a:pt x="0" y="0"/>
                  </a:moveTo>
                  <a:lnTo>
                    <a:pt x="0" y="134302"/>
                  </a:lnTo>
                </a:path>
              </a:pathLst>
            </a:custGeom>
            <a:ln w="12573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049768" y="5038153"/>
              <a:ext cx="0" cy="425450"/>
            </a:xfrm>
            <a:custGeom>
              <a:avLst/>
              <a:gdLst/>
              <a:ahLst/>
              <a:cxnLst/>
              <a:rect l="l" t="t" r="r" b="b"/>
              <a:pathLst>
                <a:path h="425450">
                  <a:moveTo>
                    <a:pt x="0" y="0"/>
                  </a:moveTo>
                  <a:lnTo>
                    <a:pt x="0" y="425386"/>
                  </a:lnTo>
                </a:path>
              </a:pathLst>
            </a:custGeom>
            <a:ln w="43052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479536" y="5303519"/>
              <a:ext cx="41275" cy="533400"/>
            </a:xfrm>
            <a:custGeom>
              <a:avLst/>
              <a:gdLst/>
              <a:ahLst/>
              <a:cxnLst/>
              <a:rect l="l" t="t" r="r" b="b"/>
              <a:pathLst>
                <a:path w="41275" h="533400">
                  <a:moveTo>
                    <a:pt x="0" y="0"/>
                  </a:moveTo>
                  <a:lnTo>
                    <a:pt x="41148" y="533399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8" name="object 78"/>
            <p:cNvSpPr/>
            <p:nvPr/>
          </p:nvSpPr>
          <p:spPr>
            <a:xfrm>
              <a:off x="8924544" y="5367337"/>
              <a:ext cx="0" cy="149860"/>
            </a:xfrm>
            <a:custGeom>
              <a:avLst/>
              <a:gdLst/>
              <a:ahLst/>
              <a:cxnLst/>
              <a:rect l="l" t="t" r="r" b="b"/>
              <a:pathLst>
                <a:path h="149860">
                  <a:moveTo>
                    <a:pt x="0" y="0"/>
                  </a:moveTo>
                  <a:lnTo>
                    <a:pt x="0" y="149542"/>
                  </a:lnTo>
                </a:path>
              </a:pathLst>
            </a:custGeom>
            <a:ln w="1562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9" name="object 79"/>
            <p:cNvSpPr/>
            <p:nvPr/>
          </p:nvSpPr>
          <p:spPr>
            <a:xfrm>
              <a:off x="9374123" y="5419343"/>
              <a:ext cx="949960" cy="402590"/>
            </a:xfrm>
            <a:custGeom>
              <a:avLst/>
              <a:gdLst/>
              <a:ahLst/>
              <a:cxnLst/>
              <a:rect l="l" t="t" r="r" b="b"/>
              <a:pathLst>
                <a:path w="949959" h="402589">
                  <a:moveTo>
                    <a:pt x="0" y="0"/>
                  </a:moveTo>
                  <a:lnTo>
                    <a:pt x="39624" y="291083"/>
                  </a:lnTo>
                </a:path>
                <a:path w="949959" h="402589">
                  <a:moveTo>
                    <a:pt x="446531" y="240791"/>
                  </a:moveTo>
                  <a:lnTo>
                    <a:pt x="472440" y="402335"/>
                  </a:lnTo>
                </a:path>
                <a:path w="949959" h="402589">
                  <a:moveTo>
                    <a:pt x="894587" y="384047"/>
                  </a:moveTo>
                  <a:lnTo>
                    <a:pt x="949451" y="141731"/>
                  </a:lnTo>
                </a:path>
              </a:pathLst>
            </a:custGeom>
            <a:ln w="9525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0" name="object 80"/>
            <p:cNvSpPr/>
            <p:nvPr/>
          </p:nvSpPr>
          <p:spPr>
            <a:xfrm>
              <a:off x="10704576" y="5756147"/>
              <a:ext cx="0" cy="230504"/>
            </a:xfrm>
            <a:custGeom>
              <a:avLst/>
              <a:gdLst/>
              <a:ahLst/>
              <a:cxnLst/>
              <a:rect l="l" t="t" r="r" b="b"/>
              <a:pathLst>
                <a:path h="230504">
                  <a:moveTo>
                    <a:pt x="0" y="0"/>
                  </a:moveTo>
                  <a:lnTo>
                    <a:pt x="0" y="230314"/>
                  </a:lnTo>
                </a:path>
              </a:pathLst>
            </a:custGeom>
            <a:ln w="30861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1" name="object 81"/>
            <p:cNvSpPr/>
            <p:nvPr/>
          </p:nvSpPr>
          <p:spPr>
            <a:xfrm>
              <a:off x="11151870" y="5219509"/>
              <a:ext cx="0" cy="198755"/>
            </a:xfrm>
            <a:custGeom>
              <a:avLst/>
              <a:gdLst/>
              <a:ahLst/>
              <a:cxnLst/>
              <a:rect l="l" t="t" r="r" b="b"/>
              <a:pathLst>
                <a:path h="198754">
                  <a:moveTo>
                    <a:pt x="0" y="0"/>
                  </a:moveTo>
                  <a:lnTo>
                    <a:pt x="0" y="198310"/>
                  </a:lnTo>
                </a:path>
              </a:pathLst>
            </a:custGeom>
            <a:ln w="29336">
              <a:solidFill>
                <a:srgbClr val="F1F1F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2" name="object 82"/>
            <p:cNvSpPr/>
            <p:nvPr/>
          </p:nvSpPr>
          <p:spPr>
            <a:xfrm>
              <a:off x="6045708" y="4904231"/>
              <a:ext cx="463550" cy="260985"/>
            </a:xfrm>
            <a:custGeom>
              <a:avLst/>
              <a:gdLst/>
              <a:ahLst/>
              <a:cxnLst/>
              <a:rect l="l" t="t" r="r" b="b"/>
              <a:pathLst>
                <a:path w="463550" h="260985">
                  <a:moveTo>
                    <a:pt x="463295" y="0"/>
                  </a:moveTo>
                  <a:lnTo>
                    <a:pt x="0" y="0"/>
                  </a:lnTo>
                  <a:lnTo>
                    <a:pt x="0" y="260604"/>
                  </a:lnTo>
                  <a:lnTo>
                    <a:pt x="463295" y="260604"/>
                  </a:lnTo>
                  <a:lnTo>
                    <a:pt x="463295" y="0"/>
                  </a:lnTo>
                  <a:close/>
                </a:path>
              </a:pathLst>
            </a:custGeom>
            <a:solidFill>
              <a:srgbClr val="FFFF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3" name="object 83"/>
          <p:cNvSpPr txBox="1"/>
          <p:nvPr/>
        </p:nvSpPr>
        <p:spPr>
          <a:xfrm>
            <a:off x="6071108" y="4943982"/>
            <a:ext cx="414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Black"/>
                <a:cs typeface="Arial Black"/>
              </a:rPr>
              <a:t>13313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4" name="object 84"/>
          <p:cNvSpPr/>
          <p:nvPr/>
        </p:nvSpPr>
        <p:spPr>
          <a:xfrm>
            <a:off x="6524243" y="4789932"/>
            <a:ext cx="462280" cy="262255"/>
          </a:xfrm>
          <a:custGeom>
            <a:avLst/>
            <a:gdLst/>
            <a:ahLst/>
            <a:cxnLst/>
            <a:rect l="l" t="t" r="r" b="b"/>
            <a:pathLst>
              <a:path w="462279" h="262254">
                <a:moveTo>
                  <a:pt x="461772" y="0"/>
                </a:moveTo>
                <a:lnTo>
                  <a:pt x="0" y="0"/>
                </a:lnTo>
                <a:lnTo>
                  <a:pt x="0" y="262127"/>
                </a:lnTo>
                <a:lnTo>
                  <a:pt x="461772" y="262127"/>
                </a:lnTo>
                <a:lnTo>
                  <a:pt x="4617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5" name="object 85"/>
          <p:cNvSpPr txBox="1"/>
          <p:nvPr/>
        </p:nvSpPr>
        <p:spPr>
          <a:xfrm>
            <a:off x="6548755" y="4829936"/>
            <a:ext cx="414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Black"/>
                <a:cs typeface="Arial Black"/>
              </a:rPr>
              <a:t>14626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6" name="object 86"/>
          <p:cNvSpPr/>
          <p:nvPr/>
        </p:nvSpPr>
        <p:spPr>
          <a:xfrm>
            <a:off x="6986016" y="5399532"/>
            <a:ext cx="463550" cy="262255"/>
          </a:xfrm>
          <a:custGeom>
            <a:avLst/>
            <a:gdLst/>
            <a:ahLst/>
            <a:cxnLst/>
            <a:rect l="l" t="t" r="r" b="b"/>
            <a:pathLst>
              <a:path w="463550" h="262254">
                <a:moveTo>
                  <a:pt x="463296" y="0"/>
                </a:moveTo>
                <a:lnTo>
                  <a:pt x="0" y="0"/>
                </a:lnTo>
                <a:lnTo>
                  <a:pt x="0" y="262128"/>
                </a:lnTo>
                <a:lnTo>
                  <a:pt x="463296" y="262128"/>
                </a:lnTo>
                <a:lnTo>
                  <a:pt x="4632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7" name="object 87"/>
          <p:cNvSpPr txBox="1"/>
          <p:nvPr/>
        </p:nvSpPr>
        <p:spPr>
          <a:xfrm>
            <a:off x="7011161" y="5439536"/>
            <a:ext cx="415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Black"/>
                <a:cs typeface="Arial Black"/>
              </a:rPr>
              <a:t>12652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88" name="object 88"/>
          <p:cNvSpPr/>
          <p:nvPr/>
        </p:nvSpPr>
        <p:spPr>
          <a:xfrm>
            <a:off x="7356347" y="4986528"/>
            <a:ext cx="463550" cy="260985"/>
          </a:xfrm>
          <a:custGeom>
            <a:avLst/>
            <a:gdLst/>
            <a:ahLst/>
            <a:cxnLst/>
            <a:rect l="l" t="t" r="r" b="b"/>
            <a:pathLst>
              <a:path w="463550" h="260985">
                <a:moveTo>
                  <a:pt x="463296" y="0"/>
                </a:moveTo>
                <a:lnTo>
                  <a:pt x="0" y="0"/>
                </a:lnTo>
                <a:lnTo>
                  <a:pt x="0" y="260604"/>
                </a:lnTo>
                <a:lnTo>
                  <a:pt x="463296" y="260604"/>
                </a:lnTo>
                <a:lnTo>
                  <a:pt x="463296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9" name="object 89"/>
          <p:cNvSpPr txBox="1"/>
          <p:nvPr/>
        </p:nvSpPr>
        <p:spPr>
          <a:xfrm>
            <a:off x="7382002" y="5025897"/>
            <a:ext cx="4140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Black"/>
                <a:cs typeface="Arial Black"/>
              </a:rPr>
              <a:t>11561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7834883" y="5463540"/>
            <a:ext cx="462280" cy="262255"/>
          </a:xfrm>
          <a:custGeom>
            <a:avLst/>
            <a:gdLst/>
            <a:ahLst/>
            <a:cxnLst/>
            <a:rect l="l" t="t" r="r" b="b"/>
            <a:pathLst>
              <a:path w="462279" h="262254">
                <a:moveTo>
                  <a:pt x="461772" y="0"/>
                </a:moveTo>
                <a:lnTo>
                  <a:pt x="0" y="0"/>
                </a:lnTo>
                <a:lnTo>
                  <a:pt x="0" y="262128"/>
                </a:lnTo>
                <a:lnTo>
                  <a:pt x="461772" y="262128"/>
                </a:lnTo>
                <a:lnTo>
                  <a:pt x="4617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/>
          <p:nvPr/>
        </p:nvSpPr>
        <p:spPr>
          <a:xfrm>
            <a:off x="7859648" y="5503570"/>
            <a:ext cx="41592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10" dirty="0">
                <a:latin typeface="Arial Black"/>
                <a:cs typeface="Arial Black"/>
              </a:rPr>
              <a:t>10561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2" name="object 92"/>
          <p:cNvSpPr/>
          <p:nvPr/>
        </p:nvSpPr>
        <p:spPr>
          <a:xfrm>
            <a:off x="8327135" y="5836920"/>
            <a:ext cx="386080" cy="262255"/>
          </a:xfrm>
          <a:custGeom>
            <a:avLst/>
            <a:gdLst/>
            <a:ahLst/>
            <a:cxnLst/>
            <a:rect l="l" t="t" r="r" b="b"/>
            <a:pathLst>
              <a:path w="386079" h="262254">
                <a:moveTo>
                  <a:pt x="385572" y="0"/>
                </a:moveTo>
                <a:lnTo>
                  <a:pt x="0" y="0"/>
                </a:lnTo>
                <a:lnTo>
                  <a:pt x="0" y="262127"/>
                </a:lnTo>
                <a:lnTo>
                  <a:pt x="385572" y="262127"/>
                </a:lnTo>
                <a:lnTo>
                  <a:pt x="3855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3" name="object 93"/>
          <p:cNvSpPr txBox="1"/>
          <p:nvPr/>
        </p:nvSpPr>
        <p:spPr>
          <a:xfrm>
            <a:off x="8352281" y="5877255"/>
            <a:ext cx="336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Black"/>
                <a:cs typeface="Arial Black"/>
              </a:rPr>
              <a:t>9159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4" name="object 94"/>
          <p:cNvSpPr/>
          <p:nvPr/>
        </p:nvSpPr>
        <p:spPr>
          <a:xfrm>
            <a:off x="8727947" y="5516879"/>
            <a:ext cx="386080" cy="262255"/>
          </a:xfrm>
          <a:custGeom>
            <a:avLst/>
            <a:gdLst/>
            <a:ahLst/>
            <a:cxnLst/>
            <a:rect l="l" t="t" r="r" b="b"/>
            <a:pathLst>
              <a:path w="386079" h="262254">
                <a:moveTo>
                  <a:pt x="385572" y="0"/>
                </a:moveTo>
                <a:lnTo>
                  <a:pt x="0" y="0"/>
                </a:lnTo>
                <a:lnTo>
                  <a:pt x="0" y="262128"/>
                </a:lnTo>
                <a:lnTo>
                  <a:pt x="385572" y="262128"/>
                </a:lnTo>
                <a:lnTo>
                  <a:pt x="3855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5" name="object 95"/>
          <p:cNvSpPr txBox="1"/>
          <p:nvPr/>
        </p:nvSpPr>
        <p:spPr>
          <a:xfrm>
            <a:off x="8753602" y="5556910"/>
            <a:ext cx="336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Black"/>
                <a:cs typeface="Arial Black"/>
              </a:rPr>
              <a:t>8788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6" name="object 96"/>
          <p:cNvSpPr/>
          <p:nvPr/>
        </p:nvSpPr>
        <p:spPr>
          <a:xfrm>
            <a:off x="9221723" y="5710428"/>
            <a:ext cx="386080" cy="260985"/>
          </a:xfrm>
          <a:custGeom>
            <a:avLst/>
            <a:gdLst/>
            <a:ahLst/>
            <a:cxnLst/>
            <a:rect l="l" t="t" r="r" b="b"/>
            <a:pathLst>
              <a:path w="386079" h="260985">
                <a:moveTo>
                  <a:pt x="385572" y="0"/>
                </a:moveTo>
                <a:lnTo>
                  <a:pt x="0" y="0"/>
                </a:lnTo>
                <a:lnTo>
                  <a:pt x="0" y="260604"/>
                </a:lnTo>
                <a:lnTo>
                  <a:pt x="385572" y="260604"/>
                </a:lnTo>
                <a:lnTo>
                  <a:pt x="3855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7" name="object 97"/>
          <p:cNvSpPr txBox="1"/>
          <p:nvPr/>
        </p:nvSpPr>
        <p:spPr>
          <a:xfrm>
            <a:off x="9246489" y="5749544"/>
            <a:ext cx="336550" cy="1631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Black"/>
                <a:cs typeface="Arial Black"/>
              </a:rPr>
              <a:t>8534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98" name="object 98"/>
          <p:cNvSpPr/>
          <p:nvPr/>
        </p:nvSpPr>
        <p:spPr>
          <a:xfrm>
            <a:off x="9653016" y="5821679"/>
            <a:ext cx="386080" cy="260985"/>
          </a:xfrm>
          <a:custGeom>
            <a:avLst/>
            <a:gdLst/>
            <a:ahLst/>
            <a:cxnLst/>
            <a:rect l="l" t="t" r="r" b="b"/>
            <a:pathLst>
              <a:path w="386079" h="260985">
                <a:moveTo>
                  <a:pt x="385572" y="0"/>
                </a:moveTo>
                <a:lnTo>
                  <a:pt x="0" y="0"/>
                </a:lnTo>
                <a:lnTo>
                  <a:pt x="0" y="260604"/>
                </a:lnTo>
                <a:lnTo>
                  <a:pt x="385572" y="260604"/>
                </a:lnTo>
                <a:lnTo>
                  <a:pt x="3855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9" name="object 99"/>
          <p:cNvSpPr txBox="1"/>
          <p:nvPr/>
        </p:nvSpPr>
        <p:spPr>
          <a:xfrm>
            <a:off x="9678416" y="5860796"/>
            <a:ext cx="336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Black"/>
                <a:cs typeface="Arial Black"/>
              </a:rPr>
              <a:t>7238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0" name="object 100"/>
          <p:cNvSpPr/>
          <p:nvPr/>
        </p:nvSpPr>
        <p:spPr>
          <a:xfrm>
            <a:off x="10131552" y="5300471"/>
            <a:ext cx="386080" cy="260985"/>
          </a:xfrm>
          <a:custGeom>
            <a:avLst/>
            <a:gdLst/>
            <a:ahLst/>
            <a:cxnLst/>
            <a:rect l="l" t="t" r="r" b="b"/>
            <a:pathLst>
              <a:path w="386079" h="260985">
                <a:moveTo>
                  <a:pt x="385572" y="0"/>
                </a:moveTo>
                <a:lnTo>
                  <a:pt x="0" y="0"/>
                </a:lnTo>
                <a:lnTo>
                  <a:pt x="0" y="260603"/>
                </a:lnTo>
                <a:lnTo>
                  <a:pt x="385572" y="260603"/>
                </a:lnTo>
                <a:lnTo>
                  <a:pt x="3855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1" name="object 101"/>
          <p:cNvSpPr txBox="1"/>
          <p:nvPr/>
        </p:nvSpPr>
        <p:spPr>
          <a:xfrm>
            <a:off x="10156063" y="5339841"/>
            <a:ext cx="336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Black"/>
                <a:cs typeface="Arial Black"/>
              </a:rPr>
              <a:t>6463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2" name="object 102"/>
          <p:cNvSpPr/>
          <p:nvPr/>
        </p:nvSpPr>
        <p:spPr>
          <a:xfrm>
            <a:off x="10501883" y="5494020"/>
            <a:ext cx="386080" cy="262255"/>
          </a:xfrm>
          <a:custGeom>
            <a:avLst/>
            <a:gdLst/>
            <a:ahLst/>
            <a:cxnLst/>
            <a:rect l="l" t="t" r="r" b="b"/>
            <a:pathLst>
              <a:path w="386079" h="262254">
                <a:moveTo>
                  <a:pt x="385572" y="0"/>
                </a:moveTo>
                <a:lnTo>
                  <a:pt x="0" y="0"/>
                </a:lnTo>
                <a:lnTo>
                  <a:pt x="0" y="262127"/>
                </a:lnTo>
                <a:lnTo>
                  <a:pt x="385572" y="262127"/>
                </a:lnTo>
                <a:lnTo>
                  <a:pt x="385572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3" name="object 103"/>
          <p:cNvSpPr txBox="1"/>
          <p:nvPr/>
        </p:nvSpPr>
        <p:spPr>
          <a:xfrm>
            <a:off x="10527030" y="5534050"/>
            <a:ext cx="336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-20" dirty="0">
                <a:latin typeface="Arial Black"/>
                <a:cs typeface="Arial Black"/>
              </a:rPr>
              <a:t>5505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4" name="object 104"/>
          <p:cNvSpPr txBox="1"/>
          <p:nvPr/>
        </p:nvSpPr>
        <p:spPr>
          <a:xfrm>
            <a:off x="10948416" y="5417820"/>
            <a:ext cx="386080" cy="26098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900" spc="-20" dirty="0">
                <a:latin typeface="Arial Black"/>
                <a:cs typeface="Arial Black"/>
              </a:rPr>
              <a:t>9588</a:t>
            </a:r>
            <a:endParaRPr sz="900">
              <a:latin typeface="Arial Black"/>
              <a:cs typeface="Arial Black"/>
            </a:endParaRPr>
          </a:p>
        </p:txBody>
      </p:sp>
      <p:sp>
        <p:nvSpPr>
          <p:cNvPr id="105" name="object 105"/>
          <p:cNvSpPr txBox="1"/>
          <p:nvPr/>
        </p:nvSpPr>
        <p:spPr>
          <a:xfrm>
            <a:off x="11521820" y="5954674"/>
            <a:ext cx="3873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solidFill>
                  <a:srgbClr val="D9D9D9"/>
                </a:solidFill>
                <a:latin typeface="Arial Black"/>
                <a:cs typeface="Arial Black"/>
              </a:rPr>
              <a:t>5000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06" name="object 106"/>
          <p:cNvSpPr txBox="1"/>
          <p:nvPr/>
        </p:nvSpPr>
        <p:spPr>
          <a:xfrm>
            <a:off x="11521820" y="5583427"/>
            <a:ext cx="3873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solidFill>
                  <a:srgbClr val="D9D9D9"/>
                </a:solidFill>
                <a:latin typeface="Arial Black"/>
                <a:cs typeface="Arial Black"/>
              </a:rPr>
              <a:t>7000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07" name="object 107"/>
          <p:cNvSpPr txBox="1"/>
          <p:nvPr/>
        </p:nvSpPr>
        <p:spPr>
          <a:xfrm>
            <a:off x="11521820" y="5212207"/>
            <a:ext cx="38735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20" dirty="0">
                <a:solidFill>
                  <a:srgbClr val="D9D9D9"/>
                </a:solidFill>
                <a:latin typeface="Arial Black"/>
                <a:cs typeface="Arial Black"/>
              </a:rPr>
              <a:t>9000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08" name="object 108"/>
          <p:cNvSpPr txBox="1"/>
          <p:nvPr/>
        </p:nvSpPr>
        <p:spPr>
          <a:xfrm>
            <a:off x="11521820" y="4840985"/>
            <a:ext cx="477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11000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09" name="object 109"/>
          <p:cNvSpPr txBox="1"/>
          <p:nvPr/>
        </p:nvSpPr>
        <p:spPr>
          <a:xfrm>
            <a:off x="11521820" y="4469638"/>
            <a:ext cx="477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13000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10" name="object 110"/>
          <p:cNvSpPr txBox="1"/>
          <p:nvPr/>
        </p:nvSpPr>
        <p:spPr>
          <a:xfrm>
            <a:off x="11521820" y="4098416"/>
            <a:ext cx="477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15000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11" name="object 111"/>
          <p:cNvSpPr txBox="1"/>
          <p:nvPr/>
        </p:nvSpPr>
        <p:spPr>
          <a:xfrm>
            <a:off x="11521820" y="3727195"/>
            <a:ext cx="477520" cy="1866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17000</a:t>
            </a:r>
            <a:endParaRPr sz="1050">
              <a:latin typeface="Arial Black"/>
              <a:cs typeface="Arial Black"/>
            </a:endParaRPr>
          </a:p>
        </p:txBody>
      </p:sp>
      <p:sp>
        <p:nvSpPr>
          <p:cNvPr id="112" name="object 112"/>
          <p:cNvSpPr txBox="1"/>
          <p:nvPr/>
        </p:nvSpPr>
        <p:spPr>
          <a:xfrm>
            <a:off x="5302377" y="3727195"/>
            <a:ext cx="585470" cy="24142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10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14.00%</a:t>
            </a:r>
            <a:endParaRPr sz="105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12.00%</a:t>
            </a:r>
            <a:endParaRPr sz="105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10.00%</a:t>
            </a:r>
            <a:endParaRPr sz="105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8.00%</a:t>
            </a:r>
            <a:endParaRPr sz="105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6.00%</a:t>
            </a:r>
            <a:endParaRPr sz="105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250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4.00%</a:t>
            </a:r>
            <a:endParaRPr sz="105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2.00%</a:t>
            </a:r>
            <a:endParaRPr sz="1050">
              <a:latin typeface="Arial Black"/>
              <a:cs typeface="Arial Black"/>
            </a:endParaRPr>
          </a:p>
          <a:p>
            <a:pPr marR="5080" algn="r">
              <a:lnSpc>
                <a:spcPct val="100000"/>
              </a:lnSpc>
              <a:spcBef>
                <a:spcPts val="1245"/>
              </a:spcBef>
            </a:pPr>
            <a:r>
              <a:rPr sz="1050" spc="-10" dirty="0">
                <a:solidFill>
                  <a:srgbClr val="D9D9D9"/>
                </a:solidFill>
                <a:latin typeface="Arial Black"/>
                <a:cs typeface="Arial Black"/>
              </a:rPr>
              <a:t>0.00%</a:t>
            </a:r>
            <a:endParaRPr sz="1050">
              <a:latin typeface="Arial Black"/>
              <a:cs typeface="Arial Black"/>
            </a:endParaRPr>
          </a:p>
        </p:txBody>
      </p:sp>
      <p:graphicFrame>
        <p:nvGraphicFramePr>
          <p:cNvPr id="113" name="object 113"/>
          <p:cNvGraphicFramePr>
            <a:graphicFrameLocks noGrp="1"/>
          </p:cNvGraphicFramePr>
          <p:nvPr/>
        </p:nvGraphicFramePr>
        <p:xfrm>
          <a:off x="6050279" y="6155435"/>
          <a:ext cx="4872354" cy="1720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178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704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703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4767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267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172085">
                <a:tc>
                  <a:txBody>
                    <a:bodyPr/>
                    <a:lstStyle/>
                    <a:p>
                      <a:pPr marL="127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10_11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11_12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12_13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13_14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14_15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15_16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048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16_17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17_18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18_19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19_20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lnR w="76200">
                      <a:solidFill>
                        <a:srgbClr val="C1C9D3"/>
                      </a:solidFill>
                      <a:prstDash val="solid"/>
                    </a:ln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31115">
                        <a:lnSpc>
                          <a:spcPct val="100000"/>
                        </a:lnSpc>
                        <a:spcBef>
                          <a:spcPts val="75"/>
                        </a:spcBef>
                      </a:pPr>
                      <a:r>
                        <a:rPr sz="900" spc="-20" dirty="0">
                          <a:latin typeface="Arial Black"/>
                          <a:cs typeface="Arial Black"/>
                        </a:rPr>
                        <a:t>20_21</a:t>
                      </a:r>
                      <a:endParaRPr sz="900">
                        <a:latin typeface="Arial Black"/>
                        <a:cs typeface="Arial Black"/>
                      </a:endParaRPr>
                    </a:p>
                  </a:txBody>
                  <a:tcPr marL="0" marR="0" marT="9525" marB="0">
                    <a:lnL w="76200">
                      <a:solidFill>
                        <a:srgbClr val="C1C9D3"/>
                      </a:solidFill>
                      <a:prstDash val="solid"/>
                    </a:lnL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14" name="object 114"/>
          <p:cNvSpPr txBox="1"/>
          <p:nvPr/>
        </p:nvSpPr>
        <p:spPr>
          <a:xfrm>
            <a:off x="11007852" y="6155435"/>
            <a:ext cx="322580" cy="172720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9525" rIns="0" bIns="0" rtlCol="0">
            <a:spAutoFit/>
          </a:bodyPr>
          <a:lstStyle/>
          <a:p>
            <a:pPr marL="1270">
              <a:lnSpc>
                <a:spcPct val="100000"/>
              </a:lnSpc>
              <a:spcBef>
                <a:spcPts val="75"/>
              </a:spcBef>
            </a:pPr>
            <a:r>
              <a:rPr sz="900" spc="-20" dirty="0">
                <a:latin typeface="Arial Black"/>
                <a:cs typeface="Arial Black"/>
              </a:rPr>
              <a:t>9_10</a:t>
            </a:r>
            <a:endParaRPr sz="900">
              <a:latin typeface="Arial Black"/>
              <a:cs typeface="Arial Black"/>
            </a:endParaRPr>
          </a:p>
        </p:txBody>
      </p:sp>
      <p:pic>
        <p:nvPicPr>
          <p:cNvPr id="115" name="object 115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6723888" y="3299459"/>
            <a:ext cx="4014978" cy="645413"/>
          </a:xfrm>
          <a:prstGeom prst="rect">
            <a:avLst/>
          </a:prstGeom>
        </p:spPr>
      </p:pic>
      <p:sp>
        <p:nvSpPr>
          <p:cNvPr id="116" name="object 116"/>
          <p:cNvSpPr txBox="1"/>
          <p:nvPr/>
        </p:nvSpPr>
        <p:spPr>
          <a:xfrm>
            <a:off x="6906006" y="3430270"/>
            <a:ext cx="3635375" cy="23939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400" dirty="0">
                <a:solidFill>
                  <a:srgbClr val="F1F1F1"/>
                </a:solidFill>
                <a:latin typeface="Arial Black"/>
                <a:cs typeface="Arial Black"/>
              </a:rPr>
              <a:t>Calls</a:t>
            </a:r>
            <a:r>
              <a:rPr sz="1400" spc="285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F1F1F1"/>
                </a:solidFill>
                <a:latin typeface="Arial Black"/>
                <a:cs typeface="Arial Black"/>
              </a:rPr>
              <a:t>received</a:t>
            </a:r>
            <a:r>
              <a:rPr sz="1400" spc="265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F1F1F1"/>
                </a:solidFill>
                <a:latin typeface="Arial Black"/>
                <a:cs typeface="Arial Black"/>
              </a:rPr>
              <a:t>in</a:t>
            </a:r>
            <a:r>
              <a:rPr sz="1400" spc="285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F1F1F1"/>
                </a:solidFill>
                <a:latin typeface="Arial Black"/>
                <a:cs typeface="Arial Black"/>
              </a:rPr>
              <a:t>each</a:t>
            </a:r>
            <a:r>
              <a:rPr sz="1400" spc="285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400" dirty="0">
                <a:solidFill>
                  <a:srgbClr val="F1F1F1"/>
                </a:solidFill>
                <a:latin typeface="Arial Black"/>
                <a:cs typeface="Arial Black"/>
              </a:rPr>
              <a:t>time</a:t>
            </a:r>
            <a:r>
              <a:rPr sz="1400" spc="270" dirty="0">
                <a:solidFill>
                  <a:srgbClr val="F1F1F1"/>
                </a:solidFill>
                <a:latin typeface="Arial Black"/>
                <a:cs typeface="Arial Black"/>
              </a:rPr>
              <a:t> </a:t>
            </a:r>
            <a:r>
              <a:rPr sz="1400" spc="-10" dirty="0">
                <a:solidFill>
                  <a:srgbClr val="F1F1F1"/>
                </a:solidFill>
                <a:latin typeface="Arial Black"/>
                <a:cs typeface="Arial Black"/>
              </a:rPr>
              <a:t>bucket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117" name="object 117"/>
          <p:cNvSpPr/>
          <p:nvPr/>
        </p:nvSpPr>
        <p:spPr>
          <a:xfrm>
            <a:off x="6693407" y="6539483"/>
            <a:ext cx="243840" cy="78105"/>
          </a:xfrm>
          <a:custGeom>
            <a:avLst/>
            <a:gdLst/>
            <a:ahLst/>
            <a:cxnLst/>
            <a:rect l="l" t="t" r="r" b="b"/>
            <a:pathLst>
              <a:path w="243840" h="78104">
                <a:moveTo>
                  <a:pt x="243840" y="0"/>
                </a:moveTo>
                <a:lnTo>
                  <a:pt x="0" y="0"/>
                </a:lnTo>
                <a:lnTo>
                  <a:pt x="0" y="77724"/>
                </a:lnTo>
                <a:lnTo>
                  <a:pt x="243840" y="77724"/>
                </a:lnTo>
                <a:lnTo>
                  <a:pt x="243840" y="0"/>
                </a:lnTo>
                <a:close/>
              </a:path>
            </a:pathLst>
          </a:custGeom>
          <a:solidFill>
            <a:srgbClr val="DBE0D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8" name="object 118"/>
          <p:cNvSpPr txBox="1"/>
          <p:nvPr/>
        </p:nvSpPr>
        <p:spPr>
          <a:xfrm>
            <a:off x="6951091" y="6474663"/>
            <a:ext cx="146812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D9D9D9"/>
                </a:solidFill>
                <a:latin typeface="Tahoma"/>
                <a:cs typeface="Tahoma"/>
              </a:rPr>
              <a:t>Count</a:t>
            </a:r>
            <a:r>
              <a:rPr sz="900" spc="40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D9D9D9"/>
                </a:solidFill>
                <a:latin typeface="Tahoma"/>
                <a:cs typeface="Tahoma"/>
              </a:rPr>
              <a:t>of</a:t>
            </a: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 Call_Seconds </a:t>
            </a:r>
            <a:r>
              <a:rPr sz="900" spc="-25" dirty="0">
                <a:solidFill>
                  <a:srgbClr val="D9D9D9"/>
                </a:solidFill>
                <a:latin typeface="Tahoma"/>
                <a:cs typeface="Tahoma"/>
              </a:rPr>
              <a:t>(s)</a:t>
            </a:r>
            <a:endParaRPr sz="900">
              <a:latin typeface="Tahoma"/>
              <a:cs typeface="Tahoma"/>
            </a:endParaRPr>
          </a:p>
        </p:txBody>
      </p:sp>
      <p:pic>
        <p:nvPicPr>
          <p:cNvPr id="119" name="object 119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8690609" y="6540817"/>
            <a:ext cx="243840" cy="73533"/>
          </a:xfrm>
          <a:prstGeom prst="rect">
            <a:avLst/>
          </a:prstGeom>
        </p:spPr>
      </p:pic>
      <p:sp>
        <p:nvSpPr>
          <p:cNvPr id="120" name="object 120"/>
          <p:cNvSpPr txBox="1"/>
          <p:nvPr/>
        </p:nvSpPr>
        <p:spPr>
          <a:xfrm>
            <a:off x="8948673" y="6474663"/>
            <a:ext cx="171386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spc="50" dirty="0">
                <a:solidFill>
                  <a:srgbClr val="D9D9D9"/>
                </a:solidFill>
                <a:latin typeface="Tahoma"/>
                <a:cs typeface="Tahoma"/>
              </a:rPr>
              <a:t>Count</a:t>
            </a:r>
            <a:r>
              <a:rPr sz="900" spc="45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900" dirty="0">
                <a:solidFill>
                  <a:srgbClr val="D9D9D9"/>
                </a:solidFill>
                <a:latin typeface="Tahoma"/>
                <a:cs typeface="Tahoma"/>
              </a:rPr>
              <a:t>of</a:t>
            </a:r>
            <a:r>
              <a:rPr sz="900" spc="50" dirty="0">
                <a:solidFill>
                  <a:srgbClr val="D9D9D9"/>
                </a:solidFill>
                <a:latin typeface="Tahoma"/>
                <a:cs typeface="Tahoma"/>
              </a:rPr>
              <a:t> </a:t>
            </a:r>
            <a:r>
              <a:rPr sz="900" spc="40" dirty="0">
                <a:solidFill>
                  <a:srgbClr val="D9D9D9"/>
                </a:solidFill>
                <a:latin typeface="Tahoma"/>
                <a:cs typeface="Tahoma"/>
              </a:rPr>
              <a:t>Customer_Phone_No</a:t>
            </a:r>
            <a:endParaRPr sz="900">
              <a:latin typeface="Tahoma"/>
              <a:cs typeface="Tahoma"/>
            </a:endParaRPr>
          </a:p>
        </p:txBody>
      </p:sp>
      <p:sp>
        <p:nvSpPr>
          <p:cNvPr id="121" name="object 5">
            <a:extLst>
              <a:ext uri="{FF2B5EF4-FFF2-40B4-BE49-F238E27FC236}">
                <a16:creationId xmlns:a16="http://schemas.microsoft.com/office/drawing/2014/main" id="{87E87008-1AAD-B86F-3251-3FE09F50233C}"/>
              </a:ext>
            </a:extLst>
          </p:cNvPr>
          <p:cNvSpPr txBox="1"/>
          <p:nvPr/>
        </p:nvSpPr>
        <p:spPr>
          <a:xfrm>
            <a:off x="7279565" y="2206026"/>
            <a:ext cx="4098290" cy="1011815"/>
          </a:xfrm>
          <a:prstGeom prst="rect">
            <a:avLst/>
          </a:prstGeom>
          <a:solidFill>
            <a:srgbClr val="96A7B8"/>
          </a:solidFill>
          <a:ln w="12700">
            <a:solidFill>
              <a:srgbClr val="3C444B"/>
            </a:solidFill>
          </a:ln>
        </p:spPr>
        <p:txBody>
          <a:bodyPr vert="horz" wrap="square" lIns="0" tIns="148590" rIns="0" bIns="0" rtlCol="0">
            <a:spAutoFit/>
          </a:bodyPr>
          <a:lstStyle/>
          <a:p>
            <a:pPr marL="229870" marR="220345" indent="124460">
              <a:lnSpc>
                <a:spcPct val="100000"/>
              </a:lnSpc>
              <a:spcBef>
                <a:spcPts val="1170"/>
              </a:spcBef>
            </a:pP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Calculation:https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://docs.google.com/spreadsheets/d/1SzR0Lxn03zZjAvqcyaH_n-_14UTrFYOa/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edit?usp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drive_link&amp;ouid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=113244944505200268977&amp;rtpof=</a:t>
            </a:r>
            <a:r>
              <a:rPr lang="en-IN" sz="1400" dirty="0" err="1">
                <a:solidFill>
                  <a:srgbClr val="FFFFFF"/>
                </a:solidFill>
                <a:latin typeface="Tahoma"/>
                <a:cs typeface="Tahoma"/>
              </a:rPr>
              <a:t>true&amp;sd</a:t>
            </a:r>
            <a:r>
              <a:rPr lang="en-IN" sz="1400" dirty="0">
                <a:solidFill>
                  <a:srgbClr val="FFFFFF"/>
                </a:solidFill>
                <a:latin typeface="Tahoma"/>
                <a:cs typeface="Tahoma"/>
              </a:rPr>
              <a:t>=true</a:t>
            </a:r>
            <a:endParaRPr sz="1400" dirty="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</TotalTime>
  <Words>3410</Words>
  <Application>Microsoft Office PowerPoint</Application>
  <PresentationFormat>Widescreen</PresentationFormat>
  <Paragraphs>256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 Black</vt:lpstr>
      <vt:lpstr>Calibri</vt:lpstr>
      <vt:lpstr>Tahoma</vt:lpstr>
      <vt:lpstr>Times New Roman</vt:lpstr>
      <vt:lpstr>Verdana</vt:lpstr>
      <vt:lpstr>Wingdings</vt:lpstr>
      <vt:lpstr>Office Theme</vt:lpstr>
      <vt:lpstr>ABC CALL VOLUME TREND ANALYSIS</vt:lpstr>
      <vt:lpstr>Table of Contents</vt:lpstr>
      <vt:lpstr>Project Description</vt:lpstr>
      <vt:lpstr>Project Objectives</vt:lpstr>
      <vt:lpstr>Approach</vt:lpstr>
      <vt:lpstr>Methodology and Teach-Stack Used</vt:lpstr>
      <vt:lpstr>Assumptions</vt:lpstr>
      <vt:lpstr>Insight-1:Visualizing Average Call Duration across Time Buckets</vt:lpstr>
      <vt:lpstr>Insight-2:Visualizing call volume across Time Buckets</vt:lpstr>
      <vt:lpstr>Insight-3:Optimizing Agent Allocation for 10% Abandon Rate</vt:lpstr>
      <vt:lpstr>Insight-3: Explanation</vt:lpstr>
      <vt:lpstr>Insight-4: Efficient Manpower Planning for 10% Max Abandon Rate, Including Night Shifts(Estimated)</vt:lpstr>
      <vt:lpstr>Insight-4: Efficient Manpower Planning for 10% Max Abandon Rate, Including Night Shifts(Precise)</vt:lpstr>
      <vt:lpstr>Key findings</vt:lpstr>
      <vt:lpstr>Conclusions</vt:lpstr>
      <vt:lpstr>Achievements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ABC call volume trend analysis</dc:title>
  <dc:creator>sourav pattanayak</dc:creator>
  <cp:lastModifiedBy>Nikhil Yadav</cp:lastModifiedBy>
  <cp:revision>1</cp:revision>
  <dcterms:created xsi:type="dcterms:W3CDTF">2025-09-19T08:48:12Z</dcterms:created>
  <dcterms:modified xsi:type="dcterms:W3CDTF">2025-09-19T11:02:07Z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2023-09-05T00:00:00Z</vt:filetime>
  </property>
  <property fmtid="{D5CDD505-2E9C-101B-9397-08002B2CF9AE}" pid="3" name="Creator">
    <vt:lpwstr>Impress</vt:lpwstr>
  </property>
  <property fmtid="{D5CDD505-2E9C-101B-9397-08002B2CF9AE}" pid="4" name="LastSaved">
    <vt:filetime>2025-09-19T00:00:00Z</vt:filetime>
  </property>
  <property fmtid="{D5CDD505-2E9C-101B-9397-08002B2CF9AE}" pid="5" name="Producer">
    <vt:lpwstr>ConvertAPI</vt:lpwstr>
  </property>
</Properties>
</file>