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83" r:id="rId4"/>
    <p:sldId id="288" r:id="rId6"/>
    <p:sldId id="290" r:id="rId7"/>
    <p:sldId id="327" r:id="rId8"/>
    <p:sldId id="293" r:id="rId9"/>
    <p:sldId id="294" r:id="rId10"/>
    <p:sldId id="296" r:id="rId11"/>
    <p:sldId id="298" r:id="rId12"/>
    <p:sldId id="297" r:id="rId13"/>
    <p:sldId id="299" r:id="rId14"/>
    <p:sldId id="300" r:id="rId15"/>
    <p:sldId id="308" r:id="rId16"/>
    <p:sldId id="301" r:id="rId17"/>
    <p:sldId id="332" r:id="rId18"/>
    <p:sldId id="302" r:id="rId19"/>
    <p:sldId id="303" r:id="rId20"/>
    <p:sldId id="311" r:id="rId21"/>
    <p:sldId id="312" r:id="rId22"/>
    <p:sldId id="304" r:id="rId23"/>
    <p:sldId id="305" r:id="rId24"/>
    <p:sldId id="306" r:id="rId25"/>
    <p:sldId id="307" r:id="rId26"/>
    <p:sldId id="328" r:id="rId27"/>
    <p:sldId id="329" r:id="rId28"/>
    <p:sldId id="330" r:id="rId29"/>
    <p:sldId id="331" r:id="rId30"/>
    <p:sldId id="333" r:id="rId31"/>
    <p:sldId id="334" r:id="rId32"/>
    <p:sldId id="335" r:id="rId33"/>
    <p:sldId id="337" r:id="rId34"/>
    <p:sldId id="338" r:id="rId35"/>
    <p:sldId id="336" r:id="rId36"/>
    <p:sldId id="309" r:id="rId37"/>
    <p:sldId id="313" r:id="rId38"/>
    <p:sldId id="314" r:id="rId39"/>
    <p:sldId id="315" r:id="rId40"/>
    <p:sldId id="318" r:id="rId41"/>
    <p:sldId id="317" r:id="rId42"/>
    <p:sldId id="319" r:id="rId43"/>
    <p:sldId id="316" r:id="rId44"/>
    <p:sldId id="320" r:id="rId4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96"/>
    <a:srgbClr val="F2F2F2"/>
    <a:srgbClr val="14348E"/>
    <a:srgbClr val="163A9E"/>
    <a:srgbClr val="163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9" autoAdjust="0"/>
    <p:restoredTop sz="96076" autoAdjust="0"/>
  </p:normalViewPr>
  <p:slideViewPr>
    <p:cSldViewPr snapToGrid="0">
      <p:cViewPr varScale="1">
        <p:scale>
          <a:sx n="103" d="100"/>
          <a:sy n="103" d="100"/>
        </p:scale>
        <p:origin x="7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F0308-40AF-49C4-AAB3-B02FC8C82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83F74-42FB-4FE0-A699-C45D1D3F88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09C13-1110-42FE-84FC-9A79765B8C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336675" y="1371600"/>
            <a:ext cx="2857500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endParaRPr lang="zh-CN" altLang="en-US" sz="8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27"/>
          <p:cNvGrpSpPr/>
          <p:nvPr/>
        </p:nvGrpSpPr>
        <p:grpSpPr bwMode="auto">
          <a:xfrm flipV="1">
            <a:off x="0" y="5486400"/>
            <a:ext cx="12192000" cy="636588"/>
            <a:chOff x="1161637" y="3765671"/>
            <a:chExt cx="6582107" cy="644096"/>
          </a:xfrm>
        </p:grpSpPr>
        <p:sp>
          <p:nvSpPr>
            <p:cNvPr id="6" name="任意多边形 5"/>
            <p:cNvSpPr/>
            <p:nvPr/>
          </p:nvSpPr>
          <p:spPr>
            <a:xfrm rot="10800000">
              <a:off x="1161637" y="3765671"/>
              <a:ext cx="6391843" cy="491504"/>
            </a:xfrm>
            <a:custGeom>
              <a:avLst/>
              <a:gdLst>
                <a:gd name="connsiteX0" fmla="*/ 101577 w 4729771"/>
                <a:gd name="connsiteY0" fmla="*/ 21579 h 410004"/>
                <a:gd name="connsiteX1" fmla="*/ 101577 w 4729771"/>
                <a:gd name="connsiteY1" fmla="*/ 388425 h 410004"/>
                <a:gd name="connsiteX2" fmla="*/ 4663521 w 4729771"/>
                <a:gd name="connsiteY2" fmla="*/ 388425 h 410004"/>
                <a:gd name="connsiteX3" fmla="*/ 4663521 w 4729771"/>
                <a:gd name="connsiteY3" fmla="*/ 21579 h 410004"/>
                <a:gd name="connsiteX4" fmla="*/ 0 w 4729771"/>
                <a:gd name="connsiteY4" fmla="*/ 0 h 410004"/>
                <a:gd name="connsiteX5" fmla="*/ 4729771 w 4729771"/>
                <a:gd name="connsiteY5" fmla="*/ 0 h 410004"/>
                <a:gd name="connsiteX6" fmla="*/ 4729771 w 4729771"/>
                <a:gd name="connsiteY6" fmla="*/ 410004 h 410004"/>
                <a:gd name="connsiteX7" fmla="*/ 0 w 4729771"/>
                <a:gd name="connsiteY7" fmla="*/ 410004 h 4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9771" h="410004">
                  <a:moveTo>
                    <a:pt x="101577" y="21579"/>
                  </a:moveTo>
                  <a:lnTo>
                    <a:pt x="101577" y="388425"/>
                  </a:lnTo>
                  <a:lnTo>
                    <a:pt x="4663521" y="388425"/>
                  </a:lnTo>
                  <a:lnTo>
                    <a:pt x="4663521" y="21579"/>
                  </a:lnTo>
                  <a:close/>
                  <a:moveTo>
                    <a:pt x="0" y="0"/>
                  </a:moveTo>
                  <a:lnTo>
                    <a:pt x="4729771" y="0"/>
                  </a:lnTo>
                  <a:lnTo>
                    <a:pt x="4729771" y="410004"/>
                  </a:lnTo>
                  <a:lnTo>
                    <a:pt x="0" y="410004"/>
                  </a:lnTo>
                  <a:close/>
                </a:path>
              </a:pathLst>
            </a:custGeom>
            <a:gradFill>
              <a:gsLst>
                <a:gs pos="0">
                  <a:srgbClr val="FD30FF"/>
                </a:gs>
                <a:gs pos="100000">
                  <a:srgbClr val="FF779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351901" y="3918263"/>
              <a:ext cx="6391843" cy="491504"/>
            </a:xfrm>
            <a:custGeom>
              <a:avLst/>
              <a:gdLst>
                <a:gd name="connsiteX0" fmla="*/ 101577 w 4729771"/>
                <a:gd name="connsiteY0" fmla="*/ 21579 h 410004"/>
                <a:gd name="connsiteX1" fmla="*/ 101577 w 4729771"/>
                <a:gd name="connsiteY1" fmla="*/ 388425 h 410004"/>
                <a:gd name="connsiteX2" fmla="*/ 4663521 w 4729771"/>
                <a:gd name="connsiteY2" fmla="*/ 388425 h 410004"/>
                <a:gd name="connsiteX3" fmla="*/ 4663521 w 4729771"/>
                <a:gd name="connsiteY3" fmla="*/ 21579 h 410004"/>
                <a:gd name="connsiteX4" fmla="*/ 0 w 4729771"/>
                <a:gd name="connsiteY4" fmla="*/ 0 h 410004"/>
                <a:gd name="connsiteX5" fmla="*/ 4729771 w 4729771"/>
                <a:gd name="connsiteY5" fmla="*/ 0 h 410004"/>
                <a:gd name="connsiteX6" fmla="*/ 4729771 w 4729771"/>
                <a:gd name="connsiteY6" fmla="*/ 410004 h 410004"/>
                <a:gd name="connsiteX7" fmla="*/ 0 w 4729771"/>
                <a:gd name="connsiteY7" fmla="*/ 410004 h 4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9771" h="410004">
                  <a:moveTo>
                    <a:pt x="101577" y="21579"/>
                  </a:moveTo>
                  <a:lnTo>
                    <a:pt x="101577" y="388425"/>
                  </a:lnTo>
                  <a:lnTo>
                    <a:pt x="4663521" y="388425"/>
                  </a:lnTo>
                  <a:lnTo>
                    <a:pt x="4663521" y="21579"/>
                  </a:lnTo>
                  <a:close/>
                  <a:moveTo>
                    <a:pt x="0" y="0"/>
                  </a:moveTo>
                  <a:lnTo>
                    <a:pt x="4729771" y="0"/>
                  </a:lnTo>
                  <a:lnTo>
                    <a:pt x="4729771" y="410004"/>
                  </a:lnTo>
                  <a:lnTo>
                    <a:pt x="0" y="410004"/>
                  </a:lnTo>
                  <a:close/>
                </a:path>
              </a:pathLst>
            </a:custGeom>
            <a:gradFill>
              <a:gsLst>
                <a:gs pos="0">
                  <a:srgbClr val="FD30FF"/>
                </a:gs>
                <a:gs pos="100000">
                  <a:srgbClr val="FF779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4382" y="2647949"/>
            <a:ext cx="10663237" cy="86201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6600" y="3697288"/>
            <a:ext cx="3581400" cy="49371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1CEF-498D-4238-A61A-2ADEFE6AF516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F37D0-6CE6-4D57-B70E-2DBBB6F512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326D-A385-4FDA-B484-7FECE84159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78CB-5DF5-43F7-AF4D-B2C87E5A02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 bwMode="auto">
          <a:xfrm>
            <a:off x="5348288" y="1770063"/>
            <a:ext cx="1495425" cy="1498600"/>
          </a:xfrm>
          <a:custGeom>
            <a:avLst/>
            <a:gdLst>
              <a:gd name="connsiteX0" fmla="*/ 72008 w 1368152"/>
              <a:gd name="connsiteY0" fmla="*/ 72008 h 1368152"/>
              <a:gd name="connsiteX1" fmla="*/ 72008 w 1368152"/>
              <a:gd name="connsiteY1" fmla="*/ 1296144 h 1368152"/>
              <a:gd name="connsiteX2" fmla="*/ 1296144 w 1368152"/>
              <a:gd name="connsiteY2" fmla="*/ 1296144 h 1368152"/>
              <a:gd name="connsiteX3" fmla="*/ 1296144 w 1368152"/>
              <a:gd name="connsiteY3" fmla="*/ 72008 h 1368152"/>
              <a:gd name="connsiteX4" fmla="*/ 0 w 1368152"/>
              <a:gd name="connsiteY4" fmla="*/ 0 h 1368152"/>
              <a:gd name="connsiteX5" fmla="*/ 1368152 w 1368152"/>
              <a:gd name="connsiteY5" fmla="*/ 0 h 1368152"/>
              <a:gd name="connsiteX6" fmla="*/ 1368152 w 1368152"/>
              <a:gd name="connsiteY6" fmla="*/ 1368152 h 1368152"/>
              <a:gd name="connsiteX7" fmla="*/ 0 w 1368152"/>
              <a:gd name="connsiteY7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152" h="1368152">
                <a:moveTo>
                  <a:pt x="72008" y="72008"/>
                </a:moveTo>
                <a:lnTo>
                  <a:pt x="72008" y="1296144"/>
                </a:lnTo>
                <a:lnTo>
                  <a:pt x="1296144" y="1296144"/>
                </a:lnTo>
                <a:lnTo>
                  <a:pt x="1296144" y="72008"/>
                </a:lnTo>
                <a:close/>
                <a:moveTo>
                  <a:pt x="0" y="0"/>
                </a:moveTo>
                <a:lnTo>
                  <a:pt x="1368152" y="0"/>
                </a:lnTo>
                <a:lnTo>
                  <a:pt x="1368152" y="1368152"/>
                </a:lnTo>
                <a:lnTo>
                  <a:pt x="0" y="1368152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1364183">
            <a:off x="-42863" y="4794250"/>
            <a:ext cx="6391276" cy="490538"/>
          </a:xfrm>
          <a:custGeom>
            <a:avLst/>
            <a:gdLst>
              <a:gd name="connsiteX0" fmla="*/ 101577 w 4729771"/>
              <a:gd name="connsiteY0" fmla="*/ 21579 h 410004"/>
              <a:gd name="connsiteX1" fmla="*/ 101577 w 4729771"/>
              <a:gd name="connsiteY1" fmla="*/ 388425 h 410004"/>
              <a:gd name="connsiteX2" fmla="*/ 4663521 w 4729771"/>
              <a:gd name="connsiteY2" fmla="*/ 388425 h 410004"/>
              <a:gd name="connsiteX3" fmla="*/ 4663521 w 4729771"/>
              <a:gd name="connsiteY3" fmla="*/ 21579 h 410004"/>
              <a:gd name="connsiteX4" fmla="*/ 0 w 4729771"/>
              <a:gd name="connsiteY4" fmla="*/ 0 h 410004"/>
              <a:gd name="connsiteX5" fmla="*/ 4729771 w 4729771"/>
              <a:gd name="connsiteY5" fmla="*/ 0 h 410004"/>
              <a:gd name="connsiteX6" fmla="*/ 4729771 w 4729771"/>
              <a:gd name="connsiteY6" fmla="*/ 410004 h 410004"/>
              <a:gd name="connsiteX7" fmla="*/ 0 w 4729771"/>
              <a:gd name="connsiteY7" fmla="*/ 410004 h 4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9771" h="410004">
                <a:moveTo>
                  <a:pt x="101577" y="21579"/>
                </a:moveTo>
                <a:lnTo>
                  <a:pt x="101577" y="388425"/>
                </a:lnTo>
                <a:lnTo>
                  <a:pt x="4663521" y="388425"/>
                </a:lnTo>
                <a:lnTo>
                  <a:pt x="4663521" y="21579"/>
                </a:lnTo>
                <a:close/>
                <a:moveTo>
                  <a:pt x="0" y="0"/>
                </a:moveTo>
                <a:lnTo>
                  <a:pt x="4729771" y="0"/>
                </a:lnTo>
                <a:lnTo>
                  <a:pt x="4729771" y="410004"/>
                </a:lnTo>
                <a:lnTo>
                  <a:pt x="0" y="410004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1364183">
            <a:off x="5803900" y="5259388"/>
            <a:ext cx="6391275" cy="492125"/>
          </a:xfrm>
          <a:custGeom>
            <a:avLst/>
            <a:gdLst>
              <a:gd name="connsiteX0" fmla="*/ 101577 w 4729771"/>
              <a:gd name="connsiteY0" fmla="*/ 21579 h 410004"/>
              <a:gd name="connsiteX1" fmla="*/ 101577 w 4729771"/>
              <a:gd name="connsiteY1" fmla="*/ 388425 h 410004"/>
              <a:gd name="connsiteX2" fmla="*/ 4663521 w 4729771"/>
              <a:gd name="connsiteY2" fmla="*/ 388425 h 410004"/>
              <a:gd name="connsiteX3" fmla="*/ 4663521 w 4729771"/>
              <a:gd name="connsiteY3" fmla="*/ 21579 h 410004"/>
              <a:gd name="connsiteX4" fmla="*/ 0 w 4729771"/>
              <a:gd name="connsiteY4" fmla="*/ 0 h 410004"/>
              <a:gd name="connsiteX5" fmla="*/ 4729771 w 4729771"/>
              <a:gd name="connsiteY5" fmla="*/ 0 h 410004"/>
              <a:gd name="connsiteX6" fmla="*/ 4729771 w 4729771"/>
              <a:gd name="connsiteY6" fmla="*/ 410004 h 410004"/>
              <a:gd name="connsiteX7" fmla="*/ 0 w 4729771"/>
              <a:gd name="connsiteY7" fmla="*/ 410004 h 4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9771" h="410004">
                <a:moveTo>
                  <a:pt x="101577" y="21579"/>
                </a:moveTo>
                <a:lnTo>
                  <a:pt x="101577" y="388425"/>
                </a:lnTo>
                <a:lnTo>
                  <a:pt x="4663521" y="388425"/>
                </a:lnTo>
                <a:lnTo>
                  <a:pt x="4663521" y="21579"/>
                </a:lnTo>
                <a:close/>
                <a:moveTo>
                  <a:pt x="0" y="0"/>
                </a:moveTo>
                <a:lnTo>
                  <a:pt x="4729771" y="0"/>
                </a:lnTo>
                <a:lnTo>
                  <a:pt x="4729771" y="410004"/>
                </a:lnTo>
                <a:lnTo>
                  <a:pt x="0" y="410004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7000" y="3722688"/>
            <a:ext cx="9398000" cy="8397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492EE-5294-4F40-82DA-9196E8E7F06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72E1A-1A5B-47A6-846F-4E8A4ADF7E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1AC64-EB01-43EB-912C-94EB490C185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53EF6-57E9-4E7E-A36D-40016A1127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AC61-62C5-4064-A33B-24B0E3A9B04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56655-9D93-4FB9-9E05-832EF53249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10800000" flipV="1">
            <a:off x="630237" y="2165350"/>
            <a:ext cx="10931525" cy="2527300"/>
          </a:xfrm>
          <a:custGeom>
            <a:avLst/>
            <a:gdLst>
              <a:gd name="connsiteX0" fmla="*/ 101577 w 4729771"/>
              <a:gd name="connsiteY0" fmla="*/ 21579 h 410004"/>
              <a:gd name="connsiteX1" fmla="*/ 101577 w 4729771"/>
              <a:gd name="connsiteY1" fmla="*/ 388425 h 410004"/>
              <a:gd name="connsiteX2" fmla="*/ 4663521 w 4729771"/>
              <a:gd name="connsiteY2" fmla="*/ 388425 h 410004"/>
              <a:gd name="connsiteX3" fmla="*/ 4663521 w 4729771"/>
              <a:gd name="connsiteY3" fmla="*/ 21579 h 410004"/>
              <a:gd name="connsiteX4" fmla="*/ 0 w 4729771"/>
              <a:gd name="connsiteY4" fmla="*/ 0 h 410004"/>
              <a:gd name="connsiteX5" fmla="*/ 4729771 w 4729771"/>
              <a:gd name="connsiteY5" fmla="*/ 0 h 410004"/>
              <a:gd name="connsiteX6" fmla="*/ 4729771 w 4729771"/>
              <a:gd name="connsiteY6" fmla="*/ 410004 h 410004"/>
              <a:gd name="connsiteX7" fmla="*/ 0 w 4729771"/>
              <a:gd name="connsiteY7" fmla="*/ 410004 h 4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9771" h="410004">
                <a:moveTo>
                  <a:pt x="101577" y="21579"/>
                </a:moveTo>
                <a:lnTo>
                  <a:pt x="101577" y="388425"/>
                </a:lnTo>
                <a:lnTo>
                  <a:pt x="4663521" y="388425"/>
                </a:lnTo>
                <a:lnTo>
                  <a:pt x="4663521" y="21579"/>
                </a:lnTo>
                <a:close/>
                <a:moveTo>
                  <a:pt x="0" y="0"/>
                </a:moveTo>
                <a:lnTo>
                  <a:pt x="4729771" y="0"/>
                </a:lnTo>
                <a:lnTo>
                  <a:pt x="4729771" y="410004"/>
                </a:lnTo>
                <a:lnTo>
                  <a:pt x="0" y="410004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0300" y="2465784"/>
            <a:ext cx="9931400" cy="1926431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FC7FD-1690-4451-81A5-E99742977A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83932-C083-47F9-8526-1451B62380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51FCB-12DF-43AD-AF30-A857622F172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7F5F-2A88-49E0-836B-55B37E63D010}" type="slidenum">
              <a:rPr lang="zh-CN" altLang="en-US"/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600075" y="554038"/>
            <a:ext cx="684213" cy="509587"/>
          </a:xfrm>
          <a:custGeom>
            <a:avLst/>
            <a:gdLst>
              <a:gd name="connsiteX0" fmla="*/ 72008 w 1368152"/>
              <a:gd name="connsiteY0" fmla="*/ 72008 h 1368152"/>
              <a:gd name="connsiteX1" fmla="*/ 72008 w 1368152"/>
              <a:gd name="connsiteY1" fmla="*/ 1296144 h 1368152"/>
              <a:gd name="connsiteX2" fmla="*/ 1296144 w 1368152"/>
              <a:gd name="connsiteY2" fmla="*/ 1296144 h 1368152"/>
              <a:gd name="connsiteX3" fmla="*/ 1296144 w 1368152"/>
              <a:gd name="connsiteY3" fmla="*/ 72008 h 1368152"/>
              <a:gd name="connsiteX4" fmla="*/ 0 w 1368152"/>
              <a:gd name="connsiteY4" fmla="*/ 0 h 1368152"/>
              <a:gd name="connsiteX5" fmla="*/ 1368152 w 1368152"/>
              <a:gd name="connsiteY5" fmla="*/ 0 h 1368152"/>
              <a:gd name="connsiteX6" fmla="*/ 1368152 w 1368152"/>
              <a:gd name="connsiteY6" fmla="*/ 1368152 h 1368152"/>
              <a:gd name="connsiteX7" fmla="*/ 0 w 1368152"/>
              <a:gd name="connsiteY7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152" h="1368152">
                <a:moveTo>
                  <a:pt x="72008" y="72008"/>
                </a:moveTo>
                <a:lnTo>
                  <a:pt x="72008" y="1296144"/>
                </a:lnTo>
                <a:lnTo>
                  <a:pt x="1296144" y="1296144"/>
                </a:lnTo>
                <a:lnTo>
                  <a:pt x="1296144" y="72008"/>
                </a:lnTo>
                <a:close/>
                <a:moveTo>
                  <a:pt x="0" y="0"/>
                </a:moveTo>
                <a:lnTo>
                  <a:pt x="1368152" y="0"/>
                </a:lnTo>
                <a:lnTo>
                  <a:pt x="1368152" y="1368152"/>
                </a:lnTo>
                <a:lnTo>
                  <a:pt x="0" y="1368152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1D7C1-D6A5-4963-AB7B-5612FBB5D96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5BE85-3490-4CC2-9EF4-6FC21BEE8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79000" y="365125"/>
            <a:ext cx="15748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41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2026C-353E-49D4-A826-330A5DF644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B1FF-B735-4F6E-970D-FB8392D3E7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38175"/>
            <a:ext cx="10515600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9A8AA-CA82-44E7-B980-8D56F9C757C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7DB53-95BD-4018-99B2-7575B3D8DC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620AD-88A0-4E31-A942-2854C0FADB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EB4EB9-53AB-4BBF-B04F-DB3142DEDB7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11.wmf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6.xml"/><Relationship Id="rId1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hyperlink" Target="https://blogs.msdn.microsoft.com/dotnet/2018/04/18/performance-improvements-in-net-core-2-1/" TargetMode="Externa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2" Type="http://schemas.openxmlformats.org/officeDocument/2006/relationships/image" Target="../media/image5.png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3685" y="866775"/>
            <a:ext cx="7840345" cy="1929130"/>
          </a:xfrm>
        </p:spPr>
        <p:txBody>
          <a:bodyPr>
            <a:noAutofit/>
          </a:bodyPr>
          <a:lstStyle/>
          <a:p>
            <a:r>
              <a:rPr lang="en-US" altLang="zh-CN" sz="11500">
                <a:solidFill>
                  <a:schemeClr val="bg1"/>
                </a:solidFill>
              </a:rPr>
              <a:t>.NET Core</a:t>
            </a:r>
            <a:endParaRPr lang="en-US" altLang="zh-CN" sz="115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440" y="3782060"/>
            <a:ext cx="192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5">
                    <a:lumMod val="10000"/>
                    <a:lumOff val="90000"/>
                  </a:schemeClr>
                </a:solidFill>
              </a:rPr>
              <a:t>Chaunce</a:t>
            </a:r>
            <a:endParaRPr lang="en-US" altLang="zh-CN" sz="2800">
              <a:solidFill>
                <a:schemeClr val="accent5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030" y="5664835"/>
            <a:ext cx="3681095" cy="899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5555" y="5139055"/>
            <a:ext cx="49707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accent5">
                    <a:lumMod val="10000"/>
                    <a:lumOff val="90000"/>
                  </a:schemeClr>
                </a:solidFill>
              </a:rPr>
              <a:t>   </a:t>
            </a:r>
            <a:r>
              <a:rPr lang="zh-CN" altLang="en-US">
                <a:solidFill>
                  <a:schemeClr val="accent5">
                    <a:lumMod val="10000"/>
                    <a:lumOff val="90000"/>
                  </a:schemeClr>
                </a:solidFill>
              </a:rPr>
              <a:t>博客园：http://www.cnblogs.com/xiaoliangge/</a:t>
            </a:r>
            <a:endParaRPr lang="zh-CN" altLang="en-US">
              <a:solidFill>
                <a:schemeClr val="accent5">
                  <a:lumMod val="10000"/>
                  <a:lumOff val="9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accent5">
                    <a:lumMod val="10000"/>
                    <a:lumOff val="90000"/>
                  </a:schemeClr>
                </a:solidFill>
              </a:rPr>
              <a:t>     github:  https://github.com/liuyl1992</a:t>
            </a:r>
            <a:endParaRPr lang="en-US" altLang="zh-CN">
              <a:solidFill>
                <a:schemeClr val="accent5">
                  <a:lumMod val="10000"/>
                  <a:lumOff val="9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accent5">
                    <a:lumMod val="10000"/>
                    <a:lumOff val="90000"/>
                  </a:schemeClr>
                </a:solidFill>
              </a:rPr>
              <a:t>个人</a:t>
            </a:r>
            <a:r>
              <a:rPr lang="zh-CN" altLang="en-US">
                <a:solidFill>
                  <a:schemeClr val="accent5">
                    <a:lumMod val="10000"/>
                    <a:lumOff val="90000"/>
                  </a:schemeClr>
                </a:solidFill>
              </a:rPr>
              <a:t>站点</a:t>
            </a:r>
            <a:r>
              <a:rPr lang="en-US" altLang="zh-CN">
                <a:solidFill>
                  <a:schemeClr val="accent5">
                    <a:lumMod val="10000"/>
                    <a:lumOff val="90000"/>
                  </a:schemeClr>
                </a:solidFill>
              </a:rPr>
              <a:t>：http://blog.chaunce.top</a:t>
            </a:r>
            <a:endParaRPr lang="en-US" altLang="zh-CN">
              <a:solidFill>
                <a:schemeClr val="accent5">
                  <a:lumMod val="10000"/>
                  <a:lumOff val="9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altLang="zh-CN" sz="8800"/>
              <a:t>P</a:t>
            </a:r>
            <a:r>
              <a:rPr lang="zh-CN" altLang="en-US" sz="8800"/>
              <a:t>erformance</a:t>
            </a:r>
            <a:endParaRPr lang="zh-CN" altLang="en-US" sz="88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3018155"/>
            <a:ext cx="5334000" cy="35585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21300" y="555752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>
                <a:sym typeface="+mn-ea"/>
              </a:rPr>
              <a:t>强劲性能</a:t>
            </a:r>
            <a:endParaRPr lang="zh-CN" altLang="en-US" sz="72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5875655"/>
          </a:xfrm>
        </p:spPr>
        <p:txBody>
          <a:bodyPr>
            <a:noAutofit/>
          </a:bodyPr>
          <a:p>
            <a:pPr>
              <a:lnSpc>
                <a:spcPct val="300000"/>
              </a:lnSpc>
            </a:pPr>
            <a:r>
              <a:rPr lang="zh-CN" altLang="en-US" sz="2800"/>
              <a:t>通过</a:t>
            </a:r>
            <a:r>
              <a:rPr lang="en-US" altLang="zh-CN" sz="2800"/>
              <a:t>.NETCore2.1</a:t>
            </a:r>
            <a:r>
              <a:rPr lang="zh-CN" altLang="en-US" sz="2800"/>
              <a:t>新功能</a:t>
            </a:r>
            <a:r>
              <a:rPr lang="en-US" altLang="zh-CN" sz="2800"/>
              <a:t>Span&lt;&gt;</a:t>
            </a:r>
            <a:r>
              <a:rPr lang="zh-CN" altLang="en-US" sz="2800"/>
              <a:t>优化以达到最高性能</a:t>
            </a:r>
            <a:endParaRPr lang="zh-CN" altLang="en-US" sz="2800"/>
          </a:p>
          <a:p>
            <a:pPr>
              <a:lnSpc>
                <a:spcPct val="300000"/>
              </a:lnSpc>
            </a:pPr>
            <a:r>
              <a:rPr lang="zh-CN" altLang="en-US" sz="2800"/>
              <a:t>普遍情况下</a:t>
            </a:r>
            <a:r>
              <a:rPr lang="en-US" altLang="zh-CN" sz="2800"/>
              <a:t>.NETCore2.0</a:t>
            </a:r>
            <a:r>
              <a:rPr lang="zh-CN" altLang="en-US" sz="2800"/>
              <a:t>速度快过</a:t>
            </a:r>
            <a:r>
              <a:rPr lang="en-US" altLang="zh-CN" sz="2800"/>
              <a:t>.NET 400</a:t>
            </a:r>
            <a:r>
              <a:rPr lang="zh-CN" altLang="en-US" sz="2800"/>
              <a:t>倍</a:t>
            </a:r>
            <a:endParaRPr lang="zh-CN" altLang="en-US" sz="2800"/>
          </a:p>
          <a:p>
            <a:pPr>
              <a:lnSpc>
                <a:spcPct val="300000"/>
              </a:lnSpc>
            </a:pPr>
            <a:r>
              <a:rPr lang="zh-CN" altLang="en-US" sz="2800"/>
              <a:t>某些条件下</a:t>
            </a:r>
            <a:r>
              <a:rPr lang="en-US" altLang="zh-CN" sz="2800"/>
              <a:t>.NETCore2.1</a:t>
            </a:r>
            <a:r>
              <a:rPr lang="zh-CN" altLang="en-US" sz="2800"/>
              <a:t>速度比</a:t>
            </a:r>
            <a:r>
              <a:rPr lang="en-US" altLang="zh-CN" sz="2800"/>
              <a:t>.NETCore2.0</a:t>
            </a:r>
            <a:r>
              <a:rPr lang="zh-CN" altLang="en-US" sz="2800"/>
              <a:t>又提高了</a:t>
            </a:r>
            <a:r>
              <a:rPr lang="en-US" altLang="zh-CN" sz="2800"/>
              <a:t>40%</a:t>
            </a:r>
            <a:endParaRPr lang="en-US" altLang="zh-CN" sz="2800"/>
          </a:p>
          <a:p>
            <a:pPr>
              <a:lnSpc>
                <a:spcPct val="300000"/>
              </a:lnSpc>
            </a:pPr>
            <a:r>
              <a:rPr lang="en-US" altLang="zh-CN" sz="2800"/>
              <a:t>TFB </a:t>
            </a:r>
            <a:r>
              <a:rPr lang="zh-CN" altLang="en-US" sz="2800"/>
              <a:t>最新</a:t>
            </a:r>
            <a:r>
              <a:rPr lang="en-US" altLang="zh-CN" sz="2800"/>
              <a:t>asp.netcore</a:t>
            </a:r>
            <a:r>
              <a:rPr lang="zh-CN" altLang="en-US" sz="2800"/>
              <a:t>明文每秒响应已达到</a:t>
            </a:r>
            <a:r>
              <a:rPr lang="en-US" altLang="zh-CN" sz="2800"/>
              <a:t>700</a:t>
            </a:r>
            <a:r>
              <a:rPr lang="zh-CN" altLang="en-US" sz="2800"/>
              <a:t>万</a:t>
            </a:r>
            <a:r>
              <a:rPr lang="en-US" altLang="zh-CN" sz="2800"/>
              <a:t>	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9" y="683988"/>
            <a:ext cx="6184016" cy="4268683"/>
          </a:xfrm>
          <a:prstGeom prst="rect">
            <a:avLst/>
          </a:prstGeom>
        </p:spPr>
      </p:pic>
      <p:grpSp>
        <p:nvGrpSpPr>
          <p:cNvPr id="28" name="组合 27"/>
          <p:cNvGrpSpPr/>
          <p:nvPr>
            <p:custDataLst>
              <p:tags r:id="rId3"/>
            </p:custDataLst>
          </p:nvPr>
        </p:nvGrpSpPr>
        <p:grpSpPr>
          <a:xfrm>
            <a:off x="6110085" y="3707980"/>
            <a:ext cx="376440" cy="1018640"/>
            <a:chOff x="4967085" y="3027136"/>
            <a:chExt cx="635280" cy="1719056"/>
          </a:xfrm>
          <a:solidFill>
            <a:schemeClr val="accent3"/>
          </a:solidFill>
        </p:grpSpPr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4967085" y="3027136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5"/>
              </p:custDataLst>
            </p:nvPr>
          </p:nvSpPr>
          <p:spPr>
            <a:xfrm>
              <a:off x="5328343" y="3027136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6"/>
              </p:custDataLst>
            </p:nvPr>
          </p:nvSpPr>
          <p:spPr>
            <a:xfrm>
              <a:off x="5328343" y="3388395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7"/>
              </p:custDataLst>
            </p:nvPr>
          </p:nvSpPr>
          <p:spPr>
            <a:xfrm>
              <a:off x="5328343" y="3749653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>
              <p:custDataLst>
                <p:tags r:id="rId8"/>
              </p:custDataLst>
            </p:nvPr>
          </p:nvSpPr>
          <p:spPr>
            <a:xfrm>
              <a:off x="5328343" y="4110912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9"/>
              </p:custDataLst>
            </p:nvPr>
          </p:nvSpPr>
          <p:spPr>
            <a:xfrm>
              <a:off x="5328343" y="4472170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/>
          <p:nvPr>
            <p:ph type="title"/>
          </p:nvPr>
        </p:nvSpPr>
        <p:spPr>
          <a:xfrm>
            <a:off x="6719191" y="3756298"/>
            <a:ext cx="5025133" cy="757130"/>
          </a:xfrm>
        </p:spPr>
        <p:txBody>
          <a:bodyPr/>
          <a:p>
            <a:r>
              <a:rPr lang="zh-CN" altLang="en-US"/>
              <a:t>性能不断超越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TFB</a:t>
            </a:r>
            <a:r>
              <a:rPr lang="zh-CN" altLang="en-US"/>
              <a:t>最新基准测试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1620" y="1840230"/>
            <a:ext cx="9128760" cy="3467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29600" y="5746115"/>
            <a:ext cx="243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hlinkClick r:id="rId2" action="ppaction://hlinkfile"/>
              </a:rPr>
              <a:t>.NETCore2.1性能改进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1466850"/>
            <a:ext cx="11244580" cy="3923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800"/>
              <a:t>一致</a:t>
            </a:r>
            <a:r>
              <a:rPr lang="en-US" altLang="zh-CN" sz="4800"/>
              <a:t>API</a:t>
            </a:r>
            <a:endParaRPr lang="en-US" altLang="zh-CN" sz="4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390" y="2051050"/>
            <a:ext cx="6205220" cy="4415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支持</a:t>
            </a:r>
            <a:r>
              <a:rPr lang="en-US" altLang="zh-CN"/>
              <a:t>.NET Standard</a:t>
            </a:r>
            <a:r>
              <a:rPr lang="zh-CN" altLang="en-US"/>
              <a:t>规范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3530" y="1807210"/>
            <a:ext cx="9044940" cy="4880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.NET标准的所有版本和支持的平台：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4740" y="1825625"/>
            <a:ext cx="962406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5915"/>
            <a:ext cx="10515600" cy="5841365"/>
          </a:xfrm>
        </p:spPr>
        <p:txBody>
          <a:bodyPr/>
          <a:p>
            <a:pPr marL="0" indent="0">
              <a:lnSpc>
                <a:spcPct val="200000"/>
              </a:lnSpc>
              <a:buNone/>
            </a:pP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版本越高，可用的API就越多。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版本越低，实现它的平台就越多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.NET Standard</a:t>
            </a:r>
            <a:r>
              <a:rPr lang="zh-CN" altLang="en-US"/>
              <a:t>与平台无关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由</a:t>
            </a:r>
            <a:r>
              <a:rPr lang="en-US" altLang="zh-CN"/>
              <a:t>.NET</a:t>
            </a:r>
            <a:r>
              <a:rPr lang="zh-CN" altLang="en-US"/>
              <a:t>实现者维护，主要是</a:t>
            </a:r>
            <a:r>
              <a:rPr lang="en-US" altLang="zh-CN"/>
              <a:t>Microsoft(</a:t>
            </a:r>
            <a:r>
              <a:rPr lang="zh-CN" altLang="en-US"/>
              <a:t>NET Framework，.NET Core和Mono</a:t>
            </a:r>
            <a:r>
              <a:rPr lang="en-US" altLang="zh-CN"/>
              <a:t>)</a:t>
            </a:r>
            <a:r>
              <a:rPr lang="zh-CN" altLang="en-US"/>
              <a:t>和Unity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5781675"/>
          </a:xfrm>
        </p:spPr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zh-CN" altLang="en-US"/>
              <a:t>通过支持</a:t>
            </a:r>
            <a:r>
              <a:rPr lang="en-US" altLang="zh-CN"/>
              <a:t>.NET Standard</a:t>
            </a:r>
            <a:r>
              <a:rPr lang="zh-CN" altLang="en-US"/>
              <a:t>规范达到代码的共享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/>
              <a:t>Web</a:t>
            </a:r>
            <a:r>
              <a:rPr lang="zh-CN" altLang="en-US"/>
              <a:t>开发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/>
              <a:t>Xbox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/>
              <a:t>IoT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/>
              <a:t>Ml.Net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/>
              <a:t>Xamarin</a:t>
            </a:r>
            <a:r>
              <a:rPr lang="zh-CN" altLang="en-US"/>
              <a:t>开发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59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44040" y="2706370"/>
            <a:ext cx="913257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800">
                <a:solidFill>
                  <a:schemeClr val="bg1"/>
                </a:solidFill>
              </a:rPr>
              <a:t>What's .NET Core</a:t>
            </a:r>
            <a:endParaRPr lang="zh-CN" altLang="en-US" sz="88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185" y="620395"/>
            <a:ext cx="9994265" cy="5617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/>
          <a:p>
            <a:pPr algn="ctr"/>
            <a:r>
              <a:rPr lang="en-US" altLang="zh-CN" sz="5400"/>
              <a:t>.NETCore</a:t>
            </a:r>
            <a:r>
              <a:rPr lang="zh-CN" altLang="en-US" sz="5400"/>
              <a:t>的</a:t>
            </a:r>
            <a:r>
              <a:rPr lang="en-US" altLang="zh-CN" sz="5400"/>
              <a:t>CLI</a:t>
            </a:r>
            <a:r>
              <a:rPr lang="zh-CN" altLang="en-US" sz="5400"/>
              <a:t>工具</a:t>
            </a:r>
            <a:endParaRPr lang="zh-CN" altLang="en-US" sz="540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335" y="1670685"/>
            <a:ext cx="12210415" cy="5184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05"/>
            <a:ext cx="10515600" cy="6035675"/>
          </a:xfrm>
        </p:spPr>
        <p:txBody>
          <a:bodyPr>
            <a:normAutofit fontScale="60000"/>
          </a:bodyPr>
          <a:p>
            <a:r>
              <a:rPr lang="zh-CN" altLang="en-US"/>
              <a:t>提供了</a:t>
            </a:r>
            <a:r>
              <a:rPr lang="en-US" altLang="zh-CN"/>
              <a:t>.NETCore</a:t>
            </a:r>
            <a:r>
              <a:rPr lang="zh-CN" altLang="en-US"/>
              <a:t>所有的构建指令工具快速构建</a:t>
            </a:r>
            <a:endParaRPr lang="zh-CN" altLang="en-US"/>
          </a:p>
          <a:p>
            <a:r>
              <a:rPr lang="zh-CN" altLang="en-US"/>
              <a:t>new</a:t>
            </a:r>
            <a:endParaRPr lang="zh-CN" altLang="en-US"/>
          </a:p>
          <a:p>
            <a:r>
              <a:rPr lang="zh-CN" altLang="en-US"/>
              <a:t>restore</a:t>
            </a:r>
            <a:endParaRPr lang="zh-CN" altLang="en-US"/>
          </a:p>
          <a:p>
            <a:r>
              <a:rPr lang="zh-CN" altLang="en-US"/>
              <a:t>build</a:t>
            </a:r>
            <a:endParaRPr lang="zh-CN" altLang="en-US"/>
          </a:p>
          <a:p>
            <a:r>
              <a:rPr lang="zh-CN" altLang="en-US"/>
              <a:t>publish</a:t>
            </a:r>
            <a:endParaRPr lang="zh-CN" altLang="en-US"/>
          </a:p>
          <a:p>
            <a:r>
              <a:rPr lang="zh-CN" altLang="en-US"/>
              <a:t>run</a:t>
            </a:r>
            <a:endParaRPr lang="zh-CN" altLang="en-US"/>
          </a:p>
          <a:p>
            <a:r>
              <a:rPr lang="zh-CN" altLang="en-US"/>
              <a:t>test</a:t>
            </a:r>
            <a:endParaRPr lang="zh-CN" altLang="en-US"/>
          </a:p>
          <a:p>
            <a:r>
              <a:rPr lang="zh-CN" altLang="en-US"/>
              <a:t>vstest</a:t>
            </a:r>
            <a:endParaRPr lang="zh-CN" altLang="en-US"/>
          </a:p>
          <a:p>
            <a:r>
              <a:rPr lang="zh-CN" altLang="en-US"/>
              <a:t>pack</a:t>
            </a:r>
            <a:endParaRPr lang="zh-CN" altLang="en-US"/>
          </a:p>
          <a:p>
            <a:r>
              <a:rPr lang="zh-CN" altLang="en-US"/>
              <a:t>migrate</a:t>
            </a:r>
            <a:endParaRPr lang="zh-CN" altLang="en-US"/>
          </a:p>
          <a:p>
            <a:r>
              <a:rPr lang="zh-CN" altLang="en-US"/>
              <a:t>clean</a:t>
            </a:r>
            <a:endParaRPr lang="zh-CN" altLang="en-US"/>
          </a:p>
          <a:p>
            <a:r>
              <a:rPr lang="zh-CN" altLang="en-US"/>
              <a:t>sln</a:t>
            </a:r>
            <a:endParaRPr lang="zh-CN" altLang="en-US"/>
          </a:p>
          <a:p>
            <a:r>
              <a:rPr lang="zh-CN" altLang="en-US"/>
              <a:t>help</a:t>
            </a:r>
            <a:endParaRPr lang="zh-CN" altLang="en-US"/>
          </a:p>
          <a:p>
            <a:r>
              <a:rPr lang="zh-CN" altLang="en-US"/>
              <a:t>store</a:t>
            </a:r>
            <a:endParaRPr lang="zh-CN" altLang="en-US"/>
          </a:p>
          <a:p>
            <a:pPr marL="0" indent="0">
              <a:buNone/>
            </a:pPr>
            <a:r>
              <a:rPr lang="en-US" altLang="zh-CN" sz="4800" b="1"/>
              <a:t>                   ......</a:t>
            </a:r>
            <a:endParaRPr lang="en-US" altLang="zh-CN" sz="4800" b="1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800"/>
              <a:t>模块</a:t>
            </a:r>
            <a:r>
              <a:rPr lang="zh-CN" altLang="en-US" sz="4800"/>
              <a:t>化</a:t>
            </a:r>
            <a:endParaRPr lang="zh-CN" altLang="en-US" sz="4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0370" y="1798320"/>
            <a:ext cx="8811895" cy="4629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Asp.Net Core是一个模块化框架，即应用程序可以使用最少的必需框架组件运行。所需的框架组件只能包含在应用程序中，而不像传统的Asp.Net，它运行在完整的.Net框架中。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包括运行时在内的所有组件均可作为Nuget包使用。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新的</a:t>
            </a:r>
            <a:r>
              <a:rPr lang="en-US" altLang="zh-CN"/>
              <a:t>.NETCore CLR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3525" y="2097405"/>
            <a:ext cx="9124950" cy="3724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300000"/>
              </a:lnSpc>
            </a:pPr>
            <a:r>
              <a:rPr lang="zh-CN" altLang="en-US"/>
              <a:t>基于平台抽象层</a:t>
            </a:r>
            <a:endParaRPr lang="zh-CN" altLang="en-US"/>
          </a:p>
          <a:p>
            <a:pPr>
              <a:lnSpc>
                <a:spcPct val="300000"/>
              </a:lnSpc>
            </a:pPr>
            <a:r>
              <a:rPr lang="zh-CN" altLang="en-US"/>
              <a:t>重新实现</a:t>
            </a:r>
            <a:r>
              <a:rPr lang="en-US" altLang="zh-CN"/>
              <a:t>.NET CLR </a:t>
            </a:r>
            <a:r>
              <a:rPr lang="zh-CN" altLang="en-US"/>
              <a:t>到跨平台的</a:t>
            </a:r>
            <a:r>
              <a:rPr lang="en-US" altLang="zh-CN"/>
              <a:t>.NET Core CLR</a:t>
            </a:r>
            <a:endParaRPr lang="en-US" altLang="zh-CN"/>
          </a:p>
          <a:p>
            <a:pPr marL="0" indent="0">
              <a:lnSpc>
                <a:spcPct val="300000"/>
              </a:lnSpc>
              <a:buNone/>
            </a:pPr>
            <a:endParaRPr lang="en-US" altLang="zh-CN"/>
          </a:p>
          <a:p>
            <a:pPr>
              <a:lnSpc>
                <a:spcPct val="3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5400"/>
              <a:t>多样化部署</a:t>
            </a:r>
            <a:endParaRPr lang="zh-CN" altLang="en-US" sz="5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9120" y="1691005"/>
            <a:ext cx="8106410" cy="4314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9035"/>
            <a:ext cx="10515600" cy="4351338"/>
          </a:xfrm>
        </p:spPr>
        <p:txBody>
          <a:bodyPr/>
          <a:p>
            <a:pPr algn="l">
              <a:lnSpc>
                <a:spcPct val="250000"/>
              </a:lnSpc>
            </a:pPr>
            <a:r>
              <a:t>应用程序可以作为自包含</a:t>
            </a:r>
            <a:r>
              <a:rPr lang="zh-CN"/>
              <a:t>发布（包含</a:t>
            </a:r>
            <a:r>
              <a:rPr lang="en-US" altLang="zh-CN"/>
              <a:t>.NET</a:t>
            </a:r>
            <a:r>
              <a:rPr lang="zh-CN" altLang="en-US"/>
              <a:t>运行时</a:t>
            </a:r>
            <a:r>
              <a:rPr lang="en-US" altLang="zh-CN"/>
              <a:t>dll</a:t>
            </a:r>
            <a:r>
              <a:rPr lang="zh-CN" altLang="en-US"/>
              <a:t>文件</a:t>
            </a:r>
            <a:r>
              <a:rPr lang="zh-CN"/>
              <a:t>）</a:t>
            </a:r>
          </a:p>
          <a:p>
            <a:pPr algn="l">
              <a:lnSpc>
                <a:spcPct val="250000"/>
              </a:lnSpc>
            </a:pPr>
            <a:r>
              <a:t>与框架相关的应用程序发布</a:t>
            </a:r>
          </a:p>
          <a:p>
            <a:pPr algn="l">
              <a:lnSpc>
                <a:spcPct val="250000"/>
              </a:lnSpc>
            </a:pPr>
            <a:r>
              <a:rPr lang="zh-CN" altLang="en-US"/>
              <a:t>更容易的发布到</a:t>
            </a:r>
            <a:r>
              <a:rPr lang="en-US" altLang="zh-CN"/>
              <a:t>Docker</a:t>
            </a:r>
            <a:r>
              <a:rPr lang="zh-CN" altLang="en-US"/>
              <a:t>容器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zh-CN" altLang="en-US"/>
              <a:t>脱离</a:t>
            </a:r>
            <a:r>
              <a:rPr lang="en-US" altLang="zh-CN"/>
              <a:t>Windows</a:t>
            </a:r>
            <a:r>
              <a:rPr lang="zh-CN" altLang="en-US"/>
              <a:t>的</a:t>
            </a:r>
            <a:r>
              <a:rPr lang="en-US" altLang="zh-CN"/>
              <a:t>IIS</a:t>
            </a:r>
            <a:r>
              <a:rPr lang="zh-CN" altLang="en-US"/>
              <a:t>使用代理转发更容易的使用流行服务器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lnSpc>
                <a:spcPct val="150000"/>
              </a:lnSpc>
            </a:pPr>
            <a:r>
              <a:rPr lang="en-US" altLang="da-DK" sz="3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ASP.NETCore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脱离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System.Web.dll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IIS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的依赖关系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8365" y="2334260"/>
            <a:ext cx="5334000" cy="3333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>
            <p:custDataLst>
              <p:tags r:id="rId1"/>
            </p:custDataLst>
          </p:nvPr>
        </p:nvGrpSpPr>
        <p:grpSpPr>
          <a:xfrm>
            <a:off x="4089427" y="163374"/>
            <a:ext cx="7126024" cy="1051812"/>
            <a:chOff x="3875104" y="1802167"/>
            <a:chExt cx="4314547" cy="636834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3875104" y="1802167"/>
              <a:ext cx="4314547" cy="452762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43200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da-DK" dirty="0">
                  <a:solidFill>
                    <a:schemeClr val="bg1"/>
                  </a:solidFill>
                </a:rPr>
                <a:t>d	</a:t>
              </a:r>
              <a:r>
                <a:rPr lang="zh-CN" altLang="en-US" sz="2400" dirty="0">
                  <a:solidFill>
                    <a:schemeClr val="bg1"/>
                  </a:solidFill>
                </a:rPr>
                <a:t>跨平台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直角三角形 4"/>
            <p:cNvSpPr/>
            <p:nvPr>
              <p:custDataLst>
                <p:tags r:id="rId3"/>
              </p:custDataLst>
            </p:nvPr>
          </p:nvSpPr>
          <p:spPr>
            <a:xfrm flipV="1">
              <a:off x="7999151" y="2248501"/>
              <a:ext cx="190500" cy="1905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4"/>
              </p:custDataLst>
            </p:nvPr>
          </p:nvSpPr>
          <p:spPr>
            <a:xfrm>
              <a:off x="3946263" y="1880911"/>
              <a:ext cx="295275" cy="295275"/>
            </a:xfrm>
            <a:prstGeom prst="ellipse">
              <a:avLst/>
            </a:prstGeom>
            <a:solidFill>
              <a:srgbClr val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endParaRPr lang="zh-CN" altLang="en-US" sz="1400" b="1" dirty="0" err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5"/>
            </p:custDataLst>
          </p:nvPr>
        </p:nvGrpSpPr>
        <p:grpSpPr>
          <a:xfrm>
            <a:off x="3124629" y="1342363"/>
            <a:ext cx="7126024" cy="1051812"/>
            <a:chOff x="3290954" y="2516002"/>
            <a:chExt cx="4314547" cy="636834"/>
          </a:xfrm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3290954" y="2516002"/>
              <a:ext cx="4314547" cy="452762"/>
            </a:xfrm>
            <a:prstGeom prst="rect">
              <a:avLst/>
            </a:prstGeom>
            <a:solidFill>
              <a:schemeClr val="accent2"/>
            </a:solidFill>
          </p:spPr>
          <p:txBody>
            <a:bodyPr rot="0" spcFirstLastPara="0" vertOverflow="overflow" horzOverflow="overflow" vert="horz" wrap="square" lIns="43200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da-DK" dirty="0">
                  <a:solidFill>
                    <a:schemeClr val="bg1"/>
                  </a:solidFill>
                </a:rPr>
                <a:t>      </a:t>
              </a:r>
              <a:r>
                <a:rPr lang="zh-CN" altLang="en-US" dirty="0">
                  <a:solidFill>
                    <a:schemeClr val="bg1"/>
                  </a:solidFill>
                </a:rPr>
                <a:t>开源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直角三角形 13"/>
            <p:cNvSpPr/>
            <p:nvPr>
              <p:custDataLst>
                <p:tags r:id="rId7"/>
              </p:custDataLst>
            </p:nvPr>
          </p:nvSpPr>
          <p:spPr>
            <a:xfrm flipV="1">
              <a:off x="7415001" y="2962336"/>
              <a:ext cx="190500" cy="1905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8"/>
              </p:custDataLst>
            </p:nvPr>
          </p:nvSpPr>
          <p:spPr>
            <a:xfrm>
              <a:off x="3362113" y="2594746"/>
              <a:ext cx="295275" cy="295275"/>
            </a:xfrm>
            <a:prstGeom prst="ellipse">
              <a:avLst/>
            </a:prstGeom>
            <a:solidFill>
              <a:srgbClr val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zh-CN" altLang="en-US" sz="1400" b="1" dirty="0" err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9"/>
            </p:custDataLst>
          </p:nvPr>
        </p:nvGrpSpPr>
        <p:grpSpPr>
          <a:xfrm>
            <a:off x="2159830" y="2521353"/>
            <a:ext cx="7126024" cy="1051812"/>
            <a:chOff x="2706803" y="3229837"/>
            <a:chExt cx="4314547" cy="636834"/>
          </a:xfrm>
        </p:grpSpPr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2706803" y="3229837"/>
              <a:ext cx="4314547" cy="452762"/>
            </a:xfrm>
            <a:prstGeom prst="rect">
              <a:avLst/>
            </a:prstGeom>
            <a:solidFill>
              <a:schemeClr val="accent3"/>
            </a:solidFill>
          </p:spPr>
          <p:txBody>
            <a:bodyPr rot="0" spcFirstLastPara="0" vertOverflow="overflow" horzOverflow="overflow" vert="horz" wrap="square" lIns="432000" tIns="45720" rIns="91440" bIns="45720" numCol="1" spcCol="0" rtlCol="0" fromWordArt="0" anchor="ctr" anchorCtr="0" forceAA="0" compatLnSpc="1">
              <a:normAutofit/>
            </a:bodyPr>
            <a:lstStyle/>
            <a:p>
              <a:pPr lvl="1" algn="just">
                <a:lnSpc>
                  <a:spcPct val="120000"/>
                </a:lnSpc>
              </a:pPr>
              <a:r>
                <a:rPr lang="zh-CN" altLang="da-D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强劲性能</a:t>
              </a:r>
              <a:endParaRPr lang="zh-CN" altLang="da-DK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直角三角形 17"/>
            <p:cNvSpPr/>
            <p:nvPr>
              <p:custDataLst>
                <p:tags r:id="rId11"/>
              </p:custDataLst>
            </p:nvPr>
          </p:nvSpPr>
          <p:spPr>
            <a:xfrm flipV="1">
              <a:off x="6830850" y="3676171"/>
              <a:ext cx="190500" cy="1905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2"/>
              </p:custDataLst>
            </p:nvPr>
          </p:nvSpPr>
          <p:spPr>
            <a:xfrm>
              <a:off x="2777962" y="3308581"/>
              <a:ext cx="295275" cy="295275"/>
            </a:xfrm>
            <a:prstGeom prst="ellipse">
              <a:avLst/>
            </a:prstGeom>
            <a:solidFill>
              <a:srgbClr val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3">
                      <a:lumMod val="75000"/>
                    </a:schemeClr>
                  </a:solidFill>
                </a:rPr>
                <a:t>C</a:t>
              </a:r>
              <a:endParaRPr lang="zh-CN" altLang="en-US" sz="1400" b="1" dirty="0" err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13"/>
            </p:custDataLst>
          </p:nvPr>
        </p:nvGrpSpPr>
        <p:grpSpPr>
          <a:xfrm>
            <a:off x="1195030" y="3700342"/>
            <a:ext cx="7126024" cy="1051812"/>
            <a:chOff x="2122652" y="3943672"/>
            <a:chExt cx="4314547" cy="636834"/>
          </a:xfrm>
        </p:grpSpPr>
        <p:sp>
          <p:nvSpPr>
            <p:cNvPr id="21" name="矩形 20"/>
            <p:cNvSpPr/>
            <p:nvPr>
              <p:custDataLst>
                <p:tags r:id="rId14"/>
              </p:custDataLst>
            </p:nvPr>
          </p:nvSpPr>
          <p:spPr>
            <a:xfrm>
              <a:off x="2122652" y="3943672"/>
              <a:ext cx="4314547" cy="452762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43200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da-DK" dirty="0">
                  <a:solidFill>
                    <a:schemeClr val="bg1"/>
                  </a:solidFill>
                </a:rPr>
                <a:t>	</a:t>
              </a:r>
              <a:r>
                <a:rPr lang="zh-CN" altLang="en-US" dirty="0">
                  <a:solidFill>
                    <a:schemeClr val="bg1"/>
                  </a:solidFill>
                </a:rPr>
                <a:t>一致</a:t>
              </a:r>
              <a:r>
                <a:rPr lang="en-US" altLang="zh-CN" dirty="0">
                  <a:solidFill>
                    <a:schemeClr val="bg1"/>
                  </a:solidFill>
                </a:rPr>
                <a:t>API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2" name="直角三角形 21"/>
            <p:cNvSpPr/>
            <p:nvPr>
              <p:custDataLst>
                <p:tags r:id="rId15"/>
              </p:custDataLst>
            </p:nvPr>
          </p:nvSpPr>
          <p:spPr>
            <a:xfrm flipV="1">
              <a:off x="6246699" y="4390006"/>
              <a:ext cx="190500" cy="1905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6"/>
              </p:custDataLst>
            </p:nvPr>
          </p:nvSpPr>
          <p:spPr>
            <a:xfrm>
              <a:off x="2193811" y="4022416"/>
              <a:ext cx="295275" cy="295275"/>
            </a:xfrm>
            <a:prstGeom prst="ellipse">
              <a:avLst/>
            </a:prstGeom>
            <a:solidFill>
              <a:srgbClr val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endParaRPr lang="zh-CN" altLang="en-US" sz="1400" b="1" dirty="0" err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7"/>
            </p:custDataLst>
          </p:nvPr>
        </p:nvGrpSpPr>
        <p:grpSpPr>
          <a:xfrm>
            <a:off x="230230" y="4879331"/>
            <a:ext cx="7126024" cy="1051812"/>
            <a:chOff x="1538501" y="4657507"/>
            <a:chExt cx="4314547" cy="636834"/>
          </a:xfrm>
        </p:grpSpPr>
        <p:sp>
          <p:nvSpPr>
            <p:cNvPr id="25" name="矩形 24"/>
            <p:cNvSpPr/>
            <p:nvPr>
              <p:custDataLst>
                <p:tags r:id="rId18"/>
              </p:custDataLst>
            </p:nvPr>
          </p:nvSpPr>
          <p:spPr>
            <a:xfrm>
              <a:off x="1538501" y="4657507"/>
              <a:ext cx="4314547" cy="452762"/>
            </a:xfrm>
            <a:prstGeom prst="rect">
              <a:avLst/>
            </a:prstGeom>
            <a:solidFill>
              <a:schemeClr val="accent2"/>
            </a:solidFill>
          </p:spPr>
          <p:txBody>
            <a:bodyPr rot="0" spcFirstLastPara="0" vertOverflow="overflow" horzOverflow="overflow" vert="horz" wrap="square" lIns="43200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da-DK" dirty="0">
                  <a:solidFill>
                    <a:schemeClr val="bg1"/>
                  </a:solidFill>
                </a:rPr>
                <a:t>	</a:t>
              </a:r>
              <a:r>
                <a:rPr lang="zh-CN" altLang="en-US" dirty="0">
                  <a:solidFill>
                    <a:schemeClr val="bg1"/>
                  </a:solidFill>
                </a:rPr>
                <a:t>支持命令行执行所有操作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直角三角形 25"/>
            <p:cNvSpPr/>
            <p:nvPr>
              <p:custDataLst>
                <p:tags r:id="rId19"/>
              </p:custDataLst>
            </p:nvPr>
          </p:nvSpPr>
          <p:spPr>
            <a:xfrm flipV="1">
              <a:off x="5662548" y="5103841"/>
              <a:ext cx="190500" cy="1905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20"/>
              </p:custDataLst>
            </p:nvPr>
          </p:nvSpPr>
          <p:spPr>
            <a:xfrm>
              <a:off x="1609660" y="4736251"/>
              <a:ext cx="295275" cy="295275"/>
            </a:xfrm>
            <a:prstGeom prst="ellipse">
              <a:avLst/>
            </a:prstGeom>
            <a:solidFill>
              <a:srgbClr val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zh-CN" altLang="en-US" sz="1400" b="1" dirty="0" err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custDataLst>
      <p:tags r:id="rId2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310" y="1311275"/>
            <a:ext cx="10905490" cy="4903470"/>
          </a:xfrm>
        </p:spPr>
        <p:txBody>
          <a:bodyPr>
            <a:normAutofit/>
          </a:bodyPr>
          <a:p>
            <a:pPr>
              <a:lnSpc>
                <a:spcPct val="250000"/>
              </a:lnSpc>
            </a:pPr>
            <a:r>
              <a:rPr lang="en-US" altLang="zh-CN"/>
              <a:t>ASP.NET Core</a:t>
            </a:r>
            <a:r>
              <a:rPr lang="zh-CN" altLang="en-US"/>
              <a:t>支持OWIN规范。它有一个新的OWIN实现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没有与System.Web.dll和IIS的依赖关系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>
                <a:sym typeface="+mn-ea"/>
              </a:rPr>
              <a:t>支持Asp.Net Core Middleware（从OWIN中间件发展而来）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>
                <a:sym typeface="+mn-ea"/>
              </a:rPr>
              <a:t>脱离依赖于</a:t>
            </a:r>
            <a:r>
              <a:rPr lang="en-US" altLang="zh-CN">
                <a:sym typeface="+mn-ea"/>
              </a:rPr>
              <a:t>IIS</a:t>
            </a:r>
            <a:r>
              <a:rPr lang="zh-CN" altLang="en-US">
                <a:sym typeface="+mn-ea"/>
              </a:rPr>
              <a:t>的HttpHandlers和HttpModules进行请求/响应过滤</a:t>
            </a:r>
            <a:endParaRPr lang="zh-CN" altLang="en-US"/>
          </a:p>
          <a:p>
            <a:pPr>
              <a:lnSpc>
                <a:spcPct val="25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zh-CN" altLang="en-US">
                <a:sym typeface="+mn-ea"/>
              </a:rPr>
              <a:t>它配备了自己的称为Kestrel的跨平台网络服务器。Asp.Net</a:t>
            </a:r>
            <a:r>
              <a:rPr lang="en-US" altLang="zh-CN">
                <a:sym typeface="+mn-ea"/>
              </a:rPr>
              <a:t>Core</a:t>
            </a:r>
            <a:r>
              <a:rPr lang="zh-CN" altLang="en-US">
                <a:sym typeface="+mn-ea"/>
              </a:rPr>
              <a:t>应用程序可以使用Kestrel托管在最常见的网络服务器（如Nginx，Apache，IIS等）转发请求。这些Web服务器充当反向代理，将请求转发给Kestrel服务器。它可以自行托管。</a:t>
            </a:r>
            <a:endParaRPr lang="zh-CN" altLang="en-US"/>
          </a:p>
          <a:p>
            <a:pPr>
              <a:lnSpc>
                <a:spcPct val="20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丢弃</a:t>
            </a:r>
            <a:r>
              <a:rPr lang="en-US" altLang="zh-CN"/>
              <a:t>IIS</a:t>
            </a:r>
            <a:r>
              <a:rPr lang="zh-CN" altLang="en-US"/>
              <a:t>托管代码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1215" y="2172335"/>
            <a:ext cx="7990205" cy="3771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WHO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905000"/>
            <a:ext cx="10851515" cy="304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2000250"/>
            <a:ext cx="11408410" cy="285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2215515"/>
            <a:ext cx="11416030" cy="2426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1908175"/>
            <a:ext cx="11194415" cy="3041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2034540"/>
            <a:ext cx="11270615" cy="2788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1931670"/>
            <a:ext cx="10402570" cy="2994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>
            <p:custDataLst>
              <p:tags r:id="rId1"/>
            </p:custDataLst>
          </p:nvPr>
        </p:nvGrpSpPr>
        <p:grpSpPr>
          <a:xfrm>
            <a:off x="4032277" y="1153974"/>
            <a:ext cx="7126024" cy="1051812"/>
            <a:chOff x="3875104" y="1802167"/>
            <a:chExt cx="4314547" cy="636834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3875104" y="1802167"/>
              <a:ext cx="4314547" cy="452762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43200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da-DK" sz="2000" dirty="0">
                  <a:solidFill>
                    <a:schemeClr val="bg1"/>
                  </a:solidFill>
                </a:rPr>
                <a:t>d	</a:t>
              </a:r>
              <a:r>
                <a:rPr lang="zh-CN" altLang="en-US" sz="2000" dirty="0">
                  <a:solidFill>
                    <a:schemeClr val="bg1"/>
                  </a:solidFill>
                </a:rPr>
                <a:t>模块</a:t>
              </a:r>
              <a:r>
                <a:rPr lang="zh-CN" altLang="da-DK" sz="2000" dirty="0">
                  <a:solidFill>
                    <a:schemeClr val="bg1"/>
                  </a:solidFill>
                </a:rPr>
                <a:t>化</a:t>
              </a:r>
              <a:endParaRPr lang="zh-CN" altLang="da-DK" sz="2000" dirty="0">
                <a:solidFill>
                  <a:schemeClr val="bg1"/>
                </a:solidFill>
              </a:endParaRPr>
            </a:p>
          </p:txBody>
        </p:sp>
        <p:sp>
          <p:nvSpPr>
            <p:cNvPr id="5" name="直角三角形 4"/>
            <p:cNvSpPr/>
            <p:nvPr>
              <p:custDataLst>
                <p:tags r:id="rId3"/>
              </p:custDataLst>
            </p:nvPr>
          </p:nvSpPr>
          <p:spPr>
            <a:xfrm flipV="1">
              <a:off x="7999151" y="2248501"/>
              <a:ext cx="190500" cy="1905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4"/>
              </p:custDataLst>
            </p:nvPr>
          </p:nvSpPr>
          <p:spPr>
            <a:xfrm>
              <a:off x="3946263" y="1880911"/>
              <a:ext cx="295275" cy="295275"/>
            </a:xfrm>
            <a:prstGeom prst="ellipse">
              <a:avLst/>
            </a:prstGeom>
            <a:solidFill>
              <a:srgbClr val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endParaRPr lang="zh-CN" altLang="en-US" sz="1400" b="1" dirty="0" err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5"/>
            </p:custDataLst>
          </p:nvPr>
        </p:nvGrpSpPr>
        <p:grpSpPr>
          <a:xfrm>
            <a:off x="3067479" y="2332963"/>
            <a:ext cx="7126024" cy="1051812"/>
            <a:chOff x="3290954" y="2516002"/>
            <a:chExt cx="4314547" cy="636834"/>
          </a:xfrm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3290954" y="2516002"/>
              <a:ext cx="4314547" cy="452762"/>
            </a:xfrm>
            <a:prstGeom prst="rect">
              <a:avLst/>
            </a:prstGeom>
            <a:solidFill>
              <a:schemeClr val="accent2"/>
            </a:solidFill>
          </p:spPr>
          <p:txBody>
            <a:bodyPr rot="0" spcFirstLastPara="0" vertOverflow="overflow" horzOverflow="overflow" vert="horz" wrap="square" lIns="43200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da-DK" sz="2000" dirty="0">
                  <a:solidFill>
                    <a:schemeClr val="bg1"/>
                  </a:solidFill>
                </a:rPr>
                <a:t>      </a:t>
              </a:r>
              <a:r>
                <a:rPr lang="zh-CN" altLang="en-US" sz="2000" dirty="0">
                  <a:solidFill>
                    <a:schemeClr val="bg1"/>
                  </a:solidFill>
                </a:rPr>
                <a:t>新的</a:t>
              </a:r>
              <a:r>
                <a:rPr lang="en-US" altLang="zh-CN" sz="2000" dirty="0">
                  <a:solidFill>
                    <a:schemeClr val="bg1"/>
                  </a:solidFill>
                </a:rPr>
                <a:t>.NETCore CLR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14" name="直角三角形 13"/>
            <p:cNvSpPr/>
            <p:nvPr>
              <p:custDataLst>
                <p:tags r:id="rId7"/>
              </p:custDataLst>
            </p:nvPr>
          </p:nvSpPr>
          <p:spPr>
            <a:xfrm flipV="1">
              <a:off x="7415001" y="2962336"/>
              <a:ext cx="190500" cy="1905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8"/>
              </p:custDataLst>
            </p:nvPr>
          </p:nvSpPr>
          <p:spPr>
            <a:xfrm>
              <a:off x="3362113" y="2594746"/>
              <a:ext cx="295275" cy="295275"/>
            </a:xfrm>
            <a:prstGeom prst="ellipse">
              <a:avLst/>
            </a:prstGeom>
            <a:solidFill>
              <a:srgbClr val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zh-CN" altLang="en-US" sz="1400" b="1" dirty="0" err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9"/>
            </p:custDataLst>
          </p:nvPr>
        </p:nvGrpSpPr>
        <p:grpSpPr>
          <a:xfrm>
            <a:off x="2102680" y="3511953"/>
            <a:ext cx="7126024" cy="1051812"/>
            <a:chOff x="2706803" y="3229837"/>
            <a:chExt cx="4314547" cy="636834"/>
          </a:xfrm>
        </p:grpSpPr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2706803" y="3229837"/>
              <a:ext cx="4314547" cy="452762"/>
            </a:xfrm>
            <a:prstGeom prst="rect">
              <a:avLst/>
            </a:prstGeom>
            <a:solidFill>
              <a:schemeClr val="accent3"/>
            </a:solidFill>
          </p:spPr>
          <p:txBody>
            <a:bodyPr rot="0" spcFirstLastPara="0" vertOverflow="overflow" horzOverflow="overflow" vert="horz" wrap="square" lIns="432000" tIns="45720" rIns="91440" bIns="45720" numCol="1" spcCol="0" rtlCol="0" fromWordArt="0" anchor="ctr" anchorCtr="0" forceAA="0" compatLnSpc="1">
              <a:normAutofit/>
            </a:bodyPr>
            <a:lstStyle/>
            <a:p>
              <a:pPr lvl="1"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多样化部署方案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直角三角形 17"/>
            <p:cNvSpPr/>
            <p:nvPr>
              <p:custDataLst>
                <p:tags r:id="rId11"/>
              </p:custDataLst>
            </p:nvPr>
          </p:nvSpPr>
          <p:spPr>
            <a:xfrm flipV="1">
              <a:off x="6830850" y="3676171"/>
              <a:ext cx="190500" cy="1905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2"/>
              </p:custDataLst>
            </p:nvPr>
          </p:nvSpPr>
          <p:spPr>
            <a:xfrm>
              <a:off x="2777962" y="3308581"/>
              <a:ext cx="295275" cy="295275"/>
            </a:xfrm>
            <a:prstGeom prst="ellipse">
              <a:avLst/>
            </a:prstGeom>
            <a:solidFill>
              <a:srgbClr val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3">
                      <a:lumMod val="75000"/>
                    </a:schemeClr>
                  </a:solidFill>
                </a:rPr>
                <a:t>C</a:t>
              </a:r>
              <a:endParaRPr lang="zh-CN" altLang="en-US" sz="1400" b="1" dirty="0" err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13"/>
            </p:custDataLst>
          </p:nvPr>
        </p:nvGrpSpPr>
        <p:grpSpPr>
          <a:xfrm>
            <a:off x="1137880" y="4690942"/>
            <a:ext cx="7126024" cy="1051812"/>
            <a:chOff x="2122652" y="3943672"/>
            <a:chExt cx="4314547" cy="636834"/>
          </a:xfrm>
        </p:grpSpPr>
        <p:sp>
          <p:nvSpPr>
            <p:cNvPr id="21" name="矩形 20"/>
            <p:cNvSpPr/>
            <p:nvPr>
              <p:custDataLst>
                <p:tags r:id="rId14"/>
              </p:custDataLst>
            </p:nvPr>
          </p:nvSpPr>
          <p:spPr>
            <a:xfrm>
              <a:off x="2122652" y="3943672"/>
              <a:ext cx="4314547" cy="452762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432000" tIns="45720" rIns="91440" bIns="4572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da-DK" dirty="0">
                  <a:solidFill>
                    <a:schemeClr val="bg1"/>
                  </a:solidFill>
                </a:rPr>
                <a:t>	ASP.NETCore</a:t>
              </a:r>
              <a:r>
                <a:rPr lang="zh-CN" altLang="en-US" dirty="0">
                  <a:solidFill>
                    <a:schemeClr val="bg1"/>
                  </a:solidFill>
                </a:rPr>
                <a:t>脱离</a:t>
              </a:r>
              <a:r>
                <a:rPr lang="en-US" altLang="zh-CN" dirty="0">
                  <a:solidFill>
                    <a:schemeClr val="bg1"/>
                  </a:solidFill>
                </a:rPr>
                <a:t>System.Web.dll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IIS</a:t>
              </a:r>
              <a:r>
                <a:rPr lang="zh-CN" altLang="en-US" dirty="0">
                  <a:solidFill>
                    <a:schemeClr val="bg1"/>
                  </a:solidFill>
                </a:rPr>
                <a:t>的依赖关系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直角三角形 21"/>
            <p:cNvSpPr/>
            <p:nvPr>
              <p:custDataLst>
                <p:tags r:id="rId15"/>
              </p:custDataLst>
            </p:nvPr>
          </p:nvSpPr>
          <p:spPr>
            <a:xfrm flipV="1">
              <a:off x="6246699" y="4390006"/>
              <a:ext cx="190500" cy="1905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6"/>
              </p:custDataLst>
            </p:nvPr>
          </p:nvSpPr>
          <p:spPr>
            <a:xfrm>
              <a:off x="2193811" y="4022416"/>
              <a:ext cx="295275" cy="295275"/>
            </a:xfrm>
            <a:prstGeom prst="ellipse">
              <a:avLst/>
            </a:prstGeom>
            <a:solidFill>
              <a:srgbClr val="FFFFFF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endParaRPr lang="zh-CN" altLang="en-US" sz="1400" b="1" dirty="0" err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030" y="1605915"/>
            <a:ext cx="2301240" cy="1394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15" y="1796415"/>
            <a:ext cx="2232660" cy="1203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55" y="1918335"/>
            <a:ext cx="2019300" cy="1082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915" y="1986915"/>
            <a:ext cx="1981200" cy="1013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35" y="4070350"/>
            <a:ext cx="2011680" cy="1059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240" y="4260850"/>
            <a:ext cx="2225040" cy="8686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06155" y="4361180"/>
            <a:ext cx="11125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......</a:t>
            </a:r>
            <a:endParaRPr lang="en-US" altLang="zh-CN" sz="4400" b="1"/>
          </a:p>
        </p:txBody>
      </p:sp>
    </p:spTree>
    <p:custDataLst>
      <p:tags r:id="rId7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sz="9600" b="1" smtClean="0">
              <a:latin typeface="Segoe UI Emoj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8200" y="355600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dirty="0">
                <a:solidFill>
                  <a:schemeClr val="tx1">
                    <a:lumMod val="50000"/>
                  </a:schemeClr>
                </a:solidFill>
              </a:rPr>
              <a:t>Windows      Linux       macOS</a:t>
            </a:r>
            <a:endParaRPr lang="en-US" altLang="zh-CN" b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 descr="微信截图_201805242247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09675"/>
            <a:ext cx="10058400" cy="41897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/>
          <p:nvPr>
            <p:custDataLst>
              <p:tags r:id="rId1"/>
            </p:custDataLst>
          </p:nvPr>
        </p:nvSpPr>
        <p:spPr>
          <a:xfrm>
            <a:off x="838200" y="3346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Cross Platform</a:t>
            </a:r>
            <a:endParaRPr lang="en-US" altLang="zh-CN" sz="7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内容占位符 7"/>
          <p:cNvSpPr txBox="1"/>
          <p:nvPr>
            <p:custDataLst>
              <p:tags r:id="rId2"/>
            </p:custDataLst>
          </p:nvPr>
        </p:nvSpPr>
        <p:spPr>
          <a:xfrm>
            <a:off x="838200" y="1990090"/>
            <a:ext cx="10582275" cy="4554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微软爱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横跨主流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操作系统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:Windwos;Linux;macOS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安装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.NETCore SDK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实现一致的体验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VisualStudio Code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达到跨平台开发体验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6000"/>
              <a:t>Open source	</a:t>
            </a:r>
            <a:endParaRPr lang="en-US" altLang="zh-CN" sz="6000"/>
          </a:p>
        </p:txBody>
      </p:sp>
      <p:pic>
        <p:nvPicPr>
          <p:cNvPr id="4" name="图片 3" descr="微信截图_20180524224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0" y="1761490"/>
            <a:ext cx="8547735" cy="4733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不断增长的生态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20645"/>
            <a:ext cx="10515600" cy="274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535" y="628650"/>
            <a:ext cx="2966085" cy="1991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620" y="375920"/>
            <a:ext cx="10515600" cy="5895975"/>
          </a:xfrm>
        </p:spPr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.NET Core从属于.NET基金会，由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微软进行官方支持。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使用最宽松的MIT和Apache 2开源协议，文档协议遵循CC-BY。这将允许任何人任何组织和企业任意处置，包括使用，复制，修改，合并，发表，分发，再授权，或者销售。唯一的限制是，软件中必须包含上述版 权和许可提示，后者协议将会除了为用户提供版权许可之外，还有专利许可，并且授权是免费，无排他性的(任何个人和企业都能获得授权)并且永久不可撤销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源代码可在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微软仓库下拉取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7245" y="5029835"/>
            <a:ext cx="2362200" cy="1242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62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8_2*i*1"/>
  <p:tag name="KSO_WM_TEMPLATE_CATEGORY" val="diagram"/>
  <p:tag name="KSO_WM_TEMPLATE_INDEX" val="160438"/>
  <p:tag name="KSO_WM_UNIT_INDEX" val="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  <p:tag name="KSO_WM_UNIT_TEXT_FILL_FORE_SCHEMECOLOR_INDEX" val="5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8_2*i*8"/>
  <p:tag name="KSO_WM_TEMPLATE_CATEGORY" val="diagram"/>
  <p:tag name="KSO_WM_TEMPLATE_INDEX" val="160438"/>
  <p:tag name="KSO_WM_UNIT_INDEX" val="8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3"/>
  <p:tag name="KSO_WM_UNIT_ID" val="257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4"/>
  <p:tag name="KSO_WM_UNIT_ID" val="257*m_i*1_4"/>
  <p:tag name="KSO_WM_UNIT_CLEAR" val="1"/>
  <p:tag name="KSO_WM_UNIT_LAYERLEVEL" val="1_1"/>
  <p:tag name="KSO_WM_BEAUTIFY_FLAG" val="#wm#"/>
  <p:tag name="KSO_WM_DIAGRAM_GROUP_CODE" val="m1-1"/>
  <p:tag name="KSO_WM_UNIT_TEXT_FILL_FORE_SCHEMECOLOR_INDEX" val="6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8_2*i*15"/>
  <p:tag name="KSO_WM_TEMPLATE_CATEGORY" val="diagram"/>
  <p:tag name="KSO_WM_TEMPLATE_INDEX" val="160438"/>
  <p:tag name="KSO_WM_UNIT_INDEX" val="15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h_f"/>
  <p:tag name="KSO_WM_UNIT_INDEX" val="1_3_1"/>
  <p:tag name="KSO_WM_UNIT_ID" val="257*m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627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5"/>
  <p:tag name="KSO_WM_UNIT_ID" val="257*m_i*1_5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6"/>
  <p:tag name="KSO_WM_UNIT_ID" val="257*m_i*1_6"/>
  <p:tag name="KSO_WM_UNIT_CLEAR" val="1"/>
  <p:tag name="KSO_WM_UNIT_LAYERLEVEL" val="1_1"/>
  <p:tag name="KSO_WM_BEAUTIFY_FLAG" val="#wm#"/>
  <p:tag name="KSO_WM_DIAGRAM_GROUP_CODE" val="m1-1"/>
  <p:tag name="KSO_WM_UNIT_TEXT_FILL_FORE_SCHEMECOLOR_INDEX" val="7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8_2*i*22"/>
  <p:tag name="KSO_WM_TEMPLATE_CATEGORY" val="diagram"/>
  <p:tag name="KSO_WM_TEMPLATE_INDEX" val="160438"/>
  <p:tag name="KSO_WM_UNIT_INDEX" val="22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h_f"/>
  <p:tag name="KSO_WM_UNIT_INDEX" val="1_4_1"/>
  <p:tag name="KSO_WM_UNIT_ID" val="257*m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7"/>
  <p:tag name="KSO_WM_UNIT_ID" val="257*m_i*1_7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8"/>
  <p:tag name="KSO_WM_UNIT_ID" val="257*m_i*1_8"/>
  <p:tag name="KSO_WM_UNIT_CLEAR" val="1"/>
  <p:tag name="KSO_WM_UNIT_LAYERLEVEL" val="1_1"/>
  <p:tag name="KSO_WM_BEAUTIFY_FLAG" val="#wm#"/>
  <p:tag name="KSO_WM_DIAGRAM_GROUP_CODE" val="m1-1"/>
  <p:tag name="KSO_WM_UNIT_TEXT_FILL_FORE_SCHEMECOLOR_INDEX" val="5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8_2*i*29"/>
  <p:tag name="KSO_WM_TEMPLATE_CATEGORY" val="diagram"/>
  <p:tag name="KSO_WM_TEMPLATE_INDEX" val="160438"/>
  <p:tag name="KSO_WM_UNIT_INDEX" val="29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h_f"/>
  <p:tag name="KSO_WM_UNIT_INDEX" val="1_5_1"/>
  <p:tag name="KSO_WM_UNIT_ID" val="257*m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9"/>
  <p:tag name="KSO_WM_UNIT_ID" val="257*m_i*1_9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10"/>
  <p:tag name="KSO_WM_UNIT_ID" val="257*m_i*1_10"/>
  <p:tag name="KSO_WM_UNIT_CLEAR" val="1"/>
  <p:tag name="KSO_WM_UNIT_LAYERLEVEL" val="1_1"/>
  <p:tag name="KSO_WM_BEAUTIFY_FLAG" val="#wm#"/>
  <p:tag name="KSO_WM_DIAGRAM_GROUP_CODE" val="m1-1"/>
  <p:tag name="KSO_WM_UNIT_TEXT_FILL_FORE_SCHEMECOLOR_INDEX" val="6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"/>
</p:tagLst>
</file>

<file path=ppt/tags/tag30.xml><?xml version="1.0" encoding="utf-8"?>
<p:tagLst xmlns:p="http://schemas.openxmlformats.org/presentationml/2006/main">
  <p:tag name="KSO_WM_SLIDE_ID" val="diagram160438_2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custom"/>
  <p:tag name="KSO_WM_TEMPLATE_INDEX" val="20184627"/>
  <p:tag name="KSO_WM_DIAGRAM_GROUP_CODE" val="m1-1"/>
  <p:tag name="KSO_WM_TAG_VERSION" val="1.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8_2*i*1"/>
  <p:tag name="KSO_WM_TEMPLATE_CATEGORY" val="diagram"/>
  <p:tag name="KSO_WM_TEMPLATE_INDEX" val="160438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  <p:tag name="KSO_WM_UNIT_TEXT_FILL_FORE_SCHEMECOLOR_INDEX" val="5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8_2*i*8"/>
  <p:tag name="KSO_WM_TEMPLATE_CATEGORY" val="diagram"/>
  <p:tag name="KSO_WM_TEMPLATE_INDEX" val="160438"/>
  <p:tag name="KSO_WM_UNIT_INDEX" val="8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3"/>
  <p:tag name="KSO_WM_UNIT_ID" val="257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4"/>
  <p:tag name="KSO_WM_UNIT_ID" val="257*m_i*1_4"/>
  <p:tag name="KSO_WM_UNIT_CLEAR" val="1"/>
  <p:tag name="KSO_WM_UNIT_LAYERLEVEL" val="1_1"/>
  <p:tag name="KSO_WM_BEAUTIFY_FLAG" val="#wm#"/>
  <p:tag name="KSO_WM_DIAGRAM_GROUP_CODE" val="m1-1"/>
  <p:tag name="KSO_WM_UNIT_TEXT_FILL_FORE_SCHEMECOLOR_INDEX" val="6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8_2*i*15"/>
  <p:tag name="KSO_WM_TEMPLATE_CATEGORY" val="diagram"/>
  <p:tag name="KSO_WM_TEMPLATE_INDEX" val="160438"/>
  <p:tag name="KSO_WM_UNIT_INDEX" val="15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3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h_f"/>
  <p:tag name="KSO_WM_UNIT_INDEX" val="1_3_1"/>
  <p:tag name="KSO_WM_UNIT_ID" val="257*m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5"/>
  <p:tag name="KSO_WM_UNIT_ID" val="257*m_i*1_5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USESOURCEFORMAT_APPLY" val="0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6"/>
  <p:tag name="KSO_WM_UNIT_ID" val="257*m_i*1_6"/>
  <p:tag name="KSO_WM_UNIT_CLEAR" val="1"/>
  <p:tag name="KSO_WM_UNIT_LAYERLEVEL" val="1_1"/>
  <p:tag name="KSO_WM_BEAUTIFY_FLAG" val="#wm#"/>
  <p:tag name="KSO_WM_DIAGRAM_GROUP_CODE" val="m1-1"/>
  <p:tag name="KSO_WM_UNIT_TEXT_FILL_FORE_SCHEMECOLOR_INDEX" val="7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8_2*i*22"/>
  <p:tag name="KSO_WM_TEMPLATE_CATEGORY" val="diagram"/>
  <p:tag name="KSO_WM_TEMPLATE_INDEX" val="160438"/>
  <p:tag name="KSO_WM_UNIT_INDEX" val="22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h_f"/>
  <p:tag name="KSO_WM_UNIT_INDEX" val="1_4_1"/>
  <p:tag name="KSO_WM_UNIT_ID" val="257*m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7"/>
  <p:tag name="KSO_WM_UNIT_ID" val="257*m_i*1_7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USESOURCEFORMAT_APPLY" val="0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160438"/>
  <p:tag name="KSO_WM_UNIT_TYPE" val="m_i"/>
  <p:tag name="KSO_WM_UNIT_INDEX" val="1_8"/>
  <p:tag name="KSO_WM_UNIT_ID" val="257*m_i*1_8"/>
  <p:tag name="KSO_WM_UNIT_CLEAR" val="1"/>
  <p:tag name="KSO_WM_UNIT_LAYERLEVEL" val="1_1"/>
  <p:tag name="KSO_WM_BEAUTIFY_FLAG" val="#wm#"/>
  <p:tag name="KSO_WM_DIAGRAM_GROUP_CODE" val="m1-1"/>
  <p:tag name="KSO_WM_UNIT_TEXT_FILL_FORE_SCHEMECOLOR_INDEX" val="5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SLIDE_ID" val="diagram160438_2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custom"/>
  <p:tag name="KSO_WM_TEMPLATE_INDEX" val="20184627"/>
  <p:tag name="KSO_WM_DIAGRAM_GROUP_CODE" val="m1-1"/>
  <p:tag name="KSO_WM_TAG_VERSION" val="1.0"/>
</p:tagLst>
</file>

<file path=ppt/tags/tag48.xml><?xml version="1.0" encoding="utf-8"?>
<p:tagLst xmlns:p="http://schemas.openxmlformats.org/presentationml/2006/main">
  <p:tag name="KSO_WM_TEMPLATE_CATEGORY" val="diagram"/>
  <p:tag name="KSO_WM_TEMPLATE_INDEX" val="20171241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24"/>
  <p:tag name="KSO_WM_DIAGRAM_GROUP_CODE" val="l1_1"/>
  <p:tag name="KSO_WM_UNIT_ID" val="diagram20171241_3*a*1"/>
  <p:tag name="KSO_WM_UNIT_TEXT_FILL_FORE_SCHEMECOLOR_INDEX" val="13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33*150"/>
  <p:tag name="KSO_WM_SLIDE_SIZE" val="494*279"/>
  <p:tag name="KSO_WM_TEMPLATE_CATEGORY" val="custom"/>
  <p:tag name="KSO_WM_TEMPLATE_INDEX" val="20184627"/>
  <p:tag name="KSO_WM_SLIDE_ID" val="diagram20171241_3"/>
  <p:tag name="KSO_WM_SLIDE_INDEX" val="3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3"/>
</p:tagLst>
</file>

<file path=ppt/tags/tag5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7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5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7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52.xml><?xml version="1.0" encoding="utf-8"?>
<p:tagLst xmlns:p="http://schemas.openxmlformats.org/presentationml/2006/main">
  <p:tag name="KSO_WM_SLIDE_ID" val="150995287"/>
  <p:tag name="KSO_WM_SLIDE_INDEX" val="15"/>
  <p:tag name="KSO_WM_SLIDE_ITEM_CNT" val="4"/>
  <p:tag name="KSO_WM_SLIDE_LAYOUT" val="a_f_o"/>
  <p:tag name="KSO_WM_SLIDE_LAYOUT_CNT" val="1_1_1"/>
  <p:tag name="KSO_WM_SLIDE_TYPE" val="text"/>
  <p:tag name="KSO_WM_BEAUTIFY_FLAG" val="#wm#"/>
  <p:tag name="KSO_WM_SLIDE_POSITION" val="66*147"/>
  <p:tag name="KSO_WM_SLIDE_SIZE" val="801*313"/>
  <p:tag name="KSO_WM_TEMPLATE_CATEGORY" val="custom"/>
  <p:tag name="KSO_WM_TEMPLATE_INDEX" val="20184627"/>
  <p:tag name="KSO_WM_TAG_VERSION" val="1.0"/>
  <p:tag name="KSO_WM_DIAGRAM_GROUP_CODE" val="第十三组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58.xml><?xml version="1.0" encoding="utf-8"?>
<p:tagLst xmlns:p="http://schemas.openxmlformats.org/presentationml/2006/main">
  <p:tag name="KSO_WM_TEMPLATE_CATEGORY" val="custom"/>
  <p:tag name="KSO_WM_TEMPLATE_INDEX" val="20184627"/>
  <p:tag name="KSO_WM_TAG_VERSION" val="1.0"/>
  <p:tag name="KSO_WM_UNIT_TYPE" val="d"/>
  <p:tag name="KSO_WM_UNIT_INDEX" val="1"/>
  <p:tag name="KSO_WM_UNIT_LAYERLEVEL" val="1"/>
  <p:tag name="KSO_WM_UNIT_VALUE" val="1185*1716"/>
  <p:tag name="KSO_WM_UNIT_HIGHLIGHT" val="0"/>
  <p:tag name="KSO_WM_UNIT_COMPATIBLE" val="0"/>
  <p:tag name="KSO_WM_UNIT_CLEAR" val="0"/>
  <p:tag name="KSO_WM_BEAUTIFY_FLAG" val="#wm#"/>
  <p:tag name="KSO_WM_UNIT_ID" val="custom20184627_3*d*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27_3*i*1"/>
  <p:tag name="KSO_WM_TEMPLATE_CATEGORY" val="custom"/>
  <p:tag name="KSO_WM_TEMPLATE_INDEX" val="20184627"/>
  <p:tag name="KSO_WM_UNIT_INDEX" val="1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TEMPLATE_THUMBS_INDEX" val="1、4、6、7、8、12、14、20、27、30、31、37、38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27_3*i*8"/>
  <p:tag name="KSO_WM_TEMPLATE_CATEGORY" val="custom"/>
  <p:tag name="KSO_WM_TEMPLATE_INDEX" val="20184627"/>
  <p:tag name="KSO_WM_UNIT_INDEX" val="8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27_3*i*9"/>
  <p:tag name="KSO_WM_TEMPLATE_CATEGORY" val="custom"/>
  <p:tag name="KSO_WM_TEMPLATE_INDEX" val="20184627"/>
  <p:tag name="KSO_WM_UNIT_INDEX" val="9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27_3*i*10"/>
  <p:tag name="KSO_WM_TEMPLATE_CATEGORY" val="custom"/>
  <p:tag name="KSO_WM_TEMPLATE_INDEX" val="20184627"/>
  <p:tag name="KSO_WM_UNIT_INDEX" val="1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27_3*i*11"/>
  <p:tag name="KSO_WM_TEMPLATE_CATEGORY" val="custom"/>
  <p:tag name="KSO_WM_TEMPLATE_INDEX" val="20184627"/>
  <p:tag name="KSO_WM_UNIT_INDEX" val="1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27_3*i*12"/>
  <p:tag name="KSO_WM_TEMPLATE_CATEGORY" val="custom"/>
  <p:tag name="KSO_WM_TEMPLATE_INDEX" val="20184627"/>
  <p:tag name="KSO_WM_UNIT_INDEX" val="1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27_3*i*13"/>
  <p:tag name="KSO_WM_TEMPLATE_CATEGORY" val="custom"/>
  <p:tag name="KSO_WM_TEMPLATE_INDEX" val="20184627"/>
  <p:tag name="KSO_WM_UNIT_INDEX" val="13"/>
</p:tagLst>
</file>

<file path=ppt/tags/tag66.xml><?xml version="1.0" encoding="utf-8"?>
<p:tagLst xmlns:p="http://schemas.openxmlformats.org/presentationml/2006/main">
  <p:tag name="KSO_WM_TAG_VERSION" val="1.0"/>
  <p:tag name="KSO_WM_SLIDE_ITEM_CNT" val="3"/>
  <p:tag name="KSO_WM_SLIDE_LAYOUT" val="a_f_d"/>
  <p:tag name="KSO_WM_SLIDE_LAYOUT_CNT" val="1_1_1"/>
  <p:tag name="KSO_WM_SLIDE_TYPE" val="sectionTitle"/>
  <p:tag name="KSO_WM_BEAUTIFY_FLAG" val="#wm#"/>
  <p:tag name="KSO_WM_COMBINE_RELATE_SLIDE_ID" val="background20182759_4"/>
  <p:tag name="KSO_WM_TEMPLATE_CATEGORY" val="custom"/>
  <p:tag name="KSO_WM_TEMPLATE_INDEX" val="20184627"/>
  <p:tag name="KSO_WM_SLIDE_ID" val="custom20184627_3"/>
  <p:tag name="KSO_WM_SLIDE_INDEX" val="3"/>
  <p:tag name="KSO_WM_TEMPLATE_SUBCATEGORY" val="combine"/>
  <p:tag name="KSO_WM_SLIDE_SUBTYPE" val="pureTxt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.xml><?xml version="1.0" encoding="utf-8"?>
<p:tagLst xmlns:p="http://schemas.openxmlformats.org/presentationml/2006/main">
  <p:tag name="KSO_WM_TEMPLATE_CATEGORY" val="custom"/>
  <p:tag name="KSO_WM_TEMPLATE_INDEX" val="20184627"/>
  <p:tag name="KSO_WM_TAG_VERSION" val="1.0"/>
  <p:tag name="KSO_WM_UNIT_TYPE" val="a"/>
  <p:tag name="KSO_WM_UNIT_INDEX" val="1"/>
  <p:tag name="KSO_WM_UNIT_ID" val="custom20184627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扁平风格入职培训模板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8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759_1"/>
  <p:tag name="KSO_WM_TEMPLATE_CATEGORY" val="custom"/>
  <p:tag name="KSO_WM_TEMPLATE_INDEX" val="20184627"/>
  <p:tag name="KSO_WM_SLIDE_ID" val="custom20184627_1"/>
  <p:tag name="KSO_WM_SLIDE_INDEX" val="1"/>
  <p:tag name="KSO_WM_TEMPLATE_SUBCATEGORY" val="combine"/>
  <p:tag name="KSO_WM_SLIDE_SUBTYPE" val="pureTxt"/>
  <p:tag name="KSO_WM_TEMPLATE_THUMBS_INDEX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87.xml><?xml version="1.0" encoding="utf-8"?>
<p:tagLst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28*a*1"/>
  <p:tag name="KSO_WM_UNIT_PRESET_TEXT" val="THANK YOU"/>
</p:tagLst>
</file>

<file path=ppt/tags/tag88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2759_29"/>
  <p:tag name="KSO_WM_TEMPLATE_CATEGORY" val="custom"/>
  <p:tag name="KSO_WM_TEMPLATE_INDEX" val="20184627"/>
  <p:tag name="KSO_WM_SLIDE_ID" val="custom20184627_28"/>
  <p:tag name="KSO_WM_SLIDE_INDEX" val="28"/>
  <p:tag name="KSO_WM_TEMPLATE_SUBCATEGORY" val="combine"/>
  <p:tag name="KSO_WM_SLIDE_SUBTYPE" val="pureTxt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7"/>
</p:tagLst>
</file>

<file path=ppt/tags/tag96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38"/>
  <p:tag name="KSO_WM_SLIDE_INDEX" val="38"/>
  <p:tag name="KSO_WM_SLIDE_ITEM_CNT" val="0"/>
  <p:tag name="KSO_WM_SLIDE_TYPE" val="endPag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147">
      <a:dk1>
        <a:srgbClr val="000000"/>
      </a:dk1>
      <a:lt1>
        <a:srgbClr val="FFFFFF"/>
      </a:lt1>
      <a:dk2>
        <a:srgbClr val="1941B2"/>
      </a:dk2>
      <a:lt2>
        <a:srgbClr val="E7E6E6"/>
      </a:lt2>
      <a:accent1>
        <a:srgbClr val="1941B2"/>
      </a:accent1>
      <a:accent2>
        <a:srgbClr val="3B648A"/>
      </a:accent2>
      <a:accent3>
        <a:srgbClr val="DDDDDD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1719</Words>
  <Application>WPS 演示</Application>
  <PresentationFormat>宽屏</PresentationFormat>
  <Paragraphs>153</Paragraphs>
  <Slides>41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黑体</vt:lpstr>
      <vt:lpstr>Calibri Light</vt:lpstr>
      <vt:lpstr>Calibri</vt:lpstr>
      <vt:lpstr>微软雅黑</vt:lpstr>
      <vt:lpstr>Arial Unicode MS</vt:lpstr>
      <vt:lpstr>Segoe UI Emoji</vt:lpstr>
      <vt:lpstr>Office 主题</vt:lpstr>
      <vt:lpstr>1_Office 主题</vt:lpstr>
      <vt:lpstr>.NET Core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 source	</vt:lpstr>
      <vt:lpstr>不断增长的生态</vt:lpstr>
      <vt:lpstr>PowerPoint 演示文稿</vt:lpstr>
      <vt:lpstr>Performance</vt:lpstr>
      <vt:lpstr>PowerPoint 演示文稿</vt:lpstr>
      <vt:lpstr>性能不断超越</vt:lpstr>
      <vt:lpstr>TFB最新基准测试</vt:lpstr>
      <vt:lpstr>PowerPoint 演示文稿</vt:lpstr>
      <vt:lpstr>一致API</vt:lpstr>
      <vt:lpstr>支持.NET Standard规范</vt:lpstr>
      <vt:lpstr>.NET标准的所有版本和支持的平台：</vt:lpstr>
      <vt:lpstr>PowerPoint 演示文稿</vt:lpstr>
      <vt:lpstr>PowerPoint 演示文稿</vt:lpstr>
      <vt:lpstr>PowerPoint 演示文稿</vt:lpstr>
      <vt:lpstr>.NETCore的CLI工具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嘿</cp:lastModifiedBy>
  <cp:revision>144</cp:revision>
  <dcterms:created xsi:type="dcterms:W3CDTF">2017-12-06T05:05:00Z</dcterms:created>
  <dcterms:modified xsi:type="dcterms:W3CDTF">2018-05-25T04:04:52Z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