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56" r:id="rId2"/>
    <p:sldId id="295" r:id="rId3"/>
    <p:sldId id="296" r:id="rId4"/>
    <p:sldId id="297" r:id="rId5"/>
    <p:sldId id="299" r:id="rId6"/>
    <p:sldId id="298" r:id="rId7"/>
    <p:sldId id="300" r:id="rId8"/>
    <p:sldId id="311" r:id="rId9"/>
    <p:sldId id="301" r:id="rId10"/>
    <p:sldId id="302" r:id="rId11"/>
    <p:sldId id="306" r:id="rId12"/>
    <p:sldId id="310" r:id="rId13"/>
    <p:sldId id="303" r:id="rId14"/>
    <p:sldId id="304" r:id="rId15"/>
    <p:sldId id="305" r:id="rId16"/>
    <p:sldId id="312" r:id="rId17"/>
    <p:sldId id="313" r:id="rId18"/>
    <p:sldId id="307" r:id="rId19"/>
    <p:sldId id="309" r:id="rId20"/>
    <p:sldId id="314" r:id="rId21"/>
    <p:sldId id="315" r:id="rId22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ry Wu" initials="JW" lastIdx="1" clrIdx="0">
    <p:extLst>
      <p:ext uri="{19B8F6BF-5375-455C-9EA6-DF929625EA0E}">
        <p15:presenceInfo xmlns:p15="http://schemas.microsoft.com/office/powerpoint/2012/main" userId="95cd3d581b64950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AB51"/>
    <a:srgbClr val="F5CC1F"/>
    <a:srgbClr val="C5E214"/>
    <a:srgbClr val="D4EE3A"/>
    <a:srgbClr val="A79825"/>
    <a:srgbClr val="FFFFFF"/>
    <a:srgbClr val="FFFF99"/>
    <a:srgbClr val="B9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7" autoAdjust="0"/>
    <p:restoredTop sz="95303" autoAdjust="0"/>
  </p:normalViewPr>
  <p:slideViewPr>
    <p:cSldViewPr>
      <p:cViewPr varScale="1">
        <p:scale>
          <a:sx n="87" d="100"/>
          <a:sy n="87" d="100"/>
        </p:scale>
        <p:origin x="1262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99182919-998B-42CD-9DD4-28E732743AA0}" type="datetimeFigureOut">
              <a:rPr lang="zh-TW" altLang="en-US"/>
              <a:pPr>
                <a:defRPr/>
              </a:pPr>
              <a:t>2024/10/17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AFAA845-0A18-4646-9419-B7608C9070B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35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AA845-0A18-4646-9419-B7608C9070BE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0105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3" descr="3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0"/>
            <a:ext cx="9144000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圖片 14" descr="3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38"/>
            <a:ext cx="9144000" cy="3397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2024063" y="5516563"/>
            <a:ext cx="5316537" cy="712787"/>
            <a:chOff x="1338" y="3447"/>
            <a:chExt cx="3349" cy="449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1837" y="3475"/>
              <a:ext cx="2850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2100">
                  <a:solidFill>
                    <a:schemeClr val="bg2"/>
                  </a:solidFill>
                  <a:ea typeface="Batang" pitchFamily="18" charset="-127"/>
                </a:rPr>
                <a:t>Department of Electrical Engineering</a:t>
              </a:r>
            </a:p>
            <a:p>
              <a:pPr eaLnBrk="1" hangingPunct="1">
                <a:defRPr/>
              </a:pPr>
              <a:r>
                <a:rPr kumimoji="0" lang="en-US" altLang="zh-TW" sz="1600">
                  <a:solidFill>
                    <a:schemeClr val="bg2"/>
                  </a:solidFill>
                  <a:ea typeface="Batang" pitchFamily="18" charset="-127"/>
                </a:rPr>
                <a:t>National Tsing-Hua University, HsinChu, Taiwan</a:t>
              </a:r>
            </a:p>
          </p:txBody>
        </p:sp>
        <p:pic>
          <p:nvPicPr>
            <p:cNvPr id="8" name="Picture 5" descr="校徽"/>
            <p:cNvPicPr>
              <a:picLocks noChangeAspect="1" noChangeArrowheads="1"/>
            </p:cNvPicPr>
            <p:nvPr/>
          </p:nvPicPr>
          <p:blipFill>
            <a:blip r:embed="rId3" cstate="print">
              <a:lum bright="6000"/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8" y="3447"/>
              <a:ext cx="454" cy="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" name="圖片 13" descr="3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38"/>
            <a:ext cx="9144000" cy="3397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圖片 16" descr="LOGO_Font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688" y="115888"/>
            <a:ext cx="1630362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552" y="836613"/>
            <a:ext cx="8285163" cy="1584275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79712" y="3860800"/>
            <a:ext cx="5897462" cy="14382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500"/>
            </a:lvl1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737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15148-8012-44EE-962A-F499349DB7E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594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1150" y="215900"/>
            <a:ext cx="2087563" cy="594995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95288" y="215900"/>
            <a:ext cx="6113462" cy="59499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CC1054-F17E-420A-B5E8-31450FFFE8A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4956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288" y="215900"/>
            <a:ext cx="8353425" cy="43973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95288" y="908050"/>
            <a:ext cx="4100512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908050"/>
            <a:ext cx="4100513" cy="25527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613150"/>
            <a:ext cx="4100513" cy="25527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5D8F3-3FE7-4330-A4BF-8D2BE9E12FF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929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288" y="215900"/>
            <a:ext cx="8353425" cy="43973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95288" y="908050"/>
            <a:ext cx="4100512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100513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CD3C57-1E29-4024-A243-16C53B9A160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5569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924300" y="6381750"/>
            <a:ext cx="1439863" cy="2873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B336DD-90F7-4FE0-B0C5-4055F923B7E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440919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0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4221163"/>
            <a:ext cx="1641475" cy="163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1988840"/>
            <a:ext cx="7772400" cy="1362075"/>
          </a:xfrm>
        </p:spPr>
        <p:txBody>
          <a:bodyPr/>
          <a:lstStyle>
            <a:lvl1pPr algn="r">
              <a:defRPr sz="3800" b="1" cap="all">
                <a:solidFill>
                  <a:schemeClr val="accent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3568" y="3356992"/>
            <a:ext cx="6696744" cy="1500187"/>
          </a:xfrm>
        </p:spPr>
        <p:txBody>
          <a:bodyPr/>
          <a:lstStyle>
            <a:lvl1pPr marL="0" indent="0">
              <a:buFont typeface="Wingdings" pitchFamily="2" charset="2"/>
              <a:buChar char="Ø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DC687-0102-45F2-9631-A0F246C73A8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8588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95288" y="908050"/>
            <a:ext cx="4100512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100513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F9D67-3E3C-48D2-8DBD-24ED47D50A4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3241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576064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3A5E90-D045-44A9-94C5-8A282E51457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96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1CEDA-D21A-4BBB-9A18-99147B68ECA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4024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EE8F0-DB02-427B-B57F-C5044EC9554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493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D44114-617A-4F1B-AE03-78DD955C846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xfrm>
            <a:off x="971550" y="6381750"/>
            <a:ext cx="2087563" cy="3460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591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B16FA-3104-4BA3-B33E-412A227D535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xfrm>
            <a:off x="971550" y="6381750"/>
            <a:ext cx="2087563" cy="3460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183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12" descr="2.png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713" y="-12700"/>
            <a:ext cx="4470400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 Box 9"/>
          <p:cNvSpPr txBox="1">
            <a:spLocks noChangeArrowheads="1"/>
          </p:cNvSpPr>
          <p:nvPr/>
        </p:nvSpPr>
        <p:spPr bwMode="auto">
          <a:xfrm>
            <a:off x="6659563" y="6345238"/>
            <a:ext cx="2227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kumimoji="0" lang="en-US" altLang="zh-TW" sz="1100">
                <a:solidFill>
                  <a:schemeClr val="bg2"/>
                </a:solidFill>
                <a:latin typeface="Georgia" pitchFamily="18" charset="0"/>
                <a:ea typeface="標楷體" pitchFamily="65" charset="-120"/>
              </a:rPr>
              <a:t>Dept. of Electrical Engineering</a:t>
            </a:r>
          </a:p>
          <a:p>
            <a:pPr eaLnBrk="1" hangingPunct="1">
              <a:defRPr/>
            </a:pPr>
            <a:r>
              <a:rPr kumimoji="0" lang="en-US" altLang="zh-TW" sz="900">
                <a:solidFill>
                  <a:schemeClr val="folHlink"/>
                </a:solidFill>
                <a:latin typeface="Georgia" pitchFamily="18" charset="0"/>
                <a:ea typeface="標楷體" pitchFamily="65" charset="-120"/>
              </a:rPr>
              <a:t>National Tsing Hua University, Taiwan  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215900"/>
            <a:ext cx="8353425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Title</a:t>
            </a:r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908050"/>
            <a:ext cx="8353425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79838" y="6381750"/>
            <a:ext cx="15843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500">
                <a:ea typeface="標楷體" pitchFamily="65" charset="-120"/>
              </a:defRPr>
            </a:lvl1pPr>
          </a:lstStyle>
          <a:p>
            <a:pPr>
              <a:defRPr/>
            </a:pPr>
            <a:fld id="{651163FE-10E8-4AB8-8DCF-AE5858DD442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031" name="Line 13"/>
          <p:cNvSpPr>
            <a:spLocks noChangeShapeType="1"/>
          </p:cNvSpPr>
          <p:nvPr/>
        </p:nvSpPr>
        <p:spPr bwMode="auto">
          <a:xfrm flipV="1">
            <a:off x="323850" y="6308725"/>
            <a:ext cx="84963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2" name="Line 17"/>
          <p:cNvSpPr>
            <a:spLocks noChangeShapeType="1"/>
          </p:cNvSpPr>
          <p:nvPr/>
        </p:nvSpPr>
        <p:spPr bwMode="auto">
          <a:xfrm flipV="1">
            <a:off x="323850" y="765175"/>
            <a:ext cx="8496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3" name="Line 18"/>
          <p:cNvSpPr>
            <a:spLocks noChangeShapeType="1"/>
          </p:cNvSpPr>
          <p:nvPr/>
        </p:nvSpPr>
        <p:spPr bwMode="auto">
          <a:xfrm flipV="1">
            <a:off x="322263" y="6346825"/>
            <a:ext cx="84963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1034" name="圖片 11" descr="LOGO_Font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375400"/>
            <a:ext cx="9366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87" r:id="rId4"/>
    <p:sldLayoutId id="2147484288" r:id="rId5"/>
    <p:sldLayoutId id="2147484289" r:id="rId6"/>
    <p:sldLayoutId id="2147484290" r:id="rId7"/>
    <p:sldLayoutId id="2147484298" r:id="rId8"/>
    <p:sldLayoutId id="2147484299" r:id="rId9"/>
    <p:sldLayoutId id="2147484291" r:id="rId10"/>
    <p:sldLayoutId id="2147484292" r:id="rId11"/>
    <p:sldLayoutId id="2147484293" r:id="rId12"/>
    <p:sldLayoutId id="2147484294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" charset="0"/>
          <a:ea typeface="標楷體" pitchFamily="65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" charset="0"/>
          <a:ea typeface="標楷體" pitchFamily="65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" charset="0"/>
          <a:ea typeface="標楷體" pitchFamily="65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" charset="0"/>
          <a:ea typeface="標楷體" pitchFamily="65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" charset="0"/>
          <a:ea typeface="標楷體" pitchFamily="65" charset="-120"/>
        </a:defRPr>
      </a:lvl9pPr>
    </p:titleStyle>
    <p:bodyStyle>
      <a:lvl1pPr marL="381000" indent="-3810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838200" indent="-3810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2pPr>
      <a:lvl3pPr marL="1295400" indent="-381000" algn="l" rtl="0" eaLnBrk="0" fontAlgn="base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har char="o"/>
        <a:defRPr kumimoji="1" sz="2400">
          <a:solidFill>
            <a:schemeClr val="tx1"/>
          </a:solidFill>
          <a:latin typeface="+mn-lt"/>
          <a:ea typeface="+mn-ea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chemeClr val="tx1"/>
          </a:solidFill>
          <a:latin typeface="+mn-lt"/>
          <a:ea typeface="+mn-ea"/>
        </a:defRPr>
      </a:lvl5pPr>
      <a:lvl6pPr marL="2667000" indent="-381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chemeClr val="tx1"/>
          </a:solidFill>
          <a:latin typeface="+mn-lt"/>
          <a:ea typeface="+mn-ea"/>
        </a:defRPr>
      </a:lvl6pPr>
      <a:lvl7pPr marL="3124200" indent="-381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chemeClr val="tx1"/>
          </a:solidFill>
          <a:latin typeface="+mn-lt"/>
          <a:ea typeface="+mn-ea"/>
        </a:defRPr>
      </a:lvl7pPr>
      <a:lvl8pPr marL="3581400" indent="-381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chemeClr val="tx1"/>
          </a:solidFill>
          <a:latin typeface="+mn-lt"/>
          <a:ea typeface="+mn-ea"/>
        </a:defRPr>
      </a:lvl8pPr>
      <a:lvl9pPr marL="4038600" indent="-381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/>
          <p:cNvSpPr>
            <a:spLocks noGrp="1"/>
          </p:cNvSpPr>
          <p:nvPr>
            <p:ph type="ctrTitle"/>
          </p:nvPr>
        </p:nvSpPr>
        <p:spPr>
          <a:xfrm>
            <a:off x="539552" y="1844675"/>
            <a:ext cx="8285163" cy="1584325"/>
          </a:xfrm>
        </p:spPr>
        <p:txBody>
          <a:bodyPr/>
          <a:lstStyle/>
          <a:p>
            <a:r>
              <a:rPr lang="en-US" altLang="zh-TW" sz="2400" dirty="0"/>
              <a:t>Progress report</a:t>
            </a:r>
            <a:endParaRPr lang="zh-TW" altLang="zh-TW" sz="2400" dirty="0"/>
          </a:p>
        </p:txBody>
      </p:sp>
      <p:sp>
        <p:nvSpPr>
          <p:cNvPr id="7171" name="副標題 2"/>
          <p:cNvSpPr>
            <a:spLocks noGrp="1"/>
          </p:cNvSpPr>
          <p:nvPr>
            <p:ph type="subTitle" sz="quarter" idx="1"/>
          </p:nvPr>
        </p:nvSpPr>
        <p:spPr>
          <a:xfrm>
            <a:off x="633709" y="3933056"/>
            <a:ext cx="8096847" cy="1728192"/>
          </a:xfrm>
        </p:spPr>
        <p:txBody>
          <a:bodyPr/>
          <a:lstStyle/>
          <a:p>
            <a:pPr eaLnBrk="1" hangingPunct="1"/>
            <a:r>
              <a:rPr lang="en-US" altLang="zh-TW" sz="1400" dirty="0"/>
              <a:t>10/17</a:t>
            </a:r>
            <a:endParaRPr lang="zh-TW" altLang="en-US" sz="1400" dirty="0"/>
          </a:p>
          <a:p>
            <a:pPr eaLnBrk="1" hangingPunct="1"/>
            <a:endParaRPr lang="en-US" altLang="zh-TW" sz="1400" dirty="0"/>
          </a:p>
          <a:p>
            <a:pPr eaLnBrk="1" hangingPunct="1"/>
            <a:endParaRPr lang="en-US" altLang="zh-TW" sz="1600" dirty="0"/>
          </a:p>
          <a:p>
            <a:pPr eaLnBrk="1" hangingPunct="1"/>
            <a:endParaRPr lang="en-US" altLang="zh-TW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A20845-9600-48F6-98F8-556224453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E275D0-769E-4791-A8CB-8F27A5C5A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BCE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11ADDD2-BA4A-497B-9DBD-0A034E725E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BB9F305F-1B59-4448-B5C3-CD43D70A6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21270"/>
              </p:ext>
            </p:extLst>
          </p:nvPr>
        </p:nvGraphicFramePr>
        <p:xfrm>
          <a:off x="395286" y="1700808"/>
          <a:ext cx="8425186" cy="3688371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203598">
                  <a:extLst>
                    <a:ext uri="{9D8B030D-6E8A-4147-A177-3AD203B41FA5}">
                      <a16:colId xmlns:a16="http://schemas.microsoft.com/office/drawing/2014/main" val="3872696951"/>
                    </a:ext>
                  </a:extLst>
                </a:gridCol>
                <a:gridCol w="1203598">
                  <a:extLst>
                    <a:ext uri="{9D8B030D-6E8A-4147-A177-3AD203B41FA5}">
                      <a16:colId xmlns:a16="http://schemas.microsoft.com/office/drawing/2014/main" val="2294562779"/>
                    </a:ext>
                  </a:extLst>
                </a:gridCol>
                <a:gridCol w="1203598">
                  <a:extLst>
                    <a:ext uri="{9D8B030D-6E8A-4147-A177-3AD203B41FA5}">
                      <a16:colId xmlns:a16="http://schemas.microsoft.com/office/drawing/2014/main" val="2713972509"/>
                    </a:ext>
                  </a:extLst>
                </a:gridCol>
                <a:gridCol w="1203598">
                  <a:extLst>
                    <a:ext uri="{9D8B030D-6E8A-4147-A177-3AD203B41FA5}">
                      <a16:colId xmlns:a16="http://schemas.microsoft.com/office/drawing/2014/main" val="3981304439"/>
                    </a:ext>
                  </a:extLst>
                </a:gridCol>
                <a:gridCol w="1203598">
                  <a:extLst>
                    <a:ext uri="{9D8B030D-6E8A-4147-A177-3AD203B41FA5}">
                      <a16:colId xmlns:a16="http://schemas.microsoft.com/office/drawing/2014/main" val="3263583521"/>
                    </a:ext>
                  </a:extLst>
                </a:gridCol>
                <a:gridCol w="1203598">
                  <a:extLst>
                    <a:ext uri="{9D8B030D-6E8A-4147-A177-3AD203B41FA5}">
                      <a16:colId xmlns:a16="http://schemas.microsoft.com/office/drawing/2014/main" val="3318254316"/>
                    </a:ext>
                  </a:extLst>
                </a:gridCol>
                <a:gridCol w="1203598">
                  <a:extLst>
                    <a:ext uri="{9D8B030D-6E8A-4147-A177-3AD203B41FA5}">
                      <a16:colId xmlns:a16="http://schemas.microsoft.com/office/drawing/2014/main" val="2211245206"/>
                    </a:ext>
                  </a:extLst>
                </a:gridCol>
              </a:tblGrid>
              <a:tr h="409819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Recall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Precision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Model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309087"/>
                  </a:ext>
                </a:extLst>
              </a:tr>
              <a:tr h="409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LSTM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0.993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0.945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0.993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7308161"/>
                  </a:ext>
                </a:extLst>
              </a:tr>
              <a:tr h="409819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0.951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0.992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934048"/>
                  </a:ext>
                </a:extLst>
              </a:tr>
              <a:tr h="409819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0.941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0.938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0.993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2538592"/>
                  </a:ext>
                </a:extLst>
              </a:tr>
              <a:tr h="409819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0.874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0.977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0.991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239849"/>
                  </a:ext>
                </a:extLst>
              </a:tr>
              <a:tr h="409819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0.945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0.992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5248588"/>
                  </a:ext>
                </a:extLst>
              </a:tr>
              <a:tr h="409819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0.956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0.992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5113357"/>
                  </a:ext>
                </a:extLst>
              </a:tr>
              <a:tr h="409819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0.943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0.937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0.993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5342035"/>
                  </a:ext>
                </a:extLst>
              </a:tr>
              <a:tr h="409819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0.903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0.967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0.992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9023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032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F2FBFA-5C9F-4F3F-8561-CCD262F8F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8BBF1F-0381-49EA-AF22-A85D62475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Weighted BCE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356BB07-4C24-4BC3-9D74-4411510AC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080ABCDA-F86F-452A-A336-F464506DA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551379"/>
              </p:ext>
            </p:extLst>
          </p:nvPr>
        </p:nvGraphicFramePr>
        <p:xfrm>
          <a:off x="467544" y="1340768"/>
          <a:ext cx="6192688" cy="25603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548172">
                  <a:extLst>
                    <a:ext uri="{9D8B030D-6E8A-4147-A177-3AD203B41FA5}">
                      <a16:colId xmlns:a16="http://schemas.microsoft.com/office/drawing/2014/main" val="3872696951"/>
                    </a:ext>
                  </a:extLst>
                </a:gridCol>
                <a:gridCol w="1548172">
                  <a:extLst>
                    <a:ext uri="{9D8B030D-6E8A-4147-A177-3AD203B41FA5}">
                      <a16:colId xmlns:a16="http://schemas.microsoft.com/office/drawing/2014/main" val="2294562779"/>
                    </a:ext>
                  </a:extLst>
                </a:gridCol>
                <a:gridCol w="1548172">
                  <a:extLst>
                    <a:ext uri="{9D8B030D-6E8A-4147-A177-3AD203B41FA5}">
                      <a16:colId xmlns:a16="http://schemas.microsoft.com/office/drawing/2014/main" val="2713972509"/>
                    </a:ext>
                  </a:extLst>
                </a:gridCol>
                <a:gridCol w="1548172">
                  <a:extLst>
                    <a:ext uri="{9D8B030D-6E8A-4147-A177-3AD203B41FA5}">
                      <a16:colId xmlns:a16="http://schemas.microsoft.com/office/drawing/2014/main" val="3981304439"/>
                    </a:ext>
                  </a:extLst>
                </a:gridCol>
              </a:tblGrid>
              <a:tr h="35937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DNN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E9AB5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Recall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Precision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09087"/>
                  </a:ext>
                </a:extLst>
              </a:tr>
              <a:tr h="35937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 : 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0.966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0.891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0.991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7308161"/>
                  </a:ext>
                </a:extLst>
              </a:tr>
              <a:tr h="35937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 : 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0.976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0.862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0.989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934048"/>
                  </a:ext>
                </a:extLst>
              </a:tr>
              <a:tr h="35937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 : 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0.959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0.905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0.991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2538592"/>
                  </a:ext>
                </a:extLst>
              </a:tr>
              <a:tr h="35937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 : 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0.983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0.806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0.984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239849"/>
                  </a:ext>
                </a:extLst>
              </a:tr>
              <a:tr h="3593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 : 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0.981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0.814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0.985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5248588"/>
                  </a:ext>
                </a:extLst>
              </a:tr>
              <a:tr h="3593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 : 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0.986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0.788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0.983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5113357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1AB40B0-1EE4-42CE-B2EB-9E96B946C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396213"/>
              </p:ext>
            </p:extLst>
          </p:nvPr>
        </p:nvGraphicFramePr>
        <p:xfrm>
          <a:off x="467544" y="4108768"/>
          <a:ext cx="6192688" cy="25603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548172">
                  <a:extLst>
                    <a:ext uri="{9D8B030D-6E8A-4147-A177-3AD203B41FA5}">
                      <a16:colId xmlns:a16="http://schemas.microsoft.com/office/drawing/2014/main" val="3872696951"/>
                    </a:ext>
                  </a:extLst>
                </a:gridCol>
                <a:gridCol w="1548172">
                  <a:extLst>
                    <a:ext uri="{9D8B030D-6E8A-4147-A177-3AD203B41FA5}">
                      <a16:colId xmlns:a16="http://schemas.microsoft.com/office/drawing/2014/main" val="2294562779"/>
                    </a:ext>
                  </a:extLst>
                </a:gridCol>
                <a:gridCol w="1548172">
                  <a:extLst>
                    <a:ext uri="{9D8B030D-6E8A-4147-A177-3AD203B41FA5}">
                      <a16:colId xmlns:a16="http://schemas.microsoft.com/office/drawing/2014/main" val="2713972509"/>
                    </a:ext>
                  </a:extLst>
                </a:gridCol>
                <a:gridCol w="1548172">
                  <a:extLst>
                    <a:ext uri="{9D8B030D-6E8A-4147-A177-3AD203B41FA5}">
                      <a16:colId xmlns:a16="http://schemas.microsoft.com/office/drawing/2014/main" val="3981304439"/>
                    </a:ext>
                  </a:extLst>
                </a:gridCol>
              </a:tblGrid>
              <a:tr h="36190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LSTM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E9AB5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Recall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Precision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09087"/>
                  </a:ext>
                </a:extLst>
              </a:tr>
              <a:tr h="36190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 : 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0.972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0.884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0.990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7308161"/>
                  </a:ext>
                </a:extLst>
              </a:tr>
              <a:tr h="36190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 : 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0.895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0.991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934048"/>
                  </a:ext>
                </a:extLst>
              </a:tr>
              <a:tr h="36190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 : 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0.886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0.990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2538592"/>
                  </a:ext>
                </a:extLst>
              </a:tr>
              <a:tr h="36190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 : 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0.985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0.808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0.984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239849"/>
                  </a:ext>
                </a:extLst>
              </a:tr>
              <a:tr h="3619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 : 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0.984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0.828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0.986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5248588"/>
                  </a:ext>
                </a:extLst>
              </a:tr>
              <a:tr h="3619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 : 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0.988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0.801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0.984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5113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1022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83A736-9F0A-4F31-B71F-00535E3ED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17E9325-6DA4-42ED-B7D1-6C2C6B3907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Focal </a:t>
                </a:r>
                <a14:m>
                  <m:oMath xmlns:m="http://schemas.openxmlformats.org/officeDocument/2006/math">
                    <m:r>
                      <a:rPr lang="en-US" altLang="zh-TW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altLang="zh-TW" i="1" dirty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TW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17E9325-6DA4-42ED-B7D1-6C2C6B3907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2" t="-8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7128618-3495-4FA4-9A99-7C5118207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A7CC7C43-813A-47D4-B6D1-2D061CFFA9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58518"/>
              </p:ext>
            </p:extLst>
          </p:nvPr>
        </p:nvGraphicFramePr>
        <p:xfrm>
          <a:off x="1043608" y="1592797"/>
          <a:ext cx="6984776" cy="1913356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746194">
                  <a:extLst>
                    <a:ext uri="{9D8B030D-6E8A-4147-A177-3AD203B41FA5}">
                      <a16:colId xmlns:a16="http://schemas.microsoft.com/office/drawing/2014/main" val="3872696951"/>
                    </a:ext>
                  </a:extLst>
                </a:gridCol>
                <a:gridCol w="1746194">
                  <a:extLst>
                    <a:ext uri="{9D8B030D-6E8A-4147-A177-3AD203B41FA5}">
                      <a16:colId xmlns:a16="http://schemas.microsoft.com/office/drawing/2014/main" val="2294562779"/>
                    </a:ext>
                  </a:extLst>
                </a:gridCol>
                <a:gridCol w="1746194">
                  <a:extLst>
                    <a:ext uri="{9D8B030D-6E8A-4147-A177-3AD203B41FA5}">
                      <a16:colId xmlns:a16="http://schemas.microsoft.com/office/drawing/2014/main" val="2713972509"/>
                    </a:ext>
                  </a:extLst>
                </a:gridCol>
                <a:gridCol w="1746194">
                  <a:extLst>
                    <a:ext uri="{9D8B030D-6E8A-4147-A177-3AD203B41FA5}">
                      <a16:colId xmlns:a16="http://schemas.microsoft.com/office/drawing/2014/main" val="3981304439"/>
                    </a:ext>
                  </a:extLst>
                </a:gridCol>
              </a:tblGrid>
              <a:tr h="47833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DNN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E9AB5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Recall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Precision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09087"/>
                  </a:ext>
                </a:extLst>
              </a:tr>
              <a:tr h="47833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 : 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0.951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0.920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0.992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7308161"/>
                  </a:ext>
                </a:extLst>
              </a:tr>
              <a:tr h="47833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 : 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0.959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0.908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0.991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934048"/>
                  </a:ext>
                </a:extLst>
              </a:tr>
              <a:tr h="47833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 : 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0.956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0.992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2538592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1EAE216-E0BF-49DF-BA85-E9BED91A6F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260305"/>
              </p:ext>
            </p:extLst>
          </p:nvPr>
        </p:nvGraphicFramePr>
        <p:xfrm>
          <a:off x="1039598" y="3758565"/>
          <a:ext cx="6984776" cy="1913356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746194">
                  <a:extLst>
                    <a:ext uri="{9D8B030D-6E8A-4147-A177-3AD203B41FA5}">
                      <a16:colId xmlns:a16="http://schemas.microsoft.com/office/drawing/2014/main" val="3872696951"/>
                    </a:ext>
                  </a:extLst>
                </a:gridCol>
                <a:gridCol w="1746194">
                  <a:extLst>
                    <a:ext uri="{9D8B030D-6E8A-4147-A177-3AD203B41FA5}">
                      <a16:colId xmlns:a16="http://schemas.microsoft.com/office/drawing/2014/main" val="2294562779"/>
                    </a:ext>
                  </a:extLst>
                </a:gridCol>
                <a:gridCol w="1746194">
                  <a:extLst>
                    <a:ext uri="{9D8B030D-6E8A-4147-A177-3AD203B41FA5}">
                      <a16:colId xmlns:a16="http://schemas.microsoft.com/office/drawing/2014/main" val="2713972509"/>
                    </a:ext>
                  </a:extLst>
                </a:gridCol>
                <a:gridCol w="1746194">
                  <a:extLst>
                    <a:ext uri="{9D8B030D-6E8A-4147-A177-3AD203B41FA5}">
                      <a16:colId xmlns:a16="http://schemas.microsoft.com/office/drawing/2014/main" val="3981304439"/>
                    </a:ext>
                  </a:extLst>
                </a:gridCol>
              </a:tblGrid>
              <a:tr h="47833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LSTM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E9AB5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Recall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Precision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09087"/>
                  </a:ext>
                </a:extLst>
              </a:tr>
              <a:tr h="47833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 : 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0.955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0.918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0.992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7308161"/>
                  </a:ext>
                </a:extLst>
              </a:tr>
              <a:tr h="47833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 : 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0.965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0.893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0.991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934048"/>
                  </a:ext>
                </a:extLst>
              </a:tr>
              <a:tr h="47833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 : 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0.968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0.888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0.991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2538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900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A2E632-8530-4E6A-ACA0-B64056E96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Change model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947FA6-CEF4-45CB-97CD-12B920D07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Increase number of nodes in Model. 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44B5037-60CF-4E4B-A516-E6CCCAE0E7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8CDB2B7-1B23-404A-BA18-EBB94CE76B9D}"/>
              </a:ext>
            </a:extLst>
          </p:cNvPr>
          <p:cNvSpPr/>
          <p:nvPr/>
        </p:nvSpPr>
        <p:spPr bwMode="auto">
          <a:xfrm>
            <a:off x="622570" y="2913449"/>
            <a:ext cx="2088232" cy="2830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 err="1"/>
              <a:t>PReLU</a:t>
            </a:r>
            <a:endParaRPr kumimoji="1" lang="zh-TW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6CB8C3-207D-426C-A549-0A84986A8768}"/>
              </a:ext>
            </a:extLst>
          </p:cNvPr>
          <p:cNvSpPr/>
          <p:nvPr/>
        </p:nvSpPr>
        <p:spPr bwMode="auto">
          <a:xfrm>
            <a:off x="622570" y="2622268"/>
            <a:ext cx="2088232" cy="283070"/>
          </a:xfrm>
          <a:prstGeom prst="rect">
            <a:avLst/>
          </a:prstGeom>
          <a:solidFill>
            <a:srgbClr val="E9AB5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/>
              <a:t>Fully connected layer (32)</a:t>
            </a:r>
            <a:endParaRPr kumimoji="1" lang="zh-TW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18EEA26-3D2D-41CF-A157-9351A7150DE0}"/>
              </a:ext>
            </a:extLst>
          </p:cNvPr>
          <p:cNvSpPr/>
          <p:nvPr/>
        </p:nvSpPr>
        <p:spPr bwMode="auto">
          <a:xfrm>
            <a:off x="614158" y="3779593"/>
            <a:ext cx="2096644" cy="2911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 err="1"/>
              <a:t>PReLU</a:t>
            </a:r>
            <a:endParaRPr kumimoji="1" lang="zh-TW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3E6647-E74B-413F-BBB4-5559F684F49E}"/>
              </a:ext>
            </a:extLst>
          </p:cNvPr>
          <p:cNvSpPr/>
          <p:nvPr/>
        </p:nvSpPr>
        <p:spPr bwMode="auto">
          <a:xfrm>
            <a:off x="614158" y="3488412"/>
            <a:ext cx="2096644" cy="291181"/>
          </a:xfrm>
          <a:prstGeom prst="rect">
            <a:avLst/>
          </a:prstGeom>
          <a:solidFill>
            <a:srgbClr val="E9AB5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/>
              <a:t>Fully connected layer (8)</a:t>
            </a:r>
            <a:endParaRPr kumimoji="1" lang="zh-TW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74DE46-DC4C-4B4E-B5E9-A134AC272B1F}"/>
              </a:ext>
            </a:extLst>
          </p:cNvPr>
          <p:cNvSpPr/>
          <p:nvPr/>
        </p:nvSpPr>
        <p:spPr bwMode="auto">
          <a:xfrm>
            <a:off x="611560" y="4653136"/>
            <a:ext cx="2096644" cy="2911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Sigmoid</a:t>
            </a:r>
            <a:endParaRPr kumimoji="1" lang="zh-TW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85282B2-0900-49F5-BCD3-431E44CAC49B}"/>
              </a:ext>
            </a:extLst>
          </p:cNvPr>
          <p:cNvSpPr/>
          <p:nvPr/>
        </p:nvSpPr>
        <p:spPr bwMode="auto">
          <a:xfrm>
            <a:off x="611560" y="4361955"/>
            <a:ext cx="2096644" cy="291181"/>
          </a:xfrm>
          <a:prstGeom prst="rect">
            <a:avLst/>
          </a:prstGeom>
          <a:solidFill>
            <a:srgbClr val="E9AB5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/>
              <a:t>Fully connected layer (1)</a:t>
            </a:r>
            <a:endParaRPr kumimoji="1" lang="zh-TW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84CF555-6FE8-4B51-A740-9CF4DACD636B}"/>
              </a:ext>
            </a:extLst>
          </p:cNvPr>
          <p:cNvSpPr/>
          <p:nvPr/>
        </p:nvSpPr>
        <p:spPr bwMode="auto">
          <a:xfrm>
            <a:off x="611560" y="1767446"/>
            <a:ext cx="2099242" cy="567456"/>
          </a:xfrm>
          <a:prstGeom prst="rect">
            <a:avLst/>
          </a:prstGeom>
          <a:solidFill>
            <a:srgbClr val="E9AB5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fontAlgn="ctr" hangingPunct="1">
              <a:lnSpc>
                <a:spcPts val="2800"/>
              </a:lnSpc>
            </a:pPr>
            <a:r>
              <a:rPr kumimoji="1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Input layer (8)</a:t>
            </a:r>
            <a:endParaRPr kumimoji="1" lang="zh-TW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2" name="箭號: 向下 11">
            <a:extLst>
              <a:ext uri="{FF2B5EF4-FFF2-40B4-BE49-F238E27FC236}">
                <a16:creationId xmlns:a16="http://schemas.microsoft.com/office/drawing/2014/main" id="{93C1F5C9-AD09-4D1E-8A98-D87C9760B83B}"/>
              </a:ext>
            </a:extLst>
          </p:cNvPr>
          <p:cNvSpPr/>
          <p:nvPr/>
        </p:nvSpPr>
        <p:spPr bwMode="auto">
          <a:xfrm>
            <a:off x="1548014" y="1471303"/>
            <a:ext cx="144016" cy="288032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3" name="箭號: 向下 12">
            <a:extLst>
              <a:ext uri="{FF2B5EF4-FFF2-40B4-BE49-F238E27FC236}">
                <a16:creationId xmlns:a16="http://schemas.microsoft.com/office/drawing/2014/main" id="{32BE299D-7A44-442B-A58E-9E02D579D476}"/>
              </a:ext>
            </a:extLst>
          </p:cNvPr>
          <p:cNvSpPr/>
          <p:nvPr/>
        </p:nvSpPr>
        <p:spPr bwMode="auto">
          <a:xfrm>
            <a:off x="1548014" y="2334236"/>
            <a:ext cx="144016" cy="288032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4" name="箭號: 向下 13">
            <a:extLst>
              <a:ext uri="{FF2B5EF4-FFF2-40B4-BE49-F238E27FC236}">
                <a16:creationId xmlns:a16="http://schemas.microsoft.com/office/drawing/2014/main" id="{5702641E-CD34-471B-B808-4007A37865C5}"/>
              </a:ext>
            </a:extLst>
          </p:cNvPr>
          <p:cNvSpPr/>
          <p:nvPr/>
        </p:nvSpPr>
        <p:spPr bwMode="auto">
          <a:xfrm>
            <a:off x="1547198" y="3199668"/>
            <a:ext cx="144016" cy="288032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5" name="箭號: 向下 14">
            <a:extLst>
              <a:ext uri="{FF2B5EF4-FFF2-40B4-BE49-F238E27FC236}">
                <a16:creationId xmlns:a16="http://schemas.microsoft.com/office/drawing/2014/main" id="{029F8099-1B4C-4D76-8976-DB78CCBFD6D8}"/>
              </a:ext>
            </a:extLst>
          </p:cNvPr>
          <p:cNvSpPr/>
          <p:nvPr/>
        </p:nvSpPr>
        <p:spPr bwMode="auto">
          <a:xfrm>
            <a:off x="1547198" y="4073923"/>
            <a:ext cx="144016" cy="288032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6" name="箭號: 向下 15">
            <a:extLst>
              <a:ext uri="{FF2B5EF4-FFF2-40B4-BE49-F238E27FC236}">
                <a16:creationId xmlns:a16="http://schemas.microsoft.com/office/drawing/2014/main" id="{AEEE4FC4-D56D-46A0-8E06-5733969F87AD}"/>
              </a:ext>
            </a:extLst>
          </p:cNvPr>
          <p:cNvSpPr/>
          <p:nvPr/>
        </p:nvSpPr>
        <p:spPr bwMode="auto">
          <a:xfrm>
            <a:off x="1547198" y="4947466"/>
            <a:ext cx="144016" cy="288032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39D47DA-EB30-4A36-981C-FD5B583A77C2}"/>
              </a:ext>
            </a:extLst>
          </p:cNvPr>
          <p:cNvSpPr txBox="1"/>
          <p:nvPr/>
        </p:nvSpPr>
        <p:spPr>
          <a:xfrm>
            <a:off x="1187158" y="523549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output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FFE6243-FB97-4385-91C9-0694389F4CC6}"/>
              </a:ext>
            </a:extLst>
          </p:cNvPr>
          <p:cNvSpPr/>
          <p:nvPr/>
        </p:nvSpPr>
        <p:spPr bwMode="auto">
          <a:xfrm>
            <a:off x="3417274" y="2057181"/>
            <a:ext cx="2099242" cy="5674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fontAlgn="ctr" hangingPunct="1">
              <a:lnSpc>
                <a:spcPts val="2800"/>
              </a:lnSpc>
            </a:pPr>
            <a:r>
              <a:rPr kumimoji="1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 </a:t>
            </a:r>
            <a:r>
              <a:rPr kumimoji="1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LSTM</a:t>
            </a:r>
            <a:r>
              <a:rPr kumimoji="1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 </a:t>
            </a:r>
            <a:r>
              <a:rPr kumimoji="1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layer (32)</a:t>
            </a:r>
            <a:endParaRPr kumimoji="1" lang="zh-TW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61556CB-DBF7-46EA-A567-87F9A42DC464}"/>
              </a:ext>
            </a:extLst>
          </p:cNvPr>
          <p:cNvSpPr/>
          <p:nvPr/>
        </p:nvSpPr>
        <p:spPr bwMode="auto">
          <a:xfrm>
            <a:off x="3417274" y="3211295"/>
            <a:ext cx="2088232" cy="2830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 err="1"/>
              <a:t>PReLU</a:t>
            </a:r>
            <a:endParaRPr kumimoji="1" lang="zh-TW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D38A04E-BCF8-4EDF-989F-6CC5254EB67A}"/>
              </a:ext>
            </a:extLst>
          </p:cNvPr>
          <p:cNvSpPr/>
          <p:nvPr/>
        </p:nvSpPr>
        <p:spPr bwMode="auto">
          <a:xfrm>
            <a:off x="3417274" y="2920114"/>
            <a:ext cx="2088232" cy="283070"/>
          </a:xfrm>
          <a:prstGeom prst="rect">
            <a:avLst/>
          </a:prstGeom>
          <a:solidFill>
            <a:srgbClr val="E9AB5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/>
              <a:t>Fully connected layer (8)</a:t>
            </a:r>
            <a:endParaRPr kumimoji="1" lang="zh-TW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E8550F4-5B8C-4545-AB33-58FC14A1B89B}"/>
              </a:ext>
            </a:extLst>
          </p:cNvPr>
          <p:cNvSpPr/>
          <p:nvPr/>
        </p:nvSpPr>
        <p:spPr bwMode="auto">
          <a:xfrm>
            <a:off x="3419872" y="4070774"/>
            <a:ext cx="2096644" cy="2911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Sigmoid</a:t>
            </a:r>
            <a:endParaRPr kumimoji="1" lang="zh-TW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830DD95-4AC1-452D-8CF2-C09BB195C7E5}"/>
              </a:ext>
            </a:extLst>
          </p:cNvPr>
          <p:cNvSpPr/>
          <p:nvPr/>
        </p:nvSpPr>
        <p:spPr bwMode="auto">
          <a:xfrm>
            <a:off x="3419872" y="3779593"/>
            <a:ext cx="2096644" cy="291181"/>
          </a:xfrm>
          <a:prstGeom prst="rect">
            <a:avLst/>
          </a:prstGeom>
          <a:solidFill>
            <a:srgbClr val="E9AB5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/>
              <a:t>Fully connected layer (1)</a:t>
            </a:r>
            <a:endParaRPr kumimoji="1" lang="zh-TW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3" name="箭號: 向下 22">
            <a:extLst>
              <a:ext uri="{FF2B5EF4-FFF2-40B4-BE49-F238E27FC236}">
                <a16:creationId xmlns:a16="http://schemas.microsoft.com/office/drawing/2014/main" id="{138C4C7B-3BFE-4364-985D-619901398A42}"/>
              </a:ext>
            </a:extLst>
          </p:cNvPr>
          <p:cNvSpPr/>
          <p:nvPr/>
        </p:nvSpPr>
        <p:spPr bwMode="auto">
          <a:xfrm>
            <a:off x="4324178" y="1759225"/>
            <a:ext cx="144016" cy="288032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4" name="箭號: 向下 23">
            <a:extLst>
              <a:ext uri="{FF2B5EF4-FFF2-40B4-BE49-F238E27FC236}">
                <a16:creationId xmlns:a16="http://schemas.microsoft.com/office/drawing/2014/main" id="{F9D7FDD2-6213-416D-A3C0-82D8163F1192}"/>
              </a:ext>
            </a:extLst>
          </p:cNvPr>
          <p:cNvSpPr/>
          <p:nvPr/>
        </p:nvSpPr>
        <p:spPr bwMode="auto">
          <a:xfrm>
            <a:off x="4324178" y="2623235"/>
            <a:ext cx="144016" cy="288032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5" name="箭號: 向下 24">
            <a:extLst>
              <a:ext uri="{FF2B5EF4-FFF2-40B4-BE49-F238E27FC236}">
                <a16:creationId xmlns:a16="http://schemas.microsoft.com/office/drawing/2014/main" id="{1F9460E2-F21F-4202-A7AB-9A6A6AC4C866}"/>
              </a:ext>
            </a:extLst>
          </p:cNvPr>
          <p:cNvSpPr/>
          <p:nvPr/>
        </p:nvSpPr>
        <p:spPr bwMode="auto">
          <a:xfrm>
            <a:off x="4317374" y="3490209"/>
            <a:ext cx="144016" cy="288032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6" name="箭號: 向下 25">
            <a:extLst>
              <a:ext uri="{FF2B5EF4-FFF2-40B4-BE49-F238E27FC236}">
                <a16:creationId xmlns:a16="http://schemas.microsoft.com/office/drawing/2014/main" id="{4156F6A7-FDD8-468D-9250-25D771DA07BB}"/>
              </a:ext>
            </a:extLst>
          </p:cNvPr>
          <p:cNvSpPr/>
          <p:nvPr/>
        </p:nvSpPr>
        <p:spPr bwMode="auto">
          <a:xfrm>
            <a:off x="4324178" y="4377293"/>
            <a:ext cx="144016" cy="288032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F351A28-D7C6-4692-986C-9011EB4FAED7}"/>
              </a:ext>
            </a:extLst>
          </p:cNvPr>
          <p:cNvSpPr txBox="1"/>
          <p:nvPr/>
        </p:nvSpPr>
        <p:spPr>
          <a:xfrm>
            <a:off x="3964138" y="4693181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output</a:t>
            </a:r>
            <a:endParaRPr lang="zh-TW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B16C644-0A01-4854-9425-921E52648E90}"/>
              </a:ext>
            </a:extLst>
          </p:cNvPr>
          <p:cNvSpPr/>
          <p:nvPr/>
        </p:nvSpPr>
        <p:spPr bwMode="auto">
          <a:xfrm>
            <a:off x="6111702" y="2612424"/>
            <a:ext cx="2099242" cy="5674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fontAlgn="ctr" hangingPunct="1">
              <a:lnSpc>
                <a:spcPts val="2800"/>
              </a:lnSpc>
            </a:pPr>
            <a:r>
              <a:rPr kumimoji="1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 </a:t>
            </a:r>
            <a:r>
              <a:rPr kumimoji="1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LSTM</a:t>
            </a:r>
            <a:r>
              <a:rPr kumimoji="1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 </a:t>
            </a:r>
            <a:r>
              <a:rPr kumimoji="1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layer (32)</a:t>
            </a:r>
            <a:endParaRPr kumimoji="1" lang="zh-TW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88F5D3B-D00B-4991-904B-35ED7689CDAC}"/>
              </a:ext>
            </a:extLst>
          </p:cNvPr>
          <p:cNvSpPr/>
          <p:nvPr/>
        </p:nvSpPr>
        <p:spPr bwMode="auto">
          <a:xfrm>
            <a:off x="6111702" y="3766538"/>
            <a:ext cx="2088232" cy="2830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 err="1"/>
              <a:t>PReLU</a:t>
            </a:r>
            <a:endParaRPr kumimoji="1" lang="zh-TW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B1AAEE3-B774-46DF-8694-0AA0649A3A1C}"/>
              </a:ext>
            </a:extLst>
          </p:cNvPr>
          <p:cNvSpPr/>
          <p:nvPr/>
        </p:nvSpPr>
        <p:spPr bwMode="auto">
          <a:xfrm>
            <a:off x="6111702" y="3475357"/>
            <a:ext cx="2088232" cy="283070"/>
          </a:xfrm>
          <a:prstGeom prst="rect">
            <a:avLst/>
          </a:prstGeom>
          <a:solidFill>
            <a:srgbClr val="E9AB5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/>
              <a:t>Fully connected layer (8)</a:t>
            </a:r>
            <a:endParaRPr kumimoji="1" lang="zh-TW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40019E7-8314-48C7-AE06-B71C7029BA47}"/>
              </a:ext>
            </a:extLst>
          </p:cNvPr>
          <p:cNvSpPr/>
          <p:nvPr/>
        </p:nvSpPr>
        <p:spPr bwMode="auto">
          <a:xfrm>
            <a:off x="6114300" y="4626017"/>
            <a:ext cx="2096644" cy="2911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Sigmoid</a:t>
            </a:r>
            <a:endParaRPr kumimoji="1" lang="zh-TW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D533CED-E663-4E08-A13A-F821CC8F8810}"/>
              </a:ext>
            </a:extLst>
          </p:cNvPr>
          <p:cNvSpPr/>
          <p:nvPr/>
        </p:nvSpPr>
        <p:spPr bwMode="auto">
          <a:xfrm>
            <a:off x="6114300" y="4334836"/>
            <a:ext cx="2096644" cy="291181"/>
          </a:xfrm>
          <a:prstGeom prst="rect">
            <a:avLst/>
          </a:prstGeom>
          <a:solidFill>
            <a:srgbClr val="E9AB5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/>
              <a:t>Fully connected layer (1)</a:t>
            </a:r>
            <a:endParaRPr kumimoji="1" lang="zh-TW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3" name="箭號: 向下 32">
            <a:extLst>
              <a:ext uri="{FF2B5EF4-FFF2-40B4-BE49-F238E27FC236}">
                <a16:creationId xmlns:a16="http://schemas.microsoft.com/office/drawing/2014/main" id="{208A3C06-A6CA-48E2-92F3-DCFC8AC356EA}"/>
              </a:ext>
            </a:extLst>
          </p:cNvPr>
          <p:cNvSpPr/>
          <p:nvPr/>
        </p:nvSpPr>
        <p:spPr bwMode="auto">
          <a:xfrm>
            <a:off x="7018606" y="2314468"/>
            <a:ext cx="144016" cy="288032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4" name="箭號: 向下 33">
            <a:extLst>
              <a:ext uri="{FF2B5EF4-FFF2-40B4-BE49-F238E27FC236}">
                <a16:creationId xmlns:a16="http://schemas.microsoft.com/office/drawing/2014/main" id="{3297650B-53AD-4D82-9876-81137611F0E4}"/>
              </a:ext>
            </a:extLst>
          </p:cNvPr>
          <p:cNvSpPr/>
          <p:nvPr/>
        </p:nvSpPr>
        <p:spPr bwMode="auto">
          <a:xfrm>
            <a:off x="7018606" y="3178478"/>
            <a:ext cx="144016" cy="288032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5" name="箭號: 向下 34">
            <a:extLst>
              <a:ext uri="{FF2B5EF4-FFF2-40B4-BE49-F238E27FC236}">
                <a16:creationId xmlns:a16="http://schemas.microsoft.com/office/drawing/2014/main" id="{33A65432-2738-446C-8E9D-8C0FD863976E}"/>
              </a:ext>
            </a:extLst>
          </p:cNvPr>
          <p:cNvSpPr/>
          <p:nvPr/>
        </p:nvSpPr>
        <p:spPr bwMode="auto">
          <a:xfrm>
            <a:off x="7011802" y="4045452"/>
            <a:ext cx="144016" cy="288032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6" name="箭號: 向下 35">
            <a:extLst>
              <a:ext uri="{FF2B5EF4-FFF2-40B4-BE49-F238E27FC236}">
                <a16:creationId xmlns:a16="http://schemas.microsoft.com/office/drawing/2014/main" id="{9455C47B-C80A-4392-AB61-C7BDABB6D0E0}"/>
              </a:ext>
            </a:extLst>
          </p:cNvPr>
          <p:cNvSpPr/>
          <p:nvPr/>
        </p:nvSpPr>
        <p:spPr bwMode="auto">
          <a:xfrm>
            <a:off x="7018606" y="4932536"/>
            <a:ext cx="144016" cy="288032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81AC2267-98B2-452A-A4C6-795A9BFDCB14}"/>
              </a:ext>
            </a:extLst>
          </p:cNvPr>
          <p:cNvSpPr txBox="1"/>
          <p:nvPr/>
        </p:nvSpPr>
        <p:spPr>
          <a:xfrm>
            <a:off x="6658566" y="524842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output</a:t>
            </a:r>
            <a:endParaRPr lang="zh-TW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8E01D87-B944-4B94-AF45-A52BBBE092E2}"/>
              </a:ext>
            </a:extLst>
          </p:cNvPr>
          <p:cNvSpPr/>
          <p:nvPr/>
        </p:nvSpPr>
        <p:spPr bwMode="auto">
          <a:xfrm>
            <a:off x="6132114" y="1753376"/>
            <a:ext cx="2099242" cy="5674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fontAlgn="ctr" hangingPunct="1">
              <a:lnSpc>
                <a:spcPts val="2800"/>
              </a:lnSpc>
            </a:pPr>
            <a:r>
              <a:rPr kumimoji="1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 </a:t>
            </a:r>
            <a:r>
              <a:rPr kumimoji="1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LSTM</a:t>
            </a:r>
            <a:r>
              <a:rPr kumimoji="1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 </a:t>
            </a:r>
            <a:r>
              <a:rPr kumimoji="1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layer (32)</a:t>
            </a:r>
            <a:endParaRPr kumimoji="1" lang="zh-TW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9" name="箭號: 向下 38">
            <a:extLst>
              <a:ext uri="{FF2B5EF4-FFF2-40B4-BE49-F238E27FC236}">
                <a16:creationId xmlns:a16="http://schemas.microsoft.com/office/drawing/2014/main" id="{B91DB1AC-75A7-450F-BE1F-A6F78E636271}"/>
              </a:ext>
            </a:extLst>
          </p:cNvPr>
          <p:cNvSpPr/>
          <p:nvPr/>
        </p:nvSpPr>
        <p:spPr bwMode="auto">
          <a:xfrm>
            <a:off x="7039018" y="1455420"/>
            <a:ext cx="144016" cy="288032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5528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2D00B4-E568-46C8-ABB8-14F929719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99C28B-9646-4B91-9F0C-7D2D356E3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BCE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A8BAF9F-A685-4C36-A6AF-07D92AE690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14</a:t>
            </a:fld>
            <a:endParaRPr lang="zh-TW" altLang="en-US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493E29DC-5C60-4072-B865-DDFF4EC1A4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366844"/>
              </p:ext>
            </p:extLst>
          </p:nvPr>
        </p:nvGraphicFramePr>
        <p:xfrm>
          <a:off x="1187624" y="1483711"/>
          <a:ext cx="6336952" cy="4941002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584238">
                  <a:extLst>
                    <a:ext uri="{9D8B030D-6E8A-4147-A177-3AD203B41FA5}">
                      <a16:colId xmlns:a16="http://schemas.microsoft.com/office/drawing/2014/main" val="3872696951"/>
                    </a:ext>
                  </a:extLst>
                </a:gridCol>
                <a:gridCol w="1584238">
                  <a:extLst>
                    <a:ext uri="{9D8B030D-6E8A-4147-A177-3AD203B41FA5}">
                      <a16:colId xmlns:a16="http://schemas.microsoft.com/office/drawing/2014/main" val="2294562779"/>
                    </a:ext>
                  </a:extLst>
                </a:gridCol>
                <a:gridCol w="1584238">
                  <a:extLst>
                    <a:ext uri="{9D8B030D-6E8A-4147-A177-3AD203B41FA5}">
                      <a16:colId xmlns:a16="http://schemas.microsoft.com/office/drawing/2014/main" val="2713972509"/>
                    </a:ext>
                  </a:extLst>
                </a:gridCol>
                <a:gridCol w="1584238">
                  <a:extLst>
                    <a:ext uri="{9D8B030D-6E8A-4147-A177-3AD203B41FA5}">
                      <a16:colId xmlns:a16="http://schemas.microsoft.com/office/drawing/2014/main" val="3981304439"/>
                    </a:ext>
                  </a:extLst>
                </a:gridCol>
              </a:tblGrid>
              <a:tr h="409819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Recall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Precision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09087"/>
                  </a:ext>
                </a:extLst>
              </a:tr>
              <a:tr h="409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DNN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0.949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0.992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7308161"/>
                  </a:ext>
                </a:extLst>
              </a:tr>
              <a:tr h="409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DNN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0.959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0.992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934048"/>
                  </a:ext>
                </a:extLst>
              </a:tr>
              <a:tr h="409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DNN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0.951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0.928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0.992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2538592"/>
                  </a:ext>
                </a:extLst>
              </a:tr>
              <a:tr h="409819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19023"/>
                  </a:ext>
                </a:extLst>
              </a:tr>
              <a:tr h="409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LSTM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0.964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0.896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0.991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239849"/>
                  </a:ext>
                </a:extLst>
              </a:tr>
              <a:tr h="409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LSTM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0.943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0.936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0.993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5248588"/>
                  </a:ext>
                </a:extLst>
              </a:tr>
              <a:tr h="42140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LSTM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0.947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0.931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0.992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5113357"/>
                  </a:ext>
                </a:extLst>
              </a:tr>
              <a:tr h="421406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390925"/>
                  </a:ext>
                </a:extLst>
              </a:tr>
              <a:tr h="409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Stacked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0.938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0.941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0.993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5342035"/>
                  </a:ext>
                </a:extLst>
              </a:tr>
              <a:tr h="4098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Stacked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0.943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0.938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0.993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9023687"/>
                  </a:ext>
                </a:extLst>
              </a:tr>
              <a:tr h="409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Stacked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0.932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0.993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792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642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6263FE-DE3A-4F28-8531-544B39E79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Change train data set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E59F48D-8850-47B6-8DBE-ED7360C2B0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Training data set : </a:t>
                </a:r>
              </a:p>
              <a:p>
                <a:pPr lvl="1"/>
                <a:r>
                  <a:rPr lang="en-US" altLang="zh-TW" dirty="0"/>
                  <a:t>PAC(128,64) , L=8 , SNR=2 , Samples = 100000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20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𝑃𝑀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[0]&lt;35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𝑝𝑜𝑠𝑖𝑡𝑖𝑣𝑒</m:t>
                    </m:r>
                  </m:oMath>
                </a14:m>
                <a:r>
                  <a:rPr lang="en-US" altLang="zh-TW" dirty="0"/>
                  <a:t> :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𝑛𝑒𝑔𝑎𝑡𝑖𝑣𝑒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zh-TW" dirty="0"/>
                  <a:t>  10 : 1</a:t>
                </a:r>
                <a:endParaRPr lang="zh-TW" altLang="en-US" dirty="0"/>
              </a:p>
              <a:p>
                <a:pPr lvl="1"/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E59F48D-8850-47B6-8DBE-ED7360C2B0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2" t="-8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61CC93-E4F4-4567-96E7-4F4BEF5DAD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3509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77E6C5-A1BA-46D8-96A2-027455B6A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BFBD70-0401-4FB4-A4B2-060E948EC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ADF517E-DE91-44C8-8476-1FE74770BD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16</a:t>
            </a:fld>
            <a:endParaRPr lang="zh-TW" altLang="en-US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D4286D20-7471-46E1-89D4-8AE55B0B5E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998358"/>
              </p:ext>
            </p:extLst>
          </p:nvPr>
        </p:nvGraphicFramePr>
        <p:xfrm>
          <a:off x="251520" y="1545556"/>
          <a:ext cx="4561100" cy="1639276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140275">
                  <a:extLst>
                    <a:ext uri="{9D8B030D-6E8A-4147-A177-3AD203B41FA5}">
                      <a16:colId xmlns:a16="http://schemas.microsoft.com/office/drawing/2014/main" val="3872696951"/>
                    </a:ext>
                  </a:extLst>
                </a:gridCol>
                <a:gridCol w="1140275">
                  <a:extLst>
                    <a:ext uri="{9D8B030D-6E8A-4147-A177-3AD203B41FA5}">
                      <a16:colId xmlns:a16="http://schemas.microsoft.com/office/drawing/2014/main" val="2294562779"/>
                    </a:ext>
                  </a:extLst>
                </a:gridCol>
                <a:gridCol w="1140275">
                  <a:extLst>
                    <a:ext uri="{9D8B030D-6E8A-4147-A177-3AD203B41FA5}">
                      <a16:colId xmlns:a16="http://schemas.microsoft.com/office/drawing/2014/main" val="2713972509"/>
                    </a:ext>
                  </a:extLst>
                </a:gridCol>
                <a:gridCol w="1140275">
                  <a:extLst>
                    <a:ext uri="{9D8B030D-6E8A-4147-A177-3AD203B41FA5}">
                      <a16:colId xmlns:a16="http://schemas.microsoft.com/office/drawing/2014/main" val="3981304439"/>
                    </a:ext>
                  </a:extLst>
                </a:gridCol>
              </a:tblGrid>
              <a:tr h="409819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Recall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Precision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09087"/>
                  </a:ext>
                </a:extLst>
              </a:tr>
              <a:tr h="409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DNN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0.850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0.870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0.963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7308161"/>
                  </a:ext>
                </a:extLst>
              </a:tr>
              <a:tr h="409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DNN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0.897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0.823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0.961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934048"/>
                  </a:ext>
                </a:extLst>
              </a:tr>
              <a:tr h="409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DNN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0.870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0.849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2538592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6E706AF-81AB-4048-99A2-63942E65F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552839"/>
              </p:ext>
            </p:extLst>
          </p:nvPr>
        </p:nvGraphicFramePr>
        <p:xfrm>
          <a:off x="5450224" y="1558289"/>
          <a:ext cx="3442257" cy="164773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7419">
                  <a:extLst>
                    <a:ext uri="{9D8B030D-6E8A-4147-A177-3AD203B41FA5}">
                      <a16:colId xmlns:a16="http://schemas.microsoft.com/office/drawing/2014/main" val="2294562779"/>
                    </a:ext>
                  </a:extLst>
                </a:gridCol>
                <a:gridCol w="1147419">
                  <a:extLst>
                    <a:ext uri="{9D8B030D-6E8A-4147-A177-3AD203B41FA5}">
                      <a16:colId xmlns:a16="http://schemas.microsoft.com/office/drawing/2014/main" val="2713972509"/>
                    </a:ext>
                  </a:extLst>
                </a:gridCol>
                <a:gridCol w="1147419">
                  <a:extLst>
                    <a:ext uri="{9D8B030D-6E8A-4147-A177-3AD203B41FA5}">
                      <a16:colId xmlns:a16="http://schemas.microsoft.com/office/drawing/2014/main" val="3981304439"/>
                    </a:ext>
                  </a:extLst>
                </a:gridCol>
              </a:tblGrid>
              <a:tr h="55045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Recall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Precision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09087"/>
                  </a:ext>
                </a:extLst>
              </a:tr>
              <a:tr h="36294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0.940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0.940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0.993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7308161"/>
                  </a:ext>
                </a:extLst>
              </a:tr>
              <a:tr h="36294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0.953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0.920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0.992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934048"/>
                  </a:ext>
                </a:extLst>
              </a:tr>
              <a:tr h="36294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0.948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0.929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0.992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2538592"/>
                  </a:ext>
                </a:extLst>
              </a:tr>
            </a:tbl>
          </a:graphicData>
        </a:graphic>
      </p:graphicFrame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6D440131-E14F-42C2-BDD4-219FC80A5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419522"/>
              </p:ext>
            </p:extLst>
          </p:nvPr>
        </p:nvGraphicFramePr>
        <p:xfrm>
          <a:off x="251520" y="4365104"/>
          <a:ext cx="4561100" cy="1639276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140275">
                  <a:extLst>
                    <a:ext uri="{9D8B030D-6E8A-4147-A177-3AD203B41FA5}">
                      <a16:colId xmlns:a16="http://schemas.microsoft.com/office/drawing/2014/main" val="3872696951"/>
                    </a:ext>
                  </a:extLst>
                </a:gridCol>
                <a:gridCol w="1140275">
                  <a:extLst>
                    <a:ext uri="{9D8B030D-6E8A-4147-A177-3AD203B41FA5}">
                      <a16:colId xmlns:a16="http://schemas.microsoft.com/office/drawing/2014/main" val="2294562779"/>
                    </a:ext>
                  </a:extLst>
                </a:gridCol>
                <a:gridCol w="1140275">
                  <a:extLst>
                    <a:ext uri="{9D8B030D-6E8A-4147-A177-3AD203B41FA5}">
                      <a16:colId xmlns:a16="http://schemas.microsoft.com/office/drawing/2014/main" val="2713972509"/>
                    </a:ext>
                  </a:extLst>
                </a:gridCol>
                <a:gridCol w="1140275">
                  <a:extLst>
                    <a:ext uri="{9D8B030D-6E8A-4147-A177-3AD203B41FA5}">
                      <a16:colId xmlns:a16="http://schemas.microsoft.com/office/drawing/2014/main" val="3981304439"/>
                    </a:ext>
                  </a:extLst>
                </a:gridCol>
              </a:tblGrid>
              <a:tr h="409819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Recall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Precision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09087"/>
                  </a:ext>
                </a:extLst>
              </a:tr>
              <a:tr h="409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LSTM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0.875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0.849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0.963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7308161"/>
                  </a:ext>
                </a:extLst>
              </a:tr>
              <a:tr h="409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LSTM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0.865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0.859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0.963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934048"/>
                  </a:ext>
                </a:extLst>
              </a:tr>
              <a:tr h="409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LSTM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0.837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0.877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0.963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2538592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2BE27839-9253-4432-B838-E5D623F3AD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006042"/>
              </p:ext>
            </p:extLst>
          </p:nvPr>
        </p:nvGraphicFramePr>
        <p:xfrm>
          <a:off x="5450223" y="4365884"/>
          <a:ext cx="3442257" cy="164773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7419">
                  <a:extLst>
                    <a:ext uri="{9D8B030D-6E8A-4147-A177-3AD203B41FA5}">
                      <a16:colId xmlns:a16="http://schemas.microsoft.com/office/drawing/2014/main" val="2294562779"/>
                    </a:ext>
                  </a:extLst>
                </a:gridCol>
                <a:gridCol w="1147419">
                  <a:extLst>
                    <a:ext uri="{9D8B030D-6E8A-4147-A177-3AD203B41FA5}">
                      <a16:colId xmlns:a16="http://schemas.microsoft.com/office/drawing/2014/main" val="2713972509"/>
                    </a:ext>
                  </a:extLst>
                </a:gridCol>
                <a:gridCol w="1147419">
                  <a:extLst>
                    <a:ext uri="{9D8B030D-6E8A-4147-A177-3AD203B41FA5}">
                      <a16:colId xmlns:a16="http://schemas.microsoft.com/office/drawing/2014/main" val="3981304439"/>
                    </a:ext>
                  </a:extLst>
                </a:gridCol>
              </a:tblGrid>
              <a:tr h="55045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Recall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Precision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09087"/>
                  </a:ext>
                </a:extLst>
              </a:tr>
              <a:tr h="36294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0.947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0.930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0.992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7308161"/>
                  </a:ext>
                </a:extLst>
              </a:tr>
              <a:tr h="36294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0.941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0.937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0.993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934048"/>
                  </a:ext>
                </a:extLst>
              </a:tr>
              <a:tr h="36294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0.947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0.993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2538592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C1CB92F0-E5EE-4CEF-A996-93BE4B937997}"/>
              </a:ext>
            </a:extLst>
          </p:cNvPr>
          <p:cNvSpPr txBox="1"/>
          <p:nvPr/>
        </p:nvSpPr>
        <p:spPr>
          <a:xfrm>
            <a:off x="1187624" y="1108478"/>
            <a:ext cx="246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Bounded test data set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7239095-5F77-4017-8E86-5E817EC9FE5B}"/>
              </a:ext>
            </a:extLst>
          </p:cNvPr>
          <p:cNvSpPr txBox="1"/>
          <p:nvPr/>
        </p:nvSpPr>
        <p:spPr>
          <a:xfrm>
            <a:off x="5936586" y="1108478"/>
            <a:ext cx="277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Unbounded test data set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6CCE090-9DEF-46DD-A90F-EFC07927BC95}"/>
              </a:ext>
            </a:extLst>
          </p:cNvPr>
          <p:cNvSpPr txBox="1"/>
          <p:nvPr/>
        </p:nvSpPr>
        <p:spPr>
          <a:xfrm>
            <a:off x="1187624" y="3964538"/>
            <a:ext cx="246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Bounded test data set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88ABBC1-A697-42CB-BCB7-E98D3FBB5C5F}"/>
              </a:ext>
            </a:extLst>
          </p:cNvPr>
          <p:cNvSpPr txBox="1"/>
          <p:nvPr/>
        </p:nvSpPr>
        <p:spPr>
          <a:xfrm>
            <a:off x="5936585" y="3945069"/>
            <a:ext cx="277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Unbounded test data set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0340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DD418E-9816-4805-BBCC-C336066D9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6F8E59D-0599-476F-81A0-9775C52CD4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Result : </a:t>
                </a:r>
              </a:p>
              <a:p>
                <a:pPr lvl="1"/>
                <a:r>
                  <a:rPr lang="en-US" altLang="zh-TW" dirty="0"/>
                  <a:t>Recall and Precision are traded-off.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𝑅𝑒𝑐𝑎𝑙𝑙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≈</m:t>
                    </m:r>
                  </m:oMath>
                </a14:m>
                <a:r>
                  <a:rPr lang="en-US" altLang="zh-TW" dirty="0"/>
                  <a:t> 0.94</a:t>
                </a:r>
              </a:p>
              <a:p>
                <a:pPr lvl="1"/>
                <a:r>
                  <a:rPr lang="en-US" altLang="zh-TW" dirty="0"/>
                  <a:t>Performance keep almost the same.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6F8E59D-0599-476F-81A0-9775C52CD4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2" t="-8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983C862-5033-4CD8-9D3B-88C7A15DD0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3339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521DD6-5DD9-41A8-91A8-B0F0762DF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Discussion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3774998-0BB3-42E8-9A74-65B8157558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CRC-8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𝑅𝑒𝑐𝑎𝑙𝑙</m:t>
                    </m:r>
                  </m:oMath>
                </a14:m>
                <a:r>
                  <a:rPr lang="en-US" altLang="zh-TW" dirty="0"/>
                  <a:t> : 0.92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𝑃𝑟𝑒𝑐𝑖𝑠𝑖𝑜𝑛</m:t>
                    </m:r>
                  </m:oMath>
                </a14:m>
                <a:r>
                  <a:rPr lang="en-US" altLang="zh-TW" dirty="0"/>
                  <a:t> : 1</a:t>
                </a:r>
              </a:p>
              <a:p>
                <a:pPr lvl="1"/>
                <a:endParaRPr lang="en-US" altLang="zh-TW" dirty="0"/>
              </a:p>
              <a:p>
                <a:r>
                  <a:rPr lang="en-US" altLang="zh-TW" dirty="0"/>
                  <a:t>Path-Metric based enabling criterion</a:t>
                </a:r>
              </a:p>
              <a:p>
                <a:pPr lvl="1"/>
                <a:r>
                  <a:rPr lang="en-US" altLang="zh-TW" dirty="0"/>
                  <a:t>Low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𝑝𝑟𝑒𝑐𝑖𝑠𝑖𝑜𝑛</m:t>
                    </m:r>
                  </m:oMath>
                </a14:m>
                <a:r>
                  <a:rPr lang="en-US" altLang="zh-TW" dirty="0"/>
                  <a:t> rate at low SNR. </a:t>
                </a:r>
              </a:p>
              <a:p>
                <a:pPr lvl="1"/>
                <a:r>
                  <a:rPr lang="en-US" altLang="zh-TW" dirty="0"/>
                  <a:t>Result in high complexity</a:t>
                </a:r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r>
                  <a:rPr lang="en-US" altLang="zh-TW" dirty="0"/>
                  <a:t>Frozen-check-5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𝑅𝑒𝑐𝑎𝑙𝑙</m:t>
                    </m:r>
                  </m:oMath>
                </a14:m>
                <a:r>
                  <a:rPr lang="en-US" altLang="zh-TW" dirty="0"/>
                  <a:t> : 0.77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𝑃𝑟𝑒𝑐𝑖𝑠𝑖𝑜𝑛</m:t>
                    </m:r>
                  </m:oMath>
                </a14:m>
                <a:r>
                  <a:rPr lang="en-US" altLang="zh-TW" dirty="0"/>
                  <a:t> : 1</a:t>
                </a:r>
              </a:p>
              <a:p>
                <a:pPr lvl="1"/>
                <a:r>
                  <a:rPr lang="en-US" altLang="zh-TW" dirty="0"/>
                  <a:t>Almost the same FER compare to PAC without Frozen-check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3774998-0BB3-42E8-9A74-65B8157558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2" t="-8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5D3BBBD-B5B0-4776-AAC5-C3B7D68F1A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1319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C7D161-0422-4DB0-AC74-596579827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FA46CF-CF80-482C-99B0-8E3B1BBC4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EEB734A-A24F-42DB-9307-28DDDEC8F1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19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FA3D0E7-0961-49EB-A589-6D2BA20BC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178" y="1268760"/>
            <a:ext cx="6255643" cy="4681190"/>
          </a:xfrm>
          <a:prstGeom prst="rect">
            <a:avLst/>
          </a:prstGeo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EB6C142C-4758-4B60-95A0-27BFBB74ADA1}"/>
              </a:ext>
            </a:extLst>
          </p:cNvPr>
          <p:cNvCxnSpPr>
            <a:cxnSpLocks/>
          </p:cNvCxnSpPr>
          <p:nvPr/>
        </p:nvCxnSpPr>
        <p:spPr bwMode="auto">
          <a:xfrm>
            <a:off x="1259632" y="1916832"/>
            <a:ext cx="6512197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C506E557-206B-40F5-A26F-BC065121F979}"/>
              </a:ext>
            </a:extLst>
          </p:cNvPr>
          <p:cNvSpPr/>
          <p:nvPr/>
        </p:nvSpPr>
        <p:spPr bwMode="auto">
          <a:xfrm>
            <a:off x="1835696" y="1844824"/>
            <a:ext cx="144016" cy="144016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E0A8532F-8EC9-4F49-A8BE-8921E869994E}"/>
              </a:ext>
            </a:extLst>
          </p:cNvPr>
          <p:cNvSpPr/>
          <p:nvPr/>
        </p:nvSpPr>
        <p:spPr bwMode="auto">
          <a:xfrm>
            <a:off x="2020242" y="1844824"/>
            <a:ext cx="144016" cy="144016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4D77F47E-AF1C-4C93-BC25-39C0F8FBA862}"/>
              </a:ext>
            </a:extLst>
          </p:cNvPr>
          <p:cNvSpPr/>
          <p:nvPr/>
        </p:nvSpPr>
        <p:spPr bwMode="auto">
          <a:xfrm>
            <a:off x="2772048" y="1844824"/>
            <a:ext cx="144016" cy="144016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7D88FEAD-F11B-4B45-8865-807E0F084CA3}"/>
              </a:ext>
            </a:extLst>
          </p:cNvPr>
          <p:cNvSpPr/>
          <p:nvPr/>
        </p:nvSpPr>
        <p:spPr bwMode="auto">
          <a:xfrm>
            <a:off x="3296494" y="1844824"/>
            <a:ext cx="144016" cy="144016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4505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7EC5E4-63C0-4E20-9B11-48F493215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 metric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74EE800-D182-4A50-8800-57E0A5CF63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8" y="908720"/>
                <a:ext cx="8353425" cy="5257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𝑃𝑜𝑠𝑖𝑡𝑖𝑣𝑒</m:t>
                    </m:r>
                  </m:oMath>
                </a14:m>
                <a:r>
                  <a:rPr lang="en-US" altLang="zh-TW" dirty="0"/>
                  <a:t> : error codeword</a:t>
                </a:r>
              </a:p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𝑁𝑒𝑔𝑎𝑡𝑖𝑣𝑒</m:t>
                    </m:r>
                  </m:oMath>
                </a14:m>
                <a:r>
                  <a:rPr lang="en-US" altLang="zh-TW" dirty="0"/>
                  <a:t> : correct codeword</a:t>
                </a:r>
              </a:p>
              <a:p>
                <a:endParaRPr lang="en-US" altLang="zh-TW" dirty="0"/>
              </a:p>
              <a:p>
                <a:pPr lvl="1"/>
                <a:r>
                  <a:rPr lang="en-US" altLang="zh-TW" dirty="0"/>
                  <a:t>True Positive (TP)    :  predict error      ,  exactly error</a:t>
                </a:r>
              </a:p>
              <a:p>
                <a:pPr lvl="1"/>
                <a:r>
                  <a:rPr lang="en-US" altLang="zh-TW" dirty="0"/>
                  <a:t>True Negative (TN)  :  predict correct   ,  exactly correct</a:t>
                </a:r>
              </a:p>
              <a:p>
                <a:pPr lvl="1"/>
                <a:r>
                  <a:rPr lang="en-US" altLang="zh-TW" dirty="0"/>
                  <a:t>False Negative (FN) :  predict correct  ,   exactly error</a:t>
                </a:r>
              </a:p>
              <a:p>
                <a:pPr lvl="1"/>
                <a:r>
                  <a:rPr lang="en-US" altLang="zh-TW" dirty="0"/>
                  <a:t>False Positive (FP)   :  predict error      ,  exactly correct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74EE800-D182-4A50-8800-57E0A5CF63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8" y="908720"/>
                <a:ext cx="8353425" cy="5257800"/>
              </a:xfrm>
              <a:blipFill>
                <a:blip r:embed="rId2"/>
                <a:stretch>
                  <a:fillRect l="-1022" t="-8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5AA1188-ACF9-4F0E-8CC1-04CE64048D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2965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154627-6E20-4220-A152-031398117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178EBC-0428-42D7-BD4A-0A26B2DED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123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558E6E2-DDFF-4415-A0A5-62BC8BB5C7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20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06138B4-697C-4F66-9C7F-EF013FEACB02}"/>
              </a:ext>
            </a:extLst>
          </p:cNvPr>
          <p:cNvSpPr/>
          <p:nvPr/>
        </p:nvSpPr>
        <p:spPr bwMode="auto">
          <a:xfrm>
            <a:off x="623601" y="2259992"/>
            <a:ext cx="1512168" cy="86409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PAC-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SCL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B586858-5EF7-4EC5-A8A4-3A1314B70DA8}"/>
              </a:ext>
            </a:extLst>
          </p:cNvPr>
          <p:cNvSpPr/>
          <p:nvPr/>
        </p:nvSpPr>
        <p:spPr bwMode="auto">
          <a:xfrm>
            <a:off x="623601" y="3412120"/>
            <a:ext cx="1512168" cy="79208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Frozen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check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F2636D93-A6AD-437C-8F9A-C79502D2978E}"/>
              </a:ext>
            </a:extLst>
          </p:cNvPr>
          <p:cNvCxnSpPr/>
          <p:nvPr/>
        </p:nvCxnSpPr>
        <p:spPr bwMode="auto">
          <a:xfrm>
            <a:off x="2135769" y="2692040"/>
            <a:ext cx="288032" cy="0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0E784D77-A8BA-4A12-AB16-C06D15FEBF71}"/>
              </a:ext>
            </a:extLst>
          </p:cNvPr>
          <p:cNvCxnSpPr>
            <a:cxnSpLocks/>
          </p:cNvCxnSpPr>
          <p:nvPr/>
        </p:nvCxnSpPr>
        <p:spPr bwMode="auto">
          <a:xfrm>
            <a:off x="2423801" y="2692040"/>
            <a:ext cx="0" cy="11161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2056F8D8-A38C-4B32-B87B-0220E978C350}"/>
              </a:ext>
            </a:extLst>
          </p:cNvPr>
          <p:cNvCxnSpPr>
            <a:cxnSpLocks/>
            <a:endCxn id="6" idx="3"/>
          </p:cNvCxnSpPr>
          <p:nvPr/>
        </p:nvCxnSpPr>
        <p:spPr bwMode="auto">
          <a:xfrm flipH="1">
            <a:off x="2135769" y="3808164"/>
            <a:ext cx="28803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063F9748-7D58-463A-A808-F91955666C6F}"/>
              </a:ext>
            </a:extLst>
          </p:cNvPr>
          <p:cNvCxnSpPr/>
          <p:nvPr/>
        </p:nvCxnSpPr>
        <p:spPr bwMode="auto">
          <a:xfrm>
            <a:off x="335569" y="3844168"/>
            <a:ext cx="28803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C66D7FAF-FAA7-4CD4-9833-993ADB2DA4E2}"/>
              </a:ext>
            </a:extLst>
          </p:cNvPr>
          <p:cNvCxnSpPr>
            <a:cxnSpLocks/>
          </p:cNvCxnSpPr>
          <p:nvPr/>
        </p:nvCxnSpPr>
        <p:spPr bwMode="auto">
          <a:xfrm>
            <a:off x="335569" y="2676500"/>
            <a:ext cx="0" cy="11676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B2A83530-E833-46FA-86BC-55C0BD4D7058}"/>
              </a:ext>
            </a:extLst>
          </p:cNvPr>
          <p:cNvCxnSpPr/>
          <p:nvPr/>
        </p:nvCxnSpPr>
        <p:spPr bwMode="auto">
          <a:xfrm>
            <a:off x="335569" y="2676500"/>
            <a:ext cx="28803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407C4F01-85FB-4D20-B783-799E712F08C0}"/>
              </a:ext>
            </a:extLst>
          </p:cNvPr>
          <p:cNvSpPr/>
          <p:nvPr/>
        </p:nvSpPr>
        <p:spPr bwMode="auto">
          <a:xfrm>
            <a:off x="3071873" y="2259992"/>
            <a:ext cx="1296139" cy="86409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 Enabling 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criterion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6DCD89E5-9372-4BD6-9940-DD9DD950EE98}"/>
              </a:ext>
            </a:extLst>
          </p:cNvPr>
          <p:cNvCxnSpPr>
            <a:endCxn id="22" idx="1"/>
          </p:cNvCxnSpPr>
          <p:nvPr/>
        </p:nvCxnSpPr>
        <p:spPr bwMode="auto">
          <a:xfrm>
            <a:off x="2423800" y="2692040"/>
            <a:ext cx="64807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1187E929-65A0-4AB0-9936-3D05A7DBF1BA}"/>
              </a:ext>
            </a:extLst>
          </p:cNvPr>
          <p:cNvSpPr/>
          <p:nvPr/>
        </p:nvSpPr>
        <p:spPr bwMode="auto">
          <a:xfrm>
            <a:off x="5333420" y="1774156"/>
            <a:ext cx="1512168" cy="86409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PAC-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SCLFlip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1395D83-4B26-4261-B00D-02DA55965F88}"/>
              </a:ext>
            </a:extLst>
          </p:cNvPr>
          <p:cNvSpPr/>
          <p:nvPr/>
        </p:nvSpPr>
        <p:spPr bwMode="auto">
          <a:xfrm>
            <a:off x="5333420" y="2924944"/>
            <a:ext cx="1512168" cy="79208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Frozen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check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0F36B5F0-9BAA-4AF4-BDAD-9EE13126D082}"/>
              </a:ext>
            </a:extLst>
          </p:cNvPr>
          <p:cNvCxnSpPr/>
          <p:nvPr/>
        </p:nvCxnSpPr>
        <p:spPr bwMode="auto">
          <a:xfrm>
            <a:off x="4368012" y="2692040"/>
            <a:ext cx="64807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7164AD8B-9EFA-4853-ABB0-6AAA0FD27D5A}"/>
              </a:ext>
            </a:extLst>
          </p:cNvPr>
          <p:cNvCxnSpPr/>
          <p:nvPr/>
        </p:nvCxnSpPr>
        <p:spPr bwMode="auto">
          <a:xfrm>
            <a:off x="6845588" y="2206204"/>
            <a:ext cx="288032" cy="0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F3FF7DFD-0DFC-4EBD-8291-01CEF4A32B3D}"/>
              </a:ext>
            </a:extLst>
          </p:cNvPr>
          <p:cNvCxnSpPr>
            <a:cxnSpLocks/>
          </p:cNvCxnSpPr>
          <p:nvPr/>
        </p:nvCxnSpPr>
        <p:spPr bwMode="auto">
          <a:xfrm>
            <a:off x="7124120" y="2204864"/>
            <a:ext cx="0" cy="11161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9A1364E9-0D02-4803-938D-CD9C4CB77ED2}"/>
              </a:ext>
            </a:extLst>
          </p:cNvPr>
          <p:cNvCxnSpPr>
            <a:cxnSpLocks/>
          </p:cNvCxnSpPr>
          <p:nvPr/>
        </p:nvCxnSpPr>
        <p:spPr bwMode="auto">
          <a:xfrm flipH="1">
            <a:off x="6836089" y="3322320"/>
            <a:ext cx="28803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6F57BE81-B1F1-40F9-AA52-DCA2DD4DDCC0}"/>
              </a:ext>
            </a:extLst>
          </p:cNvPr>
          <p:cNvCxnSpPr>
            <a:cxnSpLocks/>
          </p:cNvCxnSpPr>
          <p:nvPr/>
        </p:nvCxnSpPr>
        <p:spPr bwMode="auto">
          <a:xfrm>
            <a:off x="5038593" y="2153320"/>
            <a:ext cx="0" cy="11676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782719BD-DF72-46A2-9397-A1D65AB1864A}"/>
              </a:ext>
            </a:extLst>
          </p:cNvPr>
          <p:cNvCxnSpPr/>
          <p:nvPr/>
        </p:nvCxnSpPr>
        <p:spPr bwMode="auto">
          <a:xfrm>
            <a:off x="5045388" y="3304984"/>
            <a:ext cx="28803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1374A95D-55F3-4AC7-89A7-8AD3E3FEA88F}"/>
              </a:ext>
            </a:extLst>
          </p:cNvPr>
          <p:cNvCxnSpPr/>
          <p:nvPr/>
        </p:nvCxnSpPr>
        <p:spPr bwMode="auto">
          <a:xfrm>
            <a:off x="5045388" y="2153320"/>
            <a:ext cx="28803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75A0F5C8-D59B-4223-A4D1-B2A49C59E5EF}"/>
              </a:ext>
            </a:extLst>
          </p:cNvPr>
          <p:cNvSpPr/>
          <p:nvPr/>
        </p:nvSpPr>
        <p:spPr bwMode="auto">
          <a:xfrm>
            <a:off x="7432363" y="2305106"/>
            <a:ext cx="1296139" cy="86409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 Enabling 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/>
              <a:t>criterion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5DEE14A0-8D80-426F-A0E4-E84CB33B85A2}"/>
              </a:ext>
            </a:extLst>
          </p:cNvPr>
          <p:cNvCxnSpPr/>
          <p:nvPr/>
        </p:nvCxnSpPr>
        <p:spPr bwMode="auto">
          <a:xfrm>
            <a:off x="7124120" y="2762926"/>
            <a:ext cx="28803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EE65F684-D5FA-4254-9B0C-B5C1DB816842}"/>
              </a:ext>
            </a:extLst>
          </p:cNvPr>
          <p:cNvCxnSpPr>
            <a:cxnSpLocks/>
          </p:cNvCxnSpPr>
          <p:nvPr/>
        </p:nvCxnSpPr>
        <p:spPr bwMode="auto">
          <a:xfrm>
            <a:off x="8080432" y="1188982"/>
            <a:ext cx="0" cy="11161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26257F01-887C-4D35-86FD-7E9E29CD5864}"/>
              </a:ext>
            </a:extLst>
          </p:cNvPr>
          <p:cNvCxnSpPr>
            <a:cxnSpLocks/>
          </p:cNvCxnSpPr>
          <p:nvPr/>
        </p:nvCxnSpPr>
        <p:spPr bwMode="auto">
          <a:xfrm>
            <a:off x="4692048" y="1188982"/>
            <a:ext cx="338838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EF869E1D-D298-4398-BF96-FCE4E0AB70BA}"/>
              </a:ext>
            </a:extLst>
          </p:cNvPr>
          <p:cNvCxnSpPr>
            <a:cxnSpLocks/>
          </p:cNvCxnSpPr>
          <p:nvPr/>
        </p:nvCxnSpPr>
        <p:spPr bwMode="auto">
          <a:xfrm>
            <a:off x="4692048" y="1188982"/>
            <a:ext cx="1156" cy="148751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14623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B7D06F-9CBA-4905-B3B5-ED227F674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B2CE4C-90CB-4650-9ADD-4546B965F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做分段的 </a:t>
            </a:r>
            <a:r>
              <a:rPr lang="en-US" altLang="zh-TW" dirty="0"/>
              <a:t>recall , precision</a:t>
            </a:r>
            <a:r>
              <a:rPr lang="zh-TW" altLang="en-US" dirty="0"/>
              <a:t>，分段的部分用實際的 </a:t>
            </a:r>
            <a:r>
              <a:rPr lang="en-US" altLang="zh-TW" dirty="0"/>
              <a:t>data</a:t>
            </a:r>
            <a:r>
              <a:rPr lang="zh-TW" altLang="en-US" dirty="0"/>
              <a:t>測。</a:t>
            </a:r>
            <a:endParaRPr lang="en-US" altLang="zh-TW" dirty="0"/>
          </a:p>
          <a:p>
            <a:r>
              <a:rPr lang="zh-TW" altLang="en-US" dirty="0"/>
              <a:t>做</a:t>
            </a:r>
            <a:r>
              <a:rPr lang="en-US" altLang="zh-TW" dirty="0"/>
              <a:t> deep learning based </a:t>
            </a:r>
            <a:r>
              <a:rPr lang="en-US" altLang="zh-TW"/>
              <a:t>flippingSet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BE22E61-DF49-4FB9-B18B-D6AE3FA1A1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3371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B4BD74-B0AE-4E5A-B6D4-0D899EFC1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 metric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7F3E69B-2270-42CE-9353-C2E10DB16C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𝑅𝑒𝑐𝑎𝑙𝑙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zh-TW" altLang="en-US" b="0" dirty="0"/>
                  <a:t>   </a:t>
                </a:r>
                <a:endParaRPr lang="en-US" altLang="zh-TW" b="0" dirty="0"/>
              </a:p>
              <a:p>
                <a:pPr lvl="2"/>
                <a:r>
                  <a:rPr lang="zh-TW" altLang="en-US" dirty="0"/>
                  <a:t>預測為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𝑃𝑜𝑠𝑖𝑡𝑖𝑣𝑒</m:t>
                    </m:r>
                  </m:oMath>
                </a14:m>
                <a:r>
                  <a:rPr lang="en-US" altLang="zh-TW" dirty="0"/>
                  <a:t> </a:t>
                </a:r>
                <a:r>
                  <a:rPr lang="zh-TW" altLang="en-US" dirty="0"/>
                  <a:t>的資料中，有多少是真的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𝑃𝑜𝑠𝑖𝑡𝑖𝑣𝑒</m:t>
                    </m:r>
                  </m:oMath>
                </a14:m>
                <a:endParaRPr lang="en-US" altLang="zh-TW" dirty="0"/>
              </a:p>
              <a:p>
                <a:pPr lvl="2"/>
                <a:endParaRPr lang="en-US" altLang="zh-TW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𝑅𝑒𝑐𝑎𝑙𝑙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altLang="zh-TW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𝑝𝑜𝑠𝑖𝑡𝑖𝑣𝑒</m:t>
                    </m:r>
                  </m:oMath>
                </a14:m>
                <a:r>
                  <a:rPr lang="en-US" altLang="zh-TW" dirty="0"/>
                  <a:t> </a:t>
                </a:r>
                <a:r>
                  <a:rPr lang="zh-TW" altLang="en-US" dirty="0"/>
                  <a:t>中的資料被預測出多少</a:t>
                </a:r>
                <a:endParaRPr lang="en-US" altLang="zh-TW" dirty="0"/>
              </a:p>
              <a:p>
                <a:pPr marL="914400" lvl="2" indent="0">
                  <a:buNone/>
                </a:pPr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𝑠𝑐𝑜𝑟𝑒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=(1+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zh-TW" b="0" i="1" smtClean="0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∙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𝑟𝑒𝑐𝑎𝑙𝑙</m:t>
                        </m:r>
                      </m:num>
                      <m:den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β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∙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𝑝𝑟𝑒𝑐𝑖𝑠𝑖𝑜𝑛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+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𝑟𝑒𝑐𝑎𝑙𝑙</m:t>
                        </m:r>
                      </m:den>
                    </m:f>
                  </m:oMath>
                </a14:m>
                <a:endParaRPr lang="en-US" altLang="zh-TW" dirty="0"/>
              </a:p>
              <a:p>
                <a:pPr lvl="2"/>
                <a:r>
                  <a:rPr lang="zh-TW" altLang="en-US" dirty="0"/>
                  <a:t>同時考慮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𝑝𝑟𝑒𝑐𝑖𝑠𝑖𝑜𝑛</m:t>
                    </m:r>
                  </m:oMath>
                </a14:m>
                <a:r>
                  <a:rPr lang="en-US" altLang="zh-TW" dirty="0"/>
                  <a:t> </a:t>
                </a:r>
                <a:r>
                  <a:rPr lang="zh-TW" altLang="en-US" dirty="0"/>
                  <a:t>和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𝑟𝑒𝑐𝑎𝑙𝑙</m:t>
                    </m:r>
                  </m:oMath>
                </a14:m>
                <a:endParaRPr lang="en-US" altLang="zh-TW" dirty="0"/>
              </a:p>
              <a:p>
                <a:pPr lvl="2"/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, concern about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𝑅𝑒𝑐𝑎𝑙𝑙</m:t>
                    </m:r>
                  </m:oMath>
                </a14:m>
                <a:r>
                  <a:rPr lang="en-US" altLang="zh-TW" dirty="0"/>
                  <a:t> ; 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TW" dirty="0"/>
                  <a:t> , concern about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𝑃𝑟𝑒𝑐𝑖𝑠𝑖𝑜𝑛</m:t>
                    </m:r>
                  </m:oMath>
                </a14:m>
                <a:r>
                  <a:rPr lang="en-US" altLang="zh-TW" dirty="0"/>
                  <a:t> </a:t>
                </a:r>
              </a:p>
              <a:p>
                <a:pPr lvl="2"/>
                <a:endParaRPr lang="en-US" altLang="zh-TW" dirty="0"/>
              </a:p>
              <a:p>
                <a:r>
                  <a:rPr lang="en-US" altLang="zh-TW" dirty="0"/>
                  <a:t>Get error codeword the most ,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𝑅𝑒𝑐𝑎𝑙𝑙</m:t>
                    </m:r>
                  </m:oMath>
                </a14:m>
                <a:r>
                  <a:rPr lang="en-US" altLang="zh-TW" dirty="0"/>
                  <a:t> → 1.</a:t>
                </a:r>
              </a:p>
              <a:p>
                <a:r>
                  <a:rPr lang="en-US" altLang="zh-TW" dirty="0"/>
                  <a:t>Reduce complexity the most ,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𝑃𝑟𝑒𝑐𝑖𝑠𝑖𝑜𝑛</m:t>
                    </m:r>
                  </m:oMath>
                </a14:m>
                <a:r>
                  <a:rPr lang="en-US" altLang="zh-TW" dirty="0"/>
                  <a:t> → 1.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7F3E69B-2270-42CE-9353-C2E10DB16C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2" t="-348" b="-27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E222B05-A527-42E2-9CBD-BA119C24AD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8189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4DCD23-5C87-40C6-9250-9EE03769C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 metric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16D1ACB-7629-4A66-87FB-975C51CB5B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𝑇𝑃𝑅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𝐹𝑃𝑅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zh-TW" altLang="en-US" b="0" i="1" dirty="0"/>
                  <a:t> </a:t>
                </a:r>
                <a:endParaRPr lang="en-US" altLang="zh-TW" b="0" i="1" dirty="0"/>
              </a:p>
              <a:p>
                <a:pPr lvl="2"/>
                <a:r>
                  <a:rPr lang="en-US" altLang="zh-TW" dirty="0"/>
                  <a:t>The same as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𝑝𝑟𝑒𝑐𝑖𝑠𝑖𝑜𝑛</m:t>
                    </m:r>
                  </m:oMath>
                </a14:m>
                <a:endParaRPr lang="en-US" altLang="zh-TW" dirty="0"/>
              </a:p>
              <a:p>
                <a:pPr lvl="2"/>
                <a:r>
                  <a:rPr lang="zh-TW" altLang="en-US" dirty="0"/>
                  <a:t>預測為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𝑃𝑜𝑠𝑖𝑡𝑖𝑣𝑒</m:t>
                    </m:r>
                  </m:oMath>
                </a14:m>
                <a:r>
                  <a:rPr lang="en-US" altLang="zh-TW" dirty="0"/>
                  <a:t> </a:t>
                </a:r>
                <a:r>
                  <a:rPr lang="zh-TW" altLang="en-US" dirty="0"/>
                  <a:t>的資料中，有多少是真的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𝑃𝑜𝑠𝑖𝑡𝑖𝑣𝑒</m:t>
                    </m:r>
                  </m:oMath>
                </a14:m>
                <a:endParaRPr lang="en-US" altLang="zh-TW" b="0" dirty="0"/>
              </a:p>
              <a:p>
                <a:pPr lvl="1"/>
                <a:endParaRPr lang="en-US" altLang="zh-TW" i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𝐹𝑃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zh-TW" altLang="en-US" b="0" i="1" dirty="0"/>
                  <a:t> </a:t>
                </a:r>
                <a:endParaRPr lang="en-US" altLang="zh-TW" b="0" i="1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𝑁𝑒𝑔𝑎𝑡𝑖𝑣𝑒</m:t>
                    </m:r>
                  </m:oMath>
                </a14:m>
                <a:r>
                  <a:rPr lang="en-US" altLang="zh-TW" b="0" dirty="0"/>
                  <a:t> </a:t>
                </a:r>
                <a:r>
                  <a:rPr lang="zh-TW" altLang="en-US" b="0" dirty="0"/>
                  <a:t>被誤認成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𝑝𝑜𝑠𝑖𝑡𝑖𝑣𝑒</m:t>
                    </m:r>
                  </m:oMath>
                </a14:m>
                <a:r>
                  <a:rPr lang="en-US" altLang="zh-TW" b="0" dirty="0"/>
                  <a:t> </a:t>
                </a:r>
                <a:r>
                  <a:rPr lang="zh-TW" altLang="en-US" b="0" dirty="0"/>
                  <a:t>的比例</a:t>
                </a:r>
                <a:endParaRPr lang="en-US" altLang="zh-TW" b="0" dirty="0"/>
              </a:p>
              <a:p>
                <a:pPr lvl="1"/>
                <a:endParaRPr lang="en-US" altLang="zh-TW" b="0" i="1" dirty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16D1ACB-7629-4A66-87FB-975C51CB5B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2" t="-3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626CFD-A070-4248-B172-45F0E4B46D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7343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B20A9E-51E8-4CDB-9AF6-28B1DB4D6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Scenario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12240F3-A92D-4E2F-9F91-466EFF4574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Epochs = 30</a:t>
                </a:r>
              </a:p>
              <a:p>
                <a:r>
                  <a:rPr lang="en-US" altLang="zh-TW" dirty="0"/>
                  <a:t>Batch size = 64</a:t>
                </a:r>
              </a:p>
              <a:p>
                <a:r>
                  <a:rPr lang="en-US" altLang="zh-TW" dirty="0"/>
                  <a:t>Learning rate = 0.001</a:t>
                </a:r>
              </a:p>
              <a:p>
                <a:r>
                  <a:rPr lang="en-US" altLang="zh-TW" dirty="0"/>
                  <a:t>Optimizer : Adam</a:t>
                </a:r>
              </a:p>
              <a:p>
                <a:r>
                  <a:rPr lang="en-US" altLang="zh-TW" dirty="0"/>
                  <a:t>Loss function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Training data set : </a:t>
                </a:r>
              </a:p>
              <a:p>
                <a:pPr lvl="1"/>
                <a:r>
                  <a:rPr lang="en-US" altLang="zh-TW" dirty="0"/>
                  <a:t>PAC(128,64) , L=8 , SNR=2 , Samples = 100000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𝑝𝑜𝑠𝑖𝑡𝑖𝑣𝑒</m:t>
                    </m:r>
                  </m:oMath>
                </a14:m>
                <a:r>
                  <a:rPr lang="en-US" altLang="zh-TW" dirty="0"/>
                  <a:t> :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𝑛𝑒𝑔𝑎𝑡𝑖𝑣𝑒</m:t>
                    </m:r>
                  </m:oMath>
                </a14:m>
                <a:r>
                  <a:rPr lang="en-US" altLang="zh-TW" dirty="0"/>
                  <a:t> = 100 : 6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12240F3-A92D-4E2F-9F91-466EFF4574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2" t="-8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4EA642-0DB1-486E-80C2-C47378A602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200C97E-79E0-448A-BAE3-91CDBB9E3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397" y="4693622"/>
            <a:ext cx="5829805" cy="148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739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8D1EE4-F5FB-4B95-BFD2-F01F31B2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Loss function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850C76-2222-4941-BAD0-D0BC44FE6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Binary cross entropy</a:t>
            </a:r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Weighted BCE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Focal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F45575E-4B44-4735-8EF7-86B94D601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F9B6E09-CC88-4273-9E0E-1A651C0E5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986765"/>
            <a:ext cx="3412456" cy="149845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ACD61F6-F5C6-4768-B80B-18CCB1A4B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2852836"/>
            <a:ext cx="4744816" cy="13682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6E43CD9C-1121-4BC0-8599-D0DD4C25D743}"/>
                  </a:ext>
                </a:extLst>
              </p:cNvPr>
              <p:cNvSpPr txBox="1"/>
              <p:nvPr/>
            </p:nvSpPr>
            <p:spPr>
              <a:xfrm>
                <a:off x="3552445" y="4588677"/>
                <a:ext cx="5476339" cy="1477328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i="0" dirty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altLang="zh-TW" i="0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𝑙𝑎𝑏𝑒𝑙</m:t>
                      </m:r>
                      <m:r>
                        <a:rPr lang="en-US" altLang="zh-TW" i="0" dirty="0" smtClean="0">
                          <a:latin typeface="Cambria Math" panose="02040503050406030204" pitchFamily="18" charset="0"/>
                        </a:rPr>
                        <m:t> == 1:</m:t>
                      </m:r>
                    </m:oMath>
                  </m:oMathPara>
                </a14:m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0" dirty="0" smtClean="0">
                          <a:latin typeface="Cambria Math" panose="02040503050406030204" pitchFamily="18" charset="0"/>
                        </a:rPr>
                        <m:t>      −</m:t>
                      </m:r>
                      <m:r>
                        <a:rPr lang="en-US" altLang="zh-TW" i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0" dirty="0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𝑝𝑟𝑒𝑑𝑖𝑐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𝑜𝑢𝑡𝑝𝑢𝑡</m:t>
                      </m:r>
                      <m:sSup>
                        <m:sSup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l-GR" altLang="zh-TW" i="1" dirty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sup>
                      </m:sSup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 </m:t>
                      </m:r>
                      <m:r>
                        <m:rPr>
                          <m:sty m:val="p"/>
                        </m:rPr>
                        <a:rPr lang="en-US" altLang="zh-TW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𝑝𝑟𝑒𝑑𝑖𝑐𝑡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elif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𝑙𝑎𝑏𝑒𝑙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==0:</m:t>
                      </m:r>
                    </m:oMath>
                  </m:oMathPara>
                </a14:m>
                <a:endParaRPr lang="en-US" altLang="zh-TW" b="0" dirty="0"/>
              </a:p>
              <a:p>
                <a:r>
                  <a:rPr lang="en-US" altLang="zh-TW" b="0" dirty="0"/>
                  <a:t>       </a:t>
                </a:r>
                <a14:m>
                  <m:oMath xmlns:m="http://schemas.openxmlformats.org/officeDocument/2006/math">
                    <m:r>
                      <a:rPr lang="en-US" altLang="zh-TW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𝑝𝑟𝑒𝑑𝑖𝑐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𝑜𝑢𝑡𝑝𝑢𝑡</m:t>
                    </m:r>
                    <m:sSup>
                      <m:sSup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altLang="zh-TW" i="1" dirty="0" smtClean="0">
                            <a:latin typeface="Cambria Math" panose="02040503050406030204" pitchFamily="18" charset="0"/>
                          </a:rPr>
                          <m:t>γ</m:t>
                        </m:r>
                      </m:sup>
                    </m:sSup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zh-TW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⁡(1 −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𝑝𝑟𝑒𝑑𝑖𝑐𝑡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𝑜𝑢𝑡𝑝𝑢𝑡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b="0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6E43CD9C-1121-4BC0-8599-D0DD4C25D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445" y="4588677"/>
                <a:ext cx="5476339" cy="1477328"/>
              </a:xfrm>
              <a:prstGeom prst="rect">
                <a:avLst/>
              </a:prstGeom>
              <a:blipFill>
                <a:blip r:embed="rId4"/>
                <a:stretch>
                  <a:fillRect r="-222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8217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38D951-D1AF-4A5D-9717-BE5D7E460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384D97-4E94-4EE5-9509-1D7BF09A5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7" y="911428"/>
            <a:ext cx="8353425" cy="525780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ED955C-F7B4-4935-8820-38BD383797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B7E5BD0-5BCD-48DB-BC87-18C7FB603857}"/>
              </a:ext>
            </a:extLst>
          </p:cNvPr>
          <p:cNvSpPr/>
          <p:nvPr/>
        </p:nvSpPr>
        <p:spPr bwMode="auto">
          <a:xfrm>
            <a:off x="1299744" y="2931008"/>
            <a:ext cx="2088232" cy="2830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 err="1"/>
              <a:t>PReLU</a:t>
            </a:r>
            <a:endParaRPr kumimoji="1" lang="zh-TW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FA384B4-7C88-494E-B23C-EBE3BCAC33EF}"/>
              </a:ext>
            </a:extLst>
          </p:cNvPr>
          <p:cNvSpPr/>
          <p:nvPr/>
        </p:nvSpPr>
        <p:spPr bwMode="auto">
          <a:xfrm>
            <a:off x="1299744" y="2639827"/>
            <a:ext cx="2088232" cy="283070"/>
          </a:xfrm>
          <a:prstGeom prst="rect">
            <a:avLst/>
          </a:prstGeom>
          <a:solidFill>
            <a:srgbClr val="E9AB5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/>
              <a:t>Fully connected layer (16)</a:t>
            </a:r>
            <a:endParaRPr kumimoji="1" lang="zh-TW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86AF96B-1AA4-43C5-8C38-7DAE4B0846E5}"/>
              </a:ext>
            </a:extLst>
          </p:cNvPr>
          <p:cNvSpPr/>
          <p:nvPr/>
        </p:nvSpPr>
        <p:spPr bwMode="auto">
          <a:xfrm>
            <a:off x="1291332" y="3797152"/>
            <a:ext cx="2096644" cy="2911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 err="1"/>
              <a:t>PReLU</a:t>
            </a:r>
            <a:endParaRPr kumimoji="1" lang="zh-TW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6BC4379-E001-470F-8AEF-FA14EF7AF14C}"/>
              </a:ext>
            </a:extLst>
          </p:cNvPr>
          <p:cNvSpPr/>
          <p:nvPr/>
        </p:nvSpPr>
        <p:spPr bwMode="auto">
          <a:xfrm>
            <a:off x="1291332" y="3505971"/>
            <a:ext cx="2096644" cy="291181"/>
          </a:xfrm>
          <a:prstGeom prst="rect">
            <a:avLst/>
          </a:prstGeom>
          <a:solidFill>
            <a:srgbClr val="E9AB5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/>
              <a:t>Fully connected layer (4)</a:t>
            </a:r>
            <a:endParaRPr kumimoji="1" lang="zh-TW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F748753-C127-40DC-AC9C-4E57E904C51F}"/>
              </a:ext>
            </a:extLst>
          </p:cNvPr>
          <p:cNvSpPr/>
          <p:nvPr/>
        </p:nvSpPr>
        <p:spPr bwMode="auto">
          <a:xfrm>
            <a:off x="1288734" y="4670695"/>
            <a:ext cx="2096644" cy="2911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Sigmoid</a:t>
            </a:r>
            <a:endParaRPr kumimoji="1" lang="zh-TW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F5DB7A2-9406-4E6C-8D6C-394636EF4884}"/>
              </a:ext>
            </a:extLst>
          </p:cNvPr>
          <p:cNvSpPr/>
          <p:nvPr/>
        </p:nvSpPr>
        <p:spPr bwMode="auto">
          <a:xfrm>
            <a:off x="1288734" y="4379514"/>
            <a:ext cx="2096644" cy="291181"/>
          </a:xfrm>
          <a:prstGeom prst="rect">
            <a:avLst/>
          </a:prstGeom>
          <a:solidFill>
            <a:srgbClr val="E9AB5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/>
              <a:t>Fully connected layer (1)</a:t>
            </a:r>
            <a:endParaRPr kumimoji="1" lang="zh-TW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02F2702-5435-4198-91D6-4BDBBF9F019F}"/>
              </a:ext>
            </a:extLst>
          </p:cNvPr>
          <p:cNvSpPr/>
          <p:nvPr/>
        </p:nvSpPr>
        <p:spPr bwMode="auto">
          <a:xfrm>
            <a:off x="1288734" y="1785005"/>
            <a:ext cx="2099242" cy="567456"/>
          </a:xfrm>
          <a:prstGeom prst="rect">
            <a:avLst/>
          </a:prstGeom>
          <a:solidFill>
            <a:srgbClr val="E9AB5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fontAlgn="ctr" hangingPunct="1">
              <a:lnSpc>
                <a:spcPts val="2800"/>
              </a:lnSpc>
            </a:pPr>
            <a:r>
              <a:rPr kumimoji="1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Input layer (8)</a:t>
            </a:r>
            <a:endParaRPr kumimoji="1" lang="zh-TW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8" name="箭號: 向下 17">
            <a:extLst>
              <a:ext uri="{FF2B5EF4-FFF2-40B4-BE49-F238E27FC236}">
                <a16:creationId xmlns:a16="http://schemas.microsoft.com/office/drawing/2014/main" id="{013CF441-BEFC-4F5B-80F0-35AAAE57E575}"/>
              </a:ext>
            </a:extLst>
          </p:cNvPr>
          <p:cNvSpPr/>
          <p:nvPr/>
        </p:nvSpPr>
        <p:spPr bwMode="auto">
          <a:xfrm>
            <a:off x="2225188" y="1488862"/>
            <a:ext cx="144016" cy="288032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9" name="箭號: 向下 18">
            <a:extLst>
              <a:ext uri="{FF2B5EF4-FFF2-40B4-BE49-F238E27FC236}">
                <a16:creationId xmlns:a16="http://schemas.microsoft.com/office/drawing/2014/main" id="{9B1FCF21-F1ED-478E-B556-4F417F3EEDDF}"/>
              </a:ext>
            </a:extLst>
          </p:cNvPr>
          <p:cNvSpPr/>
          <p:nvPr/>
        </p:nvSpPr>
        <p:spPr bwMode="auto">
          <a:xfrm>
            <a:off x="2225188" y="2351795"/>
            <a:ext cx="144016" cy="288032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0" name="箭號: 向下 19">
            <a:extLst>
              <a:ext uri="{FF2B5EF4-FFF2-40B4-BE49-F238E27FC236}">
                <a16:creationId xmlns:a16="http://schemas.microsoft.com/office/drawing/2014/main" id="{545AF26B-4755-4615-859D-EE3ED1124684}"/>
              </a:ext>
            </a:extLst>
          </p:cNvPr>
          <p:cNvSpPr/>
          <p:nvPr/>
        </p:nvSpPr>
        <p:spPr bwMode="auto">
          <a:xfrm>
            <a:off x="2224372" y="3217227"/>
            <a:ext cx="144016" cy="288032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1" name="箭號: 向下 20">
            <a:extLst>
              <a:ext uri="{FF2B5EF4-FFF2-40B4-BE49-F238E27FC236}">
                <a16:creationId xmlns:a16="http://schemas.microsoft.com/office/drawing/2014/main" id="{CDA39CD1-18A2-4BAA-884D-BB99B746A7E1}"/>
              </a:ext>
            </a:extLst>
          </p:cNvPr>
          <p:cNvSpPr/>
          <p:nvPr/>
        </p:nvSpPr>
        <p:spPr bwMode="auto">
          <a:xfrm>
            <a:off x="2224372" y="4091482"/>
            <a:ext cx="144016" cy="288032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2" name="箭號: 向下 21">
            <a:extLst>
              <a:ext uri="{FF2B5EF4-FFF2-40B4-BE49-F238E27FC236}">
                <a16:creationId xmlns:a16="http://schemas.microsoft.com/office/drawing/2014/main" id="{261122DC-F807-4173-B023-352D0E470FAA}"/>
              </a:ext>
            </a:extLst>
          </p:cNvPr>
          <p:cNvSpPr/>
          <p:nvPr/>
        </p:nvSpPr>
        <p:spPr bwMode="auto">
          <a:xfrm>
            <a:off x="2224372" y="4965025"/>
            <a:ext cx="144016" cy="288032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A07A73E-3832-4992-A756-A4200E4705D0}"/>
              </a:ext>
            </a:extLst>
          </p:cNvPr>
          <p:cNvSpPr txBox="1"/>
          <p:nvPr/>
        </p:nvSpPr>
        <p:spPr>
          <a:xfrm>
            <a:off x="1864332" y="5253057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output</a:t>
            </a:r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49F5182-0F9C-4274-B843-CBC71F94D282}"/>
              </a:ext>
            </a:extLst>
          </p:cNvPr>
          <p:cNvSpPr/>
          <p:nvPr/>
        </p:nvSpPr>
        <p:spPr bwMode="auto">
          <a:xfrm>
            <a:off x="5211865" y="2074740"/>
            <a:ext cx="2099242" cy="5674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fontAlgn="ctr" hangingPunct="1">
              <a:lnSpc>
                <a:spcPts val="2800"/>
              </a:lnSpc>
            </a:pPr>
            <a:r>
              <a:rPr kumimoji="1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 </a:t>
            </a:r>
            <a:r>
              <a:rPr kumimoji="1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LSTM</a:t>
            </a:r>
            <a:r>
              <a:rPr kumimoji="1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 </a:t>
            </a:r>
            <a:r>
              <a:rPr kumimoji="1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layer (16)</a:t>
            </a:r>
            <a:endParaRPr kumimoji="1" lang="zh-TW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8F99248-5DA0-4282-96D5-4353FFCE33D9}"/>
              </a:ext>
            </a:extLst>
          </p:cNvPr>
          <p:cNvSpPr/>
          <p:nvPr/>
        </p:nvSpPr>
        <p:spPr bwMode="auto">
          <a:xfrm>
            <a:off x="5211865" y="3228854"/>
            <a:ext cx="2088232" cy="2830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 err="1"/>
              <a:t>PReLU</a:t>
            </a:r>
            <a:endParaRPr kumimoji="1" lang="zh-TW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708A7E7-D7FC-47BE-8E78-08B7486AB08B}"/>
              </a:ext>
            </a:extLst>
          </p:cNvPr>
          <p:cNvSpPr/>
          <p:nvPr/>
        </p:nvSpPr>
        <p:spPr bwMode="auto">
          <a:xfrm>
            <a:off x="5211865" y="2937673"/>
            <a:ext cx="2088232" cy="283070"/>
          </a:xfrm>
          <a:prstGeom prst="rect">
            <a:avLst/>
          </a:prstGeom>
          <a:solidFill>
            <a:srgbClr val="E9AB5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/>
              <a:t>Fully connected layer (4)</a:t>
            </a:r>
            <a:endParaRPr kumimoji="1" lang="zh-TW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9164946-8EC4-4C8E-ABCD-ED5B57DA0876}"/>
              </a:ext>
            </a:extLst>
          </p:cNvPr>
          <p:cNvSpPr/>
          <p:nvPr/>
        </p:nvSpPr>
        <p:spPr bwMode="auto">
          <a:xfrm>
            <a:off x="5214463" y="4088333"/>
            <a:ext cx="2096644" cy="2911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Sigmoid</a:t>
            </a:r>
            <a:endParaRPr kumimoji="1" lang="zh-TW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25E7F22-81DE-421A-9C66-43A270AF3F93}"/>
              </a:ext>
            </a:extLst>
          </p:cNvPr>
          <p:cNvSpPr/>
          <p:nvPr/>
        </p:nvSpPr>
        <p:spPr bwMode="auto">
          <a:xfrm>
            <a:off x="5214463" y="3797152"/>
            <a:ext cx="2096644" cy="291181"/>
          </a:xfrm>
          <a:prstGeom prst="rect">
            <a:avLst/>
          </a:prstGeom>
          <a:solidFill>
            <a:srgbClr val="E9AB5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/>
              <a:t>Fully connected layer (1)</a:t>
            </a:r>
            <a:endParaRPr kumimoji="1" lang="zh-TW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9" name="箭號: 向下 28">
            <a:extLst>
              <a:ext uri="{FF2B5EF4-FFF2-40B4-BE49-F238E27FC236}">
                <a16:creationId xmlns:a16="http://schemas.microsoft.com/office/drawing/2014/main" id="{1D7F26A8-DC3F-42AE-9E7B-CD5AF1FBC84B}"/>
              </a:ext>
            </a:extLst>
          </p:cNvPr>
          <p:cNvSpPr/>
          <p:nvPr/>
        </p:nvSpPr>
        <p:spPr bwMode="auto">
          <a:xfrm>
            <a:off x="6118769" y="1776784"/>
            <a:ext cx="144016" cy="288032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0" name="箭號: 向下 29">
            <a:extLst>
              <a:ext uri="{FF2B5EF4-FFF2-40B4-BE49-F238E27FC236}">
                <a16:creationId xmlns:a16="http://schemas.microsoft.com/office/drawing/2014/main" id="{E991D2CF-9A5B-4527-848D-310F1C3E27D8}"/>
              </a:ext>
            </a:extLst>
          </p:cNvPr>
          <p:cNvSpPr/>
          <p:nvPr/>
        </p:nvSpPr>
        <p:spPr bwMode="auto">
          <a:xfrm>
            <a:off x="6118769" y="2640794"/>
            <a:ext cx="144016" cy="288032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1" name="箭號: 向下 30">
            <a:extLst>
              <a:ext uri="{FF2B5EF4-FFF2-40B4-BE49-F238E27FC236}">
                <a16:creationId xmlns:a16="http://schemas.microsoft.com/office/drawing/2014/main" id="{F74971DF-8955-4654-8241-DC94CA821F47}"/>
              </a:ext>
            </a:extLst>
          </p:cNvPr>
          <p:cNvSpPr/>
          <p:nvPr/>
        </p:nvSpPr>
        <p:spPr bwMode="auto">
          <a:xfrm>
            <a:off x="6111965" y="3507768"/>
            <a:ext cx="144016" cy="288032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4" name="箭號: 向下 33">
            <a:extLst>
              <a:ext uri="{FF2B5EF4-FFF2-40B4-BE49-F238E27FC236}">
                <a16:creationId xmlns:a16="http://schemas.microsoft.com/office/drawing/2014/main" id="{8C999125-ED2B-4BAD-A07E-91B92C1B0371}"/>
              </a:ext>
            </a:extLst>
          </p:cNvPr>
          <p:cNvSpPr/>
          <p:nvPr/>
        </p:nvSpPr>
        <p:spPr bwMode="auto">
          <a:xfrm>
            <a:off x="6118769" y="4394852"/>
            <a:ext cx="144016" cy="288032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18B69C68-F062-469B-BFAC-67A666BE18FD}"/>
              </a:ext>
            </a:extLst>
          </p:cNvPr>
          <p:cNvSpPr txBox="1"/>
          <p:nvPr/>
        </p:nvSpPr>
        <p:spPr>
          <a:xfrm>
            <a:off x="5758729" y="471074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output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3FD3F73C-5B7F-4C89-8D61-6B7B603E4F9B}"/>
                  </a:ext>
                </a:extLst>
              </p:cNvPr>
              <p:cNvSpPr txBox="1"/>
              <p:nvPr/>
            </p:nvSpPr>
            <p:spPr>
              <a:xfrm>
                <a:off x="910927" y="1040250"/>
                <a:ext cx="26268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𝑃𝑀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𝑃𝑀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𝑃𝑀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3FD3F73C-5B7F-4C89-8D61-6B7B603E4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927" y="1040250"/>
                <a:ext cx="2626889" cy="369332"/>
              </a:xfrm>
              <a:prstGeom prst="rect">
                <a:avLst/>
              </a:prstGeom>
              <a:blipFill>
                <a:blip r:embed="rId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A19C5621-AE6D-497A-A63C-0495C3CEB2DC}"/>
                  </a:ext>
                </a:extLst>
              </p:cNvPr>
              <p:cNvSpPr txBox="1"/>
              <p:nvPr/>
            </p:nvSpPr>
            <p:spPr>
              <a:xfrm>
                <a:off x="4877332" y="1313665"/>
                <a:ext cx="26268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𝑃𝑀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𝑃𝑀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𝑃𝑀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A19C5621-AE6D-497A-A63C-0495C3CEB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7332" y="1313665"/>
                <a:ext cx="262688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8590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A981EC-FF1B-4186-A1A0-6E2F62A2D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733D29-97FF-48E3-8480-9CBB54CA7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BCE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E0B063A-2F83-4E47-9D13-AAC7A8FF2B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7A36C11A-5C44-4F08-AA72-AFFFB64D3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853288"/>
              </p:ext>
            </p:extLst>
          </p:nvPr>
        </p:nvGraphicFramePr>
        <p:xfrm>
          <a:off x="1259632" y="2101937"/>
          <a:ext cx="4814392" cy="819638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203598">
                  <a:extLst>
                    <a:ext uri="{9D8B030D-6E8A-4147-A177-3AD203B41FA5}">
                      <a16:colId xmlns:a16="http://schemas.microsoft.com/office/drawing/2014/main" val="3872696951"/>
                    </a:ext>
                  </a:extLst>
                </a:gridCol>
                <a:gridCol w="1203598">
                  <a:extLst>
                    <a:ext uri="{9D8B030D-6E8A-4147-A177-3AD203B41FA5}">
                      <a16:colId xmlns:a16="http://schemas.microsoft.com/office/drawing/2014/main" val="2294562779"/>
                    </a:ext>
                  </a:extLst>
                </a:gridCol>
                <a:gridCol w="1203598">
                  <a:extLst>
                    <a:ext uri="{9D8B030D-6E8A-4147-A177-3AD203B41FA5}">
                      <a16:colId xmlns:a16="http://schemas.microsoft.com/office/drawing/2014/main" val="2713972509"/>
                    </a:ext>
                  </a:extLst>
                </a:gridCol>
                <a:gridCol w="1203598">
                  <a:extLst>
                    <a:ext uri="{9D8B030D-6E8A-4147-A177-3AD203B41FA5}">
                      <a16:colId xmlns:a16="http://schemas.microsoft.com/office/drawing/2014/main" val="3981304439"/>
                    </a:ext>
                  </a:extLst>
                </a:gridCol>
              </a:tblGrid>
              <a:tr h="409819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Recall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Precision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09087"/>
                  </a:ext>
                </a:extLst>
              </a:tr>
              <a:tr h="409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DNN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0.942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0.937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0.992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7308161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EF7E93F-CDFD-4B9B-9B87-815F1C14C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256169"/>
              </p:ext>
            </p:extLst>
          </p:nvPr>
        </p:nvGraphicFramePr>
        <p:xfrm>
          <a:off x="1259632" y="3439906"/>
          <a:ext cx="4814392" cy="819638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203598">
                  <a:extLst>
                    <a:ext uri="{9D8B030D-6E8A-4147-A177-3AD203B41FA5}">
                      <a16:colId xmlns:a16="http://schemas.microsoft.com/office/drawing/2014/main" val="3872696951"/>
                    </a:ext>
                  </a:extLst>
                </a:gridCol>
                <a:gridCol w="1203598">
                  <a:extLst>
                    <a:ext uri="{9D8B030D-6E8A-4147-A177-3AD203B41FA5}">
                      <a16:colId xmlns:a16="http://schemas.microsoft.com/office/drawing/2014/main" val="2294562779"/>
                    </a:ext>
                  </a:extLst>
                </a:gridCol>
                <a:gridCol w="1203598">
                  <a:extLst>
                    <a:ext uri="{9D8B030D-6E8A-4147-A177-3AD203B41FA5}">
                      <a16:colId xmlns:a16="http://schemas.microsoft.com/office/drawing/2014/main" val="2713972509"/>
                    </a:ext>
                  </a:extLst>
                </a:gridCol>
                <a:gridCol w="1203598">
                  <a:extLst>
                    <a:ext uri="{9D8B030D-6E8A-4147-A177-3AD203B41FA5}">
                      <a16:colId xmlns:a16="http://schemas.microsoft.com/office/drawing/2014/main" val="3981304439"/>
                    </a:ext>
                  </a:extLst>
                </a:gridCol>
              </a:tblGrid>
              <a:tr h="409819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Recall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Precision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09087"/>
                  </a:ext>
                </a:extLst>
              </a:tr>
              <a:tr h="409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LSTM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0.941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0.938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0.993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7308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4073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5230E9-E594-4755-8991-A90A4B917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E084B9-D503-44B8-9E81-45ED032CC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908720"/>
            <a:ext cx="8353425" cy="5257800"/>
          </a:xfrm>
        </p:spPr>
        <p:txBody>
          <a:bodyPr/>
          <a:lstStyle/>
          <a:p>
            <a:r>
              <a:rPr lang="en-US" altLang="zh-TW" dirty="0"/>
              <a:t>BCE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29478CC-930B-4D1D-8133-3078E80877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13833FDD-A0F6-4EF3-A23E-502EDE4E4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594541"/>
              </p:ext>
            </p:extLst>
          </p:nvPr>
        </p:nvGraphicFramePr>
        <p:xfrm>
          <a:off x="1697133" y="1346383"/>
          <a:ext cx="4814392" cy="3278552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203598">
                  <a:extLst>
                    <a:ext uri="{9D8B030D-6E8A-4147-A177-3AD203B41FA5}">
                      <a16:colId xmlns:a16="http://schemas.microsoft.com/office/drawing/2014/main" val="3872696951"/>
                    </a:ext>
                  </a:extLst>
                </a:gridCol>
                <a:gridCol w="1203598">
                  <a:extLst>
                    <a:ext uri="{9D8B030D-6E8A-4147-A177-3AD203B41FA5}">
                      <a16:colId xmlns:a16="http://schemas.microsoft.com/office/drawing/2014/main" val="2294562779"/>
                    </a:ext>
                  </a:extLst>
                </a:gridCol>
                <a:gridCol w="1203598">
                  <a:extLst>
                    <a:ext uri="{9D8B030D-6E8A-4147-A177-3AD203B41FA5}">
                      <a16:colId xmlns:a16="http://schemas.microsoft.com/office/drawing/2014/main" val="2713972509"/>
                    </a:ext>
                  </a:extLst>
                </a:gridCol>
                <a:gridCol w="1203598">
                  <a:extLst>
                    <a:ext uri="{9D8B030D-6E8A-4147-A177-3AD203B41FA5}">
                      <a16:colId xmlns:a16="http://schemas.microsoft.com/office/drawing/2014/main" val="3981304439"/>
                    </a:ext>
                  </a:extLst>
                </a:gridCol>
              </a:tblGrid>
              <a:tr h="409819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Recall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Precision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09087"/>
                  </a:ext>
                </a:extLst>
              </a:tr>
              <a:tr h="409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DNN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0.944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0.992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7308161"/>
                  </a:ext>
                </a:extLst>
              </a:tr>
              <a:tr h="409819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0.945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0.993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2538592"/>
                  </a:ext>
                </a:extLst>
              </a:tr>
              <a:tr h="409819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0.938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0.945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0.993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239849"/>
                  </a:ext>
                </a:extLst>
              </a:tr>
              <a:tr h="409819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0.949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0.992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5248588"/>
                  </a:ext>
                </a:extLst>
              </a:tr>
              <a:tr h="409819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0.992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5113357"/>
                  </a:ext>
                </a:extLst>
              </a:tr>
              <a:tr h="409819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0.932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0.953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0.993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5342035"/>
                  </a:ext>
                </a:extLst>
              </a:tr>
              <a:tr h="409819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0.944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0.936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0.993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9023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2943981"/>
      </p:ext>
    </p:extLst>
  </p:cSld>
  <p:clrMapOvr>
    <a:masterClrMapping/>
  </p:clrMapOvr>
</p:sld>
</file>

<file path=ppt/theme/theme1.xml><?xml version="1.0" encoding="utf-8"?>
<a:theme xmlns:a="http://schemas.openxmlformats.org/drawingml/2006/main" name="ECCLab_v4">
  <a:themeElements>
    <a:clrScheme name="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plate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21124</TotalTime>
  <Words>885</Words>
  <Application>Microsoft Office PowerPoint</Application>
  <PresentationFormat>如螢幕大小 (4:3)</PresentationFormat>
  <Paragraphs>424</Paragraphs>
  <Slides>21</Slides>
  <Notes>1</Notes>
  <HiddenSlides>2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Georgia</vt:lpstr>
      <vt:lpstr>Wingdings</vt:lpstr>
      <vt:lpstr>ECCLab_v4</vt:lpstr>
      <vt:lpstr>Progress report</vt:lpstr>
      <vt:lpstr>Evaluation metric </vt:lpstr>
      <vt:lpstr>Evaluation metric </vt:lpstr>
      <vt:lpstr>Evaluation metric </vt:lpstr>
      <vt:lpstr>Scenario</vt:lpstr>
      <vt:lpstr>Loss function</vt:lpstr>
      <vt:lpstr>model</vt:lpstr>
      <vt:lpstr>PowerPoint 簡報</vt:lpstr>
      <vt:lpstr>PowerPoint 簡報</vt:lpstr>
      <vt:lpstr>PowerPoint 簡報</vt:lpstr>
      <vt:lpstr>PowerPoint 簡報</vt:lpstr>
      <vt:lpstr>PowerPoint 簡報</vt:lpstr>
      <vt:lpstr>Change model</vt:lpstr>
      <vt:lpstr>PowerPoint 簡報</vt:lpstr>
      <vt:lpstr>Change train data set</vt:lpstr>
      <vt:lpstr>PowerPoint 簡報</vt:lpstr>
      <vt:lpstr>summary</vt:lpstr>
      <vt:lpstr>Discussion</vt:lpstr>
      <vt:lpstr>PowerPoint 簡報</vt:lpstr>
      <vt:lpstr>PowerPoint 簡報</vt:lpstr>
      <vt:lpstr>PowerPoint 簡報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LDPC Decoder With Time-Domain Analog and Digital Mixed-Signal Processing</dc:title>
  <dc:creator>RainRain</dc:creator>
  <cp:lastModifiedBy>Jerry Wu</cp:lastModifiedBy>
  <cp:revision>898</cp:revision>
  <dcterms:created xsi:type="dcterms:W3CDTF">2014-02-17T13:41:10Z</dcterms:created>
  <dcterms:modified xsi:type="dcterms:W3CDTF">2024-10-17T01:57:53Z</dcterms:modified>
</cp:coreProperties>
</file>