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4" r:id="rId9"/>
    <p:sldId id="262" r:id="rId10"/>
    <p:sldId id="27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9507" autoAdjust="0"/>
  </p:normalViewPr>
  <p:slideViewPr>
    <p:cSldViewPr snapToGrid="0">
      <p:cViewPr varScale="1">
        <p:scale>
          <a:sx n="59" d="100"/>
          <a:sy n="59" d="100"/>
        </p:scale>
        <p:origin x="15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99D4B-1C49-4F48-B37F-2E7DFFB4C11A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84DBE-2999-4AF2-AE48-7F6899C897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11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/>
              <a:t>獨立成分分析</a:t>
            </a:r>
            <a:endParaRPr lang="en-US" altLang="zh-TW" b="1"/>
          </a:p>
          <a:p>
            <a:r>
              <a:rPr lang="zh-TW" altLang="en-US" b="1" dirty="0"/>
              <a:t>解決</a:t>
            </a:r>
            <a:r>
              <a:rPr lang="en-US" altLang="zh-TW" b="1" dirty="0"/>
              <a:t>EEG</a:t>
            </a:r>
            <a:r>
              <a:rPr lang="zh-TW" altLang="en-US" b="1" dirty="0"/>
              <a:t>數據的源識別和源定位問題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zh-TW" altLang="en-US" dirty="0"/>
              <a:t>由於頭骨和大腦之間的距離以及不同的電阻率，從頭皮上收集的</a:t>
            </a:r>
            <a:r>
              <a:rPr lang="en-US" altLang="zh-TW" dirty="0"/>
              <a:t>EEG</a:t>
            </a:r>
            <a:r>
              <a:rPr lang="zh-TW" altLang="en-US" dirty="0"/>
              <a:t>數據包含來自廣泛大腦區域的活動。這導致了</a:t>
            </a:r>
            <a:r>
              <a:rPr lang="en-US" altLang="zh-TW" dirty="0"/>
              <a:t>EEG</a:t>
            </a:r>
            <a:r>
              <a:rPr lang="zh-TW" altLang="en-US" dirty="0"/>
              <a:t>信號的空間模糊，因此難以識別和定位具體的信號來源。</a:t>
            </a:r>
            <a:r>
              <a:rPr lang="en-US" altLang="zh-TW" dirty="0"/>
              <a:t>ICA</a:t>
            </a:r>
            <a:r>
              <a:rPr lang="zh-TW" altLang="en-US" dirty="0"/>
              <a:t>技術可以將源識別（即“什麼”產生了信號）和源定位（即“在哪裡”產生信號）這兩個問題分離開來，從而更有效地分析</a:t>
            </a:r>
            <a:r>
              <a:rPr lang="en-US" altLang="zh-TW" dirty="0"/>
              <a:t>EEG</a:t>
            </a:r>
            <a:r>
              <a:rPr lang="zh-TW" altLang="en-US" dirty="0"/>
              <a:t>數據。</a:t>
            </a:r>
          </a:p>
          <a:p>
            <a:r>
              <a:rPr lang="zh-TW" altLang="en-US" b="1" dirty="0"/>
              <a:t>分離和去除假象成分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/>
              <a:t>EEG</a:t>
            </a:r>
            <a:r>
              <a:rPr lang="zh-TW" altLang="en-US" dirty="0"/>
              <a:t>數據中常常混有各種假象，如眼動、肌肉活動和電源線噪音等。這些假象會干擾真實的腦電信號。研究目標之一是使用</a:t>
            </a:r>
            <a:r>
              <a:rPr lang="en-US" altLang="zh-TW" dirty="0"/>
              <a:t>ICA</a:t>
            </a:r>
            <a:r>
              <a:rPr lang="zh-TW" altLang="en-US" dirty="0"/>
              <a:t>技術將這些假象成分分離出來，從而獲得更純淨的</a:t>
            </a:r>
            <a:r>
              <a:rPr lang="en-US" altLang="zh-TW" dirty="0"/>
              <a:t>EEG</a:t>
            </a:r>
            <a:r>
              <a:rPr lang="zh-TW" altLang="en-US" dirty="0"/>
              <a:t>信號。</a:t>
            </a:r>
          </a:p>
          <a:p>
            <a:r>
              <a:rPr lang="zh-TW" altLang="en-US" b="1" dirty="0"/>
              <a:t>分析重疊的</a:t>
            </a:r>
            <a:r>
              <a:rPr lang="en-US" altLang="zh-TW" b="1" dirty="0"/>
              <a:t>EEG</a:t>
            </a:r>
            <a:r>
              <a:rPr lang="zh-TW" altLang="en-US" b="1" dirty="0"/>
              <a:t>現象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/>
              <a:t>EEG</a:t>
            </a:r>
            <a:r>
              <a:rPr lang="zh-TW" altLang="en-US" dirty="0"/>
              <a:t>信號中常常包含多種重疊的腦活動現象，如</a:t>
            </a:r>
            <a:r>
              <a:rPr lang="en-US" altLang="zh-TW" dirty="0"/>
              <a:t>α</a:t>
            </a:r>
            <a:r>
              <a:rPr lang="zh-TW" altLang="en-US" dirty="0"/>
              <a:t>波和</a:t>
            </a:r>
            <a:r>
              <a:rPr lang="en-US" altLang="zh-TW" dirty="0"/>
              <a:t>θ</a:t>
            </a:r>
            <a:r>
              <a:rPr lang="zh-TW" altLang="en-US" dirty="0"/>
              <a:t>波的爆發。</a:t>
            </a:r>
            <a:r>
              <a:rPr lang="en-US" altLang="zh-TW" dirty="0"/>
              <a:t>ICA</a:t>
            </a:r>
            <a:r>
              <a:rPr lang="zh-TW" altLang="en-US" dirty="0"/>
              <a:t>技術能夠將這些不同的現象分離到獨立的通道中，從而更清楚地觀察和分析每種現象。</a:t>
            </a:r>
          </a:p>
          <a:p>
            <a:r>
              <a:rPr lang="zh-TW" altLang="en-US" b="1" dirty="0"/>
              <a:t>追蹤非平穩性和心理生理狀態變化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zh-TW" altLang="en-US" dirty="0"/>
              <a:t>研究還旨在通過</a:t>
            </a:r>
            <a:r>
              <a:rPr lang="en-US" altLang="zh-TW" dirty="0"/>
              <a:t>ICA</a:t>
            </a:r>
            <a:r>
              <a:rPr lang="zh-TW" altLang="en-US" dirty="0"/>
              <a:t>技術追蹤</a:t>
            </a:r>
            <a:r>
              <a:rPr lang="en-US" altLang="zh-TW" dirty="0"/>
              <a:t>EEG</a:t>
            </a:r>
            <a:r>
              <a:rPr lang="zh-TW" altLang="en-US" dirty="0"/>
              <a:t>信號中的非平穩性，觀察隨著時間推移或行為狀態變化，</a:t>
            </a:r>
            <a:r>
              <a:rPr lang="en-US" altLang="zh-TW" dirty="0"/>
              <a:t>EEG</a:t>
            </a:r>
            <a:r>
              <a:rPr lang="zh-TW" altLang="en-US" dirty="0"/>
              <a:t>信號中各獨立成分的變化。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4DBE-2999-4AF2-AE48-7F6899C8975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0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4DBE-2999-4AF2-AE48-7F6899C8975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06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err="1"/>
              <a:t>Nz</a:t>
            </a:r>
            <a:r>
              <a:rPr lang="zh-TW" altLang="en-US" dirty="0"/>
              <a:t>：位於鼻根部（鼻橋）</a:t>
            </a:r>
            <a:endParaRPr lang="en-US" altLang="zh-TW" dirty="0"/>
          </a:p>
          <a:p>
            <a:r>
              <a:rPr lang="en-US" altLang="zh-TW" b="1" dirty="0"/>
              <a:t>F9</a:t>
            </a:r>
            <a:r>
              <a:rPr lang="zh-TW" altLang="en-US" dirty="0"/>
              <a:t> 和 </a:t>
            </a:r>
            <a:r>
              <a:rPr lang="en-US" altLang="zh-TW" b="1" dirty="0"/>
              <a:t>F10</a:t>
            </a:r>
            <a:r>
              <a:rPr lang="zh-TW" altLang="en-US" dirty="0"/>
              <a:t>：位於前額區的外側</a:t>
            </a:r>
            <a:endParaRPr lang="en-US" altLang="zh-TW" dirty="0"/>
          </a:p>
          <a:p>
            <a:r>
              <a:rPr lang="en-US" altLang="zh-TW" b="1" dirty="0"/>
              <a:t>FT9</a:t>
            </a:r>
            <a:r>
              <a:rPr lang="zh-TW" altLang="en-US" dirty="0"/>
              <a:t> 和 </a:t>
            </a:r>
            <a:r>
              <a:rPr lang="en-US" altLang="zh-TW" b="1" dirty="0"/>
              <a:t>FT10</a:t>
            </a:r>
            <a:r>
              <a:rPr lang="zh-TW" altLang="en-US" dirty="0"/>
              <a:t>：位於前顳區的外側</a:t>
            </a:r>
            <a:endParaRPr lang="en-US" altLang="zh-TW" dirty="0"/>
          </a:p>
          <a:p>
            <a:r>
              <a:rPr lang="en-US" altLang="zh-TW" b="1" dirty="0"/>
              <a:t>A1</a:t>
            </a:r>
            <a:r>
              <a:rPr lang="zh-TW" altLang="en-US" dirty="0"/>
              <a:t> 和 </a:t>
            </a:r>
            <a:r>
              <a:rPr lang="en-US" altLang="zh-TW" b="1" dirty="0"/>
              <a:t>A2</a:t>
            </a:r>
            <a:r>
              <a:rPr lang="zh-TW" altLang="en-US" dirty="0"/>
              <a:t>：位於耳垂（左耳和右耳）</a:t>
            </a:r>
            <a:endParaRPr lang="en-US" altLang="zh-TW" dirty="0"/>
          </a:p>
          <a:p>
            <a:r>
              <a:rPr lang="en-US" altLang="zh-TW" b="1" dirty="0"/>
              <a:t>TP9</a:t>
            </a:r>
            <a:r>
              <a:rPr lang="zh-TW" altLang="en-US" dirty="0"/>
              <a:t> 和 </a:t>
            </a:r>
            <a:r>
              <a:rPr lang="en-US" altLang="zh-TW" b="1" dirty="0"/>
              <a:t>TP10</a:t>
            </a:r>
            <a:r>
              <a:rPr lang="zh-TW" altLang="en-US" dirty="0"/>
              <a:t>：位於顳頂區的外側</a:t>
            </a:r>
            <a:endParaRPr lang="en-US" altLang="zh-TW" dirty="0"/>
          </a:p>
          <a:p>
            <a:r>
              <a:rPr lang="en-US" altLang="zh-TW" b="1" dirty="0"/>
              <a:t>P9</a:t>
            </a:r>
            <a:r>
              <a:rPr lang="zh-TW" altLang="en-US" dirty="0"/>
              <a:t> 和 </a:t>
            </a:r>
            <a:r>
              <a:rPr lang="en-US" altLang="zh-TW" b="1" dirty="0"/>
              <a:t>P10</a:t>
            </a:r>
            <a:r>
              <a:rPr lang="zh-TW" altLang="en-US" dirty="0"/>
              <a:t>：位於頂區的外側。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4DBE-2999-4AF2-AE48-7F6899C8975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00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1. </a:t>
            </a:r>
            <a:r>
              <a:rPr lang="zh-TW" altLang="en-US" b="1" dirty="0"/>
              <a:t>去除噪聲和伪影</a:t>
            </a:r>
          </a:p>
          <a:p>
            <a:r>
              <a:rPr lang="en-US" altLang="zh-TW" dirty="0"/>
              <a:t>EEG</a:t>
            </a:r>
            <a:r>
              <a:rPr lang="zh-TW" altLang="en-US" dirty="0"/>
              <a:t>數據通常包含大量的噪聲和伪影，例如眼動、肌肉活動和心跳信號。這些伪影會影響對腦活動的分析。</a:t>
            </a:r>
            <a:r>
              <a:rPr lang="en-US" altLang="zh-TW" dirty="0"/>
              <a:t>ICA</a:t>
            </a:r>
            <a:r>
              <a:rPr lang="zh-TW" altLang="en-US" dirty="0"/>
              <a:t>可以幫助分離出這些伪影成分，從而清除數據中的干擾。</a:t>
            </a:r>
          </a:p>
          <a:p>
            <a:r>
              <a:rPr lang="en-US" altLang="zh-TW" b="1" dirty="0"/>
              <a:t>2. </a:t>
            </a:r>
            <a:r>
              <a:rPr lang="zh-TW" altLang="en-US" b="1" dirty="0"/>
              <a:t>分離腦信號源</a:t>
            </a:r>
          </a:p>
          <a:p>
            <a:r>
              <a:rPr lang="en-US" altLang="zh-TW" dirty="0"/>
              <a:t>EEG</a:t>
            </a:r>
            <a:r>
              <a:rPr lang="zh-TW" altLang="en-US" dirty="0"/>
              <a:t>信號是多個腦區活動的混合信號。</a:t>
            </a:r>
            <a:r>
              <a:rPr lang="en-US" altLang="zh-TW" dirty="0"/>
              <a:t>ICA</a:t>
            </a:r>
            <a:r>
              <a:rPr lang="zh-TW" altLang="en-US" dirty="0"/>
              <a:t>可以將這些混合信號分解為獨立的成分，每個成分對應一個相對獨立的腦信號源，這有助於識別和分析特定的腦活動。</a:t>
            </a:r>
          </a:p>
          <a:p>
            <a:r>
              <a:rPr lang="en-US" altLang="zh-TW" b="1" dirty="0"/>
              <a:t>3. </a:t>
            </a:r>
            <a:r>
              <a:rPr lang="zh-TW" altLang="en-US" b="1" dirty="0"/>
              <a:t>增強信號的解釋性</a:t>
            </a:r>
          </a:p>
          <a:p>
            <a:r>
              <a:rPr lang="zh-TW" altLang="en-US" dirty="0"/>
              <a:t>通過分離出不同的獨立成分，可以更清晰地理解不同腦區的功能。例如，某些成分可能對應於特定的認知過程或感官刺激的反應，這有助於研究者對大腦功能進行更深入的研究。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4DBE-2999-4AF2-AE48-7F6899C8975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6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去均值（</a:t>
            </a:r>
            <a:r>
              <a:rPr lang="en-US" altLang="zh-TW" b="1" dirty="0"/>
              <a:t>Centering</a:t>
            </a:r>
            <a:r>
              <a:rPr lang="zh-TW" altLang="en-US" b="1" dirty="0"/>
              <a:t>）</a:t>
            </a:r>
            <a:r>
              <a:rPr lang="zh-TW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在進行 </a:t>
            </a:r>
            <a:r>
              <a:rPr lang="en-US" altLang="zh-TW" dirty="0"/>
              <a:t>ICA </a:t>
            </a:r>
            <a:r>
              <a:rPr lang="zh-TW" altLang="en-US" dirty="0"/>
              <a:t>分析之前，數據會去均值。這意味著會從每個特徵值中減去其均值，以確保數據的均值為零。這對於確保獨立成分的正確性是必要的。</a:t>
            </a:r>
          </a:p>
          <a:p>
            <a:r>
              <a:rPr lang="zh-TW" altLang="en-US" b="1" dirty="0"/>
              <a:t>白化（</a:t>
            </a:r>
            <a:r>
              <a:rPr lang="en-US" altLang="zh-TW" b="1" dirty="0"/>
              <a:t>Whitening</a:t>
            </a:r>
            <a:r>
              <a:rPr lang="zh-TW" altLang="en-US" b="1" dirty="0"/>
              <a:t>）</a:t>
            </a:r>
            <a:r>
              <a:rPr lang="zh-TW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ICA </a:t>
            </a:r>
            <a:r>
              <a:rPr lang="zh-TW" altLang="en-US" dirty="0"/>
              <a:t>的一個重要步驟是對數據進行白化。白化的目的是消除數據中的二階相關性，使得不同特徵之間的相關性為零，並使得每個特徵具有單位方差。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在白化過程中，</a:t>
            </a:r>
            <a:r>
              <a:rPr lang="en-US" altLang="zh-TW" dirty="0" err="1"/>
              <a:t>FastICA</a:t>
            </a:r>
            <a:r>
              <a:rPr lang="en-US" altLang="zh-TW" dirty="0"/>
              <a:t> </a:t>
            </a:r>
            <a:r>
              <a:rPr lang="zh-TW" altLang="en-US" dirty="0"/>
              <a:t>使用的是主成分分析（</a:t>
            </a:r>
            <a:r>
              <a:rPr lang="en-US" altLang="zh-TW" dirty="0"/>
              <a:t>PCA</a:t>
            </a:r>
            <a:r>
              <a:rPr lang="zh-TW" altLang="en-US" dirty="0"/>
              <a:t>）來進行降維和白化處理。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4DBE-2999-4AF2-AE48-7F6899C8975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898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資料前處理</a:t>
            </a:r>
            <a:r>
              <a:rPr lang="zh-TW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收集</a:t>
            </a:r>
            <a:r>
              <a:rPr lang="en-US" altLang="zh-TW" dirty="0"/>
              <a:t>EEG</a:t>
            </a:r>
            <a:r>
              <a:rPr lang="zh-TW" altLang="en-US" dirty="0"/>
              <a:t>數據，這些數據來自於多個電極，並進行預處理以去除一階和二階統計量（預白化）。</a:t>
            </a:r>
          </a:p>
          <a:p>
            <a:r>
              <a:rPr lang="zh-TW" altLang="en-US" b="1" dirty="0"/>
              <a:t>應用</a:t>
            </a:r>
            <a:r>
              <a:rPr lang="en-US" altLang="zh-TW" b="1" dirty="0"/>
              <a:t>ICA</a:t>
            </a:r>
            <a:r>
              <a:rPr lang="zh-TW" altLang="en-US" b="1" dirty="0"/>
              <a:t>算法</a:t>
            </a:r>
            <a:r>
              <a:rPr lang="zh-TW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將預處理後的數據應用到</a:t>
            </a:r>
            <a:r>
              <a:rPr lang="en-US" altLang="zh-TW" dirty="0"/>
              <a:t>ICA</a:t>
            </a:r>
            <a:r>
              <a:rPr lang="zh-TW" altLang="en-US" dirty="0"/>
              <a:t>算法中，以獲得相應的獨立成分。這些成分應該是統計獨立的。</a:t>
            </a:r>
          </a:p>
          <a:p>
            <a:r>
              <a:rPr lang="zh-TW" altLang="en-US" b="1" dirty="0"/>
              <a:t>相關性分析</a:t>
            </a:r>
            <a:r>
              <a:rPr lang="zh-TW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計算訓練數據段和測試數據段之間的相關性。相關性被用來評估信號源分離的效果。</a:t>
            </a:r>
          </a:p>
          <a:p>
            <a:r>
              <a:rPr lang="zh-TW" altLang="en-US" b="1" dirty="0"/>
              <a:t>穩定性測試</a:t>
            </a:r>
            <a:r>
              <a:rPr lang="zh-TW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為了確保結果的穩定性，文章中提到使用不同的隨機初始權重和學習率來訓練</a:t>
            </a:r>
            <a:r>
              <a:rPr lang="en-US" altLang="zh-TW" dirty="0"/>
              <a:t>ICA</a:t>
            </a:r>
            <a:r>
              <a:rPr lang="zh-TW" altLang="en-US" dirty="0"/>
              <a:t>網絡，然後比較最終的</a:t>
            </a:r>
            <a:r>
              <a:rPr lang="en-US" altLang="zh-TW" dirty="0"/>
              <a:t>ICA</a:t>
            </a:r>
            <a:r>
              <a:rPr lang="zh-TW" altLang="en-US" dirty="0"/>
              <a:t>權重矩陣是否接近。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將相同會話中的另一段</a:t>
            </a:r>
            <a:r>
              <a:rPr lang="en-US" altLang="zh-TW" dirty="0"/>
              <a:t>EEG</a:t>
            </a:r>
            <a:r>
              <a:rPr lang="zh-TW" altLang="en-US" dirty="0"/>
              <a:t>數據用每個</a:t>
            </a:r>
            <a:r>
              <a:rPr lang="en-US" altLang="zh-TW" dirty="0"/>
              <a:t>ICA</a:t>
            </a:r>
            <a:r>
              <a:rPr lang="zh-TW" altLang="en-US" dirty="0"/>
              <a:t>矩陣過濾，觀察輸出信道的相關性。如果多數相關信道對的相關係數高於</a:t>
            </a:r>
            <a:r>
              <a:rPr lang="en-US" altLang="zh-TW" dirty="0"/>
              <a:t>0.95</a:t>
            </a:r>
            <a:r>
              <a:rPr lang="zh-TW" altLang="en-US" dirty="0"/>
              <a:t>，且無一低於</a:t>
            </a:r>
            <a:r>
              <a:rPr lang="en-US" altLang="zh-TW" dirty="0"/>
              <a:t>0.894</a:t>
            </a:r>
            <a:r>
              <a:rPr lang="zh-TW" altLang="en-US" dirty="0"/>
              <a:t>，則表明結果穩定。</a:t>
            </a:r>
          </a:p>
          <a:p>
            <a:r>
              <a:rPr lang="zh-TW" altLang="en-US" b="1" dirty="0"/>
              <a:t>行為狀態變化檢測</a:t>
            </a:r>
            <a:r>
              <a:rPr lang="zh-TW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使用相同的</a:t>
            </a:r>
            <a:r>
              <a:rPr lang="en-US" altLang="zh-TW" dirty="0"/>
              <a:t>ICA</a:t>
            </a:r>
            <a:r>
              <a:rPr lang="zh-TW" altLang="en-US" dirty="0"/>
              <a:t>權重矩陣過濾整個會話的數據，觀察不同警覺狀態下的輸出信道相關性變化。如果在疲勞部分的輸出信道變得更相關，而在警覺部分又恢復到原來的去相關水平，這意味著</a:t>
            </a:r>
            <a:r>
              <a:rPr lang="en-US" altLang="zh-TW" dirty="0"/>
              <a:t>ICA</a:t>
            </a:r>
            <a:r>
              <a:rPr lang="zh-TW" altLang="en-US" dirty="0"/>
              <a:t>能夠檢測行為狀態的變化。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4DBE-2999-4AF2-AE48-7F6899C8975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672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84DBE-2999-4AF2-AE48-7F6899C8975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60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7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2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207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422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91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054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01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7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8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030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44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75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73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78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12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7E052-2F19-4C6F-80FA-EE79A906DFE9}" type="datetimeFigureOut">
              <a:rPr lang="zh-TW" altLang="en-US" smtClean="0"/>
              <a:t>2024/6/17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7FBCD3A-4D79-47E1-ABFC-1FFD81C60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32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ionet.org/content/eegmmidb/1.0.0/S005/#files-panel" TargetMode="External"/><Relationship Id="rId2" Type="http://schemas.openxmlformats.org/officeDocument/2006/relationships/hyperlink" Target="https://proceedings.neurips.cc/paper_files/paper/1995/file/754dda4b1ba34c6fa89716b85d68532b-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ci2000.org/mediawiki/index.php/User_Tutorial:EEG_Measurement_Setup#Electrode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1CE4F-C42C-EB96-2125-EEA9B2FA9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793957"/>
            <a:ext cx="7297737" cy="1126283"/>
          </a:xfrm>
        </p:spPr>
        <p:txBody>
          <a:bodyPr/>
          <a:lstStyle/>
          <a:p>
            <a:r>
              <a:rPr lang="zh-TW" altLang="en-US" dirty="0"/>
              <a:t>數位訊號處理期末報告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E480EF-8D4B-011C-436C-0CB59894A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6141" y="4743089"/>
            <a:ext cx="8915399" cy="1126283"/>
          </a:xfrm>
        </p:spPr>
        <p:txBody>
          <a:bodyPr/>
          <a:lstStyle/>
          <a:p>
            <a:r>
              <a:rPr lang="zh-TW" altLang="en-US" dirty="0"/>
              <a:t>報告者</a:t>
            </a:r>
            <a:r>
              <a:rPr lang="en-US" altLang="zh-TW" dirty="0">
                <a:sym typeface="Wingdings" panose="05000000000000000000" pitchFamily="2" charset="2"/>
              </a:rPr>
              <a:t>: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110316144	</a:t>
            </a:r>
            <a:r>
              <a:rPr lang="zh-TW" altLang="en-US">
                <a:sym typeface="Wingdings" panose="05000000000000000000" pitchFamily="2" charset="2"/>
              </a:rPr>
              <a:t>林睿杰</a:t>
            </a:r>
            <a:endParaRPr lang="en-US" altLang="zh-TW">
              <a:sym typeface="Wingdings" panose="05000000000000000000" pitchFamily="2" charset="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907D28-18BF-C8DF-69C6-DD67C2C0C73E}"/>
              </a:ext>
            </a:extLst>
          </p:cNvPr>
          <p:cNvSpPr txBox="1"/>
          <p:nvPr/>
        </p:nvSpPr>
        <p:spPr>
          <a:xfrm>
            <a:off x="3836334" y="2708218"/>
            <a:ext cx="419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利用</a:t>
            </a:r>
            <a:r>
              <a:rPr lang="en-US" altLang="zh-TW" sz="2800" b="1" dirty="0"/>
              <a:t>ICA</a:t>
            </a:r>
            <a:r>
              <a:rPr lang="zh-TW" altLang="en-US" sz="2800" b="1" dirty="0"/>
              <a:t>做腦波的去雜化</a:t>
            </a:r>
          </a:p>
        </p:txBody>
      </p:sp>
    </p:spTree>
    <p:extLst>
      <p:ext uri="{BB962C8B-B14F-4D97-AF65-F5344CB8AC3E}">
        <p14:creationId xmlns:p14="http://schemas.microsoft.com/office/powerpoint/2010/main" val="86714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747FEC-7B57-4DB5-B37B-FE0DA7A4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092" y="472439"/>
            <a:ext cx="8322628" cy="4863489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+mn-ea"/>
              </a:rPr>
              <a:t>3.</a:t>
            </a:r>
            <a:r>
              <a:rPr lang="zh-TW" altLang="en-US" sz="3200" b="1" dirty="0"/>
              <a:t>迭代尋找獨立成分</a:t>
            </a:r>
            <a:endParaRPr lang="en-US" altLang="zh-TW" sz="3200" b="1" dirty="0"/>
          </a:p>
          <a:p>
            <a:pPr marL="0" indent="0">
              <a:buNone/>
            </a:pPr>
            <a:r>
              <a:rPr lang="zh-TW" altLang="en-US" sz="2400" b="1" dirty="0"/>
              <a:t>使用迭代方法來找到分離矩陣 </a:t>
            </a:r>
            <a:r>
              <a:rPr lang="en-US" altLang="zh-TW" sz="2400" b="1" dirty="0"/>
              <a:t>		</a:t>
            </a:r>
            <a:r>
              <a:rPr lang="zh-TW" altLang="en-US" sz="2400" b="1" dirty="0"/>
              <a:t>，以獲取獨立成分：</a:t>
            </a:r>
            <a:endParaRPr lang="en-US" altLang="zh-TW" sz="2400" b="1" dirty="0"/>
          </a:p>
          <a:p>
            <a:r>
              <a:rPr lang="zh-TW" altLang="en-US" dirty="0"/>
              <a:t>初始設定分離向量 </a:t>
            </a:r>
            <a:r>
              <a:rPr lang="en-US" altLang="zh-TW" dirty="0"/>
              <a:t>		</a:t>
            </a:r>
            <a:r>
              <a:rPr lang="zh-TW" altLang="en-US" dirty="0"/>
              <a:t>（隨機初始化）。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使用非線性函數 </a:t>
            </a:r>
            <a:r>
              <a:rPr lang="en-US" altLang="zh-TW" dirty="0"/>
              <a:t>		</a:t>
            </a:r>
            <a:r>
              <a:rPr lang="zh-TW" altLang="en-US" dirty="0"/>
              <a:t>和對應的導數 </a:t>
            </a:r>
            <a:r>
              <a:rPr lang="en-US" altLang="zh-TW" b="1" dirty="0"/>
              <a:t>g′(⋅)</a:t>
            </a:r>
            <a:r>
              <a:rPr lang="zh-TW" altLang="en-US" dirty="0"/>
              <a:t>更新分離向量：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進行正交化處理，確保所有分離向量之間彼此正交。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反覆更新直到收斂。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5C692F-B87C-15B2-B7A3-780F4AED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826" y="1104900"/>
            <a:ext cx="545230" cy="4543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708478-6990-2F5B-0FB5-0281462E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51" y="1613807"/>
            <a:ext cx="392830" cy="3273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0AA2389-63BF-58AD-C7DB-65E6D562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693" y="2372474"/>
            <a:ext cx="476316" cy="3238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7CE5558-C2E3-C5F7-FA59-43992CA4C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032" y="2976364"/>
            <a:ext cx="402963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1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D7290-03A0-BA94-16A2-5923A6BB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612" y="534933"/>
            <a:ext cx="8911687" cy="1280890"/>
          </a:xfrm>
        </p:spPr>
        <p:txBody>
          <a:bodyPr/>
          <a:lstStyle/>
          <a:p>
            <a:r>
              <a:rPr lang="zh-TW" altLang="en-US" b="1" dirty="0"/>
              <a:t>正確率判斷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ECFF02-42B0-EE3C-DF0D-23C8D56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1612" y="1522467"/>
            <a:ext cx="5503228" cy="437541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b="1" dirty="0"/>
              <a:t>資料前處理</a:t>
            </a:r>
            <a:endParaRPr lang="en-US" altLang="zh-TW" sz="2800" b="1" dirty="0"/>
          </a:p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/>
              <a:t>應用</a:t>
            </a:r>
            <a:r>
              <a:rPr lang="en-US" altLang="zh-TW" sz="2800" b="1" dirty="0"/>
              <a:t>ICA</a:t>
            </a:r>
            <a:r>
              <a:rPr lang="zh-TW" altLang="en-US" sz="2800" b="1" dirty="0"/>
              <a:t>算法</a:t>
            </a:r>
            <a:endParaRPr lang="en-US" altLang="zh-TW" sz="2800" b="1" dirty="0"/>
          </a:p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/>
              <a:t>相關性分析</a:t>
            </a:r>
            <a:endParaRPr lang="en-US" altLang="zh-TW" sz="2800" b="1" dirty="0"/>
          </a:p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dirty="0"/>
              <a:t>穩定性測試</a:t>
            </a:r>
            <a:endParaRPr lang="en-US" altLang="zh-TW" sz="2800" b="1" dirty="0"/>
          </a:p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  <a:p>
            <a:pPr marL="0" indent="0">
              <a:buNone/>
            </a:pPr>
            <a:r>
              <a:rPr lang="zh-TW" altLang="en-US" sz="3000" b="1" dirty="0"/>
              <a:t>結果越接近</a:t>
            </a:r>
            <a:r>
              <a:rPr lang="en-US" altLang="zh-TW" sz="3000" b="1" dirty="0"/>
              <a:t>0</a:t>
            </a:r>
            <a:r>
              <a:rPr lang="zh-TW" altLang="en-US" sz="3000" b="1" dirty="0"/>
              <a:t>，成功率越高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155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B2D14-5A4D-AC94-DA82-BC482E73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925" y="259299"/>
            <a:ext cx="8911687" cy="1280890"/>
          </a:xfrm>
        </p:spPr>
        <p:txBody>
          <a:bodyPr/>
          <a:lstStyle/>
          <a:p>
            <a:r>
              <a:rPr lang="zh-TW" altLang="en-US" b="1" dirty="0"/>
              <a:t>資料處理流程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08B49-EC5D-82B1-03E2-CD9D3064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332" y="1540188"/>
            <a:ext cx="2485708" cy="4133015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讀入資料</a:t>
            </a:r>
            <a:r>
              <a:rPr lang="en-US" altLang="zh-TW" sz="2800" dirty="0"/>
              <a:t>(.</a:t>
            </a:r>
            <a:r>
              <a:rPr lang="en-US" altLang="zh-TW" sz="2800" dirty="0" err="1"/>
              <a:t>edf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D9D608-C8A8-5A06-FD07-DC52EC7D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36" y="1184796"/>
            <a:ext cx="6461676" cy="56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B6ECE8A-C244-D1DD-963D-120A987FC058}"/>
              </a:ext>
            </a:extLst>
          </p:cNvPr>
          <p:cNvSpPr txBox="1">
            <a:spLocks/>
          </p:cNvSpPr>
          <p:nvPr/>
        </p:nvSpPr>
        <p:spPr>
          <a:xfrm>
            <a:off x="2147252" y="3635835"/>
            <a:ext cx="7488786" cy="86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dirty="0"/>
              <a:t>去均值並白化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868A707-CBB1-1E30-C344-2614E28C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252" y="4526280"/>
            <a:ext cx="7488786" cy="1327558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16D30EA-5FA2-BB71-1873-57BA665C48D0}"/>
              </a:ext>
            </a:extLst>
          </p:cNvPr>
          <p:cNvSpPr txBox="1">
            <a:spLocks/>
          </p:cNvSpPr>
          <p:nvPr/>
        </p:nvSpPr>
        <p:spPr>
          <a:xfrm>
            <a:off x="2147252" y="569457"/>
            <a:ext cx="7488786" cy="86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dirty="0"/>
              <a:t>選擇讀取通道</a:t>
            </a:r>
            <a:r>
              <a:rPr lang="en-US" altLang="zh-TW" sz="3600" dirty="0"/>
              <a:t>(64</a:t>
            </a:r>
            <a:r>
              <a:rPr lang="zh-TW" altLang="en-US" sz="3600" dirty="0"/>
              <a:t>個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AE9B92A-4A67-B0DF-3F22-9A00DD802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51" y="1556138"/>
            <a:ext cx="7888009" cy="13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2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B409C-C6C6-33B1-C844-2DAFA72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5372" y="457200"/>
            <a:ext cx="7072948" cy="1082040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/>
              <a:t>套用</a:t>
            </a:r>
            <a:r>
              <a:rPr lang="en-US" altLang="zh-TW" sz="3600" b="1" dirty="0"/>
              <a:t>ICA</a:t>
            </a:r>
            <a:r>
              <a:rPr lang="zh-TW" altLang="en-US" sz="3600" b="1" dirty="0"/>
              <a:t>並輸出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E47931-E933-0090-EE20-EF0D7E975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23" y="1953358"/>
            <a:ext cx="11381779" cy="39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4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8663971-CECB-DFC3-3B54-3E8B722BEB44}"/>
              </a:ext>
            </a:extLst>
          </p:cNvPr>
          <p:cNvSpPr txBox="1"/>
          <p:nvPr/>
        </p:nvSpPr>
        <p:spPr>
          <a:xfrm>
            <a:off x="-5974080" y="2305024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1-3</a:t>
            </a:r>
            <a:r>
              <a:rPr lang="zh-TW" altLang="en-US" dirty="0"/>
              <a:t>示範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CDF60E5-540D-F096-D530-88896AC2B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01" y="342650"/>
            <a:ext cx="9021434" cy="17909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C83E2B5-1E4A-054C-7D8B-DE0EB6DA0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401" y="2489690"/>
            <a:ext cx="9021434" cy="182106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A32DBBF-1139-1C4A-D179-2449420B1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401" y="4666840"/>
            <a:ext cx="9162719" cy="172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5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56F68-4DA7-3577-E007-6FB0AAAC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9652" y="472440"/>
            <a:ext cx="8490268" cy="100584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觀察頻譜選擇去除部分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1E58AB-7847-EBA2-0AAD-2DE13D3E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942" y="1478280"/>
            <a:ext cx="7110778" cy="32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1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5835B-9820-8E6D-C68A-3A376D6D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1360753-AF19-9A83-3E5E-F62E97C08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363" y="3711576"/>
            <a:ext cx="5687531" cy="2482850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340340-E234-D395-0B04-5E865B03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71" y="663575"/>
            <a:ext cx="5390975" cy="24828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0A9708-2744-F17B-6555-F84FF4322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714" y="1727512"/>
            <a:ext cx="5554726" cy="238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2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9C81B-F3DF-219D-D32C-D79311AF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2" y="426720"/>
            <a:ext cx="8886508" cy="868680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重建訊號並畫圖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B7A6EB-B973-7C0F-956F-4AEC33AB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0" y="1515222"/>
            <a:ext cx="11603870" cy="416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31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5C1F345-552C-D448-15B5-95AA12EE8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413946"/>
            <a:ext cx="9037320" cy="18622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57080F-85DE-EF05-0780-4A9520EFB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340" y="2448761"/>
            <a:ext cx="9037320" cy="18514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D2BB4A4-B0E8-3AEB-CF80-17F787DF1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341" y="4630503"/>
            <a:ext cx="9037320" cy="18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6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404EE-3D24-CF17-CECC-FD8C03CF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4285" y="509810"/>
            <a:ext cx="8911687" cy="1280890"/>
          </a:xfrm>
        </p:spPr>
        <p:txBody>
          <a:bodyPr/>
          <a:lstStyle/>
          <a:p>
            <a:pPr algn="ctr"/>
            <a:r>
              <a:rPr lang="zh-TW" altLang="en-US" b="1" dirty="0">
                <a:latin typeface="+mj-ea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40E5-736A-1A3D-57A4-535E4DB3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/>
              <a:t>引用論文及其研究目的</a:t>
            </a:r>
            <a:endParaRPr lang="en-US" altLang="zh-TW" b="1" dirty="0"/>
          </a:p>
          <a:p>
            <a:r>
              <a:rPr lang="zh-TW" altLang="en-US" b="1" dirty="0"/>
              <a:t>資料庫介紹</a:t>
            </a:r>
            <a:endParaRPr lang="en-US" altLang="zh-TW" b="1" dirty="0"/>
          </a:p>
          <a:p>
            <a:r>
              <a:rPr lang="zh-TW" altLang="en-US" b="1" dirty="0"/>
              <a:t>演算法介紹</a:t>
            </a:r>
            <a:endParaRPr lang="en-US" altLang="zh-TW" b="1" dirty="0"/>
          </a:p>
          <a:p>
            <a:r>
              <a:rPr lang="zh-TW" altLang="en-US" b="1" dirty="0"/>
              <a:t>評估正確率</a:t>
            </a:r>
            <a:endParaRPr lang="en-US" altLang="zh-TW" b="1" dirty="0"/>
          </a:p>
          <a:p>
            <a:r>
              <a:rPr lang="zh-TW" altLang="en-US" b="1" dirty="0"/>
              <a:t>資料處理流程</a:t>
            </a:r>
            <a:endParaRPr lang="en-US" altLang="zh-TW" b="1" dirty="0"/>
          </a:p>
          <a:p>
            <a:r>
              <a:rPr lang="zh-TW" altLang="en-US" b="1" dirty="0"/>
              <a:t>結果圖表</a:t>
            </a:r>
            <a:endParaRPr lang="en-US" altLang="zh-TW" b="1" dirty="0"/>
          </a:p>
          <a:p>
            <a:r>
              <a:rPr lang="zh-TW" altLang="en-US" b="1" dirty="0"/>
              <a:t>最後討論</a:t>
            </a:r>
          </a:p>
        </p:txBody>
      </p:sp>
    </p:spTree>
    <p:extLst>
      <p:ext uri="{BB962C8B-B14F-4D97-AF65-F5344CB8AC3E}">
        <p14:creationId xmlns:p14="http://schemas.microsoft.com/office/powerpoint/2010/main" val="215095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0E693A-80D6-861E-0C5E-09C4C519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892" y="274320"/>
            <a:ext cx="8915400" cy="86868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ICA </a:t>
            </a:r>
            <a:r>
              <a:rPr lang="zh-TW" altLang="en-US" sz="2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評估正確度</a:t>
            </a:r>
            <a:endParaRPr lang="en-US" altLang="zh-TW" sz="28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zh-TW" altLang="en-US" sz="2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訓練和測試之間的相關性比較</a:t>
            </a:r>
            <a:r>
              <a:rPr lang="en-US" altLang="zh-TW" sz="2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endParaRPr lang="zh-TW" altLang="en-US" sz="28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BF4292-0D83-F37B-FEBB-3ED5FCDC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23" y="1143000"/>
            <a:ext cx="7154273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3A66-5208-6E93-3704-3CE4C2E6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32" y="1341120"/>
            <a:ext cx="3903028" cy="108204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輸出正確率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4DE805-49C8-027F-71F3-7A118E21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9" y="2761280"/>
            <a:ext cx="9632421" cy="45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92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10829E-41C6-9760-0094-2EF1425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結果圖表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13D355-152C-F0AE-16EC-60DFA867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459" y="2990127"/>
            <a:ext cx="2430488" cy="621175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程式</a:t>
            </a:r>
            <a:r>
              <a:rPr lang="en-US" altLang="zh-TW" sz="2800" b="1" dirty="0"/>
              <a:t>DEMO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80634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1E70CB-0E4D-745D-D579-39F9421A9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198" y="2677610"/>
            <a:ext cx="4482920" cy="1153611"/>
          </a:xfrm>
        </p:spPr>
        <p:txBody>
          <a:bodyPr>
            <a:normAutofit/>
          </a:bodyPr>
          <a:lstStyle/>
          <a:p>
            <a:r>
              <a:rPr lang="zh-TW" altLang="en-US" sz="4800" b="1" dirty="0"/>
              <a:t>最後討論</a:t>
            </a:r>
          </a:p>
        </p:txBody>
      </p:sp>
    </p:spTree>
    <p:extLst>
      <p:ext uri="{BB962C8B-B14F-4D97-AF65-F5344CB8AC3E}">
        <p14:creationId xmlns:p14="http://schemas.microsoft.com/office/powerpoint/2010/main" val="26761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90C40-B6AB-16F8-FE29-3656F1FA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引用</a:t>
            </a:r>
            <a:r>
              <a:rPr lang="en-US" altLang="zh-TW" b="1" dirty="0"/>
              <a:t>:</a:t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93CBCA-4C23-A85D-2DDB-EA23903B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772" y="1540189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論文</a:t>
            </a:r>
            <a:endParaRPr lang="en-US" altLang="zh-TW" sz="2400" b="1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zh-TW" sz="2400" b="1" dirty="0">
                <a:solidFill>
                  <a:srgbClr val="FB931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https://proceedings.neurips.cc/paper_files/paper/1995/file/754dda4b1ba34c6fa89716b85d68532b-Paper.pdf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/>
              <a:t>資料庫</a:t>
            </a:r>
            <a:endParaRPr lang="en-US" altLang="zh-TW" sz="2400" b="1" dirty="0"/>
          </a:p>
          <a:p>
            <a:r>
              <a:rPr lang="en-US" altLang="zh-TW" sz="2400" b="1" dirty="0">
                <a:hlinkClick r:id="rId3"/>
              </a:rPr>
              <a:t>https://physionet.org/content/eegmmidb/1.0.0/S005/#files-panel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/>
              <a:t>資料庫測量</a:t>
            </a:r>
            <a:r>
              <a:rPr lang="en-US" altLang="zh-TW" sz="2400" b="1" dirty="0"/>
              <a:t>EEG</a:t>
            </a:r>
            <a:r>
              <a:rPr lang="zh-TW" altLang="en-US" sz="2400" b="1" dirty="0"/>
              <a:t>的裝置網站</a:t>
            </a:r>
            <a:endParaRPr lang="en-US" altLang="zh-TW" sz="2400" b="1" dirty="0"/>
          </a:p>
          <a:p>
            <a:r>
              <a:rPr lang="en-US" altLang="zh-TW" sz="2400" b="1" dirty="0">
                <a:hlinkClick r:id="rId4"/>
              </a:rPr>
              <a:t>https://www.bci2000.org/mediawiki/index.php/User_Tutorial:EEG_Measurement_Setup#Electrodes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974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4E837-6A46-0409-C9B7-BF567BC5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2788555"/>
            <a:ext cx="8911687" cy="128089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zh-TW" altLang="en-US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3766662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CF24A-0AD4-4510-B6C7-8391B091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D8034-B399-697E-E20A-ADF47B5C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2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88688-C8AA-BC26-A36B-0964DC7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引用論文及其研究目的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8729A-C867-86AC-D3FE-254B919C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2" y="1540189"/>
            <a:ext cx="8915400" cy="3777622"/>
          </a:xfrm>
        </p:spPr>
        <p:txBody>
          <a:bodyPr/>
          <a:lstStyle/>
          <a:p>
            <a:r>
              <a:rPr lang="zh-TW" altLang="en-US" dirty="0"/>
              <a:t>引用論文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zh-TW" sz="2000" b="1" dirty="0">
                <a:sym typeface="Wingdings" panose="05000000000000000000" pitchFamily="2" charset="2"/>
              </a:rPr>
              <a:t>Independent-Component-Analysis-of-Electroencephalographic-Data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利用</a:t>
            </a:r>
            <a:r>
              <a:rPr lang="en-US" altLang="zh-TW" dirty="0">
                <a:sym typeface="Wingdings" panose="05000000000000000000" pitchFamily="2" charset="2"/>
              </a:rPr>
              <a:t>ICA</a:t>
            </a:r>
            <a:r>
              <a:rPr lang="zh-TW" altLang="en-US" dirty="0">
                <a:sym typeface="Wingdings" panose="05000000000000000000" pitchFamily="2" charset="2"/>
              </a:rPr>
              <a:t>分析</a:t>
            </a:r>
            <a:r>
              <a:rPr lang="en-US" altLang="zh-TW" dirty="0">
                <a:sym typeface="Wingdings" panose="05000000000000000000" pitchFamily="2" charset="2"/>
              </a:rPr>
              <a:t>EEG</a:t>
            </a:r>
            <a:r>
              <a:rPr lang="zh-TW" altLang="en-US" dirty="0">
                <a:sym typeface="Wingdings" panose="05000000000000000000" pitchFamily="2" charset="2"/>
              </a:rPr>
              <a:t>訊號</a:t>
            </a:r>
            <a:r>
              <a:rPr lang="en-US" altLang="zh-TW" dirty="0">
                <a:sym typeface="Wingdings" panose="05000000000000000000" pitchFamily="2" charset="2"/>
              </a:rPr>
              <a:t>)1995</a:t>
            </a: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研究目的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解決</a:t>
            </a:r>
            <a:r>
              <a:rPr lang="en-US" altLang="zh-TW" b="1" dirty="0"/>
              <a:t>EEG</a:t>
            </a:r>
            <a:r>
              <a:rPr lang="zh-TW" altLang="en-US" b="1" dirty="0"/>
              <a:t>數據的源識別和源定位問題</a:t>
            </a:r>
            <a:endParaRPr lang="en-US" altLang="zh-TW" b="1" dirty="0"/>
          </a:p>
          <a:p>
            <a:pPr>
              <a:buFont typeface="+mj-lt"/>
              <a:buAutoNum type="arabicPeriod"/>
            </a:pPr>
            <a:r>
              <a:rPr lang="zh-TW" altLang="en-US" b="1" dirty="0"/>
              <a:t>分離和去除假象成分</a:t>
            </a:r>
            <a:endParaRPr lang="en-US" altLang="zh-TW" b="1" dirty="0"/>
          </a:p>
          <a:p>
            <a:pPr>
              <a:buFont typeface="+mj-lt"/>
              <a:buAutoNum type="arabicPeriod"/>
            </a:pPr>
            <a:r>
              <a:rPr lang="zh-TW" altLang="en-US" b="1" dirty="0"/>
              <a:t>分析重疊的</a:t>
            </a:r>
            <a:r>
              <a:rPr lang="en-US" altLang="zh-TW" b="1" dirty="0"/>
              <a:t>EEG</a:t>
            </a:r>
            <a:r>
              <a:rPr lang="zh-TW" altLang="en-US" b="1" dirty="0"/>
              <a:t>現象</a:t>
            </a:r>
            <a:endParaRPr lang="en-US" altLang="zh-TW" b="1" dirty="0"/>
          </a:p>
          <a:p>
            <a:pPr>
              <a:buFont typeface="+mj-lt"/>
              <a:buAutoNum type="arabicPeriod"/>
            </a:pPr>
            <a:r>
              <a:rPr lang="zh-TW" altLang="en-US" b="1" dirty="0"/>
              <a:t>追蹤非平穩性和心理生理狀態變化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50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B0BA6-79E2-7BD3-D0AE-97590213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1993"/>
          </a:xfrm>
        </p:spPr>
        <p:txBody>
          <a:bodyPr/>
          <a:lstStyle/>
          <a:p>
            <a:r>
              <a:rPr lang="zh-TW" altLang="en-US" dirty="0"/>
              <a:t>資料庫介紹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5781F7-DDE3-9FD4-F463-5F860B9DD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349" y="1802674"/>
            <a:ext cx="10185263" cy="4108548"/>
          </a:xfrm>
        </p:spPr>
        <p:txBody>
          <a:bodyPr/>
          <a:lstStyle/>
          <a:p>
            <a:r>
              <a:rPr lang="zh-TW" altLang="en-US" sz="2800" dirty="0"/>
              <a:t>利用資料庫</a:t>
            </a:r>
            <a:r>
              <a:rPr lang="en-US" altLang="zh-TW" sz="2800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zh-TW" sz="2800" dirty="0" err="1"/>
              <a:t>physioNet</a:t>
            </a:r>
            <a:endParaRPr lang="en-US" altLang="zh-TW" sz="2800" dirty="0"/>
          </a:p>
          <a:p>
            <a:pPr algn="l"/>
            <a:r>
              <a:rPr lang="en-US" altLang="zh-TW" sz="2800" b="0" i="0" dirty="0">
                <a:solidFill>
                  <a:srgbClr val="212529"/>
                </a:solidFill>
                <a:effectLst/>
                <a:latin typeface="-apple-system"/>
              </a:rPr>
              <a:t>EEG Motor Movement/Imagery Dataset</a:t>
            </a:r>
          </a:p>
        </p:txBody>
      </p:sp>
    </p:spTree>
    <p:extLst>
      <p:ext uri="{BB962C8B-B14F-4D97-AF65-F5344CB8AC3E}">
        <p14:creationId xmlns:p14="http://schemas.microsoft.com/office/powerpoint/2010/main" val="31958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C6B2D8-D903-716E-7DA8-080CE6BC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474" y="0"/>
            <a:ext cx="10541726" cy="6479177"/>
          </a:xfrm>
        </p:spPr>
        <p:txBody>
          <a:bodyPr>
            <a:noAutofit/>
          </a:bodyPr>
          <a:lstStyle/>
          <a:p>
            <a:r>
              <a:rPr lang="zh-TW" altLang="en-US" sz="2000" b="1" dirty="0"/>
              <a:t>資料庫介紹</a:t>
            </a:r>
            <a:endParaRPr lang="en-US" altLang="zh-TW" sz="2000" b="1" dirty="0"/>
          </a:p>
          <a:p>
            <a:pPr marL="0" indent="0">
              <a:buNone/>
            </a:pPr>
            <a:r>
              <a:rPr lang="zh-TW" altLang="en-US" sz="2000" b="1" dirty="0"/>
              <a:t>由美國紐約州衛生部</a:t>
            </a:r>
            <a:r>
              <a:rPr lang="en-US" altLang="zh-TW" sz="2000" b="1" dirty="0"/>
              <a:t>Wadsworth</a:t>
            </a:r>
            <a:r>
              <a:rPr lang="zh-TW" altLang="en-US" sz="2000" b="1" dirty="0"/>
              <a:t>中心的</a:t>
            </a:r>
            <a:r>
              <a:rPr lang="en-US" altLang="zh-TW" sz="2000" b="1" dirty="0"/>
              <a:t>BCI R&amp;D</a:t>
            </a:r>
            <a:r>
              <a:rPr lang="zh-TW" altLang="en-US" sz="2000" b="1" dirty="0"/>
              <a:t>計劃的研究人員創建和貢獻的，來自</a:t>
            </a:r>
            <a:r>
              <a:rPr lang="en-US" altLang="zh-TW" sz="2000" b="1" dirty="0"/>
              <a:t>109</a:t>
            </a:r>
            <a:r>
              <a:rPr lang="zh-TW" altLang="en-US" sz="2000" b="1" dirty="0"/>
              <a:t>名志願者超過</a:t>
            </a:r>
            <a:r>
              <a:rPr lang="en-US" altLang="zh-TW" sz="2000" b="1" dirty="0"/>
              <a:t>1500</a:t>
            </a:r>
            <a:r>
              <a:rPr lang="zh-TW" altLang="en-US" sz="2000" b="1" dirty="0"/>
              <a:t>個一到兩分鐘的</a:t>
            </a:r>
            <a:r>
              <a:rPr lang="en-US" altLang="zh-TW" sz="2000" b="1" dirty="0"/>
              <a:t>EEG</a:t>
            </a:r>
            <a:r>
              <a:rPr lang="zh-TW" altLang="en-US" sz="2000" b="1" dirty="0"/>
              <a:t>記錄。這些記錄是使用</a:t>
            </a:r>
            <a:r>
              <a:rPr lang="en-US" altLang="zh-TW" sz="2000" b="1" dirty="0"/>
              <a:t>BCI2000</a:t>
            </a:r>
            <a:r>
              <a:rPr lang="zh-TW" altLang="en-US" sz="2000" b="1" dirty="0"/>
              <a:t>系統從</a:t>
            </a:r>
            <a:r>
              <a:rPr lang="en-US" altLang="zh-TW" sz="2000" b="1" dirty="0"/>
              <a:t>64</a:t>
            </a:r>
            <a:r>
              <a:rPr lang="zh-TW" altLang="en-US" sz="2000" b="1" dirty="0"/>
              <a:t>個電極記錄的，每個電極按國際</a:t>
            </a:r>
            <a:r>
              <a:rPr lang="en-US" altLang="zh-TW" sz="2000" b="1" dirty="0"/>
              <a:t>10-10</a:t>
            </a:r>
            <a:r>
              <a:rPr lang="zh-TW" altLang="en-US" sz="2000" b="1" dirty="0"/>
              <a:t>系統排列</a:t>
            </a:r>
            <a:endParaRPr lang="en-US" altLang="zh-TW" sz="2000" b="1" dirty="0"/>
          </a:p>
          <a:p>
            <a:pPr marL="0" indent="0">
              <a:buNone/>
            </a:pPr>
            <a:endParaRPr lang="en-US" altLang="zh-TW" sz="2000" b="1" dirty="0"/>
          </a:p>
          <a:p>
            <a:pPr marL="0" indent="0">
              <a:buNone/>
            </a:pPr>
            <a:r>
              <a:rPr lang="zh-TW" altLang="en-US" sz="2000" b="1" dirty="0"/>
              <a:t>取樣頻率</a:t>
            </a:r>
            <a:r>
              <a:rPr lang="en-US" altLang="zh-TW" sz="2000" b="1" dirty="0">
                <a:sym typeface="Wingdings" panose="05000000000000000000" pitchFamily="2" charset="2"/>
              </a:rPr>
              <a:t>:160Hz</a:t>
            </a:r>
          </a:p>
          <a:p>
            <a:pPr marL="0" indent="0">
              <a:buNone/>
            </a:pPr>
            <a:endParaRPr lang="en-US" altLang="zh-TW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sz="2000" b="1" dirty="0">
                <a:sym typeface="Wingdings" panose="05000000000000000000" pitchFamily="2" charset="2"/>
              </a:rPr>
              <a:t>挑選檔案</a:t>
            </a:r>
            <a:r>
              <a:rPr lang="en-US" altLang="zh-TW" sz="2000" b="1" dirty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zh-TW" altLang="en-US" sz="2000" b="1" dirty="0">
                <a:sym typeface="Wingdings" panose="05000000000000000000" pitchFamily="2" charset="2"/>
              </a:rPr>
              <a:t>試驗者</a:t>
            </a:r>
            <a:r>
              <a:rPr lang="en-US" altLang="zh-TW" sz="2000" b="1" dirty="0">
                <a:sym typeface="Wingdings" panose="05000000000000000000" pitchFamily="2" charset="2"/>
              </a:rPr>
              <a:t>1-5</a:t>
            </a:r>
            <a:r>
              <a:rPr lang="zh-TW" altLang="en-US" sz="2000" b="1" dirty="0">
                <a:sym typeface="Wingdings" panose="05000000000000000000" pitchFamily="2" charset="2"/>
              </a:rPr>
              <a:t>第</a:t>
            </a:r>
            <a:r>
              <a:rPr lang="en-US" altLang="zh-TW" sz="2000" b="1" dirty="0">
                <a:sym typeface="Wingdings" panose="05000000000000000000" pitchFamily="2" charset="2"/>
              </a:rPr>
              <a:t>3</a:t>
            </a:r>
            <a:r>
              <a:rPr lang="zh-TW" altLang="en-US" sz="2000" b="1" dirty="0">
                <a:sym typeface="Wingdings" panose="05000000000000000000" pitchFamily="2" charset="2"/>
              </a:rPr>
              <a:t>的檔案</a:t>
            </a:r>
            <a:r>
              <a:rPr lang="en-US" altLang="zh-TW" sz="2000" b="1" dirty="0">
                <a:sym typeface="Wingdings" panose="05000000000000000000" pitchFamily="2" charset="2"/>
              </a:rPr>
              <a:t>(</a:t>
            </a:r>
            <a:r>
              <a:rPr lang="zh-TW" altLang="en-US" sz="20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開啟和閉合左拳或右拳</a:t>
            </a:r>
            <a:r>
              <a:rPr lang="en-US" altLang="zh-TW" sz="2000" b="1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zh-TW" sz="2000" b="1" dirty="0">
                <a:sym typeface="Wingdings" panose="05000000000000000000" pitchFamily="2" charset="2"/>
              </a:rPr>
              <a:t>T0</a:t>
            </a:r>
            <a:r>
              <a:rPr lang="zh-TW" altLang="en-US" sz="2000" b="1" dirty="0">
                <a:sym typeface="Wingdings" panose="05000000000000000000" pitchFamily="2" charset="2"/>
              </a:rPr>
              <a:t>休息</a:t>
            </a:r>
            <a:r>
              <a:rPr lang="en-US" altLang="zh-TW" sz="2000" b="1" dirty="0">
                <a:sym typeface="Wingdings" panose="05000000000000000000" pitchFamily="2" charset="2"/>
              </a:rPr>
              <a:t>	T1</a:t>
            </a:r>
            <a:r>
              <a:rPr lang="zh-TW" altLang="en-US" sz="2000" b="1" dirty="0"/>
              <a:t>開始左拳動作</a:t>
            </a:r>
            <a:r>
              <a:rPr lang="en-US" altLang="zh-TW" sz="2000" b="1" dirty="0"/>
              <a:t>	</a:t>
            </a:r>
            <a:r>
              <a:rPr lang="en-US" altLang="zh-TW" sz="2000" b="1" dirty="0">
                <a:sym typeface="Wingdings" panose="05000000000000000000" pitchFamily="2" charset="2"/>
              </a:rPr>
              <a:t>T2</a:t>
            </a:r>
            <a:r>
              <a:rPr lang="zh-TW" altLang="en-US" sz="2000" b="1" dirty="0"/>
              <a:t>開始右拳動作</a:t>
            </a:r>
            <a:endParaRPr lang="en-US" altLang="zh-TW" sz="2000" b="1" dirty="0"/>
          </a:p>
          <a:p>
            <a:pPr marL="0" indent="0">
              <a:buNone/>
            </a:pPr>
            <a:endParaRPr lang="en-US" altLang="zh-TW" sz="2000" b="1" dirty="0"/>
          </a:p>
          <a:p>
            <a:pPr marL="0" indent="0">
              <a:buNone/>
            </a:pPr>
            <a:r>
              <a:rPr lang="zh-TW" altLang="en-US" sz="2000" b="1" dirty="0"/>
              <a:t>數據格式</a:t>
            </a:r>
            <a:r>
              <a:rPr lang="en-US" altLang="zh-TW" sz="2000" b="1" dirty="0"/>
              <a:t>:EDF+</a:t>
            </a:r>
            <a:r>
              <a:rPr lang="zh-TW" altLang="en-US" sz="2000" b="1" dirty="0"/>
              <a:t> </a:t>
            </a:r>
            <a:endParaRPr lang="en-US" altLang="zh-TW" sz="2000" b="1" dirty="0"/>
          </a:p>
          <a:p>
            <a:pPr marL="0" indent="0">
              <a:buNone/>
            </a:pPr>
            <a:endParaRPr lang="en-US" altLang="zh-TW" sz="2000" b="1" dirty="0"/>
          </a:p>
          <a:p>
            <a:pPr marL="0" indent="0">
              <a:buNone/>
            </a:pPr>
            <a:r>
              <a:rPr lang="zh-TW" altLang="en-US" sz="2000" b="1" dirty="0"/>
              <a:t>通道數</a:t>
            </a:r>
            <a:r>
              <a:rPr lang="en-US" altLang="zh-TW" sz="2000" b="1" dirty="0"/>
              <a:t>:64</a:t>
            </a:r>
          </a:p>
          <a:p>
            <a:pPr marL="0" indent="0">
              <a:buNone/>
            </a:pPr>
            <a:r>
              <a:rPr lang="zh-TW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不包括 </a:t>
            </a:r>
            <a:r>
              <a:rPr lang="en-US" altLang="zh-TW" sz="2000" b="1" i="0" dirty="0" err="1">
                <a:solidFill>
                  <a:srgbClr val="212529"/>
                </a:solidFill>
                <a:effectLst/>
                <a:latin typeface="-apple-system"/>
              </a:rPr>
              <a:t>Nz</a:t>
            </a:r>
            <a:r>
              <a:rPr lang="zh-TW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、</a:t>
            </a:r>
            <a:r>
              <a:rPr lang="en-US" altLang="zh-TW" sz="2000" b="1" i="0" dirty="0">
                <a:solidFill>
                  <a:srgbClr val="212529"/>
                </a:solidFill>
                <a:effectLst/>
                <a:latin typeface="-apple-system"/>
              </a:rPr>
              <a:t>F9</a:t>
            </a:r>
            <a:r>
              <a:rPr lang="zh-TW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、</a:t>
            </a:r>
            <a:r>
              <a:rPr lang="en-US" altLang="zh-TW" sz="2000" b="1" i="0" dirty="0">
                <a:solidFill>
                  <a:srgbClr val="212529"/>
                </a:solidFill>
                <a:effectLst/>
                <a:latin typeface="-apple-system"/>
              </a:rPr>
              <a:t>F10</a:t>
            </a:r>
            <a:r>
              <a:rPr lang="zh-TW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、</a:t>
            </a:r>
            <a:r>
              <a:rPr lang="en-US" altLang="zh-TW" sz="2000" b="1" i="0" dirty="0">
                <a:solidFill>
                  <a:srgbClr val="212529"/>
                </a:solidFill>
                <a:effectLst/>
                <a:latin typeface="-apple-system"/>
              </a:rPr>
              <a:t>FT9</a:t>
            </a:r>
            <a:r>
              <a:rPr lang="zh-TW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、</a:t>
            </a:r>
            <a:r>
              <a:rPr lang="en-US" altLang="zh-TW" sz="2000" b="1" i="0" dirty="0">
                <a:solidFill>
                  <a:srgbClr val="212529"/>
                </a:solidFill>
                <a:effectLst/>
                <a:latin typeface="-apple-system"/>
              </a:rPr>
              <a:t>FT10</a:t>
            </a:r>
            <a:r>
              <a:rPr lang="zh-TW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、</a:t>
            </a:r>
            <a:r>
              <a:rPr lang="en-US" altLang="zh-TW" sz="2000" b="1" i="0" dirty="0">
                <a:solidFill>
                  <a:srgbClr val="212529"/>
                </a:solidFill>
                <a:effectLst/>
                <a:latin typeface="-apple-system"/>
              </a:rPr>
              <a:t>A1</a:t>
            </a:r>
            <a:r>
              <a:rPr lang="zh-TW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、</a:t>
            </a:r>
            <a:r>
              <a:rPr lang="en-US" altLang="zh-TW" sz="2000" b="1" i="0" dirty="0">
                <a:solidFill>
                  <a:srgbClr val="212529"/>
                </a:solidFill>
                <a:effectLst/>
                <a:latin typeface="-apple-system"/>
              </a:rPr>
              <a:t>A2</a:t>
            </a:r>
            <a:r>
              <a:rPr lang="zh-TW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、</a:t>
            </a:r>
            <a:r>
              <a:rPr lang="en-US" altLang="zh-TW" sz="2000" b="1" i="0" dirty="0">
                <a:solidFill>
                  <a:srgbClr val="212529"/>
                </a:solidFill>
                <a:effectLst/>
                <a:latin typeface="-apple-system"/>
              </a:rPr>
              <a:t>TP9</a:t>
            </a:r>
            <a:r>
              <a:rPr lang="zh-TW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、</a:t>
            </a:r>
            <a:r>
              <a:rPr lang="en-US" altLang="zh-TW" sz="2000" b="1" i="0" dirty="0">
                <a:solidFill>
                  <a:srgbClr val="212529"/>
                </a:solidFill>
                <a:effectLst/>
                <a:latin typeface="-apple-system"/>
              </a:rPr>
              <a:t>TP10</a:t>
            </a:r>
            <a:r>
              <a:rPr lang="zh-TW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、</a:t>
            </a:r>
            <a:r>
              <a:rPr lang="en-US" altLang="zh-TW" sz="2000" b="1" i="0" dirty="0">
                <a:solidFill>
                  <a:srgbClr val="212529"/>
                </a:solidFill>
                <a:effectLst/>
                <a:latin typeface="-apple-system"/>
              </a:rPr>
              <a:t>P9 </a:t>
            </a:r>
            <a:r>
              <a:rPr lang="zh-TW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和 </a:t>
            </a:r>
            <a:r>
              <a:rPr lang="en-US" altLang="zh-TW" sz="2000" b="1" i="0" dirty="0">
                <a:solidFill>
                  <a:srgbClr val="212529"/>
                </a:solidFill>
                <a:effectLst/>
                <a:latin typeface="-apple-system"/>
              </a:rPr>
              <a:t>P10</a:t>
            </a:r>
            <a:endParaRPr lang="en-US" altLang="zh-TW" sz="2000" b="1" dirty="0"/>
          </a:p>
          <a:p>
            <a:pPr marL="0" indent="0">
              <a:buNone/>
            </a:pPr>
            <a:endParaRPr lang="en-US" altLang="zh-TW" sz="2000" b="1" dirty="0"/>
          </a:p>
          <a:p>
            <a:pPr marL="0" indent="0">
              <a:buNone/>
            </a:pPr>
            <a:endParaRPr lang="zh-TW" altLang="en-US" sz="20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D4CC3B-C099-F327-A8F6-88920AC3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252" y="1827297"/>
            <a:ext cx="2699668" cy="423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8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71348-9432-0382-5EFB-6489CDFA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E86A0-158F-8274-E09E-29494F33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22C0911-03FE-5C7E-FB92-EF284AB41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443" y="1203595"/>
            <a:ext cx="6011114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B2DFE-B74D-4FC3-2F73-5BCB7CC5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64473"/>
            <a:ext cx="4199760" cy="564610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演算法介紹</a:t>
            </a:r>
            <a:br>
              <a:rPr lang="en-US" altLang="zh-TW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CD499E-4E56-B656-7ABE-BA21093FD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560" y="1540189"/>
            <a:ext cx="8915400" cy="3777622"/>
          </a:xfrm>
        </p:spPr>
        <p:txBody>
          <a:bodyPr/>
          <a:lstStyle/>
          <a:p>
            <a:r>
              <a:rPr lang="en-US" altLang="zh-TW" sz="2800" b="1" dirty="0"/>
              <a:t>ICA </a:t>
            </a:r>
            <a:r>
              <a:rPr lang="zh-TW" altLang="en-US" sz="2800" b="1" dirty="0"/>
              <a:t>概述</a:t>
            </a:r>
          </a:p>
          <a:p>
            <a:pPr marL="0" indent="0">
              <a:buNone/>
            </a:pPr>
            <a:r>
              <a:rPr lang="en-US" altLang="zh-TW" sz="2800" dirty="0"/>
              <a:t>ICA </a:t>
            </a:r>
            <a:r>
              <a:rPr lang="zh-TW" altLang="en-US" sz="2800" dirty="0"/>
              <a:t>假設觀測到的信號是多個獨立來源的線性混合，目的是從這些觀測信號中分離出原始的獨立信號。</a:t>
            </a:r>
            <a:endParaRPr lang="en-US" altLang="zh-TW" sz="2800" dirty="0"/>
          </a:p>
          <a:p>
            <a:r>
              <a:rPr lang="en-US" altLang="zh-TW" sz="2800" b="1" dirty="0"/>
              <a:t>ICA</a:t>
            </a:r>
            <a:r>
              <a:rPr lang="zh-TW" altLang="en-US" sz="2800" b="1" dirty="0"/>
              <a:t> 目的</a:t>
            </a:r>
            <a:endParaRPr lang="en-US" altLang="zh-TW" sz="2800" b="1" dirty="0"/>
          </a:p>
          <a:p>
            <a:pPr marL="0" indent="0">
              <a:buNone/>
            </a:pPr>
            <a:r>
              <a:rPr lang="en-US" altLang="zh-TW" sz="2800" b="1" dirty="0"/>
              <a:t>1. </a:t>
            </a:r>
            <a:r>
              <a:rPr lang="zh-TW" altLang="en-US" sz="2800" b="1" dirty="0"/>
              <a:t>去除噪聲和伪影</a:t>
            </a:r>
            <a:endParaRPr lang="en-US" altLang="zh-TW" sz="2800" b="1" dirty="0"/>
          </a:p>
          <a:p>
            <a:pPr marL="0" indent="0">
              <a:buNone/>
            </a:pPr>
            <a:r>
              <a:rPr lang="en-US" altLang="zh-TW" sz="2800" b="1" dirty="0"/>
              <a:t>2. </a:t>
            </a:r>
            <a:r>
              <a:rPr lang="zh-TW" altLang="en-US" sz="2800" b="1" dirty="0"/>
              <a:t>分離腦信號源</a:t>
            </a:r>
            <a:endParaRPr lang="en-US" altLang="zh-TW" sz="2800" b="1" dirty="0"/>
          </a:p>
          <a:p>
            <a:pPr marL="0" indent="0">
              <a:buNone/>
            </a:pPr>
            <a:r>
              <a:rPr lang="en-US" altLang="zh-TW" sz="2800" b="1" dirty="0"/>
              <a:t>3. </a:t>
            </a:r>
            <a:r>
              <a:rPr lang="zh-TW" altLang="en-US" sz="2800" b="1" dirty="0"/>
              <a:t>增強信號的解釋性</a:t>
            </a:r>
          </a:p>
          <a:p>
            <a:pPr marL="0" indent="0">
              <a:buNone/>
            </a:pPr>
            <a:endParaRPr lang="zh-TW" altLang="en-US" b="1" dirty="0"/>
          </a:p>
          <a:p>
            <a:pPr marL="0" indent="0">
              <a:buNone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59984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92729-2970-E7BE-F46D-CE531E4E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36448"/>
            <a:ext cx="8911687" cy="610330"/>
          </a:xfrm>
        </p:spPr>
        <p:txBody>
          <a:bodyPr>
            <a:normAutofit/>
          </a:bodyPr>
          <a:lstStyle/>
          <a:p>
            <a:r>
              <a:rPr lang="en-US" altLang="zh-TW" sz="3200" b="1" dirty="0"/>
              <a:t>ICA</a:t>
            </a:r>
            <a:r>
              <a:rPr lang="zh-TW" altLang="en-US" sz="3200" b="1" dirty="0"/>
              <a:t> 預處理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25DFB-FE22-E2B1-CB94-ADA8C707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83080"/>
            <a:ext cx="5990908" cy="1645920"/>
          </a:xfrm>
        </p:spPr>
        <p:txBody>
          <a:bodyPr/>
          <a:lstStyle/>
          <a:p>
            <a:r>
              <a:rPr lang="zh-TW" altLang="en-US" sz="3600" b="1" dirty="0"/>
              <a:t>去均值（</a:t>
            </a:r>
            <a:r>
              <a:rPr lang="en-US" altLang="zh-TW" sz="3600" b="1" dirty="0"/>
              <a:t>Centering</a:t>
            </a:r>
            <a:r>
              <a:rPr lang="zh-TW" altLang="en-US" sz="3600" b="1" dirty="0"/>
              <a:t>）</a:t>
            </a:r>
            <a:r>
              <a:rPr lang="zh-TW" altLang="en-US" sz="3600" dirty="0"/>
              <a:t>：</a:t>
            </a:r>
          </a:p>
          <a:p>
            <a:r>
              <a:rPr lang="zh-TW" altLang="en-US" sz="3600" b="1" dirty="0"/>
              <a:t>白化（</a:t>
            </a:r>
            <a:r>
              <a:rPr lang="en-US" altLang="zh-TW" sz="3600" b="1" dirty="0"/>
              <a:t>Whitening</a:t>
            </a:r>
            <a:r>
              <a:rPr lang="zh-TW" altLang="en-US" sz="3600" b="1" dirty="0"/>
              <a:t>）</a:t>
            </a:r>
            <a:r>
              <a:rPr lang="zh-TW" altLang="en-US" sz="3600" dirty="0"/>
              <a:t>：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23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64874-15DE-50E4-ACE2-8DE48573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72720"/>
            <a:ext cx="8915400" cy="6685280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latin typeface="+mn-ea"/>
              </a:rPr>
              <a:t>ICA</a:t>
            </a:r>
            <a:r>
              <a:rPr lang="zh-TW" altLang="en-US" sz="2400" b="1" dirty="0">
                <a:latin typeface="+mn-ea"/>
              </a:rPr>
              <a:t>步驟</a:t>
            </a:r>
            <a:endParaRPr lang="en-US" altLang="zh-TW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TW" sz="2800" b="1" dirty="0">
                <a:latin typeface="+mn-ea"/>
              </a:rPr>
              <a:t>1.</a:t>
            </a:r>
            <a:r>
              <a:rPr lang="zh-TW" altLang="en-US" sz="2800" b="1" dirty="0">
                <a:latin typeface="+mn-ea"/>
              </a:rPr>
              <a:t>去中心化</a:t>
            </a:r>
            <a:endParaRPr lang="en-US" altLang="zh-TW" sz="28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b="1" dirty="0">
                <a:latin typeface="+mn-ea"/>
              </a:rPr>
              <a:t>信號矩陣</a:t>
            </a:r>
            <a:r>
              <a:rPr lang="en-US" altLang="zh-TW" b="1" dirty="0">
                <a:latin typeface="+mn-ea"/>
              </a:rPr>
              <a:t>X </a:t>
            </a:r>
            <a:r>
              <a:rPr lang="zh-TW" altLang="en-US" b="1" dirty="0">
                <a:latin typeface="+mn-ea"/>
              </a:rPr>
              <a:t>的每個通道的均值去掉，使得每個信號的均值為零</a:t>
            </a:r>
            <a:endParaRPr lang="en-US" altLang="zh-TW" b="1" dirty="0">
              <a:latin typeface="+mn-ea"/>
            </a:endParaRPr>
          </a:p>
          <a:p>
            <a:pPr marL="0" indent="0">
              <a:buNone/>
            </a:pPr>
            <a:endParaRPr lang="zh-TW" altLang="en-US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E[X] </a:t>
            </a:r>
            <a:r>
              <a:rPr lang="zh-TW" altLang="en-US" b="1" dirty="0">
                <a:latin typeface="+mn-ea"/>
              </a:rPr>
              <a:t>表示每個通道的均值。</a:t>
            </a:r>
            <a:endParaRPr lang="en-US" altLang="zh-TW" b="1" dirty="0">
              <a:latin typeface="+mn-ea"/>
            </a:endParaRPr>
          </a:p>
          <a:p>
            <a:pPr marL="0" indent="0">
              <a:buNone/>
            </a:pPr>
            <a:endParaRPr lang="en-US" altLang="zh-TW" b="1" dirty="0">
              <a:latin typeface="+mn-ea"/>
            </a:endParaRPr>
          </a:p>
          <a:p>
            <a:pPr marL="0" indent="0">
              <a:buNone/>
            </a:pPr>
            <a:r>
              <a:rPr lang="en-US" altLang="zh-TW" sz="2800" b="1" dirty="0">
                <a:latin typeface="+mn-ea"/>
              </a:rPr>
              <a:t>2. </a:t>
            </a:r>
            <a:r>
              <a:rPr lang="zh-TW" altLang="en-US" sz="2800" b="1" dirty="0">
                <a:latin typeface="+mn-ea"/>
              </a:rPr>
              <a:t>白化 </a:t>
            </a:r>
            <a:r>
              <a:rPr lang="en-US" altLang="zh-TW" sz="2800" b="1" dirty="0">
                <a:latin typeface="+mn-ea"/>
              </a:rPr>
              <a:t>(Whitening)</a:t>
            </a:r>
          </a:p>
          <a:p>
            <a:pPr marL="0" indent="0">
              <a:buNone/>
            </a:pPr>
            <a:r>
              <a:rPr lang="zh-TW" altLang="en-US" b="1" dirty="0">
                <a:latin typeface="+mn-ea"/>
              </a:rPr>
              <a:t>將去中心化後的信號轉換為白化信號，使得其成分不相關且具有單位方差：</a:t>
            </a:r>
            <a:endParaRPr lang="en-US" altLang="zh-TW" b="1" dirty="0">
              <a:latin typeface="+mn-ea"/>
            </a:endParaRPr>
          </a:p>
          <a:p>
            <a:pPr marL="0" indent="0">
              <a:buNone/>
            </a:pPr>
            <a:endParaRPr lang="zh-TW" altLang="en-US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V</a:t>
            </a:r>
            <a:r>
              <a:rPr lang="zh-TW" altLang="en-US" b="1" dirty="0">
                <a:latin typeface="+mn-ea"/>
              </a:rPr>
              <a:t> 是 </a:t>
            </a:r>
            <a:r>
              <a:rPr lang="en-US" altLang="zh-TW" b="1" dirty="0">
                <a:latin typeface="+mn-ea"/>
              </a:rPr>
              <a:t>X</a:t>
            </a:r>
            <a:r>
              <a:rPr lang="zh-TW" altLang="en-US" b="1" dirty="0">
                <a:latin typeface="+mn-ea"/>
              </a:rPr>
              <a:t> 的協方差矩陣的特徵向量矩陣</a:t>
            </a:r>
            <a:endParaRPr lang="en-US" altLang="zh-TW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D</a:t>
            </a:r>
            <a:r>
              <a:rPr lang="zh-TW" altLang="en-US" b="1" dirty="0">
                <a:latin typeface="+mn-ea"/>
              </a:rPr>
              <a:t> 是是其特徵值對角矩陣</a:t>
            </a:r>
            <a:endParaRPr lang="en-US" altLang="zh-TW" b="1" dirty="0">
              <a:latin typeface="+mn-ea"/>
            </a:endParaRPr>
          </a:p>
          <a:p>
            <a:pPr marL="0" indent="0">
              <a:buNone/>
            </a:pPr>
            <a:endParaRPr lang="en-US" altLang="zh-TW" sz="2800" b="1" dirty="0"/>
          </a:p>
          <a:p>
            <a:pPr marL="0" indent="0">
              <a:buNone/>
            </a:pPr>
            <a:endParaRPr lang="zh-TW" altLang="en-US" sz="2800" b="1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CFDCBD-9F7C-649A-250D-1563A95C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454545"/>
            <a:ext cx="1962424" cy="3524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3B0C18-2F9D-0A3A-6DD0-C0549D755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1501436"/>
            <a:ext cx="154326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0962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469</TotalTime>
  <Words>1483</Words>
  <Application>Microsoft Office PowerPoint</Application>
  <PresentationFormat>寬螢幕</PresentationFormat>
  <Paragraphs>148</Paragraphs>
  <Slides>26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Calibri</vt:lpstr>
      <vt:lpstr>Century Gothic</vt:lpstr>
      <vt:lpstr>Courier New</vt:lpstr>
      <vt:lpstr>Wingdings</vt:lpstr>
      <vt:lpstr>Wingdings 3</vt:lpstr>
      <vt:lpstr>絲縷</vt:lpstr>
      <vt:lpstr>數位訊號處理期末報告</vt:lpstr>
      <vt:lpstr>目錄</vt:lpstr>
      <vt:lpstr>引用論文及其研究目的 </vt:lpstr>
      <vt:lpstr>資料庫介紹</vt:lpstr>
      <vt:lpstr>PowerPoint 簡報</vt:lpstr>
      <vt:lpstr>PowerPoint 簡報</vt:lpstr>
      <vt:lpstr>演算法介紹 </vt:lpstr>
      <vt:lpstr>ICA 預處理</vt:lpstr>
      <vt:lpstr>PowerPoint 簡報</vt:lpstr>
      <vt:lpstr>PowerPoint 簡報</vt:lpstr>
      <vt:lpstr>正確率判斷</vt:lpstr>
      <vt:lpstr>資料處理流程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結果圖表 </vt:lpstr>
      <vt:lpstr>PowerPoint 簡報</vt:lpstr>
      <vt:lpstr>引用: </vt:lpstr>
      <vt:lpstr>謝謝大家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睿杰 林</dc:creator>
  <cp:lastModifiedBy>睿杰 林</cp:lastModifiedBy>
  <cp:revision>112</cp:revision>
  <dcterms:created xsi:type="dcterms:W3CDTF">2024-06-16T06:06:13Z</dcterms:created>
  <dcterms:modified xsi:type="dcterms:W3CDTF">2024-06-17T02:42:09Z</dcterms:modified>
</cp:coreProperties>
</file>