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4" autoAdjust="0"/>
    <p:restoredTop sz="84309" autoAdjust="0"/>
  </p:normalViewPr>
  <p:slideViewPr>
    <p:cSldViewPr>
      <p:cViewPr>
        <p:scale>
          <a:sx n="50" d="100"/>
          <a:sy n="50" d="100"/>
        </p:scale>
        <p:origin x="1901" y="-2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E68F-BA12-4BC1-9B14-DFE8C66010A3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ED80F-8A4A-408A-9A3D-BCB14F504D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ED80F-8A4A-408A-9A3D-BCB14F504D6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680" y="1078654"/>
            <a:ext cx="11321415" cy="469392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1200" spc="-16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9" y="5877773"/>
            <a:ext cx="9689611" cy="2304288"/>
          </a:xfrm>
        </p:spPr>
        <p:txBody>
          <a:bodyPr>
            <a:normAutofit/>
          </a:bodyPr>
          <a:lstStyle>
            <a:lvl1pPr marL="0" indent="0" algn="l">
              <a:buNone/>
              <a:defRPr sz="3920">
                <a:solidFill>
                  <a:srgbClr val="262626"/>
                </a:solidFill>
                <a:latin typeface="+mj-lt"/>
              </a:defRPr>
            </a:lvl1pPr>
            <a:lvl2pPr marL="640080" indent="0" algn="ctr">
              <a:buNone/>
              <a:defRPr sz="3920"/>
            </a:lvl2pPr>
            <a:lvl3pPr marL="1280160" indent="0" algn="ctr">
              <a:buNone/>
              <a:defRPr sz="3360"/>
            </a:lvl3pPr>
            <a:lvl4pPr marL="1920240" indent="0" algn="ctr">
              <a:buNone/>
              <a:defRPr sz="2800"/>
            </a:lvl4pPr>
            <a:lvl5pPr marL="2560320" indent="0" algn="ctr">
              <a:buNone/>
              <a:defRPr sz="2800"/>
            </a:lvl5pPr>
            <a:lvl6pPr marL="3200400" indent="0" algn="ctr">
              <a:buNone/>
              <a:defRPr sz="2800"/>
            </a:lvl6pPr>
            <a:lvl7pPr marL="3840480" indent="0" algn="ctr">
              <a:buNone/>
              <a:defRPr sz="2800"/>
            </a:lvl7pPr>
            <a:lvl8pPr marL="4480560" indent="0" algn="ctr">
              <a:buNone/>
              <a:defRPr sz="2800"/>
            </a:lvl8pPr>
            <a:lvl9pPr marL="5120640" indent="0" algn="ctr"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1149" y="973455"/>
            <a:ext cx="2760345" cy="6720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2" y="1000127"/>
            <a:ext cx="8121015" cy="7560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79" y="1074387"/>
            <a:ext cx="11319815" cy="469818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12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888" y="5862185"/>
            <a:ext cx="9687611" cy="2304288"/>
          </a:xfrm>
        </p:spPr>
        <p:txBody>
          <a:bodyPr anchor="t">
            <a:normAutofit/>
          </a:bodyPr>
          <a:lstStyle>
            <a:lvl1pPr marL="0" indent="0">
              <a:buNone/>
              <a:defRPr sz="3920">
                <a:solidFill>
                  <a:schemeClr val="tx1"/>
                </a:solidFill>
                <a:latin typeface="+mj-lt"/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489" y="2790749"/>
            <a:ext cx="5328666" cy="5274259"/>
          </a:xfrm>
        </p:spPr>
        <p:txBody>
          <a:bodyPr/>
          <a:lstStyle>
            <a:lvl1pPr>
              <a:defRPr sz="3080"/>
            </a:lvl1pPr>
            <a:lvl2pPr>
              <a:defRPr sz="2660"/>
            </a:lvl2pPr>
            <a:lvl3pPr>
              <a:defRPr sz="2380"/>
            </a:lvl3pPr>
            <a:lvl4pPr>
              <a:defRPr sz="210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0833" y="2790749"/>
            <a:ext cx="5328666" cy="5274259"/>
          </a:xfrm>
        </p:spPr>
        <p:txBody>
          <a:bodyPr/>
          <a:lstStyle>
            <a:lvl1pPr>
              <a:defRPr sz="3080"/>
            </a:lvl1pPr>
            <a:lvl2pPr>
              <a:defRPr sz="2660"/>
            </a:lvl2pPr>
            <a:lvl3pPr>
              <a:defRPr sz="2380"/>
            </a:lvl3pPr>
            <a:lvl4pPr>
              <a:defRPr sz="210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489" y="2844800"/>
            <a:ext cx="5328666" cy="10127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489" y="3830610"/>
            <a:ext cx="5328666" cy="4480560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240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2834" y="2841955"/>
            <a:ext cx="5328666" cy="101132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baseline="0">
                <a:latin typeface="+mj-lt"/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2834" y="3827678"/>
            <a:ext cx="5328666" cy="4480560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240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0" y="0"/>
            <a:ext cx="4800600" cy="9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74474" y="759195"/>
            <a:ext cx="3552444" cy="268833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504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66800"/>
            <a:ext cx="6400800" cy="6400800"/>
          </a:xfrm>
        </p:spPr>
        <p:txBody>
          <a:bodyPr/>
          <a:lstStyle>
            <a:lvl1pPr>
              <a:defRPr sz="3080"/>
            </a:lvl1pPr>
            <a:lvl2pPr>
              <a:defRPr sz="2660"/>
            </a:lvl2pPr>
            <a:lvl3pPr>
              <a:defRPr sz="2380"/>
            </a:lvl3pPr>
            <a:lvl4pPr>
              <a:defRPr sz="210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9782" y="3516539"/>
            <a:ext cx="3568446" cy="4377782"/>
          </a:xfrm>
        </p:spPr>
        <p:txBody>
          <a:bodyPr>
            <a:normAutofit/>
          </a:bodyPr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404040"/>
                </a:solidFill>
              </a:defRPr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marL="0" marR="0" lvl="0" indent="0" algn="l" defTabSz="1280160" rtl="0" eaLnBrk="1" fontAlgn="auto" latinLnBrk="0" hangingPunct="1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5" y="7586136"/>
            <a:ext cx="11319815" cy="85859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9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801600" cy="746333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1120"/>
              </a:spcBef>
              <a:buNone/>
              <a:defRPr sz="4480">
                <a:solidFill>
                  <a:srgbClr val="4D4D4D"/>
                </a:solidFill>
              </a:defRPr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489" y="8273629"/>
            <a:ext cx="9690811" cy="7467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680"/>
              </a:spcBef>
              <a:buNone/>
              <a:defRPr sz="1960">
                <a:solidFill>
                  <a:srgbClr val="262626"/>
                </a:solidFill>
              </a:defRPr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088" y="699346"/>
            <a:ext cx="11311413" cy="2321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088" y="2790751"/>
            <a:ext cx="11291412" cy="527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8977426"/>
            <a:ext cx="432054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748DFC9-3586-4FEE-9DBC-D1A1E41C6010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90" y="9176576"/>
            <a:ext cx="528066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7670" y="8161648"/>
            <a:ext cx="3072384" cy="1955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6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8E6213A-D867-4526-AFC8-1D375A15C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720" kern="1200" spc="-168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1280160" rtl="0" eaLnBrk="1" latinLnBrk="0" hangingPunct="1">
        <a:lnSpc>
          <a:spcPct val="85000"/>
        </a:lnSpc>
        <a:spcBef>
          <a:spcPts val="1820"/>
        </a:spcBef>
        <a:buFont typeface="Arial" pitchFamily="34" charset="0"/>
        <a:buChar char=" "/>
        <a:defRPr sz="33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4048" indent="-480060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33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68096" indent="-768096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52144" indent="-1152144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36192" indent="-1536192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80000" indent="-320040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60000" indent="-320040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40000" indent="-320040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20000" indent="-320040" algn="l" defTabSz="1280160" rtl="0" eaLnBrk="1" latinLnBrk="0" hangingPunct="1">
        <a:lnSpc>
          <a:spcPct val="85000"/>
        </a:lnSpc>
        <a:spcBef>
          <a:spcPts val="840"/>
        </a:spcBef>
        <a:buFont typeface="Arial" pitchFamily="34" charset="0"/>
        <a:buChar char=" "/>
        <a:defRPr sz="25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sci-hub.ru/10.1109/TSG.2020.3047864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790DFD-638E-A6DC-8720-91A37FF71C0A}"/>
              </a:ext>
            </a:extLst>
          </p:cNvPr>
          <p:cNvSpPr/>
          <p:nvPr/>
        </p:nvSpPr>
        <p:spPr>
          <a:xfrm>
            <a:off x="0" y="29868"/>
            <a:ext cx="12801600" cy="9601200"/>
          </a:xfrm>
          <a:prstGeom prst="rect">
            <a:avLst/>
          </a:prstGeom>
          <a:ln w="76200">
            <a:solidFill>
              <a:srgbClr val="01010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0D7F-9B8C-5286-7760-F1D93387AA71}"/>
              </a:ext>
            </a:extLst>
          </p:cNvPr>
          <p:cNvSpPr/>
          <p:nvPr/>
        </p:nvSpPr>
        <p:spPr>
          <a:xfrm>
            <a:off x="0" y="29868"/>
            <a:ext cx="12801600" cy="1944000"/>
          </a:xfrm>
          <a:prstGeom prst="rect">
            <a:avLst/>
          </a:prstGeom>
          <a:solidFill>
            <a:srgbClr val="010101"/>
          </a:solidFill>
          <a:ln>
            <a:solidFill>
              <a:srgbClr val="01010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71" y="454475"/>
            <a:ext cx="10377058" cy="1515841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DEPARTMENT OF DATA SCIENCE</a:t>
            </a:r>
            <a:br>
              <a:rPr lang="en-US" sz="27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7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CNN AND GRU - BASED DEEP NEURAL NETWORK FOR ELECTRICITY THEFT DETECTION</a:t>
            </a:r>
            <a:br>
              <a:rPr lang="en-US" sz="27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br>
              <a:rPr lang="en-US" sz="27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 JERRY ANTO M (215229113)</a:t>
            </a:r>
            <a:b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 : Dr. 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Lovelin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Ponn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Felciah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endParaRPr lang="en-US" sz="2100" b="1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43" y="2141040"/>
            <a:ext cx="4467747" cy="5277085"/>
          </a:xfrm>
        </p:spPr>
        <p:txBody>
          <a:bodyPr>
            <a:normAutofit fontScale="47500" lnSpcReduction="20000"/>
          </a:bodyPr>
          <a:lstStyle/>
          <a:p>
            <a:pPr algn="l" defTabSz="457200"/>
            <a:r>
              <a:rPr lang="en-US" sz="4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Electricity theft is harmful to power grids, smart grids can help to solve the problem of electricity theft.</a:t>
            </a: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the advent of smart meters, the frequency of collecting household energy consumption data has increased, making it possible for advanced data analysis.</a:t>
            </a: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objective is to analyze the data of smart grids to detect abnormal electricity consumption pattern, which is helpful in detecting electricity theft</a:t>
            </a:r>
            <a:r>
              <a:rPr lang="en-IN" sz="29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457200"/>
            <a:r>
              <a:rPr lang="en-US" sz="4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Non-Technical Loss problem is very unbalanced only a minor percentage of the total customer pursuit fraudulent activities.</a:t>
            </a: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 1% of the customers are committing fraud. Then, a trivial classifier that predicts always the negative class would achieve 99% accuracy.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defTabSz="4572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1D-CNN-GRU network is used for electricity theft detection by analyzing the patterns in electricity consumption data over time.</a:t>
            </a:r>
          </a:p>
          <a:p>
            <a:pPr algn="just" defTabSz="457200">
              <a:buClr>
                <a:schemeClr val="tx1"/>
              </a:buClr>
            </a:pPr>
            <a:r>
              <a:rPr lang="en-US" sz="4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7946" y="2006541"/>
            <a:ext cx="4196656" cy="527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285750" indent="-285750" algn="just">
              <a:lnSpc>
                <a:spcPct val="7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 CNN-GRU model,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Gated Recurrent Unit consist of Update and Reset gate which help to which holds the information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 selection and extraction are performed using CNN, which reduce both the dimensionality and the redundancy present in the dataset.</a:t>
            </a:r>
          </a:p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ALGORITHM APPLIED</a:t>
            </a:r>
          </a:p>
          <a:p>
            <a:pPr marL="285750" indent="-285750" algn="just">
              <a:lnSpc>
                <a:spcPct val="7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CNN-GRU network is a deep learning architecture is a popular choice for sequential data analysis, including time-series data such as electricity consumption data.</a:t>
            </a:r>
          </a:p>
          <a:p>
            <a:pPr marL="285750" indent="-285750" algn="just">
              <a:lnSpc>
                <a:spcPct val="7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1D CNN layer is used to extract local features from the electricity consumption data, such as spikes or drops in consumption.</a:t>
            </a:r>
          </a:p>
          <a:p>
            <a:pPr marL="285750" indent="-285750" algn="just">
              <a:lnSpc>
                <a:spcPct val="7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GRU layer is then used to capture patterns in the data, such as daily or weekly consumption patterns.</a:t>
            </a:r>
          </a:p>
          <a:p>
            <a:pPr marL="285750" indent="-285750" algn="just">
              <a:lnSpc>
                <a:spcPct val="7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combination of these two layers allows the model to learn complex patterns in the data and identify anomalies that may indicate electricity theft.</a:t>
            </a:r>
          </a:p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EXPERIMENTAL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17000" y="3307492"/>
            <a:ext cx="3387262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&amp; OUTCOME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9537" y="2194886"/>
            <a:ext cx="3556320" cy="97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/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This 1d CNN-GRU model used to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 abnormal electricity consumption pattern and also the type of theft.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66131" y="5594536"/>
            <a:ext cx="3503134" cy="1672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Anish Jindal; Amit Dua;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Kuljeet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Kaur; Mukesh Singh; Neeraj Kumar; S. Mishra, Robust Electricity Theft Detection Against Data Poisoning Attacks in Smart Grids, IEEE Transactions on Smart Grid ( Volume: 12, Issue: 3, May 2021)</a:t>
            </a:r>
            <a:endParaRPr lang="en-IN" sz="1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116E23-F5E4-0752-2123-4BD4EB6A2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491" y="315316"/>
            <a:ext cx="1328771" cy="1141178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140CC8-3C5E-4ACD-55C3-8D32AAC736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" b="3373"/>
          <a:stretch/>
        </p:blipFill>
        <p:spPr>
          <a:xfrm>
            <a:off x="122868" y="7224604"/>
            <a:ext cx="4505088" cy="231567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1">
                  <a:lumMod val="60000"/>
                </a:schemeClr>
              </a:gs>
            </a:gsLst>
            <a:path path="rect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68F474-79BA-022F-4CDF-90DE001ED3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-466" r="17849" b="47530"/>
          <a:stretch/>
        </p:blipFill>
        <p:spPr>
          <a:xfrm>
            <a:off x="4733491" y="7224604"/>
            <a:ext cx="3605711" cy="2147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E1CF00-B6F5-4A29-2B9C-84AD0A5502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4125" r="12988"/>
          <a:stretch/>
        </p:blipFill>
        <p:spPr>
          <a:xfrm>
            <a:off x="8339202" y="7224604"/>
            <a:ext cx="3852798" cy="20033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4D03F1-D992-8A85-F8BD-F2D89F4AF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31" y="3705385"/>
            <a:ext cx="3550529" cy="169240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541987-99C9-E9CE-3A52-EB843DCB65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13" y="-33581"/>
            <a:ext cx="2911978" cy="1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75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2619</TotalTime>
  <Words>397</Words>
  <Application>Microsoft Office PowerPoint</Application>
  <PresentationFormat>A3 Paper (297x420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Metropolitan</vt:lpstr>
      <vt:lpstr>DEPARTMENT OF DATA SCIENCE CNN AND GRU - BASED DEEP NEURAL NETWORK FOR ELECTRICITY THEFT DETECTION  BY  JERRY ANTO M (215229113) Guide : Dr. Lovelin Ponn Felciah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jerry</cp:lastModifiedBy>
  <cp:revision>72</cp:revision>
  <dcterms:created xsi:type="dcterms:W3CDTF">2022-05-04T03:13:39Z</dcterms:created>
  <dcterms:modified xsi:type="dcterms:W3CDTF">2023-03-04T02:54:53Z</dcterms:modified>
</cp:coreProperties>
</file>