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3"/>
    <p:sldId id="297" r:id="rId4"/>
    <p:sldId id="294" r:id="rId6"/>
    <p:sldId id="292" r:id="rId7"/>
    <p:sldId id="295" r:id="rId8"/>
    <p:sldId id="296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98" r:id="rId17"/>
    <p:sldId id="299" r:id="rId18"/>
    <p:sldId id="300" r:id="rId19"/>
    <p:sldId id="301" r:id="rId20"/>
    <p:sldId id="302" r:id="rId21"/>
    <p:sldId id="286" r:id="rId22"/>
    <p:sldId id="287" r:id="rId23"/>
    <p:sldId id="288" r:id="rId24"/>
    <p:sldId id="262" r:id="rId25"/>
    <p:sldId id="260" r:id="rId26"/>
    <p:sldId id="265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AAA5-2F82-47EB-8A14-3C2E31070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019301"/>
            <a:ext cx="6752284" cy="13504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200" y="2019600"/>
            <a:ext cx="6752284" cy="135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2"/>
            </p:custDataLst>
          </p:nvPr>
        </p:nvSpPr>
        <p:spPr bwMode="auto">
          <a:xfrm>
            <a:off x="172529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>
            <p:custDataLst>
              <p:tags r:id="rId3"/>
            </p:custDataLst>
          </p:nvPr>
        </p:nvSpPr>
        <p:spPr bwMode="auto">
          <a:xfrm>
            <a:off x="130556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9"/>
          <p:cNvSpPr/>
          <p:nvPr>
            <p:custDataLst>
              <p:tags r:id="rId4"/>
            </p:custDataLst>
          </p:nvPr>
        </p:nvSpPr>
        <p:spPr bwMode="auto">
          <a:xfrm>
            <a:off x="4635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5"/>
            </p:custDataLst>
          </p:nvPr>
        </p:nvSpPr>
        <p:spPr bwMode="auto">
          <a:xfrm>
            <a:off x="46609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465" name="Freeform 9"/>
          <p:cNvSpPr/>
          <p:nvPr>
            <p:custDataLst>
              <p:tags r:id="rId6"/>
            </p:custDataLst>
          </p:nvPr>
        </p:nvSpPr>
        <p:spPr bwMode="auto">
          <a:xfrm rot="19800000">
            <a:off x="11490960" y="6146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7"/>
            </p:custDataLst>
          </p:nvPr>
        </p:nvSpPr>
        <p:spPr bwMode="auto">
          <a:xfrm rot="1800000">
            <a:off x="11744960" y="1803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8"/>
            </p:custDataLst>
          </p:nvPr>
        </p:nvSpPr>
        <p:spPr bwMode="auto">
          <a:xfrm rot="1800000">
            <a:off x="11216005" y="1809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0" name="Freeform 7"/>
          <p:cNvSpPr/>
          <p:nvPr>
            <p:custDataLst>
              <p:tags r:id="rId9"/>
            </p:custDataLst>
          </p:nvPr>
        </p:nvSpPr>
        <p:spPr bwMode="auto">
          <a:xfrm>
            <a:off x="88582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0"/>
            </p:custDataLst>
          </p:nvPr>
        </p:nvSpPr>
        <p:spPr bwMode="auto">
          <a:xfrm>
            <a:off x="214503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8"/>
            </p:custDataLst>
          </p:nvPr>
        </p:nvSpPr>
        <p:spPr bwMode="auto">
          <a:xfrm rot="16200000">
            <a:off x="407670" y="22212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6"/>
          <p:cNvSpPr/>
          <p:nvPr>
            <p:custDataLst>
              <p:tags r:id="rId9"/>
            </p:custDataLst>
          </p:nvPr>
        </p:nvSpPr>
        <p:spPr bwMode="auto">
          <a:xfrm rot="16200000">
            <a:off x="407670" y="26181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>
            <p:custDataLst>
              <p:tags r:id="rId10"/>
            </p:custDataLst>
          </p:nvPr>
        </p:nvSpPr>
        <p:spPr bwMode="auto">
          <a:xfrm rot="16200000">
            <a:off x="407670" y="38087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1"/>
            </p:custDataLst>
          </p:nvPr>
        </p:nvSpPr>
        <p:spPr bwMode="auto">
          <a:xfrm rot="16200000">
            <a:off x="407670" y="34118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2"/>
            </p:custDataLst>
          </p:nvPr>
        </p:nvSpPr>
        <p:spPr bwMode="auto">
          <a:xfrm rot="16200000">
            <a:off x="407670" y="30149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3"/>
            </p:custDataLst>
          </p:nvPr>
        </p:nvSpPr>
        <p:spPr bwMode="auto">
          <a:xfrm rot="16200000">
            <a:off x="407670" y="18243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14"/>
            </p:custDataLst>
          </p:nvPr>
        </p:nvSpPr>
        <p:spPr bwMode="auto">
          <a:xfrm rot="5400000">
            <a:off x="11361420" y="225488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>
            <p:custDataLst>
              <p:tags r:id="rId15"/>
            </p:custDataLst>
          </p:nvPr>
        </p:nvSpPr>
        <p:spPr bwMode="auto">
          <a:xfrm rot="5400000">
            <a:off x="11362055" y="265239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>
            <p:custDataLst>
              <p:tags r:id="rId16"/>
            </p:custDataLst>
          </p:nvPr>
        </p:nvSpPr>
        <p:spPr bwMode="auto">
          <a:xfrm rot="5400000">
            <a:off x="11362690" y="38449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>
            <p:custDataLst>
              <p:tags r:id="rId17"/>
            </p:custDataLst>
          </p:nvPr>
        </p:nvSpPr>
        <p:spPr bwMode="auto">
          <a:xfrm rot="5400000">
            <a:off x="11363325" y="344741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>
            <p:custDataLst>
              <p:tags r:id="rId18"/>
            </p:custDataLst>
          </p:nvPr>
        </p:nvSpPr>
        <p:spPr bwMode="auto">
          <a:xfrm rot="5400000">
            <a:off x="11363960" y="30499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>
            <p:custDataLst>
              <p:tags r:id="rId19"/>
            </p:custDataLst>
          </p:nvPr>
        </p:nvSpPr>
        <p:spPr bwMode="auto">
          <a:xfrm rot="5400000">
            <a:off x="11364595" y="185737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>
            <a:off x="11642090" y="120015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3"/>
            </p:custDataLst>
          </p:nvPr>
        </p:nvSpPr>
        <p:spPr>
          <a:xfrm rot="10800000">
            <a:off x="11260455" y="120015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9465" name="Freeform 9"/>
          <p:cNvSpPr/>
          <p:nvPr>
            <p:custDataLst>
              <p:tags r:id="rId5"/>
            </p:custDataLst>
          </p:nvPr>
        </p:nvSpPr>
        <p:spPr bwMode="auto">
          <a:xfrm rot="19800000">
            <a:off x="355600" y="63550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6"/>
            </p:custDataLst>
          </p:nvPr>
        </p:nvSpPr>
        <p:spPr bwMode="auto">
          <a:xfrm rot="1800000">
            <a:off x="609600" y="59207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7"/>
            </p:custDataLst>
          </p:nvPr>
        </p:nvSpPr>
        <p:spPr bwMode="auto">
          <a:xfrm rot="1800000">
            <a:off x="80645" y="59213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Freeform 5"/>
          <p:cNvSpPr/>
          <p:nvPr>
            <p:custDataLst>
              <p:tags r:id="rId3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9"/>
          <p:cNvSpPr/>
          <p:nvPr>
            <p:custDataLst>
              <p:tags r:id="rId5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6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7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8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任意多边形 11"/>
          <p:cNvSpPr/>
          <p:nvPr>
            <p:custDataLst>
              <p:tags r:id="rId15"/>
            </p:custDataLst>
          </p:nvPr>
        </p:nvSpPr>
        <p:spPr>
          <a:xfrm>
            <a:off x="11718290" y="6055360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16"/>
            </p:custDataLst>
          </p:nvPr>
        </p:nvSpPr>
        <p:spPr>
          <a:xfrm rot="10800000">
            <a:off x="11336655" y="6055360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465" name="Freeform 9"/>
          <p:cNvSpPr/>
          <p:nvPr>
            <p:custDataLst>
              <p:tags r:id="rId3"/>
            </p:custDataLst>
          </p:nvPr>
        </p:nvSpPr>
        <p:spPr bwMode="auto">
          <a:xfrm rot="19800000">
            <a:off x="11490960" y="61849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4"/>
            </p:custDataLst>
          </p:nvPr>
        </p:nvSpPr>
        <p:spPr bwMode="auto">
          <a:xfrm rot="1800000">
            <a:off x="11744960" y="18415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5"/>
            </p:custDataLst>
          </p:nvPr>
        </p:nvSpPr>
        <p:spPr bwMode="auto">
          <a:xfrm rot="1800000">
            <a:off x="11216005" y="18478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11"/>
            </p:custDataLst>
          </p:nvPr>
        </p:nvSpPr>
        <p:spPr bwMode="auto">
          <a:xfrm rot="10800000">
            <a:off x="1120076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12"/>
            </p:custDataLst>
          </p:nvPr>
        </p:nvSpPr>
        <p:spPr bwMode="auto">
          <a:xfrm rot="10800000">
            <a:off x="1078103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9"/>
          <p:cNvSpPr/>
          <p:nvPr>
            <p:custDataLst>
              <p:tags r:id="rId13"/>
            </p:custDataLst>
          </p:nvPr>
        </p:nvSpPr>
        <p:spPr bwMode="auto">
          <a:xfrm rot="10800000">
            <a:off x="952182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4"/>
            </p:custDataLst>
          </p:nvPr>
        </p:nvSpPr>
        <p:spPr bwMode="auto">
          <a:xfrm rot="10800000">
            <a:off x="994156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5"/>
            </p:custDataLst>
          </p:nvPr>
        </p:nvSpPr>
        <p:spPr bwMode="auto">
          <a:xfrm rot="10800000">
            <a:off x="1036129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6"/>
            </p:custDataLst>
          </p:nvPr>
        </p:nvSpPr>
        <p:spPr bwMode="auto">
          <a:xfrm rot="10800000">
            <a:off x="1162050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>
            <p:custDataLst>
              <p:tags r:id="rId2"/>
            </p:custDataLst>
          </p:nvPr>
        </p:nvSpPr>
        <p:spPr bwMode="auto">
          <a:xfrm rot="10800000">
            <a:off x="1125156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>
            <p:custDataLst>
              <p:tags r:id="rId3"/>
            </p:custDataLst>
          </p:nvPr>
        </p:nvSpPr>
        <p:spPr bwMode="auto">
          <a:xfrm rot="10800000">
            <a:off x="1083183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>
            <p:custDataLst>
              <p:tags r:id="rId4"/>
            </p:custDataLst>
          </p:nvPr>
        </p:nvSpPr>
        <p:spPr bwMode="auto">
          <a:xfrm rot="10800000">
            <a:off x="957262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>
            <p:custDataLst>
              <p:tags r:id="rId5"/>
            </p:custDataLst>
          </p:nvPr>
        </p:nvSpPr>
        <p:spPr bwMode="auto">
          <a:xfrm rot="10800000">
            <a:off x="999236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>
            <p:custDataLst>
              <p:tags r:id="rId6"/>
            </p:custDataLst>
          </p:nvPr>
        </p:nvSpPr>
        <p:spPr bwMode="auto">
          <a:xfrm rot="10800000">
            <a:off x="1041209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>
            <p:custDataLst>
              <p:tags r:id="rId7"/>
            </p:custDataLst>
          </p:nvPr>
        </p:nvSpPr>
        <p:spPr bwMode="auto">
          <a:xfrm rot="10800000">
            <a:off x="1167130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14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15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9"/>
          <p:cNvSpPr/>
          <p:nvPr>
            <p:custDataLst>
              <p:tags r:id="rId16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7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8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9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24100" y="3502325"/>
            <a:ext cx="7531100" cy="94585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24100" y="4475163"/>
            <a:ext cx="7531100" cy="8207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732966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732966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401248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39A590-14DC-41A0-A65C-A692767A4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3DC877E-1EED-4640-9124-B9A7848483F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6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Relationship Id="rId3" Type="http://schemas.openxmlformats.org/officeDocument/2006/relationships/hyperlink" Target="https://www.runoob.com/python/python-basic-syntax.html" TargetMode="Externa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3.xml"/><Relationship Id="rId3" Type="http://schemas.openxmlformats.org/officeDocument/2006/relationships/hyperlink" Target="https://www.runoob.com/python/python-basic-syntax.html" TargetMode="Externa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Relationship Id="rId3" Type="http://schemas.openxmlformats.org/officeDocument/2006/relationships/hyperlink" Target="https://www.runoob.com/python/python-basic-syntax.html" TargetMode="Externa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Relationship Id="rId3" Type="http://schemas.openxmlformats.org/officeDocument/2006/relationships/hyperlink" Target="https://www.runoob.com/python/python-basic-syntax.html" TargetMode="Externa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Relationship Id="rId3" Type="http://schemas.openxmlformats.org/officeDocument/2006/relationships/hyperlink" Target="https://www.runoob.com/python/python-basic-syntax.html" TargetMode="Externa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image" Target="../media/image5.png"/><Relationship Id="rId1" Type="http://schemas.openxmlformats.org/officeDocument/2006/relationships/tags" Target="../tags/tag1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4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5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6.xml"/><Relationship Id="rId4" Type="http://schemas.openxmlformats.org/officeDocument/2006/relationships/hyperlink" Target="https://www.baidu.com/link?url=YUSTkurw8ad_862xMIzAamxg1IpAV1swN4epnrxdGimv_tCQ7uzpYVmDzbwr4Kf7wbN65S_ucs1bGpl1tLPhga&amp;wd=&amp;eqid=d5af43d300024d5a0000000260e99fd3" TargetMode="External"/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cnpython.com/" TargetMode="Externa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7.xml"/><Relationship Id="rId3" Type="http://schemas.openxmlformats.org/officeDocument/2006/relationships/hyperlink" Target="https://blog.csdn.net/jiahuan_/article/details/103987753?utm_medium=distribute.pc_relevant.none-task-blog-2%7Edefault%7EBlogCommendFromMachineLearnPai2%7Edefault-3.control&amp;depth_1-utm_source=distribute.pc_relevant.none-task-blog-2%7Edefault%7EBlogCommendFromMachineLearnPai2%7Edefault-3.control" TargetMode="External"/><Relationship Id="rId2" Type="http://schemas.openxmlformats.org/officeDocument/2006/relationships/hyperlink" Target="file:///D:\WorkSpace\PythonLession\python&#39134;&#26426;&#22823;&#25112;" TargetMode="Externa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8.xml"/><Relationship Id="rId2" Type="http://schemas.openxmlformats.org/officeDocument/2006/relationships/hyperlink" Target="file:///D:\WorkSpace\PythonLession\AntColonyAlgorithm" TargetMode="External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9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image" Target="../media/image6.png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5" Type="http://schemas.openxmlformats.org/officeDocument/2006/relationships/notesSlide" Target="../notesSlides/notesSlide2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194.xml"/><Relationship Id="rId32" Type="http://schemas.openxmlformats.org/officeDocument/2006/relationships/tags" Target="../tags/tag193.xml"/><Relationship Id="rId31" Type="http://schemas.openxmlformats.org/officeDocument/2006/relationships/tags" Target="../tags/tag192.xml"/><Relationship Id="rId30" Type="http://schemas.openxmlformats.org/officeDocument/2006/relationships/tags" Target="../tags/tag191.xml"/><Relationship Id="rId3" Type="http://schemas.openxmlformats.org/officeDocument/2006/relationships/tags" Target="../tags/tag171.xml"/><Relationship Id="rId29" Type="http://schemas.openxmlformats.org/officeDocument/2006/relationships/tags" Target="../tags/tag190.xml"/><Relationship Id="rId28" Type="http://schemas.openxmlformats.org/officeDocument/2006/relationships/tags" Target="../tags/tag189.xml"/><Relationship Id="rId27" Type="http://schemas.openxmlformats.org/officeDocument/2006/relationships/tags" Target="../tags/tag188.xml"/><Relationship Id="rId26" Type="http://schemas.openxmlformats.org/officeDocument/2006/relationships/tags" Target="../tags/tag187.xml"/><Relationship Id="rId25" Type="http://schemas.openxmlformats.org/officeDocument/2006/relationships/tags" Target="../tags/tag186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image" Target="../media/image12.png"/><Relationship Id="rId2" Type="http://schemas.openxmlformats.org/officeDocument/2006/relationships/tags" Target="../tags/tag170.xml"/><Relationship Id="rId19" Type="http://schemas.openxmlformats.org/officeDocument/2006/relationships/tags" Target="../tags/tag181.xml"/><Relationship Id="rId18" Type="http://schemas.openxmlformats.org/officeDocument/2006/relationships/image" Target="../media/image11.png"/><Relationship Id="rId17" Type="http://schemas.openxmlformats.org/officeDocument/2006/relationships/tags" Target="../tags/tag180.xml"/><Relationship Id="rId16" Type="http://schemas.openxmlformats.org/officeDocument/2006/relationships/image" Target="../media/image10.png"/><Relationship Id="rId15" Type="http://schemas.openxmlformats.org/officeDocument/2006/relationships/tags" Target="../tags/tag179.xml"/><Relationship Id="rId14" Type="http://schemas.openxmlformats.org/officeDocument/2006/relationships/image" Target="../media/image9.png"/><Relationship Id="rId13" Type="http://schemas.openxmlformats.org/officeDocument/2006/relationships/tags" Target="../tags/tag178.xml"/><Relationship Id="rId12" Type="http://schemas.openxmlformats.org/officeDocument/2006/relationships/image" Target="../media/image8.png"/><Relationship Id="rId11" Type="http://schemas.openxmlformats.org/officeDocument/2006/relationships/tags" Target="../tags/tag177.xml"/><Relationship Id="rId10" Type="http://schemas.openxmlformats.org/officeDocument/2006/relationships/image" Target="../media/image7.png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13.jpeg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1.xml"/><Relationship Id="rId2" Type="http://schemas.openxmlformats.org/officeDocument/2006/relationships/image" Target="../media/image14.png"/><Relationship Id="rId1" Type="http://schemas.openxmlformats.org/officeDocument/2006/relationships/tags" Target="../tags/tag20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Lession-2: Python 3.x 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同一行显示多条语句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9220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import sys; x = 'runoob'; sys.stdout.write(x + '\n')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变量</a:t>
            </a:r>
            <a:r>
              <a:rPr lang="zh-CN" altLang="en-US" dirty="0"/>
              <a:t>赋值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28613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counter = 100 # 赋值整型变量</a:t>
            </a:r>
            <a:endParaRPr lang="zh-CN" altLang="en-US"/>
          </a:p>
          <a:p>
            <a:pPr algn="l"/>
            <a:r>
              <a:rPr lang="zh-CN" altLang="en-US"/>
              <a:t>miles = 1000.0 # 浮点型</a:t>
            </a:r>
            <a:endParaRPr lang="zh-CN" altLang="en-US"/>
          </a:p>
          <a:p>
            <a:pPr algn="l"/>
            <a:r>
              <a:rPr lang="zh-CN" altLang="en-US"/>
              <a:t>name = "John" # 字符串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print counter</a:t>
            </a:r>
            <a:endParaRPr lang="zh-CN" altLang="en-US"/>
          </a:p>
          <a:p>
            <a:pPr algn="l"/>
            <a:r>
              <a:rPr lang="zh-CN" altLang="en-US"/>
              <a:t>print miles</a:t>
            </a:r>
            <a:endParaRPr lang="zh-CN" altLang="en-US"/>
          </a:p>
          <a:p>
            <a:pPr algn="l"/>
            <a:r>
              <a:rPr lang="zh-CN" altLang="en-US"/>
              <a:t>print name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行和缩进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13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True: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print ("True")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# 没有严格缩进，在执行时会报错</a:t>
            </a:r>
            <a:endParaRPr lang="zh-CN" altLang="en-US"/>
          </a:p>
          <a:p>
            <a:pPr algn="l"/>
            <a:r>
              <a:rPr lang="zh-CN" altLang="en-US"/>
              <a:t>  print ("False")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行和缩进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13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True: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print ("True")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# 没有严格缩进，在执行时会报错</a:t>
            </a:r>
            <a:endParaRPr lang="zh-CN" altLang="en-US"/>
          </a:p>
          <a:p>
            <a:pPr algn="l"/>
            <a:r>
              <a:rPr lang="zh-CN" altLang="en-US"/>
              <a:t>  print ("False")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500" dirty="0">
                <a:hlinkClick r:id="rId3" action="ppaction://hlinkfile"/>
              </a:rPr>
              <a:t>基础语法链接</a:t>
            </a:r>
            <a:r>
              <a:rPr lang="en-US" altLang="zh-CN" sz="1500" dirty="0"/>
              <a:t> - </a:t>
            </a:r>
            <a:r>
              <a:rPr lang="zh-CN" altLang="en-US" sz="1500" dirty="0"/>
              <a:t>下面的列表显示了在Python中的保留字。这些保留字不能用作常数或变数，或任何其他标识符名称。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and	exec	not</a:t>
            </a:r>
            <a:r>
              <a:rPr lang="en-US" altLang="zh-CN" sz="2800" dirty="0"/>
              <a:t>  </a:t>
            </a:r>
            <a:r>
              <a:rPr lang="zh-CN" altLang="en-US" sz="2800" dirty="0"/>
              <a:t>assert	finally</a:t>
            </a:r>
            <a:r>
              <a:rPr lang="en-US" altLang="zh-CN" sz="2800" dirty="0"/>
              <a:t> </a:t>
            </a:r>
            <a:r>
              <a:rPr lang="zh-CN" altLang="en-US" sz="2800" dirty="0"/>
              <a:t>or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break	for	pass</a:t>
            </a:r>
            <a:r>
              <a:rPr lang="en-US" altLang="zh-CN" sz="2800" dirty="0"/>
              <a:t>   </a:t>
            </a:r>
            <a:r>
              <a:rPr lang="zh-CN" altLang="en-US" sz="2800" dirty="0"/>
              <a:t>class	from	print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continue	global	raise</a:t>
            </a:r>
            <a:r>
              <a:rPr lang="en-US" altLang="zh-CN" sz="2800" dirty="0"/>
              <a:t>   </a:t>
            </a:r>
            <a:r>
              <a:rPr lang="zh-CN" altLang="en-US" sz="2800" dirty="0"/>
              <a:t>def	if	return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del	import	try</a:t>
            </a:r>
            <a:r>
              <a:rPr lang="en-US" altLang="zh-CN" sz="2800" dirty="0"/>
              <a:t>       </a:t>
            </a:r>
            <a:r>
              <a:rPr lang="zh-CN" altLang="en-US" sz="2800" dirty="0"/>
              <a:t>elif	in	while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else	is	with</a:t>
            </a:r>
            <a:r>
              <a:rPr lang="en-US" altLang="zh-CN" sz="2800" dirty="0"/>
              <a:t>     </a:t>
            </a:r>
            <a:r>
              <a:rPr lang="zh-CN" altLang="en-US" sz="2800" dirty="0"/>
              <a:t>except	lambda	yield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500" dirty="0">
                <a:hlinkClick r:id="rId3" action="ppaction://hlinkfile"/>
              </a:rPr>
              <a:t>基础语法链接</a:t>
            </a:r>
            <a:r>
              <a:rPr lang="en-US" altLang="zh-CN" sz="1500" dirty="0"/>
              <a:t> - </a:t>
            </a:r>
            <a:r>
              <a:rPr lang="zh-CN" altLang="en-US" sz="1500" dirty="0"/>
              <a:t>下面的列表显示了在Python中的保留字。这些保留字不能用作常数或变数，或任何其他标识符名称。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and	exec	not</a:t>
            </a:r>
            <a:r>
              <a:rPr lang="en-US" altLang="zh-CN" sz="2800" dirty="0"/>
              <a:t>  </a:t>
            </a:r>
            <a:r>
              <a:rPr lang="zh-CN" altLang="en-US" sz="2800" dirty="0"/>
              <a:t>assert	finally</a:t>
            </a:r>
            <a:r>
              <a:rPr lang="en-US" altLang="zh-CN" sz="2800" dirty="0"/>
              <a:t> </a:t>
            </a:r>
            <a:r>
              <a:rPr lang="zh-CN" altLang="en-US" sz="2800" dirty="0"/>
              <a:t>or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break	for	pass</a:t>
            </a:r>
            <a:r>
              <a:rPr lang="en-US" altLang="zh-CN" sz="2800" dirty="0"/>
              <a:t>   </a:t>
            </a:r>
            <a:r>
              <a:rPr lang="zh-CN" altLang="en-US" sz="2800" dirty="0"/>
              <a:t>class	from	print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continue	global	raise</a:t>
            </a:r>
            <a:r>
              <a:rPr lang="en-US" altLang="zh-CN" sz="2800" dirty="0"/>
              <a:t>   </a:t>
            </a:r>
            <a:r>
              <a:rPr lang="zh-CN" altLang="en-US" sz="2800" dirty="0"/>
              <a:t>def	if	return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del	import	try</a:t>
            </a:r>
            <a:r>
              <a:rPr lang="en-US" altLang="zh-CN" sz="2800" dirty="0"/>
              <a:t>       </a:t>
            </a:r>
            <a:r>
              <a:rPr lang="zh-CN" altLang="en-US" sz="2800" dirty="0"/>
              <a:t>elif	in	while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else	is	with</a:t>
            </a:r>
            <a:r>
              <a:rPr lang="en-US" altLang="zh-CN" sz="2800" dirty="0"/>
              <a:t>     </a:t>
            </a:r>
            <a:r>
              <a:rPr lang="zh-CN" altLang="en-US" sz="2800" dirty="0"/>
              <a:t>except	lambda	yield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500" dirty="0">
                <a:hlinkClick r:id="rId3" action="ppaction://hlinkfile"/>
              </a:rPr>
              <a:t>基础语法链接</a:t>
            </a:r>
            <a:r>
              <a:rPr lang="en-US" altLang="zh-CN" sz="1500" dirty="0"/>
              <a:t> - </a:t>
            </a:r>
            <a:r>
              <a:rPr lang="zh-CN" altLang="en-US" sz="1500" dirty="0"/>
              <a:t>下面的列表显示了在Python中的保留字。这些保留字不能用作常数或变数，或任何其他标识符名称。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and	exec	not</a:t>
            </a:r>
            <a:r>
              <a:rPr lang="en-US" altLang="zh-CN" sz="2800" dirty="0"/>
              <a:t>  </a:t>
            </a:r>
            <a:r>
              <a:rPr lang="zh-CN" altLang="en-US" sz="2800" dirty="0"/>
              <a:t>assert	finally</a:t>
            </a:r>
            <a:r>
              <a:rPr lang="en-US" altLang="zh-CN" sz="2800" dirty="0"/>
              <a:t> </a:t>
            </a:r>
            <a:r>
              <a:rPr lang="zh-CN" altLang="en-US" sz="2800" dirty="0"/>
              <a:t>or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break	for	pass</a:t>
            </a:r>
            <a:r>
              <a:rPr lang="en-US" altLang="zh-CN" sz="2800" dirty="0"/>
              <a:t>   </a:t>
            </a:r>
            <a:r>
              <a:rPr lang="zh-CN" altLang="en-US" sz="2800" dirty="0"/>
              <a:t>class	from	print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continue	global	raise</a:t>
            </a:r>
            <a:r>
              <a:rPr lang="en-US" altLang="zh-CN" sz="2800" dirty="0"/>
              <a:t>   </a:t>
            </a:r>
            <a:r>
              <a:rPr lang="zh-CN" altLang="en-US" sz="2800" dirty="0"/>
              <a:t>def	if	return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del	import	try</a:t>
            </a:r>
            <a:r>
              <a:rPr lang="en-US" altLang="zh-CN" sz="2800" dirty="0"/>
              <a:t>       </a:t>
            </a:r>
            <a:r>
              <a:rPr lang="zh-CN" altLang="en-US" sz="2800" dirty="0"/>
              <a:t>elif	in	while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else	is	with</a:t>
            </a:r>
            <a:r>
              <a:rPr lang="en-US" altLang="zh-CN" sz="2800" dirty="0"/>
              <a:t>     </a:t>
            </a:r>
            <a:r>
              <a:rPr lang="zh-CN" altLang="en-US" sz="2800" dirty="0"/>
              <a:t>except	lambda	yield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500" dirty="0">
                <a:hlinkClick r:id="rId3" action="ppaction://hlinkfile"/>
              </a:rPr>
              <a:t>基础语法链接</a:t>
            </a:r>
            <a:r>
              <a:rPr lang="en-US" altLang="zh-CN" sz="1500" dirty="0"/>
              <a:t> - </a:t>
            </a:r>
            <a:r>
              <a:rPr lang="zh-CN" altLang="en-US" sz="1500" dirty="0"/>
              <a:t>下面的列表显示了在Python中的保留字。这些保留字不能用作常数或变数，或任何其他标识符名称。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and	exec	not</a:t>
            </a:r>
            <a:r>
              <a:rPr lang="en-US" altLang="zh-CN" sz="2800" dirty="0"/>
              <a:t>  </a:t>
            </a:r>
            <a:r>
              <a:rPr lang="zh-CN" altLang="en-US" sz="2800" dirty="0"/>
              <a:t>assert	finally</a:t>
            </a:r>
            <a:r>
              <a:rPr lang="en-US" altLang="zh-CN" sz="2800" dirty="0"/>
              <a:t> </a:t>
            </a:r>
            <a:r>
              <a:rPr lang="zh-CN" altLang="en-US" sz="2800" dirty="0"/>
              <a:t>or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break	for	pass</a:t>
            </a:r>
            <a:r>
              <a:rPr lang="en-US" altLang="zh-CN" sz="2800" dirty="0"/>
              <a:t>   </a:t>
            </a:r>
            <a:r>
              <a:rPr lang="zh-CN" altLang="en-US" sz="2800" dirty="0"/>
              <a:t>class	from	print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continue	global	raise</a:t>
            </a:r>
            <a:r>
              <a:rPr lang="en-US" altLang="zh-CN" sz="2800" dirty="0"/>
              <a:t>   </a:t>
            </a:r>
            <a:r>
              <a:rPr lang="zh-CN" altLang="en-US" sz="2800" dirty="0"/>
              <a:t>def	if	return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del	import	try</a:t>
            </a:r>
            <a:r>
              <a:rPr lang="en-US" altLang="zh-CN" sz="2800" dirty="0"/>
              <a:t>       </a:t>
            </a:r>
            <a:r>
              <a:rPr lang="zh-CN" altLang="en-US" sz="2800" dirty="0"/>
              <a:t>elif	in	while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else	is	with</a:t>
            </a:r>
            <a:r>
              <a:rPr lang="en-US" altLang="zh-CN" sz="2800" dirty="0"/>
              <a:t>     </a:t>
            </a:r>
            <a:r>
              <a:rPr lang="zh-CN" altLang="en-US" sz="2800" dirty="0"/>
              <a:t>except	lambda	yield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500" dirty="0">
                <a:hlinkClick r:id="rId3" action="ppaction://hlinkfile"/>
              </a:rPr>
              <a:t>基础语法链接</a:t>
            </a:r>
            <a:r>
              <a:rPr lang="en-US" altLang="zh-CN" sz="1500" dirty="0"/>
              <a:t> - </a:t>
            </a:r>
            <a:r>
              <a:rPr lang="zh-CN" altLang="en-US" sz="1500" dirty="0"/>
              <a:t>下面的列表显示了在Python中的保留字。这些保留字不能用作常数或变数，或任何其他标识符名称。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and	exec	not</a:t>
            </a:r>
            <a:r>
              <a:rPr lang="en-US" altLang="zh-CN" sz="2800" dirty="0"/>
              <a:t>  </a:t>
            </a:r>
            <a:r>
              <a:rPr lang="zh-CN" altLang="en-US" sz="2800" dirty="0"/>
              <a:t>assert	finally</a:t>
            </a:r>
            <a:r>
              <a:rPr lang="en-US" altLang="zh-CN" sz="2800" dirty="0"/>
              <a:t> </a:t>
            </a:r>
            <a:r>
              <a:rPr lang="zh-CN" altLang="en-US" sz="2800" dirty="0"/>
              <a:t>or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break	for	pass</a:t>
            </a:r>
            <a:r>
              <a:rPr lang="en-US" altLang="zh-CN" sz="2800" dirty="0"/>
              <a:t>   </a:t>
            </a:r>
            <a:r>
              <a:rPr lang="zh-CN" altLang="en-US" sz="2800" dirty="0"/>
              <a:t>class	from	print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continue	global	raise</a:t>
            </a:r>
            <a:r>
              <a:rPr lang="en-US" altLang="zh-CN" sz="2800" dirty="0"/>
              <a:t>   </a:t>
            </a:r>
            <a:r>
              <a:rPr lang="zh-CN" altLang="en-US" sz="2800" dirty="0"/>
              <a:t>def	if	return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del	import	try</a:t>
            </a:r>
            <a:r>
              <a:rPr lang="en-US" altLang="zh-CN" sz="2800" dirty="0"/>
              <a:t>       </a:t>
            </a:r>
            <a:r>
              <a:rPr lang="zh-CN" altLang="en-US" sz="2800" dirty="0"/>
              <a:t>elif	in	while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else	is	with</a:t>
            </a:r>
            <a:r>
              <a:rPr lang="en-US" altLang="zh-CN" sz="2800" dirty="0"/>
              <a:t>     </a:t>
            </a:r>
            <a:r>
              <a:rPr lang="zh-CN" altLang="en-US" sz="2800" dirty="0"/>
              <a:t>except	lambda	yield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我们会接触到哪些</a:t>
            </a:r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概念？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305" y="1755775"/>
            <a:ext cx="8192135" cy="4789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Lession-2: Python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Lession-2: Python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学习网站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2562" y="3602038"/>
            <a:ext cx="7475438" cy="1655762"/>
          </a:xfrm>
        </p:spPr>
        <p:txBody>
          <a:bodyPr/>
          <a:lstStyle/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中文网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_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派森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|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CNPython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Welcome to Python.org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Python</a:t>
            </a:r>
            <a:r>
              <a:rPr lang="zh-CN" altLang="en-US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 基础教程 </a:t>
            </a:r>
            <a:r>
              <a:rPr lang="en-US" altLang="zh-CN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| </a:t>
            </a:r>
            <a:r>
              <a:rPr lang="zh-CN" altLang="en-US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4"/>
              </a:rPr>
              <a:t>菜鸟教程</a:t>
            </a:r>
            <a:endParaRPr lang="en-US" altLang="zh-CN" b="0" i="0" u="sng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https://github.com/</a:t>
            </a:r>
            <a:endParaRPr lang="zh-CN" altLang="en-US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飞机大战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D:\WorkSpace\PythonLession\python</a:t>
            </a:r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飞机大战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>
                <a:hlinkClick r:id="rId3"/>
              </a:rPr>
              <a:t>参考：飞机大战编程</a:t>
            </a:r>
            <a:r>
              <a:rPr lang="en-US" altLang="zh-CN" dirty="0">
                <a:hlinkClick r:id="rId3"/>
              </a:rPr>
              <a:t>python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蚂蚁寻路算法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AntColonyAlgorithm</a:t>
            </a:r>
            <a:endParaRPr lang="zh-CN" alt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编程世界</a:t>
            </a:r>
            <a:endParaRPr lang="zh-CN" alt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我们的第一次课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Freeform 8"/>
          <p:cNvSpPr/>
          <p:nvPr>
            <p:custDataLst>
              <p:tags r:id="rId1"/>
            </p:custDataLst>
          </p:nvPr>
        </p:nvSpPr>
        <p:spPr bwMode="auto">
          <a:xfrm>
            <a:off x="6110818" y="1590315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5" name="Freeform 9"/>
          <p:cNvSpPr/>
          <p:nvPr>
            <p:custDataLst>
              <p:tags r:id="rId2"/>
            </p:custDataLst>
          </p:nvPr>
        </p:nvSpPr>
        <p:spPr bwMode="auto">
          <a:xfrm>
            <a:off x="4726660" y="1590315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6" name="Freeform 10"/>
          <p:cNvSpPr/>
          <p:nvPr>
            <p:custDataLst>
              <p:tags r:id="rId3"/>
            </p:custDataLst>
          </p:nvPr>
        </p:nvSpPr>
        <p:spPr bwMode="auto">
          <a:xfrm>
            <a:off x="6110818" y="3987121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7" name="Freeform 11"/>
          <p:cNvSpPr/>
          <p:nvPr>
            <p:custDataLst>
              <p:tags r:id="rId4"/>
            </p:custDataLst>
          </p:nvPr>
        </p:nvSpPr>
        <p:spPr bwMode="auto">
          <a:xfrm>
            <a:off x="4726660" y="3987121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5"/>
            </p:custDataLst>
          </p:nvPr>
        </p:nvSpPr>
        <p:spPr bwMode="auto">
          <a:xfrm>
            <a:off x="4034577" y="2788718"/>
            <a:ext cx="1348180" cy="1554114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9" name="Freeform 13"/>
          <p:cNvSpPr/>
          <p:nvPr>
            <p:custDataLst>
              <p:tags r:id="rId6"/>
            </p:custDataLst>
          </p:nvPr>
        </p:nvSpPr>
        <p:spPr bwMode="auto">
          <a:xfrm>
            <a:off x="6802897" y="2788718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2" name="Freeform 2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171112" y="2132350"/>
            <a:ext cx="465619" cy="470045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3" name="Freeform 2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527713" y="3330752"/>
            <a:ext cx="368262" cy="470045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4" name="Freeform 28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7266398" y="3339221"/>
            <a:ext cx="421173" cy="453107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5" name="Freeform 29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6612415" y="2140819"/>
            <a:ext cx="383078" cy="453107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6" name="Freeform 3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616647" y="4497395"/>
            <a:ext cx="374613" cy="470045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7" name="Freeform 31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5240955" y="4533390"/>
            <a:ext cx="319585" cy="461576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3166514" y="4494318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05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2495600" y="3114786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03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22"/>
            </p:custDataLst>
          </p:nvPr>
        </p:nvSpPr>
        <p:spPr>
          <a:xfrm>
            <a:off x="3133862" y="1591402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01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3"/>
            </p:custDataLst>
          </p:nvPr>
        </p:nvSpPr>
        <p:spPr>
          <a:xfrm>
            <a:off x="7785777" y="4494318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06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24"/>
            </p:custDataLst>
          </p:nvPr>
        </p:nvSpPr>
        <p:spPr>
          <a:xfrm>
            <a:off x="8522302" y="3114786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04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25"/>
            </p:custDataLst>
          </p:nvPr>
        </p:nvSpPr>
        <p:spPr>
          <a:xfrm>
            <a:off x="7824017" y="1591402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02</a:t>
            </a:r>
            <a:endParaRPr lang="zh-CN" altLang="en-US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6"/>
            </p:custDataLst>
          </p:nvPr>
        </p:nvSpPr>
        <p:spPr>
          <a:xfrm>
            <a:off x="7824017" y="2247255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8522302" y="3789040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7785777" y="5199583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循环语句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9"/>
            </p:custDataLst>
          </p:nvPr>
        </p:nvSpPr>
        <p:spPr>
          <a:xfrm>
            <a:off x="886479" y="2247255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基础语法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0"/>
            </p:custDataLst>
          </p:nvPr>
        </p:nvSpPr>
        <p:spPr>
          <a:xfrm>
            <a:off x="248217" y="3789040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31"/>
            </p:custDataLst>
          </p:nvPr>
        </p:nvSpPr>
        <p:spPr>
          <a:xfrm>
            <a:off x="919131" y="5199583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条件语句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32"/>
            </p:custDataLst>
          </p:nvPr>
        </p:nvSpPr>
        <p:spPr>
          <a:xfrm>
            <a:off x="837738" y="317817"/>
            <a:ext cx="10515600" cy="104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3600" tIns="46800" rIns="90000" bIns="46800" rtlCol="0" anchor="ctr">
            <a:normAutofit/>
          </a:bodyPr>
          <a:lstStyle>
            <a:defPPr>
              <a:defRPr lang="zh-CN"/>
            </a:defPPr>
            <a:lvl1pPr algn="ctr" defTabSz="6445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algn="l"/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What we study today?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Say Hello to The World!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470" y="2400935"/>
            <a:ext cx="4164965" cy="118300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/>
              <a:t>#!/usr/bin/python3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print("Hello, World!")</a:t>
            </a:r>
            <a:endParaRPr lang="en-US" altLang="zh-CN" dirty="0"/>
          </a:p>
        </p:txBody>
      </p:sp>
      <p:sp>
        <p:nvSpPr>
          <p:cNvPr id="3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40105" y="4645025"/>
            <a:ext cx="4164965" cy="15970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/>
              <a:t>#!/usr/bin/python3</a:t>
            </a:r>
            <a:endParaRPr lang="en-US" altLang="zh-CN" sz="1700" dirty="0"/>
          </a:p>
          <a:p>
            <a:r>
              <a:rPr lang="en-US" altLang="zh-CN" sz="1700" dirty="0"/>
              <a:t># -*- coding: UTF-8 -*-</a:t>
            </a:r>
            <a:endParaRPr lang="en-US" altLang="zh-CN" sz="1700" dirty="0"/>
          </a:p>
          <a:p>
            <a:r>
              <a:rPr lang="en-US" altLang="zh-CN" sz="1700" dirty="0"/>
              <a:t> </a:t>
            </a:r>
            <a:endParaRPr lang="en-US" altLang="zh-CN" sz="1700" dirty="0"/>
          </a:p>
          <a:p>
            <a:r>
              <a:rPr lang="en-US" altLang="zh-CN" sz="1700" dirty="0"/>
              <a:t>print( "你好，世界!" )</a:t>
            </a:r>
            <a:endParaRPr lang="en-US" altLang="zh-CN" sz="1700" dirty="0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基础语法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zh-CN" altLang="en-US" dirty="0">
                <a:sym typeface="+mn-ea"/>
              </a:rPr>
              <a:t>Python 保留字符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09750"/>
            <a:ext cx="7755255" cy="3846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行和缩进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13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True: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print ("True")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# 没有严格缩进，在执行时会报错</a:t>
            </a:r>
            <a:endParaRPr lang="zh-CN" altLang="en-US"/>
          </a:p>
          <a:p>
            <a:pPr algn="l"/>
            <a:r>
              <a:rPr lang="zh-CN" altLang="en-US"/>
              <a:t>  print ("False")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Python空行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20300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函数之间或类的方法之间用空行分隔，表示一段新的代码的开始。类和函数入口之间也用一行空行分隔，以突出函数入口的开始。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空行与代码缩进不同，空行并不是Python语法的一部分。书写时不插入空行，Python解释器运行也不会出错。但是空行的作用在于分隔两段不同功能或含义的代码，便于日后代码的维护或重构。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记住：空行也是程序代码的一部分。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Python注释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17532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# 第一个注释</a:t>
            </a:r>
            <a:endParaRPr lang="zh-CN" altLang="en-US"/>
          </a:p>
          <a:p>
            <a:pPr algn="l"/>
            <a:r>
              <a:rPr lang="zh-CN" altLang="en-US"/>
              <a:t>print ("Hello, Python!")  # 第二个注释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命令行参数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2584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$ python -h </a:t>
            </a:r>
            <a:endParaRPr lang="zh-CN" altLang="en-US"/>
          </a:p>
          <a:p>
            <a:pPr algn="l"/>
            <a:r>
              <a:rPr lang="zh-CN" altLang="en-US"/>
              <a:t>usage: python [option] ... [-c cmd | -m mod | file | -] [arg] ... </a:t>
            </a:r>
            <a:endParaRPr lang="zh-CN" altLang="en-US"/>
          </a:p>
          <a:p>
            <a:pPr algn="l"/>
            <a:r>
              <a:rPr lang="zh-CN" altLang="en-US"/>
              <a:t>Options and arguments (and corresponding environment variables): </a:t>
            </a:r>
            <a:endParaRPr lang="zh-CN" altLang="en-US"/>
          </a:p>
          <a:p>
            <a:pPr algn="l"/>
            <a:r>
              <a:rPr lang="zh-CN" altLang="en-US"/>
              <a:t>-c cmd : program passed in as string (terminates option list) </a:t>
            </a:r>
            <a:endParaRPr lang="zh-CN" altLang="en-US"/>
          </a:p>
          <a:p>
            <a:pPr algn="l"/>
            <a:r>
              <a:rPr lang="zh-CN" altLang="en-US"/>
              <a:t>-d     : debug output from parser (also PYTHONDEBUG=x) </a:t>
            </a:r>
            <a:endParaRPr lang="zh-CN" altLang="en-US"/>
          </a:p>
          <a:p>
            <a:pPr algn="l"/>
            <a:r>
              <a:rPr lang="zh-CN" altLang="en-US"/>
              <a:t>-E     : ignore environment variables (such as PYTHONPATH) </a:t>
            </a:r>
            <a:endParaRPr lang="zh-CN" altLang="en-US"/>
          </a:p>
          <a:p>
            <a:pPr algn="l"/>
            <a:r>
              <a:rPr lang="zh-CN" altLang="en-US"/>
              <a:t>-h     : print this help message and exit 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[ etc. ]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1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254_1"/>
  <p:tag name="KSO_WM_TEMPLATE_CATEGORY" val="custom"/>
  <p:tag name="KSO_WM_TEMPLATE_INDEX" val="20180683"/>
  <p:tag name="KSO_WM_TEMPLATE_SUBCATEGORY" val="combine"/>
  <p:tag name="KSO_WM_TEMPLATE_THUMBS_INDEX" val="1、2、6、12、13、18、23、28、31、32"/>
  <p:tag name="KSO_WM_TEMPLATE_MASTER_TYPE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0683"/>
</p:tagLst>
</file>

<file path=ppt/tags/tag16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6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2"/>
  <p:tag name="KSO_WM_UNIT_ID" val="custom20180683_17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2"/>
  <p:tag name="KSO_WM_UNIT_ID" val="custom20180683_17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1"/>
  <p:tag name="KSO_WM_UNIT_LAYERLEVEL" val="1_1_1"/>
  <p:tag name="KSO_WM_DIAGRAM_GROUP_CODE" val="l1-2"/>
  <p:tag name="KSO_WM_UNIT_ID" val="custom20180683_17*l_h_i*1_6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2"/>
  <p:tag name="KSO_WM_UNIT_ID" val="custom20180683_17*l_h_i*1_5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2"/>
  <p:tag name="KSO_WM_UNIT_ID" val="custom20180683_17*l_h_i*1_3_3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2"/>
  <p:tag name="KSO_WM_UNIT_ID" val="custom20180683_17*l_h_i*1_4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2"/>
  <p:tag name="KSO_WM_UNIT_LAYERLEVEL" val="1_1_1"/>
  <p:tag name="KSO_WM_DIAGRAM_GROUP_CODE" val="l1-2"/>
  <p:tag name="KSO_WM_UNIT_ID" val="custom20180683_17*l_h_i*1_1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2"/>
  <p:tag name="KSO_WM_UNIT_ID" val="custom20180683_17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2"/>
  <p:tag name="KSO_WM_UNIT_LAYERLEVEL" val="1_1_1"/>
  <p:tag name="KSO_WM_DIAGRAM_GROUP_CODE" val="l1-2"/>
  <p:tag name="KSO_WM_UNIT_ID" val="custom20180683_17*l_h_i*1_4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2"/>
  <p:tag name="KSO_WM_UNIT_LAYERLEVEL" val="1_1_1"/>
  <p:tag name="KSO_WM_DIAGRAM_GROUP_CODE" val="l1-2"/>
  <p:tag name="KSO_WM_UNIT_ID" val="custom20180683_17*l_h_i*1_2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2"/>
  <p:tag name="KSO_WM_UNIT_LAYERLEVEL" val="1_1_1"/>
  <p:tag name="KSO_WM_DIAGRAM_GROUP_CODE" val="l1-2"/>
  <p:tag name="KSO_WM_UNIT_ID" val="custom20180683_17*l_h_i*1_6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2"/>
  <p:tag name="KSO_WM_UNIT_LAYERLEVEL" val="1_1_1"/>
  <p:tag name="KSO_WM_DIAGRAM_GROUP_CODE" val="l1-2"/>
  <p:tag name="KSO_WM_UNIT_ID" val="custom20180683_17*l_h_i*1_5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3"/>
  <p:tag name="KSO_WM_UNIT_LAYERLEVEL" val="1_1_1"/>
  <p:tag name="KSO_WM_DIAGRAM_GROUP_CODE" val="l1-2"/>
  <p:tag name="KSO_WM_UNIT_ID" val="custom20180683_17*l_h_i*1_5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2"/>
  <p:tag name="KSO_WM_UNIT_ID" val="custom20180683_17*l_h_i*1_3_2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3"/>
  <p:tag name="KSO_WM_UNIT_LAYERLEVEL" val="1_1_1"/>
  <p:tag name="KSO_WM_DIAGRAM_GROUP_CODE" val="l1-2"/>
  <p:tag name="KSO_WM_UNIT_ID" val="custom20180683_17*l_h_i*1_1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3"/>
  <p:tag name="KSO_WM_UNIT_LAYERLEVEL" val="1_1_1"/>
  <p:tag name="KSO_WM_DIAGRAM_GROUP_CODE" val="l1-2"/>
  <p:tag name="KSO_WM_UNIT_ID" val="custom20180683_17*l_h_i*1_6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3"/>
  <p:tag name="KSO_WM_UNIT_LAYERLEVEL" val="1_1_1"/>
  <p:tag name="KSO_WM_DIAGRAM_GROUP_CODE" val="l1-2"/>
  <p:tag name="KSO_WM_UNIT_ID" val="custom20180683_17*l_h_i*1_4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3"/>
  <p:tag name="KSO_WM_UNIT_LAYERLEVEL" val="1_1_1"/>
  <p:tag name="KSO_WM_DIAGRAM_GROUP_CODE" val="l1-2"/>
  <p:tag name="KSO_WM_UNIT_ID" val="custom20180683_17*l_h_i*1_2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6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5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0683_17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9.5446*125.222"/>
  <p:tag name="KSO_WM_SLIDE_SIZE" val="912.333*320.546"/>
  <p:tag name="KSO_WM_COMBINE_RELATE_SLIDE_ID" val="diagram20174773_5"/>
  <p:tag name="KSO_WM_TEMPLATE_CATEGORY" val="custom"/>
  <p:tag name="KSO_WM_TEMPLATE_INDEX" val="20180683"/>
  <p:tag name="KSO_WM_SLIDE_ID" val="custom20180683_17"/>
  <p:tag name="KSO_WM_SLIDE_INDEX" val="17"/>
  <p:tag name="KSO_WM_DIAGRAM_GROUP_CODE" val="l1-2"/>
  <p:tag name="KSO_WM_TEMPLATE_SUBCATEGORY" val="0"/>
  <p:tag name="KSO_WM_SLIDE_SUBTYPE" val="diag"/>
  <p:tag name="KSO_WM_TEMPLATE_MASTER_TYPE" val="1"/>
  <p:tag name="KSO_WM_TEMPLATE_COLOR_TYPE" val="0"/>
  <p:tag name="KSO_WM_SLIDE_DIAGTYPE" val="l"/>
</p:tagLst>
</file>

<file path=ppt/tags/tag19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19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19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19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199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0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0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0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7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0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9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7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2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2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2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2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2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26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2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29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3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32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33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4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5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6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7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8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9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7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20180683">
      <a:dk1>
        <a:srgbClr val="000000"/>
      </a:dk1>
      <a:lt1>
        <a:srgbClr val="FFFFFF"/>
      </a:lt1>
      <a:dk2>
        <a:srgbClr val="001345"/>
      </a:dk2>
      <a:lt2>
        <a:srgbClr val="002F67"/>
      </a:lt2>
      <a:accent1>
        <a:srgbClr val="5B9BD5"/>
      </a:accent1>
      <a:accent2>
        <a:srgbClr val="528BCE"/>
      </a:accent2>
      <a:accent3>
        <a:srgbClr val="497AC7"/>
      </a:accent3>
      <a:accent4>
        <a:srgbClr val="FFDF79"/>
      </a:accent4>
      <a:accent5>
        <a:srgbClr val="FFD13F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WPS 演示</Application>
  <PresentationFormat>宽屏</PresentationFormat>
  <Paragraphs>210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Tahoma</vt:lpstr>
      <vt:lpstr>黑体</vt:lpstr>
      <vt:lpstr>Arial Unicode MS</vt:lpstr>
      <vt:lpstr>1_Office 主题</vt:lpstr>
      <vt:lpstr>编程世界</vt:lpstr>
      <vt:lpstr>我们会接触到哪些东西？</vt:lpstr>
      <vt:lpstr>PowerPoint 演示文稿</vt:lpstr>
      <vt:lpstr>Say Hello to The World!</vt:lpstr>
      <vt:lpstr>基础语法 - Python 保留字符</vt:lpstr>
      <vt:lpstr>行和缩进</vt:lpstr>
      <vt:lpstr>Python空行</vt:lpstr>
      <vt:lpstr>Python注释</vt:lpstr>
      <vt:lpstr>命令行参数</vt:lpstr>
      <vt:lpstr>同一行显示多条语句</vt:lpstr>
      <vt:lpstr>变量赋值</vt:lpstr>
      <vt:lpstr>行和缩进</vt:lpstr>
      <vt:lpstr>行和缩进</vt:lpstr>
      <vt:lpstr>基础语法 - Python 保留字符</vt:lpstr>
      <vt:lpstr>基础语法 - Python 保留字符</vt:lpstr>
      <vt:lpstr>基础语法 - Python 保留字符</vt:lpstr>
      <vt:lpstr>基础语法 - Python 保留字符</vt:lpstr>
      <vt:lpstr>基础语法 - Python 保留字符</vt:lpstr>
      <vt:lpstr>PowerPoint 演示文稿</vt:lpstr>
      <vt:lpstr>编程世界</vt:lpstr>
      <vt:lpstr>编程世界</vt:lpstr>
      <vt:lpstr>Python学习网站</vt:lpstr>
      <vt:lpstr>飞机大战</vt:lpstr>
      <vt:lpstr>蚂蚁寻路算法</vt:lpstr>
      <vt:lpstr>编程世界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编程世界</dc:title>
  <dc:creator>JerryZ</dc:creator>
  <cp:lastModifiedBy>小新</cp:lastModifiedBy>
  <cp:revision>83</cp:revision>
  <dcterms:created xsi:type="dcterms:W3CDTF">2021-06-13T09:46:00Z</dcterms:created>
  <dcterms:modified xsi:type="dcterms:W3CDTF">2021-07-25T05:54:47Z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411B514F08174DF999CACACB03A618F3</vt:lpwstr>
  </property>
  <property fmtid="{D5CDD505-2E9C-101B-9397-08002B2CF9AE}" pid="3" name="KSOProductBuildVer">
    <vt:lpwstr>2052-11.1.0.10667</vt:lpwstr>
  </property>
</Properties>
</file>