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87C3"/>
    <a:srgbClr val="30AC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1" d="100"/>
          <a:sy n="91" d="100"/>
        </p:scale>
        <p:origin x="723"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E0EDE-DC0F-4052-A9A5-70B6767C4DF9}" type="datetimeFigureOut">
              <a:rPr lang="en-IN" smtClean="0"/>
              <a:t>14-06-2024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9F7BE-B057-4D81-9066-FADE24E74535}" type="slidenum">
              <a:rPr lang="en-IN" smtClean="0"/>
              <a:t>‹#›</a:t>
            </a:fld>
            <a:endParaRPr lang="en-IN"/>
          </a:p>
        </p:txBody>
      </p:sp>
    </p:spTree>
    <p:extLst>
      <p:ext uri="{BB962C8B-B14F-4D97-AF65-F5344CB8AC3E}">
        <p14:creationId xmlns:p14="http://schemas.microsoft.com/office/powerpoint/2010/main" val="38825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0AF8A5-614F-4675-AFC5-9B2825F2BF0A}" type="datetime1">
              <a:rPr lang="en-IN" smtClean="0"/>
              <a:t>14-06-2024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6E3AA17A-E383-4E1E-B77C-2F050EC835CB}" type="slidenum">
              <a:rPr lang="en-IN" smtClean="0"/>
              <a:t>‹#›</a:t>
            </a:fld>
            <a:endParaRPr lang="en-IN"/>
          </a:p>
        </p:txBody>
      </p:sp>
    </p:spTree>
    <p:extLst>
      <p:ext uri="{BB962C8B-B14F-4D97-AF65-F5344CB8AC3E}">
        <p14:creationId xmlns:p14="http://schemas.microsoft.com/office/powerpoint/2010/main" val="3851784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411AB9-F216-41D7-BB4B-1FE432483B25}" type="datetime1">
              <a:rPr lang="en-IN" smtClean="0"/>
              <a:t>14-06-2024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3AA17A-E383-4E1E-B77C-2F050EC835CB}" type="slidenum">
              <a:rPr lang="en-IN" smtClean="0"/>
              <a:t>‹#›</a:t>
            </a:fld>
            <a:endParaRPr lang="en-IN"/>
          </a:p>
        </p:txBody>
      </p:sp>
    </p:spTree>
    <p:extLst>
      <p:ext uri="{BB962C8B-B14F-4D97-AF65-F5344CB8AC3E}">
        <p14:creationId xmlns:p14="http://schemas.microsoft.com/office/powerpoint/2010/main" val="1987049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C20D0-CA75-48FA-8434-621FD7FC918E}" type="datetime1">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3AA17A-E383-4E1E-B77C-2F050EC835CB}" type="slidenum">
              <a:rPr lang="en-IN" smtClean="0"/>
              <a:t>‹#›</a:t>
            </a:fld>
            <a:endParaRPr lang="en-IN"/>
          </a:p>
        </p:txBody>
      </p:sp>
    </p:spTree>
    <p:extLst>
      <p:ext uri="{BB962C8B-B14F-4D97-AF65-F5344CB8AC3E}">
        <p14:creationId xmlns:p14="http://schemas.microsoft.com/office/powerpoint/2010/main" val="3926704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B45A57-9DEC-4402-8A59-1BC05BA736BC}" type="datetime1">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3AA17A-E383-4E1E-B77C-2F050EC835CB}" type="slidenum">
              <a:rPr lang="en-IN" smtClean="0"/>
              <a:t>‹#›</a:t>
            </a:fld>
            <a:endParaRPr lang="en-IN"/>
          </a:p>
        </p:txBody>
      </p:sp>
    </p:spTree>
    <p:extLst>
      <p:ext uri="{BB962C8B-B14F-4D97-AF65-F5344CB8AC3E}">
        <p14:creationId xmlns:p14="http://schemas.microsoft.com/office/powerpoint/2010/main" val="2450065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8F2FEE-9936-4740-B77E-6F7C178BDD48}" type="datetime1">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3AA17A-E383-4E1E-B77C-2F050EC835CB}" type="slidenum">
              <a:rPr lang="en-IN" smtClean="0"/>
              <a:t>‹#›</a:t>
            </a:fld>
            <a:endParaRPr lang="en-IN"/>
          </a:p>
        </p:txBody>
      </p:sp>
    </p:spTree>
    <p:extLst>
      <p:ext uri="{BB962C8B-B14F-4D97-AF65-F5344CB8AC3E}">
        <p14:creationId xmlns:p14="http://schemas.microsoft.com/office/powerpoint/2010/main" val="3757238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07D010-35F3-4557-B238-770E44CDF374}" type="datetime1">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3AA17A-E383-4E1E-B77C-2F050EC835CB}" type="slidenum">
              <a:rPr lang="en-IN" smtClean="0"/>
              <a:t>‹#›</a:t>
            </a:fld>
            <a:endParaRPr lang="en-IN"/>
          </a:p>
        </p:txBody>
      </p:sp>
    </p:spTree>
    <p:extLst>
      <p:ext uri="{BB962C8B-B14F-4D97-AF65-F5344CB8AC3E}">
        <p14:creationId xmlns:p14="http://schemas.microsoft.com/office/powerpoint/2010/main" val="1699866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E2E332-FB71-4399-A834-C8D99CAE51AC}" type="datetime1">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3AA17A-E383-4E1E-B77C-2F050EC835CB}" type="slidenum">
              <a:rPr lang="en-IN" smtClean="0"/>
              <a:t>‹#›</a:t>
            </a:fld>
            <a:endParaRPr lang="en-IN"/>
          </a:p>
        </p:txBody>
      </p:sp>
    </p:spTree>
    <p:extLst>
      <p:ext uri="{BB962C8B-B14F-4D97-AF65-F5344CB8AC3E}">
        <p14:creationId xmlns:p14="http://schemas.microsoft.com/office/powerpoint/2010/main" val="4138591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BF3C48-FFA0-4E2D-B2FC-386ADF49BF31}" type="datetime1">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3AA17A-E383-4E1E-B77C-2F050EC835CB}" type="slidenum">
              <a:rPr lang="en-IN" smtClean="0"/>
              <a:t>‹#›</a:t>
            </a:fld>
            <a:endParaRPr lang="en-IN"/>
          </a:p>
        </p:txBody>
      </p:sp>
    </p:spTree>
    <p:extLst>
      <p:ext uri="{BB962C8B-B14F-4D97-AF65-F5344CB8AC3E}">
        <p14:creationId xmlns:p14="http://schemas.microsoft.com/office/powerpoint/2010/main" val="32200615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C5D559-3A37-47D1-940A-7DFBDEDF0B6B}" type="datetime1">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3AA17A-E383-4E1E-B77C-2F050EC835CB}" type="slidenum">
              <a:rPr lang="en-IN" smtClean="0"/>
              <a:t>‹#›</a:t>
            </a:fld>
            <a:endParaRPr lang="en-IN"/>
          </a:p>
        </p:txBody>
      </p:sp>
    </p:spTree>
    <p:extLst>
      <p:ext uri="{BB962C8B-B14F-4D97-AF65-F5344CB8AC3E}">
        <p14:creationId xmlns:p14="http://schemas.microsoft.com/office/powerpoint/2010/main" val="1354876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B1CB86-FFE6-4350-ADBF-248638650205}" type="datetime1">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6E3AA17A-E383-4E1E-B77C-2F050EC835CB}" type="slidenum">
              <a:rPr lang="en-IN" smtClean="0"/>
              <a:t>‹#›</a:t>
            </a:fld>
            <a:endParaRPr lang="en-IN"/>
          </a:p>
        </p:txBody>
      </p:sp>
    </p:spTree>
    <p:extLst>
      <p:ext uri="{BB962C8B-B14F-4D97-AF65-F5344CB8AC3E}">
        <p14:creationId xmlns:p14="http://schemas.microsoft.com/office/powerpoint/2010/main" val="2047921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2CFEB8-C060-47F1-9633-ED83EC1DE503}" type="datetime1">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3AA17A-E383-4E1E-B77C-2F050EC835CB}" type="slidenum">
              <a:rPr lang="en-IN" smtClean="0"/>
              <a:t>‹#›</a:t>
            </a:fld>
            <a:endParaRPr lang="en-IN"/>
          </a:p>
        </p:txBody>
      </p:sp>
    </p:spTree>
    <p:extLst>
      <p:ext uri="{BB962C8B-B14F-4D97-AF65-F5344CB8AC3E}">
        <p14:creationId xmlns:p14="http://schemas.microsoft.com/office/powerpoint/2010/main" val="4096593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F4D745-368F-41CA-8A8C-81734DDB1BEB}" type="datetime1">
              <a:rPr lang="en-IN" smtClean="0"/>
              <a:t>14-06-2024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3AA17A-E383-4E1E-B77C-2F050EC835CB}" type="slidenum">
              <a:rPr lang="en-IN" smtClean="0"/>
              <a:t>‹#›</a:t>
            </a:fld>
            <a:endParaRPr lang="en-IN"/>
          </a:p>
        </p:txBody>
      </p:sp>
    </p:spTree>
    <p:extLst>
      <p:ext uri="{BB962C8B-B14F-4D97-AF65-F5344CB8AC3E}">
        <p14:creationId xmlns:p14="http://schemas.microsoft.com/office/powerpoint/2010/main" val="1589729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C1ADCE-9BC8-446D-BDFE-F066817DDE49}" type="datetime1">
              <a:rPr lang="en-IN" smtClean="0"/>
              <a:t>14-06-2024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3AA17A-E383-4E1E-B77C-2F050EC835CB}" type="slidenum">
              <a:rPr lang="en-IN" smtClean="0"/>
              <a:t>‹#›</a:t>
            </a:fld>
            <a:endParaRPr lang="en-IN"/>
          </a:p>
        </p:txBody>
      </p:sp>
    </p:spTree>
    <p:extLst>
      <p:ext uri="{BB962C8B-B14F-4D97-AF65-F5344CB8AC3E}">
        <p14:creationId xmlns:p14="http://schemas.microsoft.com/office/powerpoint/2010/main" val="1414365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DE8C70-99EF-45D1-A7D7-F787122DF421}" type="datetime1">
              <a:rPr lang="en-IN" smtClean="0"/>
              <a:t>14-06-2024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3AA17A-E383-4E1E-B77C-2F050EC835CB}" type="slidenum">
              <a:rPr lang="en-IN" smtClean="0"/>
              <a:t>‹#›</a:t>
            </a:fld>
            <a:endParaRPr lang="en-IN"/>
          </a:p>
        </p:txBody>
      </p:sp>
    </p:spTree>
    <p:extLst>
      <p:ext uri="{BB962C8B-B14F-4D97-AF65-F5344CB8AC3E}">
        <p14:creationId xmlns:p14="http://schemas.microsoft.com/office/powerpoint/2010/main" val="1248477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0C11-04D4-4276-BEE1-AF38E11432B6}" type="datetime1">
              <a:rPr lang="en-IN" smtClean="0"/>
              <a:t>14-06-2024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3AA17A-E383-4E1E-B77C-2F050EC835CB}" type="slidenum">
              <a:rPr lang="en-IN" smtClean="0"/>
              <a:t>‹#›</a:t>
            </a:fld>
            <a:endParaRPr lang="en-IN"/>
          </a:p>
        </p:txBody>
      </p:sp>
    </p:spTree>
    <p:extLst>
      <p:ext uri="{BB962C8B-B14F-4D97-AF65-F5344CB8AC3E}">
        <p14:creationId xmlns:p14="http://schemas.microsoft.com/office/powerpoint/2010/main" val="4047660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CBA0F9-586C-4854-9A43-82358E0B730E}" type="datetime1">
              <a:rPr lang="en-IN" smtClean="0"/>
              <a:t>14-06-2024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3AA17A-E383-4E1E-B77C-2F050EC835CB}" type="slidenum">
              <a:rPr lang="en-IN" smtClean="0"/>
              <a:t>‹#›</a:t>
            </a:fld>
            <a:endParaRPr lang="en-IN"/>
          </a:p>
        </p:txBody>
      </p:sp>
    </p:spTree>
    <p:extLst>
      <p:ext uri="{BB962C8B-B14F-4D97-AF65-F5344CB8AC3E}">
        <p14:creationId xmlns:p14="http://schemas.microsoft.com/office/powerpoint/2010/main" val="2556804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678850-7CCB-42F0-A9EA-A41E1DB65B76}" type="datetime1">
              <a:rPr lang="en-IN" smtClean="0"/>
              <a:t>14-06-2024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3AA17A-E383-4E1E-B77C-2F050EC835CB}" type="slidenum">
              <a:rPr lang="en-IN" smtClean="0"/>
              <a:t>‹#›</a:t>
            </a:fld>
            <a:endParaRPr lang="en-IN"/>
          </a:p>
        </p:txBody>
      </p:sp>
    </p:spTree>
    <p:extLst>
      <p:ext uri="{BB962C8B-B14F-4D97-AF65-F5344CB8AC3E}">
        <p14:creationId xmlns:p14="http://schemas.microsoft.com/office/powerpoint/2010/main" val="1156773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5ABD0CD-6E84-4A63-A2F7-DCCBB16661FE}" type="datetime1">
              <a:rPr lang="en-IN" smtClean="0"/>
              <a:t>14-06-2024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E3AA17A-E383-4E1E-B77C-2F050EC835CB}" type="slidenum">
              <a:rPr lang="en-IN" smtClean="0"/>
              <a:t>‹#›</a:t>
            </a:fld>
            <a:endParaRPr lang="en-IN"/>
          </a:p>
        </p:txBody>
      </p:sp>
    </p:spTree>
    <p:extLst>
      <p:ext uri="{BB962C8B-B14F-4D97-AF65-F5344CB8AC3E}">
        <p14:creationId xmlns:p14="http://schemas.microsoft.com/office/powerpoint/2010/main" val="4388409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D824333-E24F-2DE7-1940-656B79308BE5}"/>
              </a:ext>
            </a:extLst>
          </p:cNvPr>
          <p:cNvSpPr/>
          <p:nvPr/>
        </p:nvSpPr>
        <p:spPr>
          <a:xfrm>
            <a:off x="-84842" y="5448693"/>
            <a:ext cx="2206250" cy="970962"/>
          </a:xfrm>
          <a:prstGeom prst="rect">
            <a:avLst/>
          </a:prstGeom>
          <a:solidFill>
            <a:srgbClr val="30ACEC">
              <a:alpha val="0"/>
            </a:srgbClr>
          </a:solidFill>
          <a:ln w="6350">
            <a:solidFill>
              <a:schemeClr val="tx1">
                <a:alpha val="83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FE6402F8-C008-763D-4DB4-2D7A6123FBBF}"/>
              </a:ext>
            </a:extLst>
          </p:cNvPr>
          <p:cNvSpPr/>
          <p:nvPr/>
        </p:nvSpPr>
        <p:spPr>
          <a:xfrm>
            <a:off x="0" y="1920240"/>
            <a:ext cx="12192000" cy="2788920"/>
          </a:xfrm>
          <a:prstGeom prst="rect">
            <a:avLst/>
          </a:prstGeom>
          <a:solidFill>
            <a:srgbClr val="30ACEC">
              <a:alpha val="12000"/>
            </a:srgbClr>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E2527468-99F6-F1C0-6D3F-F16435F6F0E4}"/>
              </a:ext>
            </a:extLst>
          </p:cNvPr>
          <p:cNvSpPr>
            <a:spLocks noGrp="1"/>
          </p:cNvSpPr>
          <p:nvPr>
            <p:ph type="ctrTitle"/>
          </p:nvPr>
        </p:nvSpPr>
        <p:spPr/>
        <p:txBody>
          <a:bodyPr>
            <a:normAutofit/>
          </a:bodyPr>
          <a:lstStyle/>
          <a:p>
            <a:r>
              <a:rPr lang="en-US" sz="5000" spc="30" dirty="0">
                <a:latin typeface="Avenir Next LT Pro Light" panose="020B0304020202020204" pitchFamily="34" charset="0"/>
              </a:rPr>
              <a:t>SpaceX Falcon 9 </a:t>
            </a:r>
            <a:br>
              <a:rPr lang="en-US" sz="5000" spc="30" dirty="0">
                <a:latin typeface="Avenir Next LT Pro Light" panose="020B0304020202020204" pitchFamily="34" charset="0"/>
              </a:rPr>
            </a:br>
            <a:r>
              <a:rPr lang="en-US" sz="5000" spc="30" dirty="0">
                <a:latin typeface="Avenir Next LT Pro Light" panose="020B0304020202020204" pitchFamily="34" charset="0"/>
              </a:rPr>
              <a:t>Landing Predictions</a:t>
            </a:r>
            <a:endParaRPr lang="en-IN" sz="5000" spc="30" dirty="0">
              <a:latin typeface="Avenir Next LT Pro Light" panose="020B0304020202020204" pitchFamily="34" charset="0"/>
            </a:endParaRPr>
          </a:p>
        </p:txBody>
      </p:sp>
      <p:sp>
        <p:nvSpPr>
          <p:cNvPr id="3" name="Subtitle 2">
            <a:extLst>
              <a:ext uri="{FF2B5EF4-FFF2-40B4-BE49-F238E27FC236}">
                <a16:creationId xmlns:a16="http://schemas.microsoft.com/office/drawing/2014/main" id="{8D449E67-89A9-708F-531A-8E32ED47EFCA}"/>
              </a:ext>
            </a:extLst>
          </p:cNvPr>
          <p:cNvSpPr>
            <a:spLocks noGrp="1"/>
          </p:cNvSpPr>
          <p:nvPr>
            <p:ph type="subTitle" idx="1"/>
          </p:nvPr>
        </p:nvSpPr>
        <p:spPr>
          <a:xfrm>
            <a:off x="4515378" y="4089398"/>
            <a:ext cx="6987645" cy="619762"/>
          </a:xfrm>
        </p:spPr>
        <p:txBody>
          <a:bodyPr>
            <a:normAutofit/>
          </a:bodyPr>
          <a:lstStyle/>
          <a:p>
            <a:r>
              <a:rPr lang="en-US" sz="2400" spc="30" dirty="0">
                <a:latin typeface="Avenir Next LT Pro Light" panose="020B0304020202020204" pitchFamily="34" charset="0"/>
              </a:rPr>
              <a:t>IBM Applied Data Science Capstone Project</a:t>
            </a:r>
            <a:endParaRPr lang="en-IN" sz="2400" spc="30" dirty="0">
              <a:latin typeface="Avenir Next LT Pro Light" panose="020B0304020202020204" pitchFamily="34" charset="0"/>
            </a:endParaRPr>
          </a:p>
        </p:txBody>
      </p:sp>
      <p:sp>
        <p:nvSpPr>
          <p:cNvPr id="4" name="TextBox 3">
            <a:extLst>
              <a:ext uri="{FF2B5EF4-FFF2-40B4-BE49-F238E27FC236}">
                <a16:creationId xmlns:a16="http://schemas.microsoft.com/office/drawing/2014/main" id="{34F19E12-3B84-E114-7F54-3C7B6E991EFE}"/>
              </a:ext>
            </a:extLst>
          </p:cNvPr>
          <p:cNvSpPr txBox="1"/>
          <p:nvPr/>
        </p:nvSpPr>
        <p:spPr>
          <a:xfrm>
            <a:off x="77975" y="5549453"/>
            <a:ext cx="1880616" cy="769441"/>
          </a:xfrm>
          <a:prstGeom prst="rect">
            <a:avLst/>
          </a:prstGeom>
          <a:noFill/>
          <a:ln>
            <a:noFill/>
          </a:ln>
          <a:scene3d>
            <a:camera prst="isometricOffAxis1Right"/>
            <a:lightRig rig="threePt" dir="t"/>
          </a:scene3d>
        </p:spPr>
        <p:txBody>
          <a:bodyPr wrap="square" rtlCol="0">
            <a:spAutoFit/>
          </a:bodyPr>
          <a:lstStyle/>
          <a:p>
            <a:r>
              <a:rPr lang="en-US" sz="2200" b="1" spc="20" dirty="0">
                <a:latin typeface="Avenir Next LT Pro Light" panose="020B0304020202020204" pitchFamily="34" charset="0"/>
              </a:rPr>
              <a:t>Jerry Britto J</a:t>
            </a:r>
          </a:p>
          <a:p>
            <a:r>
              <a:rPr lang="en-IN" sz="2200" b="1" dirty="0">
                <a:latin typeface="Avenir Next LT Pro Light" panose="020B0304020202020204" pitchFamily="34" charset="0"/>
              </a:rPr>
              <a:t>14-06-24</a:t>
            </a:r>
            <a:endParaRPr lang="en-US" sz="2200" b="1" dirty="0">
              <a:latin typeface="Avenir Next LT Pro Light" panose="020B0304020202020204" pitchFamily="34" charset="0"/>
            </a:endParaRPr>
          </a:p>
        </p:txBody>
      </p:sp>
    </p:spTree>
    <p:extLst>
      <p:ext uri="{BB962C8B-B14F-4D97-AF65-F5344CB8AC3E}">
        <p14:creationId xmlns:p14="http://schemas.microsoft.com/office/powerpoint/2010/main" val="1256668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211CF05-B72E-E6FB-D0BE-AC788BA94F7D}"/>
              </a:ext>
            </a:extLst>
          </p:cNvPr>
          <p:cNvCxnSpPr>
            <a:cxnSpLocks/>
          </p:cNvCxnSpPr>
          <p:nvPr/>
        </p:nvCxnSpPr>
        <p:spPr>
          <a:xfrm>
            <a:off x="1655064" y="1335024"/>
            <a:ext cx="9977612" cy="0"/>
          </a:xfrm>
          <a:prstGeom prst="line">
            <a:avLst/>
          </a:prstGeom>
          <a:ln w="15875">
            <a:solidFill>
              <a:srgbClr val="1287C3"/>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3C65E3C-3D88-9F90-0B51-0242C7A26E43}"/>
              </a:ext>
            </a:extLst>
          </p:cNvPr>
          <p:cNvSpPr txBox="1"/>
          <p:nvPr/>
        </p:nvSpPr>
        <p:spPr>
          <a:xfrm>
            <a:off x="1810512" y="652118"/>
            <a:ext cx="4983480" cy="615553"/>
          </a:xfrm>
          <a:prstGeom prst="rect">
            <a:avLst/>
          </a:prstGeom>
          <a:noFill/>
        </p:spPr>
        <p:txBody>
          <a:bodyPr wrap="square" rtlCol="0">
            <a:spAutoFit/>
          </a:bodyPr>
          <a:lstStyle/>
          <a:p>
            <a:r>
              <a:rPr lang="en-US" sz="3400" b="1" dirty="0"/>
              <a:t>METHODOLOGY</a:t>
            </a:r>
            <a:endParaRPr lang="en-IN" sz="3400" b="1" dirty="0"/>
          </a:p>
        </p:txBody>
      </p:sp>
      <p:sp>
        <p:nvSpPr>
          <p:cNvPr id="5" name="Slide Number Placeholder 4">
            <a:extLst>
              <a:ext uri="{FF2B5EF4-FFF2-40B4-BE49-F238E27FC236}">
                <a16:creationId xmlns:a16="http://schemas.microsoft.com/office/drawing/2014/main" id="{002429FA-0152-F068-1A40-A6C1B8C3C237}"/>
              </a:ext>
            </a:extLst>
          </p:cNvPr>
          <p:cNvSpPr>
            <a:spLocks noGrp="1"/>
          </p:cNvSpPr>
          <p:nvPr>
            <p:ph type="sldNum" sz="quarter" idx="12"/>
          </p:nvPr>
        </p:nvSpPr>
        <p:spPr/>
        <p:txBody>
          <a:bodyPr/>
          <a:lstStyle/>
          <a:p>
            <a:fld id="{6E3AA17A-E383-4E1E-B77C-2F050EC835CB}" type="slidenum">
              <a:rPr lang="en-IN" smtClean="0"/>
              <a:t>10</a:t>
            </a:fld>
            <a:endParaRPr lang="en-IN"/>
          </a:p>
        </p:txBody>
      </p:sp>
      <p:sp>
        <p:nvSpPr>
          <p:cNvPr id="4" name="TextBox 3">
            <a:extLst>
              <a:ext uri="{FF2B5EF4-FFF2-40B4-BE49-F238E27FC236}">
                <a16:creationId xmlns:a16="http://schemas.microsoft.com/office/drawing/2014/main" id="{1F56758A-5E00-1AC4-5E45-7A591A8383D9}"/>
              </a:ext>
            </a:extLst>
          </p:cNvPr>
          <p:cNvSpPr txBox="1"/>
          <p:nvPr/>
        </p:nvSpPr>
        <p:spPr>
          <a:xfrm>
            <a:off x="1540863" y="1675242"/>
            <a:ext cx="9363456" cy="430887"/>
          </a:xfrm>
          <a:prstGeom prst="rect">
            <a:avLst/>
          </a:prstGeom>
          <a:noFill/>
        </p:spPr>
        <p:txBody>
          <a:bodyPr wrap="square" rtlCol="0">
            <a:spAutoFit/>
          </a:bodyPr>
          <a:lstStyle/>
          <a:p>
            <a:r>
              <a:rPr lang="en-IN" sz="2200" b="1" dirty="0"/>
              <a:t>4)	EDA WITH SQL:</a:t>
            </a:r>
            <a:endParaRPr lang="en-IN" sz="2000" b="1" dirty="0"/>
          </a:p>
        </p:txBody>
      </p:sp>
      <p:sp>
        <p:nvSpPr>
          <p:cNvPr id="6" name="TextBox 5">
            <a:extLst>
              <a:ext uri="{FF2B5EF4-FFF2-40B4-BE49-F238E27FC236}">
                <a16:creationId xmlns:a16="http://schemas.microsoft.com/office/drawing/2014/main" id="{DB943197-A1D2-051B-7AE3-E704F9823996}"/>
              </a:ext>
            </a:extLst>
          </p:cNvPr>
          <p:cNvSpPr txBox="1"/>
          <p:nvPr/>
        </p:nvSpPr>
        <p:spPr>
          <a:xfrm>
            <a:off x="1540864" y="2345763"/>
            <a:ext cx="9363456" cy="1785104"/>
          </a:xfrm>
          <a:prstGeom prst="rect">
            <a:avLst/>
          </a:prstGeom>
          <a:noFill/>
        </p:spPr>
        <p:txBody>
          <a:bodyPr wrap="square" rtlCol="0">
            <a:spAutoFit/>
          </a:bodyPr>
          <a:lstStyle/>
          <a:p>
            <a:r>
              <a:rPr lang="en-IN" sz="2000" b="1" dirty="0"/>
              <a:t>SQL:</a:t>
            </a:r>
          </a:p>
          <a:p>
            <a:pPr marL="800100" lvl="1" indent="-342900">
              <a:buFont typeface="Arial" panose="020B0604020202020204" pitchFamily="34" charset="0"/>
              <a:buChar char="•"/>
            </a:pPr>
            <a:r>
              <a:rPr lang="en-IN" dirty="0"/>
              <a:t>The data is queried using SQL to answer questions such as:</a:t>
            </a:r>
          </a:p>
          <a:p>
            <a:pPr marL="800100" lvl="1" indent="-342900">
              <a:buFont typeface="Arial" panose="020B0604020202020204" pitchFamily="34" charset="0"/>
              <a:buChar char="•"/>
            </a:pPr>
            <a:endParaRPr lang="en-IN" dirty="0"/>
          </a:p>
          <a:p>
            <a:pPr marL="1257300" lvl="2" indent="-342900">
              <a:buFont typeface="Arial" panose="020B0604020202020204" pitchFamily="34" charset="0"/>
              <a:buChar char="•"/>
            </a:pPr>
            <a:r>
              <a:rPr lang="en-IN" dirty="0"/>
              <a:t>	The names of unique launch sites</a:t>
            </a:r>
          </a:p>
          <a:p>
            <a:pPr marL="1257300" lvl="2" indent="-342900">
              <a:buFont typeface="Arial" panose="020B0604020202020204" pitchFamily="34" charset="0"/>
              <a:buChar char="•"/>
            </a:pPr>
            <a:r>
              <a:rPr lang="en-IN" dirty="0"/>
              <a:t>	The total payload mass</a:t>
            </a:r>
          </a:p>
          <a:p>
            <a:pPr marL="1257300" lvl="2" indent="-342900">
              <a:buFont typeface="Arial" panose="020B0604020202020204" pitchFamily="34" charset="0"/>
              <a:buChar char="•"/>
            </a:pPr>
            <a:r>
              <a:rPr lang="en-IN" dirty="0"/>
              <a:t>	The average payload mass</a:t>
            </a:r>
          </a:p>
        </p:txBody>
      </p:sp>
    </p:spTree>
    <p:extLst>
      <p:ext uri="{BB962C8B-B14F-4D97-AF65-F5344CB8AC3E}">
        <p14:creationId xmlns:p14="http://schemas.microsoft.com/office/powerpoint/2010/main" val="1298612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211CF05-B72E-E6FB-D0BE-AC788BA94F7D}"/>
              </a:ext>
            </a:extLst>
          </p:cNvPr>
          <p:cNvCxnSpPr>
            <a:cxnSpLocks/>
          </p:cNvCxnSpPr>
          <p:nvPr/>
        </p:nvCxnSpPr>
        <p:spPr>
          <a:xfrm>
            <a:off x="1655064" y="1335024"/>
            <a:ext cx="9977612" cy="0"/>
          </a:xfrm>
          <a:prstGeom prst="line">
            <a:avLst/>
          </a:prstGeom>
          <a:ln w="15875">
            <a:solidFill>
              <a:srgbClr val="1287C3"/>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3C65E3C-3D88-9F90-0B51-0242C7A26E43}"/>
              </a:ext>
            </a:extLst>
          </p:cNvPr>
          <p:cNvSpPr txBox="1"/>
          <p:nvPr/>
        </p:nvSpPr>
        <p:spPr>
          <a:xfrm>
            <a:off x="1810512" y="652118"/>
            <a:ext cx="4983480" cy="615553"/>
          </a:xfrm>
          <a:prstGeom prst="rect">
            <a:avLst/>
          </a:prstGeom>
          <a:noFill/>
        </p:spPr>
        <p:txBody>
          <a:bodyPr wrap="square" rtlCol="0">
            <a:spAutoFit/>
          </a:bodyPr>
          <a:lstStyle/>
          <a:p>
            <a:r>
              <a:rPr lang="en-US" sz="3400" b="1" dirty="0"/>
              <a:t>METHODOLOGY</a:t>
            </a:r>
            <a:endParaRPr lang="en-IN" sz="3400" b="1" dirty="0"/>
          </a:p>
        </p:txBody>
      </p:sp>
      <p:sp>
        <p:nvSpPr>
          <p:cNvPr id="5" name="Slide Number Placeholder 4">
            <a:extLst>
              <a:ext uri="{FF2B5EF4-FFF2-40B4-BE49-F238E27FC236}">
                <a16:creationId xmlns:a16="http://schemas.microsoft.com/office/drawing/2014/main" id="{002429FA-0152-F068-1A40-A6C1B8C3C237}"/>
              </a:ext>
            </a:extLst>
          </p:cNvPr>
          <p:cNvSpPr>
            <a:spLocks noGrp="1"/>
          </p:cNvSpPr>
          <p:nvPr>
            <p:ph type="sldNum" sz="quarter" idx="12"/>
          </p:nvPr>
        </p:nvSpPr>
        <p:spPr/>
        <p:txBody>
          <a:bodyPr/>
          <a:lstStyle/>
          <a:p>
            <a:fld id="{6E3AA17A-E383-4E1E-B77C-2F050EC835CB}" type="slidenum">
              <a:rPr lang="en-IN" smtClean="0"/>
              <a:t>11</a:t>
            </a:fld>
            <a:endParaRPr lang="en-IN"/>
          </a:p>
        </p:txBody>
      </p:sp>
      <p:sp>
        <p:nvSpPr>
          <p:cNvPr id="4" name="TextBox 3">
            <a:extLst>
              <a:ext uri="{FF2B5EF4-FFF2-40B4-BE49-F238E27FC236}">
                <a16:creationId xmlns:a16="http://schemas.microsoft.com/office/drawing/2014/main" id="{1F56758A-5E00-1AC4-5E45-7A591A8383D9}"/>
              </a:ext>
            </a:extLst>
          </p:cNvPr>
          <p:cNvSpPr txBox="1"/>
          <p:nvPr/>
        </p:nvSpPr>
        <p:spPr>
          <a:xfrm>
            <a:off x="1588400" y="1542562"/>
            <a:ext cx="9363456" cy="430887"/>
          </a:xfrm>
          <a:prstGeom prst="rect">
            <a:avLst/>
          </a:prstGeom>
          <a:noFill/>
        </p:spPr>
        <p:txBody>
          <a:bodyPr wrap="square" rtlCol="0">
            <a:spAutoFit/>
          </a:bodyPr>
          <a:lstStyle/>
          <a:p>
            <a:r>
              <a:rPr lang="en-IN" sz="2200" b="1" dirty="0"/>
              <a:t>5)	EDA WITH DATA VISUALIZATION:</a:t>
            </a:r>
            <a:endParaRPr lang="en-IN" sz="2000" b="1" dirty="0"/>
          </a:p>
        </p:txBody>
      </p:sp>
      <p:sp>
        <p:nvSpPr>
          <p:cNvPr id="3" name="TextBox 2">
            <a:extLst>
              <a:ext uri="{FF2B5EF4-FFF2-40B4-BE49-F238E27FC236}">
                <a16:creationId xmlns:a16="http://schemas.microsoft.com/office/drawing/2014/main" id="{FC5F697F-77B9-9E48-F449-A7E1D5EC2762}"/>
              </a:ext>
            </a:extLst>
          </p:cNvPr>
          <p:cNvSpPr txBox="1"/>
          <p:nvPr/>
        </p:nvSpPr>
        <p:spPr>
          <a:xfrm>
            <a:off x="1547940" y="2128376"/>
            <a:ext cx="9598595" cy="2062103"/>
          </a:xfrm>
          <a:prstGeom prst="rect">
            <a:avLst/>
          </a:prstGeom>
          <a:noFill/>
        </p:spPr>
        <p:txBody>
          <a:bodyPr wrap="square" rtlCol="0">
            <a:spAutoFit/>
          </a:bodyPr>
          <a:lstStyle/>
          <a:p>
            <a:r>
              <a:rPr lang="en-IN" sz="2000" b="1" dirty="0"/>
              <a:t>Matplotlib and Seaborn</a:t>
            </a:r>
            <a:r>
              <a:rPr lang="en-IN" sz="2000" dirty="0"/>
              <a:t>:</a:t>
            </a:r>
          </a:p>
          <a:p>
            <a:pPr marL="800100" lvl="1" indent="-342900">
              <a:buFont typeface="Arial" panose="020B0604020202020204" pitchFamily="34" charset="0"/>
              <a:buChar char="•"/>
            </a:pPr>
            <a:r>
              <a:rPr lang="en-IN" dirty="0"/>
              <a:t>Functions from Matplotlib and Seaborn libraries are used to visualize data through scatterplots, bar charts and line charts. They are used to understand about relation between features such as:</a:t>
            </a:r>
          </a:p>
          <a:p>
            <a:pPr marL="1200150" lvl="2" indent="-285750">
              <a:buFont typeface="Arial" panose="020B0604020202020204" pitchFamily="34" charset="0"/>
              <a:buChar char="•"/>
            </a:pPr>
            <a:r>
              <a:rPr lang="en-IN" dirty="0"/>
              <a:t>	The relation b/w flight no. and launch site</a:t>
            </a:r>
          </a:p>
          <a:p>
            <a:pPr marL="1200150" lvl="2" indent="-285750">
              <a:buFont typeface="Arial" panose="020B0604020202020204" pitchFamily="34" charset="0"/>
              <a:buChar char="•"/>
            </a:pPr>
            <a:r>
              <a:rPr lang="en-IN" dirty="0"/>
              <a:t>	The relation b/w payload mass and launch site</a:t>
            </a:r>
          </a:p>
          <a:p>
            <a:pPr marL="1200150" lvl="2" indent="-285750">
              <a:buFont typeface="Arial" panose="020B0604020202020204" pitchFamily="34" charset="0"/>
              <a:buChar char="•"/>
            </a:pPr>
            <a:r>
              <a:rPr lang="en-IN" dirty="0"/>
              <a:t>	The relation b/w success rate and orbit type</a:t>
            </a:r>
          </a:p>
        </p:txBody>
      </p:sp>
      <p:sp>
        <p:nvSpPr>
          <p:cNvPr id="6" name="TextBox 5">
            <a:extLst>
              <a:ext uri="{FF2B5EF4-FFF2-40B4-BE49-F238E27FC236}">
                <a16:creationId xmlns:a16="http://schemas.microsoft.com/office/drawing/2014/main" id="{DB943197-A1D2-051B-7AE3-E704F9823996}"/>
              </a:ext>
            </a:extLst>
          </p:cNvPr>
          <p:cNvSpPr txBox="1"/>
          <p:nvPr/>
        </p:nvSpPr>
        <p:spPr>
          <a:xfrm>
            <a:off x="1588400" y="4203108"/>
            <a:ext cx="9598595" cy="1785104"/>
          </a:xfrm>
          <a:prstGeom prst="rect">
            <a:avLst/>
          </a:prstGeom>
          <a:noFill/>
        </p:spPr>
        <p:txBody>
          <a:bodyPr wrap="square" rtlCol="0">
            <a:spAutoFit/>
          </a:bodyPr>
          <a:lstStyle/>
          <a:p>
            <a:r>
              <a:rPr lang="en-IN" sz="2000" b="1" dirty="0"/>
              <a:t>Folium</a:t>
            </a:r>
          </a:p>
          <a:p>
            <a:pPr marL="800100" lvl="1" indent="-342900">
              <a:buFont typeface="Arial" panose="020B0604020202020204" pitchFamily="34" charset="0"/>
              <a:buChar char="•"/>
            </a:pPr>
            <a:r>
              <a:rPr lang="en-IN" dirty="0"/>
              <a:t>The data is queried using SQL to answer questions such as:</a:t>
            </a:r>
          </a:p>
          <a:p>
            <a:pPr marL="1257300" lvl="2" indent="-342900">
              <a:buFont typeface="Arial" panose="020B0604020202020204" pitchFamily="34" charset="0"/>
              <a:buChar char="•"/>
            </a:pPr>
            <a:r>
              <a:rPr lang="en-IN" dirty="0"/>
              <a:t>	Mark all launch sites on map</a:t>
            </a:r>
          </a:p>
          <a:p>
            <a:pPr marL="1257300" lvl="2" indent="-342900">
              <a:buFont typeface="Arial" panose="020B0604020202020204" pitchFamily="34" charset="0"/>
              <a:buChar char="•"/>
            </a:pPr>
            <a:r>
              <a:rPr lang="en-IN" dirty="0"/>
              <a:t>	Mark succeeded and failed launches for each site on map</a:t>
            </a:r>
          </a:p>
          <a:p>
            <a:pPr marL="1257300" lvl="2" indent="-342900">
              <a:buFont typeface="Arial" panose="020B0604020202020204" pitchFamily="34" charset="0"/>
              <a:buChar char="•"/>
            </a:pPr>
            <a:r>
              <a:rPr lang="en-IN" dirty="0"/>
              <a:t>	Mark distance b/w launch site to its proximities such as nearest city, airport, 	coastline, highway etc.</a:t>
            </a:r>
          </a:p>
        </p:txBody>
      </p:sp>
    </p:spTree>
    <p:extLst>
      <p:ext uri="{BB962C8B-B14F-4D97-AF65-F5344CB8AC3E}">
        <p14:creationId xmlns:p14="http://schemas.microsoft.com/office/powerpoint/2010/main" val="2257454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211CF05-B72E-E6FB-D0BE-AC788BA94F7D}"/>
              </a:ext>
            </a:extLst>
          </p:cNvPr>
          <p:cNvCxnSpPr>
            <a:cxnSpLocks/>
          </p:cNvCxnSpPr>
          <p:nvPr/>
        </p:nvCxnSpPr>
        <p:spPr>
          <a:xfrm>
            <a:off x="1655064" y="1335024"/>
            <a:ext cx="9977612" cy="0"/>
          </a:xfrm>
          <a:prstGeom prst="line">
            <a:avLst/>
          </a:prstGeom>
          <a:ln w="15875">
            <a:solidFill>
              <a:srgbClr val="1287C3"/>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3C65E3C-3D88-9F90-0B51-0242C7A26E43}"/>
              </a:ext>
            </a:extLst>
          </p:cNvPr>
          <p:cNvSpPr txBox="1"/>
          <p:nvPr/>
        </p:nvSpPr>
        <p:spPr>
          <a:xfrm>
            <a:off x="1810512" y="652118"/>
            <a:ext cx="4983480" cy="615553"/>
          </a:xfrm>
          <a:prstGeom prst="rect">
            <a:avLst/>
          </a:prstGeom>
          <a:noFill/>
        </p:spPr>
        <p:txBody>
          <a:bodyPr wrap="square" rtlCol="0">
            <a:spAutoFit/>
          </a:bodyPr>
          <a:lstStyle/>
          <a:p>
            <a:r>
              <a:rPr lang="en-US" sz="3400" b="1" dirty="0"/>
              <a:t>METHODOLOGY</a:t>
            </a:r>
            <a:endParaRPr lang="en-IN" sz="3400" b="1" dirty="0"/>
          </a:p>
        </p:txBody>
      </p:sp>
      <p:sp>
        <p:nvSpPr>
          <p:cNvPr id="5" name="Slide Number Placeholder 4">
            <a:extLst>
              <a:ext uri="{FF2B5EF4-FFF2-40B4-BE49-F238E27FC236}">
                <a16:creationId xmlns:a16="http://schemas.microsoft.com/office/drawing/2014/main" id="{002429FA-0152-F068-1A40-A6C1B8C3C237}"/>
              </a:ext>
            </a:extLst>
          </p:cNvPr>
          <p:cNvSpPr>
            <a:spLocks noGrp="1"/>
          </p:cNvSpPr>
          <p:nvPr>
            <p:ph type="sldNum" sz="quarter" idx="12"/>
          </p:nvPr>
        </p:nvSpPr>
        <p:spPr/>
        <p:txBody>
          <a:bodyPr/>
          <a:lstStyle/>
          <a:p>
            <a:fld id="{6E3AA17A-E383-4E1E-B77C-2F050EC835CB}" type="slidenum">
              <a:rPr lang="en-IN" smtClean="0"/>
              <a:t>12</a:t>
            </a:fld>
            <a:endParaRPr lang="en-IN"/>
          </a:p>
        </p:txBody>
      </p:sp>
      <p:sp>
        <p:nvSpPr>
          <p:cNvPr id="3" name="TextBox 2">
            <a:extLst>
              <a:ext uri="{FF2B5EF4-FFF2-40B4-BE49-F238E27FC236}">
                <a16:creationId xmlns:a16="http://schemas.microsoft.com/office/drawing/2014/main" id="{FC5F697F-77B9-9E48-F449-A7E1D5EC2762}"/>
              </a:ext>
            </a:extLst>
          </p:cNvPr>
          <p:cNvSpPr txBox="1"/>
          <p:nvPr/>
        </p:nvSpPr>
        <p:spPr>
          <a:xfrm>
            <a:off x="1588400" y="2389314"/>
            <a:ext cx="9598595" cy="2062103"/>
          </a:xfrm>
          <a:prstGeom prst="rect">
            <a:avLst/>
          </a:prstGeom>
          <a:noFill/>
        </p:spPr>
        <p:txBody>
          <a:bodyPr wrap="square" rtlCol="0">
            <a:spAutoFit/>
          </a:bodyPr>
          <a:lstStyle/>
          <a:p>
            <a:r>
              <a:rPr lang="en-IN" sz="2000" b="1" dirty="0"/>
              <a:t>Dash:</a:t>
            </a:r>
            <a:endParaRPr lang="en-IN" sz="2000" dirty="0"/>
          </a:p>
          <a:p>
            <a:pPr marL="800100" lvl="1" indent="-342900">
              <a:buFont typeface="Arial" panose="020B0604020202020204" pitchFamily="34" charset="0"/>
              <a:buChar char="•"/>
            </a:pPr>
            <a:r>
              <a:rPr lang="en-IN" dirty="0"/>
              <a:t>Functions from Dash are used to generate interactive site where input can be given using dropdown menu and range slider.</a:t>
            </a:r>
          </a:p>
          <a:p>
            <a:pPr marL="800100" lvl="1" indent="-342900">
              <a:buFont typeface="Arial" panose="020B0604020202020204" pitchFamily="34" charset="0"/>
              <a:buChar char="•"/>
            </a:pPr>
            <a:endParaRPr lang="en-IN" dirty="0"/>
          </a:p>
          <a:p>
            <a:pPr marL="800100" lvl="1" indent="-342900">
              <a:buFont typeface="Arial" panose="020B0604020202020204" pitchFamily="34" charset="0"/>
              <a:buChar char="•"/>
            </a:pPr>
            <a:r>
              <a:rPr lang="en-IN" dirty="0"/>
              <a:t>Using pie chart and scatterplot, the interactive site shows information such as:</a:t>
            </a:r>
          </a:p>
          <a:p>
            <a:pPr marL="1200150" lvl="2" indent="-285750">
              <a:buFont typeface="Arial" panose="020B0604020202020204" pitchFamily="34" charset="0"/>
              <a:buChar char="•"/>
            </a:pPr>
            <a:r>
              <a:rPr lang="en-IN" dirty="0"/>
              <a:t>The total successful launches from each launch site</a:t>
            </a:r>
          </a:p>
          <a:p>
            <a:pPr marL="1200150" lvl="2" indent="-285750">
              <a:buFont typeface="Arial" panose="020B0604020202020204" pitchFamily="34" charset="0"/>
              <a:buChar char="•"/>
            </a:pPr>
            <a:r>
              <a:rPr lang="en-IN" dirty="0"/>
              <a:t>The correlation b/w payload mass and mission outcome for each launch site</a:t>
            </a:r>
          </a:p>
        </p:txBody>
      </p:sp>
      <p:sp>
        <p:nvSpPr>
          <p:cNvPr id="7" name="TextBox 6">
            <a:extLst>
              <a:ext uri="{FF2B5EF4-FFF2-40B4-BE49-F238E27FC236}">
                <a16:creationId xmlns:a16="http://schemas.microsoft.com/office/drawing/2014/main" id="{1F56758A-5E00-1AC4-5E45-7A591A8383D9}"/>
              </a:ext>
            </a:extLst>
          </p:cNvPr>
          <p:cNvSpPr txBox="1"/>
          <p:nvPr/>
        </p:nvSpPr>
        <p:spPr>
          <a:xfrm>
            <a:off x="1588400" y="1646726"/>
            <a:ext cx="9363456" cy="430887"/>
          </a:xfrm>
          <a:prstGeom prst="rect">
            <a:avLst/>
          </a:prstGeom>
          <a:noFill/>
        </p:spPr>
        <p:txBody>
          <a:bodyPr wrap="square" rtlCol="0">
            <a:spAutoFit/>
          </a:bodyPr>
          <a:lstStyle/>
          <a:p>
            <a:r>
              <a:rPr lang="en-IN" sz="2200" b="1" dirty="0"/>
              <a:t>5)	EDA WITH DATA VISUALIZATION:</a:t>
            </a:r>
            <a:endParaRPr lang="en-IN" sz="2000" b="1" dirty="0"/>
          </a:p>
        </p:txBody>
      </p:sp>
    </p:spTree>
    <p:extLst>
      <p:ext uri="{BB962C8B-B14F-4D97-AF65-F5344CB8AC3E}">
        <p14:creationId xmlns:p14="http://schemas.microsoft.com/office/powerpoint/2010/main" val="1631293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211CF05-B72E-E6FB-D0BE-AC788BA94F7D}"/>
              </a:ext>
            </a:extLst>
          </p:cNvPr>
          <p:cNvCxnSpPr>
            <a:cxnSpLocks/>
          </p:cNvCxnSpPr>
          <p:nvPr/>
        </p:nvCxnSpPr>
        <p:spPr>
          <a:xfrm>
            <a:off x="1655064" y="1335024"/>
            <a:ext cx="9977612" cy="0"/>
          </a:xfrm>
          <a:prstGeom prst="line">
            <a:avLst/>
          </a:prstGeom>
          <a:ln w="15875">
            <a:solidFill>
              <a:srgbClr val="1287C3"/>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3C65E3C-3D88-9F90-0B51-0242C7A26E43}"/>
              </a:ext>
            </a:extLst>
          </p:cNvPr>
          <p:cNvSpPr txBox="1"/>
          <p:nvPr/>
        </p:nvSpPr>
        <p:spPr>
          <a:xfrm>
            <a:off x="1810512" y="652118"/>
            <a:ext cx="4983480" cy="615553"/>
          </a:xfrm>
          <a:prstGeom prst="rect">
            <a:avLst/>
          </a:prstGeom>
          <a:noFill/>
        </p:spPr>
        <p:txBody>
          <a:bodyPr wrap="square" rtlCol="0">
            <a:spAutoFit/>
          </a:bodyPr>
          <a:lstStyle/>
          <a:p>
            <a:r>
              <a:rPr lang="en-US" sz="3400" b="1" dirty="0"/>
              <a:t>METHODOLOGY</a:t>
            </a:r>
            <a:endParaRPr lang="en-IN" sz="3400" b="1" dirty="0"/>
          </a:p>
        </p:txBody>
      </p:sp>
      <p:sp>
        <p:nvSpPr>
          <p:cNvPr id="5" name="Slide Number Placeholder 4">
            <a:extLst>
              <a:ext uri="{FF2B5EF4-FFF2-40B4-BE49-F238E27FC236}">
                <a16:creationId xmlns:a16="http://schemas.microsoft.com/office/drawing/2014/main" id="{002429FA-0152-F068-1A40-A6C1B8C3C237}"/>
              </a:ext>
            </a:extLst>
          </p:cNvPr>
          <p:cNvSpPr>
            <a:spLocks noGrp="1"/>
          </p:cNvSpPr>
          <p:nvPr>
            <p:ph type="sldNum" sz="quarter" idx="12"/>
          </p:nvPr>
        </p:nvSpPr>
        <p:spPr/>
        <p:txBody>
          <a:bodyPr/>
          <a:lstStyle/>
          <a:p>
            <a:fld id="{6E3AA17A-E383-4E1E-B77C-2F050EC835CB}" type="slidenum">
              <a:rPr lang="en-IN" smtClean="0"/>
              <a:t>13</a:t>
            </a:fld>
            <a:endParaRPr lang="en-IN"/>
          </a:p>
        </p:txBody>
      </p:sp>
      <p:sp>
        <p:nvSpPr>
          <p:cNvPr id="3" name="TextBox 2">
            <a:extLst>
              <a:ext uri="{FF2B5EF4-FFF2-40B4-BE49-F238E27FC236}">
                <a16:creationId xmlns:a16="http://schemas.microsoft.com/office/drawing/2014/main" id="{FC5F697F-77B9-9E48-F449-A7E1D5EC2762}"/>
              </a:ext>
            </a:extLst>
          </p:cNvPr>
          <p:cNvSpPr txBox="1"/>
          <p:nvPr/>
        </p:nvSpPr>
        <p:spPr>
          <a:xfrm>
            <a:off x="1588400" y="2145925"/>
            <a:ext cx="9363456" cy="3693319"/>
          </a:xfrm>
          <a:prstGeom prst="rect">
            <a:avLst/>
          </a:prstGeom>
          <a:noFill/>
        </p:spPr>
        <p:txBody>
          <a:bodyPr wrap="square" rtlCol="0">
            <a:spAutoFit/>
          </a:bodyPr>
          <a:lstStyle/>
          <a:p>
            <a:pPr marL="800100" lvl="1" indent="-342900">
              <a:buFont typeface="Arial" panose="020B0604020202020204" pitchFamily="34" charset="0"/>
              <a:buChar char="•"/>
            </a:pPr>
            <a:r>
              <a:rPr lang="en-IN" dirty="0"/>
              <a:t>Functions from Scikit library are used to create our machine learning models.</a:t>
            </a:r>
          </a:p>
          <a:p>
            <a:pPr marL="800100" lvl="1" indent="-342900">
              <a:buFont typeface="Arial" panose="020B0604020202020204" pitchFamily="34" charset="0"/>
              <a:buChar char="•"/>
            </a:pPr>
            <a:endParaRPr lang="en-IN" dirty="0"/>
          </a:p>
          <a:p>
            <a:pPr marL="742950" lvl="1" indent="-285750">
              <a:buFont typeface="Arial" panose="020B0604020202020204" pitchFamily="34" charset="0"/>
              <a:buChar char="•"/>
            </a:pPr>
            <a:r>
              <a:rPr lang="en-IN" dirty="0"/>
              <a:t>  The machine learning prediction phase includes:</a:t>
            </a:r>
          </a:p>
          <a:p>
            <a:pPr marL="1200150" lvl="2" indent="-285750">
              <a:buFont typeface="Arial" panose="020B0604020202020204" pitchFamily="34" charset="0"/>
              <a:buChar char="•"/>
            </a:pPr>
            <a:r>
              <a:rPr lang="en-IN" dirty="0"/>
              <a:t>Standardizing the data</a:t>
            </a:r>
          </a:p>
          <a:p>
            <a:pPr marL="1200150" lvl="2" indent="-285750">
              <a:buFont typeface="Arial" panose="020B0604020202020204" pitchFamily="34" charset="0"/>
              <a:buChar char="•"/>
            </a:pPr>
            <a:r>
              <a:rPr lang="en-IN" dirty="0"/>
              <a:t>Splitting data into training and test data</a:t>
            </a:r>
          </a:p>
          <a:p>
            <a:pPr marL="1200150" lvl="2" indent="-285750">
              <a:buFont typeface="Arial" panose="020B0604020202020204" pitchFamily="34" charset="0"/>
              <a:buChar char="•"/>
            </a:pPr>
            <a:r>
              <a:rPr lang="en-IN" dirty="0"/>
              <a:t>Creating machine learning models include:</a:t>
            </a:r>
          </a:p>
          <a:p>
            <a:pPr marL="1657350" lvl="3" indent="-285750">
              <a:buFont typeface="Arial" panose="020B0604020202020204" pitchFamily="34" charset="0"/>
              <a:buChar char="•"/>
            </a:pPr>
            <a:r>
              <a:rPr lang="en-IN" dirty="0"/>
              <a:t>Logistic regression</a:t>
            </a:r>
          </a:p>
          <a:p>
            <a:pPr marL="1657350" lvl="3" indent="-285750">
              <a:buFont typeface="Arial" panose="020B0604020202020204" pitchFamily="34" charset="0"/>
              <a:buChar char="•"/>
            </a:pPr>
            <a:r>
              <a:rPr lang="en-IN" dirty="0"/>
              <a:t>Support Vector Machine (SVM)</a:t>
            </a:r>
          </a:p>
          <a:p>
            <a:pPr marL="1657350" lvl="3" indent="-285750">
              <a:buFont typeface="Arial" panose="020B0604020202020204" pitchFamily="34" charset="0"/>
              <a:buChar char="•"/>
            </a:pPr>
            <a:r>
              <a:rPr lang="en-IN" dirty="0"/>
              <a:t>Decision tree</a:t>
            </a:r>
          </a:p>
          <a:p>
            <a:pPr marL="1657350" lvl="3" indent="-285750">
              <a:buFont typeface="Arial" panose="020B0604020202020204" pitchFamily="34" charset="0"/>
              <a:buChar char="•"/>
            </a:pPr>
            <a:r>
              <a:rPr lang="en-IN" dirty="0"/>
              <a:t>K nearest neighbours (KNN)</a:t>
            </a:r>
          </a:p>
          <a:p>
            <a:pPr marL="1200150" lvl="2" indent="-285750">
              <a:buFont typeface="Arial" panose="020B0604020202020204" pitchFamily="34" charset="0"/>
              <a:buChar char="•"/>
            </a:pPr>
            <a:r>
              <a:rPr lang="en-IN" dirty="0"/>
              <a:t>Fit the models on training set</a:t>
            </a:r>
          </a:p>
          <a:p>
            <a:pPr marL="1200150" lvl="2" indent="-285750">
              <a:buFont typeface="Arial" panose="020B0604020202020204" pitchFamily="34" charset="0"/>
              <a:buChar char="•"/>
            </a:pPr>
            <a:r>
              <a:rPr lang="en-IN" dirty="0"/>
              <a:t>Find the best combination of hyperparameters for each model</a:t>
            </a:r>
          </a:p>
          <a:p>
            <a:pPr marL="1200150" lvl="2" indent="-285750">
              <a:buFont typeface="Arial" panose="020B0604020202020204" pitchFamily="34" charset="0"/>
              <a:buChar char="•"/>
            </a:pPr>
            <a:r>
              <a:rPr lang="en-IN" dirty="0"/>
              <a:t>Evaluate models based on their accuracy score and confusion matrix</a:t>
            </a:r>
          </a:p>
        </p:txBody>
      </p:sp>
      <p:sp>
        <p:nvSpPr>
          <p:cNvPr id="7" name="TextBox 6">
            <a:extLst>
              <a:ext uri="{FF2B5EF4-FFF2-40B4-BE49-F238E27FC236}">
                <a16:creationId xmlns:a16="http://schemas.microsoft.com/office/drawing/2014/main" id="{1F56758A-5E00-1AC4-5E45-7A591A8383D9}"/>
              </a:ext>
            </a:extLst>
          </p:cNvPr>
          <p:cNvSpPr txBox="1"/>
          <p:nvPr/>
        </p:nvSpPr>
        <p:spPr>
          <a:xfrm>
            <a:off x="1588400" y="1646726"/>
            <a:ext cx="9363456" cy="430887"/>
          </a:xfrm>
          <a:prstGeom prst="rect">
            <a:avLst/>
          </a:prstGeom>
          <a:noFill/>
        </p:spPr>
        <p:txBody>
          <a:bodyPr wrap="square" rtlCol="0">
            <a:spAutoFit/>
          </a:bodyPr>
          <a:lstStyle/>
          <a:p>
            <a:r>
              <a:rPr lang="en-IN" sz="2200" b="1" dirty="0"/>
              <a:t>6)	MACHINE LEARNING PREDICTION:</a:t>
            </a:r>
            <a:endParaRPr lang="en-IN" sz="2000" b="1" dirty="0"/>
          </a:p>
        </p:txBody>
      </p:sp>
    </p:spTree>
    <p:extLst>
      <p:ext uri="{BB962C8B-B14F-4D97-AF65-F5344CB8AC3E}">
        <p14:creationId xmlns:p14="http://schemas.microsoft.com/office/powerpoint/2010/main" val="3035361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211CF05-B72E-E6FB-D0BE-AC788BA94F7D}"/>
              </a:ext>
            </a:extLst>
          </p:cNvPr>
          <p:cNvCxnSpPr>
            <a:cxnSpLocks/>
          </p:cNvCxnSpPr>
          <p:nvPr/>
        </p:nvCxnSpPr>
        <p:spPr>
          <a:xfrm>
            <a:off x="1655064" y="1335024"/>
            <a:ext cx="9977612" cy="0"/>
          </a:xfrm>
          <a:prstGeom prst="line">
            <a:avLst/>
          </a:prstGeom>
          <a:ln w="15875">
            <a:solidFill>
              <a:srgbClr val="1287C3"/>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3C65E3C-3D88-9F90-0B51-0242C7A26E43}"/>
              </a:ext>
            </a:extLst>
          </p:cNvPr>
          <p:cNvSpPr txBox="1"/>
          <p:nvPr/>
        </p:nvSpPr>
        <p:spPr>
          <a:xfrm>
            <a:off x="1810512" y="652118"/>
            <a:ext cx="4983480" cy="615553"/>
          </a:xfrm>
          <a:prstGeom prst="rect">
            <a:avLst/>
          </a:prstGeom>
          <a:noFill/>
        </p:spPr>
        <p:txBody>
          <a:bodyPr wrap="square" rtlCol="0">
            <a:spAutoFit/>
          </a:bodyPr>
          <a:lstStyle/>
          <a:p>
            <a:r>
              <a:rPr lang="en-US" sz="3400" b="1" dirty="0"/>
              <a:t>RESULTS</a:t>
            </a:r>
            <a:endParaRPr lang="en-IN" sz="3400" b="1" dirty="0"/>
          </a:p>
        </p:txBody>
      </p:sp>
      <p:sp>
        <p:nvSpPr>
          <p:cNvPr id="5" name="Slide Number Placeholder 4">
            <a:extLst>
              <a:ext uri="{FF2B5EF4-FFF2-40B4-BE49-F238E27FC236}">
                <a16:creationId xmlns:a16="http://schemas.microsoft.com/office/drawing/2014/main" id="{002429FA-0152-F068-1A40-A6C1B8C3C237}"/>
              </a:ext>
            </a:extLst>
          </p:cNvPr>
          <p:cNvSpPr>
            <a:spLocks noGrp="1"/>
          </p:cNvSpPr>
          <p:nvPr>
            <p:ph type="sldNum" sz="quarter" idx="12"/>
          </p:nvPr>
        </p:nvSpPr>
        <p:spPr/>
        <p:txBody>
          <a:bodyPr/>
          <a:lstStyle/>
          <a:p>
            <a:fld id="{6E3AA17A-E383-4E1E-B77C-2F050EC835CB}" type="slidenum">
              <a:rPr lang="en-IN" smtClean="0"/>
              <a:t>14</a:t>
            </a:fld>
            <a:endParaRPr lang="en-IN"/>
          </a:p>
        </p:txBody>
      </p:sp>
      <p:sp>
        <p:nvSpPr>
          <p:cNvPr id="7" name="TextBox 6">
            <a:extLst>
              <a:ext uri="{FF2B5EF4-FFF2-40B4-BE49-F238E27FC236}">
                <a16:creationId xmlns:a16="http://schemas.microsoft.com/office/drawing/2014/main" id="{1F56758A-5E00-1AC4-5E45-7A591A8383D9}"/>
              </a:ext>
            </a:extLst>
          </p:cNvPr>
          <p:cNvSpPr txBox="1"/>
          <p:nvPr/>
        </p:nvSpPr>
        <p:spPr>
          <a:xfrm>
            <a:off x="1810512" y="1769239"/>
            <a:ext cx="6419088" cy="2862322"/>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t>EDA with SQL (SQL)</a:t>
            </a:r>
          </a:p>
          <a:p>
            <a:pPr marL="342900" indent="-342900">
              <a:buFont typeface="Wingdings" panose="05000000000000000000" pitchFamily="2" charset="2"/>
              <a:buChar char="Ø"/>
            </a:pPr>
            <a:endParaRPr lang="en-IN" sz="2000" dirty="0"/>
          </a:p>
          <a:p>
            <a:pPr marL="342900" indent="-342900">
              <a:buFont typeface="Wingdings" panose="05000000000000000000" pitchFamily="2" charset="2"/>
              <a:buChar char="Ø"/>
            </a:pPr>
            <a:r>
              <a:rPr lang="en-IN" sz="2000" dirty="0"/>
              <a:t>EDA with Data Visualization (Matplotlib and Seaborn)</a:t>
            </a:r>
          </a:p>
          <a:p>
            <a:pPr marL="342900" indent="-342900">
              <a:buFont typeface="Wingdings" panose="05000000000000000000" pitchFamily="2" charset="2"/>
              <a:buChar char="Ø"/>
            </a:pPr>
            <a:endParaRPr lang="en-IN" sz="2000" dirty="0"/>
          </a:p>
          <a:p>
            <a:pPr marL="342900" indent="-342900">
              <a:buFont typeface="Wingdings" panose="05000000000000000000" pitchFamily="2" charset="2"/>
              <a:buChar char="Ø"/>
            </a:pPr>
            <a:r>
              <a:rPr lang="en-IN" sz="2000" dirty="0"/>
              <a:t>Folium (Map)</a:t>
            </a:r>
          </a:p>
          <a:p>
            <a:pPr marL="342900" indent="-342900">
              <a:buFont typeface="Wingdings" panose="05000000000000000000" pitchFamily="2" charset="2"/>
              <a:buChar char="Ø"/>
            </a:pPr>
            <a:endParaRPr lang="en-IN" sz="2000" dirty="0"/>
          </a:p>
          <a:p>
            <a:pPr marL="342900" indent="-342900">
              <a:buFont typeface="Wingdings" panose="05000000000000000000" pitchFamily="2" charset="2"/>
              <a:buChar char="Ø"/>
            </a:pPr>
            <a:r>
              <a:rPr lang="en-IN" sz="2000" dirty="0"/>
              <a:t>Dash (Dashboard)</a:t>
            </a:r>
          </a:p>
          <a:p>
            <a:pPr marL="342900" indent="-342900">
              <a:buFont typeface="Wingdings" panose="05000000000000000000" pitchFamily="2" charset="2"/>
              <a:buChar char="Ø"/>
            </a:pPr>
            <a:endParaRPr lang="en-IN" sz="2000" dirty="0"/>
          </a:p>
          <a:p>
            <a:pPr marL="342900" indent="-342900">
              <a:buFont typeface="Wingdings" panose="05000000000000000000" pitchFamily="2" charset="2"/>
              <a:buChar char="Ø"/>
            </a:pPr>
            <a:r>
              <a:rPr lang="en-IN" sz="2000" dirty="0"/>
              <a:t>Predictive Analysis</a:t>
            </a:r>
          </a:p>
        </p:txBody>
      </p:sp>
    </p:spTree>
    <p:extLst>
      <p:ext uri="{BB962C8B-B14F-4D97-AF65-F5344CB8AC3E}">
        <p14:creationId xmlns:p14="http://schemas.microsoft.com/office/powerpoint/2010/main" val="1094722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211CF05-B72E-E6FB-D0BE-AC788BA94F7D}"/>
              </a:ext>
            </a:extLst>
          </p:cNvPr>
          <p:cNvCxnSpPr>
            <a:cxnSpLocks/>
          </p:cNvCxnSpPr>
          <p:nvPr/>
        </p:nvCxnSpPr>
        <p:spPr>
          <a:xfrm>
            <a:off x="1655064" y="955100"/>
            <a:ext cx="9977612" cy="0"/>
          </a:xfrm>
          <a:prstGeom prst="line">
            <a:avLst/>
          </a:prstGeom>
          <a:ln w="15875">
            <a:solidFill>
              <a:srgbClr val="1287C3"/>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3C65E3C-3D88-9F90-0B51-0242C7A26E43}"/>
              </a:ext>
            </a:extLst>
          </p:cNvPr>
          <p:cNvSpPr txBox="1"/>
          <p:nvPr/>
        </p:nvSpPr>
        <p:spPr>
          <a:xfrm>
            <a:off x="1810512" y="321259"/>
            <a:ext cx="5266944" cy="646331"/>
          </a:xfrm>
          <a:prstGeom prst="rect">
            <a:avLst/>
          </a:prstGeom>
          <a:noFill/>
        </p:spPr>
        <p:txBody>
          <a:bodyPr wrap="square" rtlCol="0">
            <a:spAutoFit/>
          </a:bodyPr>
          <a:lstStyle/>
          <a:p>
            <a:r>
              <a:rPr lang="en-US" sz="3400" b="1" dirty="0"/>
              <a:t>RESULTS – </a:t>
            </a:r>
            <a:r>
              <a:rPr lang="en-IN" sz="3600" dirty="0"/>
              <a:t>EDA with SQL</a:t>
            </a:r>
          </a:p>
        </p:txBody>
      </p:sp>
      <p:sp>
        <p:nvSpPr>
          <p:cNvPr id="5" name="Slide Number Placeholder 4">
            <a:extLst>
              <a:ext uri="{FF2B5EF4-FFF2-40B4-BE49-F238E27FC236}">
                <a16:creationId xmlns:a16="http://schemas.microsoft.com/office/drawing/2014/main" id="{002429FA-0152-F068-1A40-A6C1B8C3C237}"/>
              </a:ext>
            </a:extLst>
          </p:cNvPr>
          <p:cNvSpPr>
            <a:spLocks noGrp="1"/>
          </p:cNvSpPr>
          <p:nvPr>
            <p:ph type="sldNum" sz="quarter" idx="12"/>
          </p:nvPr>
        </p:nvSpPr>
        <p:spPr/>
        <p:txBody>
          <a:bodyPr/>
          <a:lstStyle/>
          <a:p>
            <a:fld id="{6E3AA17A-E383-4E1E-B77C-2F050EC835CB}" type="slidenum">
              <a:rPr lang="en-IN" smtClean="0"/>
              <a:t>15</a:t>
            </a:fld>
            <a:endParaRPr lang="en-IN"/>
          </a:p>
        </p:txBody>
      </p:sp>
      <p:sp>
        <p:nvSpPr>
          <p:cNvPr id="3" name="TextBox 2">
            <a:extLst>
              <a:ext uri="{FF2B5EF4-FFF2-40B4-BE49-F238E27FC236}">
                <a16:creationId xmlns:a16="http://schemas.microsoft.com/office/drawing/2014/main" id="{AECBC3FA-BEF7-4232-C315-39430FB82DFD}"/>
              </a:ext>
            </a:extLst>
          </p:cNvPr>
          <p:cNvSpPr txBox="1"/>
          <p:nvPr/>
        </p:nvSpPr>
        <p:spPr>
          <a:xfrm>
            <a:off x="1650492" y="1159109"/>
            <a:ext cx="9573768" cy="369332"/>
          </a:xfrm>
          <a:prstGeom prst="rect">
            <a:avLst/>
          </a:prstGeom>
          <a:noFill/>
        </p:spPr>
        <p:txBody>
          <a:bodyPr wrap="square" rtlCol="0">
            <a:spAutoFit/>
          </a:bodyPr>
          <a:lstStyle/>
          <a:p>
            <a:r>
              <a:rPr lang="en-IN" dirty="0"/>
              <a:t>1. Display the names of the unique launch sites in the space mission</a:t>
            </a:r>
          </a:p>
        </p:txBody>
      </p:sp>
      <p:pic>
        <p:nvPicPr>
          <p:cNvPr id="6" name="Picture 5">
            <a:extLst>
              <a:ext uri="{FF2B5EF4-FFF2-40B4-BE49-F238E27FC236}">
                <a16:creationId xmlns:a16="http://schemas.microsoft.com/office/drawing/2014/main" id="{C35DE005-B55F-8978-54EC-C0B2B9E69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013" y="1676327"/>
            <a:ext cx="1408485" cy="1831030"/>
          </a:xfrm>
          <a:prstGeom prst="rect">
            <a:avLst/>
          </a:prstGeom>
          <a:ln>
            <a:solidFill>
              <a:schemeClr val="tx1">
                <a:lumMod val="50000"/>
                <a:lumOff val="50000"/>
              </a:schemeClr>
            </a:solidFill>
          </a:ln>
        </p:spPr>
      </p:pic>
      <p:sp>
        <p:nvSpPr>
          <p:cNvPr id="8" name="TextBox 7">
            <a:extLst>
              <a:ext uri="{FF2B5EF4-FFF2-40B4-BE49-F238E27FC236}">
                <a16:creationId xmlns:a16="http://schemas.microsoft.com/office/drawing/2014/main" id="{E4913FDD-63AC-CB9B-9F37-65425EE19F31}"/>
              </a:ext>
            </a:extLst>
          </p:cNvPr>
          <p:cNvSpPr txBox="1"/>
          <p:nvPr/>
        </p:nvSpPr>
        <p:spPr>
          <a:xfrm>
            <a:off x="1650492" y="3679444"/>
            <a:ext cx="9692640" cy="369332"/>
          </a:xfrm>
          <a:prstGeom prst="rect">
            <a:avLst/>
          </a:prstGeom>
          <a:noFill/>
        </p:spPr>
        <p:txBody>
          <a:bodyPr wrap="square" rtlCol="0">
            <a:spAutoFit/>
          </a:bodyPr>
          <a:lstStyle/>
          <a:p>
            <a:r>
              <a:rPr lang="en-IN" dirty="0"/>
              <a:t>2. Display 5 records where launch sites name starts with ‘CCA’</a:t>
            </a:r>
          </a:p>
        </p:txBody>
      </p:sp>
      <p:pic>
        <p:nvPicPr>
          <p:cNvPr id="11" name="Picture 10">
            <a:extLst>
              <a:ext uri="{FF2B5EF4-FFF2-40B4-BE49-F238E27FC236}">
                <a16:creationId xmlns:a16="http://schemas.microsoft.com/office/drawing/2014/main" id="{901FAF7A-FB1A-04A4-C559-3198C89C55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83" y="4220863"/>
            <a:ext cx="7763186" cy="2251870"/>
          </a:xfrm>
          <a:prstGeom prst="rect">
            <a:avLst/>
          </a:prstGeom>
          <a:ln>
            <a:solidFill>
              <a:schemeClr val="tx1">
                <a:lumMod val="50000"/>
                <a:lumOff val="50000"/>
              </a:schemeClr>
            </a:solidFill>
          </a:ln>
        </p:spPr>
      </p:pic>
    </p:spTree>
    <p:extLst>
      <p:ext uri="{BB962C8B-B14F-4D97-AF65-F5344CB8AC3E}">
        <p14:creationId xmlns:p14="http://schemas.microsoft.com/office/powerpoint/2010/main" val="3695138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211CF05-B72E-E6FB-D0BE-AC788BA94F7D}"/>
              </a:ext>
            </a:extLst>
          </p:cNvPr>
          <p:cNvCxnSpPr>
            <a:cxnSpLocks/>
          </p:cNvCxnSpPr>
          <p:nvPr/>
        </p:nvCxnSpPr>
        <p:spPr>
          <a:xfrm>
            <a:off x="1655064" y="955100"/>
            <a:ext cx="9977612" cy="0"/>
          </a:xfrm>
          <a:prstGeom prst="line">
            <a:avLst/>
          </a:prstGeom>
          <a:ln w="15875">
            <a:solidFill>
              <a:srgbClr val="1287C3"/>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3C65E3C-3D88-9F90-0B51-0242C7A26E43}"/>
              </a:ext>
            </a:extLst>
          </p:cNvPr>
          <p:cNvSpPr txBox="1"/>
          <p:nvPr/>
        </p:nvSpPr>
        <p:spPr>
          <a:xfrm>
            <a:off x="1810512" y="321259"/>
            <a:ext cx="5129784" cy="646331"/>
          </a:xfrm>
          <a:prstGeom prst="rect">
            <a:avLst/>
          </a:prstGeom>
          <a:noFill/>
        </p:spPr>
        <p:txBody>
          <a:bodyPr wrap="square" rtlCol="0">
            <a:spAutoFit/>
          </a:bodyPr>
          <a:lstStyle/>
          <a:p>
            <a:r>
              <a:rPr lang="en-US" sz="3400" b="1" dirty="0"/>
              <a:t>RESULTS – </a:t>
            </a:r>
            <a:r>
              <a:rPr lang="en-IN" sz="3600" dirty="0"/>
              <a:t>EDA with SQL</a:t>
            </a:r>
          </a:p>
        </p:txBody>
      </p:sp>
      <p:sp>
        <p:nvSpPr>
          <p:cNvPr id="5" name="Slide Number Placeholder 4">
            <a:extLst>
              <a:ext uri="{FF2B5EF4-FFF2-40B4-BE49-F238E27FC236}">
                <a16:creationId xmlns:a16="http://schemas.microsoft.com/office/drawing/2014/main" id="{002429FA-0152-F068-1A40-A6C1B8C3C237}"/>
              </a:ext>
            </a:extLst>
          </p:cNvPr>
          <p:cNvSpPr>
            <a:spLocks noGrp="1"/>
          </p:cNvSpPr>
          <p:nvPr>
            <p:ph type="sldNum" sz="quarter" idx="12"/>
          </p:nvPr>
        </p:nvSpPr>
        <p:spPr/>
        <p:txBody>
          <a:bodyPr/>
          <a:lstStyle/>
          <a:p>
            <a:fld id="{6E3AA17A-E383-4E1E-B77C-2F050EC835CB}" type="slidenum">
              <a:rPr lang="en-IN" smtClean="0"/>
              <a:t>16</a:t>
            </a:fld>
            <a:endParaRPr lang="en-IN"/>
          </a:p>
        </p:txBody>
      </p:sp>
      <p:sp>
        <p:nvSpPr>
          <p:cNvPr id="3" name="TextBox 2">
            <a:extLst>
              <a:ext uri="{FF2B5EF4-FFF2-40B4-BE49-F238E27FC236}">
                <a16:creationId xmlns:a16="http://schemas.microsoft.com/office/drawing/2014/main" id="{AECBC3FA-BEF7-4232-C315-39430FB82DFD}"/>
              </a:ext>
            </a:extLst>
          </p:cNvPr>
          <p:cNvSpPr txBox="1"/>
          <p:nvPr/>
        </p:nvSpPr>
        <p:spPr>
          <a:xfrm>
            <a:off x="1653671" y="1276793"/>
            <a:ext cx="9573768" cy="369332"/>
          </a:xfrm>
          <a:prstGeom prst="rect">
            <a:avLst/>
          </a:prstGeom>
          <a:noFill/>
        </p:spPr>
        <p:txBody>
          <a:bodyPr wrap="square" rtlCol="0">
            <a:spAutoFit/>
          </a:bodyPr>
          <a:lstStyle/>
          <a:p>
            <a:r>
              <a:rPr lang="en-IN" dirty="0"/>
              <a:t>3. Display Total payload mass carried by boosters launched by NASA (CRS)</a:t>
            </a:r>
          </a:p>
        </p:txBody>
      </p:sp>
      <p:sp>
        <p:nvSpPr>
          <p:cNvPr id="8" name="TextBox 7">
            <a:extLst>
              <a:ext uri="{FF2B5EF4-FFF2-40B4-BE49-F238E27FC236}">
                <a16:creationId xmlns:a16="http://schemas.microsoft.com/office/drawing/2014/main" id="{E4913FDD-63AC-CB9B-9F37-65425EE19F31}"/>
              </a:ext>
            </a:extLst>
          </p:cNvPr>
          <p:cNvSpPr txBox="1"/>
          <p:nvPr/>
        </p:nvSpPr>
        <p:spPr>
          <a:xfrm>
            <a:off x="1650492" y="2714974"/>
            <a:ext cx="9692640" cy="369332"/>
          </a:xfrm>
          <a:prstGeom prst="rect">
            <a:avLst/>
          </a:prstGeom>
          <a:noFill/>
        </p:spPr>
        <p:txBody>
          <a:bodyPr wrap="square" rtlCol="0">
            <a:spAutoFit/>
          </a:bodyPr>
          <a:lstStyle/>
          <a:p>
            <a:r>
              <a:rPr lang="en-IN" dirty="0"/>
              <a:t>4. Display avg payload mass carried by booster F9 v1.1 </a:t>
            </a:r>
          </a:p>
        </p:txBody>
      </p:sp>
      <p:pic>
        <p:nvPicPr>
          <p:cNvPr id="7" name="Picture 6">
            <a:extLst>
              <a:ext uri="{FF2B5EF4-FFF2-40B4-BE49-F238E27FC236}">
                <a16:creationId xmlns:a16="http://schemas.microsoft.com/office/drawing/2014/main" id="{C2086548-6CA3-8CDE-0209-9EDC3D111B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97" y="1825258"/>
            <a:ext cx="1558179" cy="710923"/>
          </a:xfrm>
          <a:prstGeom prst="rect">
            <a:avLst/>
          </a:prstGeom>
          <a:ln>
            <a:solidFill>
              <a:schemeClr val="tx1">
                <a:lumMod val="50000"/>
                <a:lumOff val="50000"/>
              </a:schemeClr>
            </a:solidFill>
          </a:ln>
        </p:spPr>
      </p:pic>
      <p:pic>
        <p:nvPicPr>
          <p:cNvPr id="12" name="Picture 11">
            <a:extLst>
              <a:ext uri="{FF2B5EF4-FFF2-40B4-BE49-F238E27FC236}">
                <a16:creationId xmlns:a16="http://schemas.microsoft.com/office/drawing/2014/main" id="{45C18368-0571-84D6-3911-195C190FA1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5997" y="3261718"/>
            <a:ext cx="1558179" cy="684321"/>
          </a:xfrm>
          <a:prstGeom prst="rect">
            <a:avLst/>
          </a:prstGeom>
          <a:ln>
            <a:solidFill>
              <a:schemeClr val="tx1">
                <a:lumMod val="50000"/>
                <a:lumOff val="50000"/>
              </a:schemeClr>
            </a:solidFill>
          </a:ln>
        </p:spPr>
      </p:pic>
      <p:sp>
        <p:nvSpPr>
          <p:cNvPr id="13" name="TextBox 12">
            <a:extLst>
              <a:ext uri="{FF2B5EF4-FFF2-40B4-BE49-F238E27FC236}">
                <a16:creationId xmlns:a16="http://schemas.microsoft.com/office/drawing/2014/main" id="{1329FE55-5420-11BF-9BBA-CAF1E404A97D}"/>
              </a:ext>
            </a:extLst>
          </p:cNvPr>
          <p:cNvSpPr txBox="1"/>
          <p:nvPr/>
        </p:nvSpPr>
        <p:spPr>
          <a:xfrm>
            <a:off x="1650492" y="4244284"/>
            <a:ext cx="9852531" cy="369332"/>
          </a:xfrm>
          <a:prstGeom prst="rect">
            <a:avLst/>
          </a:prstGeom>
          <a:noFill/>
        </p:spPr>
        <p:txBody>
          <a:bodyPr wrap="square" rtlCol="0">
            <a:spAutoFit/>
          </a:bodyPr>
          <a:lstStyle/>
          <a:p>
            <a:r>
              <a:rPr lang="en-IN" dirty="0"/>
              <a:t>5. Display date when first successful landing in ground pad achieved</a:t>
            </a:r>
          </a:p>
        </p:txBody>
      </p:sp>
      <p:pic>
        <p:nvPicPr>
          <p:cNvPr id="15" name="Picture 14">
            <a:extLst>
              <a:ext uri="{FF2B5EF4-FFF2-40B4-BE49-F238E27FC236}">
                <a16:creationId xmlns:a16="http://schemas.microsoft.com/office/drawing/2014/main" id="{73DF08E8-BC28-AFB9-3589-3D781334B8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5997" y="4797835"/>
            <a:ext cx="1230560" cy="714428"/>
          </a:xfrm>
          <a:prstGeom prst="rect">
            <a:avLst/>
          </a:prstGeom>
          <a:ln>
            <a:solidFill>
              <a:schemeClr val="tx1">
                <a:lumMod val="50000"/>
                <a:lumOff val="50000"/>
              </a:schemeClr>
            </a:solidFill>
          </a:ln>
        </p:spPr>
      </p:pic>
    </p:spTree>
    <p:extLst>
      <p:ext uri="{BB962C8B-B14F-4D97-AF65-F5344CB8AC3E}">
        <p14:creationId xmlns:p14="http://schemas.microsoft.com/office/powerpoint/2010/main" val="744062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211CF05-B72E-E6FB-D0BE-AC788BA94F7D}"/>
              </a:ext>
            </a:extLst>
          </p:cNvPr>
          <p:cNvCxnSpPr>
            <a:cxnSpLocks/>
          </p:cNvCxnSpPr>
          <p:nvPr/>
        </p:nvCxnSpPr>
        <p:spPr>
          <a:xfrm>
            <a:off x="1655064" y="955100"/>
            <a:ext cx="9977612" cy="0"/>
          </a:xfrm>
          <a:prstGeom prst="line">
            <a:avLst/>
          </a:prstGeom>
          <a:ln w="15875">
            <a:solidFill>
              <a:srgbClr val="1287C3"/>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3C65E3C-3D88-9F90-0B51-0242C7A26E43}"/>
              </a:ext>
            </a:extLst>
          </p:cNvPr>
          <p:cNvSpPr txBox="1"/>
          <p:nvPr/>
        </p:nvSpPr>
        <p:spPr>
          <a:xfrm>
            <a:off x="1810512" y="321259"/>
            <a:ext cx="5111496" cy="646331"/>
          </a:xfrm>
          <a:prstGeom prst="rect">
            <a:avLst/>
          </a:prstGeom>
          <a:noFill/>
        </p:spPr>
        <p:txBody>
          <a:bodyPr wrap="square" rtlCol="0">
            <a:spAutoFit/>
          </a:bodyPr>
          <a:lstStyle/>
          <a:p>
            <a:r>
              <a:rPr lang="en-US" sz="3400" b="1" dirty="0"/>
              <a:t>RESULTS – </a:t>
            </a:r>
            <a:r>
              <a:rPr lang="en-IN" sz="3600" dirty="0"/>
              <a:t>EDA with SQL</a:t>
            </a:r>
          </a:p>
        </p:txBody>
      </p:sp>
      <p:sp>
        <p:nvSpPr>
          <p:cNvPr id="5" name="Slide Number Placeholder 4">
            <a:extLst>
              <a:ext uri="{FF2B5EF4-FFF2-40B4-BE49-F238E27FC236}">
                <a16:creationId xmlns:a16="http://schemas.microsoft.com/office/drawing/2014/main" id="{002429FA-0152-F068-1A40-A6C1B8C3C237}"/>
              </a:ext>
            </a:extLst>
          </p:cNvPr>
          <p:cNvSpPr>
            <a:spLocks noGrp="1"/>
          </p:cNvSpPr>
          <p:nvPr>
            <p:ph type="sldNum" sz="quarter" idx="12"/>
          </p:nvPr>
        </p:nvSpPr>
        <p:spPr/>
        <p:txBody>
          <a:bodyPr/>
          <a:lstStyle/>
          <a:p>
            <a:fld id="{6E3AA17A-E383-4E1E-B77C-2F050EC835CB}" type="slidenum">
              <a:rPr lang="en-IN" smtClean="0"/>
              <a:t>17</a:t>
            </a:fld>
            <a:endParaRPr lang="en-IN"/>
          </a:p>
        </p:txBody>
      </p:sp>
      <p:sp>
        <p:nvSpPr>
          <p:cNvPr id="3" name="TextBox 2">
            <a:extLst>
              <a:ext uri="{FF2B5EF4-FFF2-40B4-BE49-F238E27FC236}">
                <a16:creationId xmlns:a16="http://schemas.microsoft.com/office/drawing/2014/main" id="{AECBC3FA-BEF7-4232-C315-39430FB82DFD}"/>
              </a:ext>
            </a:extLst>
          </p:cNvPr>
          <p:cNvSpPr txBox="1"/>
          <p:nvPr/>
        </p:nvSpPr>
        <p:spPr>
          <a:xfrm>
            <a:off x="1653671" y="1276793"/>
            <a:ext cx="9383137" cy="646331"/>
          </a:xfrm>
          <a:prstGeom prst="rect">
            <a:avLst/>
          </a:prstGeom>
          <a:noFill/>
        </p:spPr>
        <p:txBody>
          <a:bodyPr wrap="square" rtlCol="0">
            <a:spAutoFit/>
          </a:bodyPr>
          <a:lstStyle/>
          <a:p>
            <a:r>
              <a:rPr lang="en-IN" dirty="0"/>
              <a:t>6. Display names of the boosters which have success in drone ship and have payload mass greater than 4000 but less than 6000</a:t>
            </a:r>
          </a:p>
        </p:txBody>
      </p:sp>
      <p:sp>
        <p:nvSpPr>
          <p:cNvPr id="8" name="TextBox 7">
            <a:extLst>
              <a:ext uri="{FF2B5EF4-FFF2-40B4-BE49-F238E27FC236}">
                <a16:creationId xmlns:a16="http://schemas.microsoft.com/office/drawing/2014/main" id="{E4913FDD-63AC-CB9B-9F37-65425EE19F31}"/>
              </a:ext>
            </a:extLst>
          </p:cNvPr>
          <p:cNvSpPr txBox="1"/>
          <p:nvPr/>
        </p:nvSpPr>
        <p:spPr>
          <a:xfrm>
            <a:off x="1653670" y="3685868"/>
            <a:ext cx="9383137" cy="369332"/>
          </a:xfrm>
          <a:prstGeom prst="rect">
            <a:avLst/>
          </a:prstGeom>
          <a:noFill/>
        </p:spPr>
        <p:txBody>
          <a:bodyPr wrap="square" rtlCol="0">
            <a:spAutoFit/>
          </a:bodyPr>
          <a:lstStyle/>
          <a:p>
            <a:r>
              <a:rPr lang="en-IN" dirty="0"/>
              <a:t>7. Display total number of successful and failure mission outcomes</a:t>
            </a:r>
          </a:p>
        </p:txBody>
      </p:sp>
      <p:pic>
        <p:nvPicPr>
          <p:cNvPr id="7" name="Picture 6">
            <a:extLst>
              <a:ext uri="{FF2B5EF4-FFF2-40B4-BE49-F238E27FC236}">
                <a16:creationId xmlns:a16="http://schemas.microsoft.com/office/drawing/2014/main" id="{C2086548-6CA3-8CDE-0209-9EDC3D111BD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409050" y="2010518"/>
            <a:ext cx="1303414" cy="1428601"/>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62CF194D-90BD-738D-E7D4-43418178BC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9050" y="4241986"/>
            <a:ext cx="2946690" cy="1438358"/>
          </a:xfrm>
          <a:prstGeom prst="rect">
            <a:avLst/>
          </a:prstGeom>
          <a:ln>
            <a:solidFill>
              <a:schemeClr val="tx1">
                <a:lumMod val="50000"/>
                <a:lumOff val="50000"/>
              </a:schemeClr>
            </a:solidFill>
          </a:ln>
        </p:spPr>
      </p:pic>
    </p:spTree>
    <p:extLst>
      <p:ext uri="{BB962C8B-B14F-4D97-AF65-F5344CB8AC3E}">
        <p14:creationId xmlns:p14="http://schemas.microsoft.com/office/powerpoint/2010/main" val="2959668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211CF05-B72E-E6FB-D0BE-AC788BA94F7D}"/>
              </a:ext>
            </a:extLst>
          </p:cNvPr>
          <p:cNvCxnSpPr>
            <a:cxnSpLocks/>
          </p:cNvCxnSpPr>
          <p:nvPr/>
        </p:nvCxnSpPr>
        <p:spPr>
          <a:xfrm>
            <a:off x="1655064" y="955100"/>
            <a:ext cx="9977612" cy="0"/>
          </a:xfrm>
          <a:prstGeom prst="line">
            <a:avLst/>
          </a:prstGeom>
          <a:ln w="15875">
            <a:solidFill>
              <a:srgbClr val="1287C3"/>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3C65E3C-3D88-9F90-0B51-0242C7A26E43}"/>
              </a:ext>
            </a:extLst>
          </p:cNvPr>
          <p:cNvSpPr txBox="1"/>
          <p:nvPr/>
        </p:nvSpPr>
        <p:spPr>
          <a:xfrm>
            <a:off x="1810512" y="321259"/>
            <a:ext cx="5093208" cy="646331"/>
          </a:xfrm>
          <a:prstGeom prst="rect">
            <a:avLst/>
          </a:prstGeom>
          <a:noFill/>
        </p:spPr>
        <p:txBody>
          <a:bodyPr wrap="square" rtlCol="0">
            <a:spAutoFit/>
          </a:bodyPr>
          <a:lstStyle/>
          <a:p>
            <a:r>
              <a:rPr lang="en-US" sz="3400" b="1" dirty="0"/>
              <a:t>RESULTS – </a:t>
            </a:r>
            <a:r>
              <a:rPr lang="en-IN" sz="3600" dirty="0"/>
              <a:t>EDA with SQL</a:t>
            </a:r>
          </a:p>
        </p:txBody>
      </p:sp>
      <p:sp>
        <p:nvSpPr>
          <p:cNvPr id="5" name="Slide Number Placeholder 4">
            <a:extLst>
              <a:ext uri="{FF2B5EF4-FFF2-40B4-BE49-F238E27FC236}">
                <a16:creationId xmlns:a16="http://schemas.microsoft.com/office/drawing/2014/main" id="{002429FA-0152-F068-1A40-A6C1B8C3C237}"/>
              </a:ext>
            </a:extLst>
          </p:cNvPr>
          <p:cNvSpPr>
            <a:spLocks noGrp="1"/>
          </p:cNvSpPr>
          <p:nvPr>
            <p:ph type="sldNum" sz="quarter" idx="12"/>
          </p:nvPr>
        </p:nvSpPr>
        <p:spPr/>
        <p:txBody>
          <a:bodyPr/>
          <a:lstStyle/>
          <a:p>
            <a:fld id="{6E3AA17A-E383-4E1E-B77C-2F050EC835CB}" type="slidenum">
              <a:rPr lang="en-IN" smtClean="0"/>
              <a:t>18</a:t>
            </a:fld>
            <a:endParaRPr lang="en-IN"/>
          </a:p>
        </p:txBody>
      </p:sp>
      <p:sp>
        <p:nvSpPr>
          <p:cNvPr id="3" name="TextBox 2">
            <a:extLst>
              <a:ext uri="{FF2B5EF4-FFF2-40B4-BE49-F238E27FC236}">
                <a16:creationId xmlns:a16="http://schemas.microsoft.com/office/drawing/2014/main" id="{AECBC3FA-BEF7-4232-C315-39430FB82DFD}"/>
              </a:ext>
            </a:extLst>
          </p:cNvPr>
          <p:cNvSpPr txBox="1"/>
          <p:nvPr/>
        </p:nvSpPr>
        <p:spPr>
          <a:xfrm>
            <a:off x="1653671" y="1276793"/>
            <a:ext cx="9383137" cy="369332"/>
          </a:xfrm>
          <a:prstGeom prst="rect">
            <a:avLst/>
          </a:prstGeom>
          <a:noFill/>
        </p:spPr>
        <p:txBody>
          <a:bodyPr wrap="square" rtlCol="0">
            <a:spAutoFit/>
          </a:bodyPr>
          <a:lstStyle/>
          <a:p>
            <a:r>
              <a:rPr lang="en-IN" dirty="0"/>
              <a:t>8. Display the names of the booster versions which have carried the maximum payload mass </a:t>
            </a:r>
          </a:p>
        </p:txBody>
      </p:sp>
      <p:sp>
        <p:nvSpPr>
          <p:cNvPr id="8" name="TextBox 7">
            <a:extLst>
              <a:ext uri="{FF2B5EF4-FFF2-40B4-BE49-F238E27FC236}">
                <a16:creationId xmlns:a16="http://schemas.microsoft.com/office/drawing/2014/main" id="{E4913FDD-63AC-CB9B-9F37-65425EE19F31}"/>
              </a:ext>
            </a:extLst>
          </p:cNvPr>
          <p:cNvSpPr txBox="1"/>
          <p:nvPr/>
        </p:nvSpPr>
        <p:spPr>
          <a:xfrm>
            <a:off x="1653671" y="4435614"/>
            <a:ext cx="9383137" cy="646331"/>
          </a:xfrm>
          <a:prstGeom prst="rect">
            <a:avLst/>
          </a:prstGeom>
          <a:noFill/>
        </p:spPr>
        <p:txBody>
          <a:bodyPr wrap="square" rtlCol="0">
            <a:spAutoFit/>
          </a:bodyPr>
          <a:lstStyle/>
          <a:p>
            <a:r>
              <a:rPr lang="en-IN" dirty="0"/>
              <a:t>9. Display the records which will display the month names, failure landing outcomes in drone ship, booster versions, launch site for the months in year 2015</a:t>
            </a:r>
          </a:p>
        </p:txBody>
      </p:sp>
      <p:pic>
        <p:nvPicPr>
          <p:cNvPr id="7" name="Picture 6">
            <a:extLst>
              <a:ext uri="{FF2B5EF4-FFF2-40B4-BE49-F238E27FC236}">
                <a16:creationId xmlns:a16="http://schemas.microsoft.com/office/drawing/2014/main" id="{C2086548-6CA3-8CDE-0209-9EDC3D111BD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44907" y="1764299"/>
            <a:ext cx="1360165" cy="2464349"/>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62CF194D-90BD-738D-E7D4-43418178BC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644907" y="5297830"/>
            <a:ext cx="3573013" cy="866770"/>
          </a:xfrm>
          <a:prstGeom prst="rect">
            <a:avLst/>
          </a:prstGeom>
          <a:ln>
            <a:solidFill>
              <a:schemeClr val="tx1">
                <a:lumMod val="50000"/>
                <a:lumOff val="50000"/>
              </a:schemeClr>
            </a:solidFill>
          </a:ln>
        </p:spPr>
      </p:pic>
    </p:spTree>
    <p:extLst>
      <p:ext uri="{BB962C8B-B14F-4D97-AF65-F5344CB8AC3E}">
        <p14:creationId xmlns:p14="http://schemas.microsoft.com/office/powerpoint/2010/main" val="3190640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211CF05-B72E-E6FB-D0BE-AC788BA94F7D}"/>
              </a:ext>
            </a:extLst>
          </p:cNvPr>
          <p:cNvCxnSpPr>
            <a:cxnSpLocks/>
          </p:cNvCxnSpPr>
          <p:nvPr/>
        </p:nvCxnSpPr>
        <p:spPr>
          <a:xfrm>
            <a:off x="1655064" y="955100"/>
            <a:ext cx="9977612" cy="0"/>
          </a:xfrm>
          <a:prstGeom prst="line">
            <a:avLst/>
          </a:prstGeom>
          <a:ln w="15875">
            <a:solidFill>
              <a:srgbClr val="1287C3"/>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3C65E3C-3D88-9F90-0B51-0242C7A26E43}"/>
              </a:ext>
            </a:extLst>
          </p:cNvPr>
          <p:cNvSpPr txBox="1"/>
          <p:nvPr/>
        </p:nvSpPr>
        <p:spPr>
          <a:xfrm>
            <a:off x="1810512" y="321259"/>
            <a:ext cx="5422392" cy="646331"/>
          </a:xfrm>
          <a:prstGeom prst="rect">
            <a:avLst/>
          </a:prstGeom>
          <a:noFill/>
        </p:spPr>
        <p:txBody>
          <a:bodyPr wrap="square" rtlCol="0">
            <a:spAutoFit/>
          </a:bodyPr>
          <a:lstStyle/>
          <a:p>
            <a:r>
              <a:rPr lang="en-US" sz="3400" b="1" dirty="0"/>
              <a:t>RESULTS – </a:t>
            </a:r>
            <a:r>
              <a:rPr lang="en-IN" sz="3600" dirty="0"/>
              <a:t>EDA with SQL</a:t>
            </a:r>
          </a:p>
        </p:txBody>
      </p:sp>
      <p:sp>
        <p:nvSpPr>
          <p:cNvPr id="5" name="Slide Number Placeholder 4">
            <a:extLst>
              <a:ext uri="{FF2B5EF4-FFF2-40B4-BE49-F238E27FC236}">
                <a16:creationId xmlns:a16="http://schemas.microsoft.com/office/drawing/2014/main" id="{002429FA-0152-F068-1A40-A6C1B8C3C237}"/>
              </a:ext>
            </a:extLst>
          </p:cNvPr>
          <p:cNvSpPr>
            <a:spLocks noGrp="1"/>
          </p:cNvSpPr>
          <p:nvPr>
            <p:ph type="sldNum" sz="quarter" idx="12"/>
          </p:nvPr>
        </p:nvSpPr>
        <p:spPr/>
        <p:txBody>
          <a:bodyPr/>
          <a:lstStyle/>
          <a:p>
            <a:fld id="{6E3AA17A-E383-4E1E-B77C-2F050EC835CB}" type="slidenum">
              <a:rPr lang="en-IN" smtClean="0"/>
              <a:t>19</a:t>
            </a:fld>
            <a:endParaRPr lang="en-IN"/>
          </a:p>
        </p:txBody>
      </p:sp>
      <p:sp>
        <p:nvSpPr>
          <p:cNvPr id="3" name="TextBox 2">
            <a:extLst>
              <a:ext uri="{FF2B5EF4-FFF2-40B4-BE49-F238E27FC236}">
                <a16:creationId xmlns:a16="http://schemas.microsoft.com/office/drawing/2014/main" id="{AECBC3FA-BEF7-4232-C315-39430FB82DFD}"/>
              </a:ext>
            </a:extLst>
          </p:cNvPr>
          <p:cNvSpPr txBox="1"/>
          <p:nvPr/>
        </p:nvSpPr>
        <p:spPr>
          <a:xfrm>
            <a:off x="1655064" y="1413953"/>
            <a:ext cx="9383137" cy="646331"/>
          </a:xfrm>
          <a:prstGeom prst="rect">
            <a:avLst/>
          </a:prstGeom>
          <a:noFill/>
        </p:spPr>
        <p:txBody>
          <a:bodyPr wrap="square" rtlCol="0">
            <a:spAutoFit/>
          </a:bodyPr>
          <a:lstStyle/>
          <a:p>
            <a:r>
              <a:rPr lang="en-IN" dirty="0"/>
              <a:t>10. Display the count of landing outcomes between the date 2010-06-04 and 2017-03-20, in descending order</a:t>
            </a:r>
          </a:p>
        </p:txBody>
      </p:sp>
      <p:pic>
        <p:nvPicPr>
          <p:cNvPr id="7" name="Picture 6">
            <a:extLst>
              <a:ext uri="{FF2B5EF4-FFF2-40B4-BE49-F238E27FC236}">
                <a16:creationId xmlns:a16="http://schemas.microsoft.com/office/drawing/2014/main" id="{C2086548-6CA3-8CDE-0209-9EDC3D111BD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466598" y="2325476"/>
            <a:ext cx="2553457" cy="2716616"/>
          </a:xfrm>
          <a:prstGeom prst="rect">
            <a:avLst/>
          </a:prstGeom>
          <a:ln>
            <a:solidFill>
              <a:schemeClr val="tx1">
                <a:lumMod val="50000"/>
                <a:lumOff val="50000"/>
              </a:schemeClr>
            </a:solidFill>
          </a:ln>
        </p:spPr>
      </p:pic>
    </p:spTree>
    <p:extLst>
      <p:ext uri="{BB962C8B-B14F-4D97-AF65-F5344CB8AC3E}">
        <p14:creationId xmlns:p14="http://schemas.microsoft.com/office/powerpoint/2010/main" val="314134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137518D-D808-3568-8894-758579D8C61F}"/>
              </a:ext>
            </a:extLst>
          </p:cNvPr>
          <p:cNvSpPr txBox="1"/>
          <p:nvPr/>
        </p:nvSpPr>
        <p:spPr>
          <a:xfrm>
            <a:off x="1885841" y="647918"/>
            <a:ext cx="9927772" cy="4216539"/>
          </a:xfrm>
          <a:prstGeom prst="rect">
            <a:avLst/>
          </a:prstGeom>
          <a:noFill/>
        </p:spPr>
        <p:txBody>
          <a:bodyPr wrap="square" rtlCol="0">
            <a:spAutoFit/>
          </a:bodyPr>
          <a:lstStyle/>
          <a:p>
            <a:r>
              <a:rPr lang="en-US" sz="3400" b="1" dirty="0"/>
              <a:t>OUTLINE</a:t>
            </a:r>
          </a:p>
          <a:p>
            <a:endParaRPr lang="en-US" sz="3600" b="1" dirty="0"/>
          </a:p>
          <a:p>
            <a:endParaRPr lang="en-US" dirty="0"/>
          </a:p>
          <a:p>
            <a:pPr marL="342900" indent="-342900">
              <a:buFont typeface="Wingdings" panose="05000000000000000000" pitchFamily="2" charset="2"/>
              <a:buChar char="Ø"/>
            </a:pPr>
            <a:r>
              <a:rPr lang="en-US" sz="2000" dirty="0"/>
              <a:t>Executive Summary</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Introduction</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Methodology</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Results</a:t>
            </a:r>
          </a:p>
          <a:p>
            <a:endParaRPr lang="en-US" sz="2000" dirty="0"/>
          </a:p>
          <a:p>
            <a:pPr marL="342900" indent="-342900">
              <a:buFont typeface="Wingdings" panose="05000000000000000000" pitchFamily="2" charset="2"/>
              <a:buChar char="Ø"/>
            </a:pPr>
            <a:r>
              <a:rPr lang="en-US" sz="2000" dirty="0"/>
              <a:t>Conclusion</a:t>
            </a:r>
            <a:endParaRPr lang="en-IN" sz="2000" dirty="0"/>
          </a:p>
        </p:txBody>
      </p:sp>
      <p:cxnSp>
        <p:nvCxnSpPr>
          <p:cNvPr id="10" name="Straight Connector 9">
            <a:extLst>
              <a:ext uri="{FF2B5EF4-FFF2-40B4-BE49-F238E27FC236}">
                <a16:creationId xmlns:a16="http://schemas.microsoft.com/office/drawing/2014/main" id="{0211CF05-B72E-E6FB-D0BE-AC788BA94F7D}"/>
              </a:ext>
            </a:extLst>
          </p:cNvPr>
          <p:cNvCxnSpPr>
            <a:cxnSpLocks/>
          </p:cNvCxnSpPr>
          <p:nvPr/>
        </p:nvCxnSpPr>
        <p:spPr>
          <a:xfrm>
            <a:off x="1655064" y="1335024"/>
            <a:ext cx="9977612" cy="0"/>
          </a:xfrm>
          <a:prstGeom prst="line">
            <a:avLst/>
          </a:prstGeom>
          <a:ln w="15875">
            <a:solidFill>
              <a:srgbClr val="1287C3"/>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2248B95-4CB5-4610-E4F5-2A9337D00D74}"/>
              </a:ext>
            </a:extLst>
          </p:cNvPr>
          <p:cNvSpPr>
            <a:spLocks noGrp="1"/>
          </p:cNvSpPr>
          <p:nvPr>
            <p:ph type="sldNum" sz="quarter" idx="12"/>
          </p:nvPr>
        </p:nvSpPr>
        <p:spPr/>
        <p:txBody>
          <a:bodyPr/>
          <a:lstStyle/>
          <a:p>
            <a:fld id="{6E3AA17A-E383-4E1E-B77C-2F050EC835CB}" type="slidenum">
              <a:rPr lang="en-IN" smtClean="0"/>
              <a:t>2</a:t>
            </a:fld>
            <a:endParaRPr lang="en-IN"/>
          </a:p>
        </p:txBody>
      </p:sp>
    </p:spTree>
    <p:extLst>
      <p:ext uri="{BB962C8B-B14F-4D97-AF65-F5344CB8AC3E}">
        <p14:creationId xmlns:p14="http://schemas.microsoft.com/office/powerpoint/2010/main" val="2028151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211CF05-B72E-E6FB-D0BE-AC788BA94F7D}"/>
              </a:ext>
            </a:extLst>
          </p:cNvPr>
          <p:cNvCxnSpPr>
            <a:cxnSpLocks/>
          </p:cNvCxnSpPr>
          <p:nvPr/>
        </p:nvCxnSpPr>
        <p:spPr>
          <a:xfrm>
            <a:off x="1655064" y="955100"/>
            <a:ext cx="9977612" cy="0"/>
          </a:xfrm>
          <a:prstGeom prst="line">
            <a:avLst/>
          </a:prstGeom>
          <a:ln w="15875">
            <a:solidFill>
              <a:srgbClr val="1287C3"/>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3C65E3C-3D88-9F90-0B51-0242C7A26E43}"/>
              </a:ext>
            </a:extLst>
          </p:cNvPr>
          <p:cNvSpPr txBox="1"/>
          <p:nvPr/>
        </p:nvSpPr>
        <p:spPr>
          <a:xfrm>
            <a:off x="1810512" y="321259"/>
            <a:ext cx="6986016" cy="615553"/>
          </a:xfrm>
          <a:prstGeom prst="rect">
            <a:avLst/>
          </a:prstGeom>
          <a:noFill/>
        </p:spPr>
        <p:txBody>
          <a:bodyPr wrap="square" rtlCol="0">
            <a:spAutoFit/>
          </a:bodyPr>
          <a:lstStyle/>
          <a:p>
            <a:r>
              <a:rPr lang="en-US" sz="3400" b="1" dirty="0"/>
              <a:t>RESULTS – </a:t>
            </a:r>
            <a:r>
              <a:rPr lang="en-US" sz="3400" dirty="0"/>
              <a:t>EDA with Visualization</a:t>
            </a:r>
            <a:endParaRPr lang="en-IN" sz="3400" dirty="0"/>
          </a:p>
        </p:txBody>
      </p:sp>
      <p:sp>
        <p:nvSpPr>
          <p:cNvPr id="5" name="Slide Number Placeholder 4">
            <a:extLst>
              <a:ext uri="{FF2B5EF4-FFF2-40B4-BE49-F238E27FC236}">
                <a16:creationId xmlns:a16="http://schemas.microsoft.com/office/drawing/2014/main" id="{002429FA-0152-F068-1A40-A6C1B8C3C237}"/>
              </a:ext>
            </a:extLst>
          </p:cNvPr>
          <p:cNvSpPr>
            <a:spLocks noGrp="1"/>
          </p:cNvSpPr>
          <p:nvPr>
            <p:ph type="sldNum" sz="quarter" idx="12"/>
          </p:nvPr>
        </p:nvSpPr>
        <p:spPr/>
        <p:txBody>
          <a:bodyPr/>
          <a:lstStyle/>
          <a:p>
            <a:fld id="{6E3AA17A-E383-4E1E-B77C-2F050EC835CB}" type="slidenum">
              <a:rPr lang="en-IN" smtClean="0"/>
              <a:t>20</a:t>
            </a:fld>
            <a:endParaRPr lang="en-IN"/>
          </a:p>
        </p:txBody>
      </p:sp>
      <p:sp>
        <p:nvSpPr>
          <p:cNvPr id="3" name="TextBox 2">
            <a:extLst>
              <a:ext uri="{FF2B5EF4-FFF2-40B4-BE49-F238E27FC236}">
                <a16:creationId xmlns:a16="http://schemas.microsoft.com/office/drawing/2014/main" id="{AECBC3FA-BEF7-4232-C315-39430FB82DFD}"/>
              </a:ext>
            </a:extLst>
          </p:cNvPr>
          <p:cNvSpPr txBox="1"/>
          <p:nvPr/>
        </p:nvSpPr>
        <p:spPr>
          <a:xfrm>
            <a:off x="1655064" y="1313369"/>
            <a:ext cx="4334255" cy="369332"/>
          </a:xfrm>
          <a:prstGeom prst="rect">
            <a:avLst/>
          </a:prstGeom>
          <a:noFill/>
        </p:spPr>
        <p:txBody>
          <a:bodyPr wrap="square" rtlCol="0">
            <a:spAutoFit/>
          </a:bodyPr>
          <a:lstStyle/>
          <a:p>
            <a:r>
              <a:rPr lang="en-IN" dirty="0"/>
              <a:t>1. Relation b/w Flight no. and Launch site</a:t>
            </a:r>
          </a:p>
        </p:txBody>
      </p:sp>
      <p:sp>
        <p:nvSpPr>
          <p:cNvPr id="4" name="TextBox 3">
            <a:extLst>
              <a:ext uri="{FF2B5EF4-FFF2-40B4-BE49-F238E27FC236}">
                <a16:creationId xmlns:a16="http://schemas.microsoft.com/office/drawing/2014/main" id="{11952D9C-1954-DB47-1C7D-1C5B77CD3621}"/>
              </a:ext>
            </a:extLst>
          </p:cNvPr>
          <p:cNvSpPr txBox="1"/>
          <p:nvPr/>
        </p:nvSpPr>
        <p:spPr>
          <a:xfrm>
            <a:off x="6513295" y="1294034"/>
            <a:ext cx="4700016" cy="369332"/>
          </a:xfrm>
          <a:prstGeom prst="rect">
            <a:avLst/>
          </a:prstGeom>
          <a:noFill/>
        </p:spPr>
        <p:txBody>
          <a:bodyPr wrap="square" rtlCol="0">
            <a:spAutoFit/>
          </a:bodyPr>
          <a:lstStyle/>
          <a:p>
            <a:r>
              <a:rPr lang="en-IN" dirty="0"/>
              <a:t>2. Relation b/w Payload mass and Launch site</a:t>
            </a:r>
          </a:p>
        </p:txBody>
      </p:sp>
      <p:cxnSp>
        <p:nvCxnSpPr>
          <p:cNvPr id="8" name="Straight Connector 7">
            <a:extLst>
              <a:ext uri="{FF2B5EF4-FFF2-40B4-BE49-F238E27FC236}">
                <a16:creationId xmlns:a16="http://schemas.microsoft.com/office/drawing/2014/main" id="{07103B39-C7DF-F26C-CA3C-EF2CCED1A349}"/>
              </a:ext>
            </a:extLst>
          </p:cNvPr>
          <p:cNvCxnSpPr>
            <a:cxnSpLocks/>
          </p:cNvCxnSpPr>
          <p:nvPr/>
        </p:nvCxnSpPr>
        <p:spPr>
          <a:xfrm>
            <a:off x="6160008" y="1123155"/>
            <a:ext cx="0" cy="5303520"/>
          </a:xfrm>
          <a:prstGeom prst="line">
            <a:avLst/>
          </a:prstGeom>
          <a:ln w="12700">
            <a:solidFill>
              <a:srgbClr val="1287C3"/>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CEDE181D-467D-6527-E436-84C91DF09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064" y="2040969"/>
            <a:ext cx="3980968" cy="3572980"/>
          </a:xfrm>
          <a:prstGeom prst="rect">
            <a:avLst/>
          </a:prstGeom>
          <a:ln>
            <a:solidFill>
              <a:schemeClr val="tx1">
                <a:lumMod val="50000"/>
                <a:lumOff val="50000"/>
              </a:schemeClr>
            </a:solidFill>
          </a:ln>
        </p:spPr>
      </p:pic>
      <p:pic>
        <p:nvPicPr>
          <p:cNvPr id="15" name="Picture 14">
            <a:extLst>
              <a:ext uri="{FF2B5EF4-FFF2-40B4-BE49-F238E27FC236}">
                <a16:creationId xmlns:a16="http://schemas.microsoft.com/office/drawing/2014/main" id="{32A60407-1B9C-1C03-EC2B-773AE4A7E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2612" y="2040968"/>
            <a:ext cx="3927832" cy="3572981"/>
          </a:xfrm>
          <a:prstGeom prst="rect">
            <a:avLst/>
          </a:prstGeom>
          <a:ln>
            <a:solidFill>
              <a:schemeClr val="tx1">
                <a:lumMod val="50000"/>
                <a:lumOff val="50000"/>
              </a:schemeClr>
            </a:solidFill>
          </a:ln>
        </p:spPr>
      </p:pic>
    </p:spTree>
    <p:extLst>
      <p:ext uri="{BB962C8B-B14F-4D97-AF65-F5344CB8AC3E}">
        <p14:creationId xmlns:p14="http://schemas.microsoft.com/office/powerpoint/2010/main" val="1945243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211CF05-B72E-E6FB-D0BE-AC788BA94F7D}"/>
              </a:ext>
            </a:extLst>
          </p:cNvPr>
          <p:cNvCxnSpPr>
            <a:cxnSpLocks/>
          </p:cNvCxnSpPr>
          <p:nvPr/>
        </p:nvCxnSpPr>
        <p:spPr>
          <a:xfrm>
            <a:off x="1655064" y="955100"/>
            <a:ext cx="9977612" cy="0"/>
          </a:xfrm>
          <a:prstGeom prst="line">
            <a:avLst/>
          </a:prstGeom>
          <a:ln w="15875">
            <a:solidFill>
              <a:srgbClr val="1287C3"/>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3C65E3C-3D88-9F90-0B51-0242C7A26E43}"/>
              </a:ext>
            </a:extLst>
          </p:cNvPr>
          <p:cNvSpPr txBox="1"/>
          <p:nvPr/>
        </p:nvSpPr>
        <p:spPr>
          <a:xfrm>
            <a:off x="1810512" y="321259"/>
            <a:ext cx="6986016" cy="615553"/>
          </a:xfrm>
          <a:prstGeom prst="rect">
            <a:avLst/>
          </a:prstGeom>
          <a:noFill/>
        </p:spPr>
        <p:txBody>
          <a:bodyPr wrap="square" rtlCol="0">
            <a:spAutoFit/>
          </a:bodyPr>
          <a:lstStyle/>
          <a:p>
            <a:r>
              <a:rPr lang="en-US" sz="3400" b="1" dirty="0"/>
              <a:t>RESULTS – </a:t>
            </a:r>
            <a:r>
              <a:rPr lang="en-US" sz="3400" dirty="0"/>
              <a:t>EDA with Visualization</a:t>
            </a:r>
            <a:endParaRPr lang="en-IN" sz="3400" dirty="0"/>
          </a:p>
        </p:txBody>
      </p:sp>
      <p:sp>
        <p:nvSpPr>
          <p:cNvPr id="5" name="Slide Number Placeholder 4">
            <a:extLst>
              <a:ext uri="{FF2B5EF4-FFF2-40B4-BE49-F238E27FC236}">
                <a16:creationId xmlns:a16="http://schemas.microsoft.com/office/drawing/2014/main" id="{002429FA-0152-F068-1A40-A6C1B8C3C237}"/>
              </a:ext>
            </a:extLst>
          </p:cNvPr>
          <p:cNvSpPr>
            <a:spLocks noGrp="1"/>
          </p:cNvSpPr>
          <p:nvPr>
            <p:ph type="sldNum" sz="quarter" idx="12"/>
          </p:nvPr>
        </p:nvSpPr>
        <p:spPr/>
        <p:txBody>
          <a:bodyPr/>
          <a:lstStyle/>
          <a:p>
            <a:fld id="{6E3AA17A-E383-4E1E-B77C-2F050EC835CB}" type="slidenum">
              <a:rPr lang="en-IN" smtClean="0"/>
              <a:t>21</a:t>
            </a:fld>
            <a:endParaRPr lang="en-IN"/>
          </a:p>
        </p:txBody>
      </p:sp>
      <p:sp>
        <p:nvSpPr>
          <p:cNvPr id="3" name="TextBox 2">
            <a:extLst>
              <a:ext uri="{FF2B5EF4-FFF2-40B4-BE49-F238E27FC236}">
                <a16:creationId xmlns:a16="http://schemas.microsoft.com/office/drawing/2014/main" id="{AECBC3FA-BEF7-4232-C315-39430FB82DFD}"/>
              </a:ext>
            </a:extLst>
          </p:cNvPr>
          <p:cNvSpPr txBox="1"/>
          <p:nvPr/>
        </p:nvSpPr>
        <p:spPr>
          <a:xfrm>
            <a:off x="1655064" y="1313369"/>
            <a:ext cx="4334255" cy="369332"/>
          </a:xfrm>
          <a:prstGeom prst="rect">
            <a:avLst/>
          </a:prstGeom>
          <a:noFill/>
        </p:spPr>
        <p:txBody>
          <a:bodyPr wrap="square" rtlCol="0">
            <a:spAutoFit/>
          </a:bodyPr>
          <a:lstStyle/>
          <a:p>
            <a:r>
              <a:rPr lang="en-IN" dirty="0"/>
              <a:t>3. Relation b/w Success rate and Orbit type</a:t>
            </a:r>
          </a:p>
        </p:txBody>
      </p:sp>
      <p:sp>
        <p:nvSpPr>
          <p:cNvPr id="4" name="TextBox 3">
            <a:extLst>
              <a:ext uri="{FF2B5EF4-FFF2-40B4-BE49-F238E27FC236}">
                <a16:creationId xmlns:a16="http://schemas.microsoft.com/office/drawing/2014/main" id="{11952D9C-1954-DB47-1C7D-1C5B77CD3621}"/>
              </a:ext>
            </a:extLst>
          </p:cNvPr>
          <p:cNvSpPr txBox="1"/>
          <p:nvPr/>
        </p:nvSpPr>
        <p:spPr>
          <a:xfrm>
            <a:off x="6513295" y="1294034"/>
            <a:ext cx="4700016" cy="369332"/>
          </a:xfrm>
          <a:prstGeom prst="rect">
            <a:avLst/>
          </a:prstGeom>
          <a:noFill/>
        </p:spPr>
        <p:txBody>
          <a:bodyPr wrap="square" rtlCol="0">
            <a:spAutoFit/>
          </a:bodyPr>
          <a:lstStyle/>
          <a:p>
            <a:r>
              <a:rPr lang="en-IN" dirty="0"/>
              <a:t>4. Relation b/w Flight no. and Orbit type</a:t>
            </a:r>
          </a:p>
        </p:txBody>
      </p:sp>
      <p:cxnSp>
        <p:nvCxnSpPr>
          <p:cNvPr id="8" name="Straight Connector 7">
            <a:extLst>
              <a:ext uri="{FF2B5EF4-FFF2-40B4-BE49-F238E27FC236}">
                <a16:creationId xmlns:a16="http://schemas.microsoft.com/office/drawing/2014/main" id="{07103B39-C7DF-F26C-CA3C-EF2CCED1A349}"/>
              </a:ext>
            </a:extLst>
          </p:cNvPr>
          <p:cNvCxnSpPr>
            <a:cxnSpLocks/>
          </p:cNvCxnSpPr>
          <p:nvPr/>
        </p:nvCxnSpPr>
        <p:spPr>
          <a:xfrm>
            <a:off x="6160008" y="1123155"/>
            <a:ext cx="0" cy="5303520"/>
          </a:xfrm>
          <a:prstGeom prst="line">
            <a:avLst/>
          </a:prstGeom>
          <a:ln w="12700">
            <a:solidFill>
              <a:srgbClr val="1287C3"/>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CEDE181D-467D-6527-E436-84C91DF09F1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55064" y="2040968"/>
            <a:ext cx="3980968" cy="3572981"/>
          </a:xfrm>
          <a:prstGeom prst="rect">
            <a:avLst/>
          </a:prstGeom>
          <a:ln>
            <a:solidFill>
              <a:schemeClr val="tx1">
                <a:lumMod val="50000"/>
                <a:lumOff val="50000"/>
              </a:schemeClr>
            </a:solidFill>
          </a:ln>
        </p:spPr>
      </p:pic>
      <p:pic>
        <p:nvPicPr>
          <p:cNvPr id="15" name="Picture 14">
            <a:extLst>
              <a:ext uri="{FF2B5EF4-FFF2-40B4-BE49-F238E27FC236}">
                <a16:creationId xmlns:a16="http://schemas.microsoft.com/office/drawing/2014/main" id="{32A60407-1B9C-1C03-EC2B-773AE4A7E88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32612" y="2040969"/>
            <a:ext cx="3975596" cy="3572980"/>
          </a:xfrm>
          <a:prstGeom prst="rect">
            <a:avLst/>
          </a:prstGeom>
          <a:ln>
            <a:solidFill>
              <a:schemeClr val="tx1">
                <a:lumMod val="50000"/>
                <a:lumOff val="50000"/>
              </a:schemeClr>
            </a:solidFill>
          </a:ln>
        </p:spPr>
      </p:pic>
    </p:spTree>
    <p:extLst>
      <p:ext uri="{BB962C8B-B14F-4D97-AF65-F5344CB8AC3E}">
        <p14:creationId xmlns:p14="http://schemas.microsoft.com/office/powerpoint/2010/main" val="2803954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211CF05-B72E-E6FB-D0BE-AC788BA94F7D}"/>
              </a:ext>
            </a:extLst>
          </p:cNvPr>
          <p:cNvCxnSpPr>
            <a:cxnSpLocks/>
          </p:cNvCxnSpPr>
          <p:nvPr/>
        </p:nvCxnSpPr>
        <p:spPr>
          <a:xfrm>
            <a:off x="1655064" y="955100"/>
            <a:ext cx="9977612" cy="0"/>
          </a:xfrm>
          <a:prstGeom prst="line">
            <a:avLst/>
          </a:prstGeom>
          <a:ln w="15875">
            <a:solidFill>
              <a:srgbClr val="1287C3"/>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3C65E3C-3D88-9F90-0B51-0242C7A26E43}"/>
              </a:ext>
            </a:extLst>
          </p:cNvPr>
          <p:cNvSpPr txBox="1"/>
          <p:nvPr/>
        </p:nvSpPr>
        <p:spPr>
          <a:xfrm>
            <a:off x="1810512" y="321259"/>
            <a:ext cx="6986016" cy="615553"/>
          </a:xfrm>
          <a:prstGeom prst="rect">
            <a:avLst/>
          </a:prstGeom>
          <a:noFill/>
        </p:spPr>
        <p:txBody>
          <a:bodyPr wrap="square" rtlCol="0">
            <a:spAutoFit/>
          </a:bodyPr>
          <a:lstStyle/>
          <a:p>
            <a:r>
              <a:rPr lang="en-US" sz="3400" b="1" dirty="0"/>
              <a:t>RESULTS – </a:t>
            </a:r>
            <a:r>
              <a:rPr lang="en-US" sz="3400" dirty="0"/>
              <a:t>EDA with Visualization </a:t>
            </a:r>
            <a:endParaRPr lang="en-IN" sz="3400" dirty="0"/>
          </a:p>
        </p:txBody>
      </p:sp>
      <p:sp>
        <p:nvSpPr>
          <p:cNvPr id="5" name="Slide Number Placeholder 4">
            <a:extLst>
              <a:ext uri="{FF2B5EF4-FFF2-40B4-BE49-F238E27FC236}">
                <a16:creationId xmlns:a16="http://schemas.microsoft.com/office/drawing/2014/main" id="{002429FA-0152-F068-1A40-A6C1B8C3C237}"/>
              </a:ext>
            </a:extLst>
          </p:cNvPr>
          <p:cNvSpPr>
            <a:spLocks noGrp="1"/>
          </p:cNvSpPr>
          <p:nvPr>
            <p:ph type="sldNum" sz="quarter" idx="12"/>
          </p:nvPr>
        </p:nvSpPr>
        <p:spPr/>
        <p:txBody>
          <a:bodyPr/>
          <a:lstStyle/>
          <a:p>
            <a:fld id="{6E3AA17A-E383-4E1E-B77C-2F050EC835CB}" type="slidenum">
              <a:rPr lang="en-IN" smtClean="0"/>
              <a:t>22</a:t>
            </a:fld>
            <a:endParaRPr lang="en-IN"/>
          </a:p>
        </p:txBody>
      </p:sp>
      <p:sp>
        <p:nvSpPr>
          <p:cNvPr id="3" name="TextBox 2">
            <a:extLst>
              <a:ext uri="{FF2B5EF4-FFF2-40B4-BE49-F238E27FC236}">
                <a16:creationId xmlns:a16="http://schemas.microsoft.com/office/drawing/2014/main" id="{AECBC3FA-BEF7-4232-C315-39430FB82DFD}"/>
              </a:ext>
            </a:extLst>
          </p:cNvPr>
          <p:cNvSpPr txBox="1"/>
          <p:nvPr/>
        </p:nvSpPr>
        <p:spPr>
          <a:xfrm>
            <a:off x="1655064" y="1313369"/>
            <a:ext cx="4334255" cy="369332"/>
          </a:xfrm>
          <a:prstGeom prst="rect">
            <a:avLst/>
          </a:prstGeom>
          <a:noFill/>
        </p:spPr>
        <p:txBody>
          <a:bodyPr wrap="square" rtlCol="0">
            <a:spAutoFit/>
          </a:bodyPr>
          <a:lstStyle/>
          <a:p>
            <a:r>
              <a:rPr lang="en-IN" dirty="0"/>
              <a:t>5. Relation b/w Payload mass and Orbit type</a:t>
            </a:r>
          </a:p>
        </p:txBody>
      </p:sp>
      <p:sp>
        <p:nvSpPr>
          <p:cNvPr id="4" name="TextBox 3">
            <a:extLst>
              <a:ext uri="{FF2B5EF4-FFF2-40B4-BE49-F238E27FC236}">
                <a16:creationId xmlns:a16="http://schemas.microsoft.com/office/drawing/2014/main" id="{11952D9C-1954-DB47-1C7D-1C5B77CD3621}"/>
              </a:ext>
            </a:extLst>
          </p:cNvPr>
          <p:cNvSpPr txBox="1"/>
          <p:nvPr/>
        </p:nvSpPr>
        <p:spPr>
          <a:xfrm>
            <a:off x="6513295" y="1294034"/>
            <a:ext cx="4700016" cy="369332"/>
          </a:xfrm>
          <a:prstGeom prst="rect">
            <a:avLst/>
          </a:prstGeom>
          <a:noFill/>
        </p:spPr>
        <p:txBody>
          <a:bodyPr wrap="square" rtlCol="0">
            <a:spAutoFit/>
          </a:bodyPr>
          <a:lstStyle/>
          <a:p>
            <a:r>
              <a:rPr lang="en-IN" dirty="0"/>
              <a:t>6. Launch success rate by year</a:t>
            </a:r>
          </a:p>
        </p:txBody>
      </p:sp>
      <p:cxnSp>
        <p:nvCxnSpPr>
          <p:cNvPr id="8" name="Straight Connector 7">
            <a:extLst>
              <a:ext uri="{FF2B5EF4-FFF2-40B4-BE49-F238E27FC236}">
                <a16:creationId xmlns:a16="http://schemas.microsoft.com/office/drawing/2014/main" id="{07103B39-C7DF-F26C-CA3C-EF2CCED1A349}"/>
              </a:ext>
            </a:extLst>
          </p:cNvPr>
          <p:cNvCxnSpPr>
            <a:cxnSpLocks/>
          </p:cNvCxnSpPr>
          <p:nvPr/>
        </p:nvCxnSpPr>
        <p:spPr>
          <a:xfrm>
            <a:off x="6160008" y="1123155"/>
            <a:ext cx="0" cy="5303520"/>
          </a:xfrm>
          <a:prstGeom prst="line">
            <a:avLst/>
          </a:prstGeom>
          <a:ln w="12700">
            <a:solidFill>
              <a:srgbClr val="1287C3"/>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CEDE181D-467D-6527-E436-84C91DF09F1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55064" y="2040969"/>
            <a:ext cx="3977639" cy="3572980"/>
          </a:xfrm>
          <a:prstGeom prst="rect">
            <a:avLst/>
          </a:prstGeom>
          <a:ln>
            <a:solidFill>
              <a:schemeClr val="tx1">
                <a:lumMod val="50000"/>
                <a:lumOff val="50000"/>
              </a:schemeClr>
            </a:solidFill>
          </a:ln>
        </p:spPr>
      </p:pic>
      <p:pic>
        <p:nvPicPr>
          <p:cNvPr id="15" name="Picture 14">
            <a:extLst>
              <a:ext uri="{FF2B5EF4-FFF2-40B4-BE49-F238E27FC236}">
                <a16:creationId xmlns:a16="http://schemas.microsoft.com/office/drawing/2014/main" id="{32A60407-1B9C-1C03-EC2B-773AE4A7E88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74483" y="2040969"/>
            <a:ext cx="3977639" cy="3572980"/>
          </a:xfrm>
          <a:prstGeom prst="rect">
            <a:avLst/>
          </a:prstGeom>
          <a:ln>
            <a:solidFill>
              <a:schemeClr val="tx1">
                <a:lumMod val="50000"/>
                <a:lumOff val="50000"/>
              </a:schemeClr>
            </a:solidFill>
          </a:ln>
        </p:spPr>
      </p:pic>
    </p:spTree>
    <p:extLst>
      <p:ext uri="{BB962C8B-B14F-4D97-AF65-F5344CB8AC3E}">
        <p14:creationId xmlns:p14="http://schemas.microsoft.com/office/powerpoint/2010/main" val="3836768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211CF05-B72E-E6FB-D0BE-AC788BA94F7D}"/>
              </a:ext>
            </a:extLst>
          </p:cNvPr>
          <p:cNvCxnSpPr>
            <a:cxnSpLocks/>
          </p:cNvCxnSpPr>
          <p:nvPr/>
        </p:nvCxnSpPr>
        <p:spPr>
          <a:xfrm>
            <a:off x="1655064" y="955100"/>
            <a:ext cx="9977612" cy="0"/>
          </a:xfrm>
          <a:prstGeom prst="line">
            <a:avLst/>
          </a:prstGeom>
          <a:ln w="15875">
            <a:solidFill>
              <a:srgbClr val="1287C3"/>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3C65E3C-3D88-9F90-0B51-0242C7A26E43}"/>
              </a:ext>
            </a:extLst>
          </p:cNvPr>
          <p:cNvSpPr txBox="1"/>
          <p:nvPr/>
        </p:nvSpPr>
        <p:spPr>
          <a:xfrm>
            <a:off x="1810512" y="321259"/>
            <a:ext cx="6986016" cy="615553"/>
          </a:xfrm>
          <a:prstGeom prst="rect">
            <a:avLst/>
          </a:prstGeom>
          <a:noFill/>
        </p:spPr>
        <p:txBody>
          <a:bodyPr wrap="square" rtlCol="0">
            <a:spAutoFit/>
          </a:bodyPr>
          <a:lstStyle/>
          <a:p>
            <a:r>
              <a:rPr lang="en-US" sz="3400" b="1" dirty="0"/>
              <a:t>RESULTS –</a:t>
            </a:r>
            <a:r>
              <a:rPr lang="en-US" sz="3400" dirty="0"/>
              <a:t> Folium </a:t>
            </a:r>
            <a:endParaRPr lang="en-IN" sz="3400" dirty="0"/>
          </a:p>
        </p:txBody>
      </p:sp>
      <p:sp>
        <p:nvSpPr>
          <p:cNvPr id="5" name="Slide Number Placeholder 4">
            <a:extLst>
              <a:ext uri="{FF2B5EF4-FFF2-40B4-BE49-F238E27FC236}">
                <a16:creationId xmlns:a16="http://schemas.microsoft.com/office/drawing/2014/main" id="{002429FA-0152-F068-1A40-A6C1B8C3C237}"/>
              </a:ext>
            </a:extLst>
          </p:cNvPr>
          <p:cNvSpPr>
            <a:spLocks noGrp="1"/>
          </p:cNvSpPr>
          <p:nvPr>
            <p:ph type="sldNum" sz="quarter" idx="12"/>
          </p:nvPr>
        </p:nvSpPr>
        <p:spPr/>
        <p:txBody>
          <a:bodyPr/>
          <a:lstStyle/>
          <a:p>
            <a:fld id="{6E3AA17A-E383-4E1E-B77C-2F050EC835CB}" type="slidenum">
              <a:rPr lang="en-IN" smtClean="0"/>
              <a:t>23</a:t>
            </a:fld>
            <a:endParaRPr lang="en-IN"/>
          </a:p>
        </p:txBody>
      </p:sp>
      <p:sp>
        <p:nvSpPr>
          <p:cNvPr id="3" name="TextBox 2">
            <a:extLst>
              <a:ext uri="{FF2B5EF4-FFF2-40B4-BE49-F238E27FC236}">
                <a16:creationId xmlns:a16="http://schemas.microsoft.com/office/drawing/2014/main" id="{AECBC3FA-BEF7-4232-C315-39430FB82DFD}"/>
              </a:ext>
            </a:extLst>
          </p:cNvPr>
          <p:cNvSpPr txBox="1"/>
          <p:nvPr/>
        </p:nvSpPr>
        <p:spPr>
          <a:xfrm>
            <a:off x="1655064" y="1313369"/>
            <a:ext cx="4334255" cy="369332"/>
          </a:xfrm>
          <a:prstGeom prst="rect">
            <a:avLst/>
          </a:prstGeom>
          <a:noFill/>
        </p:spPr>
        <p:txBody>
          <a:bodyPr wrap="square" rtlCol="0">
            <a:spAutoFit/>
          </a:bodyPr>
          <a:lstStyle/>
          <a:p>
            <a:r>
              <a:rPr lang="en-IN" dirty="0"/>
              <a:t>1. All Launch sites plotted on map</a:t>
            </a:r>
          </a:p>
        </p:txBody>
      </p:sp>
      <p:sp>
        <p:nvSpPr>
          <p:cNvPr id="4" name="TextBox 3">
            <a:extLst>
              <a:ext uri="{FF2B5EF4-FFF2-40B4-BE49-F238E27FC236}">
                <a16:creationId xmlns:a16="http://schemas.microsoft.com/office/drawing/2014/main" id="{11952D9C-1954-DB47-1C7D-1C5B77CD3621}"/>
              </a:ext>
            </a:extLst>
          </p:cNvPr>
          <p:cNvSpPr txBox="1"/>
          <p:nvPr/>
        </p:nvSpPr>
        <p:spPr>
          <a:xfrm>
            <a:off x="6513295" y="1294034"/>
            <a:ext cx="4700016" cy="646331"/>
          </a:xfrm>
          <a:prstGeom prst="rect">
            <a:avLst/>
          </a:prstGeom>
          <a:noFill/>
        </p:spPr>
        <p:txBody>
          <a:bodyPr wrap="square" rtlCol="0">
            <a:spAutoFit/>
          </a:bodyPr>
          <a:lstStyle/>
          <a:p>
            <a:r>
              <a:rPr lang="en-IN" dirty="0"/>
              <a:t>2. Successful and failed launches for each site on map (Green tag – success, Red tag – Fail)</a:t>
            </a:r>
          </a:p>
        </p:txBody>
      </p:sp>
      <p:cxnSp>
        <p:nvCxnSpPr>
          <p:cNvPr id="8" name="Straight Connector 7">
            <a:extLst>
              <a:ext uri="{FF2B5EF4-FFF2-40B4-BE49-F238E27FC236}">
                <a16:creationId xmlns:a16="http://schemas.microsoft.com/office/drawing/2014/main" id="{07103B39-C7DF-F26C-CA3C-EF2CCED1A349}"/>
              </a:ext>
            </a:extLst>
          </p:cNvPr>
          <p:cNvCxnSpPr>
            <a:cxnSpLocks/>
          </p:cNvCxnSpPr>
          <p:nvPr/>
        </p:nvCxnSpPr>
        <p:spPr>
          <a:xfrm>
            <a:off x="6269736" y="1142394"/>
            <a:ext cx="0" cy="5303520"/>
          </a:xfrm>
          <a:prstGeom prst="line">
            <a:avLst/>
          </a:prstGeom>
          <a:ln w="12700">
            <a:solidFill>
              <a:srgbClr val="1287C3"/>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CEDE181D-467D-6527-E436-84C91DF09F1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39880" y="2471814"/>
            <a:ext cx="4539714" cy="2619841"/>
          </a:xfrm>
          <a:prstGeom prst="rect">
            <a:avLst/>
          </a:prstGeom>
          <a:ln>
            <a:solidFill>
              <a:schemeClr val="tx1">
                <a:lumMod val="50000"/>
                <a:lumOff val="50000"/>
              </a:schemeClr>
            </a:solidFill>
          </a:ln>
        </p:spPr>
      </p:pic>
      <p:pic>
        <p:nvPicPr>
          <p:cNvPr id="15" name="Picture 14">
            <a:extLst>
              <a:ext uri="{FF2B5EF4-FFF2-40B4-BE49-F238E27FC236}">
                <a16:creationId xmlns:a16="http://schemas.microsoft.com/office/drawing/2014/main" id="{32A60407-1B9C-1C03-EC2B-773AE4A7E88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20947" y="2471814"/>
            <a:ext cx="4084711" cy="2644681"/>
          </a:xfrm>
          <a:prstGeom prst="rect">
            <a:avLst/>
          </a:prstGeom>
          <a:ln>
            <a:solidFill>
              <a:schemeClr val="tx1">
                <a:lumMod val="50000"/>
                <a:lumOff val="50000"/>
              </a:schemeClr>
            </a:solidFill>
          </a:ln>
        </p:spPr>
      </p:pic>
    </p:spTree>
    <p:extLst>
      <p:ext uri="{BB962C8B-B14F-4D97-AF65-F5344CB8AC3E}">
        <p14:creationId xmlns:p14="http://schemas.microsoft.com/office/powerpoint/2010/main" val="2295809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211CF05-B72E-E6FB-D0BE-AC788BA94F7D}"/>
              </a:ext>
            </a:extLst>
          </p:cNvPr>
          <p:cNvCxnSpPr>
            <a:cxnSpLocks/>
          </p:cNvCxnSpPr>
          <p:nvPr/>
        </p:nvCxnSpPr>
        <p:spPr>
          <a:xfrm>
            <a:off x="1655064" y="955100"/>
            <a:ext cx="9977612" cy="0"/>
          </a:xfrm>
          <a:prstGeom prst="line">
            <a:avLst/>
          </a:prstGeom>
          <a:ln w="15875">
            <a:solidFill>
              <a:srgbClr val="1287C3"/>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3C65E3C-3D88-9F90-0B51-0242C7A26E43}"/>
              </a:ext>
            </a:extLst>
          </p:cNvPr>
          <p:cNvSpPr txBox="1"/>
          <p:nvPr/>
        </p:nvSpPr>
        <p:spPr>
          <a:xfrm>
            <a:off x="1810512" y="321259"/>
            <a:ext cx="6986016" cy="615553"/>
          </a:xfrm>
          <a:prstGeom prst="rect">
            <a:avLst/>
          </a:prstGeom>
          <a:noFill/>
        </p:spPr>
        <p:txBody>
          <a:bodyPr wrap="square" rtlCol="0">
            <a:spAutoFit/>
          </a:bodyPr>
          <a:lstStyle/>
          <a:p>
            <a:r>
              <a:rPr lang="en-US" sz="3400" b="1" dirty="0"/>
              <a:t>RESULTS –</a:t>
            </a:r>
            <a:r>
              <a:rPr lang="en-US" sz="3400" dirty="0"/>
              <a:t> Folium </a:t>
            </a:r>
            <a:endParaRPr lang="en-IN" sz="3400" dirty="0"/>
          </a:p>
        </p:txBody>
      </p:sp>
      <p:sp>
        <p:nvSpPr>
          <p:cNvPr id="5" name="Slide Number Placeholder 4">
            <a:extLst>
              <a:ext uri="{FF2B5EF4-FFF2-40B4-BE49-F238E27FC236}">
                <a16:creationId xmlns:a16="http://schemas.microsoft.com/office/drawing/2014/main" id="{002429FA-0152-F068-1A40-A6C1B8C3C237}"/>
              </a:ext>
            </a:extLst>
          </p:cNvPr>
          <p:cNvSpPr>
            <a:spLocks noGrp="1"/>
          </p:cNvSpPr>
          <p:nvPr>
            <p:ph type="sldNum" sz="quarter" idx="12"/>
          </p:nvPr>
        </p:nvSpPr>
        <p:spPr/>
        <p:txBody>
          <a:bodyPr/>
          <a:lstStyle/>
          <a:p>
            <a:fld id="{6E3AA17A-E383-4E1E-B77C-2F050EC835CB}" type="slidenum">
              <a:rPr lang="en-IN" smtClean="0"/>
              <a:t>24</a:t>
            </a:fld>
            <a:endParaRPr lang="en-IN"/>
          </a:p>
        </p:txBody>
      </p:sp>
      <p:sp>
        <p:nvSpPr>
          <p:cNvPr id="3" name="TextBox 2">
            <a:extLst>
              <a:ext uri="{FF2B5EF4-FFF2-40B4-BE49-F238E27FC236}">
                <a16:creationId xmlns:a16="http://schemas.microsoft.com/office/drawing/2014/main" id="{AECBC3FA-BEF7-4232-C315-39430FB82DFD}"/>
              </a:ext>
            </a:extLst>
          </p:cNvPr>
          <p:cNvSpPr txBox="1"/>
          <p:nvPr/>
        </p:nvSpPr>
        <p:spPr>
          <a:xfrm>
            <a:off x="1655064" y="1385592"/>
            <a:ext cx="9774936" cy="369332"/>
          </a:xfrm>
          <a:prstGeom prst="rect">
            <a:avLst/>
          </a:prstGeom>
          <a:noFill/>
        </p:spPr>
        <p:txBody>
          <a:bodyPr wrap="square" rtlCol="0">
            <a:spAutoFit/>
          </a:bodyPr>
          <a:lstStyle/>
          <a:p>
            <a:r>
              <a:rPr lang="en-IN" dirty="0"/>
              <a:t>3. Distance between each launch sites and its proximities such as nearest city, airport, coastline etc.</a:t>
            </a:r>
          </a:p>
        </p:txBody>
      </p:sp>
      <p:pic>
        <p:nvPicPr>
          <p:cNvPr id="13" name="Picture 12">
            <a:extLst>
              <a:ext uri="{FF2B5EF4-FFF2-40B4-BE49-F238E27FC236}">
                <a16:creationId xmlns:a16="http://schemas.microsoft.com/office/drawing/2014/main" id="{CEDE181D-467D-6527-E436-84C91DF09F1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587197" y="2185415"/>
            <a:ext cx="5017605" cy="3128421"/>
          </a:xfrm>
          <a:prstGeom prst="rect">
            <a:avLst/>
          </a:prstGeom>
          <a:ln>
            <a:solidFill>
              <a:schemeClr val="tx1">
                <a:lumMod val="50000"/>
                <a:lumOff val="50000"/>
              </a:schemeClr>
            </a:solidFill>
          </a:ln>
        </p:spPr>
      </p:pic>
    </p:spTree>
    <p:extLst>
      <p:ext uri="{BB962C8B-B14F-4D97-AF65-F5344CB8AC3E}">
        <p14:creationId xmlns:p14="http://schemas.microsoft.com/office/powerpoint/2010/main" val="1394972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211CF05-B72E-E6FB-D0BE-AC788BA94F7D}"/>
              </a:ext>
            </a:extLst>
          </p:cNvPr>
          <p:cNvCxnSpPr>
            <a:cxnSpLocks/>
          </p:cNvCxnSpPr>
          <p:nvPr/>
        </p:nvCxnSpPr>
        <p:spPr>
          <a:xfrm>
            <a:off x="1655064" y="955100"/>
            <a:ext cx="9977612" cy="0"/>
          </a:xfrm>
          <a:prstGeom prst="line">
            <a:avLst/>
          </a:prstGeom>
          <a:ln w="15875">
            <a:solidFill>
              <a:srgbClr val="1287C3"/>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3C65E3C-3D88-9F90-0B51-0242C7A26E43}"/>
              </a:ext>
            </a:extLst>
          </p:cNvPr>
          <p:cNvSpPr txBox="1"/>
          <p:nvPr/>
        </p:nvSpPr>
        <p:spPr>
          <a:xfrm>
            <a:off x="1810512" y="321259"/>
            <a:ext cx="6986016" cy="615553"/>
          </a:xfrm>
          <a:prstGeom prst="rect">
            <a:avLst/>
          </a:prstGeom>
          <a:noFill/>
        </p:spPr>
        <p:txBody>
          <a:bodyPr wrap="square" rtlCol="0">
            <a:spAutoFit/>
          </a:bodyPr>
          <a:lstStyle/>
          <a:p>
            <a:r>
              <a:rPr lang="en-US" sz="3400" b="1" dirty="0"/>
              <a:t>RESULTS –</a:t>
            </a:r>
            <a:r>
              <a:rPr lang="en-US" sz="3400" dirty="0"/>
              <a:t> Dash</a:t>
            </a:r>
            <a:endParaRPr lang="en-IN" sz="3400" dirty="0"/>
          </a:p>
        </p:txBody>
      </p:sp>
      <p:sp>
        <p:nvSpPr>
          <p:cNvPr id="5" name="Slide Number Placeholder 4">
            <a:extLst>
              <a:ext uri="{FF2B5EF4-FFF2-40B4-BE49-F238E27FC236}">
                <a16:creationId xmlns:a16="http://schemas.microsoft.com/office/drawing/2014/main" id="{002429FA-0152-F068-1A40-A6C1B8C3C237}"/>
              </a:ext>
            </a:extLst>
          </p:cNvPr>
          <p:cNvSpPr>
            <a:spLocks noGrp="1"/>
          </p:cNvSpPr>
          <p:nvPr>
            <p:ph type="sldNum" sz="quarter" idx="12"/>
          </p:nvPr>
        </p:nvSpPr>
        <p:spPr/>
        <p:txBody>
          <a:bodyPr/>
          <a:lstStyle/>
          <a:p>
            <a:fld id="{6E3AA17A-E383-4E1E-B77C-2F050EC835CB}" type="slidenum">
              <a:rPr lang="en-IN" smtClean="0"/>
              <a:t>25</a:t>
            </a:fld>
            <a:endParaRPr lang="en-IN"/>
          </a:p>
        </p:txBody>
      </p:sp>
      <p:sp>
        <p:nvSpPr>
          <p:cNvPr id="3" name="TextBox 2">
            <a:extLst>
              <a:ext uri="{FF2B5EF4-FFF2-40B4-BE49-F238E27FC236}">
                <a16:creationId xmlns:a16="http://schemas.microsoft.com/office/drawing/2014/main" id="{AECBC3FA-BEF7-4232-C315-39430FB82DFD}"/>
              </a:ext>
            </a:extLst>
          </p:cNvPr>
          <p:cNvSpPr txBox="1"/>
          <p:nvPr/>
        </p:nvSpPr>
        <p:spPr>
          <a:xfrm>
            <a:off x="1655064" y="1276077"/>
            <a:ext cx="9592056" cy="1477328"/>
          </a:xfrm>
          <a:prstGeom prst="rect">
            <a:avLst/>
          </a:prstGeom>
          <a:noFill/>
        </p:spPr>
        <p:txBody>
          <a:bodyPr wrap="square" rtlCol="0">
            <a:spAutoFit/>
          </a:bodyPr>
          <a:lstStyle/>
          <a:p>
            <a:pPr marL="285750" indent="-285750">
              <a:buFont typeface="Wingdings" panose="05000000000000000000" pitchFamily="2" charset="2"/>
              <a:buChar char="§"/>
            </a:pPr>
            <a:r>
              <a:rPr lang="en-IN" dirty="0"/>
              <a:t>Below picture shows a pie chart of launch site VAFB SLC-4E  when selected from the dropdown menu.</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From this we can infer that 60% of launches form this site are failed and only 40% are successful</a:t>
            </a:r>
          </a:p>
          <a:p>
            <a:r>
              <a:rPr lang="en-IN" dirty="0"/>
              <a:t>      (0 – Fail , 1 – Success).</a:t>
            </a:r>
          </a:p>
        </p:txBody>
      </p:sp>
      <p:pic>
        <p:nvPicPr>
          <p:cNvPr id="13" name="Picture 12">
            <a:extLst>
              <a:ext uri="{FF2B5EF4-FFF2-40B4-BE49-F238E27FC236}">
                <a16:creationId xmlns:a16="http://schemas.microsoft.com/office/drawing/2014/main" id="{CEDE181D-467D-6527-E436-84C91DF09F1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18084" y="3074381"/>
            <a:ext cx="8648896" cy="2905795"/>
          </a:xfrm>
          <a:prstGeom prst="rect">
            <a:avLst/>
          </a:prstGeom>
          <a:ln>
            <a:solidFill>
              <a:schemeClr val="tx1">
                <a:lumMod val="50000"/>
                <a:lumOff val="50000"/>
              </a:schemeClr>
            </a:solidFill>
          </a:ln>
        </p:spPr>
      </p:pic>
    </p:spTree>
    <p:extLst>
      <p:ext uri="{BB962C8B-B14F-4D97-AF65-F5344CB8AC3E}">
        <p14:creationId xmlns:p14="http://schemas.microsoft.com/office/powerpoint/2010/main" val="512834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211CF05-B72E-E6FB-D0BE-AC788BA94F7D}"/>
              </a:ext>
            </a:extLst>
          </p:cNvPr>
          <p:cNvCxnSpPr>
            <a:cxnSpLocks/>
          </p:cNvCxnSpPr>
          <p:nvPr/>
        </p:nvCxnSpPr>
        <p:spPr>
          <a:xfrm>
            <a:off x="1655064" y="955100"/>
            <a:ext cx="9977612" cy="0"/>
          </a:xfrm>
          <a:prstGeom prst="line">
            <a:avLst/>
          </a:prstGeom>
          <a:ln w="15875">
            <a:solidFill>
              <a:srgbClr val="1287C3"/>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3C65E3C-3D88-9F90-0B51-0242C7A26E43}"/>
              </a:ext>
            </a:extLst>
          </p:cNvPr>
          <p:cNvSpPr txBox="1"/>
          <p:nvPr/>
        </p:nvSpPr>
        <p:spPr>
          <a:xfrm>
            <a:off x="1810512" y="321259"/>
            <a:ext cx="6986016" cy="615553"/>
          </a:xfrm>
          <a:prstGeom prst="rect">
            <a:avLst/>
          </a:prstGeom>
          <a:noFill/>
        </p:spPr>
        <p:txBody>
          <a:bodyPr wrap="square" rtlCol="0">
            <a:spAutoFit/>
          </a:bodyPr>
          <a:lstStyle/>
          <a:p>
            <a:r>
              <a:rPr lang="en-US" sz="3400" b="1" dirty="0"/>
              <a:t>RESULTS –</a:t>
            </a:r>
            <a:r>
              <a:rPr lang="en-US" sz="3400" dirty="0"/>
              <a:t> Dash</a:t>
            </a:r>
            <a:endParaRPr lang="en-IN" sz="3400" dirty="0"/>
          </a:p>
        </p:txBody>
      </p:sp>
      <p:sp>
        <p:nvSpPr>
          <p:cNvPr id="5" name="Slide Number Placeholder 4">
            <a:extLst>
              <a:ext uri="{FF2B5EF4-FFF2-40B4-BE49-F238E27FC236}">
                <a16:creationId xmlns:a16="http://schemas.microsoft.com/office/drawing/2014/main" id="{002429FA-0152-F068-1A40-A6C1B8C3C237}"/>
              </a:ext>
            </a:extLst>
          </p:cNvPr>
          <p:cNvSpPr>
            <a:spLocks noGrp="1"/>
          </p:cNvSpPr>
          <p:nvPr>
            <p:ph type="sldNum" sz="quarter" idx="12"/>
          </p:nvPr>
        </p:nvSpPr>
        <p:spPr/>
        <p:txBody>
          <a:bodyPr/>
          <a:lstStyle/>
          <a:p>
            <a:fld id="{6E3AA17A-E383-4E1E-B77C-2F050EC835CB}" type="slidenum">
              <a:rPr lang="en-IN" smtClean="0"/>
              <a:t>26</a:t>
            </a:fld>
            <a:endParaRPr lang="en-IN"/>
          </a:p>
        </p:txBody>
      </p:sp>
      <p:sp>
        <p:nvSpPr>
          <p:cNvPr id="3" name="TextBox 2">
            <a:extLst>
              <a:ext uri="{FF2B5EF4-FFF2-40B4-BE49-F238E27FC236}">
                <a16:creationId xmlns:a16="http://schemas.microsoft.com/office/drawing/2014/main" id="{AECBC3FA-BEF7-4232-C315-39430FB82DFD}"/>
              </a:ext>
            </a:extLst>
          </p:cNvPr>
          <p:cNvSpPr txBox="1"/>
          <p:nvPr/>
        </p:nvSpPr>
        <p:spPr>
          <a:xfrm>
            <a:off x="1655064" y="1276077"/>
            <a:ext cx="9592056" cy="923330"/>
          </a:xfrm>
          <a:prstGeom prst="rect">
            <a:avLst/>
          </a:prstGeom>
          <a:noFill/>
        </p:spPr>
        <p:txBody>
          <a:bodyPr wrap="square" rtlCol="0">
            <a:spAutoFit/>
          </a:bodyPr>
          <a:lstStyle/>
          <a:p>
            <a:pPr marL="285750" indent="-285750">
              <a:buFont typeface="Wingdings" panose="05000000000000000000" pitchFamily="2" charset="2"/>
              <a:buChar char="§"/>
            </a:pPr>
            <a:r>
              <a:rPr lang="en-IN" dirty="0"/>
              <a:t>Below picture shows a scatterplot when payload mass range is set from 0kg to 10000kg.</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Class 0 represents Failed and Class 1represents successful launches.</a:t>
            </a:r>
          </a:p>
        </p:txBody>
      </p:sp>
      <p:pic>
        <p:nvPicPr>
          <p:cNvPr id="13" name="Picture 12">
            <a:extLst>
              <a:ext uri="{FF2B5EF4-FFF2-40B4-BE49-F238E27FC236}">
                <a16:creationId xmlns:a16="http://schemas.microsoft.com/office/drawing/2014/main" id="{CEDE181D-467D-6527-E436-84C91DF09F1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25300" y="2676128"/>
            <a:ext cx="8451583" cy="2905795"/>
          </a:xfrm>
          <a:prstGeom prst="rect">
            <a:avLst/>
          </a:prstGeom>
          <a:ln>
            <a:solidFill>
              <a:schemeClr val="tx1">
                <a:lumMod val="50000"/>
                <a:lumOff val="50000"/>
              </a:schemeClr>
            </a:solidFill>
          </a:ln>
        </p:spPr>
      </p:pic>
    </p:spTree>
    <p:extLst>
      <p:ext uri="{BB962C8B-B14F-4D97-AF65-F5344CB8AC3E}">
        <p14:creationId xmlns:p14="http://schemas.microsoft.com/office/powerpoint/2010/main" val="976003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211CF05-B72E-E6FB-D0BE-AC788BA94F7D}"/>
              </a:ext>
            </a:extLst>
          </p:cNvPr>
          <p:cNvCxnSpPr>
            <a:cxnSpLocks/>
          </p:cNvCxnSpPr>
          <p:nvPr/>
        </p:nvCxnSpPr>
        <p:spPr>
          <a:xfrm>
            <a:off x="1655064" y="955100"/>
            <a:ext cx="9977612" cy="0"/>
          </a:xfrm>
          <a:prstGeom prst="line">
            <a:avLst/>
          </a:prstGeom>
          <a:ln w="15875">
            <a:solidFill>
              <a:srgbClr val="1287C3"/>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3C65E3C-3D88-9F90-0B51-0242C7A26E43}"/>
              </a:ext>
            </a:extLst>
          </p:cNvPr>
          <p:cNvSpPr txBox="1"/>
          <p:nvPr/>
        </p:nvSpPr>
        <p:spPr>
          <a:xfrm>
            <a:off x="1810512" y="321259"/>
            <a:ext cx="6986016" cy="615553"/>
          </a:xfrm>
          <a:prstGeom prst="rect">
            <a:avLst/>
          </a:prstGeom>
          <a:noFill/>
        </p:spPr>
        <p:txBody>
          <a:bodyPr wrap="square" rtlCol="0">
            <a:spAutoFit/>
          </a:bodyPr>
          <a:lstStyle/>
          <a:p>
            <a:r>
              <a:rPr lang="en-US" sz="3400" b="1" dirty="0"/>
              <a:t>RESULTS –</a:t>
            </a:r>
            <a:r>
              <a:rPr lang="en-US" sz="3400" dirty="0"/>
              <a:t> Predictive Analysis</a:t>
            </a:r>
            <a:endParaRPr lang="en-IN" sz="3400" dirty="0"/>
          </a:p>
        </p:txBody>
      </p:sp>
      <p:sp>
        <p:nvSpPr>
          <p:cNvPr id="5" name="Slide Number Placeholder 4">
            <a:extLst>
              <a:ext uri="{FF2B5EF4-FFF2-40B4-BE49-F238E27FC236}">
                <a16:creationId xmlns:a16="http://schemas.microsoft.com/office/drawing/2014/main" id="{002429FA-0152-F068-1A40-A6C1B8C3C237}"/>
              </a:ext>
            </a:extLst>
          </p:cNvPr>
          <p:cNvSpPr>
            <a:spLocks noGrp="1"/>
          </p:cNvSpPr>
          <p:nvPr>
            <p:ph type="sldNum" sz="quarter" idx="12"/>
          </p:nvPr>
        </p:nvSpPr>
        <p:spPr/>
        <p:txBody>
          <a:bodyPr/>
          <a:lstStyle/>
          <a:p>
            <a:fld id="{6E3AA17A-E383-4E1E-B77C-2F050EC835CB}" type="slidenum">
              <a:rPr lang="en-IN" smtClean="0"/>
              <a:t>27</a:t>
            </a:fld>
            <a:endParaRPr lang="en-IN"/>
          </a:p>
        </p:txBody>
      </p:sp>
      <p:sp>
        <p:nvSpPr>
          <p:cNvPr id="3" name="TextBox 2">
            <a:extLst>
              <a:ext uri="{FF2B5EF4-FFF2-40B4-BE49-F238E27FC236}">
                <a16:creationId xmlns:a16="http://schemas.microsoft.com/office/drawing/2014/main" id="{AECBC3FA-BEF7-4232-C315-39430FB82DFD}"/>
              </a:ext>
            </a:extLst>
          </p:cNvPr>
          <p:cNvSpPr txBox="1"/>
          <p:nvPr/>
        </p:nvSpPr>
        <p:spPr>
          <a:xfrm>
            <a:off x="1655064" y="1276077"/>
            <a:ext cx="9592056" cy="1615827"/>
          </a:xfrm>
          <a:prstGeom prst="rect">
            <a:avLst/>
          </a:prstGeom>
          <a:noFill/>
        </p:spPr>
        <p:txBody>
          <a:bodyPr wrap="square" rtlCol="0">
            <a:spAutoFit/>
          </a:bodyPr>
          <a:lstStyle/>
          <a:p>
            <a:r>
              <a:rPr lang="en-IN" sz="2000" b="1" dirty="0"/>
              <a:t>Logistic Regression:</a:t>
            </a:r>
          </a:p>
          <a:p>
            <a:endParaRPr lang="en-IN" sz="2000" b="1" dirty="0"/>
          </a:p>
          <a:p>
            <a:pPr marL="800100" lvl="1" indent="-342900">
              <a:spcAft>
                <a:spcPts val="300"/>
              </a:spcAft>
              <a:buFont typeface="Arial" panose="020B0604020202020204" pitchFamily="34" charset="0"/>
              <a:buChar char="•"/>
            </a:pPr>
            <a:r>
              <a:rPr lang="en-IN" dirty="0"/>
              <a:t>	GridSearchCV best score: </a:t>
            </a:r>
            <a:r>
              <a:rPr lang="en-IN" b="0" i="0" dirty="0">
                <a:effectLst/>
                <a:latin typeface="Consolas" panose="020B0609020204030204" pitchFamily="49" charset="0"/>
              </a:rPr>
              <a:t>0.8464285714285713</a:t>
            </a:r>
            <a:endParaRPr lang="en-IN" dirty="0"/>
          </a:p>
          <a:p>
            <a:pPr marL="800100" lvl="1" indent="-342900">
              <a:spcAft>
                <a:spcPts val="300"/>
              </a:spcAft>
              <a:buFont typeface="Arial" panose="020B0604020202020204" pitchFamily="34" charset="0"/>
              <a:buChar char="•"/>
            </a:pPr>
            <a:r>
              <a:rPr lang="en-IN" dirty="0"/>
              <a:t>	Accuracy score: </a:t>
            </a:r>
            <a:r>
              <a:rPr lang="en-IN" b="0" i="0" dirty="0">
                <a:effectLst/>
                <a:latin typeface="Consolas" panose="020B0609020204030204" pitchFamily="49" charset="0"/>
              </a:rPr>
              <a:t>0.8333333333333334</a:t>
            </a:r>
            <a:endParaRPr lang="en-IN" dirty="0"/>
          </a:p>
          <a:p>
            <a:pPr marL="800100" lvl="1" indent="-342900">
              <a:spcAft>
                <a:spcPts val="300"/>
              </a:spcAft>
              <a:buFont typeface="Arial" panose="020B0604020202020204" pitchFamily="34" charset="0"/>
              <a:buChar char="•"/>
            </a:pPr>
            <a:r>
              <a:rPr lang="en-IN" dirty="0"/>
              <a:t>	Confusion matrix:</a:t>
            </a:r>
          </a:p>
        </p:txBody>
      </p:sp>
      <p:pic>
        <p:nvPicPr>
          <p:cNvPr id="6" name="Picture 5">
            <a:extLst>
              <a:ext uri="{FF2B5EF4-FFF2-40B4-BE49-F238E27FC236}">
                <a16:creationId xmlns:a16="http://schemas.microsoft.com/office/drawing/2014/main" id="{B748EF10-2B31-FA40-3E83-DC89F239B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6789" y="3071606"/>
            <a:ext cx="3498422" cy="2978087"/>
          </a:xfrm>
          <a:prstGeom prst="rect">
            <a:avLst/>
          </a:prstGeom>
          <a:ln>
            <a:solidFill>
              <a:schemeClr val="tx1">
                <a:lumMod val="50000"/>
                <a:lumOff val="50000"/>
              </a:schemeClr>
            </a:solidFill>
          </a:ln>
        </p:spPr>
      </p:pic>
    </p:spTree>
    <p:extLst>
      <p:ext uri="{BB962C8B-B14F-4D97-AF65-F5344CB8AC3E}">
        <p14:creationId xmlns:p14="http://schemas.microsoft.com/office/powerpoint/2010/main" val="202766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211CF05-B72E-E6FB-D0BE-AC788BA94F7D}"/>
              </a:ext>
            </a:extLst>
          </p:cNvPr>
          <p:cNvCxnSpPr>
            <a:cxnSpLocks/>
          </p:cNvCxnSpPr>
          <p:nvPr/>
        </p:nvCxnSpPr>
        <p:spPr>
          <a:xfrm>
            <a:off x="1655064" y="955100"/>
            <a:ext cx="9977612" cy="0"/>
          </a:xfrm>
          <a:prstGeom prst="line">
            <a:avLst/>
          </a:prstGeom>
          <a:ln w="15875">
            <a:solidFill>
              <a:srgbClr val="1287C3"/>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3C65E3C-3D88-9F90-0B51-0242C7A26E43}"/>
              </a:ext>
            </a:extLst>
          </p:cNvPr>
          <p:cNvSpPr txBox="1"/>
          <p:nvPr/>
        </p:nvSpPr>
        <p:spPr>
          <a:xfrm>
            <a:off x="1810512" y="321259"/>
            <a:ext cx="6986016" cy="615553"/>
          </a:xfrm>
          <a:prstGeom prst="rect">
            <a:avLst/>
          </a:prstGeom>
          <a:noFill/>
        </p:spPr>
        <p:txBody>
          <a:bodyPr wrap="square" rtlCol="0">
            <a:spAutoFit/>
          </a:bodyPr>
          <a:lstStyle/>
          <a:p>
            <a:r>
              <a:rPr lang="en-US" sz="3400" b="1" dirty="0"/>
              <a:t>RESULTS –</a:t>
            </a:r>
            <a:r>
              <a:rPr lang="en-US" sz="3400" dirty="0"/>
              <a:t> Predictive Analysis</a:t>
            </a:r>
            <a:endParaRPr lang="en-IN" sz="3400" dirty="0"/>
          </a:p>
        </p:txBody>
      </p:sp>
      <p:sp>
        <p:nvSpPr>
          <p:cNvPr id="5" name="Slide Number Placeholder 4">
            <a:extLst>
              <a:ext uri="{FF2B5EF4-FFF2-40B4-BE49-F238E27FC236}">
                <a16:creationId xmlns:a16="http://schemas.microsoft.com/office/drawing/2014/main" id="{002429FA-0152-F068-1A40-A6C1B8C3C237}"/>
              </a:ext>
            </a:extLst>
          </p:cNvPr>
          <p:cNvSpPr>
            <a:spLocks noGrp="1"/>
          </p:cNvSpPr>
          <p:nvPr>
            <p:ph type="sldNum" sz="quarter" idx="12"/>
          </p:nvPr>
        </p:nvSpPr>
        <p:spPr/>
        <p:txBody>
          <a:bodyPr/>
          <a:lstStyle/>
          <a:p>
            <a:fld id="{6E3AA17A-E383-4E1E-B77C-2F050EC835CB}" type="slidenum">
              <a:rPr lang="en-IN" smtClean="0"/>
              <a:t>28</a:t>
            </a:fld>
            <a:endParaRPr lang="en-IN"/>
          </a:p>
        </p:txBody>
      </p:sp>
      <p:sp>
        <p:nvSpPr>
          <p:cNvPr id="3" name="TextBox 2">
            <a:extLst>
              <a:ext uri="{FF2B5EF4-FFF2-40B4-BE49-F238E27FC236}">
                <a16:creationId xmlns:a16="http://schemas.microsoft.com/office/drawing/2014/main" id="{AECBC3FA-BEF7-4232-C315-39430FB82DFD}"/>
              </a:ext>
            </a:extLst>
          </p:cNvPr>
          <p:cNvSpPr txBox="1"/>
          <p:nvPr/>
        </p:nvSpPr>
        <p:spPr>
          <a:xfrm>
            <a:off x="1655064" y="1276077"/>
            <a:ext cx="9592056" cy="1615827"/>
          </a:xfrm>
          <a:prstGeom prst="rect">
            <a:avLst/>
          </a:prstGeom>
          <a:noFill/>
        </p:spPr>
        <p:txBody>
          <a:bodyPr wrap="square" rtlCol="0">
            <a:spAutoFit/>
          </a:bodyPr>
          <a:lstStyle/>
          <a:p>
            <a:r>
              <a:rPr lang="en-IN" sz="2000" b="1" dirty="0"/>
              <a:t>Support Vector Machine (SVM):</a:t>
            </a:r>
          </a:p>
          <a:p>
            <a:endParaRPr lang="en-IN" sz="2000" b="1" dirty="0"/>
          </a:p>
          <a:p>
            <a:pPr marL="800100" lvl="1" indent="-342900">
              <a:spcAft>
                <a:spcPts val="300"/>
              </a:spcAft>
              <a:buFont typeface="Arial" panose="020B0604020202020204" pitchFamily="34" charset="0"/>
              <a:buChar char="•"/>
            </a:pPr>
            <a:r>
              <a:rPr lang="en-IN" dirty="0"/>
              <a:t>	GridSearchCV best score: </a:t>
            </a:r>
            <a:r>
              <a:rPr lang="en-IN" b="0" i="0" dirty="0">
                <a:effectLst/>
                <a:latin typeface="Consolas" panose="020B0609020204030204" pitchFamily="49" charset="0"/>
              </a:rPr>
              <a:t>0.8482142857142856</a:t>
            </a:r>
            <a:endParaRPr lang="en-IN" dirty="0"/>
          </a:p>
          <a:p>
            <a:pPr marL="800100" lvl="1" indent="-342900">
              <a:spcAft>
                <a:spcPts val="300"/>
              </a:spcAft>
              <a:buFont typeface="Arial" panose="020B0604020202020204" pitchFamily="34" charset="0"/>
              <a:buChar char="•"/>
            </a:pPr>
            <a:r>
              <a:rPr lang="en-IN" dirty="0"/>
              <a:t>	Accuracy score: </a:t>
            </a:r>
            <a:r>
              <a:rPr lang="en-IN" b="0" i="0" dirty="0">
                <a:effectLst/>
                <a:latin typeface="Consolas" panose="020B0609020204030204" pitchFamily="49" charset="0"/>
              </a:rPr>
              <a:t>0.8333333333333334</a:t>
            </a:r>
            <a:endParaRPr lang="en-IN" dirty="0"/>
          </a:p>
          <a:p>
            <a:pPr marL="800100" lvl="1" indent="-342900">
              <a:spcAft>
                <a:spcPts val="300"/>
              </a:spcAft>
              <a:buFont typeface="Arial" panose="020B0604020202020204" pitchFamily="34" charset="0"/>
              <a:buChar char="•"/>
            </a:pPr>
            <a:r>
              <a:rPr lang="en-IN" dirty="0"/>
              <a:t>	Confusion matrix:</a:t>
            </a:r>
          </a:p>
        </p:txBody>
      </p:sp>
      <p:pic>
        <p:nvPicPr>
          <p:cNvPr id="6" name="Picture 5">
            <a:extLst>
              <a:ext uri="{FF2B5EF4-FFF2-40B4-BE49-F238E27FC236}">
                <a16:creationId xmlns:a16="http://schemas.microsoft.com/office/drawing/2014/main" id="{B748EF10-2B31-FA40-3E83-DC89F239B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6789" y="3071606"/>
            <a:ext cx="3498422" cy="2978087"/>
          </a:xfrm>
          <a:prstGeom prst="rect">
            <a:avLst/>
          </a:prstGeom>
          <a:ln>
            <a:solidFill>
              <a:schemeClr val="tx1">
                <a:lumMod val="50000"/>
                <a:lumOff val="50000"/>
              </a:schemeClr>
            </a:solidFill>
          </a:ln>
        </p:spPr>
      </p:pic>
    </p:spTree>
    <p:extLst>
      <p:ext uri="{BB962C8B-B14F-4D97-AF65-F5344CB8AC3E}">
        <p14:creationId xmlns:p14="http://schemas.microsoft.com/office/powerpoint/2010/main" val="1882257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211CF05-B72E-E6FB-D0BE-AC788BA94F7D}"/>
              </a:ext>
            </a:extLst>
          </p:cNvPr>
          <p:cNvCxnSpPr>
            <a:cxnSpLocks/>
          </p:cNvCxnSpPr>
          <p:nvPr/>
        </p:nvCxnSpPr>
        <p:spPr>
          <a:xfrm>
            <a:off x="1655064" y="955100"/>
            <a:ext cx="9977612" cy="0"/>
          </a:xfrm>
          <a:prstGeom prst="line">
            <a:avLst/>
          </a:prstGeom>
          <a:ln w="15875">
            <a:solidFill>
              <a:srgbClr val="1287C3"/>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3C65E3C-3D88-9F90-0B51-0242C7A26E43}"/>
              </a:ext>
            </a:extLst>
          </p:cNvPr>
          <p:cNvSpPr txBox="1"/>
          <p:nvPr/>
        </p:nvSpPr>
        <p:spPr>
          <a:xfrm>
            <a:off x="1810512" y="321259"/>
            <a:ext cx="6986016" cy="615553"/>
          </a:xfrm>
          <a:prstGeom prst="rect">
            <a:avLst/>
          </a:prstGeom>
          <a:noFill/>
        </p:spPr>
        <p:txBody>
          <a:bodyPr wrap="square" rtlCol="0">
            <a:spAutoFit/>
          </a:bodyPr>
          <a:lstStyle/>
          <a:p>
            <a:r>
              <a:rPr lang="en-US" sz="3400" b="1" dirty="0"/>
              <a:t>RESULTS –</a:t>
            </a:r>
            <a:r>
              <a:rPr lang="en-US" sz="3400" dirty="0"/>
              <a:t> Predictive Analysis</a:t>
            </a:r>
            <a:endParaRPr lang="en-IN" sz="3400" dirty="0"/>
          </a:p>
        </p:txBody>
      </p:sp>
      <p:sp>
        <p:nvSpPr>
          <p:cNvPr id="5" name="Slide Number Placeholder 4">
            <a:extLst>
              <a:ext uri="{FF2B5EF4-FFF2-40B4-BE49-F238E27FC236}">
                <a16:creationId xmlns:a16="http://schemas.microsoft.com/office/drawing/2014/main" id="{002429FA-0152-F068-1A40-A6C1B8C3C237}"/>
              </a:ext>
            </a:extLst>
          </p:cNvPr>
          <p:cNvSpPr>
            <a:spLocks noGrp="1"/>
          </p:cNvSpPr>
          <p:nvPr>
            <p:ph type="sldNum" sz="quarter" idx="12"/>
          </p:nvPr>
        </p:nvSpPr>
        <p:spPr/>
        <p:txBody>
          <a:bodyPr/>
          <a:lstStyle/>
          <a:p>
            <a:fld id="{6E3AA17A-E383-4E1E-B77C-2F050EC835CB}" type="slidenum">
              <a:rPr lang="en-IN" smtClean="0"/>
              <a:t>29</a:t>
            </a:fld>
            <a:endParaRPr lang="en-IN"/>
          </a:p>
        </p:txBody>
      </p:sp>
      <p:sp>
        <p:nvSpPr>
          <p:cNvPr id="3" name="TextBox 2">
            <a:extLst>
              <a:ext uri="{FF2B5EF4-FFF2-40B4-BE49-F238E27FC236}">
                <a16:creationId xmlns:a16="http://schemas.microsoft.com/office/drawing/2014/main" id="{AECBC3FA-BEF7-4232-C315-39430FB82DFD}"/>
              </a:ext>
            </a:extLst>
          </p:cNvPr>
          <p:cNvSpPr txBox="1"/>
          <p:nvPr/>
        </p:nvSpPr>
        <p:spPr>
          <a:xfrm>
            <a:off x="1655064" y="1276077"/>
            <a:ext cx="9592056" cy="1615827"/>
          </a:xfrm>
          <a:prstGeom prst="rect">
            <a:avLst/>
          </a:prstGeom>
          <a:noFill/>
        </p:spPr>
        <p:txBody>
          <a:bodyPr wrap="square" rtlCol="0">
            <a:spAutoFit/>
          </a:bodyPr>
          <a:lstStyle/>
          <a:p>
            <a:r>
              <a:rPr lang="en-IN" sz="2000" b="1" dirty="0"/>
              <a:t>Decision Tree:</a:t>
            </a:r>
          </a:p>
          <a:p>
            <a:endParaRPr lang="en-IN" sz="2000" b="1" dirty="0"/>
          </a:p>
          <a:p>
            <a:pPr marL="800100" lvl="1" indent="-342900">
              <a:spcAft>
                <a:spcPts val="300"/>
              </a:spcAft>
              <a:buFont typeface="Arial" panose="020B0604020202020204" pitchFamily="34" charset="0"/>
              <a:buChar char="•"/>
            </a:pPr>
            <a:r>
              <a:rPr lang="en-IN" dirty="0"/>
              <a:t>	GridSearchCV best score: </a:t>
            </a:r>
            <a:r>
              <a:rPr lang="en-IN" b="0" i="0" dirty="0">
                <a:effectLst/>
                <a:latin typeface="Consolas" panose="020B0609020204030204" pitchFamily="49" charset="0"/>
              </a:rPr>
              <a:t>0.8892857142857142</a:t>
            </a:r>
            <a:endParaRPr lang="en-IN" dirty="0"/>
          </a:p>
          <a:p>
            <a:pPr marL="800100" lvl="1" indent="-342900">
              <a:spcAft>
                <a:spcPts val="300"/>
              </a:spcAft>
              <a:buFont typeface="Arial" panose="020B0604020202020204" pitchFamily="34" charset="0"/>
              <a:buChar char="•"/>
            </a:pPr>
            <a:r>
              <a:rPr lang="en-IN" dirty="0"/>
              <a:t>	Accuracy score: </a:t>
            </a:r>
            <a:r>
              <a:rPr lang="en-IN" b="0" i="0" dirty="0">
                <a:effectLst/>
                <a:latin typeface="Consolas" panose="020B0609020204030204" pitchFamily="49" charset="0"/>
              </a:rPr>
              <a:t>0.8333333333333334</a:t>
            </a:r>
            <a:endParaRPr lang="en-IN" dirty="0"/>
          </a:p>
          <a:p>
            <a:pPr marL="800100" lvl="1" indent="-342900">
              <a:spcAft>
                <a:spcPts val="300"/>
              </a:spcAft>
              <a:buFont typeface="Arial" panose="020B0604020202020204" pitchFamily="34" charset="0"/>
              <a:buChar char="•"/>
            </a:pPr>
            <a:r>
              <a:rPr lang="en-IN" dirty="0"/>
              <a:t>	Confusion matrix:</a:t>
            </a:r>
          </a:p>
        </p:txBody>
      </p:sp>
      <p:pic>
        <p:nvPicPr>
          <p:cNvPr id="6" name="Picture 5">
            <a:extLst>
              <a:ext uri="{FF2B5EF4-FFF2-40B4-BE49-F238E27FC236}">
                <a16:creationId xmlns:a16="http://schemas.microsoft.com/office/drawing/2014/main" id="{B748EF10-2B31-FA40-3E83-DC89F239B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6789" y="3071606"/>
            <a:ext cx="3498422" cy="2978087"/>
          </a:xfrm>
          <a:prstGeom prst="rect">
            <a:avLst/>
          </a:prstGeom>
          <a:ln>
            <a:solidFill>
              <a:schemeClr val="tx1">
                <a:lumMod val="50000"/>
                <a:lumOff val="50000"/>
              </a:schemeClr>
            </a:solidFill>
          </a:ln>
        </p:spPr>
      </p:pic>
    </p:spTree>
    <p:extLst>
      <p:ext uri="{BB962C8B-B14F-4D97-AF65-F5344CB8AC3E}">
        <p14:creationId xmlns:p14="http://schemas.microsoft.com/office/powerpoint/2010/main" val="2176605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211CF05-B72E-E6FB-D0BE-AC788BA94F7D}"/>
              </a:ext>
            </a:extLst>
          </p:cNvPr>
          <p:cNvCxnSpPr>
            <a:cxnSpLocks/>
          </p:cNvCxnSpPr>
          <p:nvPr/>
        </p:nvCxnSpPr>
        <p:spPr>
          <a:xfrm>
            <a:off x="1655064" y="1335024"/>
            <a:ext cx="9977612" cy="0"/>
          </a:xfrm>
          <a:prstGeom prst="line">
            <a:avLst/>
          </a:prstGeom>
          <a:ln w="15875">
            <a:solidFill>
              <a:srgbClr val="1287C3"/>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3C65E3C-3D88-9F90-0B51-0242C7A26E43}"/>
              </a:ext>
            </a:extLst>
          </p:cNvPr>
          <p:cNvSpPr txBox="1"/>
          <p:nvPr/>
        </p:nvSpPr>
        <p:spPr>
          <a:xfrm>
            <a:off x="1810512" y="652118"/>
            <a:ext cx="4983480" cy="615553"/>
          </a:xfrm>
          <a:prstGeom prst="rect">
            <a:avLst/>
          </a:prstGeom>
          <a:noFill/>
        </p:spPr>
        <p:txBody>
          <a:bodyPr wrap="square" rtlCol="0">
            <a:spAutoFit/>
          </a:bodyPr>
          <a:lstStyle/>
          <a:p>
            <a:r>
              <a:rPr lang="en-US" sz="3400" b="1" dirty="0"/>
              <a:t>EXECUTIVE SUMMARY</a:t>
            </a:r>
            <a:endParaRPr lang="en-IN" sz="3400" b="1" dirty="0"/>
          </a:p>
        </p:txBody>
      </p:sp>
      <p:sp>
        <p:nvSpPr>
          <p:cNvPr id="3" name="TextBox 2">
            <a:extLst>
              <a:ext uri="{FF2B5EF4-FFF2-40B4-BE49-F238E27FC236}">
                <a16:creationId xmlns:a16="http://schemas.microsoft.com/office/drawing/2014/main" id="{460E9DC7-E659-2C6C-FD2E-2CAE4DF90BD0}"/>
              </a:ext>
            </a:extLst>
          </p:cNvPr>
          <p:cNvSpPr txBox="1"/>
          <p:nvPr/>
        </p:nvSpPr>
        <p:spPr>
          <a:xfrm>
            <a:off x="1810512" y="1545336"/>
            <a:ext cx="9977612" cy="4555093"/>
          </a:xfrm>
          <a:prstGeom prst="rect">
            <a:avLst/>
          </a:prstGeom>
          <a:noFill/>
        </p:spPr>
        <p:txBody>
          <a:bodyPr wrap="square" rtlCol="0">
            <a:spAutoFit/>
          </a:bodyPr>
          <a:lstStyle/>
          <a:p>
            <a:r>
              <a:rPr lang="en-IN" sz="2000" b="1" dirty="0"/>
              <a:t>Process summary:</a:t>
            </a:r>
          </a:p>
          <a:p>
            <a:endParaRPr lang="en-IN" b="1" dirty="0"/>
          </a:p>
          <a:p>
            <a:pPr marL="742950" lvl="1" indent="-285750">
              <a:buFont typeface="Wingdings" panose="05000000000000000000" pitchFamily="2" charset="2"/>
              <a:buChar char="v"/>
            </a:pPr>
            <a:r>
              <a:rPr lang="en-IN" b="1" dirty="0"/>
              <a:t>	</a:t>
            </a:r>
            <a:r>
              <a:rPr lang="en-IN" dirty="0"/>
              <a:t>Data collection</a:t>
            </a:r>
          </a:p>
          <a:p>
            <a:pPr marL="742950" lvl="1" indent="-285750">
              <a:buFont typeface="Wingdings" panose="05000000000000000000" pitchFamily="2" charset="2"/>
              <a:buChar char="v"/>
            </a:pPr>
            <a:r>
              <a:rPr lang="en-IN" dirty="0"/>
              <a:t>	Data wrangling</a:t>
            </a:r>
          </a:p>
          <a:p>
            <a:pPr marL="742950" lvl="1" indent="-285750">
              <a:buFont typeface="Wingdings" panose="05000000000000000000" pitchFamily="2" charset="2"/>
              <a:buChar char="v"/>
            </a:pPr>
            <a:r>
              <a:rPr lang="en-IN" dirty="0"/>
              <a:t>	Exploratory Data Analysis (EDA) with data visualization</a:t>
            </a:r>
          </a:p>
          <a:p>
            <a:pPr marL="742950" lvl="1" indent="-285750">
              <a:buFont typeface="Wingdings" panose="05000000000000000000" pitchFamily="2" charset="2"/>
              <a:buChar char="v"/>
            </a:pPr>
            <a:r>
              <a:rPr lang="en-IN" dirty="0"/>
              <a:t>	EDA with SQL</a:t>
            </a:r>
          </a:p>
          <a:p>
            <a:pPr marL="742950" lvl="1" indent="-285750">
              <a:buFont typeface="Wingdings" panose="05000000000000000000" pitchFamily="2" charset="2"/>
              <a:buChar char="v"/>
            </a:pPr>
            <a:r>
              <a:rPr lang="en-IN" dirty="0"/>
              <a:t>	Building an interactive map with Folium</a:t>
            </a:r>
          </a:p>
          <a:p>
            <a:pPr marL="742950" lvl="1" indent="-285750">
              <a:buFont typeface="Wingdings" panose="05000000000000000000" pitchFamily="2" charset="2"/>
              <a:buChar char="v"/>
            </a:pPr>
            <a:r>
              <a:rPr lang="en-IN" dirty="0"/>
              <a:t>	Building a Dashboard with Plotly Dash</a:t>
            </a:r>
          </a:p>
          <a:p>
            <a:pPr marL="742950" lvl="1" indent="-285750">
              <a:buFont typeface="Wingdings" panose="05000000000000000000" pitchFamily="2" charset="2"/>
              <a:buChar char="v"/>
            </a:pPr>
            <a:r>
              <a:rPr lang="en-IN" dirty="0"/>
              <a:t>	Predictive analysis – Classification</a:t>
            </a:r>
          </a:p>
          <a:p>
            <a:endParaRPr lang="en-IN" b="1" dirty="0"/>
          </a:p>
          <a:p>
            <a:r>
              <a:rPr lang="en-IN" sz="2000" b="1" dirty="0"/>
              <a:t>Results summary:</a:t>
            </a:r>
          </a:p>
          <a:p>
            <a:pPr marL="285750" indent="-285750">
              <a:buFont typeface="Wingdings" panose="05000000000000000000" pitchFamily="2" charset="2"/>
              <a:buChar char="v"/>
            </a:pPr>
            <a:endParaRPr lang="en-IN" b="1" dirty="0"/>
          </a:p>
          <a:p>
            <a:pPr marL="742950" lvl="1" indent="-285750">
              <a:buFont typeface="Wingdings" panose="05000000000000000000" pitchFamily="2" charset="2"/>
              <a:buChar char="v"/>
            </a:pPr>
            <a:r>
              <a:rPr lang="en-IN" b="1" dirty="0"/>
              <a:t>	</a:t>
            </a:r>
            <a:r>
              <a:rPr lang="en-IN" dirty="0"/>
              <a:t>EDA results</a:t>
            </a:r>
          </a:p>
          <a:p>
            <a:pPr marL="742950" lvl="1" indent="-285750">
              <a:buFont typeface="Wingdings" panose="05000000000000000000" pitchFamily="2" charset="2"/>
              <a:buChar char="v"/>
            </a:pPr>
            <a:r>
              <a:rPr lang="en-IN" dirty="0"/>
              <a:t>	Interactive results</a:t>
            </a:r>
          </a:p>
          <a:p>
            <a:pPr marL="742950" lvl="1" indent="-285750">
              <a:buFont typeface="Wingdings" panose="05000000000000000000" pitchFamily="2" charset="2"/>
              <a:buChar char="v"/>
            </a:pPr>
            <a:r>
              <a:rPr lang="en-IN" dirty="0"/>
              <a:t>	Predictive analysis </a:t>
            </a:r>
          </a:p>
          <a:p>
            <a:endParaRPr lang="en-IN" b="1" dirty="0"/>
          </a:p>
        </p:txBody>
      </p:sp>
      <p:sp>
        <p:nvSpPr>
          <p:cNvPr id="5" name="Slide Number Placeholder 4">
            <a:extLst>
              <a:ext uri="{FF2B5EF4-FFF2-40B4-BE49-F238E27FC236}">
                <a16:creationId xmlns:a16="http://schemas.microsoft.com/office/drawing/2014/main" id="{EC9E1EAE-7198-E80A-6F12-167425779E2E}"/>
              </a:ext>
            </a:extLst>
          </p:cNvPr>
          <p:cNvSpPr>
            <a:spLocks noGrp="1"/>
          </p:cNvSpPr>
          <p:nvPr>
            <p:ph type="sldNum" sz="quarter" idx="12"/>
          </p:nvPr>
        </p:nvSpPr>
        <p:spPr/>
        <p:txBody>
          <a:bodyPr/>
          <a:lstStyle/>
          <a:p>
            <a:fld id="{6E3AA17A-E383-4E1E-B77C-2F050EC835CB}" type="slidenum">
              <a:rPr lang="en-IN" smtClean="0"/>
              <a:t>3</a:t>
            </a:fld>
            <a:endParaRPr lang="en-IN"/>
          </a:p>
        </p:txBody>
      </p:sp>
    </p:spTree>
    <p:extLst>
      <p:ext uri="{BB962C8B-B14F-4D97-AF65-F5344CB8AC3E}">
        <p14:creationId xmlns:p14="http://schemas.microsoft.com/office/powerpoint/2010/main" val="18435877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211CF05-B72E-E6FB-D0BE-AC788BA94F7D}"/>
              </a:ext>
            </a:extLst>
          </p:cNvPr>
          <p:cNvCxnSpPr>
            <a:cxnSpLocks/>
          </p:cNvCxnSpPr>
          <p:nvPr/>
        </p:nvCxnSpPr>
        <p:spPr>
          <a:xfrm>
            <a:off x="1655064" y="955100"/>
            <a:ext cx="9977612" cy="0"/>
          </a:xfrm>
          <a:prstGeom prst="line">
            <a:avLst/>
          </a:prstGeom>
          <a:ln w="15875">
            <a:solidFill>
              <a:srgbClr val="1287C3"/>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3C65E3C-3D88-9F90-0B51-0242C7A26E43}"/>
              </a:ext>
            </a:extLst>
          </p:cNvPr>
          <p:cNvSpPr txBox="1"/>
          <p:nvPr/>
        </p:nvSpPr>
        <p:spPr>
          <a:xfrm>
            <a:off x="1810512" y="321259"/>
            <a:ext cx="6986016" cy="615553"/>
          </a:xfrm>
          <a:prstGeom prst="rect">
            <a:avLst/>
          </a:prstGeom>
          <a:noFill/>
        </p:spPr>
        <p:txBody>
          <a:bodyPr wrap="square" rtlCol="0">
            <a:spAutoFit/>
          </a:bodyPr>
          <a:lstStyle/>
          <a:p>
            <a:r>
              <a:rPr lang="en-US" sz="3400" b="1" dirty="0"/>
              <a:t>RESULTS –</a:t>
            </a:r>
            <a:r>
              <a:rPr lang="en-US" sz="3400" dirty="0"/>
              <a:t> Predictive Analysis</a:t>
            </a:r>
            <a:endParaRPr lang="en-IN" sz="3400" dirty="0"/>
          </a:p>
        </p:txBody>
      </p:sp>
      <p:sp>
        <p:nvSpPr>
          <p:cNvPr id="5" name="Slide Number Placeholder 4">
            <a:extLst>
              <a:ext uri="{FF2B5EF4-FFF2-40B4-BE49-F238E27FC236}">
                <a16:creationId xmlns:a16="http://schemas.microsoft.com/office/drawing/2014/main" id="{002429FA-0152-F068-1A40-A6C1B8C3C237}"/>
              </a:ext>
            </a:extLst>
          </p:cNvPr>
          <p:cNvSpPr>
            <a:spLocks noGrp="1"/>
          </p:cNvSpPr>
          <p:nvPr>
            <p:ph type="sldNum" sz="quarter" idx="12"/>
          </p:nvPr>
        </p:nvSpPr>
        <p:spPr/>
        <p:txBody>
          <a:bodyPr/>
          <a:lstStyle/>
          <a:p>
            <a:fld id="{6E3AA17A-E383-4E1E-B77C-2F050EC835CB}" type="slidenum">
              <a:rPr lang="en-IN" smtClean="0"/>
              <a:t>30</a:t>
            </a:fld>
            <a:endParaRPr lang="en-IN"/>
          </a:p>
        </p:txBody>
      </p:sp>
      <p:sp>
        <p:nvSpPr>
          <p:cNvPr id="3" name="TextBox 2">
            <a:extLst>
              <a:ext uri="{FF2B5EF4-FFF2-40B4-BE49-F238E27FC236}">
                <a16:creationId xmlns:a16="http://schemas.microsoft.com/office/drawing/2014/main" id="{AECBC3FA-BEF7-4232-C315-39430FB82DFD}"/>
              </a:ext>
            </a:extLst>
          </p:cNvPr>
          <p:cNvSpPr txBox="1"/>
          <p:nvPr/>
        </p:nvSpPr>
        <p:spPr>
          <a:xfrm>
            <a:off x="1655064" y="1276077"/>
            <a:ext cx="9592056" cy="1615827"/>
          </a:xfrm>
          <a:prstGeom prst="rect">
            <a:avLst/>
          </a:prstGeom>
          <a:noFill/>
        </p:spPr>
        <p:txBody>
          <a:bodyPr wrap="square" rtlCol="0">
            <a:spAutoFit/>
          </a:bodyPr>
          <a:lstStyle/>
          <a:p>
            <a:r>
              <a:rPr lang="en-IN" sz="2000" b="1" dirty="0"/>
              <a:t>K Nearest Neighbours (KNN):</a:t>
            </a:r>
          </a:p>
          <a:p>
            <a:endParaRPr lang="en-IN" sz="2000" b="1" dirty="0"/>
          </a:p>
          <a:p>
            <a:pPr marL="800100" lvl="1" indent="-342900">
              <a:spcAft>
                <a:spcPts val="300"/>
              </a:spcAft>
              <a:buFont typeface="Arial" panose="020B0604020202020204" pitchFamily="34" charset="0"/>
              <a:buChar char="•"/>
            </a:pPr>
            <a:r>
              <a:rPr lang="en-IN" dirty="0"/>
              <a:t>	GridSearchCV best score: </a:t>
            </a:r>
            <a:r>
              <a:rPr lang="en-IN" b="0" i="0" dirty="0">
                <a:effectLst/>
                <a:latin typeface="Consolas" panose="020B0609020204030204" pitchFamily="49" charset="0"/>
              </a:rPr>
              <a:t>0.8482142857142858</a:t>
            </a:r>
            <a:endParaRPr lang="en-IN" dirty="0"/>
          </a:p>
          <a:p>
            <a:pPr marL="800100" lvl="1" indent="-342900">
              <a:spcAft>
                <a:spcPts val="300"/>
              </a:spcAft>
              <a:buFont typeface="Arial" panose="020B0604020202020204" pitchFamily="34" charset="0"/>
              <a:buChar char="•"/>
            </a:pPr>
            <a:r>
              <a:rPr lang="en-IN" dirty="0"/>
              <a:t>	Accuracy score: </a:t>
            </a:r>
            <a:r>
              <a:rPr lang="en-IN" b="0" i="0" dirty="0">
                <a:effectLst/>
                <a:latin typeface="Consolas" panose="020B0609020204030204" pitchFamily="49" charset="0"/>
              </a:rPr>
              <a:t>0.8333333333333334</a:t>
            </a:r>
            <a:endParaRPr lang="en-IN" dirty="0"/>
          </a:p>
          <a:p>
            <a:pPr marL="800100" lvl="1" indent="-342900">
              <a:spcAft>
                <a:spcPts val="300"/>
              </a:spcAft>
              <a:buFont typeface="Arial" panose="020B0604020202020204" pitchFamily="34" charset="0"/>
              <a:buChar char="•"/>
            </a:pPr>
            <a:r>
              <a:rPr lang="en-IN" dirty="0"/>
              <a:t>	Confusion matrix:</a:t>
            </a:r>
          </a:p>
        </p:txBody>
      </p:sp>
      <p:pic>
        <p:nvPicPr>
          <p:cNvPr id="6" name="Picture 5">
            <a:extLst>
              <a:ext uri="{FF2B5EF4-FFF2-40B4-BE49-F238E27FC236}">
                <a16:creationId xmlns:a16="http://schemas.microsoft.com/office/drawing/2014/main" id="{B748EF10-2B31-FA40-3E83-DC89F239B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6789" y="3068996"/>
            <a:ext cx="3498422" cy="2978087"/>
          </a:xfrm>
          <a:prstGeom prst="rect">
            <a:avLst/>
          </a:prstGeom>
          <a:ln>
            <a:solidFill>
              <a:schemeClr val="tx1">
                <a:lumMod val="50000"/>
                <a:lumOff val="50000"/>
              </a:schemeClr>
            </a:solidFill>
          </a:ln>
        </p:spPr>
      </p:pic>
    </p:spTree>
    <p:extLst>
      <p:ext uri="{BB962C8B-B14F-4D97-AF65-F5344CB8AC3E}">
        <p14:creationId xmlns:p14="http://schemas.microsoft.com/office/powerpoint/2010/main" val="107849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211CF05-B72E-E6FB-D0BE-AC788BA94F7D}"/>
              </a:ext>
            </a:extLst>
          </p:cNvPr>
          <p:cNvCxnSpPr>
            <a:cxnSpLocks/>
          </p:cNvCxnSpPr>
          <p:nvPr/>
        </p:nvCxnSpPr>
        <p:spPr>
          <a:xfrm>
            <a:off x="1655064" y="955100"/>
            <a:ext cx="9977612" cy="0"/>
          </a:xfrm>
          <a:prstGeom prst="line">
            <a:avLst/>
          </a:prstGeom>
          <a:ln w="15875">
            <a:solidFill>
              <a:srgbClr val="1287C3"/>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3C65E3C-3D88-9F90-0B51-0242C7A26E43}"/>
              </a:ext>
            </a:extLst>
          </p:cNvPr>
          <p:cNvSpPr txBox="1"/>
          <p:nvPr/>
        </p:nvSpPr>
        <p:spPr>
          <a:xfrm>
            <a:off x="1810512" y="321259"/>
            <a:ext cx="6986016" cy="615553"/>
          </a:xfrm>
          <a:prstGeom prst="rect">
            <a:avLst/>
          </a:prstGeom>
          <a:noFill/>
        </p:spPr>
        <p:txBody>
          <a:bodyPr wrap="square" rtlCol="0">
            <a:spAutoFit/>
          </a:bodyPr>
          <a:lstStyle/>
          <a:p>
            <a:r>
              <a:rPr lang="en-US" sz="3400" b="1" dirty="0"/>
              <a:t>RESULTS –</a:t>
            </a:r>
            <a:r>
              <a:rPr lang="en-US" sz="3400" dirty="0"/>
              <a:t> Predictive Analysis</a:t>
            </a:r>
            <a:endParaRPr lang="en-IN" sz="3400" dirty="0"/>
          </a:p>
        </p:txBody>
      </p:sp>
      <p:sp>
        <p:nvSpPr>
          <p:cNvPr id="5" name="Slide Number Placeholder 4">
            <a:extLst>
              <a:ext uri="{FF2B5EF4-FFF2-40B4-BE49-F238E27FC236}">
                <a16:creationId xmlns:a16="http://schemas.microsoft.com/office/drawing/2014/main" id="{002429FA-0152-F068-1A40-A6C1B8C3C237}"/>
              </a:ext>
            </a:extLst>
          </p:cNvPr>
          <p:cNvSpPr>
            <a:spLocks noGrp="1"/>
          </p:cNvSpPr>
          <p:nvPr>
            <p:ph type="sldNum" sz="quarter" idx="12"/>
          </p:nvPr>
        </p:nvSpPr>
        <p:spPr/>
        <p:txBody>
          <a:bodyPr/>
          <a:lstStyle/>
          <a:p>
            <a:fld id="{6E3AA17A-E383-4E1E-B77C-2F050EC835CB}" type="slidenum">
              <a:rPr lang="en-IN" smtClean="0"/>
              <a:t>31</a:t>
            </a:fld>
            <a:endParaRPr lang="en-IN"/>
          </a:p>
        </p:txBody>
      </p:sp>
      <p:sp>
        <p:nvSpPr>
          <p:cNvPr id="3" name="TextBox 2">
            <a:extLst>
              <a:ext uri="{FF2B5EF4-FFF2-40B4-BE49-F238E27FC236}">
                <a16:creationId xmlns:a16="http://schemas.microsoft.com/office/drawing/2014/main" id="{AECBC3FA-BEF7-4232-C315-39430FB82DFD}"/>
              </a:ext>
            </a:extLst>
          </p:cNvPr>
          <p:cNvSpPr txBox="1"/>
          <p:nvPr/>
        </p:nvSpPr>
        <p:spPr>
          <a:xfrm>
            <a:off x="1655064" y="1495533"/>
            <a:ext cx="9592056" cy="3093154"/>
          </a:xfrm>
          <a:prstGeom prst="rect">
            <a:avLst/>
          </a:prstGeom>
          <a:noFill/>
        </p:spPr>
        <p:txBody>
          <a:bodyPr wrap="square" rtlCol="0">
            <a:spAutoFit/>
          </a:bodyPr>
          <a:lstStyle/>
          <a:p>
            <a:pPr marL="285750" indent="-285750">
              <a:buFont typeface="Wingdings" panose="05000000000000000000" pitchFamily="2" charset="2"/>
              <a:buChar char="§"/>
            </a:pPr>
            <a:r>
              <a:rPr lang="en-IN" dirty="0"/>
              <a:t>All the 4 models that we have created and tested share the same accuracy score and confusion matrix.</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Hence, based on GridSearchCV best scores we rank the models in the following order from best to worst.</a:t>
            </a:r>
          </a:p>
          <a:p>
            <a:pPr marL="285750" indent="-285750">
              <a:buFont typeface="Wingdings" panose="05000000000000000000" pitchFamily="2" charset="2"/>
              <a:buChar char="§"/>
            </a:pPr>
            <a:endParaRPr lang="en-IN" dirty="0"/>
          </a:p>
          <a:p>
            <a:pPr marL="800100" lvl="1" indent="-342900">
              <a:spcAft>
                <a:spcPts val="600"/>
              </a:spcAft>
              <a:buFont typeface="+mj-lt"/>
              <a:buAutoNum type="arabicPeriod"/>
            </a:pPr>
            <a:r>
              <a:rPr lang="en-IN" dirty="0"/>
              <a:t>Decision tree – GridSearchCV best score: </a:t>
            </a:r>
            <a:r>
              <a:rPr lang="en-IN" b="0" i="0" dirty="0">
                <a:effectLst/>
                <a:latin typeface="Consolas" panose="020B0609020204030204" pitchFamily="49" charset="0"/>
              </a:rPr>
              <a:t>0.8892857142857142</a:t>
            </a:r>
            <a:endParaRPr lang="en-IN" dirty="0"/>
          </a:p>
          <a:p>
            <a:pPr marL="800100" lvl="1" indent="-342900">
              <a:spcAft>
                <a:spcPts val="600"/>
              </a:spcAft>
              <a:buFont typeface="+mj-lt"/>
              <a:buAutoNum type="arabicPeriod"/>
            </a:pPr>
            <a:r>
              <a:rPr lang="en-IN" dirty="0"/>
              <a:t>K nearest neighbours (KNN) – GridSearchCV best score: </a:t>
            </a:r>
            <a:r>
              <a:rPr lang="en-IN" b="0" i="0" dirty="0">
                <a:effectLst/>
                <a:latin typeface="Consolas" panose="020B0609020204030204" pitchFamily="49" charset="0"/>
              </a:rPr>
              <a:t>0.8482142857142858</a:t>
            </a:r>
            <a:endParaRPr lang="en-IN" dirty="0"/>
          </a:p>
          <a:p>
            <a:pPr marL="800100" lvl="1" indent="-342900">
              <a:spcAft>
                <a:spcPts val="600"/>
              </a:spcAft>
              <a:buFont typeface="+mj-lt"/>
              <a:buAutoNum type="arabicPeriod"/>
            </a:pPr>
            <a:r>
              <a:rPr lang="en-IN" dirty="0"/>
              <a:t>Support vector machine (SVM) – GridSearchCV best score: </a:t>
            </a:r>
            <a:r>
              <a:rPr lang="en-IN" b="0" i="0" dirty="0">
                <a:effectLst/>
                <a:latin typeface="Consolas" panose="020B0609020204030204" pitchFamily="49" charset="0"/>
              </a:rPr>
              <a:t>0.8482142857142856</a:t>
            </a:r>
            <a:endParaRPr lang="en-IN" dirty="0"/>
          </a:p>
          <a:p>
            <a:pPr marL="800100" lvl="1" indent="-342900">
              <a:spcAft>
                <a:spcPts val="600"/>
              </a:spcAft>
              <a:buFont typeface="+mj-lt"/>
              <a:buAutoNum type="arabicPeriod"/>
            </a:pPr>
            <a:r>
              <a:rPr lang="en-IN" dirty="0"/>
              <a:t>Logistic regression – GridSearchCV best score: </a:t>
            </a:r>
            <a:r>
              <a:rPr lang="en-IN" b="0" i="0" dirty="0">
                <a:effectLst/>
                <a:latin typeface="Consolas" panose="020B0609020204030204" pitchFamily="49" charset="0"/>
              </a:rPr>
              <a:t>0.8464285714285713</a:t>
            </a:r>
            <a:endParaRPr lang="en-IN" dirty="0"/>
          </a:p>
        </p:txBody>
      </p:sp>
    </p:spTree>
    <p:extLst>
      <p:ext uri="{BB962C8B-B14F-4D97-AF65-F5344CB8AC3E}">
        <p14:creationId xmlns:p14="http://schemas.microsoft.com/office/powerpoint/2010/main" val="327928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211CF05-B72E-E6FB-D0BE-AC788BA94F7D}"/>
              </a:ext>
            </a:extLst>
          </p:cNvPr>
          <p:cNvCxnSpPr>
            <a:cxnSpLocks/>
          </p:cNvCxnSpPr>
          <p:nvPr/>
        </p:nvCxnSpPr>
        <p:spPr>
          <a:xfrm>
            <a:off x="1655064" y="955100"/>
            <a:ext cx="9977612" cy="0"/>
          </a:xfrm>
          <a:prstGeom prst="line">
            <a:avLst/>
          </a:prstGeom>
          <a:ln w="15875">
            <a:solidFill>
              <a:srgbClr val="1287C3"/>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3C65E3C-3D88-9F90-0B51-0242C7A26E43}"/>
              </a:ext>
            </a:extLst>
          </p:cNvPr>
          <p:cNvSpPr txBox="1"/>
          <p:nvPr/>
        </p:nvSpPr>
        <p:spPr>
          <a:xfrm>
            <a:off x="1810512" y="321259"/>
            <a:ext cx="6986016" cy="615553"/>
          </a:xfrm>
          <a:prstGeom prst="rect">
            <a:avLst/>
          </a:prstGeom>
          <a:noFill/>
        </p:spPr>
        <p:txBody>
          <a:bodyPr wrap="square" rtlCol="0">
            <a:spAutoFit/>
          </a:bodyPr>
          <a:lstStyle/>
          <a:p>
            <a:r>
              <a:rPr lang="en-US" sz="3400" b="1" dirty="0"/>
              <a:t>CONCLUSION</a:t>
            </a:r>
            <a:endParaRPr lang="en-IN" sz="3400" dirty="0"/>
          </a:p>
        </p:txBody>
      </p:sp>
      <p:sp>
        <p:nvSpPr>
          <p:cNvPr id="5" name="Slide Number Placeholder 4">
            <a:extLst>
              <a:ext uri="{FF2B5EF4-FFF2-40B4-BE49-F238E27FC236}">
                <a16:creationId xmlns:a16="http://schemas.microsoft.com/office/drawing/2014/main" id="{002429FA-0152-F068-1A40-A6C1B8C3C237}"/>
              </a:ext>
            </a:extLst>
          </p:cNvPr>
          <p:cNvSpPr>
            <a:spLocks noGrp="1"/>
          </p:cNvSpPr>
          <p:nvPr>
            <p:ph type="sldNum" sz="quarter" idx="12"/>
          </p:nvPr>
        </p:nvSpPr>
        <p:spPr/>
        <p:txBody>
          <a:bodyPr/>
          <a:lstStyle/>
          <a:p>
            <a:fld id="{6E3AA17A-E383-4E1E-B77C-2F050EC835CB}" type="slidenum">
              <a:rPr lang="en-IN" smtClean="0"/>
              <a:t>32</a:t>
            </a:fld>
            <a:endParaRPr lang="en-IN"/>
          </a:p>
        </p:txBody>
      </p:sp>
      <p:sp>
        <p:nvSpPr>
          <p:cNvPr id="3" name="TextBox 2">
            <a:extLst>
              <a:ext uri="{FF2B5EF4-FFF2-40B4-BE49-F238E27FC236}">
                <a16:creationId xmlns:a16="http://schemas.microsoft.com/office/drawing/2014/main" id="{AECBC3FA-BEF7-4232-C315-39430FB82DFD}"/>
              </a:ext>
            </a:extLst>
          </p:cNvPr>
          <p:cNvSpPr txBox="1"/>
          <p:nvPr/>
        </p:nvSpPr>
        <p:spPr>
          <a:xfrm>
            <a:off x="1655064" y="1564456"/>
            <a:ext cx="9592056" cy="3693319"/>
          </a:xfrm>
          <a:prstGeom prst="rect">
            <a:avLst/>
          </a:prstGeom>
          <a:noFill/>
        </p:spPr>
        <p:txBody>
          <a:bodyPr wrap="square" rtlCol="0">
            <a:spAutoFit/>
          </a:bodyPr>
          <a:lstStyle/>
          <a:p>
            <a:pPr marL="285750" indent="-285750">
              <a:buFont typeface="Wingdings" panose="05000000000000000000" pitchFamily="2" charset="2"/>
              <a:buChar char="§"/>
            </a:pPr>
            <a:r>
              <a:rPr lang="en-IN" dirty="0"/>
              <a:t>We have successfully determined the best model to predict whether the first stage of  SpaceX Falcon 9 launch will land successfully or fail to land in order to determine the cost of launch.</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Low weighted payloads perform much better than heavier payloads.</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The success rates for SpaceX launches is directly proportional to time in years they will eventually perfect the launches.</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KSC LC 39A had the most successful launches from all the sites.</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The predictive model produced by decision tree algorithm performed the best among all the four machine learning algorithms employed.</a:t>
            </a:r>
          </a:p>
          <a:p>
            <a:endParaRPr lang="en-IN" dirty="0"/>
          </a:p>
        </p:txBody>
      </p:sp>
    </p:spTree>
    <p:extLst>
      <p:ext uri="{BB962C8B-B14F-4D97-AF65-F5344CB8AC3E}">
        <p14:creationId xmlns:p14="http://schemas.microsoft.com/office/powerpoint/2010/main" val="1796599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DA8AD00-A8EB-3C27-26B4-5240E66B4BF3}"/>
              </a:ext>
            </a:extLst>
          </p:cNvPr>
          <p:cNvSpPr/>
          <p:nvPr/>
        </p:nvSpPr>
        <p:spPr>
          <a:xfrm>
            <a:off x="0" y="1886264"/>
            <a:ext cx="12192000" cy="2788920"/>
          </a:xfrm>
          <a:prstGeom prst="rect">
            <a:avLst/>
          </a:prstGeom>
          <a:solidFill>
            <a:srgbClr val="30ACEC">
              <a:alpha val="12000"/>
            </a:srgbClr>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0" name="Straight Connector 9">
            <a:extLst>
              <a:ext uri="{FF2B5EF4-FFF2-40B4-BE49-F238E27FC236}">
                <a16:creationId xmlns:a16="http://schemas.microsoft.com/office/drawing/2014/main" id="{0211CF05-B72E-E6FB-D0BE-AC788BA94F7D}"/>
              </a:ext>
            </a:extLst>
          </p:cNvPr>
          <p:cNvCxnSpPr>
            <a:cxnSpLocks/>
          </p:cNvCxnSpPr>
          <p:nvPr/>
        </p:nvCxnSpPr>
        <p:spPr>
          <a:xfrm>
            <a:off x="1655064" y="955100"/>
            <a:ext cx="9977612" cy="0"/>
          </a:xfrm>
          <a:prstGeom prst="line">
            <a:avLst/>
          </a:prstGeom>
          <a:ln w="15875">
            <a:solidFill>
              <a:srgbClr val="1287C3"/>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002429FA-0152-F068-1A40-A6C1B8C3C237}"/>
              </a:ext>
            </a:extLst>
          </p:cNvPr>
          <p:cNvSpPr>
            <a:spLocks noGrp="1"/>
          </p:cNvSpPr>
          <p:nvPr>
            <p:ph type="sldNum" sz="quarter" idx="12"/>
          </p:nvPr>
        </p:nvSpPr>
        <p:spPr/>
        <p:txBody>
          <a:bodyPr/>
          <a:lstStyle/>
          <a:p>
            <a:fld id="{6E3AA17A-E383-4E1E-B77C-2F050EC835CB}" type="slidenum">
              <a:rPr lang="en-IN" smtClean="0"/>
              <a:t>33</a:t>
            </a:fld>
            <a:endParaRPr lang="en-IN"/>
          </a:p>
        </p:txBody>
      </p:sp>
      <p:sp>
        <p:nvSpPr>
          <p:cNvPr id="3" name="TextBox 2">
            <a:extLst>
              <a:ext uri="{FF2B5EF4-FFF2-40B4-BE49-F238E27FC236}">
                <a16:creationId xmlns:a16="http://schemas.microsoft.com/office/drawing/2014/main" id="{AECBC3FA-BEF7-4232-C315-39430FB82DFD}"/>
              </a:ext>
            </a:extLst>
          </p:cNvPr>
          <p:cNvSpPr txBox="1"/>
          <p:nvPr/>
        </p:nvSpPr>
        <p:spPr>
          <a:xfrm>
            <a:off x="4846320" y="2331720"/>
            <a:ext cx="3666744" cy="1754326"/>
          </a:xfrm>
          <a:prstGeom prst="rect">
            <a:avLst/>
          </a:prstGeom>
          <a:noFill/>
          <a:ln>
            <a:solidFill>
              <a:schemeClr val="bg1">
                <a:lumMod val="50000"/>
              </a:schemeClr>
            </a:solidFill>
          </a:ln>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rtlCol="0">
            <a:spAutoFit/>
          </a:bodyPr>
          <a:lstStyle/>
          <a:p>
            <a:pPr algn="ctr"/>
            <a:r>
              <a:rPr lang="en-IN" sz="5400" b="1" spc="50" dirty="0">
                <a:latin typeface="Avenir Next LT Pro Light" panose="020B0304020202020204" pitchFamily="34" charset="0"/>
              </a:rPr>
              <a:t>THANK</a:t>
            </a:r>
          </a:p>
          <a:p>
            <a:pPr algn="ctr"/>
            <a:r>
              <a:rPr lang="en-IN" sz="5400" b="1" spc="50" dirty="0">
                <a:latin typeface="Avenir Next LT Pro Light" panose="020B0304020202020204" pitchFamily="34" charset="0"/>
              </a:rPr>
              <a:t>YOU!</a:t>
            </a:r>
          </a:p>
        </p:txBody>
      </p:sp>
      <p:cxnSp>
        <p:nvCxnSpPr>
          <p:cNvPr id="4" name="Straight Connector 3">
            <a:extLst>
              <a:ext uri="{FF2B5EF4-FFF2-40B4-BE49-F238E27FC236}">
                <a16:creationId xmlns:a16="http://schemas.microsoft.com/office/drawing/2014/main" id="{31E492B4-C27C-ED25-4F4C-14928EC9392A}"/>
              </a:ext>
            </a:extLst>
          </p:cNvPr>
          <p:cNvCxnSpPr>
            <a:cxnSpLocks/>
          </p:cNvCxnSpPr>
          <p:nvPr/>
        </p:nvCxnSpPr>
        <p:spPr>
          <a:xfrm>
            <a:off x="1525411" y="5606348"/>
            <a:ext cx="9977612" cy="0"/>
          </a:xfrm>
          <a:prstGeom prst="line">
            <a:avLst/>
          </a:prstGeom>
          <a:ln w="15875">
            <a:solidFill>
              <a:srgbClr val="1287C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5357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211CF05-B72E-E6FB-D0BE-AC788BA94F7D}"/>
              </a:ext>
            </a:extLst>
          </p:cNvPr>
          <p:cNvCxnSpPr>
            <a:cxnSpLocks/>
          </p:cNvCxnSpPr>
          <p:nvPr/>
        </p:nvCxnSpPr>
        <p:spPr>
          <a:xfrm>
            <a:off x="1655064" y="1335024"/>
            <a:ext cx="9977612" cy="0"/>
          </a:xfrm>
          <a:prstGeom prst="line">
            <a:avLst/>
          </a:prstGeom>
          <a:ln w="15875">
            <a:solidFill>
              <a:srgbClr val="1287C3"/>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3C65E3C-3D88-9F90-0B51-0242C7A26E43}"/>
              </a:ext>
            </a:extLst>
          </p:cNvPr>
          <p:cNvSpPr txBox="1"/>
          <p:nvPr/>
        </p:nvSpPr>
        <p:spPr>
          <a:xfrm>
            <a:off x="1810512" y="652118"/>
            <a:ext cx="4983480" cy="615553"/>
          </a:xfrm>
          <a:prstGeom prst="rect">
            <a:avLst/>
          </a:prstGeom>
          <a:noFill/>
        </p:spPr>
        <p:txBody>
          <a:bodyPr wrap="square" rtlCol="0">
            <a:spAutoFit/>
          </a:bodyPr>
          <a:lstStyle/>
          <a:p>
            <a:r>
              <a:rPr lang="en-US" sz="3400" b="1" dirty="0"/>
              <a:t>INTRODUCTION</a:t>
            </a:r>
            <a:endParaRPr lang="en-IN" sz="3400" b="1" dirty="0"/>
          </a:p>
        </p:txBody>
      </p:sp>
      <p:sp>
        <p:nvSpPr>
          <p:cNvPr id="3" name="TextBox 2">
            <a:extLst>
              <a:ext uri="{FF2B5EF4-FFF2-40B4-BE49-F238E27FC236}">
                <a16:creationId xmlns:a16="http://schemas.microsoft.com/office/drawing/2014/main" id="{460E9DC7-E659-2C6C-FD2E-2CAE4DF90BD0}"/>
              </a:ext>
            </a:extLst>
          </p:cNvPr>
          <p:cNvSpPr txBox="1"/>
          <p:nvPr/>
        </p:nvSpPr>
        <p:spPr>
          <a:xfrm>
            <a:off x="1728216" y="1776053"/>
            <a:ext cx="9223640" cy="3631763"/>
          </a:xfrm>
          <a:prstGeom prst="rect">
            <a:avLst/>
          </a:prstGeom>
          <a:noFill/>
        </p:spPr>
        <p:txBody>
          <a:bodyPr wrap="square" rtlCol="0">
            <a:spAutoFit/>
          </a:bodyPr>
          <a:lstStyle/>
          <a:p>
            <a:r>
              <a:rPr lang="en-IN" sz="2000" b="1" dirty="0"/>
              <a:t>Problem Statement:</a:t>
            </a:r>
          </a:p>
          <a:p>
            <a:pPr marL="342900" indent="-342900">
              <a:buFont typeface="Wingdings" panose="05000000000000000000" pitchFamily="2" charset="2"/>
              <a:buChar char="Ø"/>
            </a:pPr>
            <a:endParaRPr lang="en-IN" sz="2000" dirty="0"/>
          </a:p>
          <a:p>
            <a:pPr marL="342900" indent="-342900">
              <a:buFont typeface="Wingdings" panose="05000000000000000000" pitchFamily="2" charset="2"/>
              <a:buChar char="Ø"/>
            </a:pPr>
            <a:r>
              <a:rPr lang="en-IN" dirty="0"/>
              <a:t>SpaceX advertises rocket launches on its website, with a cost of 62 million dollars, other providers cost upward of 165 million dollars each, much of the savings is because SpaceX can reuse the first stage. If we can determine whether the first stage can land successfully then we can determine its cost of launch.</a:t>
            </a:r>
          </a:p>
          <a:p>
            <a:pPr marL="342900" indent="-342900">
              <a:buFont typeface="Wingdings" panose="05000000000000000000" pitchFamily="2" charset="2"/>
              <a:buChar char="Ø"/>
            </a:pPr>
            <a:endParaRPr lang="en-IN" sz="2000" dirty="0"/>
          </a:p>
          <a:p>
            <a:r>
              <a:rPr lang="en-IN" sz="2000" b="1" dirty="0"/>
              <a:t>Problem Solution:</a:t>
            </a:r>
          </a:p>
          <a:p>
            <a:endParaRPr lang="en-IN" sz="2000" dirty="0"/>
          </a:p>
          <a:p>
            <a:pPr marL="342900" indent="-342900">
              <a:buFont typeface="Wingdings" panose="05000000000000000000" pitchFamily="2" charset="2"/>
              <a:buChar char="Ø"/>
            </a:pPr>
            <a:r>
              <a:rPr lang="en-IN" dirty="0"/>
              <a:t>This project is to predict if the Falcon 9 first stage will land successfully. Set of features are given about Falcon 9 rocket launch such as its payload mass, orbit type, launch site etc. </a:t>
            </a:r>
          </a:p>
          <a:p>
            <a:endParaRPr lang="en-IN" dirty="0"/>
          </a:p>
        </p:txBody>
      </p:sp>
      <p:sp>
        <p:nvSpPr>
          <p:cNvPr id="5" name="Slide Number Placeholder 4">
            <a:extLst>
              <a:ext uri="{FF2B5EF4-FFF2-40B4-BE49-F238E27FC236}">
                <a16:creationId xmlns:a16="http://schemas.microsoft.com/office/drawing/2014/main" id="{14CA3255-E6D3-5563-5DC4-DBBB67C87979}"/>
              </a:ext>
            </a:extLst>
          </p:cNvPr>
          <p:cNvSpPr>
            <a:spLocks noGrp="1"/>
          </p:cNvSpPr>
          <p:nvPr>
            <p:ph type="sldNum" sz="quarter" idx="12"/>
          </p:nvPr>
        </p:nvSpPr>
        <p:spPr/>
        <p:txBody>
          <a:bodyPr/>
          <a:lstStyle/>
          <a:p>
            <a:fld id="{6E3AA17A-E383-4E1E-B77C-2F050EC835CB}" type="slidenum">
              <a:rPr lang="en-IN" smtClean="0"/>
              <a:t>4</a:t>
            </a:fld>
            <a:endParaRPr lang="en-IN"/>
          </a:p>
        </p:txBody>
      </p:sp>
    </p:spTree>
    <p:extLst>
      <p:ext uri="{BB962C8B-B14F-4D97-AF65-F5344CB8AC3E}">
        <p14:creationId xmlns:p14="http://schemas.microsoft.com/office/powerpoint/2010/main" val="2746666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211CF05-B72E-E6FB-D0BE-AC788BA94F7D}"/>
              </a:ext>
            </a:extLst>
          </p:cNvPr>
          <p:cNvCxnSpPr>
            <a:cxnSpLocks/>
          </p:cNvCxnSpPr>
          <p:nvPr/>
        </p:nvCxnSpPr>
        <p:spPr>
          <a:xfrm>
            <a:off x="1655064" y="1335024"/>
            <a:ext cx="9977612" cy="0"/>
          </a:xfrm>
          <a:prstGeom prst="line">
            <a:avLst/>
          </a:prstGeom>
          <a:ln w="15875">
            <a:solidFill>
              <a:srgbClr val="1287C3"/>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3C65E3C-3D88-9F90-0B51-0242C7A26E43}"/>
              </a:ext>
            </a:extLst>
          </p:cNvPr>
          <p:cNvSpPr txBox="1"/>
          <p:nvPr/>
        </p:nvSpPr>
        <p:spPr>
          <a:xfrm>
            <a:off x="1810512" y="652118"/>
            <a:ext cx="4983480" cy="615553"/>
          </a:xfrm>
          <a:prstGeom prst="rect">
            <a:avLst/>
          </a:prstGeom>
          <a:noFill/>
        </p:spPr>
        <p:txBody>
          <a:bodyPr wrap="square" rtlCol="0">
            <a:spAutoFit/>
          </a:bodyPr>
          <a:lstStyle/>
          <a:p>
            <a:r>
              <a:rPr lang="en-US" sz="3400" b="1" dirty="0"/>
              <a:t>METHODOLOGY</a:t>
            </a:r>
            <a:endParaRPr lang="en-IN" sz="3400" b="1" dirty="0"/>
          </a:p>
        </p:txBody>
      </p:sp>
      <p:sp>
        <p:nvSpPr>
          <p:cNvPr id="3" name="TextBox 2">
            <a:extLst>
              <a:ext uri="{FF2B5EF4-FFF2-40B4-BE49-F238E27FC236}">
                <a16:creationId xmlns:a16="http://schemas.microsoft.com/office/drawing/2014/main" id="{460E9DC7-E659-2C6C-FD2E-2CAE4DF90BD0}"/>
              </a:ext>
            </a:extLst>
          </p:cNvPr>
          <p:cNvSpPr txBox="1"/>
          <p:nvPr/>
        </p:nvSpPr>
        <p:spPr>
          <a:xfrm>
            <a:off x="1591056" y="1618488"/>
            <a:ext cx="6153912" cy="4154984"/>
          </a:xfrm>
          <a:prstGeom prst="rect">
            <a:avLst/>
          </a:prstGeom>
          <a:noFill/>
        </p:spPr>
        <p:txBody>
          <a:bodyPr wrap="square" rtlCol="0">
            <a:spAutoFit/>
          </a:bodyPr>
          <a:lstStyle/>
          <a:p>
            <a:pPr marL="457200" indent="-457200">
              <a:buFont typeface="+mj-lt"/>
              <a:buAutoNum type="arabicParenR"/>
            </a:pPr>
            <a:r>
              <a:rPr lang="en-IN" sz="2200" b="1" dirty="0"/>
              <a:t>DATA COLLECTION:</a:t>
            </a:r>
          </a:p>
          <a:p>
            <a:pPr marL="457200" indent="-457200">
              <a:buAutoNum type="arabicParenR"/>
            </a:pPr>
            <a:endParaRPr lang="en-IN" sz="2200" b="1" dirty="0"/>
          </a:p>
          <a:p>
            <a:pPr marL="342900" indent="-342900">
              <a:buFont typeface="Wingdings" panose="05000000000000000000" pitchFamily="2" charset="2"/>
              <a:buChar char="§"/>
            </a:pPr>
            <a:r>
              <a:rPr lang="en-IN" sz="2000" dirty="0"/>
              <a:t>SpaceX launch data that is gathered from REST API.</a:t>
            </a:r>
          </a:p>
          <a:p>
            <a:pPr marL="342900" indent="-342900">
              <a:buFont typeface="Wingdings" panose="05000000000000000000" pitchFamily="2" charset="2"/>
              <a:buChar char="§"/>
            </a:pPr>
            <a:endParaRPr lang="en-IN" sz="2000" dirty="0"/>
          </a:p>
          <a:p>
            <a:pPr marL="342900" indent="-342900">
              <a:buFont typeface="Wingdings" panose="05000000000000000000" pitchFamily="2" charset="2"/>
              <a:buChar char="§"/>
            </a:pPr>
            <a:r>
              <a:rPr lang="en-IN" sz="2000" dirty="0"/>
              <a:t>This API will give us the required data about launches and rocket’s set of features.</a:t>
            </a:r>
          </a:p>
          <a:p>
            <a:pPr marL="342900" indent="-342900">
              <a:buFont typeface="Wingdings" panose="05000000000000000000" pitchFamily="2" charset="2"/>
              <a:buChar char="§"/>
            </a:pPr>
            <a:endParaRPr lang="en-IN" sz="2000" dirty="0"/>
          </a:p>
          <a:p>
            <a:pPr marL="342900" indent="-342900">
              <a:buFont typeface="Wingdings" panose="05000000000000000000" pitchFamily="2" charset="2"/>
              <a:buChar char="§"/>
            </a:pPr>
            <a:r>
              <a:rPr lang="en-IN" sz="2000" dirty="0"/>
              <a:t>The SpaceX REST API endpoints, or URL starts with api.spacexdata.com/v4/.</a:t>
            </a:r>
          </a:p>
          <a:p>
            <a:pPr marL="342900" indent="-342900">
              <a:buFont typeface="Wingdings" panose="05000000000000000000" pitchFamily="2" charset="2"/>
              <a:buChar char="§"/>
            </a:pPr>
            <a:endParaRPr lang="en-IN" sz="2000" dirty="0"/>
          </a:p>
          <a:p>
            <a:pPr marL="342900" indent="-342900">
              <a:buFont typeface="Wingdings" panose="05000000000000000000" pitchFamily="2" charset="2"/>
              <a:buChar char="§"/>
            </a:pPr>
            <a:r>
              <a:rPr lang="en-IN" sz="2000" dirty="0"/>
              <a:t>Another popular method for obtaining required data is Web scraping Wikipedia using BeautifulSoup.</a:t>
            </a:r>
          </a:p>
          <a:p>
            <a:endParaRPr lang="en-IN" sz="2000" b="1" dirty="0"/>
          </a:p>
        </p:txBody>
      </p:sp>
      <p:sp>
        <p:nvSpPr>
          <p:cNvPr id="5" name="Slide Number Placeholder 4">
            <a:extLst>
              <a:ext uri="{FF2B5EF4-FFF2-40B4-BE49-F238E27FC236}">
                <a16:creationId xmlns:a16="http://schemas.microsoft.com/office/drawing/2014/main" id="{002429FA-0152-F068-1A40-A6C1B8C3C237}"/>
              </a:ext>
            </a:extLst>
          </p:cNvPr>
          <p:cNvSpPr>
            <a:spLocks noGrp="1"/>
          </p:cNvSpPr>
          <p:nvPr>
            <p:ph type="sldNum" sz="quarter" idx="12"/>
          </p:nvPr>
        </p:nvSpPr>
        <p:spPr/>
        <p:txBody>
          <a:bodyPr/>
          <a:lstStyle/>
          <a:p>
            <a:fld id="{6E3AA17A-E383-4E1E-B77C-2F050EC835CB}" type="slidenum">
              <a:rPr lang="en-IN" smtClean="0"/>
              <a:t>5</a:t>
            </a:fld>
            <a:endParaRPr lang="en-IN"/>
          </a:p>
        </p:txBody>
      </p:sp>
      <p:pic>
        <p:nvPicPr>
          <p:cNvPr id="8" name="Picture 7">
            <a:extLst>
              <a:ext uri="{FF2B5EF4-FFF2-40B4-BE49-F238E27FC236}">
                <a16:creationId xmlns:a16="http://schemas.microsoft.com/office/drawing/2014/main" id="{E3568F95-3946-1948-9F40-14E5B09913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8976" y="2532890"/>
            <a:ext cx="4032503" cy="2455857"/>
          </a:xfrm>
          <a:prstGeom prst="rect">
            <a:avLst/>
          </a:prstGeom>
          <a:ln>
            <a:solidFill>
              <a:schemeClr val="tx1"/>
            </a:solidFill>
          </a:ln>
        </p:spPr>
      </p:pic>
    </p:spTree>
    <p:extLst>
      <p:ext uri="{BB962C8B-B14F-4D97-AF65-F5344CB8AC3E}">
        <p14:creationId xmlns:p14="http://schemas.microsoft.com/office/powerpoint/2010/main" val="174183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211CF05-B72E-E6FB-D0BE-AC788BA94F7D}"/>
              </a:ext>
            </a:extLst>
          </p:cNvPr>
          <p:cNvCxnSpPr>
            <a:cxnSpLocks/>
          </p:cNvCxnSpPr>
          <p:nvPr/>
        </p:nvCxnSpPr>
        <p:spPr>
          <a:xfrm>
            <a:off x="1655064" y="1335024"/>
            <a:ext cx="9977612" cy="0"/>
          </a:xfrm>
          <a:prstGeom prst="line">
            <a:avLst/>
          </a:prstGeom>
          <a:ln w="15875">
            <a:solidFill>
              <a:srgbClr val="1287C3"/>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3C65E3C-3D88-9F90-0B51-0242C7A26E43}"/>
              </a:ext>
            </a:extLst>
          </p:cNvPr>
          <p:cNvSpPr txBox="1"/>
          <p:nvPr/>
        </p:nvSpPr>
        <p:spPr>
          <a:xfrm>
            <a:off x="1810512" y="652118"/>
            <a:ext cx="4983480" cy="615553"/>
          </a:xfrm>
          <a:prstGeom prst="rect">
            <a:avLst/>
          </a:prstGeom>
          <a:noFill/>
        </p:spPr>
        <p:txBody>
          <a:bodyPr wrap="square" rtlCol="0">
            <a:spAutoFit/>
          </a:bodyPr>
          <a:lstStyle/>
          <a:p>
            <a:r>
              <a:rPr lang="en-US" sz="3400" b="1" dirty="0"/>
              <a:t>METHODOLOGY</a:t>
            </a:r>
            <a:endParaRPr lang="en-IN" sz="3400" b="1" dirty="0"/>
          </a:p>
        </p:txBody>
      </p:sp>
      <p:sp>
        <p:nvSpPr>
          <p:cNvPr id="5" name="Slide Number Placeholder 4">
            <a:extLst>
              <a:ext uri="{FF2B5EF4-FFF2-40B4-BE49-F238E27FC236}">
                <a16:creationId xmlns:a16="http://schemas.microsoft.com/office/drawing/2014/main" id="{002429FA-0152-F068-1A40-A6C1B8C3C237}"/>
              </a:ext>
            </a:extLst>
          </p:cNvPr>
          <p:cNvSpPr>
            <a:spLocks noGrp="1"/>
          </p:cNvSpPr>
          <p:nvPr>
            <p:ph type="sldNum" sz="quarter" idx="12"/>
          </p:nvPr>
        </p:nvSpPr>
        <p:spPr/>
        <p:txBody>
          <a:bodyPr/>
          <a:lstStyle/>
          <a:p>
            <a:fld id="{6E3AA17A-E383-4E1E-B77C-2F050EC835CB}" type="slidenum">
              <a:rPr lang="en-IN" smtClean="0"/>
              <a:t>6</a:t>
            </a:fld>
            <a:endParaRPr lang="en-IN"/>
          </a:p>
        </p:txBody>
      </p:sp>
      <p:sp>
        <p:nvSpPr>
          <p:cNvPr id="4" name="TextBox 3">
            <a:extLst>
              <a:ext uri="{FF2B5EF4-FFF2-40B4-BE49-F238E27FC236}">
                <a16:creationId xmlns:a16="http://schemas.microsoft.com/office/drawing/2014/main" id="{1F56758A-5E00-1AC4-5E45-7A591A8383D9}"/>
              </a:ext>
            </a:extLst>
          </p:cNvPr>
          <p:cNvSpPr txBox="1"/>
          <p:nvPr/>
        </p:nvSpPr>
        <p:spPr>
          <a:xfrm>
            <a:off x="1591056" y="1673352"/>
            <a:ext cx="5038344" cy="1692771"/>
          </a:xfrm>
          <a:prstGeom prst="rect">
            <a:avLst/>
          </a:prstGeom>
          <a:noFill/>
        </p:spPr>
        <p:txBody>
          <a:bodyPr wrap="square" rtlCol="0">
            <a:spAutoFit/>
          </a:bodyPr>
          <a:lstStyle/>
          <a:p>
            <a:r>
              <a:rPr lang="en-IN" sz="2200" b="1" dirty="0"/>
              <a:t>DATA COLLECTION – SpaceX API:</a:t>
            </a:r>
          </a:p>
          <a:p>
            <a:pPr marL="457200" indent="-457200">
              <a:buAutoNum type="arabicParenR"/>
            </a:pPr>
            <a:endParaRPr lang="en-IN" sz="2200" b="1" dirty="0"/>
          </a:p>
          <a:p>
            <a:pPr marL="342900" indent="-342900">
              <a:buFont typeface="Wingdings" panose="05000000000000000000" pitchFamily="2" charset="2"/>
              <a:buChar char="§"/>
            </a:pPr>
            <a:r>
              <a:rPr lang="en-IN" sz="2000" dirty="0"/>
              <a:t>Data collection with SpaceX REST API calls.</a:t>
            </a:r>
          </a:p>
          <a:p>
            <a:endParaRPr lang="en-IN" sz="2000" dirty="0"/>
          </a:p>
        </p:txBody>
      </p:sp>
      <p:pic>
        <p:nvPicPr>
          <p:cNvPr id="7" name="Picture 6">
            <a:extLst>
              <a:ext uri="{FF2B5EF4-FFF2-40B4-BE49-F238E27FC236}">
                <a16:creationId xmlns:a16="http://schemas.microsoft.com/office/drawing/2014/main" id="{185685FA-999B-17FE-7831-ECC8B505BB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3708" y="1673352"/>
            <a:ext cx="4715708" cy="4126423"/>
          </a:xfrm>
          <a:prstGeom prst="rect">
            <a:avLst/>
          </a:prstGeom>
          <a:ln>
            <a:solidFill>
              <a:schemeClr val="tx1"/>
            </a:solidFill>
          </a:ln>
        </p:spPr>
      </p:pic>
    </p:spTree>
    <p:extLst>
      <p:ext uri="{BB962C8B-B14F-4D97-AF65-F5344CB8AC3E}">
        <p14:creationId xmlns:p14="http://schemas.microsoft.com/office/powerpoint/2010/main" val="683121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211CF05-B72E-E6FB-D0BE-AC788BA94F7D}"/>
              </a:ext>
            </a:extLst>
          </p:cNvPr>
          <p:cNvCxnSpPr>
            <a:cxnSpLocks/>
          </p:cNvCxnSpPr>
          <p:nvPr/>
        </p:nvCxnSpPr>
        <p:spPr>
          <a:xfrm>
            <a:off x="1655064" y="1335024"/>
            <a:ext cx="9977612" cy="0"/>
          </a:xfrm>
          <a:prstGeom prst="line">
            <a:avLst/>
          </a:prstGeom>
          <a:ln w="15875">
            <a:solidFill>
              <a:srgbClr val="1287C3"/>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3C65E3C-3D88-9F90-0B51-0242C7A26E43}"/>
              </a:ext>
            </a:extLst>
          </p:cNvPr>
          <p:cNvSpPr txBox="1"/>
          <p:nvPr/>
        </p:nvSpPr>
        <p:spPr>
          <a:xfrm>
            <a:off x="1810512" y="652118"/>
            <a:ext cx="4983480" cy="615553"/>
          </a:xfrm>
          <a:prstGeom prst="rect">
            <a:avLst/>
          </a:prstGeom>
          <a:noFill/>
        </p:spPr>
        <p:txBody>
          <a:bodyPr wrap="square" rtlCol="0">
            <a:spAutoFit/>
          </a:bodyPr>
          <a:lstStyle/>
          <a:p>
            <a:r>
              <a:rPr lang="en-US" sz="3400" b="1" dirty="0"/>
              <a:t>METHODOLOGY</a:t>
            </a:r>
            <a:endParaRPr lang="en-IN" sz="3400" b="1" dirty="0"/>
          </a:p>
        </p:txBody>
      </p:sp>
      <p:sp>
        <p:nvSpPr>
          <p:cNvPr id="5" name="Slide Number Placeholder 4">
            <a:extLst>
              <a:ext uri="{FF2B5EF4-FFF2-40B4-BE49-F238E27FC236}">
                <a16:creationId xmlns:a16="http://schemas.microsoft.com/office/drawing/2014/main" id="{002429FA-0152-F068-1A40-A6C1B8C3C237}"/>
              </a:ext>
            </a:extLst>
          </p:cNvPr>
          <p:cNvSpPr>
            <a:spLocks noGrp="1"/>
          </p:cNvSpPr>
          <p:nvPr>
            <p:ph type="sldNum" sz="quarter" idx="12"/>
          </p:nvPr>
        </p:nvSpPr>
        <p:spPr/>
        <p:txBody>
          <a:bodyPr/>
          <a:lstStyle/>
          <a:p>
            <a:fld id="{6E3AA17A-E383-4E1E-B77C-2F050EC835CB}" type="slidenum">
              <a:rPr lang="en-IN" smtClean="0"/>
              <a:t>7</a:t>
            </a:fld>
            <a:endParaRPr lang="en-IN"/>
          </a:p>
        </p:txBody>
      </p:sp>
      <p:sp>
        <p:nvSpPr>
          <p:cNvPr id="4" name="TextBox 3">
            <a:extLst>
              <a:ext uri="{FF2B5EF4-FFF2-40B4-BE49-F238E27FC236}">
                <a16:creationId xmlns:a16="http://schemas.microsoft.com/office/drawing/2014/main" id="{1F56758A-5E00-1AC4-5E45-7A591A8383D9}"/>
              </a:ext>
            </a:extLst>
          </p:cNvPr>
          <p:cNvSpPr txBox="1"/>
          <p:nvPr/>
        </p:nvSpPr>
        <p:spPr>
          <a:xfrm>
            <a:off x="1591056" y="1673352"/>
            <a:ext cx="5486400" cy="1692771"/>
          </a:xfrm>
          <a:prstGeom prst="rect">
            <a:avLst/>
          </a:prstGeom>
          <a:noFill/>
        </p:spPr>
        <p:txBody>
          <a:bodyPr wrap="square" rtlCol="0">
            <a:spAutoFit/>
          </a:bodyPr>
          <a:lstStyle/>
          <a:p>
            <a:r>
              <a:rPr lang="en-IN" sz="2200" b="1" dirty="0"/>
              <a:t>DATA COLLECTION – Webscraping:</a:t>
            </a:r>
          </a:p>
          <a:p>
            <a:pPr marL="457200" indent="-457200">
              <a:buAutoNum type="arabicParenR"/>
            </a:pPr>
            <a:endParaRPr lang="en-IN" sz="2200" b="1" dirty="0"/>
          </a:p>
          <a:p>
            <a:pPr marL="342900" indent="-342900">
              <a:buFont typeface="Wingdings" panose="05000000000000000000" pitchFamily="2" charset="2"/>
              <a:buChar char="§"/>
            </a:pPr>
            <a:r>
              <a:rPr lang="en-IN" sz="2000" dirty="0"/>
              <a:t>Data collection using Webscraping from Wikipedia.</a:t>
            </a:r>
          </a:p>
          <a:p>
            <a:endParaRPr lang="en-IN" sz="2000" dirty="0"/>
          </a:p>
        </p:txBody>
      </p:sp>
      <p:pic>
        <p:nvPicPr>
          <p:cNvPr id="6" name="Picture 5">
            <a:extLst>
              <a:ext uri="{FF2B5EF4-FFF2-40B4-BE49-F238E27FC236}">
                <a16:creationId xmlns:a16="http://schemas.microsoft.com/office/drawing/2014/main" id="{C6DDDA83-56EE-9BBA-5957-9369826DB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2128" y="1711058"/>
            <a:ext cx="4793864" cy="4091710"/>
          </a:xfrm>
          <a:prstGeom prst="rect">
            <a:avLst/>
          </a:prstGeom>
          <a:ln>
            <a:solidFill>
              <a:schemeClr val="tx1"/>
            </a:solidFill>
          </a:ln>
        </p:spPr>
      </p:pic>
    </p:spTree>
    <p:extLst>
      <p:ext uri="{BB962C8B-B14F-4D97-AF65-F5344CB8AC3E}">
        <p14:creationId xmlns:p14="http://schemas.microsoft.com/office/powerpoint/2010/main" val="2319318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211CF05-B72E-E6FB-D0BE-AC788BA94F7D}"/>
              </a:ext>
            </a:extLst>
          </p:cNvPr>
          <p:cNvCxnSpPr>
            <a:cxnSpLocks/>
          </p:cNvCxnSpPr>
          <p:nvPr/>
        </p:nvCxnSpPr>
        <p:spPr>
          <a:xfrm>
            <a:off x="1655064" y="1335024"/>
            <a:ext cx="9977612" cy="0"/>
          </a:xfrm>
          <a:prstGeom prst="line">
            <a:avLst/>
          </a:prstGeom>
          <a:ln w="15875">
            <a:solidFill>
              <a:srgbClr val="1287C3"/>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3C65E3C-3D88-9F90-0B51-0242C7A26E43}"/>
              </a:ext>
            </a:extLst>
          </p:cNvPr>
          <p:cNvSpPr txBox="1"/>
          <p:nvPr/>
        </p:nvSpPr>
        <p:spPr>
          <a:xfrm>
            <a:off x="1810512" y="652118"/>
            <a:ext cx="4983480" cy="615553"/>
          </a:xfrm>
          <a:prstGeom prst="rect">
            <a:avLst/>
          </a:prstGeom>
          <a:noFill/>
        </p:spPr>
        <p:txBody>
          <a:bodyPr wrap="square" rtlCol="0">
            <a:spAutoFit/>
          </a:bodyPr>
          <a:lstStyle/>
          <a:p>
            <a:r>
              <a:rPr lang="en-US" sz="3400" b="1" dirty="0"/>
              <a:t>METHODOLOGY</a:t>
            </a:r>
            <a:endParaRPr lang="en-IN" sz="3400" b="1" dirty="0"/>
          </a:p>
        </p:txBody>
      </p:sp>
      <p:sp>
        <p:nvSpPr>
          <p:cNvPr id="5" name="Slide Number Placeholder 4">
            <a:extLst>
              <a:ext uri="{FF2B5EF4-FFF2-40B4-BE49-F238E27FC236}">
                <a16:creationId xmlns:a16="http://schemas.microsoft.com/office/drawing/2014/main" id="{002429FA-0152-F068-1A40-A6C1B8C3C237}"/>
              </a:ext>
            </a:extLst>
          </p:cNvPr>
          <p:cNvSpPr>
            <a:spLocks noGrp="1"/>
          </p:cNvSpPr>
          <p:nvPr>
            <p:ph type="sldNum" sz="quarter" idx="12"/>
          </p:nvPr>
        </p:nvSpPr>
        <p:spPr/>
        <p:txBody>
          <a:bodyPr/>
          <a:lstStyle/>
          <a:p>
            <a:fld id="{6E3AA17A-E383-4E1E-B77C-2F050EC835CB}" type="slidenum">
              <a:rPr lang="en-IN" smtClean="0"/>
              <a:t>8</a:t>
            </a:fld>
            <a:endParaRPr lang="en-IN"/>
          </a:p>
        </p:txBody>
      </p:sp>
      <p:sp>
        <p:nvSpPr>
          <p:cNvPr id="4" name="TextBox 3">
            <a:extLst>
              <a:ext uri="{FF2B5EF4-FFF2-40B4-BE49-F238E27FC236}">
                <a16:creationId xmlns:a16="http://schemas.microsoft.com/office/drawing/2014/main" id="{1F56758A-5E00-1AC4-5E45-7A591A8383D9}"/>
              </a:ext>
            </a:extLst>
          </p:cNvPr>
          <p:cNvSpPr txBox="1"/>
          <p:nvPr/>
        </p:nvSpPr>
        <p:spPr>
          <a:xfrm>
            <a:off x="1536192" y="1700784"/>
            <a:ext cx="5394960" cy="3200876"/>
          </a:xfrm>
          <a:prstGeom prst="rect">
            <a:avLst/>
          </a:prstGeom>
          <a:noFill/>
        </p:spPr>
        <p:txBody>
          <a:bodyPr wrap="square" rtlCol="0">
            <a:spAutoFit/>
          </a:bodyPr>
          <a:lstStyle/>
          <a:p>
            <a:pPr marL="457200" indent="-457200">
              <a:buAutoNum type="arabicParenR" startAt="2"/>
            </a:pPr>
            <a:r>
              <a:rPr lang="en-IN" sz="2200" b="1" dirty="0"/>
              <a:t>DATA WRANGLING</a:t>
            </a:r>
            <a:r>
              <a:rPr lang="en-IN" sz="2000" b="1" dirty="0"/>
              <a:t>:</a:t>
            </a:r>
          </a:p>
          <a:p>
            <a:pPr marL="457200" indent="-457200">
              <a:buAutoNum type="arabicParenR" startAt="2"/>
            </a:pPr>
            <a:endParaRPr lang="en-IN" sz="2000" b="1" dirty="0"/>
          </a:p>
          <a:p>
            <a:pPr marL="342900" indent="-342900">
              <a:buFont typeface="Wingdings" panose="05000000000000000000" pitchFamily="2" charset="2"/>
              <a:buChar char="§"/>
            </a:pPr>
            <a:r>
              <a:rPr lang="en-IN" sz="2000" dirty="0"/>
              <a:t>The data is later processed so that there are no missing entries and categorical values are encoded using one-hot encoding.</a:t>
            </a:r>
          </a:p>
          <a:p>
            <a:pPr marL="457200" indent="-457200">
              <a:buFont typeface="Wingdings" panose="05000000000000000000" pitchFamily="2" charset="2"/>
              <a:buChar char="§"/>
            </a:pPr>
            <a:endParaRPr lang="en-IN" sz="2000" dirty="0"/>
          </a:p>
          <a:p>
            <a:pPr marL="342900" indent="-342900">
              <a:buFont typeface="Wingdings" panose="05000000000000000000" pitchFamily="2" charset="2"/>
              <a:buChar char="§"/>
            </a:pPr>
            <a:r>
              <a:rPr lang="en-IN" sz="2000" dirty="0"/>
              <a:t>An extra column called ‘Class’ is added to data frame. It contains 0 if launch is failed and 1 if successful.</a:t>
            </a:r>
          </a:p>
          <a:p>
            <a:endParaRPr lang="en-IN" sz="2000" b="1" dirty="0"/>
          </a:p>
        </p:txBody>
      </p:sp>
      <p:pic>
        <p:nvPicPr>
          <p:cNvPr id="6" name="Picture 5">
            <a:extLst>
              <a:ext uri="{FF2B5EF4-FFF2-40B4-BE49-F238E27FC236}">
                <a16:creationId xmlns:a16="http://schemas.microsoft.com/office/drawing/2014/main" id="{8F8065D7-BC75-49C7-0CC7-3B09BB9BE2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8095" y="2050801"/>
            <a:ext cx="4187898" cy="2923535"/>
          </a:xfrm>
          <a:prstGeom prst="rect">
            <a:avLst/>
          </a:prstGeom>
          <a:ln>
            <a:solidFill>
              <a:schemeClr val="tx1"/>
            </a:solidFill>
          </a:ln>
        </p:spPr>
      </p:pic>
    </p:spTree>
    <p:extLst>
      <p:ext uri="{BB962C8B-B14F-4D97-AF65-F5344CB8AC3E}">
        <p14:creationId xmlns:p14="http://schemas.microsoft.com/office/powerpoint/2010/main" val="1892773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211CF05-B72E-E6FB-D0BE-AC788BA94F7D}"/>
              </a:ext>
            </a:extLst>
          </p:cNvPr>
          <p:cNvCxnSpPr>
            <a:cxnSpLocks/>
          </p:cNvCxnSpPr>
          <p:nvPr/>
        </p:nvCxnSpPr>
        <p:spPr>
          <a:xfrm>
            <a:off x="1655064" y="1335024"/>
            <a:ext cx="9977612" cy="0"/>
          </a:xfrm>
          <a:prstGeom prst="line">
            <a:avLst/>
          </a:prstGeom>
          <a:ln w="15875">
            <a:solidFill>
              <a:srgbClr val="1287C3"/>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3C65E3C-3D88-9F90-0B51-0242C7A26E43}"/>
              </a:ext>
            </a:extLst>
          </p:cNvPr>
          <p:cNvSpPr txBox="1"/>
          <p:nvPr/>
        </p:nvSpPr>
        <p:spPr>
          <a:xfrm>
            <a:off x="1810512" y="652118"/>
            <a:ext cx="4983480" cy="615553"/>
          </a:xfrm>
          <a:prstGeom prst="rect">
            <a:avLst/>
          </a:prstGeom>
          <a:noFill/>
        </p:spPr>
        <p:txBody>
          <a:bodyPr wrap="square" rtlCol="0">
            <a:spAutoFit/>
          </a:bodyPr>
          <a:lstStyle/>
          <a:p>
            <a:r>
              <a:rPr lang="en-US" sz="3400" b="1" dirty="0"/>
              <a:t>METHODOLOGY</a:t>
            </a:r>
            <a:endParaRPr lang="en-IN" sz="3400" b="1" dirty="0"/>
          </a:p>
        </p:txBody>
      </p:sp>
      <p:sp>
        <p:nvSpPr>
          <p:cNvPr id="5" name="Slide Number Placeholder 4">
            <a:extLst>
              <a:ext uri="{FF2B5EF4-FFF2-40B4-BE49-F238E27FC236}">
                <a16:creationId xmlns:a16="http://schemas.microsoft.com/office/drawing/2014/main" id="{002429FA-0152-F068-1A40-A6C1B8C3C237}"/>
              </a:ext>
            </a:extLst>
          </p:cNvPr>
          <p:cNvSpPr>
            <a:spLocks noGrp="1"/>
          </p:cNvSpPr>
          <p:nvPr>
            <p:ph type="sldNum" sz="quarter" idx="12"/>
          </p:nvPr>
        </p:nvSpPr>
        <p:spPr/>
        <p:txBody>
          <a:bodyPr/>
          <a:lstStyle/>
          <a:p>
            <a:fld id="{6E3AA17A-E383-4E1E-B77C-2F050EC835CB}" type="slidenum">
              <a:rPr lang="en-IN" smtClean="0"/>
              <a:t>9</a:t>
            </a:fld>
            <a:endParaRPr lang="en-IN"/>
          </a:p>
        </p:txBody>
      </p:sp>
      <p:sp>
        <p:nvSpPr>
          <p:cNvPr id="4" name="TextBox 3">
            <a:extLst>
              <a:ext uri="{FF2B5EF4-FFF2-40B4-BE49-F238E27FC236}">
                <a16:creationId xmlns:a16="http://schemas.microsoft.com/office/drawing/2014/main" id="{1F56758A-5E00-1AC4-5E45-7A591A8383D9}"/>
              </a:ext>
            </a:extLst>
          </p:cNvPr>
          <p:cNvSpPr txBox="1"/>
          <p:nvPr/>
        </p:nvSpPr>
        <p:spPr>
          <a:xfrm>
            <a:off x="1547941" y="1703405"/>
            <a:ext cx="9363456" cy="430887"/>
          </a:xfrm>
          <a:prstGeom prst="rect">
            <a:avLst/>
          </a:prstGeom>
          <a:noFill/>
        </p:spPr>
        <p:txBody>
          <a:bodyPr wrap="square" rtlCol="0">
            <a:spAutoFit/>
          </a:bodyPr>
          <a:lstStyle/>
          <a:p>
            <a:r>
              <a:rPr lang="en-IN" sz="2200" b="1" dirty="0"/>
              <a:t>3)	EXPLORATORY DATA ANALYSIS (EDA):</a:t>
            </a:r>
            <a:endParaRPr lang="en-IN" sz="2000" b="1" dirty="0"/>
          </a:p>
        </p:txBody>
      </p:sp>
      <p:sp>
        <p:nvSpPr>
          <p:cNvPr id="3" name="TextBox 2">
            <a:extLst>
              <a:ext uri="{FF2B5EF4-FFF2-40B4-BE49-F238E27FC236}">
                <a16:creationId xmlns:a16="http://schemas.microsoft.com/office/drawing/2014/main" id="{FC5F697F-77B9-9E48-F449-A7E1D5EC2762}"/>
              </a:ext>
            </a:extLst>
          </p:cNvPr>
          <p:cNvSpPr txBox="1"/>
          <p:nvPr/>
        </p:nvSpPr>
        <p:spPr>
          <a:xfrm>
            <a:off x="1547941" y="2397948"/>
            <a:ext cx="9403915" cy="2062103"/>
          </a:xfrm>
          <a:prstGeom prst="rect">
            <a:avLst/>
          </a:prstGeom>
          <a:noFill/>
        </p:spPr>
        <p:txBody>
          <a:bodyPr wrap="square" rtlCol="0">
            <a:spAutoFit/>
          </a:bodyPr>
          <a:lstStyle/>
          <a:p>
            <a:r>
              <a:rPr lang="en-IN" sz="2000" b="1" dirty="0"/>
              <a:t>Pandas and NumPy</a:t>
            </a:r>
            <a:r>
              <a:rPr lang="en-IN" sz="2000" dirty="0"/>
              <a:t>:</a:t>
            </a:r>
          </a:p>
          <a:p>
            <a:pPr marL="800100" lvl="1" indent="-342900">
              <a:buFont typeface="Arial" panose="020B0604020202020204" pitchFamily="34" charset="0"/>
              <a:buChar char="•"/>
            </a:pPr>
            <a:r>
              <a:rPr lang="en-IN" dirty="0"/>
              <a:t>Functions from Pandas and NumPy libraries are used to derive info. about data collected, which includes:</a:t>
            </a:r>
          </a:p>
          <a:p>
            <a:pPr marL="800100" lvl="1" indent="-342900">
              <a:buFont typeface="Arial" panose="020B0604020202020204" pitchFamily="34" charset="0"/>
              <a:buChar char="•"/>
            </a:pPr>
            <a:endParaRPr lang="en-IN" dirty="0"/>
          </a:p>
          <a:p>
            <a:pPr marL="1257300" lvl="2" indent="-342900">
              <a:buFont typeface="Arial" panose="020B0604020202020204" pitchFamily="34" charset="0"/>
              <a:buChar char="•"/>
            </a:pPr>
            <a:r>
              <a:rPr lang="en-IN" dirty="0"/>
              <a:t>The no. of launches on each launch site</a:t>
            </a:r>
          </a:p>
          <a:p>
            <a:pPr marL="1257300" lvl="2" indent="-342900">
              <a:buFont typeface="Arial" panose="020B0604020202020204" pitchFamily="34" charset="0"/>
              <a:buChar char="•"/>
            </a:pPr>
            <a:r>
              <a:rPr lang="en-IN" dirty="0"/>
              <a:t>The no. and occurrence of each mission outcome</a:t>
            </a:r>
          </a:p>
          <a:p>
            <a:pPr marL="1257300" lvl="2" indent="-342900">
              <a:buFont typeface="Arial" panose="020B0604020202020204" pitchFamily="34" charset="0"/>
              <a:buChar char="•"/>
            </a:pPr>
            <a:r>
              <a:rPr lang="en-IN" dirty="0"/>
              <a:t>The no. of occurrence of each orbit</a:t>
            </a:r>
          </a:p>
        </p:txBody>
      </p:sp>
    </p:spTree>
    <p:extLst>
      <p:ext uri="{BB962C8B-B14F-4D97-AF65-F5344CB8AC3E}">
        <p14:creationId xmlns:p14="http://schemas.microsoft.com/office/powerpoint/2010/main" val="17225126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480</TotalTime>
  <Words>1451</Words>
  <Application>Microsoft Office PowerPoint</Application>
  <PresentationFormat>Widescreen</PresentationFormat>
  <Paragraphs>240</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Avenir Next LT Pro Light</vt:lpstr>
      <vt:lpstr>Calibri</vt:lpstr>
      <vt:lpstr>Consolas</vt:lpstr>
      <vt:lpstr>Corbel</vt:lpstr>
      <vt:lpstr>Wingdings</vt:lpstr>
      <vt:lpstr>Parallax</vt:lpstr>
      <vt:lpstr>SpaceX Falcon 9  Landing Predictions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Jerry Britto</dc:creator>
  <cp:lastModifiedBy>Jerry Britto</cp:lastModifiedBy>
  <cp:revision>221</cp:revision>
  <dcterms:created xsi:type="dcterms:W3CDTF">2024-06-13T13:58:13Z</dcterms:created>
  <dcterms:modified xsi:type="dcterms:W3CDTF">2024-06-14T13:53:57Z</dcterms:modified>
</cp:coreProperties>
</file>