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21" autoAdjust="0"/>
  </p:normalViewPr>
  <p:slideViewPr>
    <p:cSldViewPr snapToGrid="0">
      <p:cViewPr varScale="1">
        <p:scale>
          <a:sx n="96" d="100"/>
          <a:sy n="96" d="100"/>
        </p:scale>
        <p:origin x="5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BA62F-2A9D-445F-BB77-64F8DB1201DC}" type="datetimeFigureOut">
              <a:rPr lang="en-ID" smtClean="0"/>
              <a:t>28/05/2023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4FCE-0CAB-4554-980F-6AE5C2276E36}" type="slidenum">
              <a:rPr lang="en-ID" smtClean="0"/>
              <a:t>‹#›</a:t>
            </a:fld>
            <a:endParaRPr lang="en-ID"/>
          </a:p>
        </p:txBody>
      </p:sp>
    </p:spTree>
    <p:extLst>
      <p:ext uri="{BB962C8B-B14F-4D97-AF65-F5344CB8AC3E}">
        <p14:creationId xmlns:p14="http://schemas.microsoft.com/office/powerpoint/2010/main" val="42484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 will go here. The presentation will open with the trailer before going through the presentation. This will be seamless when everything is cut together into one video</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a:t>
            </a:fld>
            <a:endParaRPr lang="en-ID"/>
          </a:p>
        </p:txBody>
      </p:sp>
    </p:spTree>
    <p:extLst>
      <p:ext uri="{BB962C8B-B14F-4D97-AF65-F5344CB8AC3E}">
        <p14:creationId xmlns:p14="http://schemas.microsoft.com/office/powerpoint/2010/main" val="24916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There are many things we can improve. More levels, which will include additional </a:t>
            </a:r>
            <a:r>
              <a:rPr lang="en-US" sz="1800"/>
              <a:t>boss fights </a:t>
            </a:r>
            <a:r>
              <a:rPr lang="en-US" sz="1800" dirty="0"/>
              <a:t>and more complex puzzles. As the player gets deeper into the dungeons, there will be more enemies to flight off. Our game architecture is designed in such a way that its simple to add more levels or AI characters to the game. Our A.I system is always advancing and with each subsequent game release, A.I for both Avalon and enemies will enhance gameplay. Mood has been created by sound and player movement, but this could be made better with dynamic lighting through each level. We can also introduce different theme music for each level and more fun NPC comments from </a:t>
            </a:r>
            <a:r>
              <a:rPr lang="en-US" sz="1800" dirty="0" err="1"/>
              <a:t>ChatGPT</a:t>
            </a:r>
            <a:r>
              <a:rPr lang="en-US" sz="1800" dirty="0"/>
              <a:t>. The game is based on a grid system which we can always add better smoothing to make the movements less rigid.</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10</a:t>
            </a:fld>
            <a:endParaRPr lang="en-ID"/>
          </a:p>
        </p:txBody>
      </p:sp>
    </p:spTree>
    <p:extLst>
      <p:ext uri="{BB962C8B-B14F-4D97-AF65-F5344CB8AC3E}">
        <p14:creationId xmlns:p14="http://schemas.microsoft.com/office/powerpoint/2010/main" val="176405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11</a:t>
            </a:fld>
            <a:endParaRPr lang="en-ID"/>
          </a:p>
        </p:txBody>
      </p:sp>
    </p:spTree>
    <p:extLst>
      <p:ext uri="{BB962C8B-B14F-4D97-AF65-F5344CB8AC3E}">
        <p14:creationId xmlns:p14="http://schemas.microsoft.com/office/powerpoint/2010/main" val="15075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Welcome to </a:t>
            </a:r>
            <a:r>
              <a:rPr lang="en-US" dirty="0" err="1"/>
              <a:t>Hookshot</a:t>
            </a:r>
            <a:r>
              <a:rPr lang="en-US" dirty="0"/>
              <a:t> Heroes, a game about exploring dungeons, fighting off emeries and collecting treasure.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2</a:t>
            </a:fld>
            <a:endParaRPr lang="en-ID"/>
          </a:p>
        </p:txBody>
      </p:sp>
    </p:spTree>
    <p:extLst>
      <p:ext uri="{BB962C8B-B14F-4D97-AF65-F5344CB8AC3E}">
        <p14:creationId xmlns:p14="http://schemas.microsoft.com/office/powerpoint/2010/main" val="247565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You find yourself playing as Lidia, a brave and determined heroine. Throughout the games journey, </a:t>
            </a:r>
            <a:r>
              <a:rPr lang="en-US" dirty="0" err="1"/>
              <a:t>Lindia</a:t>
            </a:r>
            <a:r>
              <a:rPr lang="en-US" dirty="0"/>
              <a:t> travels deeper into the dungeons of </a:t>
            </a:r>
            <a:r>
              <a:rPr lang="en-US" dirty="0" err="1"/>
              <a:t>Eldoria</a:t>
            </a:r>
            <a:r>
              <a:rPr lang="en-US" dirty="0"/>
              <a:t> seeking treasure. Equipped with the legendary </a:t>
            </a:r>
            <a:r>
              <a:rPr lang="en-US" dirty="0" err="1"/>
              <a:t>hookshoot</a:t>
            </a:r>
            <a:r>
              <a:rPr lang="en-US" dirty="0"/>
              <a:t>, Lidia is able to fully explore these dungeons, traverse the treacherous pits of lava, fight off enemies and collect treasures to increase 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3</a:t>
            </a:fld>
            <a:endParaRPr lang="en-ID"/>
          </a:p>
        </p:txBody>
      </p:sp>
    </p:spTree>
    <p:extLst>
      <p:ext uri="{BB962C8B-B14F-4D97-AF65-F5344CB8AC3E}">
        <p14:creationId xmlns:p14="http://schemas.microsoft.com/office/powerpoint/2010/main" val="79988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a:t>
            </a:r>
            <a:r>
              <a:rPr lang="en-US"/>
              <a:t>: Lidia </a:t>
            </a:r>
            <a:r>
              <a:rPr lang="en-US" dirty="0"/>
              <a:t>is not alone on this adventure. The village of </a:t>
            </a:r>
            <a:r>
              <a:rPr lang="en-ID"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a:t>
            </a:r>
            <a:r>
              <a:rPr lang="en-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full of interesting characters to welcome Lidia and Shura, provide information and same may even need the helping hand of these two adventurers!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4</a:t>
            </a:fld>
            <a:endParaRPr lang="en-ID"/>
          </a:p>
        </p:txBody>
      </p:sp>
    </p:spTree>
    <p:extLst>
      <p:ext uri="{BB962C8B-B14F-4D97-AF65-F5344CB8AC3E}">
        <p14:creationId xmlns:p14="http://schemas.microsoft.com/office/powerpoint/2010/main" val="25866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not just full of treasure, but also foul creatures. Throughout the journey, Lidia and Shura and Avalon will encounter a range of creatures that that will need to defend themselves against. The </a:t>
            </a:r>
            <a:r>
              <a:rPr lang="en-US" dirty="0" err="1"/>
              <a:t>hookshot</a:t>
            </a:r>
            <a:r>
              <a:rPr lang="en-US" dirty="0"/>
              <a:t> will provide protection and allow Lidia and Shura the ability to defeat these enemies!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5</a:t>
            </a:fld>
            <a:endParaRPr lang="en-ID"/>
          </a:p>
        </p:txBody>
      </p:sp>
    </p:spTree>
    <p:extLst>
      <p:ext uri="{BB962C8B-B14F-4D97-AF65-F5344CB8AC3E}">
        <p14:creationId xmlns:p14="http://schemas.microsoft.com/office/powerpoint/2010/main" val="108979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full of items that will hurt or help the explores. In order to complete the adventure with the highest score, collecting these items are key. Though some maybe slightly out of reach, or off the beaten tracking, taking a moment to map out a path to them, will result in a greater score.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6</a:t>
            </a:fld>
            <a:endParaRPr lang="en-ID"/>
          </a:p>
        </p:txBody>
      </p:sp>
    </p:spTree>
    <p:extLst>
      <p:ext uri="{BB962C8B-B14F-4D97-AF65-F5344CB8AC3E}">
        <p14:creationId xmlns:p14="http://schemas.microsoft.com/office/powerpoint/2010/main" val="40829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There are 10 unique maze like dungeons to explore. Each getting increasingly harder. This gives the player time to understand the abilities of their character before being faced with harder challengers. There are different branching paths that allow a 2</a:t>
            </a:r>
            <a:r>
              <a:rPr lang="en-US" baseline="30000" dirty="0"/>
              <a:t>nd</a:t>
            </a:r>
            <a:r>
              <a:rPr lang="en-US" dirty="0"/>
              <a:t> play through to be different to the first. All levels are playable in the different modes – single player, two player and quest mode.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7</a:t>
            </a:fld>
            <a:endParaRPr lang="en-ID"/>
          </a:p>
        </p:txBody>
      </p:sp>
    </p:spTree>
    <p:extLst>
      <p:ext uri="{BB962C8B-B14F-4D97-AF65-F5344CB8AC3E}">
        <p14:creationId xmlns:p14="http://schemas.microsoft.com/office/powerpoint/2010/main" val="277905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To add some variation to the player’s adventure, there are 2 different boss fights. This added challenge helps mix up gameplay, keep the player on their toes, not knowing what is coming next.</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8</a:t>
            </a:fld>
            <a:endParaRPr lang="en-ID"/>
          </a:p>
        </p:txBody>
      </p:sp>
    </p:spTree>
    <p:extLst>
      <p:ext uri="{BB962C8B-B14F-4D97-AF65-F5344CB8AC3E}">
        <p14:creationId xmlns:p14="http://schemas.microsoft.com/office/powerpoint/2010/main" val="1187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Besides taking on the dungeon challenge alone as Lidia, there are also two player mode and quest mode. Two player mode allows you to complete all 10 dungeons along side a friend. Scoring is kept separate so that you and a friend can compete for the high score. Quest mode adds an extra layer of difficulty to the single player mode. Not only does Lidia need to get out safely, Avalon needs to also. The player will help the A.I controlled Avalon through all 10 dungeons. You can also play quest mode with another player, which will make the challenge simpler.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9</a:t>
            </a:fld>
            <a:endParaRPr lang="en-ID"/>
          </a:p>
        </p:txBody>
      </p:sp>
    </p:spTree>
    <p:extLst>
      <p:ext uri="{BB962C8B-B14F-4D97-AF65-F5344CB8AC3E}">
        <p14:creationId xmlns:p14="http://schemas.microsoft.com/office/powerpoint/2010/main" val="15059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52D8-DC3E-4D97-96C4-04AA1F2BC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18FAA5-4AE9-4D95-8D00-FFEDA3CCA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C5CA4B1-8563-4C4D-AA4A-8123BACE08EB}"/>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D82B283A-E2AE-44D1-B453-548D043CFC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F6A298-87D6-46C8-A7E4-C1B4469B4C5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7443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3A7-5B13-4024-B0E2-5ECE723A928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8C9F8C-1C05-494E-A2E7-D8FD8492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79A63F-0C6F-4D63-BC13-89B20B2F7F0C}"/>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6E6059EE-E467-46C8-B869-66DB4F9CC0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97B5F0-9956-432A-84F8-BC51B34C6886}"/>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9642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CC68A-733D-4924-B070-31AC4220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9F4D8E-421E-409C-83F0-71600FEF6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291E5F-CD19-4127-A535-7011A38FB42F}"/>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A04B65BE-4E7C-480A-A31E-13F5709575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EDBADE-420C-4DF3-AD29-504620CDE1E1}"/>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4622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3A-AA2D-4CCC-8916-2C57B54896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59B993E-5014-4431-B2CA-559C66DF1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AF1CDF-68F1-41AD-8A97-C09BC859E7AB}"/>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DD97F45A-AA55-49EE-B41A-5544E9CB1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8B7DA2-9BC0-4B14-B58F-E8FB854E7DA9}"/>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53940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1B3F-7AB2-4A90-9C84-EB947A00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D469F-0268-47CE-9F7A-3D1BB585F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8158-62D7-4B37-A6C9-E767E9E3FEAF}"/>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11A69ABC-22EA-45AE-8175-768766D2E9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C87B4B-610A-4911-B6C0-8ECF6EDE0E1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5568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8B9-8BE4-418A-AE83-A9AA05A19C2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1553AA-E119-49B3-B58D-ABC368B1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FA17FBB-F72A-4466-BAFC-C7FDB01A9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EC009EF-6073-44FF-8619-D059A33907D9}"/>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6" name="Footer Placeholder 5">
            <a:extLst>
              <a:ext uri="{FF2B5EF4-FFF2-40B4-BE49-F238E27FC236}">
                <a16:creationId xmlns:a16="http://schemas.microsoft.com/office/drawing/2014/main" id="{B6B67863-3FE7-411B-9D04-994EB2A1A7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0F2415A-EEFE-40A7-BBA6-7B28C32492E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2539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A6E-23BF-4120-AFC0-22E0AA74473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FFE0E3-0C40-4832-A4F4-54C6E31C4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34C74-1F47-4A2D-BFDD-567C7D40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F510C5D-A159-4E46-BC97-EF648C49F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02109-0A15-4D81-AE08-47A12DF4C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90E537-AE7E-46B0-8C18-404A5109D85A}"/>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8" name="Footer Placeholder 7">
            <a:extLst>
              <a:ext uri="{FF2B5EF4-FFF2-40B4-BE49-F238E27FC236}">
                <a16:creationId xmlns:a16="http://schemas.microsoft.com/office/drawing/2014/main" id="{FB33A895-A977-43AE-A403-F1E603A152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0112190-364C-4587-A039-80FF93F4EA95}"/>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8777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08-07E1-4A1F-A8C3-255D1C08C0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7666AF-86F3-4219-B69C-ADF973C41099}"/>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4" name="Footer Placeholder 3">
            <a:extLst>
              <a:ext uri="{FF2B5EF4-FFF2-40B4-BE49-F238E27FC236}">
                <a16:creationId xmlns:a16="http://schemas.microsoft.com/office/drawing/2014/main" id="{4699CE00-FAB8-4D4C-BAED-06A3CEE0E3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8432FA1-DABD-4D98-94E2-0F35E8F49BAB}"/>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8516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D804-B57A-4C82-8EE2-9B3C7268FE7A}"/>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3" name="Footer Placeholder 2">
            <a:extLst>
              <a:ext uri="{FF2B5EF4-FFF2-40B4-BE49-F238E27FC236}">
                <a16:creationId xmlns:a16="http://schemas.microsoft.com/office/drawing/2014/main" id="{5A7C3688-3FDD-4F1C-80A9-47E3A75388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A4B564E-F7C7-4786-80B0-7F29CBC5178D}"/>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656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54A-297E-4145-A93B-6B3EE6B2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538781E-B2D3-405D-920E-7AA67ED8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8EFC25-AE7F-4C44-98DB-C7AC63C0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909A-8617-4BF1-8CFD-8A0EEB7D16F6}"/>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6" name="Footer Placeholder 5">
            <a:extLst>
              <a:ext uri="{FF2B5EF4-FFF2-40B4-BE49-F238E27FC236}">
                <a16:creationId xmlns:a16="http://schemas.microsoft.com/office/drawing/2014/main" id="{21763F7F-7CE6-4673-BE8D-4B89BCD9D8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A86DD-E9C2-4E25-BB3A-6C8B662D85FF}"/>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94044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88A-E11E-4599-9DE6-5B44AAFC1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C33A71D-D95A-4F5F-9810-39CFD505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858B3B3-2E30-47E6-85B7-3B347343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D366-6587-4925-A3E8-6887D8799143}"/>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6" name="Footer Placeholder 5">
            <a:extLst>
              <a:ext uri="{FF2B5EF4-FFF2-40B4-BE49-F238E27FC236}">
                <a16:creationId xmlns:a16="http://schemas.microsoft.com/office/drawing/2014/main" id="{AEFCF2AA-A4AE-49B1-B9A7-162330FD89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0D08E4-2F54-4AF2-B1A4-0719C6C26B7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08882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1DFB2-8386-4FE3-AC77-3AB1FF6D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F23CD2-C238-4064-9393-72C4B32DD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B40243-BB55-4928-83FD-BB4BEA26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9E39A644-1F02-450B-B742-51A33BAA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EA4918D-BEDA-49A4-B7A6-60B516C2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17C11-CAE3-417F-AE26-244093436973}" type="slidenum">
              <a:rPr lang="en-ID" smtClean="0"/>
              <a:t>‹#›</a:t>
            </a:fld>
            <a:endParaRPr lang="en-ID"/>
          </a:p>
        </p:txBody>
      </p:sp>
    </p:spTree>
    <p:extLst>
      <p:ext uri="{BB962C8B-B14F-4D97-AF65-F5344CB8AC3E}">
        <p14:creationId xmlns:p14="http://schemas.microsoft.com/office/powerpoint/2010/main" val="7789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Tree>
    <p:extLst>
      <p:ext uri="{BB962C8B-B14F-4D97-AF65-F5344CB8AC3E}">
        <p14:creationId xmlns:p14="http://schemas.microsoft.com/office/powerpoint/2010/main" val="33599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82561F48-BBE5-48F2-A211-757FF0F14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03" y="722811"/>
            <a:ext cx="3462176" cy="4994366"/>
          </a:xfrm>
          <a:prstGeom prst="rect">
            <a:avLst/>
          </a:prstGeom>
          <a:ln w="38100">
            <a:solidFill>
              <a:schemeClr val="tx1"/>
            </a:solidFill>
          </a:ln>
        </p:spPr>
      </p:pic>
      <p:pic>
        <p:nvPicPr>
          <p:cNvPr id="5" name="Picture 4">
            <a:extLst>
              <a:ext uri="{FF2B5EF4-FFF2-40B4-BE49-F238E27FC236}">
                <a16:creationId xmlns:a16="http://schemas.microsoft.com/office/drawing/2014/main" id="{422B9983-CCB0-4433-826A-E187618D55C8}"/>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340990" y="3119581"/>
            <a:ext cx="2502795" cy="2597596"/>
          </a:xfrm>
          <a:prstGeom prst="rect">
            <a:avLst/>
          </a:prstGeom>
          <a:ln w="38100">
            <a:solidFill>
              <a:schemeClr val="tx1"/>
            </a:solidFill>
          </a:ln>
        </p:spPr>
      </p:pic>
      <p:sp>
        <p:nvSpPr>
          <p:cNvPr id="8" name="TextBox 7">
            <a:extLst>
              <a:ext uri="{FF2B5EF4-FFF2-40B4-BE49-F238E27FC236}">
                <a16:creationId xmlns:a16="http://schemas.microsoft.com/office/drawing/2014/main" id="{F98EF92B-CFBE-41BC-9499-B91A05F5D2EC}"/>
              </a:ext>
            </a:extLst>
          </p:cNvPr>
          <p:cNvSpPr txBox="1"/>
          <p:nvPr/>
        </p:nvSpPr>
        <p:spPr>
          <a:xfrm>
            <a:off x="6592387" y="810856"/>
            <a:ext cx="3138615" cy="2031325"/>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e levels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boss fight</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More complex puzzles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 greater variety of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Enhanced A.I </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Dramatic lighting</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Improved movement</a:t>
            </a:r>
          </a:p>
        </p:txBody>
      </p:sp>
      <p:pic>
        <p:nvPicPr>
          <p:cNvPr id="9" name="Picture 8">
            <a:extLst>
              <a:ext uri="{FF2B5EF4-FFF2-40B4-BE49-F238E27FC236}">
                <a16:creationId xmlns:a16="http://schemas.microsoft.com/office/drawing/2014/main" id="{90267CF3-E662-463B-804D-B0E36AA76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020" y="3075103"/>
            <a:ext cx="2364914" cy="2622236"/>
          </a:xfrm>
          <a:prstGeom prst="rect">
            <a:avLst/>
          </a:prstGeom>
          <a:ln w="38100">
            <a:solidFill>
              <a:schemeClr val="tx1"/>
            </a:solidFill>
          </a:ln>
        </p:spPr>
      </p:pic>
    </p:spTree>
    <p:extLst>
      <p:ext uri="{BB962C8B-B14F-4D97-AF65-F5344CB8AC3E}">
        <p14:creationId xmlns:p14="http://schemas.microsoft.com/office/powerpoint/2010/main" val="9078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3" name="TextBox 2">
            <a:extLst>
              <a:ext uri="{FF2B5EF4-FFF2-40B4-BE49-F238E27FC236}">
                <a16:creationId xmlns:a16="http://schemas.microsoft.com/office/drawing/2014/main" id="{F19E9E3B-B6D1-4086-80F5-29964847A328}"/>
              </a:ext>
            </a:extLst>
          </p:cNvPr>
          <p:cNvSpPr txBox="1"/>
          <p:nvPr/>
        </p:nvSpPr>
        <p:spPr>
          <a:xfrm>
            <a:off x="3575083" y="1901387"/>
            <a:ext cx="5041833" cy="3046988"/>
          </a:xfrm>
          <a:prstGeom prst="rect">
            <a:avLst/>
          </a:prstGeom>
          <a:noFill/>
          <a:ln w="38100" cap="flat" cmpd="sng">
            <a:solidFill>
              <a:schemeClr val="tx1"/>
            </a:solidFill>
            <a:prstDash val="solid"/>
          </a:ln>
        </p:spPr>
        <p:txBody>
          <a:bodyPr wrap="square" rtlCol="0">
            <a:spAutoFit/>
          </a:bodyPr>
          <a:lstStyle/>
          <a:p>
            <a:pPr algn="ctr"/>
            <a:r>
              <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Game Developers:</a:t>
            </a:r>
          </a:p>
          <a:p>
            <a:pPr algn="ctr"/>
            <a:endPar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Bryce Cameron #07262361</a:t>
            </a:r>
          </a:p>
          <a:p>
            <a:pPr algn="ctr"/>
            <a:r>
              <a:rPr lang="en-ID" sz="3200" dirty="0">
                <a:solidFill>
                  <a:schemeClr val="bg1"/>
                </a:solidFill>
                <a:latin typeface="Calibri" panose="020F0502020204030204" pitchFamily="34" charset="0"/>
                <a:cs typeface="Times New Roman" panose="02020603050405020304" pitchFamily="18" charset="0"/>
              </a:rPr>
              <a:t>Josh #</a:t>
            </a:r>
          </a:p>
          <a:p>
            <a:pPr algn="ctr"/>
            <a:r>
              <a:rPr lang="en-ID" sz="3200" dirty="0">
                <a:solidFill>
                  <a:schemeClr val="bg1"/>
                </a:solidFill>
                <a:latin typeface="Calibri" panose="020F0502020204030204" pitchFamily="34" charset="0"/>
                <a:cs typeface="Times New Roman" panose="02020603050405020304" pitchFamily="18" charset="0"/>
              </a:rPr>
              <a:t>Helen #</a:t>
            </a:r>
          </a:p>
          <a:p>
            <a:pPr algn="ctr"/>
            <a:r>
              <a:rPr lang="en-ID" sz="3200" dirty="0">
                <a:solidFill>
                  <a:schemeClr val="bg1"/>
                </a:solidFill>
                <a:latin typeface="Calibri" panose="020F0502020204030204" pitchFamily="34" charset="0"/>
                <a:cs typeface="Times New Roman" panose="02020603050405020304" pitchFamily="18" charset="0"/>
              </a:rPr>
              <a:t>Jerry Hsiung #18044188</a:t>
            </a:r>
          </a:p>
        </p:txBody>
      </p:sp>
    </p:spTree>
    <p:extLst>
      <p:ext uri="{BB962C8B-B14F-4D97-AF65-F5344CB8AC3E}">
        <p14:creationId xmlns:p14="http://schemas.microsoft.com/office/powerpoint/2010/main" val="23387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9" name="Picture 8">
            <a:extLst>
              <a:ext uri="{FF2B5EF4-FFF2-40B4-BE49-F238E27FC236}">
                <a16:creationId xmlns:a16="http://schemas.microsoft.com/office/drawing/2014/main" id="{9CED2F51-3206-494C-89BB-BFC8A84297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62" b="97619" l="1667" r="98000">
                        <a14:foregroundMark x1="8667" y1="28571" x2="8667" y2="28571"/>
                        <a14:foregroundMark x1="7333" y1="21429" x2="7333" y2="21429"/>
                        <a14:foregroundMark x1="6333" y1="25595" x2="16000" y2="41071"/>
                        <a14:foregroundMark x1="18000" y1="55357" x2="13000" y2="44643"/>
                        <a14:foregroundMark x1="5000" y1="43452" x2="6000" y2="89881"/>
                        <a14:foregroundMark x1="5667" y1="13690" x2="6667" y2="8333"/>
                        <a14:foregroundMark x1="7667" y1="13095" x2="93333" y2="11310"/>
                        <a14:foregroundMark x1="93000" y1="12500" x2="93667" y2="91071"/>
                        <a14:foregroundMark x1="47667" y1="69048" x2="23333" y2="63690"/>
                        <a14:foregroundMark x1="22667" y1="47619" x2="24333" y2="44643"/>
                        <a14:foregroundMark x1="25000" y1="33333" x2="24000" y2="22619"/>
                        <a14:foregroundMark x1="56667" y1="69643" x2="58000" y2="57143"/>
                      </a14:backgroundRemoval>
                    </a14:imgEffect>
                  </a14:imgLayer>
                </a14:imgProps>
              </a:ext>
              <a:ext uri="{28A0092B-C50C-407E-A947-70E740481C1C}">
                <a14:useLocalDpi xmlns:a14="http://schemas.microsoft.com/office/drawing/2010/main" val="0"/>
              </a:ext>
            </a:extLst>
          </a:blip>
          <a:stretch>
            <a:fillRect/>
          </a:stretch>
        </p:blipFill>
        <p:spPr>
          <a:xfrm>
            <a:off x="2948171" y="1666216"/>
            <a:ext cx="6295657" cy="3525568"/>
          </a:xfrm>
          <a:prstGeom prst="rect">
            <a:avLst/>
          </a:prstGeom>
        </p:spPr>
      </p:pic>
    </p:spTree>
    <p:extLst>
      <p:ext uri="{BB962C8B-B14F-4D97-AF65-F5344CB8AC3E}">
        <p14:creationId xmlns:p14="http://schemas.microsoft.com/office/powerpoint/2010/main" val="1723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2" name="TextBox 1">
            <a:extLst>
              <a:ext uri="{FF2B5EF4-FFF2-40B4-BE49-F238E27FC236}">
                <a16:creationId xmlns:a16="http://schemas.microsoft.com/office/drawing/2014/main" id="{CEAADF3D-B394-4641-A6A9-1B9F611D2DF6}"/>
              </a:ext>
            </a:extLst>
          </p:cNvPr>
          <p:cNvSpPr txBox="1"/>
          <p:nvPr/>
        </p:nvSpPr>
        <p:spPr>
          <a:xfrm>
            <a:off x="1433384" y="1145059"/>
            <a:ext cx="4300151" cy="4247317"/>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realm shrouded in mystery, Lidia, a brave and determined heroine, embarks on a perilous journey. Drawn by the allure of hidden treasures and ancient secrets, she fearlessly enters the dungeons. Empowered by the legendary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hookshot</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grappling hook that fused to her arm, Lidia defies danger and navigates treacherous terrain. With each triumph over enemies and the acquisition of precious loot, she inches closer to the ultimate prize. Driven by unwavering bravery, Lidia's quest for glory unfolds as she unravels the depths of the dungeons, leaving an indelible mark upon the annals of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Eldoria's</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history.</a:t>
            </a:r>
            <a:endParaRPr lang="en-ID" dirty="0">
              <a:solidFill>
                <a:schemeClr val="bg1"/>
              </a:solidFill>
            </a:endParaRPr>
          </a:p>
        </p:txBody>
      </p:sp>
      <p:pic>
        <p:nvPicPr>
          <p:cNvPr id="4" name="Picture 3">
            <a:extLst>
              <a:ext uri="{FF2B5EF4-FFF2-40B4-BE49-F238E27FC236}">
                <a16:creationId xmlns:a16="http://schemas.microsoft.com/office/drawing/2014/main" id="{AE83315F-528E-412B-9F79-BDB510B2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57" y="1177237"/>
            <a:ext cx="4182959" cy="4182959"/>
          </a:xfrm>
          <a:prstGeom prst="rect">
            <a:avLst/>
          </a:prstGeom>
          <a:ln w="38100">
            <a:solidFill>
              <a:schemeClr val="tx1"/>
            </a:solidFill>
          </a:ln>
        </p:spPr>
      </p:pic>
    </p:spTree>
    <p:extLst>
      <p:ext uri="{BB962C8B-B14F-4D97-AF65-F5344CB8AC3E}">
        <p14:creationId xmlns:p14="http://schemas.microsoft.com/office/powerpoint/2010/main" val="20063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6" name="Picture 5">
            <a:extLst>
              <a:ext uri="{FF2B5EF4-FFF2-40B4-BE49-F238E27FC236}">
                <a16:creationId xmlns:a16="http://schemas.microsoft.com/office/drawing/2014/main" id="{7843F014-5C73-4589-A558-16932EE8F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54082" y="4087850"/>
            <a:ext cx="970613" cy="178681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A1A0EEE8-4016-48DD-89FF-CB8466A68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139389" y="1183220"/>
            <a:ext cx="904545" cy="1665186"/>
          </a:xfrm>
          <a:prstGeom prst="rect">
            <a:avLst/>
          </a:prstGeom>
          <a:effectLst>
            <a:outerShdw blurRad="76200" dir="13500000" sy="23000" kx="1200000" algn="br" rotWithShape="0">
              <a:prstClr val="black">
                <a:alpha val="20000"/>
              </a:prstClr>
            </a:outerShdw>
          </a:effectLst>
        </p:spPr>
      </p:pic>
      <p:pic>
        <p:nvPicPr>
          <p:cNvPr id="11" name="Picture 10">
            <a:extLst>
              <a:ext uri="{FF2B5EF4-FFF2-40B4-BE49-F238E27FC236}">
                <a16:creationId xmlns:a16="http://schemas.microsoft.com/office/drawing/2014/main" id="{351A2900-2A91-495A-B824-058D00B6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86692" y="2610034"/>
            <a:ext cx="1302276" cy="2397371"/>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AA4AEEF4-F5C6-41BD-BB00-708DC85305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67" y="733291"/>
            <a:ext cx="838200" cy="1543050"/>
          </a:xfrm>
          <a:prstGeom prst="rect">
            <a:avLst/>
          </a:prstGeom>
          <a:effectLst>
            <a:outerShdw blurRad="76200" dir="13500000" sy="23000" kx="1200000" algn="br" rotWithShape="0">
              <a:prstClr val="black">
                <a:alpha val="20000"/>
              </a:prstClr>
            </a:outerShdw>
          </a:effectLst>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1815882"/>
          </a:xfrm>
          <a:prstGeom prst="rect">
            <a:avLst/>
          </a:prstGeom>
          <a:noFill/>
        </p:spPr>
        <p:txBody>
          <a:bodyPr wrap="square" rtlCol="0">
            <a:spAutoFit/>
          </a:bodyPr>
          <a:lstStyle/>
          <a:p>
            <a:r>
              <a:rPr lang="en-US" sz="1400" b="1" i="0" dirty="0">
                <a:solidFill>
                  <a:schemeClr val="accent2">
                    <a:lumMod val="50000"/>
                  </a:schemeClr>
                </a:solidFill>
                <a:effectLst/>
                <a:latin typeface="Söhne"/>
              </a:rPr>
              <a:t>Lidia and Shura</a:t>
            </a:r>
            <a:r>
              <a:rPr lang="en-US" sz="1400" b="0" i="0" dirty="0">
                <a:solidFill>
                  <a:srgbClr val="D1D5DB"/>
                </a:solidFill>
                <a:effectLst/>
                <a:latin typeface="Söhne"/>
              </a:rPr>
              <a:t>, steadfast friends and intrepid adventurers, embark on a journey into the treacherous dungeons. With Linda's fearless spirit and mastery of the </a:t>
            </a:r>
            <a:r>
              <a:rPr lang="en-US" sz="1400" b="0" i="0" dirty="0" err="1">
                <a:solidFill>
                  <a:srgbClr val="D1D5DB"/>
                </a:solidFill>
                <a:effectLst/>
                <a:latin typeface="Söhne"/>
              </a:rPr>
              <a:t>hookshot</a:t>
            </a:r>
            <a:r>
              <a:rPr lang="en-US" sz="1400" b="0" i="0" dirty="0">
                <a:solidFill>
                  <a:srgbClr val="D1D5DB"/>
                </a:solidFill>
                <a:effectLst/>
                <a:latin typeface="Söhne"/>
              </a:rPr>
              <a:t> and Shura's seasoned warrior skills, they navigate danger, collect priceless treasures, and conquer formidable enemies. United by their unbreakable bond, Lidia and Shura stand as a formidable team, destined to uncover the greatest prize the dungeons hold.</a:t>
            </a:r>
            <a:endParaRPr lang="en-ID" sz="14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641545" y="2809984"/>
            <a:ext cx="3998230" cy="1997470"/>
          </a:xfrm>
          <a:prstGeom prst="rect">
            <a:avLst/>
          </a:prstGeom>
          <a:noFill/>
        </p:spPr>
        <p:txBody>
          <a:bodyPr wrap="square" rtlCol="0">
            <a:spAutoFit/>
          </a:bodyPr>
          <a:lstStyle/>
          <a:p>
            <a:pPr algn="r"/>
            <a:r>
              <a:rPr lang="en-US" sz="1400" b="0" i="0" dirty="0">
                <a:solidFill>
                  <a:schemeClr val="accent2">
                    <a:lumMod val="50000"/>
                  </a:schemeClr>
                </a:solidFill>
                <a:effectLst/>
                <a:latin typeface="Söhne"/>
              </a:rPr>
              <a:t>Avalon</a:t>
            </a:r>
            <a:r>
              <a:rPr lang="en-US" sz="1400" b="0" i="0" dirty="0">
                <a:solidFill>
                  <a:srgbClr val="D1D5DB"/>
                </a:solidFill>
                <a:effectLst/>
                <a:latin typeface="Söhne"/>
              </a:rPr>
              <a:t>, a timid and fearful soul, was discovered by Linda in the depths of the dungeons. With Linda's compassionate heart and unwavering support, she becomes Avalon's guiding light, leading her through the perilous corridors towards safety. In Linda's presence, Avalon finds solace and the strength to face her fears, forging a friendship that will illuminate their path to freedom.</a:t>
            </a:r>
            <a:endParaRPr lang="en-ID" sz="14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2970288" y="4702932"/>
            <a:ext cx="4670372" cy="1169551"/>
          </a:xfrm>
          <a:prstGeom prst="rect">
            <a:avLst/>
          </a:prstGeom>
          <a:noFill/>
        </p:spPr>
        <p:txBody>
          <a:bodyPr wrap="square" rtlCol="0">
            <a:spAutoFit/>
          </a:bodyPr>
          <a:lstStyle/>
          <a:p>
            <a:r>
              <a:rPr lang="en-US" sz="1400" b="0" i="0" dirty="0">
                <a:solidFill>
                  <a:schemeClr val="accent2">
                    <a:lumMod val="50000"/>
                  </a:schemeClr>
                </a:solidFill>
                <a:effectLst/>
                <a:latin typeface="Söhne"/>
              </a:rPr>
              <a:t>Sarah</a:t>
            </a:r>
            <a:r>
              <a:rPr lang="en-US" sz="1400" b="0" i="0" dirty="0">
                <a:solidFill>
                  <a:srgbClr val="D1D5DB"/>
                </a:solidFill>
                <a:effectLst/>
                <a:latin typeface="Söhne"/>
              </a:rPr>
              <a:t>, the wise quest giver, awaits at the entrance of the dungeon, her eyes brimming with knowledge and ancient wisdom. She imparts her profound guidance to Linda, sharing tales of forgotten treasures and the lurking dangers that lie ahead.</a:t>
            </a:r>
            <a:endParaRPr lang="en-ID" sz="1400" dirty="0"/>
          </a:p>
        </p:txBody>
      </p:sp>
    </p:spTree>
    <p:extLst>
      <p:ext uri="{BB962C8B-B14F-4D97-AF65-F5344CB8AC3E}">
        <p14:creationId xmlns:p14="http://schemas.microsoft.com/office/powerpoint/2010/main" val="28476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chemeClr val="accent2">
                    <a:lumMod val="50000"/>
                  </a:schemeClr>
                </a:solidFill>
                <a:effectLst/>
                <a:latin typeface="Söhne"/>
              </a:rPr>
              <a:t>Flying Terror </a:t>
            </a:r>
            <a:r>
              <a:rPr lang="en-US" sz="1200" b="0" i="0" dirty="0">
                <a:solidFill>
                  <a:srgbClr val="D1D5DB"/>
                </a:solidFill>
                <a:effectLst/>
                <a:latin typeface="Söhne"/>
              </a:rPr>
              <a:t>- The dungeon harbors a menacing sight - an eyeball with wings, soaring through the air, casting an eerie shadow of fear upon all who encounter it.</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From the depths of the dungeon, </a:t>
            </a:r>
            <a:r>
              <a:rPr lang="en-US" sz="1200" b="0" i="0" dirty="0">
                <a:solidFill>
                  <a:schemeClr val="accent2">
                    <a:lumMod val="50000"/>
                  </a:schemeClr>
                </a:solidFill>
                <a:effectLst/>
                <a:latin typeface="Söhne"/>
              </a:rPr>
              <a:t>skeletal warriors </a:t>
            </a:r>
            <a:r>
              <a:rPr lang="en-US" sz="1200" b="0" i="0" dirty="0">
                <a:solidFill>
                  <a:srgbClr val="D1D5DB"/>
                </a:solidFill>
                <a:effectLst/>
                <a:latin typeface="Söhne"/>
              </a:rPr>
              <a:t>emerge, their bony forms driven by an insatiable hunger for battle, relentlessly pursuing any intruders who dare disturb their eternal rest.</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At the deepest part of the dungeon, the </a:t>
            </a:r>
            <a:r>
              <a:rPr lang="en-US" sz="1200" b="0" i="0" dirty="0">
                <a:solidFill>
                  <a:schemeClr val="accent2">
                    <a:lumMod val="50000"/>
                  </a:schemeClr>
                </a:solidFill>
                <a:effectLst/>
                <a:latin typeface="Söhne"/>
              </a:rPr>
              <a:t>Wizard</a:t>
            </a:r>
            <a:r>
              <a:rPr lang="en-US" sz="1200" b="0" i="0" dirty="0">
                <a:solidFill>
                  <a:srgbClr val="D1D5DB"/>
                </a:solidFill>
                <a:effectLst/>
                <a:latin typeface="Söhne"/>
              </a:rPr>
              <a:t> awaits, a master of arcane arts. With a wicked gleam in their eyes, they unleash orbs of destructive magic, their power unrivaled and their intentions shrouded in mystery.</a:t>
            </a:r>
            <a:endParaRPr lang="en-ID" sz="1200" dirty="0"/>
          </a:p>
        </p:txBody>
      </p:sp>
      <p:pic>
        <p:nvPicPr>
          <p:cNvPr id="3" name="Picture 2">
            <a:extLst>
              <a:ext uri="{FF2B5EF4-FFF2-40B4-BE49-F238E27FC236}">
                <a16:creationId xmlns:a16="http://schemas.microsoft.com/office/drawing/2014/main" id="{E876F9E7-77B6-4BC8-B940-867BF6A39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266" y="1707865"/>
            <a:ext cx="838200" cy="1543050"/>
          </a:xfrm>
          <a:prstGeom prst="rect">
            <a:avLst/>
          </a:prstGeom>
          <a:effectLst>
            <a:outerShdw blurRad="76200" dir="18900000" sy="23000" kx="-1200000" algn="bl" rotWithShape="0">
              <a:prstClr val="black">
                <a:alpha val="20000"/>
              </a:prstClr>
            </a:outerShdw>
          </a:effectLst>
        </p:spPr>
      </p:pic>
      <p:pic>
        <p:nvPicPr>
          <p:cNvPr id="5" name="Picture 4">
            <a:extLst>
              <a:ext uri="{FF2B5EF4-FFF2-40B4-BE49-F238E27FC236}">
                <a16:creationId xmlns:a16="http://schemas.microsoft.com/office/drawing/2014/main" id="{7123F325-6D9D-470B-9117-6EF65FC18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266" y="4494659"/>
            <a:ext cx="838200" cy="1543050"/>
          </a:xfrm>
          <a:prstGeom prst="rect">
            <a:avLst/>
          </a:prstGeom>
          <a:effectLst>
            <a:outerShdw blurRad="76200" dir="18900000" sy="23000" kx="-1200000" algn="bl" rotWithShape="0">
              <a:prstClr val="black">
                <a:alpha val="20000"/>
              </a:prstClr>
            </a:outerShdw>
          </a:effectLst>
        </p:spPr>
      </p:pic>
      <p:pic>
        <p:nvPicPr>
          <p:cNvPr id="10" name="Picture 9">
            <a:extLst>
              <a:ext uri="{FF2B5EF4-FFF2-40B4-BE49-F238E27FC236}">
                <a16:creationId xmlns:a16="http://schemas.microsoft.com/office/drawing/2014/main" id="{8E612A04-78B2-4C10-94E5-2C124FF73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569" y="869595"/>
            <a:ext cx="1466213" cy="1732797"/>
          </a:xfrm>
          <a:prstGeom prst="rect">
            <a:avLst/>
          </a:prstGeom>
        </p:spPr>
      </p:pic>
      <p:pic>
        <p:nvPicPr>
          <p:cNvPr id="17" name="Picture 16">
            <a:extLst>
              <a:ext uri="{FF2B5EF4-FFF2-40B4-BE49-F238E27FC236}">
                <a16:creationId xmlns:a16="http://schemas.microsoft.com/office/drawing/2014/main" id="{872A4691-A125-40EA-8ABD-9E77673F0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2251" y="2951609"/>
            <a:ext cx="838200" cy="1543050"/>
          </a:xfrm>
          <a:prstGeom prst="rect">
            <a:avLst/>
          </a:prstGeom>
          <a:effectLst>
            <a:outerShdw blurRad="76200" dir="18900000" sy="23000" kx="-1200000" algn="bl" rotWithShape="0">
              <a:prstClr val="black">
                <a:alpha val="20000"/>
              </a:prstClr>
            </a:outerShdw>
          </a:effectLst>
        </p:spPr>
      </p:pic>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formidable foe guards the heart of the dungeon - the </a:t>
            </a:r>
            <a:r>
              <a:rPr lang="en-US" sz="1200" b="0" i="0" dirty="0">
                <a:solidFill>
                  <a:schemeClr val="accent2">
                    <a:lumMod val="50000"/>
                  </a:schemeClr>
                </a:solidFill>
                <a:effectLst/>
                <a:latin typeface="Söhne"/>
              </a:rPr>
              <a:t>Minotaur</a:t>
            </a:r>
            <a:r>
              <a:rPr lang="en-US" sz="1200" b="0" i="0" dirty="0">
                <a:solidFill>
                  <a:srgbClr val="D1D5DB"/>
                </a:solidFill>
                <a:effectLst/>
                <a:latin typeface="Söhne"/>
              </a:rPr>
              <a:t>, booking your path forward, ready to challenge any who dares to face its wrath.</a:t>
            </a:r>
            <a:endParaRPr lang="en-ID" sz="1200" dirty="0"/>
          </a:p>
        </p:txBody>
      </p:sp>
    </p:spTree>
    <p:extLst>
      <p:ext uri="{BB962C8B-B14F-4D97-AF65-F5344CB8AC3E}">
        <p14:creationId xmlns:p14="http://schemas.microsoft.com/office/powerpoint/2010/main" val="24678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Gleaming with golden allure, a </a:t>
            </a:r>
            <a:r>
              <a:rPr lang="en-US" sz="1200" b="0" i="0" dirty="0">
                <a:solidFill>
                  <a:schemeClr val="accent2">
                    <a:lumMod val="50000"/>
                  </a:schemeClr>
                </a:solidFill>
                <a:effectLst/>
                <a:latin typeface="Söhne"/>
              </a:rPr>
              <a:t>small coin </a:t>
            </a:r>
            <a:r>
              <a:rPr lang="en-US" sz="1200" b="0" i="0" dirty="0">
                <a:solidFill>
                  <a:srgbClr val="D1D5DB"/>
                </a:solidFill>
                <a:effectLst/>
                <a:latin typeface="Söhne"/>
              </a:rPr>
              <a:t>awaits the players' grasp, granting them 10 precious points to bolster their score and pave their path to victory.</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Concealed amidst treacherous perils, a hidden </a:t>
            </a:r>
            <a:r>
              <a:rPr lang="en-US" sz="1200" b="0" i="0" dirty="0">
                <a:solidFill>
                  <a:schemeClr val="accent2">
                    <a:lumMod val="50000"/>
                  </a:schemeClr>
                </a:solidFill>
                <a:effectLst/>
                <a:latin typeface="Söhne"/>
              </a:rPr>
              <a:t>treasure chest </a:t>
            </a:r>
            <a:r>
              <a:rPr lang="en-US" sz="1200" b="0" i="0" dirty="0">
                <a:solidFill>
                  <a:srgbClr val="D1D5DB"/>
                </a:solidFill>
                <a:effectLst/>
                <a:latin typeface="Söhne"/>
              </a:rPr>
              <a:t>beckons the players' exploration. Unlocking its secrets, which reward them with a bountiful 100 points, a testament to their cunning and determination.</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646331"/>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Tread with caution, for within the shadows lurks a malevolent force. Encountering a </a:t>
            </a:r>
            <a:r>
              <a:rPr lang="en-US" sz="1200" b="0" i="0" dirty="0">
                <a:solidFill>
                  <a:schemeClr val="accent2">
                    <a:lumMod val="50000"/>
                  </a:schemeClr>
                </a:solidFill>
                <a:effectLst/>
                <a:latin typeface="Söhne"/>
              </a:rPr>
              <a:t>bomb</a:t>
            </a:r>
            <a:r>
              <a:rPr lang="en-US" sz="1200" b="0" i="0" dirty="0">
                <a:solidFill>
                  <a:srgbClr val="D1D5DB"/>
                </a:solidFill>
                <a:effectLst/>
                <a:latin typeface="Söhne"/>
              </a:rPr>
              <a:t> inflicts a dire consequence, deducting one precious life from the player.</a:t>
            </a:r>
            <a:endParaRPr lang="en-ID" sz="1200" dirty="0"/>
          </a:p>
        </p:txBody>
      </p:sp>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830997"/>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life-sustaining gift in the depths of darkness, a </a:t>
            </a:r>
            <a:r>
              <a:rPr lang="en-US" sz="1200" b="0" i="0" dirty="0">
                <a:solidFill>
                  <a:schemeClr val="accent2">
                    <a:lumMod val="50000"/>
                  </a:schemeClr>
                </a:solidFill>
                <a:effectLst/>
                <a:latin typeface="Söhne"/>
              </a:rPr>
              <a:t>fruit barrel</a:t>
            </a:r>
            <a:r>
              <a:rPr lang="en-US" sz="1200" b="0" i="0" dirty="0">
                <a:solidFill>
                  <a:srgbClr val="D1D5DB"/>
                </a:solidFill>
                <a:effectLst/>
                <a:latin typeface="Söhne"/>
              </a:rPr>
              <a:t> offers a vital respite. Consuming its juicy contents grants the players an extra life, fortifying their resolve and ensuring their continued pursuit.</a:t>
            </a:r>
            <a:endParaRPr lang="en-ID" sz="1200" dirty="0"/>
          </a:p>
        </p:txBody>
      </p:sp>
      <p:pic>
        <p:nvPicPr>
          <p:cNvPr id="8" name="Picture 7">
            <a:extLst>
              <a:ext uri="{FF2B5EF4-FFF2-40B4-BE49-F238E27FC236}">
                <a16:creationId xmlns:a16="http://schemas.microsoft.com/office/drawing/2014/main" id="{6379ACD8-D127-42E0-84A5-FF11231CA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649" y="4490797"/>
            <a:ext cx="838200" cy="1543050"/>
          </a:xfrm>
          <a:prstGeom prst="rect">
            <a:avLst/>
          </a:prstGeom>
          <a:effectLst>
            <a:outerShdw blurRad="76200" dir="18900000" sy="23000" kx="-1200000" algn="bl" rotWithShape="0">
              <a:prstClr val="black">
                <a:alpha val="20000"/>
              </a:prstClr>
            </a:outerShdw>
          </a:effectLst>
        </p:spPr>
      </p:pic>
      <p:pic>
        <p:nvPicPr>
          <p:cNvPr id="11" name="Picture 10">
            <a:extLst>
              <a:ext uri="{FF2B5EF4-FFF2-40B4-BE49-F238E27FC236}">
                <a16:creationId xmlns:a16="http://schemas.microsoft.com/office/drawing/2014/main" id="{57B3A6F5-9B15-4CDC-9025-9C93BC7B3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5204" y="1735993"/>
            <a:ext cx="838200" cy="1543050"/>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643D265A-314F-4024-9E1D-383BD6674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716" y="686173"/>
            <a:ext cx="838200" cy="1543050"/>
          </a:xfrm>
          <a:prstGeom prst="rect">
            <a:avLst/>
          </a:prstGeom>
          <a:effectLst>
            <a:outerShdw blurRad="76200" dir="18900000" sy="23000" kx="-1200000" algn="bl" rotWithShape="0">
              <a:prstClr val="black">
                <a:alpha val="20000"/>
              </a:prstClr>
            </a:outerShdw>
          </a:effectLst>
        </p:spPr>
      </p:pic>
      <p:pic>
        <p:nvPicPr>
          <p:cNvPr id="20" name="Picture 19">
            <a:extLst>
              <a:ext uri="{FF2B5EF4-FFF2-40B4-BE49-F238E27FC236}">
                <a16:creationId xmlns:a16="http://schemas.microsoft.com/office/drawing/2014/main" id="{F7FB3ECF-C5B4-4F1C-AB6C-3C8B98111A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716" y="2923633"/>
            <a:ext cx="838200" cy="15430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0078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CF3C961F-EC18-47CB-9856-18754826E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93" y="748937"/>
            <a:ext cx="2389109" cy="2417551"/>
          </a:xfrm>
          <a:prstGeom prst="rect">
            <a:avLst/>
          </a:prstGeom>
          <a:ln w="38100">
            <a:solidFill>
              <a:schemeClr val="tx1"/>
            </a:solidFill>
          </a:ln>
        </p:spPr>
      </p:pic>
      <p:pic>
        <p:nvPicPr>
          <p:cNvPr id="5" name="Picture 4">
            <a:extLst>
              <a:ext uri="{FF2B5EF4-FFF2-40B4-BE49-F238E27FC236}">
                <a16:creationId xmlns:a16="http://schemas.microsoft.com/office/drawing/2014/main" id="{C7854462-801B-4ED4-AF22-996F2940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605" y="748936"/>
            <a:ext cx="2405216" cy="2417551"/>
          </a:xfrm>
          <a:prstGeom prst="rect">
            <a:avLst/>
          </a:prstGeom>
          <a:ln w="38100">
            <a:solidFill>
              <a:schemeClr val="tx1"/>
            </a:solidFill>
          </a:ln>
        </p:spPr>
      </p:pic>
      <p:pic>
        <p:nvPicPr>
          <p:cNvPr id="8" name="Picture 7">
            <a:extLst>
              <a:ext uri="{FF2B5EF4-FFF2-40B4-BE49-F238E27FC236}">
                <a16:creationId xmlns:a16="http://schemas.microsoft.com/office/drawing/2014/main" id="{0B0C2485-B314-4123-A986-0756D3D70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93" y="3355534"/>
            <a:ext cx="2438109" cy="2417551"/>
          </a:xfrm>
          <a:prstGeom prst="rect">
            <a:avLst/>
          </a:prstGeom>
          <a:ln w="38100">
            <a:solidFill>
              <a:schemeClr val="tx1"/>
            </a:solidFill>
          </a:ln>
        </p:spPr>
      </p:pic>
      <p:pic>
        <p:nvPicPr>
          <p:cNvPr id="10" name="Picture 9">
            <a:extLst>
              <a:ext uri="{FF2B5EF4-FFF2-40B4-BE49-F238E27FC236}">
                <a16:creationId xmlns:a16="http://schemas.microsoft.com/office/drawing/2014/main" id="{F0342060-4062-49BF-8B57-B5F52FE5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5605" y="3355534"/>
            <a:ext cx="2438109" cy="2421607"/>
          </a:xfrm>
          <a:prstGeom prst="rect">
            <a:avLst/>
          </a:prstGeom>
          <a:ln w="38100">
            <a:solidFill>
              <a:schemeClr val="tx1"/>
            </a:solidFill>
          </a:ln>
        </p:spPr>
      </p:pic>
      <p:sp>
        <p:nvSpPr>
          <p:cNvPr id="11" name="TextBox 10">
            <a:extLst>
              <a:ext uri="{FF2B5EF4-FFF2-40B4-BE49-F238E27FC236}">
                <a16:creationId xmlns:a16="http://schemas.microsoft.com/office/drawing/2014/main" id="{CECDA342-A056-416E-B0E7-D58420E3A227}"/>
              </a:ext>
            </a:extLst>
          </p:cNvPr>
          <p:cNvSpPr txBox="1"/>
          <p:nvPr/>
        </p:nvSpPr>
        <p:spPr>
          <a:xfrm>
            <a:off x="7320379" y="1735326"/>
            <a:ext cx="3129907" cy="2862322"/>
          </a:xfrm>
          <a:prstGeom prst="rect">
            <a:avLst/>
          </a:prstGeom>
          <a:noFill/>
          <a:ln w="38100" cap="flat" cmpd="sng">
            <a:solidFill>
              <a:schemeClr val="tx1"/>
            </a:solidFill>
            <a:prstDash val="solid"/>
          </a:ln>
        </p:spPr>
        <p:txBody>
          <a:bodyPr wrap="square" rtlCol="0">
            <a:spAutoFit/>
          </a:bodyPr>
          <a:lstStyle/>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unique maze like level, that start off easy and progressively get harder. </a:t>
            </a:r>
          </a:p>
          <a:p>
            <a:pPr algn="ctr"/>
            <a:endPar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level is full of coins, treasure chest and hazards</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gn="ctr"/>
            <a:endParaRPr lang="en-ID" dirty="0">
              <a:solidFill>
                <a:schemeClr val="bg1"/>
              </a:solidFill>
              <a:latin typeface="Calibri" panose="020F0502020204030204" pitchFamily="34" charset="0"/>
              <a:cs typeface="Times New Roman" panose="02020603050405020304" pitchFamily="18" charset="0"/>
            </a:endParaRPr>
          </a:p>
          <a:p>
            <a:pPr algn="ctr"/>
            <a:r>
              <a:rPr lang="en-ID" dirty="0">
                <a:solidFill>
                  <a:schemeClr val="bg1"/>
                </a:solidFill>
                <a:latin typeface="Calibri" panose="020F0502020204030204" pitchFamily="34" charset="0"/>
                <a:cs typeface="Times New Roman" panose="02020603050405020304" pitchFamily="18" charset="0"/>
              </a:rPr>
              <a:t>Each level can be completed in </a:t>
            </a:r>
            <a:r>
              <a:rPr lang="en-ID" dirty="0">
                <a:solidFill>
                  <a:schemeClr val="accent2">
                    <a:lumMod val="50000"/>
                  </a:schemeClr>
                </a:solidFill>
                <a:latin typeface="Calibri" panose="020F0502020204030204" pitchFamily="34" charset="0"/>
                <a:cs typeface="Times New Roman" panose="02020603050405020304" pitchFamily="18" charset="0"/>
              </a:rPr>
              <a:t>single player </a:t>
            </a:r>
            <a:r>
              <a:rPr lang="en-ID" dirty="0">
                <a:solidFill>
                  <a:schemeClr val="bg1"/>
                </a:solidFill>
                <a:latin typeface="Calibri" panose="020F0502020204030204" pitchFamily="34" charset="0"/>
                <a:cs typeface="Times New Roman" panose="02020603050405020304" pitchFamily="18" charset="0"/>
              </a:rPr>
              <a:t>mode, </a:t>
            </a:r>
            <a:r>
              <a:rPr lang="en-ID" dirty="0">
                <a:solidFill>
                  <a:schemeClr val="accent2">
                    <a:lumMod val="50000"/>
                  </a:schemeClr>
                </a:solidFill>
                <a:latin typeface="Calibri" panose="020F0502020204030204" pitchFamily="34" charset="0"/>
                <a:cs typeface="Times New Roman" panose="02020603050405020304" pitchFamily="18" charset="0"/>
              </a:rPr>
              <a:t>two player </a:t>
            </a:r>
            <a:r>
              <a:rPr lang="en-ID" dirty="0">
                <a:solidFill>
                  <a:schemeClr val="bg1"/>
                </a:solidFill>
                <a:latin typeface="Calibri" panose="020F0502020204030204" pitchFamily="34" charset="0"/>
                <a:cs typeface="Times New Roman" panose="02020603050405020304" pitchFamily="18" charset="0"/>
              </a:rPr>
              <a:t>mode or </a:t>
            </a:r>
            <a:r>
              <a:rPr lang="en-ID" dirty="0">
                <a:solidFill>
                  <a:schemeClr val="accent2">
                    <a:lumMod val="50000"/>
                  </a:schemeClr>
                </a:solidFill>
                <a:latin typeface="Calibri" panose="020F0502020204030204" pitchFamily="34" charset="0"/>
                <a:cs typeface="Times New Roman" panose="02020603050405020304" pitchFamily="18" charset="0"/>
              </a:rPr>
              <a:t>quest mode</a:t>
            </a:r>
            <a:endParaRPr lang="en-ID" dirty="0">
              <a:solidFill>
                <a:schemeClr val="accent2">
                  <a:lumMod val="50000"/>
                </a:schemeClr>
              </a:solidFill>
            </a:endParaRPr>
          </a:p>
        </p:txBody>
      </p:sp>
    </p:spTree>
    <p:extLst>
      <p:ext uri="{BB962C8B-B14F-4D97-AF65-F5344CB8AC3E}">
        <p14:creationId xmlns:p14="http://schemas.microsoft.com/office/powerpoint/2010/main" val="21930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79080D5E-E4D2-4F6B-B328-E9F81EFFBA2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38400" y="942035"/>
            <a:ext cx="2632185" cy="2818456"/>
          </a:xfrm>
          <a:prstGeom prst="rect">
            <a:avLst/>
          </a:prstGeom>
          <a:ln w="38100">
            <a:solidFill>
              <a:schemeClr val="tx1"/>
            </a:solidFill>
          </a:ln>
        </p:spPr>
      </p:pic>
      <p:pic>
        <p:nvPicPr>
          <p:cNvPr id="5" name="Picture 4">
            <a:extLst>
              <a:ext uri="{FF2B5EF4-FFF2-40B4-BE49-F238E27FC236}">
                <a16:creationId xmlns:a16="http://schemas.microsoft.com/office/drawing/2014/main" id="{9641A141-B910-493F-BDF4-F2EB86E1228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442857" y="923645"/>
            <a:ext cx="4235569" cy="2836846"/>
          </a:xfrm>
          <a:prstGeom prst="rect">
            <a:avLst/>
          </a:prstGeom>
          <a:ln w="38100">
            <a:solidFill>
              <a:schemeClr val="tx1"/>
            </a:solidFill>
          </a:ln>
        </p:spPr>
      </p:pic>
      <p:sp>
        <p:nvSpPr>
          <p:cNvPr id="9" name="TextBox 8">
            <a:extLst>
              <a:ext uri="{FF2B5EF4-FFF2-40B4-BE49-F238E27FC236}">
                <a16:creationId xmlns:a16="http://schemas.microsoft.com/office/drawing/2014/main" id="{287A1B4B-C739-49E8-ADDB-59B185FC6261}"/>
              </a:ext>
            </a:extLst>
          </p:cNvPr>
          <p:cNvSpPr txBox="1"/>
          <p:nvPr/>
        </p:nvSpPr>
        <p:spPr>
          <a:xfrm>
            <a:off x="3389555" y="4230709"/>
            <a:ext cx="5412890" cy="923330"/>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different boss fights to challenge the player as they process through the levels. Each boss has an A.I system that results in them chasing the player if they get close.</a:t>
            </a:r>
            <a:endParaRPr lang="en-ID" dirty="0">
              <a:solidFill>
                <a:schemeClr val="accent2">
                  <a:lumMod val="50000"/>
                </a:schemeClr>
              </a:solidFill>
            </a:endParaRPr>
          </a:p>
        </p:txBody>
      </p:sp>
    </p:spTree>
    <p:extLst>
      <p:ext uri="{BB962C8B-B14F-4D97-AF65-F5344CB8AC3E}">
        <p14:creationId xmlns:p14="http://schemas.microsoft.com/office/powerpoint/2010/main" val="469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9" name="TextBox 8">
            <a:extLst>
              <a:ext uri="{FF2B5EF4-FFF2-40B4-BE49-F238E27FC236}">
                <a16:creationId xmlns:a16="http://schemas.microsoft.com/office/drawing/2014/main" id="{287A1B4B-C739-49E8-ADDB-59B185FC6261}"/>
              </a:ext>
            </a:extLst>
          </p:cNvPr>
          <p:cNvSpPr txBox="1"/>
          <p:nvPr/>
        </p:nvSpPr>
        <p:spPr>
          <a:xfrm>
            <a:off x="3919178" y="3315013"/>
            <a:ext cx="2218765" cy="2031325"/>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Compete with a friend, race to collect items to increase your score, while battle enemies – together or all for one!  </a:t>
            </a:r>
            <a:endParaRPr lang="en-ID" dirty="0">
              <a:solidFill>
                <a:schemeClr val="accent2">
                  <a:lumMod val="50000"/>
                </a:schemeClr>
              </a:solidFill>
            </a:endParaRPr>
          </a:p>
        </p:txBody>
      </p:sp>
      <p:pic>
        <p:nvPicPr>
          <p:cNvPr id="4" name="Picture 3">
            <a:extLst>
              <a:ext uri="{FF2B5EF4-FFF2-40B4-BE49-F238E27FC236}">
                <a16:creationId xmlns:a16="http://schemas.microsoft.com/office/drawing/2014/main" id="{666B03E3-6995-44D8-8113-39E493F25B9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73075" y="732963"/>
            <a:ext cx="3427692" cy="2299061"/>
          </a:xfrm>
          <a:prstGeom prst="rect">
            <a:avLst/>
          </a:prstGeom>
          <a:ln w="38100">
            <a:solidFill>
              <a:schemeClr val="tx1"/>
            </a:solidFill>
          </a:ln>
        </p:spPr>
      </p:pic>
      <p:pic>
        <p:nvPicPr>
          <p:cNvPr id="8" name="Picture 7">
            <a:extLst>
              <a:ext uri="{FF2B5EF4-FFF2-40B4-BE49-F238E27FC236}">
                <a16:creationId xmlns:a16="http://schemas.microsoft.com/office/drawing/2014/main" id="{9D9CFB4B-6AC7-409B-8B82-6D1816C60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75" y="3232325"/>
            <a:ext cx="2494600" cy="2299061"/>
          </a:xfrm>
          <a:prstGeom prst="rect">
            <a:avLst/>
          </a:prstGeom>
          <a:ln w="38100">
            <a:solidFill>
              <a:schemeClr val="tx1"/>
            </a:solidFill>
          </a:ln>
        </p:spPr>
      </p:pic>
      <p:pic>
        <p:nvPicPr>
          <p:cNvPr id="11" name="Picture 10">
            <a:extLst>
              <a:ext uri="{FF2B5EF4-FFF2-40B4-BE49-F238E27FC236}">
                <a16:creationId xmlns:a16="http://schemas.microsoft.com/office/drawing/2014/main" id="{F95F4803-84F8-4A54-92EF-3FA712641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27" y="732963"/>
            <a:ext cx="2542081" cy="2582050"/>
          </a:xfrm>
          <a:prstGeom prst="rect">
            <a:avLst/>
          </a:prstGeom>
          <a:ln w="38100">
            <a:solidFill>
              <a:schemeClr val="tx1"/>
            </a:solidFill>
          </a:ln>
        </p:spPr>
      </p:pic>
      <p:pic>
        <p:nvPicPr>
          <p:cNvPr id="13" name="Picture 12">
            <a:extLst>
              <a:ext uri="{FF2B5EF4-FFF2-40B4-BE49-F238E27FC236}">
                <a16:creationId xmlns:a16="http://schemas.microsoft.com/office/drawing/2014/main" id="{38720243-95F0-4F7B-8CC9-50AF1DA9B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249" y="3542988"/>
            <a:ext cx="2530120" cy="2343034"/>
          </a:xfrm>
          <a:prstGeom prst="rect">
            <a:avLst/>
          </a:prstGeom>
          <a:ln w="38100">
            <a:solidFill>
              <a:schemeClr val="tx1"/>
            </a:solidFill>
          </a:ln>
        </p:spPr>
      </p:pic>
      <p:sp>
        <p:nvSpPr>
          <p:cNvPr id="14" name="TextBox 13">
            <a:extLst>
              <a:ext uri="{FF2B5EF4-FFF2-40B4-BE49-F238E27FC236}">
                <a16:creationId xmlns:a16="http://schemas.microsoft.com/office/drawing/2014/main" id="{54138C6D-CFF7-45C2-BDB4-D69F29C6832A}"/>
              </a:ext>
            </a:extLst>
          </p:cNvPr>
          <p:cNvSpPr txBox="1"/>
          <p:nvPr/>
        </p:nvSpPr>
        <p:spPr>
          <a:xfrm>
            <a:off x="5903294" y="1005330"/>
            <a:ext cx="2542081" cy="1754326"/>
          </a:xfrm>
          <a:prstGeom prst="rect">
            <a:avLst/>
          </a:prstGeom>
          <a:noFill/>
          <a:ln w="38100" cap="flat" cmpd="sng">
            <a:solidFill>
              <a:schemeClr val="tx1"/>
            </a:solidFill>
            <a:prstDash val="solid"/>
          </a:ln>
        </p:spPr>
        <p:txBody>
          <a:bodyPr wrap="square" rtlCol="0">
            <a:spAutoFit/>
          </a:bodyPr>
          <a:lstStyle/>
          <a:p>
            <a:pPr algn="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 mode allows you to fight your way through the dungeons while protecting </a:t>
            </a:r>
            <a:r>
              <a:rPr lang="en-US" sz="1800" b="0" i="0" dirty="0">
                <a:solidFill>
                  <a:schemeClr val="bg1"/>
                </a:solidFill>
                <a:effectLst/>
                <a:latin typeface="Söhne"/>
              </a:rPr>
              <a:t>Avalon! Be careful, if Avalon dies, the game will end </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dirty="0">
              <a:solidFill>
                <a:schemeClr val="accent2">
                  <a:lumMod val="50000"/>
                </a:schemeClr>
              </a:solidFill>
            </a:endParaRPr>
          </a:p>
        </p:txBody>
      </p:sp>
    </p:spTree>
    <p:extLst>
      <p:ext uri="{BB962C8B-B14F-4D97-AF65-F5344CB8AC3E}">
        <p14:creationId xmlns:p14="http://schemas.microsoft.com/office/powerpoint/2010/main" val="114320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1400</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dc:creator>
  <cp:lastModifiedBy>Jerry Hsiung</cp:lastModifiedBy>
  <cp:revision>5</cp:revision>
  <dcterms:created xsi:type="dcterms:W3CDTF">2023-05-25T18:14:10Z</dcterms:created>
  <dcterms:modified xsi:type="dcterms:W3CDTF">2023-05-28T08:50:40Z</dcterms:modified>
</cp:coreProperties>
</file>