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65" r:id="rId10"/>
    <p:sldId id="273" r:id="rId11"/>
    <p:sldId id="266" r:id="rId12"/>
    <p:sldId id="269" r:id="rId13"/>
    <p:sldId id="270" r:id="rId14"/>
    <p:sldId id="271" r:id="rId15"/>
    <p:sldId id="267" r:id="rId16"/>
    <p:sldId id="272" r:id="rId17"/>
    <p:sldId id="268" r:id="rId18"/>
    <p:sldId id="277" r:id="rId19"/>
    <p:sldId id="278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41" autoAdjust="0"/>
  </p:normalViewPr>
  <p:slideViewPr>
    <p:cSldViewPr snapToGrid="0">
      <p:cViewPr varScale="1">
        <p:scale>
          <a:sx n="80" d="100"/>
          <a:sy n="80" d="100"/>
        </p:scale>
        <p:origin x="60" y="48"/>
      </p:cViewPr>
      <p:guideLst/>
    </p:cSldViewPr>
  </p:slideViewPr>
  <p:outlineViewPr>
    <p:cViewPr>
      <p:scale>
        <a:sx n="33" d="100"/>
        <a:sy n="33" d="100"/>
      </p:scale>
      <p:origin x="0" y="-46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94402-D830-4CB1-B8E9-8722BB0AC7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3BD33-37E8-473C-B933-6D70E41405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027FE-34AE-4A2B-BD57-708BCE661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64DDD-4956-4C6A-A9CC-63DCC329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6492"/>
          </a:xfrm>
        </p:spPr>
        <p:txBody>
          <a:bodyPr>
            <a:normAutofit/>
          </a:bodyPr>
          <a:lstStyle>
            <a:lvl1pPr>
              <a:defRPr sz="3600"/>
            </a:lvl1pPr>
            <a:lvl2pPr marL="548640" indent="-228600">
              <a:buFont typeface="Arial" panose="020B0604020202020204" pitchFamily="34" charset="0"/>
              <a:buChar char="•"/>
              <a:defRPr sz="3200"/>
            </a:lvl2pPr>
            <a:lvl3pPr marL="822960" indent="-228600">
              <a:buFont typeface="Arial" panose="020B0604020202020204" pitchFamily="34" charset="0"/>
              <a:buChar char="•"/>
              <a:defRPr sz="2400"/>
            </a:lvl3pPr>
            <a:lvl4pPr marL="1097280" indent="-228600">
              <a:buFont typeface="Arial" panose="020B0604020202020204" pitchFamily="34" charset="0"/>
              <a:buChar char="•"/>
              <a:defRPr sz="2400"/>
            </a:lvl4pPr>
            <a:lvl5pPr marL="1371600" indent="-228600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SO-DIMM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7DD2C1-0122-44FD-8A7F-7BC5E8565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B1A0C-5D02-4217-A2F3-0BDBFD12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Movie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7029-6ADE-4F3E-ACF5-8689132E5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0"/>
            <a:ext cx="6269347" cy="14214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Louis Yang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2019 January</a:t>
            </a:r>
          </a:p>
        </p:txBody>
      </p:sp>
      <p:pic>
        <p:nvPicPr>
          <p:cNvPr id="5" name="Graphic 4" descr="Film reel">
            <a:extLst>
              <a:ext uri="{FF2B5EF4-FFF2-40B4-BE49-F238E27FC236}">
                <a16:creationId xmlns:a16="http://schemas.microsoft.com/office/drawing/2014/main" id="{5E881632-2FE0-4B55-8CF6-D92B831A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B6757-994C-4B75-ABFE-D8F9E760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C3A56-B546-4061-8E22-D2983771D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A7353-9373-4700-8B89-F4F7BA2D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5C034-19EF-4992-9A60-C4235B317BC8}"/>
              </a:ext>
            </a:extLst>
          </p:cNvPr>
          <p:cNvSpPr txBox="1"/>
          <p:nvPr/>
        </p:nvSpPr>
        <p:spPr>
          <a:xfrm>
            <a:off x="648929" y="457200"/>
            <a:ext cx="1089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https://github.com/louisyang2015/movie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_recommender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6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004-5E90-4F0C-A4C0-66B21B0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Median vs Movie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57B7-12B1-4854-84FD-7AB07CA2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Average</a:t>
            </a:r>
          </a:p>
          <a:p>
            <a:pPr lvl="1"/>
            <a:r>
              <a:rPr lang="en-US"/>
              <a:t>Standard (least squares) uses average as the bias term</a:t>
            </a:r>
          </a:p>
          <a:p>
            <a:r>
              <a:rPr lang="en-US"/>
              <a:t>Median</a:t>
            </a:r>
          </a:p>
          <a:p>
            <a:pPr lvl="1"/>
            <a:r>
              <a:rPr lang="en-US"/>
              <a:t>More responsive to the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167C9-6CBC-46EA-A7B2-B97530582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13818"/>
              </p:ext>
            </p:extLst>
          </p:nvPr>
        </p:nvGraphicFramePr>
        <p:xfrm>
          <a:off x="1438275" y="4177241"/>
          <a:ext cx="85153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193505739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60308381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37232368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17404525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71983150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58428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4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Movie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5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Movie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8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AAB6-6ECF-4909-8575-086CB204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2757-00F8-4F32-A8E8-EDFDC0BB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Pickle</a:t>
            </a:r>
          </a:p>
          <a:p>
            <a:r>
              <a:rPr lang="en-US" dirty="0"/>
              <a:t>Multiprocessing</a:t>
            </a:r>
          </a:p>
          <a:p>
            <a:pPr lvl="1"/>
            <a:r>
              <a:rPr lang="en-US" dirty="0"/>
              <a:t>python\basics\multiprocessing&gt;python </a:t>
            </a:r>
            <a:r>
              <a:rPr lang="en-US" dirty="0">
                <a:highlight>
                  <a:srgbClr val="FFFF00"/>
                </a:highlight>
              </a:rPr>
              <a:t>add.py</a:t>
            </a:r>
          </a:p>
          <a:p>
            <a:r>
              <a:rPr lang="en-US" dirty="0"/>
              <a:t>Multithreading using C++ (</a:t>
            </a:r>
            <a:r>
              <a:rPr lang="en-US" dirty="0" err="1"/>
              <a:t>ctypes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cpp</a:t>
            </a:r>
            <a:r>
              <a:rPr lang="en-US" dirty="0"/>
              <a:t>\python&gt;python </a:t>
            </a:r>
            <a:r>
              <a:rPr lang="en-US" dirty="0">
                <a:highlight>
                  <a:srgbClr val="FFFF00"/>
                </a:highlight>
              </a:rPr>
              <a:t>cpp_ls_test.py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python\basics\</a:t>
            </a:r>
            <a:r>
              <a:rPr lang="en-US" dirty="0" err="1"/>
              <a:t>distributed_work</a:t>
            </a:r>
            <a:r>
              <a:rPr lang="en-US" dirty="0"/>
              <a:t>&gt;python </a:t>
            </a:r>
            <a:r>
              <a:rPr lang="en-US" dirty="0">
                <a:highlight>
                  <a:srgbClr val="FFFF00"/>
                </a:highlight>
              </a:rPr>
              <a:t>cluster_server.py, worker_server.py, add.py</a:t>
            </a:r>
          </a:p>
        </p:txBody>
      </p:sp>
    </p:spTree>
    <p:extLst>
      <p:ext uri="{BB962C8B-B14F-4D97-AF65-F5344CB8AC3E}">
        <p14:creationId xmlns:p14="http://schemas.microsoft.com/office/powerpoint/2010/main" val="58579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A6C4-E38D-48AC-94D7-F29284D3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Setup (EC2, 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077F-5691-40C6-8FF2-FD8F9BEE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EC2 instance:</a:t>
            </a:r>
          </a:p>
          <a:p>
            <a:pPr lvl="1"/>
            <a:r>
              <a:rPr lang="en-US" dirty="0"/>
              <a:t>Python3, numpy, scipy, boto3, requests</a:t>
            </a:r>
          </a:p>
          <a:p>
            <a:pPr lvl="1"/>
            <a:r>
              <a:rPr lang="en-US" dirty="0"/>
              <a:t>C++</a:t>
            </a:r>
          </a:p>
          <a:p>
            <a:r>
              <a:rPr lang="en-US" dirty="0"/>
              <a:t>Upload all scripts in "python\</a:t>
            </a:r>
            <a:r>
              <a:rPr lang="en-US" dirty="0" err="1"/>
              <a:t>full_data</a:t>
            </a:r>
            <a:r>
              <a:rPr lang="en-US" dirty="0"/>
              <a:t>"</a:t>
            </a:r>
          </a:p>
          <a:p>
            <a:r>
              <a:rPr lang="en-US" dirty="0"/>
              <a:t>Mount EFS using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"</a:t>
            </a:r>
          </a:p>
          <a:p>
            <a:pPr lvl="1"/>
            <a:r>
              <a:rPr lang="en-US" sz="3000" dirty="0"/>
              <a:t>fs-155b98bd:/ /home/ec2-user/</a:t>
            </a:r>
            <a:r>
              <a:rPr lang="en-US" sz="3000" dirty="0" err="1"/>
              <a:t>full_data</a:t>
            </a:r>
            <a:r>
              <a:rPr lang="en-US" sz="3000" dirty="0"/>
              <a:t>/data </a:t>
            </a:r>
            <a:r>
              <a:rPr lang="en-US" sz="3000" dirty="0" err="1"/>
              <a:t>efs</a:t>
            </a:r>
            <a:r>
              <a:rPr lang="en-US" sz="3000" dirty="0"/>
              <a:t> defaults,_</a:t>
            </a:r>
            <a:r>
              <a:rPr lang="en-US" sz="3000" dirty="0" err="1"/>
              <a:t>netdev</a:t>
            </a:r>
            <a:r>
              <a:rPr lang="en-US" sz="3000" dirty="0"/>
              <a:t> 0 0</a:t>
            </a:r>
          </a:p>
        </p:txBody>
      </p:sp>
    </p:spTree>
    <p:extLst>
      <p:ext uri="{BB962C8B-B14F-4D97-AF65-F5344CB8AC3E}">
        <p14:creationId xmlns:p14="http://schemas.microsoft.com/office/powerpoint/2010/main" val="324035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C35A-3AF0-42BC-89A9-4BA2B20B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C++ ALS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299A-E76D-4F3E-A68F-69FDABE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to AWS</a:t>
            </a:r>
          </a:p>
          <a:p>
            <a:pPr lvl="1"/>
            <a:r>
              <a:rPr lang="en-US" dirty="0" err="1"/>
              <a:t>matrix.h</a:t>
            </a:r>
            <a:r>
              <a:rPr lang="en-US" dirty="0"/>
              <a:t>, matrix.cpp, ls_linux_dll.cpp</a:t>
            </a:r>
          </a:p>
          <a:p>
            <a:r>
              <a:rPr lang="en-US" dirty="0"/>
              <a:t>Build C++ shared library file</a:t>
            </a:r>
          </a:p>
          <a:p>
            <a:pPr lvl="1"/>
            <a:r>
              <a:rPr lang="en-US" sz="3000" dirty="0"/>
              <a:t>g++ -O3 -</a:t>
            </a:r>
            <a:r>
              <a:rPr lang="en-US" sz="3000" dirty="0" err="1"/>
              <a:t>fPIC</a:t>
            </a:r>
            <a:r>
              <a:rPr lang="en-US" sz="3000" dirty="0"/>
              <a:t> -shared matrix.cpp </a:t>
            </a:r>
            <a:r>
              <a:rPr lang="en-US" sz="3000" dirty="0" err="1"/>
              <a:t>matrix.h</a:t>
            </a:r>
            <a:r>
              <a:rPr lang="en-US" sz="3000" dirty="0"/>
              <a:t> ls_linux_dll.cpp -o cpp_ls_lib.so -</a:t>
            </a:r>
            <a:r>
              <a:rPr lang="en-US" sz="3000" dirty="0" err="1"/>
              <a:t>pthread</a:t>
            </a:r>
            <a:r>
              <a:rPr lang="en-US" sz="3000" dirty="0"/>
              <a:t> -std=</a:t>
            </a:r>
            <a:r>
              <a:rPr lang="en-US" sz="3000" dirty="0" err="1"/>
              <a:t>c++</a:t>
            </a:r>
            <a:r>
              <a:rPr lang="en-US" sz="3000" dirty="0"/>
              <a:t>11</a:t>
            </a:r>
          </a:p>
          <a:p>
            <a:pPr lvl="1"/>
            <a:r>
              <a:rPr lang="en-US" sz="3000" dirty="0" err="1"/>
              <a:t>chmod</a:t>
            </a:r>
            <a:r>
              <a:rPr lang="en-US" sz="3000" dirty="0"/>
              <a:t> 644 cpp_ls_lib.so</a:t>
            </a:r>
          </a:p>
          <a:p>
            <a:pPr lvl="1"/>
            <a:r>
              <a:rPr lang="en-US" sz="3000" dirty="0"/>
              <a:t>Testing (optional): python3 </a:t>
            </a:r>
            <a:r>
              <a:rPr lang="en-US" sz="3000" dirty="0">
                <a:highlight>
                  <a:srgbClr val="FFFF00"/>
                </a:highlight>
              </a:rPr>
              <a:t>cpp_ls_test.py</a:t>
            </a:r>
          </a:p>
        </p:txBody>
      </p:sp>
    </p:spTree>
    <p:extLst>
      <p:ext uri="{BB962C8B-B14F-4D97-AF65-F5344CB8AC3E}">
        <p14:creationId xmlns:p14="http://schemas.microsoft.com/office/powerpoint/2010/main" val="24049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84B-B5EE-40FD-8C82-42D2D852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D3A6-7514-4AB4-85E3-A7961FDB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build_similar_movies_db.py – 3GB per core</a:t>
            </a:r>
          </a:p>
          <a:p>
            <a:pPr lvl="1"/>
            <a:r>
              <a:rPr lang="en-US" dirty="0"/>
              <a:t>If 2GB / core, then use half of total number of cores</a:t>
            </a:r>
          </a:p>
          <a:p>
            <a:r>
              <a:rPr lang="en-US" dirty="0"/>
              <a:t>ALS Benchmark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EA38CB-1629-49CC-9FD8-C1100F868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52292"/>
              </p:ext>
            </p:extLst>
          </p:nvPr>
        </p:nvGraphicFramePr>
        <p:xfrm>
          <a:off x="6361114" y="3820218"/>
          <a:ext cx="1332459" cy="14833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32459">
                  <a:extLst>
                    <a:ext uri="{9D8B030D-6E8A-4147-A177-3AD203B41FA5}">
                      <a16:colId xmlns:a16="http://schemas.microsoft.com/office/drawing/2014/main" val="207444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7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0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6135"/>
                  </a:ext>
                </a:extLst>
              </a:tr>
            </a:tbl>
          </a:graphicData>
        </a:graphic>
      </p:graphicFrame>
      <p:pic>
        <p:nvPicPr>
          <p:cNvPr id="6" name="Graphic 5" descr="Add">
            <a:extLst>
              <a:ext uri="{FF2B5EF4-FFF2-40B4-BE49-F238E27FC236}">
                <a16:creationId xmlns:a16="http://schemas.microsoft.com/office/drawing/2014/main" id="{A549E0C0-5EF6-45F8-A749-DBA146BA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807" y="400181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CB2FC5-A5CE-4CD3-A359-78691E0D07E2}"/>
              </a:ext>
            </a:extLst>
          </p:cNvPr>
          <p:cNvSpPr/>
          <p:nvPr/>
        </p:nvSpPr>
        <p:spPr>
          <a:xfrm>
            <a:off x="5967663" y="3429001"/>
            <a:ext cx="4562376" cy="215365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270F9-FC68-4818-AF49-D0254E4F45F4}"/>
              </a:ext>
            </a:extLst>
          </p:cNvPr>
          <p:cNvCxnSpPr/>
          <p:nvPr/>
        </p:nvCxnSpPr>
        <p:spPr>
          <a:xfrm>
            <a:off x="7693573" y="4001814"/>
            <a:ext cx="870460" cy="21881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FD758-E069-42A1-A729-9B1EB298C526}"/>
              </a:ext>
            </a:extLst>
          </p:cNvPr>
          <p:cNvCxnSpPr/>
          <p:nvPr/>
        </p:nvCxnSpPr>
        <p:spPr>
          <a:xfrm flipV="1">
            <a:off x="7693573" y="4631120"/>
            <a:ext cx="861994" cy="10598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4DCA1-D915-48C0-98A8-B2FC6AC04827}"/>
              </a:ext>
            </a:extLst>
          </p:cNvPr>
          <p:cNvSpPr/>
          <p:nvPr/>
        </p:nvSpPr>
        <p:spPr>
          <a:xfrm>
            <a:off x="7772400" y="4466167"/>
            <a:ext cx="2189721" cy="732366"/>
          </a:xfrm>
          <a:custGeom>
            <a:avLst/>
            <a:gdLst>
              <a:gd name="connsiteX0" fmla="*/ 1625600 w 2189721"/>
              <a:gd name="connsiteY0" fmla="*/ 0 h 732366"/>
              <a:gd name="connsiteX1" fmla="*/ 2116667 w 2189721"/>
              <a:gd name="connsiteY1" fmla="*/ 152400 h 732366"/>
              <a:gd name="connsiteX2" fmla="*/ 2142067 w 2189721"/>
              <a:gd name="connsiteY2" fmla="*/ 406400 h 732366"/>
              <a:gd name="connsiteX3" fmla="*/ 1680633 w 2189721"/>
              <a:gd name="connsiteY3" fmla="*/ 605366 h 732366"/>
              <a:gd name="connsiteX4" fmla="*/ 0 w 2189721"/>
              <a:gd name="connsiteY4" fmla="*/ 732366 h 7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721" h="732366">
                <a:moveTo>
                  <a:pt x="1625600" y="0"/>
                </a:moveTo>
                <a:cubicBezTo>
                  <a:pt x="1828094" y="42333"/>
                  <a:pt x="2030589" y="84667"/>
                  <a:pt x="2116667" y="152400"/>
                </a:cubicBezTo>
                <a:cubicBezTo>
                  <a:pt x="2202745" y="220133"/>
                  <a:pt x="2214739" y="330906"/>
                  <a:pt x="2142067" y="406400"/>
                </a:cubicBezTo>
                <a:cubicBezTo>
                  <a:pt x="2069395" y="481894"/>
                  <a:pt x="2037644" y="551038"/>
                  <a:pt x="1680633" y="605366"/>
                </a:cubicBezTo>
                <a:cubicBezTo>
                  <a:pt x="1323622" y="659694"/>
                  <a:pt x="661811" y="696030"/>
                  <a:pt x="0" y="73236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74940-682C-4926-A185-8F9F028E6DB9}"/>
              </a:ext>
            </a:extLst>
          </p:cNvPr>
          <p:cNvSpPr txBox="1"/>
          <p:nvPr/>
        </p:nvSpPr>
        <p:spPr>
          <a:xfrm>
            <a:off x="5967661" y="5553225"/>
            <a:ext cx="456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/>
                </a:solidFill>
              </a:rPr>
              <a:t>CPU</a:t>
            </a:r>
          </a:p>
        </p:txBody>
      </p:sp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F7EE1F92-7DCA-46F7-ABA4-7D5F6AEBC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1097280" y="3710306"/>
            <a:ext cx="3071128" cy="19476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904A8D-2D3B-4C60-9F51-7F5537A9BC42}"/>
              </a:ext>
            </a:extLst>
          </p:cNvPr>
          <p:cNvSpPr txBox="1"/>
          <p:nvPr/>
        </p:nvSpPr>
        <p:spPr>
          <a:xfrm>
            <a:off x="6361114" y="6992696"/>
            <a:ext cx="5141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SO-DIM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1E06AA-B954-45FD-BB8B-380D5A2A3B9C}"/>
              </a:ext>
            </a:extLst>
          </p:cNvPr>
          <p:cNvSpPr/>
          <p:nvPr/>
        </p:nvSpPr>
        <p:spPr>
          <a:xfrm>
            <a:off x="2865967" y="5202767"/>
            <a:ext cx="2950633" cy="423765"/>
          </a:xfrm>
          <a:custGeom>
            <a:avLst/>
            <a:gdLst>
              <a:gd name="connsiteX0" fmla="*/ 0 w 2950633"/>
              <a:gd name="connsiteY0" fmla="*/ 63500 h 423765"/>
              <a:gd name="connsiteX1" fmla="*/ 1634066 w 2950633"/>
              <a:gd name="connsiteY1" fmla="*/ 423333 h 423765"/>
              <a:gd name="connsiteX2" fmla="*/ 2950633 w 2950633"/>
              <a:gd name="connsiteY2" fmla="*/ 0 h 42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0633" h="423765">
                <a:moveTo>
                  <a:pt x="0" y="63500"/>
                </a:moveTo>
                <a:cubicBezTo>
                  <a:pt x="571147" y="248708"/>
                  <a:pt x="1142294" y="433916"/>
                  <a:pt x="1634066" y="423333"/>
                </a:cubicBezTo>
                <a:cubicBezTo>
                  <a:pt x="2125838" y="412750"/>
                  <a:pt x="2538235" y="206375"/>
                  <a:pt x="295063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242C-C016-4ADC-AFBD-E0586970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(Non 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FE0E-A8F8-43D7-A180-0215437E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worker: </a:t>
            </a:r>
            <a:r>
              <a:rPr lang="en-US" dirty="0" err="1"/>
              <a:t>sudo</a:t>
            </a:r>
            <a:r>
              <a:rPr lang="en-US" dirty="0"/>
              <a:t> python3 </a:t>
            </a:r>
            <a:r>
              <a:rPr lang="en-US" dirty="0">
                <a:highlight>
                  <a:srgbClr val="FFFF00"/>
                </a:highlight>
              </a:rPr>
              <a:t>randomize_training_set.py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sudo</a:t>
            </a:r>
            <a:r>
              <a:rPr lang="en-US" dirty="0"/>
              <a:t> python3 cluster_server.py</a:t>
            </a:r>
          </a:p>
          <a:p>
            <a:pPr lvl="1"/>
            <a:r>
              <a:rPr lang="en-US" dirty="0"/>
              <a:t>worker: </a:t>
            </a:r>
            <a:r>
              <a:rPr lang="en-US" dirty="0" err="1"/>
              <a:t>sudo</a:t>
            </a:r>
            <a:r>
              <a:rPr lang="en-US" dirty="0"/>
              <a:t> python3 worker_server.py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r>
              <a:rPr lang="es-ES" dirty="0" err="1"/>
              <a:t>worker</a:t>
            </a:r>
            <a:r>
              <a:rPr lang="es-ES" dirty="0"/>
              <a:t>: sudo python3 </a:t>
            </a:r>
            <a:r>
              <a:rPr lang="es-ES" dirty="0">
                <a:highlight>
                  <a:srgbClr val="FFFF00"/>
                </a:highlight>
              </a:rPr>
              <a:t>median_predictor.py, tag_count_predictor.py, tag_ls_predictor.py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5896-DF61-4606-A5F2-0CE38ED8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C21-4233-4039-A013-58641788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worker: </a:t>
            </a:r>
            <a:r>
              <a:rPr lang="en-US" dirty="0" err="1"/>
              <a:t>sudo</a:t>
            </a:r>
            <a:r>
              <a:rPr lang="en-US" dirty="0"/>
              <a:t> python3 </a:t>
            </a:r>
            <a:r>
              <a:rPr lang="en-US" dirty="0">
                <a:highlight>
                  <a:srgbClr val="FFFF00"/>
                </a:highlight>
              </a:rPr>
              <a:t>train_als_models.py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sudo</a:t>
            </a:r>
            <a:r>
              <a:rPr lang="en-US" dirty="0"/>
              <a:t> python3 cluster_server.py</a:t>
            </a:r>
          </a:p>
          <a:p>
            <a:pPr lvl="1"/>
            <a:r>
              <a:rPr lang="en-US" dirty="0"/>
              <a:t>worker: </a:t>
            </a:r>
            <a:r>
              <a:rPr lang="en-US" dirty="0" err="1"/>
              <a:t>sudo</a:t>
            </a:r>
            <a:r>
              <a:rPr lang="en-US" dirty="0"/>
              <a:t> python3 worker_server.py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r>
              <a:rPr lang="es-ES" dirty="0" err="1"/>
              <a:t>worker</a:t>
            </a:r>
            <a:r>
              <a:rPr lang="es-ES" dirty="0"/>
              <a:t>: sudo python3 </a:t>
            </a:r>
            <a:r>
              <a:rPr lang="es-ES" dirty="0">
                <a:highlight>
                  <a:srgbClr val="FFFF00"/>
                </a:highlight>
              </a:rPr>
              <a:t>als_predictor.py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7169-8430-47C2-B38E-5B06A07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Full Dataset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D1FC-C4A0-4468-9897-907B064E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alsX_item_factors.bin</a:t>
            </a:r>
            <a:r>
              <a:rPr lang="en-US" dirty="0"/>
              <a:t>, </a:t>
            </a:r>
            <a:r>
              <a:rPr lang="en-US" dirty="0" err="1"/>
              <a:t>alsX_movie_ids.bin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python3 </a:t>
            </a:r>
            <a:r>
              <a:rPr lang="en-US" dirty="0">
                <a:highlight>
                  <a:srgbClr val="FFFF00"/>
                </a:highlight>
              </a:rPr>
              <a:t>train_als_models.py </a:t>
            </a:r>
            <a:r>
              <a:rPr lang="en-US" dirty="0" err="1">
                <a:highlight>
                  <a:srgbClr val="FFFF00"/>
                </a:highlight>
              </a:rPr>
              <a:t>training_set_ratio</a:t>
            </a:r>
            <a:r>
              <a:rPr lang="en-US" dirty="0">
                <a:highlight>
                  <a:srgbClr val="FFFF00"/>
                </a:highlight>
              </a:rPr>
              <a:t>=1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sym typeface="Wingdings" panose="05000000000000000000" pitchFamily="2" charset="2"/>
              </a:rPr>
              <a:t> "python\app\recommend"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sym typeface="Wingdings" panose="05000000000000000000" pitchFamily="2" charset="2"/>
              </a:rPr>
              <a:t> "python\</a:t>
            </a:r>
            <a:r>
              <a:rPr lang="en-US" dirty="0" err="1">
                <a:sym typeface="Wingdings" panose="05000000000000000000" pitchFamily="2" charset="2"/>
              </a:rPr>
              <a:t>app_local</a:t>
            </a:r>
            <a:r>
              <a:rPr lang="en-US" dirty="0">
                <a:sym typeface="Wingdings" panose="05000000000000000000" pitchFamily="2" charset="2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1E38-3FA4-478D-A90E-F243658A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8525-D07F-4242-B44F-41209BB4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Movies (</a:t>
            </a:r>
            <a:r>
              <a:rPr lang="en-US" dirty="0" err="1"/>
              <a:t>similar_movies.bin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sudo</a:t>
            </a:r>
            <a:r>
              <a:rPr lang="en-US" dirty="0"/>
              <a:t> python3 cluster_server.py</a:t>
            </a:r>
          </a:p>
          <a:p>
            <a:pPr lvl="1"/>
            <a:r>
              <a:rPr lang="en-US" dirty="0"/>
              <a:t>This step requires 3GB / Core</a:t>
            </a:r>
            <a:br>
              <a:rPr lang="en-US" dirty="0"/>
            </a:br>
            <a:r>
              <a:rPr lang="en-US" sz="2800" dirty="0"/>
              <a:t>If using 2GB / core, </a:t>
            </a:r>
            <a:r>
              <a:rPr lang="en-US" sz="2800" dirty="0">
                <a:highlight>
                  <a:srgbClr val="00FFFF"/>
                </a:highlight>
              </a:rPr>
              <a:t>16 cores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worker: </a:t>
            </a:r>
            <a:r>
              <a:rPr lang="en-US" sz="2800" dirty="0" err="1"/>
              <a:t>sudo</a:t>
            </a:r>
            <a:r>
              <a:rPr lang="en-US" sz="2800" dirty="0"/>
              <a:t> python3 </a:t>
            </a:r>
            <a:r>
              <a:rPr lang="en-US" sz="2800" dirty="0">
                <a:highlight>
                  <a:srgbClr val="FFFF00"/>
                </a:highlight>
              </a:rPr>
              <a:t>worker_server.py</a:t>
            </a:r>
            <a:r>
              <a:rPr lang="en-US" sz="2800" dirty="0"/>
              <a:t> </a:t>
            </a:r>
            <a:r>
              <a:rPr lang="en-US" sz="2800" dirty="0" err="1">
                <a:highlight>
                  <a:srgbClr val="00FFFF"/>
                </a:highlight>
              </a:rPr>
              <a:t>cpu_count</a:t>
            </a:r>
            <a:r>
              <a:rPr lang="en-US" sz="2800" dirty="0">
                <a:highlight>
                  <a:srgbClr val="00FFFF"/>
                </a:highlight>
              </a:rPr>
              <a:t>=8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r>
              <a:rPr lang="en-US" dirty="0"/>
              <a:t>worker: </a:t>
            </a:r>
            <a:r>
              <a:rPr lang="en-US" dirty="0" err="1"/>
              <a:t>sudo</a:t>
            </a:r>
            <a:r>
              <a:rPr lang="en-US" dirty="0"/>
              <a:t> python3 </a:t>
            </a:r>
            <a:r>
              <a:rPr lang="es-ES" dirty="0">
                <a:highlight>
                  <a:srgbClr val="FFFF00"/>
                </a:highlight>
              </a:rPr>
              <a:t>build_similar_movies_db.py</a:t>
            </a:r>
          </a:p>
          <a:p>
            <a:r>
              <a:rPr lang="es-ES" dirty="0"/>
              <a:t>Use "</a:t>
            </a:r>
            <a:r>
              <a:rPr lang="es-ES" dirty="0" err="1"/>
              <a:t>user</a:t>
            </a:r>
            <a:r>
              <a:rPr lang="es-ES" dirty="0"/>
              <a:t> data" </a:t>
            </a:r>
            <a:r>
              <a:rPr lang="es-ES" dirty="0" err="1"/>
              <a:t>to</a:t>
            </a:r>
            <a:r>
              <a:rPr lang="es-ES" dirty="0"/>
              <a:t> auto </a:t>
            </a:r>
            <a:r>
              <a:rPr lang="es-ES" dirty="0" err="1"/>
              <a:t>start</a:t>
            </a:r>
            <a:r>
              <a:rPr lang="es-ES" dirty="0"/>
              <a:t> "worker_server.py"	</a:t>
            </a:r>
          </a:p>
          <a:p>
            <a:pPr marL="457200" lvl="1" indent="0">
              <a:buNone/>
            </a:pPr>
            <a:r>
              <a:rPr lang="en-US" sz="2800" dirty="0"/>
              <a:t>#!/bin/</a:t>
            </a:r>
            <a:r>
              <a:rPr lang="en-US" sz="2800" dirty="0" err="1"/>
              <a:t>sh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cd /home/ec2-user</a:t>
            </a:r>
          </a:p>
          <a:p>
            <a:pPr marL="457200" lvl="1" indent="0">
              <a:buNone/>
            </a:pPr>
            <a:r>
              <a:rPr lang="en-US" sz="2800" dirty="0"/>
              <a:t>./startup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D1403-530A-4133-9520-2986E59C7C74}"/>
              </a:ext>
            </a:extLst>
          </p:cNvPr>
          <p:cNvSpPr txBox="1"/>
          <p:nvPr/>
        </p:nvSpPr>
        <p:spPr>
          <a:xfrm>
            <a:off x="5433308" y="5173069"/>
            <a:ext cx="5482342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full_data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python3 worker_server.py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F90354-7B5C-4491-8BFB-E88584686906}"/>
              </a:ext>
            </a:extLst>
          </p:cNvPr>
          <p:cNvSpPr/>
          <p:nvPr/>
        </p:nvSpPr>
        <p:spPr>
          <a:xfrm>
            <a:off x="2889250" y="5515095"/>
            <a:ext cx="2413000" cy="555505"/>
          </a:xfrm>
          <a:custGeom>
            <a:avLst/>
            <a:gdLst>
              <a:gd name="connsiteX0" fmla="*/ 0 w 2413000"/>
              <a:gd name="connsiteY0" fmla="*/ 555505 h 555505"/>
              <a:gd name="connsiteX1" fmla="*/ 654050 w 2413000"/>
              <a:gd name="connsiteY1" fmla="*/ 549155 h 555505"/>
              <a:gd name="connsiteX2" fmla="*/ 1346200 w 2413000"/>
              <a:gd name="connsiteY2" fmla="*/ 504705 h 555505"/>
              <a:gd name="connsiteX3" fmla="*/ 1568450 w 2413000"/>
              <a:gd name="connsiteY3" fmla="*/ 415805 h 555505"/>
              <a:gd name="connsiteX4" fmla="*/ 1733550 w 2413000"/>
              <a:gd name="connsiteY4" fmla="*/ 130055 h 555505"/>
              <a:gd name="connsiteX5" fmla="*/ 1943100 w 2413000"/>
              <a:gd name="connsiteY5" fmla="*/ 34805 h 555505"/>
              <a:gd name="connsiteX6" fmla="*/ 2254250 w 2413000"/>
              <a:gd name="connsiteY6" fmla="*/ 3055 h 555505"/>
              <a:gd name="connsiteX7" fmla="*/ 2413000 w 2413000"/>
              <a:gd name="connsiteY7" fmla="*/ 3055 h 55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3000" h="555505">
                <a:moveTo>
                  <a:pt x="0" y="555505"/>
                </a:moveTo>
                <a:lnTo>
                  <a:pt x="654050" y="549155"/>
                </a:lnTo>
                <a:cubicBezTo>
                  <a:pt x="878417" y="540688"/>
                  <a:pt x="1193800" y="526930"/>
                  <a:pt x="1346200" y="504705"/>
                </a:cubicBezTo>
                <a:cubicBezTo>
                  <a:pt x="1498600" y="482480"/>
                  <a:pt x="1503892" y="478247"/>
                  <a:pt x="1568450" y="415805"/>
                </a:cubicBezTo>
                <a:cubicBezTo>
                  <a:pt x="1633008" y="353363"/>
                  <a:pt x="1671108" y="193555"/>
                  <a:pt x="1733550" y="130055"/>
                </a:cubicBezTo>
                <a:cubicBezTo>
                  <a:pt x="1795992" y="66555"/>
                  <a:pt x="1856317" y="55972"/>
                  <a:pt x="1943100" y="34805"/>
                </a:cubicBezTo>
                <a:cubicBezTo>
                  <a:pt x="2029883" y="13638"/>
                  <a:pt x="2175933" y="8347"/>
                  <a:pt x="2254250" y="3055"/>
                </a:cubicBezTo>
                <a:cubicBezTo>
                  <a:pt x="2332567" y="-2237"/>
                  <a:pt x="2372783" y="409"/>
                  <a:pt x="2413000" y="3055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E01A-972B-4FB3-A6B4-4A4D2B03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75B0-B6EE-449D-BC57-02EB8E71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(</a:t>
            </a:r>
            <a:r>
              <a:rPr lang="en-US" dirty="0" err="1"/>
              <a:t>title_search_index.bin</a:t>
            </a:r>
            <a:r>
              <a:rPr lang="en-US" dirty="0"/>
              <a:t>, </a:t>
            </a:r>
            <a:r>
              <a:rPr lang="en-US" dirty="0" err="1"/>
              <a:t>tmdb_data.bin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build_title_search_index.py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download_tmdb_data.py</a:t>
            </a:r>
          </a:p>
          <a:p>
            <a:r>
              <a:rPr lang="en-US" dirty="0"/>
              <a:t>Application files: python\</a:t>
            </a:r>
            <a:r>
              <a:rPr lang="en-US" dirty="0" err="1"/>
              <a:t>app_local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B44-E24F-44C3-A4C1-F607FA6C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EF5D-4988-4E31-A9B3-0E229879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Mostly Python (Numpy, SciPy)</a:t>
            </a:r>
          </a:p>
          <a:p>
            <a:r>
              <a:rPr lang="en-US" dirty="0"/>
              <a:t>C++ (ALS)</a:t>
            </a:r>
          </a:p>
          <a:p>
            <a:r>
              <a:rPr lang="en-US" dirty="0"/>
              <a:t>JavaScript (App)</a:t>
            </a:r>
          </a:p>
          <a:p>
            <a:r>
              <a:rPr lang="en-US" dirty="0"/>
              <a:t>MovieLens dataset</a:t>
            </a:r>
          </a:p>
          <a:p>
            <a:r>
              <a:rPr lang="en-US" dirty="0"/>
              <a:t>AWS (optional)</a:t>
            </a:r>
          </a:p>
          <a:p>
            <a:pPr lvl="1"/>
            <a:r>
              <a:rPr lang="en-US" dirty="0"/>
              <a:t>Storage: S3, DynamoDB, EFS</a:t>
            </a:r>
          </a:p>
          <a:p>
            <a:pPr lvl="1"/>
            <a:r>
              <a:rPr lang="en-US" dirty="0"/>
              <a:t>Compute: EC2, Lambda</a:t>
            </a:r>
          </a:p>
          <a:p>
            <a:pPr lvl="1"/>
            <a:r>
              <a:rPr lang="en-US" dirty="0"/>
              <a:t>Web Hosting</a:t>
            </a:r>
          </a:p>
        </p:txBody>
      </p:sp>
    </p:spTree>
    <p:extLst>
      <p:ext uri="{BB962C8B-B14F-4D97-AF65-F5344CB8AC3E}">
        <p14:creationId xmlns:p14="http://schemas.microsoft.com/office/powerpoint/2010/main" val="137355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DC4C-0D3E-430E-B7CE-03915EDD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B83-611F-41E8-A2D9-E230CF83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JavaScript only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nn-NO" dirty="0"/>
              <a:t>&lt;div id="model_params_div"&gt;&lt;/div&gt;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ModelParams</a:t>
            </a:r>
            <a:endParaRPr lang="en-US" dirty="0"/>
          </a:p>
          <a:p>
            <a:r>
              <a:rPr lang="en-US" dirty="0"/>
              <a:t>API Example: recommend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5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01B2-4165-4088-AF93-E8E328B4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8815-F5E7-4F47-8429-8FF6F044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E:\proj2018\movies_recommend\python\app_local&gt;</a:t>
            </a:r>
            <a:r>
              <a:rPr lang="en-US" dirty="0">
                <a:highlight>
                  <a:srgbClr val="FFFF00"/>
                </a:highlight>
              </a:rPr>
              <a:t>python server.py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Open: python\</a:t>
            </a:r>
            <a:r>
              <a:rPr lang="en-US" dirty="0" err="1"/>
              <a:t>app_local</a:t>
            </a:r>
            <a:r>
              <a:rPr lang="en-US" dirty="0"/>
              <a:t>\</a:t>
            </a:r>
            <a:r>
              <a:rPr lang="en-US" dirty="0" err="1"/>
              <a:t>web_page</a:t>
            </a:r>
            <a:r>
              <a:rPr lang="en-US" dirty="0"/>
              <a:t>\</a:t>
            </a:r>
            <a:r>
              <a:rPr lang="en-US" dirty="0">
                <a:highlight>
                  <a:srgbClr val="FFFF00"/>
                </a:highlight>
              </a:rPr>
              <a:t>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E451-833B-4AF0-885E-4C586CD5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B786-9059-4C6B-93EF-03A473A9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Build Process</a:t>
            </a:r>
          </a:p>
          <a:p>
            <a:pPr lvl="1"/>
            <a:r>
              <a:rPr lang="en-US" dirty="0"/>
              <a:t>Windows </a:t>
            </a:r>
            <a:r>
              <a:rPr lang="en-US"/>
              <a:t>(python\app\): </a:t>
            </a:r>
            <a:endParaRPr lang="en-US" dirty="0"/>
          </a:p>
          <a:p>
            <a:pPr lvl="2"/>
            <a:r>
              <a:rPr lang="en-US" dirty="0"/>
              <a:t>copy in the ALS models</a:t>
            </a:r>
          </a:p>
          <a:p>
            <a:pPr lvl="2"/>
            <a:r>
              <a:rPr lang="en-US" dirty="0"/>
              <a:t>python build.py</a:t>
            </a:r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cd recommend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python3 -m pip install numpy --target .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python3 -m pip install scipy --target .</a:t>
            </a:r>
          </a:p>
          <a:p>
            <a:pPr lvl="2"/>
            <a:r>
              <a:rPr lang="en-US" dirty="0"/>
              <a:t>python3 ec2_build.py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7847-EA82-4692-BBA2-5AE06E31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9E9-BC71-49FE-87C5-714752D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(user profile)•(item profile) = score</a:t>
            </a:r>
          </a:p>
          <a:p>
            <a:r>
              <a:rPr lang="en-US" sz="320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ABCF12-53DD-48C2-9C70-887F7A6D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683"/>
              </p:ext>
            </p:extLst>
          </p:nvPr>
        </p:nvGraphicFramePr>
        <p:xfrm>
          <a:off x="6503668" y="3158066"/>
          <a:ext cx="51358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99">
                  <a:extLst>
                    <a:ext uri="{9D8B030D-6E8A-4147-A177-3AD203B41FA5}">
                      <a16:colId xmlns:a16="http://schemas.microsoft.com/office/drawing/2014/main" val="73887385"/>
                    </a:ext>
                  </a:extLst>
                </a:gridCol>
                <a:gridCol w="2045653">
                  <a:extLst>
                    <a:ext uri="{9D8B030D-6E8A-4147-A177-3AD203B41FA5}">
                      <a16:colId xmlns:a16="http://schemas.microsoft.com/office/drawing/2014/main" val="3299252292"/>
                    </a:ext>
                  </a:extLst>
                </a:gridCol>
                <a:gridCol w="1733830">
                  <a:extLst>
                    <a:ext uri="{9D8B030D-6E8A-4147-A177-3AD203B41FA5}">
                      <a16:colId xmlns:a16="http://schemas.microsoft.com/office/drawing/2014/main" val="374835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Science Fiction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1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Titanic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514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C9C734-4F06-489A-82AF-EEE4A9533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56360"/>
              </p:ext>
            </p:extLst>
          </p:nvPr>
        </p:nvGraphicFramePr>
        <p:xfrm>
          <a:off x="1419225" y="3158066"/>
          <a:ext cx="47625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145">
                  <a:extLst>
                    <a:ext uri="{9D8B030D-6E8A-4147-A177-3AD203B41FA5}">
                      <a16:colId xmlns:a16="http://schemas.microsoft.com/office/drawing/2014/main" val="73887385"/>
                    </a:ext>
                  </a:extLst>
                </a:gridCol>
                <a:gridCol w="2092724">
                  <a:extLst>
                    <a:ext uri="{9D8B030D-6E8A-4147-A177-3AD203B41FA5}">
                      <a16:colId xmlns:a16="http://schemas.microsoft.com/office/drawing/2014/main" val="3299252292"/>
                    </a:ext>
                  </a:extLst>
                </a:gridCol>
                <a:gridCol w="1610631">
                  <a:extLst>
                    <a:ext uri="{9D8B030D-6E8A-4147-A177-3AD203B41FA5}">
                      <a16:colId xmlns:a16="http://schemas.microsoft.com/office/drawing/2014/main" val="374835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Science Fiction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12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31C5C1-A191-4ED9-BC40-71D9115EF3C3}"/>
              </a:ext>
            </a:extLst>
          </p:cNvPr>
          <p:cNvSpPr txBox="1"/>
          <p:nvPr/>
        </p:nvSpPr>
        <p:spPr>
          <a:xfrm>
            <a:off x="1419225" y="4806847"/>
            <a:ext cx="911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(Louis) • (Star Trek) = </a:t>
            </a:r>
            <a:r>
              <a:rPr lang="en-US" sz="2400">
                <a:highlight>
                  <a:srgbClr val="00FFFF"/>
                </a:highlight>
              </a:rPr>
              <a:t>1</a:t>
            </a:r>
            <a:r>
              <a:rPr lang="en-US" sz="2400"/>
              <a:t> * </a:t>
            </a:r>
            <a:r>
              <a:rPr lang="en-US" sz="2400">
                <a:highlight>
                  <a:srgbClr val="00FF00"/>
                </a:highlight>
              </a:rPr>
              <a:t>1</a:t>
            </a:r>
            <a:r>
              <a:rPr lang="en-US" sz="2400"/>
              <a:t> + </a:t>
            </a:r>
            <a:r>
              <a:rPr lang="en-US" sz="2400">
                <a:highlight>
                  <a:srgbClr val="00FFFF"/>
                </a:highlight>
              </a:rPr>
              <a:t>0.1</a:t>
            </a:r>
            <a:r>
              <a:rPr lang="en-US" sz="2400"/>
              <a:t> * </a:t>
            </a:r>
            <a:r>
              <a:rPr lang="en-US" sz="2400">
                <a:highlight>
                  <a:srgbClr val="00FF00"/>
                </a:highlight>
              </a:rPr>
              <a:t>0.05</a:t>
            </a:r>
            <a:r>
              <a:rPr lang="en-US" sz="2400"/>
              <a:t> = 1.005</a:t>
            </a:r>
          </a:p>
          <a:p>
            <a:endParaRPr lang="en-US" sz="2400"/>
          </a:p>
          <a:p>
            <a:r>
              <a:rPr lang="en-US" sz="2400"/>
              <a:t>(Louis) • (Titanic) = </a:t>
            </a:r>
            <a:r>
              <a:rPr lang="en-US" sz="2400">
                <a:highlight>
                  <a:srgbClr val="00FFFF"/>
                </a:highlight>
              </a:rPr>
              <a:t>1</a:t>
            </a:r>
            <a:r>
              <a:rPr lang="en-US" sz="2400"/>
              <a:t> * </a:t>
            </a:r>
            <a:r>
              <a:rPr lang="en-US" sz="2400">
                <a:highlight>
                  <a:srgbClr val="00FF00"/>
                </a:highlight>
              </a:rPr>
              <a:t>0.1</a:t>
            </a:r>
            <a:r>
              <a:rPr lang="en-US" sz="2400"/>
              <a:t> + </a:t>
            </a:r>
            <a:r>
              <a:rPr lang="en-US" sz="2400">
                <a:highlight>
                  <a:srgbClr val="00FFFF"/>
                </a:highlight>
              </a:rPr>
              <a:t>0.1</a:t>
            </a:r>
            <a:r>
              <a:rPr lang="en-US" sz="2400"/>
              <a:t> * </a:t>
            </a:r>
            <a:r>
              <a:rPr lang="en-US" sz="2400">
                <a:highlight>
                  <a:srgbClr val="00FF00"/>
                </a:highlight>
              </a:rPr>
              <a:t>1</a:t>
            </a:r>
            <a:r>
              <a:rPr lang="en-US" sz="2400"/>
              <a:t> = 0.2</a:t>
            </a:r>
          </a:p>
        </p:txBody>
      </p:sp>
    </p:spTree>
    <p:extLst>
      <p:ext uri="{BB962C8B-B14F-4D97-AF65-F5344CB8AC3E}">
        <p14:creationId xmlns:p14="http://schemas.microsoft.com/office/powerpoint/2010/main" val="219777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7847-EA82-4692-BBA2-5AE06E31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9E9-BC71-49FE-87C5-714752D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ABCF12-53DD-48C2-9C70-887F7A6D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28618"/>
              </p:ext>
            </p:extLst>
          </p:nvPr>
        </p:nvGraphicFramePr>
        <p:xfrm>
          <a:off x="6503670" y="2443691"/>
          <a:ext cx="51358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99">
                  <a:extLst>
                    <a:ext uri="{9D8B030D-6E8A-4147-A177-3AD203B41FA5}">
                      <a16:colId xmlns:a16="http://schemas.microsoft.com/office/drawing/2014/main" val="73887385"/>
                    </a:ext>
                  </a:extLst>
                </a:gridCol>
                <a:gridCol w="2045653">
                  <a:extLst>
                    <a:ext uri="{9D8B030D-6E8A-4147-A177-3AD203B41FA5}">
                      <a16:colId xmlns:a16="http://schemas.microsoft.com/office/drawing/2014/main" val="3299252292"/>
                    </a:ext>
                  </a:extLst>
                </a:gridCol>
                <a:gridCol w="1733830">
                  <a:extLst>
                    <a:ext uri="{9D8B030D-6E8A-4147-A177-3AD203B41FA5}">
                      <a16:colId xmlns:a16="http://schemas.microsoft.com/office/drawing/2014/main" val="374835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Star Trek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</a:t>
                      </a:r>
                      <a:r>
                        <a:rPr lang="en-US" sz="2400" baseline="-25000"/>
                        <a:t>0,0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</a:t>
                      </a:r>
                      <a:r>
                        <a:rPr lang="en-US" sz="2400" baseline="-25000"/>
                        <a:t>0,1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1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Titanic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</a:t>
                      </a:r>
                      <a:r>
                        <a:rPr lang="en-US" sz="2400" baseline="-25000"/>
                        <a:t>1,0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</a:t>
                      </a:r>
                      <a:r>
                        <a:rPr lang="en-US" sz="2400" baseline="-25000"/>
                        <a:t>1,1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514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C9C734-4F06-489A-82AF-EEE4A9533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94501"/>
              </p:ext>
            </p:extLst>
          </p:nvPr>
        </p:nvGraphicFramePr>
        <p:xfrm>
          <a:off x="1419225" y="2443691"/>
          <a:ext cx="47625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145">
                  <a:extLst>
                    <a:ext uri="{9D8B030D-6E8A-4147-A177-3AD203B41FA5}">
                      <a16:colId xmlns:a16="http://schemas.microsoft.com/office/drawing/2014/main" val="73887385"/>
                    </a:ext>
                  </a:extLst>
                </a:gridCol>
                <a:gridCol w="2092724">
                  <a:extLst>
                    <a:ext uri="{9D8B030D-6E8A-4147-A177-3AD203B41FA5}">
                      <a16:colId xmlns:a16="http://schemas.microsoft.com/office/drawing/2014/main" val="3299252292"/>
                    </a:ext>
                  </a:extLst>
                </a:gridCol>
                <a:gridCol w="1610631">
                  <a:extLst>
                    <a:ext uri="{9D8B030D-6E8A-4147-A177-3AD203B41FA5}">
                      <a16:colId xmlns:a16="http://schemas.microsoft.com/office/drawing/2014/main" val="374835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4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Louis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</a:t>
                      </a:r>
                      <a:r>
                        <a:rPr lang="en-US" sz="2400" baseline="-25000"/>
                        <a:t>0,0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</a:t>
                      </a:r>
                      <a:r>
                        <a:rPr lang="en-US" sz="2400" baseline="-25000"/>
                        <a:t>0,1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12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31C5C1-A191-4ED9-BC40-71D9115EF3C3}"/>
              </a:ext>
            </a:extLst>
          </p:cNvPr>
          <p:cNvSpPr txBox="1"/>
          <p:nvPr/>
        </p:nvSpPr>
        <p:spPr>
          <a:xfrm>
            <a:off x="1419225" y="4082947"/>
            <a:ext cx="911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(Louis) • (Star Trek) =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0,0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m</a:t>
            </a:r>
            <a:r>
              <a:rPr lang="en-US" sz="2400" baseline="-25000" dirty="0">
                <a:highlight>
                  <a:srgbClr val="00FF00"/>
                </a:highlight>
              </a:rPr>
              <a:t>0,0</a:t>
            </a:r>
            <a:r>
              <a:rPr lang="en-US" sz="2400" dirty="0"/>
              <a:t> +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0,1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m</a:t>
            </a:r>
            <a:r>
              <a:rPr lang="en-US" sz="2400" baseline="-25000" dirty="0">
                <a:highlight>
                  <a:srgbClr val="00FF00"/>
                </a:highlight>
              </a:rPr>
              <a:t>0,1</a:t>
            </a:r>
            <a:r>
              <a:rPr lang="en-US" sz="2400" dirty="0"/>
              <a:t> = +2.5</a:t>
            </a:r>
          </a:p>
          <a:p>
            <a:endParaRPr lang="en-US" sz="2400" dirty="0"/>
          </a:p>
          <a:p>
            <a:r>
              <a:rPr lang="en-US" sz="2400" dirty="0"/>
              <a:t>(Louis) • (Titanic) =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0,0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m</a:t>
            </a:r>
            <a:r>
              <a:rPr lang="en-US" sz="2400" baseline="-25000" dirty="0">
                <a:highlight>
                  <a:srgbClr val="00FF00"/>
                </a:highlight>
              </a:rPr>
              <a:t>1,0</a:t>
            </a:r>
            <a:r>
              <a:rPr lang="en-US" sz="2400" dirty="0"/>
              <a:t> +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0,1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m</a:t>
            </a:r>
            <a:r>
              <a:rPr lang="en-US" sz="2400" baseline="-25000" dirty="0">
                <a:highlight>
                  <a:srgbClr val="00FF00"/>
                </a:highlight>
              </a:rPr>
              <a:t>1,1</a:t>
            </a:r>
            <a:r>
              <a:rPr lang="en-US" sz="2400" dirty="0"/>
              <a:t> = +0.5</a:t>
            </a:r>
          </a:p>
        </p:txBody>
      </p:sp>
    </p:spTree>
    <p:extLst>
      <p:ext uri="{BB962C8B-B14F-4D97-AF65-F5344CB8AC3E}">
        <p14:creationId xmlns:p14="http://schemas.microsoft.com/office/powerpoint/2010/main" val="31232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7F76-D911-4025-AB70-0182F61C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EF7F1-A153-4079-B0E9-7C8427023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Randomize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,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>
                  <a:highlight>
                    <a:srgbClr val="00FF00"/>
                  </a:highlight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solve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EF7F1-A153-4079-B0E9-7C8427023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30212D6-7116-4AED-B6AB-3D1623455B0C}"/>
              </a:ext>
            </a:extLst>
          </p:cNvPr>
          <p:cNvSpPr txBox="1"/>
          <p:nvPr/>
        </p:nvSpPr>
        <p:spPr>
          <a:xfrm>
            <a:off x="2105025" y="2539897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0,0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0.3</a:t>
            </a:r>
            <a:r>
              <a:rPr lang="en-US" sz="2400" dirty="0"/>
              <a:t>   +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0,1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0.5</a:t>
            </a:r>
            <a:r>
              <a:rPr lang="en-US" sz="2400" dirty="0"/>
              <a:t> = +2.5</a:t>
            </a:r>
          </a:p>
          <a:p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0,0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0.25</a:t>
            </a:r>
            <a:r>
              <a:rPr lang="en-US" sz="2400" dirty="0"/>
              <a:t> + </a:t>
            </a:r>
            <a:r>
              <a:rPr lang="en-US" sz="2400" dirty="0">
                <a:highlight>
                  <a:srgbClr val="00FFFF"/>
                </a:highlight>
              </a:rPr>
              <a:t>u</a:t>
            </a:r>
            <a:r>
              <a:rPr lang="en-US" sz="2400" baseline="-25000" dirty="0">
                <a:highlight>
                  <a:srgbClr val="00FFFF"/>
                </a:highlight>
              </a:rPr>
              <a:t>0,1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00"/>
                </a:highlight>
              </a:rPr>
              <a:t>0.6</a:t>
            </a:r>
            <a:r>
              <a:rPr lang="en-US" sz="2400" dirty="0"/>
              <a:t> = +0.5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5B884-DD79-417B-A4EB-7DA6F11C8C07}"/>
                  </a:ext>
                </a:extLst>
              </p:cNvPr>
              <p:cNvSpPr txBox="1"/>
              <p:nvPr/>
            </p:nvSpPr>
            <p:spPr>
              <a:xfrm>
                <a:off x="6429375" y="2679371"/>
                <a:ext cx="3381375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22.73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−8.64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5B884-DD79-417B-A4EB-7DA6F11C8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2679371"/>
                <a:ext cx="3381375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5FADE3-1D75-422D-81F0-680F93DFDC67}"/>
              </a:ext>
            </a:extLst>
          </p:cNvPr>
          <p:cNvSpPr txBox="1"/>
          <p:nvPr/>
        </p:nvSpPr>
        <p:spPr>
          <a:xfrm>
            <a:off x="2105025" y="4434389"/>
            <a:ext cx="4886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00FFFF"/>
                </a:highlight>
              </a:rPr>
              <a:t>22.73</a:t>
            </a:r>
            <a:r>
              <a:rPr lang="en-US" sz="2400"/>
              <a:t> </a:t>
            </a:r>
            <a:r>
              <a:rPr lang="en-US" sz="2400">
                <a:highlight>
                  <a:srgbClr val="00FF00"/>
                </a:highlight>
              </a:rPr>
              <a:t>m</a:t>
            </a:r>
            <a:r>
              <a:rPr lang="en-US" sz="2400" baseline="-25000">
                <a:highlight>
                  <a:srgbClr val="00FF00"/>
                </a:highlight>
              </a:rPr>
              <a:t>0,0</a:t>
            </a:r>
            <a:r>
              <a:rPr lang="en-US" sz="2400"/>
              <a:t> + </a:t>
            </a:r>
            <a:r>
              <a:rPr lang="en-US" sz="2400">
                <a:highlight>
                  <a:srgbClr val="00FFFF"/>
                </a:highlight>
              </a:rPr>
              <a:t>-8.64</a:t>
            </a:r>
            <a:r>
              <a:rPr lang="en-US" sz="2400"/>
              <a:t> </a:t>
            </a:r>
            <a:r>
              <a:rPr lang="en-US" sz="2400">
                <a:highlight>
                  <a:srgbClr val="00FF00"/>
                </a:highlight>
              </a:rPr>
              <a:t>m</a:t>
            </a:r>
            <a:r>
              <a:rPr lang="en-US" sz="2400" baseline="-25000">
                <a:highlight>
                  <a:srgbClr val="00FF00"/>
                </a:highlight>
              </a:rPr>
              <a:t>0,1</a:t>
            </a:r>
            <a:r>
              <a:rPr lang="en-US" sz="2400"/>
              <a:t> = +2.5</a:t>
            </a:r>
          </a:p>
          <a:p>
            <a:r>
              <a:rPr lang="en-US" sz="2400">
                <a:highlight>
                  <a:srgbClr val="00FFFF"/>
                </a:highlight>
              </a:rPr>
              <a:t>22.73</a:t>
            </a:r>
            <a:r>
              <a:rPr lang="en-US" sz="2400"/>
              <a:t> </a:t>
            </a:r>
            <a:r>
              <a:rPr lang="en-US" sz="2400">
                <a:highlight>
                  <a:srgbClr val="00FF00"/>
                </a:highlight>
              </a:rPr>
              <a:t>m</a:t>
            </a:r>
            <a:r>
              <a:rPr lang="en-US" sz="2400" baseline="-25000">
                <a:highlight>
                  <a:srgbClr val="00FF00"/>
                </a:highlight>
              </a:rPr>
              <a:t>1,0</a:t>
            </a:r>
            <a:r>
              <a:rPr lang="en-US" sz="2400"/>
              <a:t> + </a:t>
            </a:r>
            <a:r>
              <a:rPr lang="en-US" sz="2400">
                <a:highlight>
                  <a:srgbClr val="00FFFF"/>
                </a:highlight>
              </a:rPr>
              <a:t>-8.64</a:t>
            </a:r>
            <a:r>
              <a:rPr lang="en-US" sz="2400"/>
              <a:t> </a:t>
            </a:r>
            <a:r>
              <a:rPr lang="en-US" sz="2400">
                <a:highlight>
                  <a:srgbClr val="00FF00"/>
                </a:highlight>
              </a:rPr>
              <a:t>m</a:t>
            </a:r>
            <a:r>
              <a:rPr lang="en-US" sz="2400" baseline="-25000">
                <a:highlight>
                  <a:srgbClr val="00FF00"/>
                </a:highlight>
              </a:rPr>
              <a:t>1,1</a:t>
            </a:r>
            <a:r>
              <a:rPr lang="en-US" sz="2400"/>
              <a:t> = +0.5</a:t>
            </a:r>
          </a:p>
        </p:txBody>
      </p:sp>
    </p:spTree>
    <p:extLst>
      <p:ext uri="{BB962C8B-B14F-4D97-AF65-F5344CB8AC3E}">
        <p14:creationId xmlns:p14="http://schemas.microsoft.com/office/powerpoint/2010/main" val="24148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D22-9B02-4B36-8E31-57169BC5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Sparse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4FED-753D-4498-895F-5CE8EE85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equation is a single (user, movie, rating)</a:t>
            </a:r>
          </a:p>
          <a:p>
            <a:r>
              <a:rPr lang="en-US" dirty="0"/>
              <a:t>As of 2018 September, the MovieLens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1058-C82A-4871-9D6D-C1F93501C111}"/>
                  </a:ext>
                </a:extLst>
              </p:cNvPr>
              <p:cNvSpPr txBox="1"/>
              <p:nvPr/>
            </p:nvSpPr>
            <p:spPr>
              <a:xfrm>
                <a:off x="2247900" y="3752850"/>
                <a:ext cx="5962650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1058-C82A-4871-9D6D-C1F93501C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3752850"/>
                <a:ext cx="5962650" cy="2077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371BE-B4EA-43FB-A1AD-AB5FE2FE2BE8}"/>
              </a:ext>
            </a:extLst>
          </p:cNvPr>
          <p:cNvCxnSpPr/>
          <p:nvPr/>
        </p:nvCxnSpPr>
        <p:spPr>
          <a:xfrm>
            <a:off x="3746500" y="3895725"/>
            <a:ext cx="0" cy="182880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E63450-CFD3-47F1-A817-091AE0F4889E}"/>
              </a:ext>
            </a:extLst>
          </p:cNvPr>
          <p:cNvCxnSpPr/>
          <p:nvPr/>
        </p:nvCxnSpPr>
        <p:spPr>
          <a:xfrm>
            <a:off x="3933825" y="3752850"/>
            <a:ext cx="1511300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76FF0B-A54F-4165-B0B7-8527E3EF87BC}"/>
              </a:ext>
            </a:extLst>
          </p:cNvPr>
          <p:cNvSpPr txBox="1"/>
          <p:nvPr/>
        </p:nvSpPr>
        <p:spPr>
          <a:xfrm>
            <a:off x="1524005" y="4143375"/>
            <a:ext cx="1962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27 *10</a:t>
            </a:r>
            <a:r>
              <a:rPr lang="en-US" sz="2800" baseline="30000"/>
              <a:t>6</a:t>
            </a:r>
            <a:r>
              <a:rPr lang="en-US" sz="2800"/>
              <a:t> </a:t>
            </a:r>
          </a:p>
          <a:p>
            <a:pPr algn="r"/>
            <a:r>
              <a:rPr lang="en-US" sz="2800"/>
              <a:t>ratings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33E29-5ACB-47B9-8619-FD0B41CBD2DD}"/>
              </a:ext>
            </a:extLst>
          </p:cNvPr>
          <p:cNvSpPr txBox="1"/>
          <p:nvPr/>
        </p:nvSpPr>
        <p:spPr>
          <a:xfrm>
            <a:off x="2228454" y="3262609"/>
            <a:ext cx="492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280 * 10</a:t>
            </a:r>
            <a:r>
              <a:rPr lang="en-US" sz="2800" baseline="30000"/>
              <a:t>3</a:t>
            </a:r>
            <a:r>
              <a:rPr lang="en-US" sz="2800"/>
              <a:t> users *11 factors</a:t>
            </a:r>
          </a:p>
        </p:txBody>
      </p:sp>
    </p:spTree>
    <p:extLst>
      <p:ext uri="{BB962C8B-B14F-4D97-AF65-F5344CB8AC3E}">
        <p14:creationId xmlns:p14="http://schemas.microsoft.com/office/powerpoint/2010/main" val="132398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24A2-B360-45B1-AC62-FB8D6BEB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ALS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B7BBE-AF95-4D1C-9E86-1ABE55BC7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python\basics&gt;python </a:t>
                </a:r>
                <a:r>
                  <a:rPr lang="en-US" b="1" dirty="0">
                    <a:highlight>
                      <a:srgbClr val="FFFF00"/>
                    </a:highlight>
                  </a:rPr>
                  <a:t>lsmr.py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python\basics&gt;python </a:t>
                </a:r>
                <a:r>
                  <a:rPr lang="en-US" b="1" dirty="0">
                    <a:highlight>
                      <a:srgbClr val="FFFF00"/>
                    </a:highlight>
                  </a:rPr>
                  <a:t>als.py</a:t>
                </a:r>
              </a:p>
              <a:p>
                <a:pPr lvl="1"/>
                <a:r>
                  <a:rPr lang="en-US" sz="3600" dirty="0"/>
                  <a:t> generate data using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𝑢𝑠𝑒𝑟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𝑚𝑜𝑣𝑖𝑒</m:t>
                        </m:r>
                      </m:e>
                    </m:acc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split data into training and test sets</a:t>
                </a:r>
              </a:p>
              <a:p>
                <a:pPr lvl="1"/>
                <a:r>
                  <a:rPr lang="en-US" sz="3600" dirty="0"/>
                  <a:t> train ALS models using training data</a:t>
                </a:r>
              </a:p>
              <a:p>
                <a:pPr lvl="1"/>
                <a:r>
                  <a:rPr lang="en-US" sz="3600" dirty="0"/>
                  <a:t> test on test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B7BBE-AF95-4D1C-9E86-1ABE55BC7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5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0286-054E-4464-BF9D-453101D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Agreement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B9EA-642D-4556-BD29-C6ED07F1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 is not a good metric</a:t>
            </a:r>
          </a:p>
          <a:p>
            <a:pPr lvl="1"/>
            <a:r>
              <a:rPr lang="en-US" dirty="0"/>
              <a:t>Categorical data (scores are approximate)</a:t>
            </a:r>
          </a:p>
          <a:p>
            <a:pPr lvl="1"/>
            <a:r>
              <a:rPr lang="en-US" dirty="0"/>
              <a:t>Users see ranking</a:t>
            </a:r>
          </a:p>
          <a:p>
            <a:pPr lvl="1"/>
            <a:r>
              <a:rPr lang="en-US" dirty="0"/>
              <a:t>Some algorithms don’t use produce scores</a:t>
            </a:r>
          </a:p>
          <a:p>
            <a:r>
              <a:rPr lang="en-US" dirty="0"/>
              <a:t>Rank Agreement Percentage</a:t>
            </a:r>
          </a:p>
          <a:p>
            <a:pPr lvl="1"/>
            <a:r>
              <a:rPr lang="en-US" dirty="0"/>
              <a:t>Range 0 ~ 100%</a:t>
            </a:r>
          </a:p>
          <a:p>
            <a:pPr lvl="1"/>
            <a:r>
              <a:rPr lang="en-US" dirty="0"/>
              <a:t>Top heavy</a:t>
            </a:r>
          </a:p>
        </p:txBody>
      </p:sp>
    </p:spTree>
    <p:extLst>
      <p:ext uri="{BB962C8B-B14F-4D97-AF65-F5344CB8AC3E}">
        <p14:creationId xmlns:p14="http://schemas.microsoft.com/office/powerpoint/2010/main" val="21496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7175-AC1D-4532-88B4-7716F3AB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9CDC-0AB2-433E-ADB4-819D32E8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python\100k_data&gt;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count_tags.py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ls_tag.py</a:t>
            </a:r>
          </a:p>
          <a:p>
            <a:pPr lvl="1"/>
            <a:r>
              <a:rPr lang="en-US" dirty="0"/>
              <a:t>python median_predictor.py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ratings_als.py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similar_movies.py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 dirty="0">
                <a:highlight>
                  <a:srgbClr val="FFFF00"/>
                </a:highlight>
              </a:rPr>
              <a:t>title_search.py</a:t>
            </a:r>
            <a:r>
              <a:rPr lang="en-US" dirty="0"/>
              <a:t> &gt; temp.txt</a:t>
            </a:r>
          </a:p>
        </p:txBody>
      </p:sp>
    </p:spTree>
    <p:extLst>
      <p:ext uri="{BB962C8B-B14F-4D97-AF65-F5344CB8AC3E}">
        <p14:creationId xmlns:p14="http://schemas.microsoft.com/office/powerpoint/2010/main" val="3550645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1040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Movie Recommender</vt:lpstr>
      <vt:lpstr>Technologies Used</vt:lpstr>
      <vt:lpstr>Linear Model</vt:lpstr>
      <vt:lpstr>ALS Model</vt:lpstr>
      <vt:lpstr>ALS Solution</vt:lpstr>
      <vt:lpstr>ALS Sparse Matrix</vt:lpstr>
      <vt:lpstr>Solving ALS in Python</vt:lpstr>
      <vt:lpstr>Rank Agreement Percentage</vt:lpstr>
      <vt:lpstr>Algorithms</vt:lpstr>
      <vt:lpstr>Movie Median vs Movie Average</vt:lpstr>
      <vt:lpstr>Big Data Techniques</vt:lpstr>
      <vt:lpstr>AWS Setup (EC2, EFS)</vt:lpstr>
      <vt:lpstr>Build C++ ALS binary</vt:lpstr>
      <vt:lpstr>AWS EC2 Worker</vt:lpstr>
      <vt:lpstr>Model Evaluation (Non ALS)</vt:lpstr>
      <vt:lpstr>ALS Model Evaluation</vt:lpstr>
      <vt:lpstr>ALS Full Dataset Models</vt:lpstr>
      <vt:lpstr>Similar Movies</vt:lpstr>
      <vt:lpstr>Other Data Processing</vt:lpstr>
      <vt:lpstr>App Front End</vt:lpstr>
      <vt:lpstr>App Local</vt:lpstr>
      <vt:lpstr>App Back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Louis</dc:creator>
  <cp:lastModifiedBy>Louis</cp:lastModifiedBy>
  <cp:revision>133</cp:revision>
  <dcterms:created xsi:type="dcterms:W3CDTF">2019-01-16T06:49:26Z</dcterms:created>
  <dcterms:modified xsi:type="dcterms:W3CDTF">2019-01-30T07:45:55Z</dcterms:modified>
</cp:coreProperties>
</file>