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93" r:id="rId2"/>
    <p:sldId id="344" r:id="rId3"/>
    <p:sldId id="345" r:id="rId4"/>
    <p:sldId id="346" r:id="rId5"/>
    <p:sldId id="351" r:id="rId6"/>
    <p:sldId id="352" r:id="rId7"/>
    <p:sldId id="353" r:id="rId8"/>
    <p:sldId id="354" r:id="rId9"/>
    <p:sldId id="361" r:id="rId10"/>
    <p:sldId id="362" r:id="rId11"/>
    <p:sldId id="356" r:id="rId12"/>
    <p:sldId id="365" r:id="rId13"/>
    <p:sldId id="370" r:id="rId14"/>
    <p:sldId id="366" r:id="rId15"/>
    <p:sldId id="367" r:id="rId16"/>
    <p:sldId id="368" r:id="rId17"/>
    <p:sldId id="369" r:id="rId18"/>
    <p:sldId id="360" r:id="rId19"/>
    <p:sldId id="373" r:id="rId20"/>
    <p:sldId id="374" r:id="rId21"/>
    <p:sldId id="375" r:id="rId22"/>
    <p:sldId id="392" r:id="rId23"/>
    <p:sldId id="371" r:id="rId24"/>
    <p:sldId id="372" r:id="rId25"/>
    <p:sldId id="376" r:id="rId26"/>
    <p:sldId id="386" r:id="rId27"/>
    <p:sldId id="387" r:id="rId28"/>
    <p:sldId id="396" r:id="rId29"/>
    <p:sldId id="388" r:id="rId30"/>
    <p:sldId id="389" r:id="rId31"/>
    <p:sldId id="390" r:id="rId32"/>
    <p:sldId id="391" r:id="rId33"/>
    <p:sldId id="377" r:id="rId34"/>
    <p:sldId id="347" r:id="rId35"/>
    <p:sldId id="348" r:id="rId36"/>
    <p:sldId id="349" r:id="rId37"/>
    <p:sldId id="395" r:id="rId38"/>
    <p:sldId id="379" r:id="rId39"/>
    <p:sldId id="393" r:id="rId40"/>
    <p:sldId id="394" r:id="rId41"/>
    <p:sldId id="380" r:id="rId42"/>
    <p:sldId id="381" r:id="rId43"/>
    <p:sldId id="385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 слайд" id="{ADF88F6E-4BCD-4DCD-8AD4-305163C6712E}">
          <p14:sldIdLst>
            <p14:sldId id="293"/>
          </p14:sldIdLst>
        </p14:section>
        <p14:section name="Общая постановка задач ДО" id="{EE258BA9-3DDF-432B-B267-1E0EB9E29026}">
          <p14:sldIdLst>
            <p14:sldId id="344"/>
            <p14:sldId id="345"/>
            <p14:sldId id="346"/>
          </p14:sldIdLst>
        </p14:section>
        <p14:section name="Local search" id="{BA9BE94C-8223-4DD5-88D1-D178CF6C26A0}">
          <p14:sldIdLst>
            <p14:sldId id="351"/>
            <p14:sldId id="352"/>
            <p14:sldId id="353"/>
            <p14:sldId id="354"/>
            <p14:sldId id="361"/>
            <p14:sldId id="362"/>
            <p14:sldId id="356"/>
            <p14:sldId id="365"/>
            <p14:sldId id="370"/>
            <p14:sldId id="366"/>
            <p14:sldId id="367"/>
            <p14:sldId id="368"/>
            <p14:sldId id="369"/>
            <p14:sldId id="360"/>
            <p14:sldId id="373"/>
            <p14:sldId id="374"/>
            <p14:sldId id="375"/>
            <p14:sldId id="392"/>
          </p14:sldIdLst>
        </p14:section>
        <p14:section name="Керниган—Лин" id="{4B32122C-6171-4B40-9A21-087ED77699FE}">
          <p14:sldIdLst>
            <p14:sldId id="371"/>
            <p14:sldId id="372"/>
            <p14:sldId id="376"/>
            <p14:sldId id="386"/>
            <p14:sldId id="387"/>
            <p14:sldId id="396"/>
            <p14:sldId id="388"/>
            <p14:sldId id="389"/>
            <p14:sldId id="390"/>
            <p14:sldId id="391"/>
            <p14:sldId id="377"/>
          </p14:sldIdLst>
        </p14:section>
        <p14:section name="Simulated annealing" id="{E636BD7B-51DB-46BC-887D-C453FD80FFFE}">
          <p14:sldIdLst>
            <p14:sldId id="347"/>
            <p14:sldId id="348"/>
            <p14:sldId id="349"/>
            <p14:sldId id="395"/>
          </p14:sldIdLst>
        </p14:section>
        <p14:section name="Tabu search" id="{75899A42-5C5D-4EA2-B5F1-7ACB3187C583}">
          <p14:sldIdLst>
            <p14:sldId id="379"/>
            <p14:sldId id="393"/>
            <p14:sldId id="394"/>
            <p14:sldId id="380"/>
            <p14:sldId id="381"/>
            <p14:sldId id="3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0886" autoAdjust="0"/>
  </p:normalViewPr>
  <p:slideViewPr>
    <p:cSldViewPr snapToGrid="0">
      <p:cViewPr varScale="1">
        <p:scale>
          <a:sx n="110" d="100"/>
          <a:sy n="110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21081-3EC3-4282-980B-4A8D92A4C658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AC794-F94A-4508-9153-455401128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19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F1597-E961-4B24-9799-8E422C2434E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285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Рисунок</a:t>
            </a:r>
            <a:r>
              <a:rPr lang="ru-RU" baseline="0" dirty="0" smtClean="0"/>
              <a:t> из </a:t>
            </a:r>
            <a:r>
              <a:rPr lang="en-US" baseline="0" dirty="0" err="1" smtClean="0"/>
              <a:t>DasguptaPappadimitriouVazirani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C794-F94A-4508-9153-455401128A0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653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Рисунок</a:t>
            </a:r>
            <a:r>
              <a:rPr lang="ru-RU" baseline="0" dirty="0" smtClean="0"/>
              <a:t> из П—С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C794-F94A-4508-9153-455401128A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291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C794-F94A-4508-9153-455401128A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35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C794-F94A-4508-9153-455401128A0D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303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C794-F94A-4508-9153-455401128A0D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23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Различие</a:t>
            </a:r>
            <a:r>
              <a:rPr lang="ru-RU" baseline="0" dirty="0" smtClean="0"/>
              <a:t> между оракулами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C794-F94A-4508-9153-455401128A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454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Рисунок из Пападимитриу—</a:t>
            </a:r>
            <a:r>
              <a:rPr lang="ru-RU" dirty="0" err="1" smtClean="0"/>
              <a:t>Стайглица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C794-F94A-4508-9153-455401128A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706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Рисунок</a:t>
            </a:r>
            <a:r>
              <a:rPr lang="ru-RU" baseline="0" dirty="0" smtClean="0"/>
              <a:t> из </a:t>
            </a:r>
            <a:r>
              <a:rPr lang="en-US" baseline="0" dirty="0" err="1" smtClean="0"/>
              <a:t>DasguptaPappadimitriouVazirani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C794-F94A-4508-9153-455401128A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66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Рисунок</a:t>
            </a:r>
            <a:r>
              <a:rPr lang="ru-RU" baseline="0" dirty="0" smtClean="0"/>
              <a:t> из </a:t>
            </a:r>
            <a:r>
              <a:rPr lang="en-US" baseline="0" dirty="0" err="1" smtClean="0"/>
              <a:t>DasguptaPappadimitriouVazirani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C794-F94A-4508-9153-455401128A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760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2-замена — частный случай</a:t>
            </a:r>
            <a:r>
              <a:rPr lang="ru-RU" baseline="0" dirty="0" smtClean="0"/>
              <a:t> 3-замены</a:t>
            </a:r>
          </a:p>
          <a:p>
            <a:r>
              <a:rPr lang="ru-RU" baseline="0" dirty="0" smtClean="0"/>
              <a:t>(рисунок из </a:t>
            </a:r>
            <a:r>
              <a:rPr lang="ru-RU" baseline="0" dirty="0" err="1" smtClean="0"/>
              <a:t>Хромковича</a:t>
            </a:r>
            <a:r>
              <a:rPr lang="ru-RU" baseline="0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C794-F94A-4508-9153-455401128A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944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Рисунок</a:t>
            </a:r>
            <a:r>
              <a:rPr lang="ru-RU" baseline="0" dirty="0" smtClean="0"/>
              <a:t> из </a:t>
            </a:r>
            <a:r>
              <a:rPr lang="en-US" baseline="0" dirty="0" err="1" smtClean="0"/>
              <a:t>DasguptaPappadimitriouVazirani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C794-F94A-4508-9153-455401128A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22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Рисунок</a:t>
            </a:r>
            <a:r>
              <a:rPr lang="ru-RU" baseline="0" dirty="0" smtClean="0"/>
              <a:t> из </a:t>
            </a:r>
            <a:r>
              <a:rPr lang="en-US" baseline="0" dirty="0" err="1" smtClean="0"/>
              <a:t>DasguptaPappadimitriouVazirani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C794-F94A-4508-9153-455401128A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312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правило,</a:t>
            </a:r>
            <a:r>
              <a:rPr lang="ru-RU" baseline="0" dirty="0" smtClean="0"/>
              <a:t> 3-оптимальные окрестности — это хороший баланс между вычислительной сложностью и корректностью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Рисунок</a:t>
            </a:r>
            <a:r>
              <a:rPr lang="ru-RU" baseline="0" dirty="0" smtClean="0"/>
              <a:t> из </a:t>
            </a:r>
            <a:r>
              <a:rPr lang="en-US" baseline="0" dirty="0" err="1" smtClean="0"/>
              <a:t>DasguptaPappadimitriouVazirani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C794-F94A-4508-9153-455401128A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87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62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99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Заголовок, объект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0" y="6477001"/>
            <a:ext cx="19304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69600" y="6477001"/>
            <a:ext cx="1422400" cy="244475"/>
          </a:xfrm>
        </p:spPr>
        <p:txBody>
          <a:bodyPr/>
          <a:lstStyle>
            <a:lvl1pPr>
              <a:defRPr/>
            </a:lvl1pPr>
          </a:lstStyle>
          <a:p>
            <a:fld id="{B460312B-F333-44D4-9BC3-0F0E72F1F95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25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01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63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88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74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56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84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46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0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FD3C-1CE8-403F-B765-6F719B746EB2}" type="datetimeFigureOut">
              <a:rPr lang="ru-RU" smtClean="0"/>
              <a:t>19.02.2016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1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nia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88839"/>
            <a:ext cx="9144000" cy="1800201"/>
          </a:xfrm>
        </p:spPr>
        <p:txBody>
          <a:bodyPr/>
          <a:lstStyle/>
          <a:p>
            <a:r>
              <a:rPr lang="ru-RU" dirty="0"/>
              <a:t>Дискретная оптимизация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200" dirty="0" smtClean="0"/>
              <a:t>МФТИ</a:t>
            </a:r>
            <a:r>
              <a:rPr lang="ru-RU" sz="3200" smtClean="0"/>
              <a:t>, </a:t>
            </a:r>
            <a:r>
              <a:rPr lang="ru-RU" sz="3200" smtClean="0"/>
              <a:t>весна 2016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49080"/>
            <a:ext cx="9144000" cy="1108720"/>
          </a:xfrm>
        </p:spPr>
        <p:txBody>
          <a:bodyPr/>
          <a:lstStyle/>
          <a:p>
            <a:r>
              <a:rPr lang="ru-RU" dirty="0" smtClean="0"/>
              <a:t>Александр</a:t>
            </a:r>
            <a:r>
              <a:rPr lang="en-US" dirty="0" smtClean="0"/>
              <a:t> </a:t>
            </a:r>
            <a:r>
              <a:rPr lang="ru-RU" dirty="0" smtClean="0"/>
              <a:t> Дайняк</a:t>
            </a:r>
          </a:p>
          <a:p>
            <a:r>
              <a:rPr lang="en-US" dirty="0" smtClean="0">
                <a:hlinkClick r:id="rId3"/>
              </a:rPr>
              <a:t>www.dainiak.com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65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локальных оптимумов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64018" y="2330521"/>
            <a:ext cx="5263963" cy="411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3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Локальный поиск в задаче </a:t>
            </a:r>
            <a:r>
              <a:rPr lang="en-US" dirty="0" smtClean="0"/>
              <a:t>TSP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45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В задаче </a:t>
                </a:r>
                <a:r>
                  <a:rPr lang="en-US" dirty="0" smtClean="0"/>
                  <a:t>TSP</a:t>
                </a:r>
                <a:r>
                  <a:rPr lang="ru-RU" dirty="0" smtClean="0"/>
                  <a:t>: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 smtClean="0"/>
                  <a:t> — </a:t>
                </a:r>
                <a:r>
                  <a:rPr lang="ru-RU" dirty="0" smtClean="0"/>
                  <a:t>множество всех гамильтоновых циклов графа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ru-RU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  <m:r>
                          <a:rPr lang="ru-RU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ru-RU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Как </a:t>
                </a:r>
                <a:r>
                  <a:rPr lang="ru-RU" dirty="0"/>
                  <a:t>определить </a:t>
                </a:r>
                <a:r>
                  <a:rPr lang="ru-RU" dirty="0" smtClean="0"/>
                  <a:t>окрестностную </a:t>
                </a:r>
                <a:r>
                  <a:rPr lang="ru-RU" dirty="0"/>
                  <a:t>функцию</a:t>
                </a:r>
                <a:r>
                  <a:rPr lang="ru-RU" dirty="0" smtClean="0"/>
                  <a:t>?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Гамильтоновы циклы «близки», если у них много общих рёбер. 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Удаляем из цикла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два ребра, добавляем два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новых —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получаем другой цикл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4557"/>
              </a:xfrm>
              <a:blipFill rotWithShape="0">
                <a:blip r:embed="rId3"/>
                <a:stretch>
                  <a:fillRect l="-1217" t="-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Рисунок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416" y="5520104"/>
            <a:ext cx="6504752" cy="126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5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Локальный поиск в задаче </a:t>
            </a:r>
            <a:r>
              <a:rPr lang="en-US" dirty="0" smtClean="0"/>
              <a:t>TSP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45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В задаче </a:t>
                </a:r>
                <a:r>
                  <a:rPr lang="en-US" dirty="0" smtClean="0"/>
                  <a:t>TSP</a:t>
                </a:r>
                <a:r>
                  <a:rPr lang="ru-RU" dirty="0" smtClean="0"/>
                  <a:t>: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 smtClean="0"/>
                  <a:t> — </a:t>
                </a:r>
                <a:r>
                  <a:rPr lang="ru-RU" dirty="0" smtClean="0"/>
                  <a:t>множество всех гамильтоновых циклов графа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  <m:r>
                          <a:rPr lang="ru-RU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  <m:r>
                          <a:rPr lang="ru-RU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окрестность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цикла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множество всех циклов, получаемых </a:t>
                </a:r>
                <a:r>
                  <a:rPr lang="ru-RU" dirty="0" smtClean="0"/>
                  <a:t>из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𝐻</m:t>
                    </m:r>
                  </m:oMath>
                </a14:m>
                <a:r>
                  <a:rPr lang="ru-RU" dirty="0"/>
                  <a:t> удалением-добавлением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рёбер</a:t>
                </a: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4557"/>
              </a:xfrm>
              <a:blipFill rotWithShape="0">
                <a:blip r:embed="rId2"/>
                <a:stretch>
                  <a:fillRect l="-1217" t="-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416" y="5520104"/>
            <a:ext cx="6504752" cy="126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варианты 3-замены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8897" y="1690688"/>
            <a:ext cx="3434206" cy="493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 smtClean="0"/>
              <a:t>Является ли система 2-окрестностей корректной?</a:t>
            </a:r>
            <a:endParaRPr lang="ru-RU" sz="3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3629" y="2414787"/>
            <a:ext cx="5564741" cy="300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1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 smtClean="0"/>
              <a:t>Поможет ли здесь система 3-окрестностей?</a:t>
            </a:r>
            <a:endParaRPr lang="ru-RU" sz="3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3629" y="2414787"/>
            <a:ext cx="5564741" cy="300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7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3-окрестностей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9751" y="1825625"/>
            <a:ext cx="54924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3-окрестностей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9665" y="1812747"/>
            <a:ext cx="6816988" cy="477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5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Локальный поиск: </a:t>
            </a:r>
            <a:r>
              <a:rPr lang="en-US" dirty="0" smtClean="0"/>
              <a:t>pro et contra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ru-RU" dirty="0"/>
                  <a:t>Очевидное достоинство локального поиска — идейная простота реализации.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По сути, вся сложность организации хорошего локального поиска в задании хорошей </a:t>
                </a:r>
                <a:r>
                  <a:rPr lang="ru-RU" dirty="0" err="1"/>
                  <a:t>окрестностной</a:t>
                </a:r>
                <a:r>
                  <a:rPr lang="ru-RU" dirty="0"/>
                  <a:t> функции.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В сложных задачах не стоит надеяться </a:t>
                </a:r>
                <a:r>
                  <a:rPr lang="ru-RU" i="1" dirty="0" smtClean="0"/>
                  <a:t>только</a:t>
                </a:r>
                <a:r>
                  <a:rPr lang="ru-RU" dirty="0" smtClean="0"/>
                  <a:t> на стандартный локальный поиск.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(</a:t>
                </a:r>
                <a:r>
                  <a:rPr lang="ru-RU" dirty="0" smtClean="0">
                    <a:solidFill>
                      <a:schemeClr val="bg1">
                        <a:lumMod val="65000"/>
                      </a:schemeClr>
                    </a:solidFill>
                  </a:rPr>
                  <a:t>Замечание: в задаче 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TSP </a:t>
                </a:r>
                <a:r>
                  <a:rPr lang="ru-RU" dirty="0" smtClean="0">
                    <a:solidFill>
                      <a:schemeClr val="bg1">
                        <a:lumMod val="65000"/>
                      </a:schemeClr>
                    </a:solidFill>
                  </a:rPr>
                  <a:t>даже использование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b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/>
                          </a:rPr>
                          <m:t>−3</m:t>
                        </m:r>
                      </m:e>
                    </m:d>
                  </m:oMath>
                </a14:m>
                <a:r>
                  <a:rPr lang="ru-RU" dirty="0" smtClean="0">
                    <a:solidFill>
                      <a:schemeClr val="bg1">
                        <a:lumMod val="65000"/>
                      </a:schemeClr>
                    </a:solidFill>
                  </a:rPr>
                  <a:t>‑окрестности не помогает.</a:t>
                </a:r>
                <a:r>
                  <a:rPr 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26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66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Борьба с </a:t>
            </a:r>
            <a:r>
              <a:rPr lang="ru-RU" sz="4000" dirty="0" err="1" smtClean="0"/>
              <a:t>застреванием</a:t>
            </a:r>
            <a:r>
              <a:rPr lang="ru-RU" sz="4000" dirty="0" smtClean="0"/>
              <a:t> в локальных оптимумах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Случайное начальное приближение + множественные запуски</a:t>
            </a:r>
          </a:p>
          <a:p>
            <a:r>
              <a:rPr lang="ru-RU" dirty="0" smtClean="0"/>
              <a:t>Переменная глубина: эвристика </a:t>
            </a:r>
            <a:r>
              <a:rPr lang="ru-RU" dirty="0" err="1" smtClean="0"/>
              <a:t>Кернигана</a:t>
            </a:r>
            <a:r>
              <a:rPr lang="ru-RU" dirty="0" smtClean="0"/>
              <a:t>—Лина</a:t>
            </a:r>
          </a:p>
          <a:p>
            <a:r>
              <a:rPr lang="ru-RU" dirty="0" smtClean="0"/>
              <a:t>Имитация отжига</a:t>
            </a:r>
          </a:p>
          <a:p>
            <a:r>
              <a:rPr lang="ru-RU" dirty="0" smtClean="0"/>
              <a:t>Табу-поиск</a:t>
            </a:r>
          </a:p>
        </p:txBody>
      </p:sp>
    </p:spTree>
    <p:extLst>
      <p:ext uri="{BB962C8B-B14F-4D97-AF65-F5344CB8AC3E}">
        <p14:creationId xmlns:p14="http://schemas.microsoft.com/office/powerpoint/2010/main" val="2971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постановка задач оптимизации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Дано: </a:t>
                </a:r>
                <a:endParaRPr lang="ru-RU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ru-RU" dirty="0" smtClean="0"/>
                  <a:t> — заданное множество (область поиска)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— </a:t>
                </a:r>
                <a:r>
                  <a:rPr lang="ru-RU" dirty="0" smtClean="0"/>
                  <a:t>функция на множестве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Найти: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ru-RU" dirty="0" smtClean="0"/>
                  <a:t>,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такой, что</a:t>
                </a:r>
                <a:r>
                  <a:rPr lang="ru-RU" b="0" i="1" dirty="0" smtClean="0">
                    <a:latin typeface="Cambria Math"/>
                  </a:rPr>
                  <a:t/>
                </a:r>
                <a:br>
                  <a:rPr lang="ru-RU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latin typeface="Cambria Math"/>
                            </a:rPr>
                            <m:t>∀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mr>
                    </m:m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3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Случайное начальное приближение + множественные запуски</a:t>
            </a:r>
          </a:p>
        </p:txBody>
      </p:sp>
      <p:pic>
        <p:nvPicPr>
          <p:cNvPr id="6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919" y="2093806"/>
            <a:ext cx="5522161" cy="4321984"/>
          </a:xfrm>
          <a:prstGeom prst="rect">
            <a:avLst/>
          </a:prstGeom>
        </p:spPr>
      </p:pic>
      <p:grpSp>
        <p:nvGrpSpPr>
          <p:cNvPr id="34" name="Группа 33"/>
          <p:cNvGrpSpPr/>
          <p:nvPr/>
        </p:nvGrpSpPr>
        <p:grpSpPr>
          <a:xfrm>
            <a:off x="6751320" y="2181069"/>
            <a:ext cx="938634" cy="619281"/>
            <a:chOff x="6751320" y="2181069"/>
            <a:chExt cx="938634" cy="619281"/>
          </a:xfrm>
        </p:grpSpPr>
        <p:cxnSp>
          <p:nvCxnSpPr>
            <p:cNvPr id="8" name="Прямая со стрелкой 7"/>
            <p:cNvCxnSpPr/>
            <p:nvPr/>
          </p:nvCxnSpPr>
          <p:spPr>
            <a:xfrm>
              <a:off x="7412636" y="2181069"/>
              <a:ext cx="277318" cy="35976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flipH="1">
              <a:off x="6751320" y="2540833"/>
              <a:ext cx="938634" cy="2595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Группа 34"/>
          <p:cNvGrpSpPr/>
          <p:nvPr/>
        </p:nvGrpSpPr>
        <p:grpSpPr>
          <a:xfrm>
            <a:off x="7059903" y="2234485"/>
            <a:ext cx="1104927" cy="3209688"/>
            <a:chOff x="7059903" y="2234485"/>
            <a:chExt cx="1104927" cy="3209688"/>
          </a:xfrm>
        </p:grpSpPr>
        <p:cxnSp>
          <p:nvCxnSpPr>
            <p:cNvPr id="13" name="Прямая со стрелкой 12"/>
            <p:cNvCxnSpPr/>
            <p:nvPr/>
          </p:nvCxnSpPr>
          <p:spPr>
            <a:xfrm flipH="1">
              <a:off x="7132320" y="2234485"/>
              <a:ext cx="859021" cy="108404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>
            <a:xfrm>
              <a:off x="7132320" y="3318526"/>
              <a:ext cx="557634" cy="4648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/>
            <p:nvPr/>
          </p:nvCxnSpPr>
          <p:spPr>
            <a:xfrm flipH="1">
              <a:off x="7065114" y="3783330"/>
              <a:ext cx="617166" cy="51435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>
              <a:off x="7059903" y="4297680"/>
              <a:ext cx="1104927" cy="605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 flipH="1">
              <a:off x="7846414" y="4903470"/>
              <a:ext cx="318416" cy="5407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Группа 32"/>
          <p:cNvGrpSpPr/>
          <p:nvPr/>
        </p:nvGrpSpPr>
        <p:grpSpPr>
          <a:xfrm>
            <a:off x="4556111" y="2325376"/>
            <a:ext cx="839802" cy="2451412"/>
            <a:chOff x="4556111" y="2325376"/>
            <a:chExt cx="839802" cy="2451412"/>
          </a:xfrm>
        </p:grpSpPr>
        <p:cxnSp>
          <p:nvCxnSpPr>
            <p:cNvPr id="25" name="Прямая со стрелкой 24"/>
            <p:cNvCxnSpPr/>
            <p:nvPr/>
          </p:nvCxnSpPr>
          <p:spPr>
            <a:xfrm flipH="1">
              <a:off x="4556111" y="2325376"/>
              <a:ext cx="318416" cy="43091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4556111" y="2756289"/>
              <a:ext cx="639777" cy="70604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>
              <a:off x="5195888" y="3446322"/>
              <a:ext cx="200025" cy="13304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970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Случайное начальное приближение + множественные запуски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Преимущества:</a:t>
            </a:r>
          </a:p>
          <a:p>
            <a:r>
              <a:rPr lang="ru-RU" dirty="0" smtClean="0"/>
              <a:t>Простейшая надстройка над локальным поиском</a:t>
            </a:r>
          </a:p>
          <a:p>
            <a:r>
              <a:rPr lang="ru-RU" dirty="0" smtClean="0"/>
              <a:t>Если локальных оптимумов немного, подход работает</a:t>
            </a:r>
          </a:p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r>
              <a:rPr lang="ru-RU" dirty="0" smtClean="0"/>
              <a:t>Локальных оптимумов может быть очень (экспоненциально) много</a:t>
            </a:r>
          </a:p>
          <a:p>
            <a:r>
              <a:rPr lang="ru-RU" dirty="0" smtClean="0"/>
              <a:t>Непредсказуемость работы из-за рандомизации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7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 smtClean="0"/>
              <a:t>Невозможная траектория для локального поиска:</a:t>
            </a:r>
            <a:endParaRPr lang="ru-RU" sz="3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67631" y="2136641"/>
            <a:ext cx="6056738" cy="43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7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Локальный поиск переменной глубины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variable</a:t>
            </a:r>
            <a:r>
              <a:rPr lang="ru-RU" dirty="0" smtClean="0"/>
              <a:t> </a:t>
            </a:r>
            <a:r>
              <a:rPr lang="en-US" dirty="0" smtClean="0"/>
              <a:t>depth search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Впервые предложен </a:t>
            </a:r>
            <a:r>
              <a:rPr lang="en-US" dirty="0" smtClean="0"/>
              <a:t>B.W. Kernigan, S. Lin ‘1970</a:t>
            </a:r>
            <a:r>
              <a:rPr lang="ru-RU" dirty="0" smtClean="0"/>
              <a:t> для задачи о разбиении графа (</a:t>
            </a:r>
            <a:r>
              <a:rPr lang="en-US" dirty="0" smtClean="0"/>
              <a:t>graph partitioning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536" y="2756078"/>
            <a:ext cx="4744914" cy="3713662"/>
          </a:xfrm>
          <a:prstGeom prst="rect">
            <a:avLst/>
          </a:prstGeom>
        </p:spPr>
      </p:pic>
      <p:sp>
        <p:nvSpPr>
          <p:cNvPr id="5" name="Полилиния 4"/>
          <p:cNvSpPr/>
          <p:nvPr/>
        </p:nvSpPr>
        <p:spPr>
          <a:xfrm>
            <a:off x="7347397" y="4343790"/>
            <a:ext cx="1537135" cy="1226323"/>
          </a:xfrm>
          <a:custGeom>
            <a:avLst/>
            <a:gdLst>
              <a:gd name="connsiteX0" fmla="*/ 0 w 1537135"/>
              <a:gd name="connsiteY0" fmla="*/ 672531 h 1226323"/>
              <a:gd name="connsiteX1" fmla="*/ 251138 w 1537135"/>
              <a:gd name="connsiteY1" fmla="*/ 215331 h 1226323"/>
              <a:gd name="connsiteX2" fmla="*/ 850006 w 1537135"/>
              <a:gd name="connsiteY2" fmla="*/ 22148 h 1226323"/>
              <a:gd name="connsiteX3" fmla="*/ 1435995 w 1537135"/>
              <a:gd name="connsiteY3" fmla="*/ 711168 h 1226323"/>
              <a:gd name="connsiteX4" fmla="*/ 1532586 w 1537135"/>
              <a:gd name="connsiteY4" fmla="*/ 1226323 h 122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135" h="1226323">
                <a:moveTo>
                  <a:pt x="0" y="672531"/>
                </a:moveTo>
                <a:cubicBezTo>
                  <a:pt x="54735" y="498129"/>
                  <a:pt x="109470" y="323728"/>
                  <a:pt x="251138" y="215331"/>
                </a:cubicBezTo>
                <a:cubicBezTo>
                  <a:pt x="392806" y="106934"/>
                  <a:pt x="652530" y="-60491"/>
                  <a:pt x="850006" y="22148"/>
                </a:cubicBezTo>
                <a:cubicBezTo>
                  <a:pt x="1047482" y="104787"/>
                  <a:pt x="1322232" y="510472"/>
                  <a:pt x="1435995" y="711168"/>
                </a:cubicBezTo>
                <a:cubicBezTo>
                  <a:pt x="1549758" y="911864"/>
                  <a:pt x="1541172" y="1069093"/>
                  <a:pt x="1532586" y="1226323"/>
                </a:cubicBezTo>
              </a:path>
            </a:pathLst>
          </a:custGeom>
          <a:noFill/>
          <a:ln w="31750"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22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100" dirty="0" err="1" smtClean="0"/>
              <a:t>Керниган</a:t>
            </a:r>
            <a:r>
              <a:rPr lang="ru-RU" sz="4100" dirty="0" smtClean="0"/>
              <a:t>—Лин </a:t>
            </a:r>
            <a:r>
              <a:rPr lang="en-US" sz="4100" dirty="0" smtClean="0"/>
              <a:t>vs. </a:t>
            </a:r>
            <a:r>
              <a:rPr lang="ru-RU" sz="4100" dirty="0"/>
              <a:t>о</a:t>
            </a:r>
            <a:r>
              <a:rPr lang="ru-RU" sz="4100" dirty="0" smtClean="0"/>
              <a:t>бычный локальный поиск</a:t>
            </a:r>
            <a:endParaRPr lang="ru-RU" sz="41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42764"/>
            <a:ext cx="10515600" cy="3317059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330753" y="1936442"/>
            <a:ext cx="5342391" cy="3994279"/>
            <a:chOff x="330753" y="1936442"/>
            <a:chExt cx="5342391" cy="3994279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418563" y="2286000"/>
              <a:ext cx="5254581" cy="3644721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30753" y="1936442"/>
                  <a:ext cx="507447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𝒮</m:t>
                        </m:r>
                      </m:oMath>
                    </m:oMathPara>
                  </a14:m>
                  <a:endParaRPr lang="ru-RU" sz="3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53" y="1936442"/>
                  <a:ext cx="507447" cy="5539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Группа 9"/>
          <p:cNvGrpSpPr/>
          <p:nvPr/>
        </p:nvGrpSpPr>
        <p:grpSpPr>
          <a:xfrm>
            <a:off x="6011409" y="1936442"/>
            <a:ext cx="5342391" cy="3994279"/>
            <a:chOff x="330753" y="1936442"/>
            <a:chExt cx="5342391" cy="3994279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418563" y="2286000"/>
              <a:ext cx="5254581" cy="3644721"/>
            </a:xfrm>
            <a:prstGeom prst="round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30753" y="1936442"/>
                  <a:ext cx="507447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𝒮</m:t>
                        </m:r>
                      </m:oMath>
                    </m:oMathPara>
                  </a14:m>
                  <a:endParaRPr lang="ru-RU" sz="30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53" y="1936442"/>
                  <a:ext cx="507447" cy="55399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414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о разбиении графа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757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b="1" dirty="0" smtClean="0"/>
                  <a:t>Дано: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Граф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 весами на рёбрах.</a:t>
                </a:r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ru-RU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b="1" dirty="0" smtClean="0"/>
                  <a:t>Найти: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 smtClean="0"/>
                  <a:t>, такое, что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box>
                      <m:box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den>
                        </m:f>
                      </m:e>
                    </m:box>
                    <m:r>
                      <a:rPr lang="en-US" b="0" i="1" smtClean="0">
                        <a:latin typeface="Cambria Math" panose="02040503050406030204" pitchFamily="18" charset="0"/>
                      </a:rPr>
                      <m:t>≤1−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и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∖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eqAr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7575"/>
              </a:xfrm>
              <a:blipFill rotWithShape="0">
                <a:blip r:embed="rId2"/>
                <a:stretch>
                  <a:fillRect l="-1217" t="-11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вал 3"/>
              <p:cNvSpPr/>
              <p:nvPr/>
            </p:nvSpPr>
            <p:spPr>
              <a:xfrm>
                <a:off x="8534400" y="2552700"/>
                <a:ext cx="1000125" cy="21240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Овал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2552700"/>
                <a:ext cx="1000125" cy="2124075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10706100" y="2552700"/>
                <a:ext cx="1133475" cy="21240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∖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100" y="2552700"/>
                <a:ext cx="1133475" cy="2124075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/>
          <p:cNvCxnSpPr>
            <a:stCxn id="4" idx="7"/>
          </p:cNvCxnSpPr>
          <p:nvPr/>
        </p:nvCxnSpPr>
        <p:spPr>
          <a:xfrm>
            <a:off x="9388060" y="2863764"/>
            <a:ext cx="1622840" cy="21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9458325" y="3209925"/>
            <a:ext cx="146685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9388060" y="3867150"/>
            <a:ext cx="1413290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9134475" y="4305300"/>
            <a:ext cx="187642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6"/>
          </p:cNvCxnSpPr>
          <p:nvPr/>
        </p:nvCxnSpPr>
        <p:spPr>
          <a:xfrm>
            <a:off x="9534525" y="3614738"/>
            <a:ext cx="1390650" cy="48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9388060" y="3171825"/>
            <a:ext cx="151806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4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разбиении графа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Подход с помощью локального поиска с очевидной окрестностью: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и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△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При фиксированном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имеем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>
                                        <m:fPr>
                                          <m:type m:val="li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—</a:t>
                </a:r>
                <a:r>
                  <a:rPr lang="ru-RU" dirty="0"/>
                  <a:t> </a:t>
                </a:r>
                <a:r>
                  <a:rPr lang="ru-RU" dirty="0" smtClean="0"/>
                  <a:t>даже при малых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это уже много!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/>
          <p:cNvGrpSpPr/>
          <p:nvPr/>
        </p:nvGrpSpPr>
        <p:grpSpPr>
          <a:xfrm>
            <a:off x="9082825" y="527860"/>
            <a:ext cx="1556197" cy="1000092"/>
            <a:chOff x="8534400" y="2552700"/>
            <a:chExt cx="3305175" cy="21240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Овал 3"/>
                <p:cNvSpPr/>
                <p:nvPr/>
              </p:nvSpPr>
              <p:spPr>
                <a:xfrm>
                  <a:off x="8534400" y="2552700"/>
                  <a:ext cx="1000125" cy="21240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4" name="Овал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400" y="2552700"/>
                  <a:ext cx="1000125" cy="2124075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Овал 4"/>
                <p:cNvSpPr/>
                <p:nvPr/>
              </p:nvSpPr>
              <p:spPr>
                <a:xfrm>
                  <a:off x="10706100" y="2552700"/>
                  <a:ext cx="1133475" cy="21240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5" name="Овал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6100" y="2552700"/>
                  <a:ext cx="1133475" cy="2124075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Прямая соединительная линия 5"/>
            <p:cNvCxnSpPr>
              <a:stCxn id="4" idx="7"/>
            </p:cNvCxnSpPr>
            <p:nvPr/>
          </p:nvCxnSpPr>
          <p:spPr>
            <a:xfrm>
              <a:off x="9388060" y="2863764"/>
              <a:ext cx="1622840" cy="212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9458325" y="3209925"/>
              <a:ext cx="1466850" cy="25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9388060" y="3867150"/>
              <a:ext cx="1413290" cy="85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134475" y="4305300"/>
              <a:ext cx="1876425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6"/>
            </p:cNvCxnSpPr>
            <p:nvPr/>
          </p:nvCxnSpPr>
          <p:spPr>
            <a:xfrm>
              <a:off x="9534525" y="3614738"/>
              <a:ext cx="1390650" cy="481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flipV="1">
              <a:off x="9388060" y="3171825"/>
              <a:ext cx="1518065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378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разбиении </a:t>
            </a:r>
            <a:r>
              <a:rPr lang="ru-RU" dirty="0" smtClean="0"/>
              <a:t>графа: </a:t>
            </a:r>
            <a:r>
              <a:rPr lang="ru-RU" dirty="0" err="1" smtClean="0"/>
              <a:t>Керниган</a:t>
            </a:r>
            <a:r>
              <a:rPr lang="ru-RU" dirty="0" smtClean="0"/>
              <a:t>—Лин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Идея: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рассматриваем на элементарном шаге только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 smtClean="0"/>
                  <a:t>-окрестность,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i="1" dirty="0" smtClean="0"/>
                  <a:t>предварительно разрешаем</a:t>
                </a:r>
                <a:r>
                  <a:rPr lang="ru-RU" dirty="0" smtClean="0"/>
                  <a:t> переход из текущей точки даже в менее хорошую (но выбираем «меньшее из зол»),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если последовательность переходов закончилась в точке, которая лучше начальной, то </a:t>
                </a:r>
                <a:r>
                  <a:rPr lang="ru-RU" i="1" dirty="0" smtClean="0"/>
                  <a:t>фиксируем</a:t>
                </a:r>
                <a:r>
                  <a:rPr lang="ru-RU" dirty="0" smtClean="0"/>
                  <a:t> эту последовательность.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разбиении графа: </a:t>
            </a:r>
            <a:r>
              <a:rPr lang="ru-RU" dirty="0" err="1"/>
              <a:t>Керниган</a:t>
            </a:r>
            <a:r>
              <a:rPr lang="ru-RU" dirty="0"/>
              <a:t>—Лин</a:t>
            </a:r>
          </a:p>
        </p:txBody>
      </p:sp>
      <p:sp>
        <p:nvSpPr>
          <p:cNvPr id="12" name="Овал 11"/>
          <p:cNvSpPr/>
          <p:nvPr/>
        </p:nvSpPr>
        <p:spPr>
          <a:xfrm>
            <a:off x="1857531" y="1818130"/>
            <a:ext cx="100012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29231" y="1818130"/>
            <a:ext cx="113347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" name="Прямая соединительная линия 13"/>
          <p:cNvCxnSpPr>
            <a:stCxn id="12" idx="7"/>
          </p:cNvCxnSpPr>
          <p:nvPr/>
        </p:nvCxnSpPr>
        <p:spPr>
          <a:xfrm>
            <a:off x="2711191" y="2129194"/>
            <a:ext cx="1622840" cy="21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2781456" y="2475355"/>
            <a:ext cx="146685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2711191" y="3132580"/>
            <a:ext cx="1413290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457606" y="3570730"/>
            <a:ext cx="187642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12" idx="6"/>
          </p:cNvCxnSpPr>
          <p:nvPr/>
        </p:nvCxnSpPr>
        <p:spPr>
          <a:xfrm>
            <a:off x="2857656" y="2880168"/>
            <a:ext cx="1390650" cy="48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2711191" y="2437255"/>
            <a:ext cx="151806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488784" y="2097368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4488784" y="233658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4488784" y="2660141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4488784" y="296017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4499527" y="3244030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4499527" y="3534255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2270151" y="2097368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2270151" y="233658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/>
          <p:cNvSpPr/>
          <p:nvPr/>
        </p:nvSpPr>
        <p:spPr>
          <a:xfrm>
            <a:off x="2270151" y="2660141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/>
          <p:cNvSpPr/>
          <p:nvPr/>
        </p:nvSpPr>
        <p:spPr>
          <a:xfrm>
            <a:off x="2270151" y="296017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/>
          <p:cNvSpPr/>
          <p:nvPr/>
        </p:nvSpPr>
        <p:spPr>
          <a:xfrm>
            <a:off x="2280894" y="3244030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2280894" y="353425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087697" y="2536077"/>
                <a:ext cx="76655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ru-RU" sz="34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697" y="2536077"/>
                <a:ext cx="766557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Прямая со стрелкой 49"/>
          <p:cNvCxnSpPr>
            <a:stCxn id="51" idx="0"/>
          </p:cNvCxnSpPr>
          <p:nvPr/>
        </p:nvCxnSpPr>
        <p:spPr>
          <a:xfrm flipV="1">
            <a:off x="3119944" y="4237480"/>
            <a:ext cx="192882" cy="60631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10656" y="4843795"/>
            <a:ext cx="181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Отправная точка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656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разбиении графа: </a:t>
            </a:r>
            <a:r>
              <a:rPr lang="ru-RU" dirty="0" err="1"/>
              <a:t>Керниган</a:t>
            </a:r>
            <a:r>
              <a:rPr lang="ru-RU" dirty="0"/>
              <a:t>—Лин</a:t>
            </a:r>
          </a:p>
        </p:txBody>
      </p:sp>
      <p:sp>
        <p:nvSpPr>
          <p:cNvPr id="12" name="Овал 11"/>
          <p:cNvSpPr/>
          <p:nvPr/>
        </p:nvSpPr>
        <p:spPr>
          <a:xfrm>
            <a:off x="1857531" y="1818130"/>
            <a:ext cx="100012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29231" y="1818130"/>
            <a:ext cx="113347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" name="Прямая соединительная линия 13"/>
          <p:cNvCxnSpPr>
            <a:stCxn id="12" idx="7"/>
          </p:cNvCxnSpPr>
          <p:nvPr/>
        </p:nvCxnSpPr>
        <p:spPr>
          <a:xfrm>
            <a:off x="2711191" y="2129194"/>
            <a:ext cx="1622840" cy="21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2781456" y="2475355"/>
            <a:ext cx="146685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2711191" y="3132580"/>
            <a:ext cx="1413290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457606" y="3570730"/>
            <a:ext cx="187642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12" idx="6"/>
          </p:cNvCxnSpPr>
          <p:nvPr/>
        </p:nvCxnSpPr>
        <p:spPr>
          <a:xfrm>
            <a:off x="2857656" y="2880168"/>
            <a:ext cx="1390650" cy="48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2711191" y="2437255"/>
            <a:ext cx="151806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488784" y="2097368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4488784" y="233658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4488784" y="2660141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4488784" y="296017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4499527" y="3244030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4499527" y="3534255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2270151" y="2097368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2270151" y="233658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/>
          <p:cNvSpPr/>
          <p:nvPr/>
        </p:nvSpPr>
        <p:spPr>
          <a:xfrm>
            <a:off x="2270151" y="2660141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/>
          <p:cNvSpPr/>
          <p:nvPr/>
        </p:nvSpPr>
        <p:spPr>
          <a:xfrm>
            <a:off x="2270151" y="296017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/>
          <p:cNvSpPr/>
          <p:nvPr/>
        </p:nvSpPr>
        <p:spPr>
          <a:xfrm>
            <a:off x="2280894" y="3244030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2280894" y="353425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Овал 89"/>
          <p:cNvSpPr/>
          <p:nvPr/>
        </p:nvSpPr>
        <p:spPr>
          <a:xfrm>
            <a:off x="7411387" y="1818130"/>
            <a:ext cx="100012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Овал 90"/>
          <p:cNvSpPr/>
          <p:nvPr/>
        </p:nvSpPr>
        <p:spPr>
          <a:xfrm>
            <a:off x="9583087" y="1818130"/>
            <a:ext cx="113347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2" name="Прямая соединительная линия 91"/>
          <p:cNvCxnSpPr>
            <a:stCxn id="90" idx="7"/>
          </p:cNvCxnSpPr>
          <p:nvPr/>
        </p:nvCxnSpPr>
        <p:spPr>
          <a:xfrm>
            <a:off x="8265047" y="2129194"/>
            <a:ext cx="1622840" cy="21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 flipV="1">
            <a:off x="8335312" y="2475355"/>
            <a:ext cx="146685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flipV="1">
            <a:off x="8265047" y="3132580"/>
            <a:ext cx="1413290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>
            <a:off x="8011462" y="3570730"/>
            <a:ext cx="187642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>
            <a:stCxn id="90" idx="6"/>
          </p:cNvCxnSpPr>
          <p:nvPr/>
        </p:nvCxnSpPr>
        <p:spPr>
          <a:xfrm>
            <a:off x="8411512" y="2880168"/>
            <a:ext cx="1390650" cy="48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flipV="1">
            <a:off x="8265047" y="2437255"/>
            <a:ext cx="151806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Овал 97"/>
          <p:cNvSpPr/>
          <p:nvPr/>
        </p:nvSpPr>
        <p:spPr>
          <a:xfrm>
            <a:off x="10042640" y="2097368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/>
          <p:cNvSpPr/>
          <p:nvPr/>
        </p:nvSpPr>
        <p:spPr>
          <a:xfrm>
            <a:off x="10042640" y="233658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/>
          <p:cNvSpPr/>
          <p:nvPr/>
        </p:nvSpPr>
        <p:spPr>
          <a:xfrm>
            <a:off x="10042640" y="2660141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Овал 100"/>
          <p:cNvSpPr/>
          <p:nvPr/>
        </p:nvSpPr>
        <p:spPr>
          <a:xfrm>
            <a:off x="10042640" y="296017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Овал 101"/>
          <p:cNvSpPr/>
          <p:nvPr/>
        </p:nvSpPr>
        <p:spPr>
          <a:xfrm>
            <a:off x="10053383" y="3244030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Овал 102"/>
          <p:cNvSpPr/>
          <p:nvPr/>
        </p:nvSpPr>
        <p:spPr>
          <a:xfrm>
            <a:off x="10053383" y="3534255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/>
          <p:cNvSpPr/>
          <p:nvPr/>
        </p:nvSpPr>
        <p:spPr>
          <a:xfrm>
            <a:off x="7824007" y="2097368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/>
          <p:cNvSpPr/>
          <p:nvPr/>
        </p:nvSpPr>
        <p:spPr>
          <a:xfrm>
            <a:off x="7824007" y="233658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Овал 105"/>
          <p:cNvSpPr/>
          <p:nvPr/>
        </p:nvSpPr>
        <p:spPr>
          <a:xfrm>
            <a:off x="7824007" y="2660141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Овал 106"/>
          <p:cNvSpPr/>
          <p:nvPr/>
        </p:nvSpPr>
        <p:spPr>
          <a:xfrm>
            <a:off x="7824007" y="296017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Овал 107"/>
          <p:cNvSpPr/>
          <p:nvPr/>
        </p:nvSpPr>
        <p:spPr>
          <a:xfrm>
            <a:off x="7834750" y="3244030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Овал 108"/>
          <p:cNvSpPr/>
          <p:nvPr/>
        </p:nvSpPr>
        <p:spPr>
          <a:xfrm>
            <a:off x="7834750" y="353425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Стрелка вправо 109"/>
          <p:cNvSpPr/>
          <p:nvPr/>
        </p:nvSpPr>
        <p:spPr>
          <a:xfrm>
            <a:off x="5838669" y="2437255"/>
            <a:ext cx="1011836" cy="781050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087697" y="2536077"/>
                <a:ext cx="76655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ru-RU" sz="34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697" y="2536077"/>
                <a:ext cx="766557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640800" y="2536077"/>
                <a:ext cx="76655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28</m:t>
                      </m:r>
                    </m:oMath>
                  </m:oMathPara>
                </a14:m>
                <a:endParaRPr lang="ru-RU" sz="3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800" y="2536077"/>
                <a:ext cx="766557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Прямая со стрелкой 113"/>
          <p:cNvCxnSpPr/>
          <p:nvPr/>
        </p:nvCxnSpPr>
        <p:spPr>
          <a:xfrm flipV="1">
            <a:off x="6970426" y="4257207"/>
            <a:ext cx="951876" cy="102682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4767453" y="5261417"/>
                <a:ext cx="37182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Наилучшая точка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 smtClean="0"/>
                  <a:t>-окрестности</a:t>
                </a:r>
                <a:br>
                  <a:rPr lang="ru-RU" dirty="0" smtClean="0"/>
                </a:br>
                <a:r>
                  <a:rPr lang="ru-RU" dirty="0" smtClean="0"/>
                  <a:t>отправной точки (кроме неё самой)</a:t>
                </a:r>
                <a:endParaRPr lang="ru-RU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453" y="5261417"/>
                <a:ext cx="3718262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311" t="-4717" r="-82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Прямая со стрелкой 115"/>
          <p:cNvCxnSpPr>
            <a:stCxn id="118" idx="0"/>
          </p:cNvCxnSpPr>
          <p:nvPr/>
        </p:nvCxnSpPr>
        <p:spPr>
          <a:xfrm flipV="1">
            <a:off x="3119944" y="4237480"/>
            <a:ext cx="192882" cy="60631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210656" y="4843795"/>
            <a:ext cx="181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Отправная точка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H="1" flipV="1">
            <a:off x="8008615" y="2271233"/>
            <a:ext cx="1322129" cy="2210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9317865" y="2880168"/>
            <a:ext cx="724775" cy="1595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46675" y="4413406"/>
            <a:ext cx="2647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Эти две вершины </a:t>
            </a:r>
            <a:br>
              <a:rPr lang="ru-RU" dirty="0" smtClean="0"/>
            </a:br>
            <a:r>
              <a:rPr lang="ru-RU" dirty="0" smtClean="0"/>
              <a:t>в текущей цепочке </a:t>
            </a:r>
            <a:br>
              <a:rPr lang="ru-RU" dirty="0" smtClean="0"/>
            </a:br>
            <a:r>
              <a:rPr lang="ru-RU" dirty="0" smtClean="0"/>
              <a:t>переходов друг на друга </a:t>
            </a:r>
            <a:br>
              <a:rPr lang="ru-RU" dirty="0" smtClean="0"/>
            </a:br>
            <a:r>
              <a:rPr lang="ru-RU" dirty="0" smtClean="0"/>
              <a:t>больше не меняем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5189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Непрерывная оптимизация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Обычно: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— </a:t>
                </a:r>
                <a:r>
                  <a:rPr lang="ru-RU" dirty="0"/>
                  <a:t>числовое множество, метрическое пространство, 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выпуклая/непрерывная/гладкая </a:t>
                </a:r>
                <a:r>
                  <a:rPr lang="ru-RU" dirty="0" smtClean="0"/>
                  <a:t>функция</a:t>
                </a:r>
              </a:p>
              <a:p>
                <a:r>
                  <a:rPr lang="ru-RU" dirty="0" smtClean="0"/>
                  <a:t>Выгодные особенности:</a:t>
                </a:r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ru-RU" dirty="0" smtClean="0"/>
                  <a:t> часто задаются явно</a:t>
                </a:r>
              </a:p>
              <a:p>
                <a:pPr lvl="1"/>
                <a:r>
                  <a:rPr lang="ru-RU" dirty="0" smtClean="0"/>
                  <a:t>По множеству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можно «непрерывно перемещаться»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766" y="4536126"/>
            <a:ext cx="3462408" cy="2252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7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разбиении графа: </a:t>
            </a:r>
            <a:r>
              <a:rPr lang="ru-RU" dirty="0" err="1"/>
              <a:t>Керниган</a:t>
            </a:r>
            <a:r>
              <a:rPr lang="ru-RU" dirty="0"/>
              <a:t>—Лин</a:t>
            </a:r>
          </a:p>
        </p:txBody>
      </p:sp>
      <p:sp>
        <p:nvSpPr>
          <p:cNvPr id="12" name="Овал 11"/>
          <p:cNvSpPr/>
          <p:nvPr/>
        </p:nvSpPr>
        <p:spPr>
          <a:xfrm>
            <a:off x="1857531" y="1818130"/>
            <a:ext cx="100012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29231" y="1818130"/>
            <a:ext cx="113347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" name="Прямая соединительная линия 13"/>
          <p:cNvCxnSpPr>
            <a:stCxn id="12" idx="7"/>
          </p:cNvCxnSpPr>
          <p:nvPr/>
        </p:nvCxnSpPr>
        <p:spPr>
          <a:xfrm>
            <a:off x="2711191" y="2129194"/>
            <a:ext cx="1622840" cy="21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2781456" y="2475355"/>
            <a:ext cx="146685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2711191" y="3132580"/>
            <a:ext cx="1413290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457606" y="3570730"/>
            <a:ext cx="187642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12" idx="6"/>
          </p:cNvCxnSpPr>
          <p:nvPr/>
        </p:nvCxnSpPr>
        <p:spPr>
          <a:xfrm>
            <a:off x="2857656" y="2880168"/>
            <a:ext cx="1390650" cy="48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2711191" y="2437255"/>
            <a:ext cx="151806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488784" y="2097368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4488784" y="233658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4488784" y="2660141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4488784" y="296017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4499527" y="3244030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4499527" y="3534255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2270151" y="2097368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2270151" y="233658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/>
          <p:cNvSpPr/>
          <p:nvPr/>
        </p:nvSpPr>
        <p:spPr>
          <a:xfrm>
            <a:off x="2270151" y="2660141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/>
          <p:cNvSpPr/>
          <p:nvPr/>
        </p:nvSpPr>
        <p:spPr>
          <a:xfrm>
            <a:off x="2270151" y="296017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/>
          <p:cNvSpPr/>
          <p:nvPr/>
        </p:nvSpPr>
        <p:spPr>
          <a:xfrm>
            <a:off x="2280894" y="3244030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2280894" y="353425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Овал 89"/>
          <p:cNvSpPr/>
          <p:nvPr/>
        </p:nvSpPr>
        <p:spPr>
          <a:xfrm>
            <a:off x="7411387" y="1818130"/>
            <a:ext cx="100012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Овал 90"/>
          <p:cNvSpPr/>
          <p:nvPr/>
        </p:nvSpPr>
        <p:spPr>
          <a:xfrm>
            <a:off x="9583087" y="1818130"/>
            <a:ext cx="113347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2" name="Прямая соединительная линия 91"/>
          <p:cNvCxnSpPr>
            <a:stCxn id="90" idx="7"/>
          </p:cNvCxnSpPr>
          <p:nvPr/>
        </p:nvCxnSpPr>
        <p:spPr>
          <a:xfrm>
            <a:off x="8265047" y="2129194"/>
            <a:ext cx="1622840" cy="21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 flipV="1">
            <a:off x="8335312" y="2475355"/>
            <a:ext cx="146685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flipV="1">
            <a:off x="8265047" y="3132580"/>
            <a:ext cx="1413290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>
            <a:off x="8011462" y="3570730"/>
            <a:ext cx="187642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>
            <a:stCxn id="90" idx="6"/>
          </p:cNvCxnSpPr>
          <p:nvPr/>
        </p:nvCxnSpPr>
        <p:spPr>
          <a:xfrm>
            <a:off x="8411512" y="2880168"/>
            <a:ext cx="1390650" cy="48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flipV="1">
            <a:off x="8265047" y="2437255"/>
            <a:ext cx="151806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Овал 97"/>
          <p:cNvSpPr/>
          <p:nvPr/>
        </p:nvSpPr>
        <p:spPr>
          <a:xfrm>
            <a:off x="10042640" y="2097368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/>
          <p:cNvSpPr/>
          <p:nvPr/>
        </p:nvSpPr>
        <p:spPr>
          <a:xfrm>
            <a:off x="10042640" y="233658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/>
          <p:cNvSpPr/>
          <p:nvPr/>
        </p:nvSpPr>
        <p:spPr>
          <a:xfrm>
            <a:off x="10042640" y="2660141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Овал 100"/>
          <p:cNvSpPr/>
          <p:nvPr/>
        </p:nvSpPr>
        <p:spPr>
          <a:xfrm>
            <a:off x="10042640" y="296017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Овал 101"/>
          <p:cNvSpPr/>
          <p:nvPr/>
        </p:nvSpPr>
        <p:spPr>
          <a:xfrm>
            <a:off x="10053383" y="3244030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Овал 102"/>
          <p:cNvSpPr/>
          <p:nvPr/>
        </p:nvSpPr>
        <p:spPr>
          <a:xfrm>
            <a:off x="10053383" y="3534255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/>
          <p:cNvSpPr/>
          <p:nvPr/>
        </p:nvSpPr>
        <p:spPr>
          <a:xfrm>
            <a:off x="7824007" y="2097368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/>
          <p:cNvSpPr/>
          <p:nvPr/>
        </p:nvSpPr>
        <p:spPr>
          <a:xfrm>
            <a:off x="7824007" y="233658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Овал 105"/>
          <p:cNvSpPr/>
          <p:nvPr/>
        </p:nvSpPr>
        <p:spPr>
          <a:xfrm>
            <a:off x="7824007" y="2660141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Овал 106"/>
          <p:cNvSpPr/>
          <p:nvPr/>
        </p:nvSpPr>
        <p:spPr>
          <a:xfrm>
            <a:off x="7824007" y="296017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Овал 107"/>
          <p:cNvSpPr/>
          <p:nvPr/>
        </p:nvSpPr>
        <p:spPr>
          <a:xfrm>
            <a:off x="7834750" y="3244030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Овал 108"/>
          <p:cNvSpPr/>
          <p:nvPr/>
        </p:nvSpPr>
        <p:spPr>
          <a:xfrm>
            <a:off x="7834750" y="353425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Стрелка вправо 109"/>
          <p:cNvSpPr/>
          <p:nvPr/>
        </p:nvSpPr>
        <p:spPr>
          <a:xfrm>
            <a:off x="5838669" y="2437255"/>
            <a:ext cx="1011836" cy="781050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087697" y="2536077"/>
                <a:ext cx="76655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ru-RU" sz="34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697" y="2536077"/>
                <a:ext cx="766557" cy="6155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640800" y="2536077"/>
                <a:ext cx="76655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28</m:t>
                      </m:r>
                    </m:oMath>
                  </m:oMathPara>
                </a14:m>
                <a:endParaRPr lang="ru-RU" sz="3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800" y="2536077"/>
                <a:ext cx="766557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Овал 45"/>
          <p:cNvSpPr/>
          <p:nvPr/>
        </p:nvSpPr>
        <p:spPr>
          <a:xfrm>
            <a:off x="7411387" y="4403934"/>
            <a:ext cx="100012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9583087" y="4403934"/>
            <a:ext cx="113347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8" name="Прямая соединительная линия 47"/>
          <p:cNvCxnSpPr>
            <a:stCxn id="46" idx="7"/>
          </p:cNvCxnSpPr>
          <p:nvPr/>
        </p:nvCxnSpPr>
        <p:spPr>
          <a:xfrm>
            <a:off x="8265047" y="4714998"/>
            <a:ext cx="1622840" cy="21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V="1">
            <a:off x="8335312" y="5061159"/>
            <a:ext cx="146685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V="1">
            <a:off x="8265047" y="5718384"/>
            <a:ext cx="1413290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8011462" y="6156534"/>
            <a:ext cx="187642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46" idx="6"/>
          </p:cNvCxnSpPr>
          <p:nvPr/>
        </p:nvCxnSpPr>
        <p:spPr>
          <a:xfrm>
            <a:off x="8411512" y="5465972"/>
            <a:ext cx="1390650" cy="48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V="1">
            <a:off x="8265047" y="5023059"/>
            <a:ext cx="151806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0042640" y="4683172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10042640" y="4922387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10042640" y="524594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0042640" y="5545977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10053383" y="5829834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10053383" y="6120059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7824007" y="4683172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/>
          <p:cNvSpPr/>
          <p:nvPr/>
        </p:nvSpPr>
        <p:spPr>
          <a:xfrm>
            <a:off x="7824007" y="4922387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7824007" y="524594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/>
          <p:cNvSpPr/>
          <p:nvPr/>
        </p:nvSpPr>
        <p:spPr>
          <a:xfrm>
            <a:off x="7824007" y="5545977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7834750" y="5829834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7834750" y="6120059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640800" y="5121881"/>
                <a:ext cx="76655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ru-RU" sz="3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800" y="5121881"/>
                <a:ext cx="766557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Стрелка вправо 66"/>
          <p:cNvSpPr/>
          <p:nvPr/>
        </p:nvSpPr>
        <p:spPr>
          <a:xfrm rot="5400000">
            <a:off x="8773835" y="3861757"/>
            <a:ext cx="589803" cy="781050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 стрелкой 67"/>
          <p:cNvCxnSpPr>
            <a:stCxn id="69" idx="3"/>
          </p:cNvCxnSpPr>
          <p:nvPr/>
        </p:nvCxnSpPr>
        <p:spPr>
          <a:xfrm flipV="1">
            <a:off x="5385374" y="5332879"/>
            <a:ext cx="1785535" cy="18587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266669" y="4857037"/>
                <a:ext cx="411870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Наилучшая из точек, находящихся в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000" dirty="0" smtClean="0"/>
                  <a:t>-окрестности предыдущей точки, и отличных от всех точек в текущей цепочке переходов</a:t>
                </a:r>
                <a:endParaRPr lang="ru-RU" sz="20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669" y="4857037"/>
                <a:ext cx="4118705" cy="1323439"/>
              </a:xfrm>
              <a:prstGeom prst="rect">
                <a:avLst/>
              </a:prstGeom>
              <a:blipFill rotWithShape="0">
                <a:blip r:embed="rId5"/>
                <a:stretch>
                  <a:fillRect l="-1630" t="-2765" r="-1481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09034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разбиении графа: </a:t>
            </a:r>
            <a:r>
              <a:rPr lang="ru-RU" dirty="0" err="1"/>
              <a:t>Керниган</a:t>
            </a:r>
            <a:r>
              <a:rPr lang="ru-RU" dirty="0"/>
              <a:t>—Лин</a:t>
            </a:r>
          </a:p>
        </p:txBody>
      </p:sp>
      <p:sp>
        <p:nvSpPr>
          <p:cNvPr id="12" name="Овал 11"/>
          <p:cNvSpPr/>
          <p:nvPr/>
        </p:nvSpPr>
        <p:spPr>
          <a:xfrm>
            <a:off x="1857531" y="1818130"/>
            <a:ext cx="100012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29231" y="1818130"/>
            <a:ext cx="113347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" name="Прямая соединительная линия 13"/>
          <p:cNvCxnSpPr>
            <a:stCxn id="12" idx="7"/>
          </p:cNvCxnSpPr>
          <p:nvPr/>
        </p:nvCxnSpPr>
        <p:spPr>
          <a:xfrm>
            <a:off x="2711191" y="2129194"/>
            <a:ext cx="1622840" cy="21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2781456" y="2475355"/>
            <a:ext cx="146685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2711191" y="3132580"/>
            <a:ext cx="1413290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457606" y="3570730"/>
            <a:ext cx="187642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12" idx="6"/>
          </p:cNvCxnSpPr>
          <p:nvPr/>
        </p:nvCxnSpPr>
        <p:spPr>
          <a:xfrm>
            <a:off x="2857656" y="2880168"/>
            <a:ext cx="1390650" cy="48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2711191" y="2437255"/>
            <a:ext cx="151806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488784" y="2097368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4488784" y="233658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4488784" y="2660141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4488784" y="296017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4499527" y="3244030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4499527" y="3534255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2270151" y="2097368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2270151" y="233658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/>
          <p:cNvSpPr/>
          <p:nvPr/>
        </p:nvSpPr>
        <p:spPr>
          <a:xfrm>
            <a:off x="2270151" y="2660141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/>
          <p:cNvSpPr/>
          <p:nvPr/>
        </p:nvSpPr>
        <p:spPr>
          <a:xfrm>
            <a:off x="2270151" y="296017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/>
          <p:cNvSpPr/>
          <p:nvPr/>
        </p:nvSpPr>
        <p:spPr>
          <a:xfrm>
            <a:off x="2280894" y="3244030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2280894" y="353425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Овал 89"/>
          <p:cNvSpPr/>
          <p:nvPr/>
        </p:nvSpPr>
        <p:spPr>
          <a:xfrm>
            <a:off x="7411387" y="1818130"/>
            <a:ext cx="100012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Овал 90"/>
          <p:cNvSpPr/>
          <p:nvPr/>
        </p:nvSpPr>
        <p:spPr>
          <a:xfrm>
            <a:off x="9583087" y="1818130"/>
            <a:ext cx="113347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2" name="Прямая соединительная линия 91"/>
          <p:cNvCxnSpPr>
            <a:stCxn id="90" idx="7"/>
          </p:cNvCxnSpPr>
          <p:nvPr/>
        </p:nvCxnSpPr>
        <p:spPr>
          <a:xfrm>
            <a:off x="8265047" y="2129194"/>
            <a:ext cx="1622840" cy="21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 flipV="1">
            <a:off x="8335312" y="2475355"/>
            <a:ext cx="146685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flipV="1">
            <a:off x="8265047" y="3132580"/>
            <a:ext cx="1413290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>
            <a:off x="8011462" y="3570730"/>
            <a:ext cx="187642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>
            <a:stCxn id="90" idx="6"/>
          </p:cNvCxnSpPr>
          <p:nvPr/>
        </p:nvCxnSpPr>
        <p:spPr>
          <a:xfrm>
            <a:off x="8411512" y="2880168"/>
            <a:ext cx="1390650" cy="48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flipV="1">
            <a:off x="8265047" y="2437255"/>
            <a:ext cx="151806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Овал 97"/>
          <p:cNvSpPr/>
          <p:nvPr/>
        </p:nvSpPr>
        <p:spPr>
          <a:xfrm>
            <a:off x="10042640" y="2097368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/>
          <p:cNvSpPr/>
          <p:nvPr/>
        </p:nvSpPr>
        <p:spPr>
          <a:xfrm>
            <a:off x="10042640" y="233658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/>
          <p:cNvSpPr/>
          <p:nvPr/>
        </p:nvSpPr>
        <p:spPr>
          <a:xfrm>
            <a:off x="10042640" y="2660141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Овал 100"/>
          <p:cNvSpPr/>
          <p:nvPr/>
        </p:nvSpPr>
        <p:spPr>
          <a:xfrm>
            <a:off x="10042640" y="296017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Овал 101"/>
          <p:cNvSpPr/>
          <p:nvPr/>
        </p:nvSpPr>
        <p:spPr>
          <a:xfrm>
            <a:off x="10053383" y="3244030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Овал 102"/>
          <p:cNvSpPr/>
          <p:nvPr/>
        </p:nvSpPr>
        <p:spPr>
          <a:xfrm>
            <a:off x="10053383" y="3534255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/>
          <p:cNvSpPr/>
          <p:nvPr/>
        </p:nvSpPr>
        <p:spPr>
          <a:xfrm>
            <a:off x="7824007" y="2097368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/>
          <p:cNvSpPr/>
          <p:nvPr/>
        </p:nvSpPr>
        <p:spPr>
          <a:xfrm>
            <a:off x="7824007" y="233658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Овал 105"/>
          <p:cNvSpPr/>
          <p:nvPr/>
        </p:nvSpPr>
        <p:spPr>
          <a:xfrm>
            <a:off x="7824007" y="2660141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Овал 106"/>
          <p:cNvSpPr/>
          <p:nvPr/>
        </p:nvSpPr>
        <p:spPr>
          <a:xfrm>
            <a:off x="7824007" y="296017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Овал 107"/>
          <p:cNvSpPr/>
          <p:nvPr/>
        </p:nvSpPr>
        <p:spPr>
          <a:xfrm>
            <a:off x="7834750" y="3244030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Овал 108"/>
          <p:cNvSpPr/>
          <p:nvPr/>
        </p:nvSpPr>
        <p:spPr>
          <a:xfrm>
            <a:off x="7834750" y="353425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Стрелка вправо 109"/>
          <p:cNvSpPr/>
          <p:nvPr/>
        </p:nvSpPr>
        <p:spPr>
          <a:xfrm>
            <a:off x="5838669" y="2437255"/>
            <a:ext cx="1011836" cy="781050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087697" y="2536077"/>
                <a:ext cx="76655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ru-RU" sz="34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697" y="2536077"/>
                <a:ext cx="766557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8640800" y="2536077"/>
                <a:ext cx="76655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28</m:t>
                      </m:r>
                    </m:oMath>
                  </m:oMathPara>
                </a14:m>
                <a:endParaRPr lang="ru-RU" sz="3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800" y="2536077"/>
                <a:ext cx="766557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Овал 45"/>
          <p:cNvSpPr/>
          <p:nvPr/>
        </p:nvSpPr>
        <p:spPr>
          <a:xfrm>
            <a:off x="7411387" y="4403934"/>
            <a:ext cx="100012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9583087" y="4403934"/>
            <a:ext cx="113347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8" name="Прямая соединительная линия 47"/>
          <p:cNvCxnSpPr>
            <a:stCxn id="46" idx="7"/>
          </p:cNvCxnSpPr>
          <p:nvPr/>
        </p:nvCxnSpPr>
        <p:spPr>
          <a:xfrm>
            <a:off x="8265047" y="4714998"/>
            <a:ext cx="1622840" cy="21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V="1">
            <a:off x="8335312" y="5061159"/>
            <a:ext cx="146685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V="1">
            <a:off x="8265047" y="5718384"/>
            <a:ext cx="1413290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8011462" y="6156534"/>
            <a:ext cx="187642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>
            <a:stCxn id="46" idx="6"/>
          </p:cNvCxnSpPr>
          <p:nvPr/>
        </p:nvCxnSpPr>
        <p:spPr>
          <a:xfrm>
            <a:off x="8411512" y="5465972"/>
            <a:ext cx="1390650" cy="48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V="1">
            <a:off x="8265047" y="5023059"/>
            <a:ext cx="151806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Овал 53"/>
          <p:cNvSpPr/>
          <p:nvPr/>
        </p:nvSpPr>
        <p:spPr>
          <a:xfrm>
            <a:off x="10042640" y="4683172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10042640" y="4922387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10042640" y="524594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10042640" y="5545977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10053383" y="5829834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10053383" y="6120059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7824007" y="4683172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/>
          <p:cNvSpPr/>
          <p:nvPr/>
        </p:nvSpPr>
        <p:spPr>
          <a:xfrm>
            <a:off x="7824007" y="4922387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вал 61"/>
          <p:cNvSpPr/>
          <p:nvPr/>
        </p:nvSpPr>
        <p:spPr>
          <a:xfrm>
            <a:off x="7824007" y="524594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/>
          <p:cNvSpPr/>
          <p:nvPr/>
        </p:nvSpPr>
        <p:spPr>
          <a:xfrm>
            <a:off x="7824007" y="5545977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/>
          <p:cNvSpPr/>
          <p:nvPr/>
        </p:nvSpPr>
        <p:spPr>
          <a:xfrm>
            <a:off x="7834750" y="5829834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7834750" y="6120059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640800" y="5121881"/>
                <a:ext cx="76655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ru-RU" sz="3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800" y="5121881"/>
                <a:ext cx="766557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Стрелка вправо 66"/>
          <p:cNvSpPr/>
          <p:nvPr/>
        </p:nvSpPr>
        <p:spPr>
          <a:xfrm rot="5400000">
            <a:off x="8773835" y="3861757"/>
            <a:ext cx="589803" cy="781050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1857531" y="4403934"/>
            <a:ext cx="100012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Овал 68"/>
          <p:cNvSpPr/>
          <p:nvPr/>
        </p:nvSpPr>
        <p:spPr>
          <a:xfrm>
            <a:off x="4029231" y="4403934"/>
            <a:ext cx="113347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0" name="Прямая соединительная линия 69"/>
          <p:cNvCxnSpPr>
            <a:stCxn id="68" idx="7"/>
          </p:cNvCxnSpPr>
          <p:nvPr/>
        </p:nvCxnSpPr>
        <p:spPr>
          <a:xfrm>
            <a:off x="2711191" y="4714998"/>
            <a:ext cx="1622840" cy="21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 flipV="1">
            <a:off x="2781456" y="5061159"/>
            <a:ext cx="146685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flipV="1">
            <a:off x="2711191" y="5718384"/>
            <a:ext cx="1413290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2457606" y="6156534"/>
            <a:ext cx="187642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68" idx="6"/>
          </p:cNvCxnSpPr>
          <p:nvPr/>
        </p:nvCxnSpPr>
        <p:spPr>
          <a:xfrm>
            <a:off x="2857656" y="5465972"/>
            <a:ext cx="1390650" cy="48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 flipV="1">
            <a:off x="2711191" y="5023059"/>
            <a:ext cx="151806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88784" y="4683172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88784" y="4922387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/>
          <p:cNvSpPr/>
          <p:nvPr/>
        </p:nvSpPr>
        <p:spPr>
          <a:xfrm>
            <a:off x="4488784" y="524594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488784" y="5545977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4499527" y="5829834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499527" y="6120059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2270151" y="4683172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2270151" y="4922387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2270151" y="524594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Овал 113"/>
          <p:cNvSpPr/>
          <p:nvPr/>
        </p:nvSpPr>
        <p:spPr>
          <a:xfrm>
            <a:off x="2270151" y="5545977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Овал 114"/>
          <p:cNvSpPr/>
          <p:nvPr/>
        </p:nvSpPr>
        <p:spPr>
          <a:xfrm>
            <a:off x="2280894" y="5829834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Овал 115"/>
          <p:cNvSpPr/>
          <p:nvPr/>
        </p:nvSpPr>
        <p:spPr>
          <a:xfrm>
            <a:off x="2280894" y="6120059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086944" y="5121881"/>
                <a:ext cx="76655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ru-RU" sz="34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944" y="5121881"/>
                <a:ext cx="766557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Стрелка вправо 117"/>
          <p:cNvSpPr/>
          <p:nvPr/>
        </p:nvSpPr>
        <p:spPr>
          <a:xfrm rot="10800000">
            <a:off x="5838669" y="5080209"/>
            <a:ext cx="1011836" cy="781050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41843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разбиении графа: </a:t>
            </a:r>
            <a:r>
              <a:rPr lang="ru-RU" dirty="0" err="1"/>
              <a:t>Керниган</a:t>
            </a:r>
            <a:r>
              <a:rPr lang="ru-RU" dirty="0"/>
              <a:t>—Лин</a:t>
            </a:r>
          </a:p>
        </p:txBody>
      </p:sp>
      <p:sp>
        <p:nvSpPr>
          <p:cNvPr id="12" name="Овал 11"/>
          <p:cNvSpPr/>
          <p:nvPr/>
        </p:nvSpPr>
        <p:spPr>
          <a:xfrm>
            <a:off x="1857531" y="1818130"/>
            <a:ext cx="100012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4029231" y="1818130"/>
            <a:ext cx="113347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" name="Прямая соединительная линия 13"/>
          <p:cNvCxnSpPr>
            <a:stCxn id="12" idx="7"/>
          </p:cNvCxnSpPr>
          <p:nvPr/>
        </p:nvCxnSpPr>
        <p:spPr>
          <a:xfrm>
            <a:off x="2711191" y="2129194"/>
            <a:ext cx="1622840" cy="21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2781456" y="2475355"/>
            <a:ext cx="146685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2711191" y="3132580"/>
            <a:ext cx="1413290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2457606" y="3570730"/>
            <a:ext cx="187642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12" idx="6"/>
          </p:cNvCxnSpPr>
          <p:nvPr/>
        </p:nvCxnSpPr>
        <p:spPr>
          <a:xfrm>
            <a:off x="2857656" y="2880168"/>
            <a:ext cx="1390650" cy="48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2711191" y="2437255"/>
            <a:ext cx="151806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488784" y="2097368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4488784" y="233658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4488784" y="2660141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4488784" y="2960173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4499527" y="3244030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4499527" y="3534255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2270151" y="2097368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2270151" y="233658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/>
          <p:cNvSpPr/>
          <p:nvPr/>
        </p:nvSpPr>
        <p:spPr>
          <a:xfrm>
            <a:off x="2270151" y="2660141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/>
          <p:cNvSpPr/>
          <p:nvPr/>
        </p:nvSpPr>
        <p:spPr>
          <a:xfrm>
            <a:off x="2270151" y="2960173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/>
          <p:cNvSpPr/>
          <p:nvPr/>
        </p:nvSpPr>
        <p:spPr>
          <a:xfrm>
            <a:off x="2280894" y="3244030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2280894" y="353425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087697" y="2536077"/>
                <a:ext cx="76655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ru-RU" sz="34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697" y="2536077"/>
                <a:ext cx="766557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Овал 67"/>
          <p:cNvSpPr/>
          <p:nvPr/>
        </p:nvSpPr>
        <p:spPr>
          <a:xfrm>
            <a:off x="1857531" y="4403934"/>
            <a:ext cx="100012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Овал 68"/>
          <p:cNvSpPr/>
          <p:nvPr/>
        </p:nvSpPr>
        <p:spPr>
          <a:xfrm>
            <a:off x="4029231" y="4403934"/>
            <a:ext cx="1133475" cy="21240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0" name="Прямая соединительная линия 69"/>
          <p:cNvCxnSpPr>
            <a:stCxn id="68" idx="7"/>
          </p:cNvCxnSpPr>
          <p:nvPr/>
        </p:nvCxnSpPr>
        <p:spPr>
          <a:xfrm>
            <a:off x="2711191" y="4714998"/>
            <a:ext cx="1622840" cy="21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 flipV="1">
            <a:off x="2781456" y="5061159"/>
            <a:ext cx="146685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flipV="1">
            <a:off x="2711191" y="5718384"/>
            <a:ext cx="1413290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2457606" y="6156534"/>
            <a:ext cx="187642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68" idx="6"/>
          </p:cNvCxnSpPr>
          <p:nvPr/>
        </p:nvCxnSpPr>
        <p:spPr>
          <a:xfrm>
            <a:off x="2857656" y="5465972"/>
            <a:ext cx="1390650" cy="48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 flipV="1">
            <a:off x="2711191" y="5023059"/>
            <a:ext cx="151806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488784" y="4683172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488784" y="4922387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/>
          <p:cNvSpPr/>
          <p:nvPr/>
        </p:nvSpPr>
        <p:spPr>
          <a:xfrm>
            <a:off x="4488784" y="524594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488784" y="5545977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4499527" y="5829834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4499527" y="6120059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2270151" y="4683172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2270151" y="4922387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2270151" y="5245945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Овал 113"/>
          <p:cNvSpPr/>
          <p:nvPr/>
        </p:nvSpPr>
        <p:spPr>
          <a:xfrm>
            <a:off x="2270151" y="5545977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Овал 114"/>
          <p:cNvSpPr/>
          <p:nvPr/>
        </p:nvSpPr>
        <p:spPr>
          <a:xfrm>
            <a:off x="2280894" y="5829834"/>
            <a:ext cx="173865" cy="1738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Овал 115"/>
          <p:cNvSpPr/>
          <p:nvPr/>
        </p:nvSpPr>
        <p:spPr>
          <a:xfrm>
            <a:off x="2280894" y="6120059"/>
            <a:ext cx="173865" cy="17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086944" y="5121881"/>
                <a:ext cx="76655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ru-RU" sz="34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944" y="5121881"/>
                <a:ext cx="766557" cy="6155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Прямая со стрелкой 118"/>
          <p:cNvCxnSpPr/>
          <p:nvPr/>
        </p:nvCxnSpPr>
        <p:spPr>
          <a:xfrm flipH="1">
            <a:off x="5771214" y="4683172"/>
            <a:ext cx="1064301" cy="63516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5515" y="4253333"/>
                <a:ext cx="417216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Эта точка, очевидно, находится </a:t>
                </a:r>
                <a:br>
                  <a:rPr lang="ru-RU" dirty="0" smtClean="0"/>
                </a:b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dirty="0" smtClean="0"/>
                  <a:t>-окрестности отправной точки,</a:t>
                </a:r>
                <a:br>
                  <a:rPr lang="ru-RU" dirty="0" smtClean="0"/>
                </a:br>
                <a:r>
                  <a:rPr lang="ru-RU" dirty="0" smtClean="0"/>
                  <a:t>но мы нашли её без просмотра всей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dirty="0" smtClean="0"/>
                  <a:t>,</a:t>
                </a:r>
                <a:br>
                  <a:rPr lang="ru-RU" dirty="0" smtClean="0"/>
                </a:br>
                <a:r>
                  <a:rPr lang="ru-RU" dirty="0" smtClean="0"/>
                  <a:t>три раза перейдя по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515" y="4253333"/>
                <a:ext cx="4172168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1168" t="-3046" r="-146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Стрелка вправо 119"/>
          <p:cNvSpPr/>
          <p:nvPr/>
        </p:nvSpPr>
        <p:spPr>
          <a:xfrm rot="5400000">
            <a:off x="3182567" y="3861758"/>
            <a:ext cx="589803" cy="781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Фиксируем переход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6368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200" dirty="0" smtClean="0"/>
              <a:t>Поиск переменной глубины: общий алгоритм</a:t>
            </a:r>
            <a:endParaRPr lang="ru-RU" sz="4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52493"/>
              </a:xfrm>
            </p:spPr>
            <p:txBody>
              <a:bodyPr>
                <a:normAutofit fontScale="77500" lnSpcReduction="20000"/>
              </a:bodyPr>
              <a:lstStyle/>
              <a:p>
                <a:pPr marL="301943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 smtClean="0">
                    <a:latin typeface="Lucida Console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latin typeface="Lucida Console" pitchFamily="49" charset="0"/>
                  </a:rPr>
                  <a:t> := random(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 smtClean="0">
                    <a:latin typeface="Lucida Console" pitchFamily="49" charset="0"/>
                  </a:rPr>
                  <a:t>)</a:t>
                </a:r>
                <a:endParaRPr lang="ru-RU" dirty="0" smtClean="0">
                  <a:latin typeface="Lucida Console" pitchFamily="49" charset="0"/>
                </a:endParaRPr>
              </a:p>
              <a:p>
                <a:pPr marL="301943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 smtClean="0">
                    <a:latin typeface="Lucida Console" pitchFamily="49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latin typeface="Lucida Console" pitchFamily="49" charset="0"/>
                  </a:rPr>
                  <a:t> then </a:t>
                </a:r>
              </a:p>
              <a:p>
                <a:pPr marL="301943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latin typeface="Lucida Console" pitchFamily="49" charset="0"/>
                  </a:rPr>
                  <a:t> :=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>
                    <a:latin typeface="Lucida Console" pitchFamily="49" charset="0"/>
                  </a:rPr>
                  <a:t>, goto 2</a:t>
                </a:r>
                <a:endParaRPr lang="ru-RU" dirty="0" smtClean="0">
                  <a:latin typeface="Lucida Console" pitchFamily="49" charset="0"/>
                </a:endParaRPr>
              </a:p>
              <a:p>
                <a:pPr marL="301943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>
                    <a:latin typeface="Lucida Console" pitchFamily="49" charset="0"/>
                  </a:rPr>
                  <a:t> </a:t>
                </a:r>
                <a:r>
                  <a:rPr lang="en-US" dirty="0" smtClean="0">
                    <a:latin typeface="Lucida Console" pitchFamily="49" charset="0"/>
                  </a:rPr>
                  <a:t>else</a:t>
                </a:r>
                <a:endParaRPr lang="ru-RU" dirty="0" smtClean="0">
                  <a:latin typeface="Lucida Console" pitchFamily="49" charset="0"/>
                </a:endParaRPr>
              </a:p>
              <a:p>
                <a:pPr marL="301943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dirty="0">
                    <a:latin typeface="Lucida Console" pitchFamily="49" charset="0"/>
                  </a:rPr>
                  <a:t> </a:t>
                </a:r>
                <a:r>
                  <a:rPr lang="ru-RU" dirty="0" smtClean="0">
                    <a:latin typeface="Lucida Console" pitchFamily="49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ru-RU" dirty="0" smtClean="0">
                  <a:latin typeface="Lucida Console" pitchFamily="49" charset="0"/>
                </a:endParaRPr>
              </a:p>
              <a:p>
                <a:pPr marL="301943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dirty="0">
                    <a:latin typeface="Lucida Console" pitchFamily="49" charset="0"/>
                  </a:rPr>
                  <a:t>  </a:t>
                </a:r>
                <a:r>
                  <a:rPr lang="ru-RU" dirty="0" smtClean="0">
                    <a:latin typeface="Lucida Console" pitchFamily="49" charset="0"/>
                  </a:rPr>
                  <a:t>   </a:t>
                </a:r>
                <a:r>
                  <a:rPr lang="en-US" dirty="0" smtClean="0">
                    <a:latin typeface="Lucida Console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maxDepth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>
                    <a:latin typeface="Lucida Console" pitchFamily="49" charset="0"/>
                  </a:rPr>
                  <a:t> do</a:t>
                </a:r>
              </a:p>
              <a:p>
                <a:pPr marL="301943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>
                    <a:latin typeface="Lucida Console" pitchFamily="49" charset="0"/>
                  </a:rPr>
                  <a:t> </a:t>
                </a:r>
                <a:r>
                  <a:rPr lang="en-US" dirty="0" smtClean="0">
                    <a:latin typeface="Lucida Console" pitchFamily="49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>
                  <a:latin typeface="Lucida Console" pitchFamily="49" charset="0"/>
                </a:endParaRPr>
              </a:p>
              <a:p>
                <a:pPr marL="301943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>
                    <a:latin typeface="Lucida Console" pitchFamily="49" charset="0"/>
                  </a:rPr>
                  <a:t> </a:t>
                </a:r>
                <a:r>
                  <a:rPr lang="en-US" dirty="0" smtClean="0">
                    <a:latin typeface="Lucida Console" pitchFamily="49" charset="0"/>
                  </a:rPr>
                  <a:t>       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latin typeface="Lucida Console" pitchFamily="49" charset="0"/>
                  </a:rPr>
                  <a:t> </a:t>
                </a:r>
                <a:r>
                  <a:rPr lang="en-US" dirty="0" smtClean="0">
                    <a:latin typeface="Lucida Console" pitchFamily="49" charset="0"/>
                  </a:rPr>
                  <a:t>then</a:t>
                </a:r>
              </a:p>
              <a:p>
                <a:pPr marL="301943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>
                    <a:latin typeface="Lucida Console" pitchFamily="49" charset="0"/>
                  </a:rPr>
                  <a:t> </a:t>
                </a:r>
                <a:r>
                  <a:rPr lang="en-US" dirty="0" smtClean="0">
                    <a:latin typeface="Lucida Console" pitchFamily="49" charset="0"/>
                  </a:rPr>
                  <a:t>          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Lucida Console" pitchFamily="49" charset="0"/>
                  </a:rPr>
                  <a:t> :=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Lucida Console" pitchFamily="49" charset="0"/>
                  </a:rPr>
                  <a:t>, goto 2</a:t>
                </a:r>
              </a:p>
              <a:p>
                <a:pPr marL="301943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 smtClean="0">
                    <a:latin typeface="Lucida Console" pitchFamily="49" charset="0"/>
                  </a:rPr>
                  <a:t> return(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latin typeface="Lucida Console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52493"/>
              </a:xfrm>
              <a:blipFill rotWithShape="0">
                <a:blip r:embed="rId2"/>
                <a:stretch>
                  <a:fillRect l="-812" t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85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Имитация отжига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971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Общая идея:</a:t>
            </a:r>
          </a:p>
          <a:p>
            <a:r>
              <a:rPr lang="ru-RU" dirty="0" smtClean="0"/>
              <a:t>Локальный поиск очень прост идейно, но может  «застревать» в локальных экстремумах.</a:t>
            </a:r>
          </a:p>
          <a:p>
            <a:r>
              <a:rPr lang="ru-RU" dirty="0" smtClean="0"/>
              <a:t>Чтобы выбираться из локальных экстремумов, нужно иногда далеко от них отдаляться.</a:t>
            </a:r>
          </a:p>
          <a:p>
            <a:r>
              <a:rPr lang="ru-RU" dirty="0" smtClean="0"/>
              <a:t>Постепенно уменьшаем «рискованность» — дальность прыжка, на которую мы выскакиваем из локального оптимума.</a:t>
            </a:r>
          </a:p>
          <a:p>
            <a:pPr marL="0" indent="0">
              <a:buNone/>
            </a:pPr>
            <a:r>
              <a:rPr lang="ru-RU" dirty="0" smtClean="0"/>
              <a:t>Физическая идея: по мере остывания вещества перемещения атомов в кристаллической решётке всё менее </a:t>
            </a:r>
            <a:r>
              <a:rPr lang="ru-RU" dirty="0" err="1" smtClean="0"/>
              <a:t>амплитудны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779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Имитация </a:t>
            </a:r>
            <a:r>
              <a:rPr lang="ru-RU" dirty="0" smtClean="0"/>
              <a:t>отжига</a:t>
            </a:r>
            <a:endParaRPr lang="ru-RU" dirty="0"/>
          </a:p>
        </p:txBody>
      </p:sp>
      <p:pic>
        <p:nvPicPr>
          <p:cNvPr id="1026" name="Picture 2" descr="http://upload.wikimedia.org/wikipedia/commons/d/d5/Hill_Climbing_with_Simulated_Annealing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491" y="2705141"/>
            <a:ext cx="6103018" cy="19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2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Имитация отжига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псевдокод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:r>
                  <a:rPr lang="ru-RU" dirty="0" smtClean="0"/>
                  <a:t>максимизируем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4853" y="1825624"/>
                <a:ext cx="11562347" cy="50323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ru-RU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В коде ниже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P(…) — </a:t>
                </a:r>
                <a:r>
                  <a:rPr lang="ru-RU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функция в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random — </a:t>
                </a:r>
                <a:r>
                  <a:rPr lang="ru-RU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генератор случайных чисел из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// temperature — </a:t>
                </a:r>
                <a:r>
                  <a:rPr lang="ru-RU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убывающая функция,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neighbour</a:t>
                </a:r>
                <a:r>
                  <a:rPr lang="ru-RU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— </a:t>
                </a:r>
                <a:r>
                  <a:rPr lang="ru-RU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рандомизированная</a:t>
                </a:r>
                <a:r>
                  <a:rPr lang="ru-RU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функция выбора «соседа».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 ← s0; fs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←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f(s)                              // </a:t>
                </a:r>
                <a:r>
                  <a:rPr lang="ru-RU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Начальное состояние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sbest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← s;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fbest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← f(s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k ← 0                                         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ru-RU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Счётчик числа шагов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while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 &lt;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kmax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and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fs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&lt;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ftolerable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// </a:t>
                </a:r>
                <a:r>
                  <a:rPr lang="ru-RU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Пока есть время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ru-RU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и простор для улучшения…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T ← temperature(k/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kmax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                   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ru-RU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вычисляем, какая сейчас «температура»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snew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←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neighbour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(s, T)                       // </a:t>
                </a:r>
                <a:r>
                  <a:rPr lang="ru-RU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выбираем точку-кандидата на перемещение,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fnew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←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f(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snew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                            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ru-RU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вычисляем, насколько хороша новая точка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fnew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&gt;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fbest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then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           // </a:t>
                </a:r>
                <a:r>
                  <a:rPr lang="ru-RU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Если удалось улучшить результат,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sbest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←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snew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fbest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←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fnew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  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ru-RU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то сохраняем об этом информацию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P(fs,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fnew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T) &gt; random() </a:t>
                </a: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then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ru-RU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ru-RU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/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/ </a:t>
                </a:r>
                <a:r>
                  <a:rPr lang="ru-RU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Определяем, перемещаться ли в новую </a:t>
                </a:r>
                <a:r>
                  <a:rPr lang="ru-RU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тчк</a:t>
                </a:r>
                <a:r>
                  <a:rPr lang="ru-RU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s ←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snew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fs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←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fnew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         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// </a:t>
                </a:r>
                <a:r>
                  <a:rPr lang="ru-RU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Перемещаемся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k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← k +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sbest</a:t>
                </a:r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4853" y="1825624"/>
                <a:ext cx="11562347" cy="5032375"/>
              </a:xfrm>
              <a:blipFill rotWithShape="0">
                <a:blip r:embed="rId3"/>
                <a:stretch>
                  <a:fillRect l="-422" t="-19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85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остановки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 случае, когда алгоритм </a:t>
                </a:r>
                <a:r>
                  <a:rPr lang="ru-RU" dirty="0" err="1" smtClean="0"/>
                  <a:t>рандомизированный</a:t>
                </a:r>
                <a:r>
                  <a:rPr lang="ru-RU" dirty="0" smtClean="0"/>
                  <a:t>, обычно нужны дополнительные условия остановки:</a:t>
                </a:r>
              </a:p>
              <a:p>
                <a:r>
                  <a:rPr lang="ru-RU" dirty="0" smtClean="0"/>
                  <a:t>Алгоритм проделал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итераций.</a:t>
                </a:r>
              </a:p>
              <a:p>
                <a:r>
                  <a:rPr lang="ru-RU" dirty="0" smtClean="0"/>
                  <a:t>Алгоритм проработал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секунд.</a:t>
                </a:r>
              </a:p>
              <a:p>
                <a:r>
                  <a:rPr lang="ru-RU" dirty="0" smtClean="0"/>
                  <a:t>За последние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итераций решение не было улучшено.</a:t>
                </a:r>
              </a:p>
              <a:p>
                <a:r>
                  <a:rPr lang="ru-RU" dirty="0" smtClean="0"/>
                  <a:t>За последние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итераций улучшение</a:t>
                </a:r>
                <a:r>
                  <a:rPr lang="en-US" dirty="0" smtClean="0"/>
                  <a:t> </a:t>
                </a:r>
                <a:r>
                  <a:rPr lang="ru-RU" dirty="0" smtClean="0"/>
                  <a:t>целевой функции произошло не больше чем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…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05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 dirty="0" smtClean="0">
                <a:ea typeface="宋体" panose="02010600030101010101" pitchFamily="2" charset="-122"/>
              </a:rPr>
              <a:t>Табу-поиск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Glover</a:t>
            </a:r>
            <a:r>
              <a:rPr lang="en-US" altLang="zh-CN" dirty="0">
                <a:ea typeface="宋体" panose="02010600030101010101" pitchFamily="2" charset="-122"/>
              </a:rPr>
              <a:t>, F. 1986.  Future Paths for Integer Programming and Links to Artificial Intelligence. </a:t>
            </a:r>
            <a:r>
              <a:rPr lang="en-US" altLang="zh-CN" i="1" dirty="0">
                <a:ea typeface="宋体" panose="02010600030101010101" pitchFamily="2" charset="-122"/>
              </a:rPr>
              <a:t>Computers and Operations Research.</a:t>
            </a:r>
            <a:r>
              <a:rPr lang="en-US" altLang="zh-CN" dirty="0">
                <a:ea typeface="宋体" panose="02010600030101010101" pitchFamily="2" charset="-122"/>
              </a:rPr>
              <a:t> Vol. 13, pp. 533-549. 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Hansen, P. 1986.  The Steepest Ascent Mildest Descent Heuristic for Combinatorial Programming.  </a:t>
            </a:r>
            <a:r>
              <a:rPr lang="en-US" altLang="zh-CN" i="1" dirty="0">
                <a:ea typeface="宋体" panose="02010600030101010101" pitchFamily="2" charset="-122"/>
              </a:rPr>
              <a:t>Congress on Numerical Methods in Combinatorial Optimization</a:t>
            </a:r>
            <a:r>
              <a:rPr lang="en-US" altLang="zh-CN" dirty="0">
                <a:ea typeface="宋体" panose="02010600030101010101" pitchFamily="2" charset="-122"/>
              </a:rPr>
              <a:t>, Capri, Italy.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DBDB7-05DF-4757-A5D7-F7DB11F3206C}" type="slidenum">
              <a:rPr lang="zh-CN" altLang="en-US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354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Табу-поиск: предпосылки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261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В решениях, получаемых локальным поиском, часто бывают «устойчивые признаки». Например: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В задаче </a:t>
            </a:r>
            <a:r>
              <a:rPr lang="en-US" dirty="0" smtClean="0"/>
              <a:t>TSP </a:t>
            </a:r>
            <a:r>
              <a:rPr lang="ru-RU" dirty="0" smtClean="0"/>
              <a:t>во многие результирующие циклы входит одно и то же ребро.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В задаче о разбиении графа в итоговых разбиениях некоторая пара вершин всегда оказывается «по разные стороны забора».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Что это наблюдение может означать: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устойчивый признак устойчив потому, что хорош, и нужно искать решения, которые заведомо его содержат,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устойчивый признак </a:t>
            </a:r>
            <a:r>
              <a:rPr lang="ru-RU" i="1" dirty="0" smtClean="0"/>
              <a:t>недостаточно</a:t>
            </a:r>
            <a:r>
              <a:rPr lang="ru-RU" dirty="0" smtClean="0"/>
              <a:t> хорош, но назойлив и сбивает нас с пути к глобальному оптимуму.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65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Дискретная оптимизация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554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Особенност</a:t>
                </a:r>
                <a:r>
                  <a:rPr lang="ru-RU" b="1" dirty="0"/>
                  <a:t>ь</a:t>
                </a:r>
                <a:r>
                  <a:rPr lang="ru-RU" b="1" dirty="0" smtClean="0"/>
                  <a:t>:</a:t>
                </a:r>
              </a:p>
              <a:p>
                <a:r>
                  <a:rPr lang="ru-RU" dirty="0" smtClean="0"/>
                  <a:t>Множество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конечно или </a:t>
                </a:r>
                <a:r>
                  <a:rPr lang="ru-RU" dirty="0" err="1" smtClean="0"/>
                  <a:t>счётно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Трудности:</a:t>
                </a:r>
              </a:p>
              <a:p>
                <a:r>
                  <a:rPr lang="ru-RU" dirty="0" smtClean="0"/>
                  <a:t>Нельзя «сдвинуться на сколь угодно малое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dirty="0" smtClean="0"/>
                  <a:t>»</a:t>
                </a:r>
                <a:r>
                  <a:rPr lang="ru-RU" dirty="0"/>
                  <a:t> </a:t>
                </a:r>
                <a:r>
                  <a:rPr lang="ru-RU" dirty="0" smtClean="0"/>
                  <a:t>при поиске</a:t>
                </a:r>
              </a:p>
              <a:p>
                <a:r>
                  <a:rPr lang="ru-RU" dirty="0" smtClean="0"/>
                  <a:t>Множество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может быть сложно</a:t>
                </a:r>
                <a:r>
                  <a:rPr lang="en-US" dirty="0" smtClean="0"/>
                  <a:t>/</a:t>
                </a:r>
                <a:r>
                  <a:rPr lang="ru-RU" dirty="0" smtClean="0"/>
                  <a:t>неявно задано</a:t>
                </a:r>
              </a:p>
              <a:p>
                <a:r>
                  <a:rPr lang="ru-RU" dirty="0"/>
                  <a:t>Функция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ru-RU" dirty="0"/>
                  <a:t>, как правило, задана </a:t>
                </a:r>
                <a:r>
                  <a:rPr lang="ru-RU" dirty="0" smtClean="0"/>
                  <a:t>неявно, её вычисление в точке требует времени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55479"/>
              </a:xfrm>
              <a:blipFill rotWithShape="0">
                <a:blip r:embed="rId3"/>
                <a:stretch>
                  <a:fillRect l="-1217" t="-20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5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Табу-поиск: предпосылки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Выход из положения:</a:t>
            </a:r>
          </a:p>
          <a:p>
            <a:r>
              <a:rPr lang="ru-RU" dirty="0" smtClean="0"/>
              <a:t>Формировать в ходе поиска список запретов (</a:t>
            </a:r>
            <a:r>
              <a:rPr lang="en-US" dirty="0" err="1" smtClean="0"/>
              <a:t>Tabu</a:t>
            </a:r>
            <a:r>
              <a:rPr lang="en-US" dirty="0" smtClean="0"/>
              <a:t> List</a:t>
            </a:r>
            <a:r>
              <a:rPr lang="ru-RU" dirty="0" smtClean="0"/>
              <a:t>),</a:t>
            </a:r>
            <a:r>
              <a:rPr lang="en-US" dirty="0" smtClean="0"/>
              <a:t> </a:t>
            </a:r>
            <a:r>
              <a:rPr lang="ru-RU" dirty="0" smtClean="0"/>
              <a:t>которые </a:t>
            </a:r>
            <a:r>
              <a:rPr lang="ru-RU" i="1" dirty="0" smtClean="0"/>
              <a:t>почти</a:t>
            </a:r>
            <a:r>
              <a:rPr lang="ru-RU" dirty="0" smtClean="0"/>
              <a:t> нельзя нарушать при переходе от одной точки к другой.</a:t>
            </a:r>
          </a:p>
          <a:p>
            <a:r>
              <a:rPr lang="ru-RU" dirty="0" smtClean="0"/>
              <a:t>Нарушать запреты можно в случае, когда от этого получается уж очень хороший выигрыш.</a:t>
            </a:r>
          </a:p>
          <a:p>
            <a:r>
              <a:rPr lang="ru-RU" dirty="0" smtClean="0"/>
              <a:t>Про некоторые запреты не следует помнить </a:t>
            </a:r>
            <a:r>
              <a:rPr lang="ru-RU" i="1" dirty="0" smtClean="0"/>
              <a:t>слишком</a:t>
            </a:r>
            <a:r>
              <a:rPr lang="ru-RU" dirty="0" smtClean="0"/>
              <a:t> долго.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19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Tabu Search Strategy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zh-CN" dirty="0" smtClean="0">
                <a:ea typeface="宋体" panose="02010600030101010101" pitchFamily="2" charset="-122"/>
              </a:rPr>
              <a:t>Необходимо выработать стратегию работы с табу-списком: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Forbidding </a:t>
            </a:r>
            <a:r>
              <a:rPr lang="en-US" altLang="zh-CN" dirty="0">
                <a:ea typeface="宋体" panose="02010600030101010101" pitchFamily="2" charset="-122"/>
              </a:rPr>
              <a:t>strategy: </a:t>
            </a:r>
            <a:r>
              <a:rPr lang="ru-RU" altLang="zh-CN" dirty="0" smtClean="0">
                <a:ea typeface="宋体" panose="02010600030101010101" pitchFamily="2" charset="-122"/>
              </a:rPr>
              <a:t>когда и чем пополнять табу-список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Freeing strategy: </a:t>
            </a:r>
            <a:r>
              <a:rPr lang="ru-RU" altLang="zh-CN" dirty="0" smtClean="0">
                <a:ea typeface="宋体" panose="02010600030101010101" pitchFamily="2" charset="-122"/>
              </a:rPr>
              <a:t>когда и что удалять из табу-списка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Short-term strategy: </a:t>
            </a:r>
            <a:r>
              <a:rPr lang="ru-RU" altLang="zh-CN" dirty="0" smtClean="0">
                <a:ea typeface="宋体" panose="02010600030101010101" pitchFamily="2" charset="-122"/>
              </a:rPr>
              <a:t>текущее взаимодействие между соблюдением</a:t>
            </a:r>
            <a:r>
              <a:rPr lang="en-US" altLang="zh-CN" dirty="0" smtClean="0">
                <a:ea typeface="宋体" panose="02010600030101010101" pitchFamily="2" charset="-122"/>
              </a:rPr>
              <a:t>/</a:t>
            </a:r>
            <a:r>
              <a:rPr lang="ru-RU" altLang="zh-CN" dirty="0" smtClean="0">
                <a:ea typeface="宋体" panose="02010600030101010101" pitchFamily="2" charset="-122"/>
              </a:rPr>
              <a:t>нарушением табу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AC683-9D16-46B0-8A2B-43631AC6F72C}" type="slidenum">
              <a:rPr lang="zh-CN" altLang="en-US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699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 sz="4000" dirty="0" smtClean="0">
                <a:ea typeface="宋体" panose="02010600030101010101" pitchFamily="2" charset="-122"/>
              </a:rPr>
              <a:t>Параметры табу-поиска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altLang="zh-CN" dirty="0" smtClean="0">
                <a:ea typeface="宋体" panose="02010600030101010101" pitchFamily="2" charset="-122"/>
              </a:rPr>
              <a:t>Процедура локального поиска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ru-RU" altLang="zh-CN" dirty="0" smtClean="0"/>
              <a:t>Система окрестностей</a:t>
            </a:r>
          </a:p>
          <a:p>
            <a:r>
              <a:rPr lang="ru-RU" altLang="zh-CN" dirty="0" smtClean="0">
                <a:ea typeface="宋体" panose="02010600030101010101" pitchFamily="2" charset="-122"/>
              </a:rPr>
              <a:t>Условия преодоления запретов </a:t>
            </a:r>
            <a:r>
              <a:rPr lang="en-US" altLang="zh-CN" dirty="0" smtClean="0">
                <a:ea typeface="宋体" panose="02010600030101010101" pitchFamily="2" charset="-122"/>
              </a:rPr>
              <a:t>(aspiration conditions/criteria)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ru-RU" altLang="zh-CN" dirty="0" smtClean="0">
                <a:ea typeface="宋体" panose="02010600030101010101" pitchFamily="2" charset="-122"/>
              </a:rPr>
              <a:t>Формы запретов (</a:t>
            </a:r>
            <a:r>
              <a:rPr lang="en-US" altLang="zh-CN" dirty="0" err="1" smtClean="0">
                <a:ea typeface="宋体" panose="02010600030101010101" pitchFamily="2" charset="-122"/>
              </a:rPr>
              <a:t>tabu</a:t>
            </a:r>
            <a:r>
              <a:rPr lang="en-US" altLang="zh-CN" dirty="0" smtClean="0">
                <a:ea typeface="宋体" panose="02010600030101010101" pitchFamily="2" charset="-122"/>
              </a:rPr>
              <a:t> moves</a:t>
            </a:r>
            <a:r>
              <a:rPr lang="ru-RU" altLang="zh-CN" dirty="0" smtClean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ru-RU" altLang="zh-CN" dirty="0" smtClean="0">
                <a:ea typeface="宋体" panose="02010600030101010101" pitchFamily="2" charset="-122"/>
              </a:rPr>
              <a:t>Добавление </a:t>
            </a:r>
            <a:r>
              <a:rPr lang="en-US" altLang="zh-CN" dirty="0" err="1" smtClean="0">
                <a:ea typeface="宋体" panose="02010600030101010101" pitchFamily="2" charset="-122"/>
              </a:rPr>
              <a:t>tabu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move</a:t>
            </a:r>
          </a:p>
          <a:p>
            <a:r>
              <a:rPr lang="ru-RU" altLang="zh-CN" dirty="0" smtClean="0">
                <a:ea typeface="宋体" panose="02010600030101010101" pitchFamily="2" charset="-122"/>
              </a:rPr>
              <a:t>Максимальный размер табу-списка </a:t>
            </a:r>
          </a:p>
          <a:p>
            <a:r>
              <a:rPr lang="ru-RU" altLang="zh-CN" dirty="0" smtClean="0">
                <a:ea typeface="宋体" panose="02010600030101010101" pitchFamily="2" charset="-122"/>
              </a:rPr>
              <a:t>Правила оста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A471-187F-4AEA-8E00-238530FBFA66}" type="slidenum">
              <a:rPr lang="zh-CN" altLang="en-US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12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1618938" y="2057400"/>
            <a:ext cx="2419662" cy="7620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zh-CN" dirty="0" smtClean="0">
                <a:ea typeface="宋体" panose="02010600030101010101" pitchFamily="2" charset="-122"/>
              </a:rPr>
              <a:t>Взять отправную </a:t>
            </a:r>
            <a:br>
              <a:rPr lang="ru-RU" altLang="zh-CN" dirty="0" smtClean="0">
                <a:ea typeface="宋体" panose="02010600030101010101" pitchFamily="2" charset="-122"/>
              </a:rPr>
            </a:br>
            <a:r>
              <a:rPr lang="ru-RU" altLang="zh-CN" dirty="0" smtClean="0">
                <a:ea typeface="宋体" panose="02010600030101010101" pitchFamily="2" charset="-122"/>
              </a:rPr>
              <a:t>точку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876800" y="2057400"/>
            <a:ext cx="2133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zh-CN" dirty="0" smtClean="0">
                <a:ea typeface="宋体" panose="02010600030101010101" pitchFamily="2" charset="-122"/>
              </a:rPr>
              <a:t>Построить список </a:t>
            </a:r>
            <a:br>
              <a:rPr lang="ru-RU" altLang="zh-CN" dirty="0" smtClean="0">
                <a:ea typeface="宋体" panose="02010600030101010101" pitchFamily="2" charset="-122"/>
              </a:rPr>
            </a:br>
            <a:r>
              <a:rPr lang="ru-RU" altLang="zh-CN" dirty="0" smtClean="0">
                <a:ea typeface="宋体" panose="02010600030101010101" pitchFamily="2" charset="-122"/>
              </a:rPr>
              <a:t>кандидатов </a:t>
            </a:r>
            <a:br>
              <a:rPr lang="ru-RU" altLang="zh-CN" dirty="0" smtClean="0">
                <a:ea typeface="宋体" panose="02010600030101010101" pitchFamily="2" charset="-122"/>
              </a:rPr>
            </a:br>
            <a:r>
              <a:rPr lang="ru-RU" altLang="zh-CN" dirty="0" smtClean="0">
                <a:ea typeface="宋体" panose="02010600030101010101" pitchFamily="2" charset="-122"/>
              </a:rPr>
              <a:t>в новые точки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7848600" y="2057400"/>
            <a:ext cx="2133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zh-CN" dirty="0" smtClean="0">
                <a:ea typeface="宋体" panose="02010600030101010101" pitchFamily="2" charset="-122"/>
              </a:rPr>
              <a:t>Оценить кандидатов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525656" y="3873344"/>
            <a:ext cx="2956810" cy="115585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zh-CN" dirty="0" smtClean="0">
                <a:ea typeface="宋体" panose="02010600030101010101" pitchFamily="2" charset="-122"/>
              </a:rPr>
              <a:t>Выбрать кандидата, </a:t>
            </a:r>
            <a:br>
              <a:rPr lang="ru-RU" altLang="zh-CN" dirty="0" smtClean="0">
                <a:ea typeface="宋体" panose="02010600030101010101" pitchFamily="2" charset="-122"/>
              </a:rPr>
            </a:br>
            <a:r>
              <a:rPr lang="ru-RU" altLang="zh-CN" dirty="0" smtClean="0">
                <a:ea typeface="宋体" panose="02010600030101010101" pitchFamily="2" charset="-122"/>
              </a:rPr>
              <a:t>не нарушающего табу</a:t>
            </a:r>
            <a:br>
              <a:rPr lang="ru-RU" altLang="zh-CN" dirty="0" smtClean="0">
                <a:ea typeface="宋体" panose="02010600030101010101" pitchFamily="2" charset="-122"/>
              </a:rPr>
            </a:br>
            <a:r>
              <a:rPr lang="ru-RU" altLang="zh-CN" dirty="0" smtClean="0">
                <a:ea typeface="宋体" panose="02010600030101010101" pitchFamily="2" charset="-122"/>
              </a:rPr>
              <a:t>либо подходящего под</a:t>
            </a:r>
          </a:p>
          <a:p>
            <a:pPr algn="ctr"/>
            <a:r>
              <a:rPr lang="en-US" altLang="zh-CN" dirty="0" smtClean="0"/>
              <a:t>aspiration conditions</a:t>
            </a:r>
            <a:endParaRPr lang="en-US" altLang="zh-CN" dirty="0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4572000" y="3886200"/>
            <a:ext cx="2743200" cy="17526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zh-CN" dirty="0" smtClean="0">
                <a:ea typeface="宋体" panose="02010600030101010101" pitchFamily="2" charset="-122"/>
              </a:rPr>
              <a:t>Условия остановки </a:t>
            </a:r>
            <a:br>
              <a:rPr lang="ru-RU" altLang="zh-CN" dirty="0" smtClean="0">
                <a:ea typeface="宋体" panose="02010600030101010101" pitchFamily="2" charset="-122"/>
              </a:rPr>
            </a:br>
            <a:r>
              <a:rPr lang="ru-RU" altLang="zh-CN" dirty="0" smtClean="0">
                <a:ea typeface="宋体" panose="02010600030101010101" pitchFamily="2" charset="-122"/>
              </a:rPr>
              <a:t>выполняются?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1828800" y="3733800"/>
            <a:ext cx="2133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zh-CN" dirty="0" smtClean="0">
                <a:ea typeface="宋体" panose="02010600030101010101" pitchFamily="2" charset="-122"/>
              </a:rPr>
              <a:t>Обновить </a:t>
            </a:r>
            <a:br>
              <a:rPr lang="ru-RU" altLang="zh-CN" dirty="0" smtClean="0">
                <a:ea typeface="宋体" panose="02010600030101010101" pitchFamily="2" charset="-122"/>
              </a:rPr>
            </a:br>
            <a:r>
              <a:rPr lang="ru-RU" altLang="zh-CN" dirty="0" smtClean="0">
                <a:ea typeface="宋体" panose="02010600030101010101" pitchFamily="2" charset="-122"/>
              </a:rPr>
              <a:t>список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ru-RU" altLang="zh-CN" dirty="0" smtClean="0">
                <a:ea typeface="宋体" panose="02010600030101010101" pitchFamily="2" charset="-122"/>
              </a:rPr>
              <a:t>табу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ru-RU" altLang="zh-CN" dirty="0" smtClean="0">
                <a:ea typeface="宋体" panose="02010600030101010101" pitchFamily="2" charset="-122"/>
              </a:rPr>
              <a:t>и </a:t>
            </a: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aspiration conditions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4800600" y="6019800"/>
            <a:ext cx="2209800" cy="7620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zh-CN" dirty="0" smtClean="0">
                <a:ea typeface="宋体" panose="02010600030101010101" pitchFamily="2" charset="-122"/>
              </a:rPr>
              <a:t>Выдать ответ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cxnSp>
        <p:nvCxnSpPr>
          <p:cNvPr id="3086" name="AutoShape 14"/>
          <p:cNvCxnSpPr>
            <a:cxnSpLocks noChangeShapeType="1"/>
            <a:stCxn id="3076" idx="5"/>
            <a:endCxn id="3077" idx="1"/>
          </p:cNvCxnSpPr>
          <p:nvPr/>
        </p:nvCxnSpPr>
        <p:spPr bwMode="auto">
          <a:xfrm>
            <a:off x="3796634" y="2438400"/>
            <a:ext cx="108016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AutoShape 15"/>
          <p:cNvCxnSpPr>
            <a:cxnSpLocks noChangeShapeType="1"/>
            <a:stCxn id="3077" idx="3"/>
            <a:endCxn id="3079" idx="1"/>
          </p:cNvCxnSpPr>
          <p:nvPr/>
        </p:nvCxnSpPr>
        <p:spPr bwMode="auto">
          <a:xfrm>
            <a:off x="7010400" y="24384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AutoShape 16"/>
          <p:cNvCxnSpPr>
            <a:cxnSpLocks noChangeShapeType="1"/>
            <a:stCxn id="3079" idx="2"/>
            <a:endCxn id="3081" idx="0"/>
          </p:cNvCxnSpPr>
          <p:nvPr/>
        </p:nvCxnSpPr>
        <p:spPr bwMode="auto">
          <a:xfrm>
            <a:off x="8915400" y="2819400"/>
            <a:ext cx="1088661" cy="10539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AutoShape 19"/>
          <p:cNvCxnSpPr>
            <a:cxnSpLocks noChangeShapeType="1"/>
            <a:stCxn id="3082" idx="2"/>
            <a:endCxn id="3085" idx="1"/>
          </p:cNvCxnSpPr>
          <p:nvPr/>
        </p:nvCxnSpPr>
        <p:spPr bwMode="auto">
          <a:xfrm flipH="1">
            <a:off x="5905500" y="56388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AutoShape 24"/>
          <p:cNvCxnSpPr>
            <a:cxnSpLocks noChangeShapeType="1"/>
            <a:stCxn id="3082" idx="1"/>
            <a:endCxn id="3084" idx="3"/>
          </p:cNvCxnSpPr>
          <p:nvPr/>
        </p:nvCxnSpPr>
        <p:spPr bwMode="auto">
          <a:xfrm flipH="1" flipV="1">
            <a:off x="3962400" y="4381500"/>
            <a:ext cx="609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9" name="AutoShape 27"/>
          <p:cNvCxnSpPr>
            <a:cxnSpLocks noChangeShapeType="1"/>
            <a:stCxn id="3084" idx="0"/>
          </p:cNvCxnSpPr>
          <p:nvPr/>
        </p:nvCxnSpPr>
        <p:spPr bwMode="auto">
          <a:xfrm flipV="1">
            <a:off x="2895600" y="2438400"/>
            <a:ext cx="14478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4190999" y="4206875"/>
            <a:ext cx="5332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dirty="0" smtClean="0"/>
              <a:t>Нет</a:t>
            </a:r>
            <a:endParaRPr lang="en-US" altLang="ru-RU" dirty="0"/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5943600" y="5562600"/>
            <a:ext cx="4443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dirty="0" smtClean="0"/>
              <a:t>Да</a:t>
            </a:r>
            <a:endParaRPr lang="en-US" altLang="ru-RU" dirty="0"/>
          </a:p>
        </p:txBody>
      </p:sp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Табу-поиск: диаграмма</a:t>
            </a:r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6477000" y="303573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u-RU" dirty="0" smtClean="0"/>
              <a:t>Список </a:t>
            </a:r>
            <a:br>
              <a:rPr lang="ru-RU" dirty="0" smtClean="0"/>
            </a:br>
            <a:r>
              <a:rPr lang="ru-RU" dirty="0" smtClean="0"/>
              <a:t>табу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3" idx="6"/>
          </p:cNvCxnSpPr>
          <p:nvPr/>
        </p:nvCxnSpPr>
        <p:spPr>
          <a:xfrm>
            <a:off x="7391400" y="3492938"/>
            <a:ext cx="1066800" cy="577335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AutoShape 15"/>
          <p:cNvCxnSpPr>
            <a:cxnSpLocks noChangeShapeType="1"/>
            <a:stCxn id="3081" idx="1"/>
            <a:endCxn id="3082" idx="3"/>
          </p:cNvCxnSpPr>
          <p:nvPr/>
        </p:nvCxnSpPr>
        <p:spPr bwMode="auto">
          <a:xfrm flipH="1">
            <a:off x="7315200" y="4451272"/>
            <a:ext cx="1210456" cy="3112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Прямая со стрелкой 34"/>
          <p:cNvCxnSpPr>
            <a:endCxn id="3" idx="2"/>
          </p:cNvCxnSpPr>
          <p:nvPr/>
        </p:nvCxnSpPr>
        <p:spPr>
          <a:xfrm flipV="1">
            <a:off x="4038600" y="3492938"/>
            <a:ext cx="2438400" cy="34037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Локальный поиск (</a:t>
            </a:r>
            <a:r>
              <a:rPr lang="en-US" dirty="0" smtClean="0"/>
              <a:t>local search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Ищем не глобальный, а </a:t>
            </a:r>
            <a:r>
              <a:rPr lang="ru-RU" i="1" dirty="0" smtClean="0"/>
              <a:t>локальный</a:t>
            </a:r>
            <a:r>
              <a:rPr lang="ru-RU" dirty="0" smtClean="0"/>
              <a:t> оптимум (надеемся, что он окажется глобальным)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Отправляемся из произвольной стартовой точки, помалу сдвигаясь туда, где «теплее» (точка, в которую двигаемся, берётся из небольшой окрестности текущей точки</a:t>
            </a:r>
            <a:r>
              <a:rPr lang="en-US" dirty="0" smtClean="0"/>
              <a:t>; </a:t>
            </a:r>
            <a:r>
              <a:rPr lang="ru-RU" dirty="0" smtClean="0"/>
              <a:t>отсюда </a:t>
            </a:r>
            <a:r>
              <a:rPr lang="ru-RU" i="1" dirty="0" smtClean="0"/>
              <a:t>локальность</a:t>
            </a:r>
            <a:r>
              <a:rPr lang="ru-R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95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Локальный поиск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Отправляемся из произвольной стартовой точки, помалу сдвигаясь туда, где «теплее»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Отлично работает в выпуклой оптимизации: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4619836" y="3757951"/>
            <a:ext cx="2952328" cy="1465862"/>
            <a:chOff x="2771800" y="4221088"/>
            <a:chExt cx="2952328" cy="1465862"/>
          </a:xfrm>
        </p:grpSpPr>
        <p:sp>
          <p:nvSpPr>
            <p:cNvPr id="5" name="Полилиния 4"/>
            <p:cNvSpPr/>
            <p:nvPr/>
          </p:nvSpPr>
          <p:spPr>
            <a:xfrm>
              <a:off x="2895600" y="4459710"/>
              <a:ext cx="2339340" cy="1072410"/>
            </a:xfrm>
            <a:custGeom>
              <a:avLst/>
              <a:gdLst>
                <a:gd name="connsiteX0" fmla="*/ 0 w 2339340"/>
                <a:gd name="connsiteY0" fmla="*/ 1072410 h 1072410"/>
                <a:gd name="connsiteX1" fmla="*/ 754380 w 2339340"/>
                <a:gd name="connsiteY1" fmla="*/ 20850 h 1072410"/>
                <a:gd name="connsiteX2" fmla="*/ 1836420 w 2339340"/>
                <a:gd name="connsiteY2" fmla="*/ 424710 h 1072410"/>
                <a:gd name="connsiteX3" fmla="*/ 2339340 w 2339340"/>
                <a:gd name="connsiteY3" fmla="*/ 1064790 h 107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9340" h="1072410">
                  <a:moveTo>
                    <a:pt x="0" y="1072410"/>
                  </a:moveTo>
                  <a:cubicBezTo>
                    <a:pt x="224155" y="600605"/>
                    <a:pt x="448310" y="128800"/>
                    <a:pt x="754380" y="20850"/>
                  </a:cubicBezTo>
                  <a:cubicBezTo>
                    <a:pt x="1060450" y="-87100"/>
                    <a:pt x="1572260" y="250720"/>
                    <a:pt x="1836420" y="424710"/>
                  </a:cubicBezTo>
                  <a:cubicBezTo>
                    <a:pt x="2100580" y="598700"/>
                    <a:pt x="2219960" y="831745"/>
                    <a:pt x="2339340" y="106479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 стрелкой 5"/>
            <p:cNvCxnSpPr/>
            <p:nvPr/>
          </p:nvCxnSpPr>
          <p:spPr>
            <a:xfrm>
              <a:off x="2771800" y="5373216"/>
              <a:ext cx="2952328" cy="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flipV="1">
              <a:off x="2843808" y="4221088"/>
              <a:ext cx="0" cy="131103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4860032" y="530120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4283968" y="530120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3995936" y="530120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3923928" y="530120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779912" y="5301208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3779912" y="4459710"/>
              <a:ext cx="0" cy="84149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716016" y="5393620"/>
                  <a:ext cx="2880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016" y="5393620"/>
                  <a:ext cx="288032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139952" y="5405035"/>
                  <a:ext cx="2880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5405035"/>
                  <a:ext cx="288032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921254" y="5399285"/>
                  <a:ext cx="2880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254" y="5399285"/>
                  <a:ext cx="288032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637632" y="5409951"/>
                  <a:ext cx="28803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200" b="0" i="1" smtClean="0">
                                <a:latin typeface="Cambria Math"/>
                              </a:rPr>
                              <m:t>опт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632" y="5409951"/>
                  <a:ext cx="28803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3191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6117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Локальный поиск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Отправляемся из произвольной стартовой точки, помалу сдвигаясь туда, где «теплее»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В дискретной оптимизации всё сложнее: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u-RU" dirty="0" smtClean="0"/>
                  <a:t>Не можем сдвигаться на «сколь угодно малое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dirty="0" smtClean="0"/>
                  <a:t>»</a:t>
                </a:r>
                <a:endParaRPr lang="en-US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ru-RU" dirty="0" smtClean="0"/>
                  <a:t>Не всегда очевидно, как определять окрестность точки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u-RU" dirty="0" smtClean="0"/>
                  <a:t>Функции задаются сложно (обычно как суммы специального вида). Неясно, что такое «выпуклая функция».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30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Локальный поиск: общий алгоритм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Минимизируем целевую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Считаем, что задана </a:t>
                </a:r>
                <a:r>
                  <a:rPr lang="ru-RU" i="1" dirty="0" smtClean="0"/>
                  <a:t>окрестностная функция</a:t>
                </a:r>
                <a:r>
                  <a:rPr lang="en-US" i="1" dirty="0" smtClean="0"/>
                  <a:t>:</a:t>
                </a:r>
                <a:r>
                  <a:rPr lang="ru-RU" i="1" dirty="0">
                    <a:latin typeface="Cambria Math"/>
                  </a:rPr>
                  <a:t/>
                </a:r>
                <a:br>
                  <a:rPr lang="ru-RU" i="1" dirty="0">
                    <a:latin typeface="Cambria Math"/>
                  </a:rPr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𝒮</m:t>
                          </m:r>
                          <m:r>
                            <a:rPr lang="en-US" i="1">
                              <a:latin typeface="Cambria Math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</m:sup>
                          </m:sSup>
                        </m:e>
                      </m:mr>
                    </m:m>
                  </m:oMath>
                </a14:m>
                <a:r>
                  <a:rPr lang="ru-RU" i="1" dirty="0" smtClean="0"/>
                  <a:t/>
                </a:r>
                <a:br>
                  <a:rPr lang="ru-RU" i="1" dirty="0" smtClean="0"/>
                </a:br>
                <a:r>
                  <a:rPr lang="en-US" dirty="0" smtClean="0"/>
                  <a:t>(</a:t>
                </a:r>
                <a:r>
                  <a:rPr lang="ru-RU" dirty="0" smtClean="0"/>
                  <a:t>также говорят, что задана </a:t>
                </a:r>
                <a:r>
                  <a:rPr lang="ru-RU" i="1" dirty="0" smtClean="0"/>
                  <a:t>система окрестностей</a:t>
                </a:r>
                <a:r>
                  <a:rPr lang="en-US" dirty="0" smtClean="0"/>
                  <a:t>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r>
                  <a:rPr lang="ru-RU" dirty="0" smtClean="0"/>
                  <a:t>Алгоритм локального поиска</a:t>
                </a:r>
                <a:r>
                  <a:rPr lang="en-US" dirty="0" smtClean="0"/>
                  <a:t> (</a:t>
                </a:r>
                <a:r>
                  <a:rPr lang="ru-RU" dirty="0" smtClean="0"/>
                  <a:t>в задаче минимизации</a:t>
                </a:r>
                <a:r>
                  <a:rPr lang="en-US" dirty="0" smtClean="0"/>
                  <a:t>)</a:t>
                </a:r>
                <a:r>
                  <a:rPr lang="ru-RU" dirty="0" smtClean="0"/>
                  <a:t>:</a:t>
                </a:r>
              </a:p>
              <a:p>
                <a:pPr marL="759143" lvl="1" indent="-457200">
                  <a:buFont typeface="+mj-lt"/>
                  <a:buAutoNum type="arabicPeriod"/>
                </a:pPr>
                <a:r>
                  <a:rPr lang="en-US" dirty="0" smtClean="0">
                    <a:latin typeface="Lucida Console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latin typeface="Lucida Console" pitchFamily="49" charset="0"/>
                  </a:rPr>
                  <a:t> := random(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 smtClean="0">
                    <a:latin typeface="Lucida Console" pitchFamily="49" charset="0"/>
                  </a:rPr>
                  <a:t>)</a:t>
                </a:r>
              </a:p>
              <a:p>
                <a:pPr marL="759143" lvl="1" indent="-457200">
                  <a:buFont typeface="+mj-lt"/>
                  <a:buAutoNum type="arabicPeriod"/>
                </a:pPr>
                <a:r>
                  <a:rPr lang="en-US" dirty="0" smtClean="0">
                    <a:latin typeface="Lucida Console" pitchFamily="49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latin typeface="Lucida Console" pitchFamily="49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latin typeface="Lucida Console" pitchFamily="49" charset="0"/>
                  </a:rPr>
                  <a:t> :=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>
                    <a:latin typeface="Lucida Console" pitchFamily="49" charset="0"/>
                  </a:rPr>
                  <a:t>, </a:t>
                </a:r>
                <a:r>
                  <a:rPr lang="en-US" dirty="0" err="1" smtClean="0">
                    <a:latin typeface="Lucida Console" pitchFamily="49" charset="0"/>
                  </a:rPr>
                  <a:t>goto</a:t>
                </a:r>
                <a:r>
                  <a:rPr lang="en-US" dirty="0" smtClean="0">
                    <a:latin typeface="Lucida Console" pitchFamily="49" charset="0"/>
                  </a:rPr>
                  <a:t> 2</a:t>
                </a:r>
              </a:p>
              <a:p>
                <a:pPr marL="759143" lvl="1" indent="-457200">
                  <a:buFont typeface="+mj-lt"/>
                  <a:buAutoNum type="arabicPeriod"/>
                </a:pPr>
                <a:r>
                  <a:rPr lang="en-US" dirty="0" smtClean="0">
                    <a:latin typeface="Lucida Console" pitchFamily="49" charset="0"/>
                  </a:rPr>
                  <a:t> return(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>
                    <a:latin typeface="Lucida Console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48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Локальный поиск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52071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Минимизируем целевую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Система окрестностей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ru-RU" i="1" dirty="0" smtClean="0"/>
                  <a:t>сильно связная</a:t>
                </a:r>
                <a:r>
                  <a:rPr lang="ru-RU" dirty="0" smtClean="0"/>
                  <a:t>, если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latin typeface="Cambria Math"/>
                            </a:rPr>
                            <m:t>∀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e>
                          <m:r>
                            <a:rPr lang="en-US" i="1">
                              <a:latin typeface="Cambria Math"/>
                            </a:rPr>
                            <m:t>∃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</m:e>
                      </m:mr>
                    </m:m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то есть из любой точки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можно попасть в любую другую, </a:t>
                </a:r>
                <a:br>
                  <a:rPr lang="ru-RU" dirty="0" smtClean="0"/>
                </a:br>
                <a:r>
                  <a:rPr lang="ru-RU" dirty="0" smtClean="0"/>
                  <a:t>перемещаясь по окрестностям</a:t>
                </a:r>
                <a:endParaRPr lang="en-US" dirty="0" smtClean="0"/>
              </a:p>
              <a:p>
                <a:pPr lvl="1">
                  <a:lnSpc>
                    <a:spcPct val="110000"/>
                  </a:lnSpc>
                </a:pPr>
                <a:r>
                  <a:rPr lang="ru-RU" i="1" dirty="0" smtClean="0"/>
                  <a:t>точная</a:t>
                </a:r>
                <a:r>
                  <a:rPr lang="ru-RU" dirty="0" smtClean="0"/>
                  <a:t>, если, начав из любого начального приближения, алгоритм локального поиска находит глобальный оптимум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ru-RU" i="1" smtClean="0"/>
                  <a:t>полиномиально</a:t>
                </a:r>
                <a:r>
                  <a:rPr lang="ru-RU" i="1" dirty="0" smtClean="0"/>
                  <a:t> обозримая</a:t>
                </a:r>
                <a:r>
                  <a:rPr lang="en-US" i="1" dirty="0" smtClean="0"/>
                  <a:t> </a:t>
                </a:r>
                <a:r>
                  <a:rPr lang="en-US" i="1" dirty="0"/>
                  <a:t>(</a:t>
                </a:r>
                <a:r>
                  <a:rPr lang="en-US" i="1" dirty="0" err="1"/>
                  <a:t>polynomially</a:t>
                </a:r>
                <a:r>
                  <a:rPr lang="en-US" i="1" dirty="0"/>
                  <a:t> searchable)</a:t>
                </a:r>
                <a:r>
                  <a:rPr lang="ru-RU" dirty="0" smtClean="0"/>
                  <a:t>, если</a:t>
                </a:r>
                <a:r>
                  <a:rPr lang="ru-RU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для </a:t>
                </a:r>
                <a:r>
                  <a:rPr lang="ru-RU" dirty="0"/>
                  <a:t>любого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существует полиномиальный алгоритм для выбора наилучшего элемента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52071"/>
              </a:xfrm>
              <a:blipFill rotWithShape="0">
                <a:blip r:embed="rId3"/>
                <a:stretch>
                  <a:fillRect l="-1043" t="-11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272" y="1420232"/>
            <a:ext cx="2717308" cy="175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2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4278</TotalTime>
  <Words>992</Words>
  <Application>Microsoft Office PowerPoint</Application>
  <PresentationFormat>Широкоэкранный</PresentationFormat>
  <Paragraphs>252</Paragraphs>
  <Slides>43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1" baseType="lpstr">
      <vt:lpstr>宋体</vt:lpstr>
      <vt:lpstr>Arial</vt:lpstr>
      <vt:lpstr>Calibri</vt:lpstr>
      <vt:lpstr>Calibri Light</vt:lpstr>
      <vt:lpstr>Cambria Math</vt:lpstr>
      <vt:lpstr>Consolas</vt:lpstr>
      <vt:lpstr>Lucida Console</vt:lpstr>
      <vt:lpstr>Тема Office</vt:lpstr>
      <vt:lpstr>Дискретная оптимизация МФТИ, весна 2016</vt:lpstr>
      <vt:lpstr>Общая постановка задач оптимизации</vt:lpstr>
      <vt:lpstr>Непрерывная оптимизация</vt:lpstr>
      <vt:lpstr>Дискретная оптимизация</vt:lpstr>
      <vt:lpstr>Локальный поиск (local search)</vt:lpstr>
      <vt:lpstr>Локальный поиск</vt:lpstr>
      <vt:lpstr>Локальный поиск</vt:lpstr>
      <vt:lpstr>Локальный поиск: общий алгоритм</vt:lpstr>
      <vt:lpstr>Локальный поиск</vt:lpstr>
      <vt:lpstr>Проблема локальных оптимумов</vt:lpstr>
      <vt:lpstr>Локальный поиск в задаче TSP</vt:lpstr>
      <vt:lpstr>Локальный поиск в задаче TSP</vt:lpstr>
      <vt:lpstr>Возможные варианты 3-замены</vt:lpstr>
      <vt:lpstr>Является ли система 2-окрестностей корректной?</vt:lpstr>
      <vt:lpstr>Поможет ли здесь система 3-окрестностей?</vt:lpstr>
      <vt:lpstr>Пример работы 3-окрестностей</vt:lpstr>
      <vt:lpstr>Пример работы 3-окрестностей</vt:lpstr>
      <vt:lpstr>Локальный поиск: pro et contra</vt:lpstr>
      <vt:lpstr>Борьба с застреванием в локальных оптимумах</vt:lpstr>
      <vt:lpstr>Случайное начальное приближение + множественные запуски</vt:lpstr>
      <vt:lpstr>Случайное начальное приближение + множественные запуски</vt:lpstr>
      <vt:lpstr>Невозможная траектория для локального поиска:</vt:lpstr>
      <vt:lpstr>Локальный поиск переменной глубины (variable depth search)</vt:lpstr>
      <vt:lpstr>Керниган—Лин vs. обычный локальный поиск</vt:lpstr>
      <vt:lpstr>Задача о разбиении графа</vt:lpstr>
      <vt:lpstr>Задача о разбиении графа</vt:lpstr>
      <vt:lpstr>Задача о разбиении графа: Керниган—Лин</vt:lpstr>
      <vt:lpstr>Задача о разбиении графа: Керниган—Лин</vt:lpstr>
      <vt:lpstr>Задача о разбиении графа: Керниган—Лин</vt:lpstr>
      <vt:lpstr>Задача о разбиении графа: Керниган—Лин</vt:lpstr>
      <vt:lpstr>Задача о разбиении графа: Керниган—Лин</vt:lpstr>
      <vt:lpstr>Задача о разбиении графа: Керниган—Лин</vt:lpstr>
      <vt:lpstr>Поиск переменной глубины: общий алгоритм</vt:lpstr>
      <vt:lpstr>Имитация отжига</vt:lpstr>
      <vt:lpstr>Имитация отжига</vt:lpstr>
      <vt:lpstr>Имитация отжига: псевдокод (максимизируем функцию f)</vt:lpstr>
      <vt:lpstr>Условия остановки</vt:lpstr>
      <vt:lpstr>Табу-поиск</vt:lpstr>
      <vt:lpstr>Табу-поиск: предпосылки</vt:lpstr>
      <vt:lpstr>Табу-поиск: предпосылки</vt:lpstr>
      <vt:lpstr>Tabu Search Strategy</vt:lpstr>
      <vt:lpstr>Параметры табу-поиска</vt:lpstr>
      <vt:lpstr>Табу-поиск: диаграмма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Дискретная оптимизация весна 2013</dc:title>
  <dc:creator>Alex Dainiak</dc:creator>
  <cp:lastModifiedBy>Alex Dainiak</cp:lastModifiedBy>
  <cp:revision>130</cp:revision>
  <dcterms:created xsi:type="dcterms:W3CDTF">2013-02-19T05:25:38Z</dcterms:created>
  <dcterms:modified xsi:type="dcterms:W3CDTF">2016-02-19T09:36:01Z</dcterms:modified>
</cp:coreProperties>
</file>