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3" r:id="rId2"/>
    <p:sldId id="275" r:id="rId3"/>
    <p:sldId id="274" r:id="rId4"/>
    <p:sldId id="276" r:id="rId5"/>
    <p:sldId id="277" r:id="rId6"/>
    <p:sldId id="281" r:id="rId7"/>
    <p:sldId id="279" r:id="rId8"/>
    <p:sldId id="282" r:id="rId9"/>
    <p:sldId id="283" r:id="rId10"/>
    <p:sldId id="273" r:id="rId11"/>
    <p:sldId id="284" r:id="rId12"/>
    <p:sldId id="259" r:id="rId13"/>
    <p:sldId id="261" r:id="rId14"/>
    <p:sldId id="286" r:id="rId15"/>
    <p:sldId id="287" r:id="rId16"/>
    <p:sldId id="285" r:id="rId17"/>
    <p:sldId id="288" r:id="rId18"/>
    <p:sldId id="290" r:id="rId19"/>
    <p:sldId id="291" r:id="rId20"/>
    <p:sldId id="29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" id="{EAB53984-C1CC-49FE-9DA9-B99CE3653192}">
          <p14:sldIdLst>
            <p14:sldId id="293"/>
          </p14:sldIdLst>
        </p14:section>
        <p14:section name="Несуществование хороших окрестностей" id="{BABDD520-1D1C-43BD-8FF9-BB43C1BAA1B4}">
          <p14:sldIdLst>
            <p14:sldId id="275"/>
            <p14:sldId id="274"/>
            <p14:sldId id="276"/>
            <p14:sldId id="277"/>
            <p14:sldId id="281"/>
            <p14:sldId id="279"/>
            <p14:sldId id="282"/>
            <p14:sldId id="283"/>
          </p14:sldIdLst>
        </p14:section>
        <p14:section name="Приближённые алгоритмы" id="{1247DF96-7BC1-4AB2-9233-EBE23D2D8143}">
          <p14:sldIdLst>
            <p14:sldId id="273"/>
            <p14:sldId id="284"/>
            <p14:sldId id="259"/>
            <p14:sldId id="261"/>
            <p14:sldId id="286"/>
            <p14:sldId id="287"/>
            <p14:sldId id="285"/>
            <p14:sldId id="288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53EB1-C601-4672-98AD-733BC002C834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70D1-90FB-4F38-979C-49286563D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90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F1597-E961-4B24-9799-8E422C2434E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7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Рисунок из Пападимитриу—</a:t>
            </a:r>
            <a:r>
              <a:rPr lang="ru-RU" dirty="0" err="1" smtClean="0"/>
              <a:t>Стайглица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23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Например,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=2.18</m:t>
                    </m:r>
                  </m:oMath>
                </a14:m>
                <a:r>
                  <a:rPr lang="en-US" dirty="0" smtClean="0"/>
                  <a:t>.   </a:t>
                </a:r>
                <a:r>
                  <a:rPr lang="ru-RU" dirty="0" smtClean="0"/>
                  <a:t>В идеале минимум функции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Например,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𝐾=2.18</a:t>
                </a:r>
                <a:r>
                  <a:rPr lang="en-US" dirty="0" smtClean="0"/>
                  <a:t>.   </a:t>
                </a:r>
                <a:r>
                  <a:rPr lang="ru-RU" dirty="0" smtClean="0"/>
                  <a:t>В идеале минимум функции</a:t>
                </a:r>
                <a:r>
                  <a:rPr lang="en-US" dirty="0" smtClean="0"/>
                  <a:t> 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𝑥/log_2⁡〖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2𝑥/(𝑥+1)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〗 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D70D1-90FB-4F38-979C-49286563D62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35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01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95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10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52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33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27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49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16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01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85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30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23D51-FC76-436C-A562-29C9951C8E17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94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nia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88839"/>
            <a:ext cx="9144000" cy="1800201"/>
          </a:xfrm>
        </p:spPr>
        <p:txBody>
          <a:bodyPr/>
          <a:lstStyle/>
          <a:p>
            <a:r>
              <a:rPr lang="ru-RU" dirty="0"/>
              <a:t>Дискретная оптимизация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200" dirty="0" smtClean="0"/>
              <a:t>МФТИ</a:t>
            </a:r>
            <a:r>
              <a:rPr lang="ru-RU" sz="3200" smtClean="0"/>
              <a:t>, </a:t>
            </a:r>
            <a:r>
              <a:rPr lang="ru-RU" sz="3200" smtClean="0"/>
              <a:t>весна </a:t>
            </a:r>
            <a:r>
              <a:rPr lang="ru-RU" sz="3200" dirty="0" smtClean="0"/>
              <a:t>201</a:t>
            </a:r>
            <a:r>
              <a:rPr lang="en-US" sz="3200" dirty="0"/>
              <a:t>6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49080"/>
            <a:ext cx="9144000" cy="1108720"/>
          </a:xfrm>
        </p:spPr>
        <p:txBody>
          <a:bodyPr/>
          <a:lstStyle/>
          <a:p>
            <a:r>
              <a:rPr lang="ru-RU" dirty="0" smtClean="0"/>
              <a:t>Александр</a:t>
            </a:r>
            <a:r>
              <a:rPr lang="en-US" dirty="0" smtClean="0"/>
              <a:t> </a:t>
            </a:r>
            <a:r>
              <a:rPr lang="ru-RU" dirty="0" smtClean="0"/>
              <a:t> Дайняк</a:t>
            </a:r>
          </a:p>
          <a:p>
            <a:r>
              <a:rPr lang="en-US" dirty="0" smtClean="0">
                <a:hlinkClick r:id="rId3"/>
              </a:rPr>
              <a:t>www.dainiak.com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Приближённые алгоритмы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8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Пусть в задаче минимизации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ru-RU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 smtClean="0"/>
                  <a:t> — </a:t>
                </a:r>
                <a:r>
                  <a:rPr lang="ru-RU" dirty="0" smtClean="0"/>
                  <a:t>оптимальное решение,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 smtClean="0"/>
                  <a:t>— </a:t>
                </a:r>
                <a:r>
                  <a:rPr lang="ru-RU" dirty="0" smtClean="0"/>
                  <a:t>решение, найденное алгоритмом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Определим: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Approximation ratio (</a:t>
                </a:r>
                <a:r>
                  <a:rPr lang="ru-RU" dirty="0" smtClean="0"/>
                  <a:t>показатель качества приближения, показатель аппроксимации, ошибка приближения</a:t>
                </a:r>
                <a:r>
                  <a:rPr lang="en-US" dirty="0" smtClean="0"/>
                  <a:t>)</a:t>
                </a:r>
                <a:r>
                  <a:rPr lang="ru-RU" dirty="0" smtClean="0"/>
                  <a:t> алгоритма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ru-RU" dirty="0" smtClean="0"/>
                  <a:t>: </a:t>
                </a:r>
                <a:br>
                  <a:rPr lang="ru-RU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ru-RU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Domination number (</a:t>
                </a:r>
                <a:r>
                  <a:rPr lang="ru-RU" dirty="0" smtClean="0"/>
                  <a:t>показатель превосходства</a:t>
                </a:r>
                <a:r>
                  <a:rPr lang="en-US" dirty="0" smtClean="0"/>
                  <a:t>)</a:t>
                </a:r>
                <a:r>
                  <a:rPr lang="ru-RU" dirty="0" smtClean="0"/>
                  <a:t>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ru-RU" dirty="0" smtClean="0"/>
                  <a:t>:</a:t>
                </a:r>
                <a:br>
                  <a:rPr lang="ru-RU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8913"/>
              </a:xfrm>
              <a:blipFill rotWithShape="0">
                <a:blip r:embed="rId2"/>
                <a:stretch>
                  <a:fillRect l="-1043" t="-10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7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Приближённые алгоритмы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89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Алгоритм минимизации точный т. и </a:t>
                </a:r>
                <a:r>
                  <a:rPr lang="ru-RU" dirty="0" err="1" smtClean="0"/>
                  <a:t>т.т</a:t>
                </a:r>
                <a:r>
                  <a:rPr lang="ru-RU" dirty="0" smtClean="0"/>
                  <a:t>., когда у него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Approximation ratio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ru-RU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Domination number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8913"/>
              </a:xfrm>
              <a:blipFill rotWithShape="0">
                <a:blip r:embed="rId2"/>
                <a:stretch>
                  <a:fillRect l="-1217" t="-1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4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640662" y="4059239"/>
            <a:ext cx="10966975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ru-RU" sz="3200" dirty="0" smtClean="0"/>
              <a:t>Алгоритм ближайшего соседа </a:t>
            </a:r>
            <a:r>
              <a:rPr lang="en-US" sz="3200" dirty="0" smtClean="0"/>
              <a:t>(nearest neighbor, NN) </a:t>
            </a:r>
            <a:r>
              <a:rPr lang="ru-RU" sz="3200" dirty="0" smtClean="0"/>
              <a:t>для задачи </a:t>
            </a:r>
            <a:r>
              <a:rPr lang="en-US" sz="3200" dirty="0" smtClean="0"/>
              <a:t>TSP</a:t>
            </a:r>
            <a:endParaRPr lang="en-US" sz="32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2000" dirty="0" smtClean="0"/>
              <a:t>Начинаем из произвольной вершины</a:t>
            </a:r>
            <a:r>
              <a:rPr lang="en-US" sz="2000" dirty="0" smtClean="0"/>
              <a:t>.</a:t>
            </a:r>
            <a:endParaRPr lang="en-US" sz="20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2000" dirty="0" smtClean="0"/>
              <a:t>На каждом шаге идём в ближайшую к текущей ещё не посещённую вершину</a:t>
            </a:r>
            <a:r>
              <a:rPr lang="en-US" sz="2000" dirty="0" smtClean="0"/>
              <a:t>.</a:t>
            </a:r>
            <a:endParaRPr lang="en-US" sz="20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2000" dirty="0" smtClean="0"/>
              <a:t>Когда все вершины пройдены, возвращаемся в стартовую вершину, замыкая цикл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7" name="Oval 26"/>
          <p:cNvSpPr/>
          <p:nvPr/>
        </p:nvSpPr>
        <p:spPr>
          <a:xfrm>
            <a:off x="5083176" y="958850"/>
            <a:ext cx="98425" cy="96838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002089" y="2327276"/>
            <a:ext cx="98425" cy="9842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26350" y="1209676"/>
            <a:ext cx="96838" cy="9842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192964" y="2081214"/>
            <a:ext cx="96837" cy="9842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97564" y="2633664"/>
            <a:ext cx="98425" cy="9842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103939" y="2182814"/>
            <a:ext cx="96837" cy="96837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53176" y="2370139"/>
            <a:ext cx="98425" cy="9842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72139" y="3498851"/>
            <a:ext cx="96837" cy="9842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86264" y="2640014"/>
            <a:ext cx="96837" cy="96837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97789" y="3635376"/>
            <a:ext cx="98425" cy="9842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726114" y="2698751"/>
            <a:ext cx="212725" cy="8302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5837238" y="2319338"/>
            <a:ext cx="450850" cy="2063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H="1">
            <a:off x="6189664" y="2198689"/>
            <a:ext cx="187325" cy="250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6711951" y="1876426"/>
            <a:ext cx="274637" cy="8048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242175" y="1284288"/>
            <a:ext cx="419100" cy="836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6283326" y="-144462"/>
            <a:ext cx="276225" cy="2546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3890170" y="1197770"/>
            <a:ext cx="1355725" cy="1046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 flipH="1" flipV="1">
            <a:off x="4030663" y="2347914"/>
            <a:ext cx="398462" cy="3460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H="1">
            <a:off x="5582444" y="1547019"/>
            <a:ext cx="982662" cy="3276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 flipH="1">
            <a:off x="6661151" y="2614613"/>
            <a:ext cx="136525" cy="2025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619750" y="3438525"/>
            <a:ext cx="209550" cy="209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7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о качестве алгоритма </a:t>
            </a:r>
            <a:r>
              <a:rPr lang="en-US" dirty="0" smtClean="0"/>
              <a:t>NN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ru-RU" b="1" dirty="0" smtClean="0"/>
                  <a:t>Теорема</a:t>
                </a:r>
                <a:r>
                  <a:rPr lang="en-US" b="1" dirty="0" smtClean="0"/>
                  <a:t> </a:t>
                </a:r>
                <a:r>
                  <a:rPr lang="en-US" sz="2200" b="1" dirty="0"/>
                  <a:t>[</a:t>
                </a:r>
                <a:r>
                  <a:rPr lang="en-US" sz="2200" b="1" dirty="0" err="1"/>
                  <a:t>Rosenkrantz</a:t>
                </a:r>
                <a:r>
                  <a:rPr lang="en-US" sz="2200" b="1" dirty="0"/>
                  <a:t>, Stearns, &amp; Lewis, </a:t>
                </a:r>
                <a:r>
                  <a:rPr lang="en-US" sz="2200" b="1" dirty="0" smtClean="0"/>
                  <a:t>1977]</a:t>
                </a:r>
                <a:r>
                  <a:rPr lang="ru-RU" b="1" dirty="0" smtClean="0"/>
                  <a:t>.</a:t>
                </a:r>
              </a:p>
              <a:p>
                <a:pPr marL="0" indent="0">
                  <a:buNone/>
                  <a:defRPr/>
                </a:pPr>
                <a:r>
                  <a:rPr lang="ru-RU" dirty="0" smtClean="0"/>
                  <a:t>Рассматривается только </a:t>
                </a:r>
                <a:r>
                  <a:rPr lang="ru-RU" u="sng" dirty="0" smtClean="0"/>
                  <a:t>метрическая</a:t>
                </a:r>
                <a:r>
                  <a:rPr lang="ru-RU" dirty="0" smtClean="0"/>
                  <a:t> задача коммивояжёра.</a:t>
                </a:r>
              </a:p>
              <a:p>
                <a:pPr marL="0" indent="0">
                  <a:buNone/>
                  <a:defRPr/>
                </a:pPr>
                <a:r>
                  <a:rPr lang="ru-RU" dirty="0" smtClean="0"/>
                  <a:t>Существуют такие константы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что</a:t>
                </a:r>
              </a:p>
              <a:p>
                <a:pPr>
                  <a:defRPr/>
                </a:pPr>
                <a:r>
                  <a:rPr lang="ru-RU" dirty="0" smtClean="0"/>
                  <a:t>для любой задачи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точками </a:t>
                </a:r>
                <a:r>
                  <a:rPr lang="en-US" dirty="0"/>
                  <a:t>approximation</a:t>
                </a:r>
                <a:r>
                  <a:rPr lang="en-US" dirty="0" smtClean="0"/>
                  <a:t> ratio </a:t>
                </a:r>
                <a:r>
                  <a:rPr lang="ru-RU" dirty="0" smtClean="0"/>
                  <a:t>алгоритма </a:t>
                </a:r>
                <a:r>
                  <a:rPr lang="en-US" dirty="0" smtClean="0"/>
                  <a:t>NN </a:t>
                </a:r>
                <a:r>
                  <a:rPr lang="ru-RU" dirty="0" smtClean="0"/>
                  <a:t>не превосходит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,</a:t>
                </a:r>
              </a:p>
              <a:p>
                <a:pPr>
                  <a:defRPr/>
                </a:pPr>
                <a:r>
                  <a:rPr lang="ru-RU" dirty="0" smtClean="0"/>
                  <a:t>для любого достаточно большого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существует конкретная задача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точками, для которой </a:t>
                </a:r>
                <a:r>
                  <a:rPr lang="en-US" dirty="0" smtClean="0"/>
                  <a:t>approximation ratio</a:t>
                </a:r>
                <a:r>
                  <a:rPr lang="ru-RU" dirty="0" smtClean="0"/>
                  <a:t> алгоритма </a:t>
                </a:r>
                <a:r>
                  <a:rPr lang="en-US" dirty="0" smtClean="0"/>
                  <a:t>NN </a:t>
                </a:r>
                <a:r>
                  <a:rPr lang="ru-RU" dirty="0" smtClean="0"/>
                  <a:t>не</a:t>
                </a:r>
                <a:r>
                  <a:rPr lang="en-US" dirty="0" smtClean="0"/>
                  <a:t> </a:t>
                </a:r>
                <a:r>
                  <a:rPr lang="ru-RU" dirty="0" smtClean="0"/>
                  <a:t>меньше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7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Верхняя оценка </a:t>
            </a:r>
            <a:r>
              <a:rPr lang="en-US" dirty="0"/>
              <a:t>approximation </a:t>
            </a:r>
            <a:r>
              <a:rPr lang="en-US" dirty="0" smtClean="0"/>
              <a:t>ratio: </a:t>
            </a:r>
            <a:r>
              <a:rPr lang="ru-RU" dirty="0" smtClean="0"/>
              <a:t>леммы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39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— </a:t>
                </a:r>
                <a:r>
                  <a:rPr lang="ru-RU" dirty="0"/>
                  <a:t>вес оптимального </a:t>
                </a:r>
                <a:r>
                  <a:rPr lang="ru-RU" dirty="0" err="1"/>
                  <a:t>г.ц</a:t>
                </a:r>
                <a:r>
                  <a:rPr lang="ru-RU" dirty="0"/>
                  <a:t>. во взвешенном </a:t>
                </a:r>
                <a:r>
                  <a:rPr lang="ru-RU" dirty="0" smtClean="0"/>
                  <a:t>графе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и пусть</a:t>
                </a:r>
                <a:r>
                  <a:rPr lang="en-US" dirty="0"/>
                  <a:t> </a:t>
                </a:r>
                <a:r>
                  <a:rPr lang="ru-RU" dirty="0"/>
                  <a:t>весовая функция удовлетворяет неравенству треугольника</a:t>
                </a:r>
                <a:r>
                  <a:rPr lang="ru-RU" dirty="0" smtClean="0"/>
                  <a:t>.</a:t>
                </a:r>
                <a:endParaRPr lang="en-US" b="1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Лемма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(о ребре).</a:t>
                </a:r>
                <a:r>
                  <a:rPr lang="en-US" b="1" dirty="0" smtClean="0"/>
                  <a:t/>
                </a:r>
                <a:br>
                  <a:rPr lang="en-US" b="1" dirty="0" smtClean="0"/>
                </a:b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— </a:t>
                </a:r>
                <a:r>
                  <a:rPr lang="ru-RU" dirty="0" smtClean="0"/>
                  <a:t>произвольное ребро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графа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. Тогда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Лемма (об обходе подграфа).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— </a:t>
                </a:r>
                <a:r>
                  <a:rPr lang="ru-RU" dirty="0" smtClean="0"/>
                  <a:t>произвольное подмножество вершин графа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, и 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— </a:t>
                </a:r>
                <a:r>
                  <a:rPr lang="ru-RU" dirty="0" smtClean="0"/>
                  <a:t>вес оптимального </a:t>
                </a:r>
                <a:r>
                  <a:rPr lang="ru-RU" dirty="0" err="1" smtClean="0"/>
                  <a:t>г.ц</a:t>
                </a:r>
                <a:r>
                  <a:rPr lang="ru-RU" dirty="0" smtClean="0"/>
                  <a:t>. в графе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Упражнение: д-</a:t>
                </a:r>
                <a:r>
                  <a:rPr lang="ru-RU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ть</a:t>
                </a:r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, что если нет </a:t>
                </a:r>
                <a:r>
                  <a:rPr lang="ru-RU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нер-ва</a:t>
                </a:r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-</a:t>
                </a:r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ка, то леммы неверны.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3967"/>
              </a:xfrm>
              <a:blipFill rotWithShape="0">
                <a:blip r:embed="rId2"/>
                <a:stretch>
                  <a:fillRect l="-1217" t="-20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6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Верхняя оценка </a:t>
            </a:r>
            <a:r>
              <a:rPr lang="en-US" dirty="0"/>
              <a:t>approximation ratio: </a:t>
            </a:r>
            <a:r>
              <a:rPr lang="ru-RU" dirty="0"/>
              <a:t>леммы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4506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Для вершины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dirty="0"/>
                  <a:t> — вес того ребра, которое было добавлено в обход алгоритма </a:t>
                </a:r>
                <a:r>
                  <a:rPr lang="en-US" dirty="0"/>
                  <a:t>NN</a:t>
                </a:r>
                <a:r>
                  <a:rPr lang="ru-RU" dirty="0"/>
                  <a:t> в тот момент, когда вершина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была последней посещённой</a:t>
                </a:r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Очевидно,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вес г.ц., построенного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NN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b="1" dirty="0" smtClean="0"/>
                  <a:t>Лемма (о концах ребра)</a:t>
                </a:r>
                <a:r>
                  <a:rPr lang="en-US" b="1" dirty="0" smtClean="0"/>
                  <a:t>.</a:t>
                </a:r>
                <a:br>
                  <a:rPr lang="en-US" b="1" dirty="0" smtClean="0"/>
                </a:br>
                <a:r>
                  <a:rPr lang="ru-RU" dirty="0" smtClean="0"/>
                  <a:t>Для любого ребра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выполнено</a:t>
                </a:r>
                <a:r>
                  <a:rPr lang="en-US" dirty="0"/>
                  <a:t>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i="1" dirty="0" smtClean="0"/>
                  <a:t>Доказательство: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err="1" smtClean="0"/>
                  <a:t>Б.о.о</a:t>
                </a:r>
                <a:r>
                  <a:rPr lang="ru-RU" dirty="0" smtClean="0"/>
                  <a:t>., пусть </a:t>
                </a:r>
                <a:r>
                  <a:rPr lang="en-US" dirty="0" smtClean="0"/>
                  <a:t>NN-</a:t>
                </a:r>
                <a:r>
                  <a:rPr lang="ru-RU" dirty="0" smtClean="0"/>
                  <a:t>алгоритм посетил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раньше чем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Тогда, в силу определения алгоритма,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момент, когда он выбирал, куда пойти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он выбрал ребро веса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45065"/>
              </a:xfrm>
              <a:blipFill rotWithShape="0">
                <a:blip r:embed="rId2"/>
                <a:stretch>
                  <a:fillRect l="-1043" t="-1969" r="-116" b="-2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0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Верхняя оценка </a:t>
            </a:r>
            <a:r>
              <a:rPr lang="en-US" dirty="0" smtClean="0"/>
              <a:t>approximation ratio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63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/>
                  <a:t> — </a:t>
                </a:r>
                <a:r>
                  <a:rPr lang="ru-RU" dirty="0" smtClean="0"/>
                  <a:t>произвольный (полный) граф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вершинами, и пусть веса рёбер удовлетворяют неравенству треугольника.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— </a:t>
                </a:r>
                <a:r>
                  <a:rPr lang="ru-RU" dirty="0" smtClean="0"/>
                  <a:t>вес оптимального </a:t>
                </a:r>
                <a:r>
                  <a:rPr lang="ru-RU" dirty="0" err="1" smtClean="0"/>
                  <a:t>г.ц</a:t>
                </a:r>
                <a:r>
                  <a:rPr lang="ru-RU" dirty="0" smtClean="0"/>
                  <a:t>.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opt</m:t>
                        </m:r>
                      </m:sup>
                    </m:sSup>
                  </m:oMath>
                </a14:m>
                <a:r>
                  <a:rPr lang="en-US" dirty="0" smtClean="0"/>
                  <a:t> — </a:t>
                </a:r>
                <a:r>
                  <a:rPr lang="ru-RU" dirty="0" smtClean="0"/>
                  <a:t>рёбра оптимального </a:t>
                </a:r>
                <a:r>
                  <a:rPr lang="ru-RU" dirty="0" err="1" smtClean="0"/>
                  <a:t>г.ц</a:t>
                </a:r>
                <a:r>
                  <a:rPr lang="ru-RU" dirty="0" smtClean="0"/>
                  <a:t>.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Положим</a:t>
                </a:r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opt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opt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Имеем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  (</a:t>
                </a:r>
                <a:r>
                  <a:rPr lang="ru-RU" dirty="0" smtClean="0"/>
                  <a:t>если бы это было не так, суммарный вес рёбер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opt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оказался бы больше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6385"/>
              </a:xfrm>
              <a:blipFill rotWithShape="0">
                <a:blip r:embed="rId2"/>
                <a:stretch>
                  <a:fillRect l="-1217" t="-2003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1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Верхняя оценка </a:t>
            </a:r>
            <a:r>
              <a:rPr lang="en-US" dirty="0" smtClean="0"/>
              <a:t>approximation ratio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6385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— </a:t>
                </a:r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вес оптимального </a:t>
                </a:r>
                <a:r>
                  <a:rPr lang="ru-RU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г.ц</a:t>
                </a:r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.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opt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— </a:t>
                </a:r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рёбра оптимального </a:t>
                </a:r>
                <a:r>
                  <a:rPr lang="ru-RU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г.ц</a:t>
                </a:r>
                <a:r>
                  <a:rPr lang="ru-RU" dirty="0" smtClean="0">
                    <a:solidFill>
                      <a:schemeClr val="bg1">
                        <a:lumMod val="75000"/>
                      </a:schemeClr>
                    </a:solidFill>
                  </a:rPr>
                  <a:t>.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opt</m:t>
                        </m:r>
                      </m:sup>
                    </m:sSup>
                    <m:r>
                      <a:rPr lang="en-US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opt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b="0" dirty="0" smtClean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Для ребра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положим </a:t>
                </a:r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если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иначе.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/>
                  <a:t>(</a:t>
                </a:r>
                <a:r>
                  <a:rPr lang="ru-RU" dirty="0" smtClean="0"/>
                  <a:t>По Лемме о концах ребра,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 smtClean="0"/>
                  <a:t>.)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Имеем</a:t>
                </a: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opt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6385"/>
              </a:xfrm>
              <a:blipFill rotWithShape="0">
                <a:blip r:embed="rId2"/>
                <a:stretch>
                  <a:fillRect l="-1043" t="-626" b="-112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Верхняя оценка </a:t>
            </a:r>
            <a:r>
              <a:rPr lang="en-US" dirty="0" smtClean="0"/>
              <a:t>approximation ratio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638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Построили множество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такое, что</a:t>
                </a: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u-RU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Теперь в графе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возьмём оптимальный обход (по Лемме, его вес будет не больше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), и построим на его основе множество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такое что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≤2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Затем в графе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выберем множество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т.д.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Будем так делать, пока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пока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можно рассматривать </a:t>
                </a:r>
                <a:r>
                  <a:rPr lang="ru-RU" dirty="0" err="1" smtClean="0"/>
                  <a:t>г.ц</a:t>
                </a:r>
                <a:r>
                  <a:rPr lang="ru-RU" dirty="0" smtClean="0"/>
                  <a:t>.</a:t>
                </a:r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6385"/>
              </a:xfrm>
              <a:blipFill rotWithShape="0">
                <a:blip r:embed="rId2"/>
                <a:stretch>
                  <a:fillRect l="-2319" t="-1001" b="-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6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Верхняя оценка </a:t>
            </a:r>
            <a:r>
              <a:rPr lang="en-US" dirty="0" smtClean="0"/>
              <a:t>approximation ratio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8493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Пусть построена последовательность множеств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такая, что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&lt;3.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Т.к.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то</a:t>
                </a:r>
                <a:r>
                  <a:rPr lang="en-US" dirty="0" smtClean="0"/>
                  <a:t> </a:t>
                </a:r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Имеем (с учётом Леммы о ребре)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+3⋅</m:t>
                      </m:r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Отсюда </a:t>
                </a:r>
                <a:r>
                  <a:rPr lang="en-US" dirty="0" err="1" smtClean="0"/>
                  <a:t>appr</a:t>
                </a:r>
                <a:r>
                  <a:rPr lang="en-US" dirty="0" smtClean="0"/>
                  <a:t>. ratio </a:t>
                </a:r>
                <a:r>
                  <a:rPr lang="ru-RU" dirty="0" smtClean="0"/>
                  <a:t>не превосходит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4.82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84931"/>
              </a:xfrm>
              <a:blipFill rotWithShape="0">
                <a:blip r:embed="rId2"/>
                <a:stretch>
                  <a:fillRect l="-928" t="-6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5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328" y="1405508"/>
            <a:ext cx="2717308" cy="17526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Локальный поиск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5207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Минимизируем целевую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Система окрестностей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ru-RU" i="1" dirty="0" smtClean="0"/>
                  <a:t>сильно связная</a:t>
                </a:r>
                <a:r>
                  <a:rPr lang="ru-RU" dirty="0" smtClean="0"/>
                  <a:t>, если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/>
                            </a:rPr>
                            <m:t>∀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</a:rPr>
                            <m:t>∃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</m:e>
                      </m:mr>
                    </m:m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то есть из любой точки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можно попасть в любую другую, </a:t>
                </a:r>
                <a:br>
                  <a:rPr lang="ru-RU" dirty="0" smtClean="0"/>
                </a:br>
                <a:r>
                  <a:rPr lang="ru-RU" dirty="0" smtClean="0"/>
                  <a:t>перемещаясь по окрестностям</a:t>
                </a:r>
                <a:endParaRPr lang="en-US" dirty="0" smtClean="0"/>
              </a:p>
              <a:p>
                <a:pPr lvl="1">
                  <a:lnSpc>
                    <a:spcPct val="110000"/>
                  </a:lnSpc>
                </a:pPr>
                <a:r>
                  <a:rPr lang="ru-RU" i="1" dirty="0" smtClean="0"/>
                  <a:t>точная</a:t>
                </a:r>
                <a:r>
                  <a:rPr lang="ru-RU" dirty="0" smtClean="0"/>
                  <a:t>, если, начав из любого начального приближения, алгоритм локального поиска находит глобальный оптимум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ru-RU" i="1" dirty="0" err="1" smtClean="0"/>
                  <a:t>полиномиально</a:t>
                </a:r>
                <a:r>
                  <a:rPr lang="en-US" i="1" dirty="0" smtClean="0"/>
                  <a:t> </a:t>
                </a:r>
                <a:r>
                  <a:rPr lang="ru-RU" i="1" dirty="0" smtClean="0"/>
                  <a:t>обозримая</a:t>
                </a:r>
                <a:r>
                  <a:rPr lang="en-US" i="1" dirty="0" smtClean="0"/>
                  <a:t> </a:t>
                </a:r>
                <a:r>
                  <a:rPr lang="en-US" i="1" dirty="0"/>
                  <a:t>(</a:t>
                </a:r>
                <a:r>
                  <a:rPr lang="en-US" i="1" dirty="0" err="1"/>
                  <a:t>polynomially</a:t>
                </a:r>
                <a:r>
                  <a:rPr lang="en-US" i="1" dirty="0"/>
                  <a:t> searchable)</a:t>
                </a:r>
                <a:r>
                  <a:rPr lang="ru-RU" dirty="0" smtClean="0"/>
                  <a:t>, если</a:t>
                </a:r>
                <a:r>
                  <a:rPr lang="ru-RU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для </a:t>
                </a:r>
                <a:r>
                  <a:rPr lang="ru-RU" dirty="0"/>
                  <a:t>любого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существует полиномиальный алгоритм для выбора наилучшего элемента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52071"/>
              </a:xfrm>
              <a:blipFill rotWithShape="0">
                <a:blip r:embed="rId4"/>
                <a:stretch>
                  <a:fillRect l="-1043" t="-11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84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Верхняя оценка </a:t>
            </a:r>
            <a:r>
              <a:rPr lang="en-US" dirty="0"/>
              <a:t>approximation ratio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Упражнение.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Мы брали в рассуждениях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opt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Каким нужно взять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чтобы в оценке </a:t>
                </a:r>
                <a:r>
                  <a:rPr lang="en-US" dirty="0" smtClean="0"/>
                  <a:t>approximation ratio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4.82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получилась константа, меньшая, чем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4.8</m:t>
                    </m:r>
                  </m:oMath>
                </a14:m>
                <a:r>
                  <a:rPr lang="en-US" dirty="0" smtClean="0"/>
                  <a:t>?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2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Локальный поиск в задаче </a:t>
            </a:r>
            <a:r>
              <a:rPr lang="en-US" dirty="0" smtClean="0"/>
              <a:t>TSP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Теорема.</a:t>
                </a:r>
                <a:r>
                  <a:rPr lang="en-US" b="1" dirty="0" smtClean="0"/>
                  <a:t> (Ch. Papadimitriou</a:t>
                </a:r>
                <a:r>
                  <a:rPr lang="ru-RU" b="1" dirty="0" smtClean="0"/>
                  <a:t>, </a:t>
                </a:r>
                <a:r>
                  <a:rPr lang="en-US" b="1" dirty="0" smtClean="0"/>
                  <a:t>K. </a:t>
                </a:r>
                <a:r>
                  <a:rPr lang="en-US" b="1" dirty="0" err="1" smtClean="0"/>
                  <a:t>Steiglitz</a:t>
                </a:r>
                <a:r>
                  <a:rPr lang="ru-RU" b="1" dirty="0" smtClean="0"/>
                  <a:t> </a:t>
                </a:r>
                <a:r>
                  <a:rPr lang="en-US" b="1" dirty="0" smtClean="0"/>
                  <a:t>’1977)</a:t>
                </a:r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то для задачи </a:t>
                </a:r>
                <a:r>
                  <a:rPr lang="en-US" dirty="0" smtClean="0"/>
                  <a:t>TSP</a:t>
                </a:r>
                <a:r>
                  <a:rPr lang="ru-RU" dirty="0" smtClean="0"/>
                  <a:t> не существует системы окрестностей, которая была бы одновременно точна и 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обозрима.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11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Подграф-алмаз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в некотором графе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 smtClean="0"/>
                  <a:t> есть такой порождённый подграф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ru-RU" dirty="0" smtClean="0"/>
                  <a:t>Из вершин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 выходят рёбра вовне!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549" y="2343979"/>
            <a:ext cx="2924444" cy="28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маршрута через алмаз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Легко проверить: когда гамильтонов цикл в графе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 smtClean="0"/>
                  <a:t> заходит в подграф-алмаз, он обязан обойти его целиком до выхода из него, причём может быть только два типа обхода подграфа-алмаза: «север-юг» и «восток-запад»: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131" y="3523775"/>
            <a:ext cx="6141329" cy="3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Переход от обычного графа к «алмазному»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497999" cy="466836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— </a:t>
                </a:r>
                <a:r>
                  <a:rPr lang="ru-RU" dirty="0" smtClean="0"/>
                  <a:t>произвольный граф.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Построим по нему граф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 smtClean="0"/>
                  <a:t>: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заменяем каждую вершину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алмаз,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все алмазы соединяем последовательно в цепочку,</a:t>
                </a:r>
                <a:br>
                  <a:rPr lang="ru-RU" dirty="0" smtClean="0"/>
                </a:br>
                <a:r>
                  <a:rPr lang="ru-RU" dirty="0" smtClean="0"/>
                  <a:t>южный полюс алмаза — северный полюс следующего,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е</a:t>
                </a:r>
                <a:r>
                  <a:rPr lang="ru-RU" dirty="0" smtClean="0"/>
                  <a:t>сли вершины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были </a:t>
                </a:r>
                <a:r>
                  <a:rPr lang="ru-RU" dirty="0" err="1" smtClean="0"/>
                  <a:t>смежны</a:t>
                </a:r>
                <a:r>
                  <a:rPr lang="ru-RU" dirty="0" smtClean="0"/>
                  <a:t>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то соответствующие алмазы соединяются крест-накрест: запад-восток и восток-запад.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497999" cy="4668362"/>
              </a:xfrm>
              <a:blipFill rotWithShape="0">
                <a:blip r:embed="rId2"/>
                <a:stretch>
                  <a:fillRect l="-1506" t="-11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940396"/>
            <a:ext cx="3048000" cy="42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Пример перехода от обычного графа к «алмазному»</a:t>
            </a:r>
            <a:endParaRPr lang="ru-RU" sz="3600" dirty="0"/>
          </a:p>
        </p:txBody>
      </p:sp>
      <p:pic>
        <p:nvPicPr>
          <p:cNvPr id="8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886" y="1825625"/>
            <a:ext cx="86002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2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 smtClean="0"/>
              <a:t>Переход от обычного графа к «алмазному»</a:t>
            </a:r>
            <a:endParaRPr lang="ru-RU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404811" cy="466836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Заметим следующее: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гамильтонова цепь (недаром соединяли все алмазы в цепочку),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</a:t>
                </a:r>
                <a:r>
                  <a:rPr lang="ru-RU" dirty="0" err="1" smtClean="0"/>
                  <a:t>г.ц</a:t>
                </a:r>
                <a:r>
                  <a:rPr lang="ru-RU" dirty="0" smtClean="0"/>
                  <a:t>.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</a:t>
                </a:r>
                <a:r>
                  <a:rPr lang="ru-RU" dirty="0" err="1" smtClean="0"/>
                  <a:t>г.ц</a:t>
                </a:r>
                <a:r>
                  <a:rPr lang="ru-RU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Перейдём от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 полному графу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ru-RU" dirty="0" smtClean="0"/>
                  <a:t>, положив вес рёбер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равным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а вес остальных рёбер равным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Имеем:</a:t>
                </a: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в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</a:t>
                </a:r>
                <a:r>
                  <a:rPr lang="ru-RU" dirty="0" err="1" smtClean="0"/>
                  <a:t>г.ц</a:t>
                </a:r>
                <a:r>
                  <a:rPr lang="ru-RU" dirty="0" smtClean="0"/>
                  <a:t>. веса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</a:t>
                </a:r>
                <a:r>
                  <a:rPr lang="ru-RU" dirty="0" err="1" smtClean="0"/>
                  <a:t>г.ц</a:t>
                </a:r>
                <a:r>
                  <a:rPr lang="ru-RU" dirty="0" smtClean="0"/>
                  <a:t>.,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в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любом случае есть </a:t>
                </a:r>
                <a:r>
                  <a:rPr lang="ru-RU" dirty="0" err="1" smtClean="0"/>
                  <a:t>г.ц</a:t>
                </a:r>
                <a:r>
                  <a:rPr lang="ru-RU" dirty="0" smtClean="0"/>
                  <a:t>. веса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404811" cy="4668362"/>
              </a:xfrm>
              <a:blipFill rotWithShape="0">
                <a:blip r:embed="rId2"/>
                <a:stretch>
                  <a:fillRect l="-1306" t="-10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940396"/>
            <a:ext cx="3048000" cy="42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Доказательство теоремы Пападимитриу—</a:t>
            </a:r>
            <a:r>
              <a:rPr lang="ru-RU" sz="3600" dirty="0" err="1" smtClean="0"/>
              <a:t>Стайглица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5187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Допустим, для задачи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TSP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точная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обозримая система окрестностей.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— </a:t>
                </a:r>
                <a:r>
                  <a:rPr lang="ru-RU" dirty="0" smtClean="0"/>
                  <a:t>гамильтонов цикл в графе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имеющий вес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Если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</a:t>
                </a:r>
                <a:r>
                  <a:rPr lang="ru-RU" dirty="0" err="1" smtClean="0"/>
                  <a:t>г.ц</a:t>
                </a:r>
                <a:r>
                  <a:rPr lang="ru-RU" dirty="0" smtClean="0"/>
                  <a:t>., вес которого меньше чем 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то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</a:t>
                </a:r>
                <a:r>
                  <a:rPr lang="ru-RU" dirty="0" err="1" smtClean="0"/>
                  <a:t>г.ц</a:t>
                </a:r>
                <a:r>
                  <a:rPr lang="ru-RU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Если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нет </a:t>
                </a:r>
                <a:r>
                  <a:rPr lang="ru-RU" dirty="0" err="1" smtClean="0"/>
                  <a:t>г.ц</a:t>
                </a:r>
                <a:r>
                  <a:rPr lang="ru-RU" dirty="0" smtClean="0"/>
                  <a:t>. веса менее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то (т.к.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точна) такого </a:t>
                </a:r>
                <a:r>
                  <a:rPr lang="ru-RU" dirty="0" err="1" smtClean="0"/>
                  <a:t>г.ц</a:t>
                </a:r>
                <a:r>
                  <a:rPr lang="ru-RU" dirty="0" smtClean="0"/>
                  <a:t>. нет вовсе. Значит, в графе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нет </a:t>
                </a:r>
                <a:r>
                  <a:rPr lang="ru-RU" dirty="0" err="1" smtClean="0"/>
                  <a:t>г.ц</a:t>
                </a:r>
                <a:r>
                  <a:rPr lang="ru-RU" dirty="0" smtClean="0"/>
                  <a:t>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Т.к.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обозрама</a:t>
                </a:r>
                <a:r>
                  <a:rPr lang="ru-RU" dirty="0" smtClean="0"/>
                  <a:t>, то проверка условия </a:t>
                </a:r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выполнима за полиномиальное время. Следовательно, за полиномиальное время может быть решена задача о существовании </a:t>
                </a:r>
                <a:r>
                  <a:rPr lang="ru-RU" dirty="0" err="1" smtClean="0"/>
                  <a:t>г.ц</a:t>
                </a:r>
                <a:r>
                  <a:rPr lang="ru-RU" dirty="0" smtClean="0"/>
                  <a:t>. в графе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граф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выбирался произвольно</a:t>
                </a:r>
                <a:r>
                  <a:rPr lang="en-US" dirty="0" smtClean="0"/>
                  <a:t>)</a:t>
                </a:r>
                <a:r>
                  <a:rPr lang="ru-RU" dirty="0" smtClean="0"/>
                  <a:t>, — противоречие с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предположением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51878"/>
              </a:xfrm>
              <a:blipFill rotWithShape="0">
                <a:blip r:embed="rId2"/>
                <a:stretch>
                  <a:fillRect l="-928" t="-18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0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</TotalTime>
  <Words>306</Words>
  <Application>Microsoft Office PowerPoint</Application>
  <PresentationFormat>Широкоэкранный</PresentationFormat>
  <Paragraphs>116</Paragraphs>
  <Slides>20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Тема Office</vt:lpstr>
      <vt:lpstr>Дискретная оптимизация МФТИ, весна 2016</vt:lpstr>
      <vt:lpstr>Локальный поиск</vt:lpstr>
      <vt:lpstr>Локальный поиск в задаче TSP</vt:lpstr>
      <vt:lpstr>Подграф-алмаз</vt:lpstr>
      <vt:lpstr>Два маршрута через алмаз</vt:lpstr>
      <vt:lpstr>Переход от обычного графа к «алмазному»</vt:lpstr>
      <vt:lpstr>Пример перехода от обычного графа к «алмазному»</vt:lpstr>
      <vt:lpstr>Переход от обычного графа к «алмазному»</vt:lpstr>
      <vt:lpstr>Доказательство теоремы Пападимитриу—Стайглица</vt:lpstr>
      <vt:lpstr>Приближённые алгоритмы</vt:lpstr>
      <vt:lpstr>Приближённые алгоритмы</vt:lpstr>
      <vt:lpstr>Презентация PowerPoint</vt:lpstr>
      <vt:lpstr>Теорема о качестве алгоритма NN</vt:lpstr>
      <vt:lpstr>Верхняя оценка approximation ratio: леммы</vt:lpstr>
      <vt:lpstr>Верхняя оценка approximation ratio: леммы</vt:lpstr>
      <vt:lpstr>Верхняя оценка approximation ratio</vt:lpstr>
      <vt:lpstr>Верхняя оценка approximation ratio</vt:lpstr>
      <vt:lpstr>Верхняя оценка approximation ratio</vt:lpstr>
      <vt:lpstr>Верхняя оценка approximation ratio</vt:lpstr>
      <vt:lpstr>Верхняя оценка approximation ratio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 Dainiak</dc:creator>
  <cp:lastModifiedBy>Alex Dainiak</cp:lastModifiedBy>
  <cp:revision>31</cp:revision>
  <dcterms:created xsi:type="dcterms:W3CDTF">2014-09-17T10:43:45Z</dcterms:created>
  <dcterms:modified xsi:type="dcterms:W3CDTF">2016-02-19T09:35:40Z</dcterms:modified>
</cp:coreProperties>
</file>