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319" r:id="rId3"/>
    <p:sldId id="320" r:id="rId4"/>
    <p:sldId id="323" r:id="rId5"/>
    <p:sldId id="321" r:id="rId6"/>
    <p:sldId id="322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D0103-EA34-4883-81A0-4F93E0EF8278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C1F3D-F30C-41CC-9F7D-2877CB5A8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7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94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3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93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51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4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98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7006-0224-4FCE-83F2-AAA21F337FC5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71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и структуры данных – 2-ой курс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Лекция </a:t>
            </a:r>
            <a:r>
              <a:rPr lang="en-US" dirty="0"/>
              <a:t>8</a:t>
            </a:r>
            <a:r>
              <a:rPr lang="ru-RU" dirty="0" smtClean="0"/>
              <a:t>.</a:t>
            </a:r>
            <a:r>
              <a:rPr lang="en-US" dirty="0" smtClean="0"/>
              <a:t> z-</a:t>
            </a:r>
            <a:r>
              <a:rPr lang="ru-RU" dirty="0" smtClean="0"/>
              <a:t>функция. Бор. </a:t>
            </a:r>
            <a:r>
              <a:rPr lang="ru-RU" dirty="0"/>
              <a:t>А</a:t>
            </a:r>
            <a:r>
              <a:rPr lang="ru-RU" dirty="0" smtClean="0"/>
              <a:t>лгоритм </a:t>
            </a:r>
            <a:r>
              <a:rPr lang="ru-RU" dirty="0" err="1" smtClean="0"/>
              <a:t>Ахо-Корасик</a:t>
            </a:r>
            <a:r>
              <a:rPr lang="ru-RU" dirty="0" smtClean="0"/>
              <a:t>.</a:t>
            </a:r>
            <a:r>
              <a:rPr lang="en-US" dirty="0" smtClean="0"/>
              <a:t> C</a:t>
            </a:r>
            <a:r>
              <a:rPr lang="ru-RU" dirty="0" err="1" smtClean="0"/>
              <a:t>уффиксный</a:t>
            </a:r>
            <a:r>
              <a:rPr lang="ru-RU" dirty="0" smtClean="0"/>
              <a:t> массив. Алгоритм </a:t>
            </a:r>
            <a:r>
              <a:rPr lang="ru-RU" dirty="0" err="1" smtClean="0"/>
              <a:t>Касаи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0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/>
          <a:lstStyle/>
          <a:p>
            <a:r>
              <a:rPr lang="ru-RU" dirty="0" smtClean="0"/>
              <a:t>Заметим, что любой непустой суффикс строки </a:t>
            </a:r>
            <a:r>
              <a:rPr lang="en-US" dirty="0" smtClean="0"/>
              <a:t>T[</a:t>
            </a:r>
            <a:r>
              <a:rPr lang="ru-RU" dirty="0" smtClean="0"/>
              <a:t>1..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ru-RU" dirty="0" smtClean="0"/>
              <a:t>есть</a:t>
            </a:r>
            <a:r>
              <a:rPr lang="en-US" dirty="0" smtClean="0"/>
              <a:t> </a:t>
            </a:r>
            <a:r>
              <a:rPr lang="ru-RU" dirty="0" smtClean="0"/>
              <a:t>суффикс строки </a:t>
            </a:r>
            <a:r>
              <a:rPr lang="en-US" dirty="0" smtClean="0"/>
              <a:t>T[1..i-1] c </a:t>
            </a:r>
            <a:r>
              <a:rPr lang="ru-RU" dirty="0" smtClean="0"/>
              <a:t>приписанным к нему справа символом </a:t>
            </a:r>
            <a:r>
              <a:rPr lang="en-US" dirty="0" smtClean="0"/>
              <a:t>T[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r>
              <a:rPr lang="ru-RU" dirty="0" smtClean="0"/>
              <a:t>Из этого следует, что для того, чтобы найти </a:t>
            </a:r>
            <a:r>
              <a:rPr lang="en-US" dirty="0" err="1"/>
              <a:t>vcur</a:t>
            </a:r>
            <a:r>
              <a:rPr lang="en-US" baseline="-25000" dirty="0" err="1"/>
              <a:t>i</a:t>
            </a:r>
            <a:r>
              <a:rPr lang="ru-RU" dirty="0" smtClean="0"/>
              <a:t>, достаточно найти вершину </a:t>
            </a:r>
            <a:r>
              <a:rPr lang="en-US" dirty="0" smtClean="0"/>
              <a:t>v </a:t>
            </a:r>
            <a:r>
              <a:rPr lang="ru-RU" dirty="0" smtClean="0"/>
              <a:t>с самым длинным </a:t>
            </a:r>
            <a:r>
              <a:rPr lang="en-US" dirty="0" smtClean="0"/>
              <a:t>path(v),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en-US" dirty="0" smtClean="0"/>
              <a:t>path(v) – c</a:t>
            </a:r>
            <a:r>
              <a:rPr lang="ru-RU" dirty="0" err="1" smtClean="0"/>
              <a:t>уффикс</a:t>
            </a:r>
            <a:r>
              <a:rPr lang="en-US" dirty="0" smtClean="0"/>
              <a:t> (</a:t>
            </a:r>
            <a:r>
              <a:rPr lang="ru-RU" dirty="0" smtClean="0"/>
              <a:t>возможно, несобственный) </a:t>
            </a:r>
            <a:r>
              <a:rPr lang="en-US" dirty="0" smtClean="0"/>
              <a:t>path(vcur</a:t>
            </a:r>
            <a:r>
              <a:rPr lang="en-US" baseline="-25000" dirty="0" smtClean="0"/>
              <a:t>i-1</a:t>
            </a:r>
            <a:r>
              <a:rPr lang="en-US" dirty="0" smtClean="0"/>
              <a:t>), </a:t>
            </a:r>
            <a:r>
              <a:rPr lang="ru-RU" dirty="0" smtClean="0"/>
              <a:t>и из которой можно пройти по символу </a:t>
            </a:r>
            <a:r>
              <a:rPr lang="en-US" dirty="0" smtClean="0"/>
              <a:t>T[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endParaRPr lang="ru-RU" dirty="0" smtClean="0"/>
          </a:p>
          <a:p>
            <a:r>
              <a:rPr lang="ru-RU" dirty="0" smtClean="0"/>
              <a:t>Проход по строке Т будет выглядеть следующим образом: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1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vcur</a:t>
            </a:r>
            <a:r>
              <a:rPr lang="en-US" dirty="0" smtClean="0"/>
              <a:t> = root;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</a:t>
            </a:r>
            <a:r>
              <a:rPr lang="en-US" dirty="0" smtClean="0"/>
              <a:t>..|T|:</a:t>
            </a:r>
            <a:endParaRPr lang="en-US" dirty="0"/>
          </a:p>
          <a:p>
            <a:pPr lvl="1"/>
            <a:r>
              <a:rPr lang="en-US" dirty="0"/>
              <a:t>// </a:t>
            </a:r>
            <a:r>
              <a:rPr lang="ru-RU" dirty="0"/>
              <a:t>сейчас </a:t>
            </a:r>
            <a:r>
              <a:rPr lang="en-US" dirty="0" err="1" smtClean="0"/>
              <a:t>vcur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vcur</a:t>
            </a:r>
            <a:r>
              <a:rPr lang="en-US" baseline="-25000" dirty="0" err="1" smtClean="0"/>
              <a:t>i</a:t>
            </a:r>
            <a:r>
              <a:rPr lang="ru-RU" baseline="-25000" dirty="0"/>
              <a:t>-1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while </a:t>
            </a:r>
            <a:r>
              <a:rPr lang="en-US" dirty="0" smtClean="0"/>
              <a:t>(</a:t>
            </a:r>
            <a:r>
              <a:rPr lang="en-US" dirty="0" err="1" smtClean="0"/>
              <a:t>vcur</a:t>
            </a:r>
            <a:r>
              <a:rPr lang="en-US" dirty="0" smtClean="0"/>
              <a:t> != root </a:t>
            </a:r>
            <a:r>
              <a:rPr lang="en-US" dirty="0"/>
              <a:t>&amp;&amp; </a:t>
            </a:r>
            <a:r>
              <a:rPr lang="en-US" dirty="0" smtClean="0"/>
              <a:t>!</a:t>
            </a:r>
            <a:r>
              <a:rPr lang="en-US" dirty="0" err="1" smtClean="0"/>
              <a:t>canGo</a:t>
            </a:r>
            <a:r>
              <a:rPr lang="en-US" dirty="0" smtClean="0"/>
              <a:t>(</a:t>
            </a:r>
            <a:r>
              <a:rPr lang="en-US" dirty="0" err="1" smtClean="0"/>
              <a:t>vcur</a:t>
            </a:r>
            <a:r>
              <a:rPr lang="en-US" dirty="0" smtClean="0"/>
              <a:t>, T[</a:t>
            </a:r>
            <a:r>
              <a:rPr lang="en-US" dirty="0" err="1" smtClean="0"/>
              <a:t>i</a:t>
            </a:r>
            <a:r>
              <a:rPr lang="en-US" dirty="0" smtClean="0"/>
              <a:t>]))</a:t>
            </a:r>
            <a:endParaRPr lang="en-US" dirty="0"/>
          </a:p>
          <a:p>
            <a:pPr lvl="2"/>
            <a:r>
              <a:rPr lang="en-US" dirty="0" err="1"/>
              <a:t>v</a:t>
            </a:r>
            <a:r>
              <a:rPr lang="en-US" dirty="0" err="1" smtClean="0"/>
              <a:t>cur</a:t>
            </a:r>
            <a:r>
              <a:rPr lang="en-US" dirty="0" smtClean="0"/>
              <a:t> = </a:t>
            </a:r>
            <a:r>
              <a:rPr lang="en-US" dirty="0" err="1" smtClean="0"/>
              <a:t>vcur</a:t>
            </a:r>
            <a:r>
              <a:rPr lang="en-US" dirty="0" smtClean="0"/>
              <a:t>-&gt;</a:t>
            </a:r>
            <a:r>
              <a:rPr lang="en-US" dirty="0" err="1" smtClean="0"/>
              <a:t>suff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canGo</a:t>
            </a:r>
            <a:r>
              <a:rPr lang="en-US" dirty="0" smtClean="0"/>
              <a:t>(</a:t>
            </a:r>
            <a:r>
              <a:rPr lang="en-US" dirty="0" err="1" smtClean="0"/>
              <a:t>vcur</a:t>
            </a:r>
            <a:r>
              <a:rPr lang="en-US" dirty="0" smtClean="0"/>
              <a:t>, T[</a:t>
            </a:r>
            <a:r>
              <a:rPr lang="en-US" dirty="0" err="1" smtClean="0"/>
              <a:t>i</a:t>
            </a:r>
            <a:r>
              <a:rPr lang="en-US" dirty="0" smtClean="0"/>
              <a:t>]))</a:t>
            </a:r>
            <a:endParaRPr lang="en-US" dirty="0"/>
          </a:p>
          <a:p>
            <a:pPr lvl="2"/>
            <a:r>
              <a:rPr lang="en-US" dirty="0" err="1" smtClean="0"/>
              <a:t>vcur</a:t>
            </a:r>
            <a:r>
              <a:rPr lang="en-US" dirty="0" smtClean="0"/>
              <a:t> = </a:t>
            </a:r>
            <a:r>
              <a:rPr lang="en-US" dirty="0" smtClean="0"/>
              <a:t>go(</a:t>
            </a:r>
            <a:r>
              <a:rPr lang="en-US" dirty="0" err="1" smtClean="0"/>
              <a:t>vcur</a:t>
            </a:r>
            <a:r>
              <a:rPr lang="en-US" dirty="0" smtClean="0"/>
              <a:t>, T[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  <a:endParaRPr lang="en-US" dirty="0"/>
          </a:p>
          <a:p>
            <a:pPr lvl="1"/>
            <a:r>
              <a:rPr lang="en-US" dirty="0"/>
              <a:t>// </a:t>
            </a:r>
            <a:r>
              <a:rPr lang="ru-RU" dirty="0"/>
              <a:t>теперь </a:t>
            </a:r>
            <a:r>
              <a:rPr lang="en-US" dirty="0" err="1" smtClean="0"/>
              <a:t>vcur</a:t>
            </a:r>
            <a:r>
              <a:rPr lang="en-US" dirty="0" smtClean="0"/>
              <a:t> = </a:t>
            </a:r>
            <a:r>
              <a:rPr lang="en-US" dirty="0" err="1" smtClean="0"/>
              <a:t>vcur</a:t>
            </a:r>
            <a:r>
              <a:rPr lang="en-US" baseline="-25000" dirty="0" err="1" smtClean="0"/>
              <a:t>i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найдем вхождения строк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T, </a:t>
            </a:r>
            <a:r>
              <a:rPr lang="ru-RU" dirty="0" smtClean="0"/>
              <a:t>заканчивающиеся в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ом символе</a:t>
            </a:r>
            <a:endParaRPr lang="ru-RU" dirty="0"/>
          </a:p>
          <a:p>
            <a:pPr lvl="1"/>
            <a:r>
              <a:rPr lang="en-US" dirty="0" smtClean="0"/>
              <a:t>For (Vertex* v = </a:t>
            </a:r>
            <a:r>
              <a:rPr lang="en-US" dirty="0" err="1" smtClean="0"/>
              <a:t>vcur</a:t>
            </a:r>
            <a:r>
              <a:rPr lang="en-US" dirty="0" smtClean="0"/>
              <a:t>; v != root; v = v-&gt;</a:t>
            </a:r>
            <a:r>
              <a:rPr lang="en-US" dirty="0" err="1" smtClean="0"/>
              <a:t>suff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If (v-&gt;</a:t>
            </a:r>
            <a:r>
              <a:rPr lang="en-US" dirty="0" err="1" smtClean="0"/>
              <a:t>isEnd</a:t>
            </a:r>
            <a:r>
              <a:rPr lang="en-US" dirty="0" smtClean="0"/>
              <a:t>)</a:t>
            </a:r>
            <a:endParaRPr lang="en-US" dirty="0"/>
          </a:p>
          <a:p>
            <a:pPr lvl="3"/>
            <a:r>
              <a:rPr lang="en-US" dirty="0" smtClean="0"/>
              <a:t>Print(v-&gt;</a:t>
            </a:r>
            <a:r>
              <a:rPr lang="en-US" dirty="0" err="1" smtClean="0"/>
              <a:t>stringNumber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- |</a:t>
            </a:r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-&gt;</a:t>
            </a:r>
            <a:r>
              <a:rPr lang="en-US" baseline="-25000" dirty="0" err="1" smtClean="0"/>
              <a:t>stringNumber</a:t>
            </a:r>
            <a:r>
              <a:rPr lang="en-US" dirty="0" smtClean="0"/>
              <a:t>| + 1);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7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Заметим, что такой проход работает за</a:t>
            </a:r>
            <a:r>
              <a:rPr lang="en-US" dirty="0" smtClean="0"/>
              <a:t> O(|T| + </a:t>
            </a:r>
            <a:r>
              <a:rPr lang="ru-RU" dirty="0" smtClean="0"/>
              <a:t>суммарное время работы последнего цикл</a:t>
            </a:r>
            <a:r>
              <a:rPr lang="ru-RU" dirty="0"/>
              <a:t>а</a:t>
            </a:r>
            <a:r>
              <a:rPr lang="en-US" dirty="0" smtClean="0"/>
              <a:t> For</a:t>
            </a:r>
            <a:r>
              <a:rPr lang="ru-RU" dirty="0" smtClean="0"/>
              <a:t> на всех итерациях);</a:t>
            </a:r>
          </a:p>
          <a:p>
            <a:r>
              <a:rPr lang="ru-RU" dirty="0" smtClean="0"/>
              <a:t>Однако такой </a:t>
            </a:r>
            <a:r>
              <a:rPr lang="en-US" dirty="0" smtClean="0"/>
              <a:t>For </a:t>
            </a:r>
            <a:r>
              <a:rPr lang="ru-RU" dirty="0" smtClean="0"/>
              <a:t>может работать долго даже при небольшом размере ответа:</a:t>
            </a:r>
          </a:p>
          <a:p>
            <a:pPr lvl="1"/>
            <a:r>
              <a:rPr lang="en-US" dirty="0" smtClean="0"/>
              <a:t>S := {a, a</a:t>
            </a:r>
            <a:r>
              <a:rPr lang="en-US" baseline="30000" dirty="0" smtClean="0"/>
              <a:t>n</a:t>
            </a:r>
            <a:r>
              <a:rPr lang="en-US" dirty="0" smtClean="0"/>
              <a:t>}, T := a</a:t>
            </a:r>
            <a:r>
              <a:rPr lang="en-US" baseline="30000" dirty="0" smtClean="0"/>
              <a:t>m </a:t>
            </a:r>
            <a:r>
              <a:rPr lang="en-US" dirty="0" smtClean="0"/>
              <a:t>( </a:t>
            </a:r>
            <a:r>
              <a:rPr lang="ru-RU" dirty="0" smtClean="0"/>
              <a:t>здесь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 </a:t>
            </a:r>
            <a:r>
              <a:rPr lang="en-US" dirty="0" smtClean="0"/>
              <a:t>= a + a + … + a, |</a:t>
            </a:r>
            <a:r>
              <a:rPr lang="en-US" dirty="0" err="1" smtClean="0"/>
              <a:t>a</a:t>
            </a:r>
            <a:r>
              <a:rPr lang="en-US" baseline="30000" dirty="0" err="1"/>
              <a:t>k</a:t>
            </a:r>
            <a:r>
              <a:rPr lang="en-US" dirty="0" smtClean="0"/>
              <a:t>| = k);</a:t>
            </a:r>
          </a:p>
          <a:p>
            <a:pPr lvl="1"/>
            <a:r>
              <a:rPr lang="ru-RU" dirty="0" smtClean="0"/>
              <a:t>Тогда время работы прохода оказывается равным </a:t>
            </a:r>
            <a:r>
              <a:rPr lang="en-US" dirty="0" smtClean="0"/>
              <a:t>O(n*m), </a:t>
            </a:r>
            <a:r>
              <a:rPr lang="ru-RU" dirty="0" smtClean="0"/>
              <a:t>хотя размер ответа не превосходит </a:t>
            </a:r>
            <a:r>
              <a:rPr lang="en-US" dirty="0" smtClean="0"/>
              <a:t>O(</a:t>
            </a:r>
            <a:r>
              <a:rPr lang="en-US" dirty="0" err="1" smtClean="0"/>
              <a:t>n+m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Было бы здорово, если бы последний </a:t>
            </a:r>
            <a:r>
              <a:rPr lang="en-US" dirty="0" smtClean="0"/>
              <a:t>for</a:t>
            </a:r>
            <a:r>
              <a:rPr lang="ru-RU" dirty="0" smtClean="0"/>
              <a:t> проходил не по всему «</a:t>
            </a:r>
            <a:r>
              <a:rPr lang="ru-RU" dirty="0" err="1" smtClean="0"/>
              <a:t>суффиксному</a:t>
            </a:r>
            <a:r>
              <a:rPr lang="ru-RU" dirty="0" smtClean="0"/>
              <a:t> пути», а только по «нужным» вершинам с </a:t>
            </a:r>
            <a:r>
              <a:rPr lang="en-US" dirty="0" err="1" smtClean="0"/>
              <a:t>isEnd</a:t>
            </a:r>
            <a:r>
              <a:rPr lang="en-US" dirty="0" smtClean="0"/>
              <a:t> = true;</a:t>
            </a:r>
          </a:p>
          <a:p>
            <a:r>
              <a:rPr lang="ru-RU" dirty="0" smtClean="0"/>
              <a:t>Этого можно достичь, насчитав т.н. «длинные» </a:t>
            </a:r>
            <a:r>
              <a:rPr lang="ru-RU" dirty="0" err="1" smtClean="0"/>
              <a:t>суффиксные</a:t>
            </a:r>
            <a:r>
              <a:rPr lang="ru-RU" dirty="0" smtClean="0"/>
              <a:t> ссылки!</a:t>
            </a:r>
          </a:p>
        </p:txBody>
      </p:sp>
    </p:spTree>
    <p:extLst>
      <p:ext uri="{BB962C8B-B14F-4D97-AF65-F5344CB8AC3E}">
        <p14:creationId xmlns:p14="http://schemas.microsoft.com/office/powerpoint/2010/main" val="19686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Введем такие ссылки.</a:t>
            </a:r>
          </a:p>
          <a:p>
            <a:pPr lvl="1"/>
            <a:r>
              <a:rPr lang="en-US" dirty="0" err="1" smtClean="0"/>
              <a:t>longSuff</a:t>
            </a:r>
            <a:r>
              <a:rPr lang="en-US" dirty="0" smtClean="0"/>
              <a:t>(v) := </a:t>
            </a:r>
            <a:r>
              <a:rPr lang="en-US" dirty="0" err="1" smtClean="0"/>
              <a:t>v.longSuff</a:t>
            </a:r>
            <a:r>
              <a:rPr lang="en-US" dirty="0" smtClean="0"/>
              <a:t> := </a:t>
            </a:r>
            <a:r>
              <a:rPr lang="ru-RU" dirty="0" smtClean="0"/>
              <a:t>указателю </a:t>
            </a:r>
            <a:r>
              <a:rPr lang="ru-RU" dirty="0"/>
              <a:t>на такую вершину бора </a:t>
            </a:r>
            <a:r>
              <a:rPr lang="en-US" dirty="0"/>
              <a:t>u, </a:t>
            </a:r>
            <a:r>
              <a:rPr lang="ru-RU" dirty="0"/>
              <a:t>что:</a:t>
            </a:r>
          </a:p>
          <a:p>
            <a:pPr lvl="2"/>
            <a:r>
              <a:rPr lang="en-US" dirty="0"/>
              <a:t>path(u) – </a:t>
            </a:r>
            <a:r>
              <a:rPr lang="ru-RU" dirty="0"/>
              <a:t>собственный суффикс </a:t>
            </a:r>
            <a:r>
              <a:rPr lang="en-US" dirty="0"/>
              <a:t>path(v)</a:t>
            </a:r>
            <a:r>
              <a:rPr lang="ru-RU" dirty="0" smtClean="0"/>
              <a:t>;</a:t>
            </a:r>
            <a:endParaRPr lang="ru-RU" dirty="0"/>
          </a:p>
          <a:p>
            <a:pPr lvl="2"/>
            <a:r>
              <a:rPr lang="en-US" dirty="0"/>
              <a:t>|path(u)| </a:t>
            </a:r>
            <a:r>
              <a:rPr lang="ru-RU" dirty="0"/>
              <a:t>максимально возможен</a:t>
            </a:r>
            <a:r>
              <a:rPr lang="ru-RU" dirty="0" smtClean="0"/>
              <a:t>.</a:t>
            </a:r>
          </a:p>
          <a:p>
            <a:pPr lvl="2"/>
            <a:r>
              <a:rPr lang="en-US" dirty="0" smtClean="0"/>
              <a:t>path(u) </a:t>
            </a:r>
            <a:r>
              <a:rPr lang="ru-RU" dirty="0" smtClean="0"/>
              <a:t>лежит в множестве </a:t>
            </a:r>
            <a:r>
              <a:rPr lang="en-US" dirty="0" smtClean="0"/>
              <a:t>S (</a:t>
            </a:r>
            <a:r>
              <a:rPr lang="ru-RU" dirty="0" smtClean="0"/>
              <a:t>т.е. </a:t>
            </a:r>
            <a:r>
              <a:rPr lang="en-US" dirty="0" err="1"/>
              <a:t>u</a:t>
            </a:r>
            <a:r>
              <a:rPr lang="en-US" dirty="0" err="1" smtClean="0"/>
              <a:t>.isEnd</a:t>
            </a:r>
            <a:r>
              <a:rPr lang="en-US" dirty="0" smtClean="0"/>
              <a:t> = true);</a:t>
            </a:r>
          </a:p>
          <a:p>
            <a:r>
              <a:rPr lang="ru-RU" dirty="0" smtClean="0"/>
              <a:t>Очевидно, при наличии </a:t>
            </a:r>
            <a:r>
              <a:rPr lang="ru-RU" dirty="0" err="1" smtClean="0"/>
              <a:t>суффиксных</a:t>
            </a:r>
            <a:r>
              <a:rPr lang="ru-RU" dirty="0" smtClean="0"/>
              <a:t> ссылок, «длинные» </a:t>
            </a:r>
            <a:r>
              <a:rPr lang="ru-RU" dirty="0" err="1" smtClean="0"/>
              <a:t>суффиксные</a:t>
            </a:r>
            <a:r>
              <a:rPr lang="ru-RU" dirty="0" smtClean="0"/>
              <a:t> ссылки можно легко насчитать с помощью поиска в ширину или ленивой динамики за О(∑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</a:t>
            </a:r>
            <a:r>
              <a:rPr lang="ru-RU" dirty="0" smtClean="0"/>
              <a:t>);</a:t>
            </a:r>
          </a:p>
          <a:p>
            <a:r>
              <a:rPr lang="ru-RU" dirty="0" smtClean="0"/>
              <a:t>Последний же </a:t>
            </a:r>
            <a:r>
              <a:rPr lang="en-US" dirty="0" smtClean="0"/>
              <a:t>For </a:t>
            </a:r>
            <a:r>
              <a:rPr lang="ru-RU" dirty="0" smtClean="0"/>
              <a:t>в проходе можно переписать следующим образом: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6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/>
              <a:t>For (Vertex* v = </a:t>
            </a:r>
            <a:r>
              <a:rPr lang="en-US" dirty="0" err="1"/>
              <a:t>vcur</a:t>
            </a:r>
            <a:r>
              <a:rPr lang="en-US" dirty="0"/>
              <a:t>; v != root; v = v-</a:t>
            </a:r>
            <a:r>
              <a:rPr lang="en-US" dirty="0" smtClean="0"/>
              <a:t>&gt;</a:t>
            </a:r>
            <a:r>
              <a:rPr lang="en-US" dirty="0" err="1" smtClean="0"/>
              <a:t>longSuff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If (v-&gt;</a:t>
            </a:r>
            <a:r>
              <a:rPr lang="en-US" dirty="0" err="1"/>
              <a:t>isEnd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Print(v-&gt;</a:t>
            </a:r>
            <a:r>
              <a:rPr lang="en-US" dirty="0" err="1"/>
              <a:t>stringNumber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- |</a:t>
            </a:r>
            <a:r>
              <a:rPr lang="en-US" dirty="0" err="1"/>
              <a:t>S</a:t>
            </a:r>
            <a:r>
              <a:rPr lang="en-US" baseline="-25000" dirty="0" err="1"/>
              <a:t>v</a:t>
            </a:r>
            <a:r>
              <a:rPr lang="en-US" baseline="-25000" dirty="0"/>
              <a:t>-&gt;</a:t>
            </a:r>
            <a:r>
              <a:rPr lang="en-US" baseline="-25000" dirty="0" err="1"/>
              <a:t>stringNumber</a:t>
            </a:r>
            <a:r>
              <a:rPr lang="en-US" dirty="0"/>
              <a:t>| + 1</a:t>
            </a:r>
            <a:r>
              <a:rPr lang="en-US" dirty="0" smtClean="0"/>
              <a:t>);</a:t>
            </a:r>
          </a:p>
          <a:p>
            <a:r>
              <a:rPr lang="ru-RU" dirty="0" smtClean="0"/>
              <a:t>Такой </a:t>
            </a:r>
            <a:r>
              <a:rPr lang="en-US" dirty="0" smtClean="0"/>
              <a:t>For </a:t>
            </a:r>
            <a:r>
              <a:rPr lang="ru-RU" dirty="0" smtClean="0"/>
              <a:t>будет работать за время </a:t>
            </a:r>
            <a:r>
              <a:rPr lang="en-US" dirty="0" smtClean="0"/>
              <a:t>O(1 + </a:t>
            </a:r>
            <a:r>
              <a:rPr lang="ru-RU" dirty="0" smtClean="0"/>
              <a:t>количество вхождений строк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T, </a:t>
            </a:r>
            <a:r>
              <a:rPr lang="ru-RU" dirty="0" smtClean="0"/>
              <a:t>заканчивающихся в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ом символе);</a:t>
            </a:r>
          </a:p>
          <a:p>
            <a:r>
              <a:rPr lang="ru-RU" dirty="0" smtClean="0"/>
              <a:t>Время работы прохода, таким образом, превратилось в </a:t>
            </a:r>
            <a:r>
              <a:rPr lang="en-US" dirty="0" smtClean="0"/>
              <a:t>O(|T| + </a:t>
            </a:r>
            <a:r>
              <a:rPr lang="ru-RU" dirty="0" smtClean="0"/>
              <a:t>размер ответа</a:t>
            </a:r>
            <a:r>
              <a:rPr lang="en-US" dirty="0" smtClean="0"/>
              <a:t>)</a:t>
            </a:r>
            <a:r>
              <a:rPr lang="ru-RU" dirty="0" smtClean="0"/>
              <a:t>; время же вычисления «длинных» </a:t>
            </a:r>
            <a:r>
              <a:rPr lang="ru-RU" dirty="0" err="1" smtClean="0"/>
              <a:t>суффиксных</a:t>
            </a:r>
            <a:r>
              <a:rPr lang="ru-RU" dirty="0" smtClean="0"/>
              <a:t> ссылок оказывается несущественным, ибо </a:t>
            </a:r>
            <a:r>
              <a:rPr lang="en-US" dirty="0" smtClean="0"/>
              <a:t>O(</a:t>
            </a:r>
            <a:r>
              <a:rPr lang="ru-RU" dirty="0" smtClean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|) </a:t>
            </a:r>
            <a:r>
              <a:rPr lang="ru-RU" dirty="0" smtClean="0"/>
              <a:t>времени требуется уже на считывание строк, не говоря уже о построении бора и вычислении </a:t>
            </a:r>
            <a:r>
              <a:rPr lang="ru-RU" dirty="0" err="1" smtClean="0"/>
              <a:t>суффиксных</a:t>
            </a:r>
            <a:r>
              <a:rPr lang="ru-RU" dirty="0" smtClean="0"/>
              <a:t> ссылок.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0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Таким образом, если мы научимся вычислять </a:t>
            </a:r>
            <a:r>
              <a:rPr lang="ru-RU" dirty="0" err="1" smtClean="0"/>
              <a:t>суффиксные</a:t>
            </a:r>
            <a:r>
              <a:rPr lang="ru-RU" dirty="0" smtClean="0"/>
              <a:t> ссылки на боре множества строк </a:t>
            </a:r>
            <a:r>
              <a:rPr lang="en-US" dirty="0" smtClean="0"/>
              <a:t>S </a:t>
            </a:r>
            <a:r>
              <a:rPr lang="ru-RU" dirty="0" smtClean="0"/>
              <a:t>за время </a:t>
            </a:r>
            <a:r>
              <a:rPr lang="en-US" dirty="0" smtClean="0"/>
              <a:t>O(</a:t>
            </a:r>
            <a:r>
              <a:rPr lang="ru-RU" dirty="0" smtClean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|), </a:t>
            </a:r>
            <a:r>
              <a:rPr lang="ru-RU" dirty="0" smtClean="0"/>
              <a:t>то задача будет решена за оптимальное время </a:t>
            </a:r>
            <a:r>
              <a:rPr lang="en-US" dirty="0" smtClean="0"/>
              <a:t>O(</a:t>
            </a:r>
            <a:r>
              <a:rPr lang="ru-RU" dirty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/>
              <a:t>|</a:t>
            </a:r>
            <a:r>
              <a:rPr lang="en-US" dirty="0" smtClean="0"/>
              <a:t> + |T| + </a:t>
            </a:r>
            <a:r>
              <a:rPr lang="ru-RU" dirty="0" smtClean="0"/>
              <a:t>размер ответа).</a:t>
            </a:r>
          </a:p>
          <a:p>
            <a:r>
              <a:rPr lang="ru-RU" dirty="0" smtClean="0"/>
              <a:t>Но как же искать </a:t>
            </a:r>
            <a:r>
              <a:rPr lang="ru-RU" dirty="0" err="1" smtClean="0"/>
              <a:t>суффиксные</a:t>
            </a:r>
            <a:r>
              <a:rPr lang="ru-RU" dirty="0" smtClean="0"/>
              <a:t> ссылки?</a:t>
            </a:r>
          </a:p>
          <a:p>
            <a:r>
              <a:rPr lang="ru-RU" dirty="0" smtClean="0"/>
              <a:t>Снова аналогично поиску префикс-функции!</a:t>
            </a:r>
          </a:p>
          <a:p>
            <a:r>
              <a:rPr lang="ru-RU" dirty="0" smtClean="0"/>
              <a:t>А именно: заметим</a:t>
            </a:r>
            <a:r>
              <a:rPr lang="ru-RU" dirty="0"/>
              <a:t>, что любой непустой суффикс строки </a:t>
            </a:r>
            <a:r>
              <a:rPr lang="en-US" dirty="0" smtClean="0"/>
              <a:t>path(v) </a:t>
            </a:r>
            <a:r>
              <a:rPr lang="ru-RU" dirty="0"/>
              <a:t>есть</a:t>
            </a:r>
            <a:r>
              <a:rPr lang="en-US" dirty="0"/>
              <a:t> </a:t>
            </a:r>
            <a:r>
              <a:rPr lang="ru-RU" dirty="0"/>
              <a:t>суффикс строки </a:t>
            </a:r>
            <a:r>
              <a:rPr lang="en-US" dirty="0" smtClean="0"/>
              <a:t>path(*</a:t>
            </a:r>
            <a:r>
              <a:rPr lang="en-US" dirty="0" err="1" smtClean="0"/>
              <a:t>v.parent</a:t>
            </a:r>
            <a:r>
              <a:rPr lang="en-US" dirty="0" smtClean="0"/>
              <a:t>) </a:t>
            </a:r>
            <a:r>
              <a:rPr lang="en-US" dirty="0"/>
              <a:t>c </a:t>
            </a:r>
            <a:r>
              <a:rPr lang="ru-RU" dirty="0"/>
              <a:t>приписанным к нему справа символом </a:t>
            </a:r>
            <a:r>
              <a:rPr lang="en-US" dirty="0" err="1" smtClean="0"/>
              <a:t>v.parentLetter</a:t>
            </a:r>
            <a:r>
              <a:rPr lang="en-US" dirty="0" smtClean="0"/>
              <a:t>.</a:t>
            </a:r>
          </a:p>
          <a:p>
            <a:r>
              <a:rPr lang="ru-RU" dirty="0"/>
              <a:t>Исходя из такого наблюдения, поиск </a:t>
            </a:r>
            <a:r>
              <a:rPr lang="ru-RU" dirty="0" err="1"/>
              <a:t>суффссылок</a:t>
            </a:r>
            <a:r>
              <a:rPr lang="ru-RU" dirty="0"/>
              <a:t> будет устроен следующим образом: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77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ru-RU" dirty="0" smtClean="0"/>
              <a:t>Запустим из корня бора поиск в ширину; будем вычислять </a:t>
            </a:r>
            <a:r>
              <a:rPr lang="en-US" dirty="0" err="1" smtClean="0"/>
              <a:t>suff</a:t>
            </a:r>
            <a:r>
              <a:rPr lang="en-US" dirty="0" smtClean="0"/>
              <a:t>(v) </a:t>
            </a:r>
            <a:r>
              <a:rPr lang="ru-RU" dirty="0" smtClean="0"/>
              <a:t>в порядке </a:t>
            </a:r>
            <a:r>
              <a:rPr lang="ru-RU" dirty="0" err="1" smtClean="0"/>
              <a:t>неубывания</a:t>
            </a:r>
            <a:r>
              <a:rPr lang="ru-RU" dirty="0" smtClean="0"/>
              <a:t> </a:t>
            </a:r>
            <a:r>
              <a:rPr lang="en-US" dirty="0" smtClean="0"/>
              <a:t>|path(v)|;</a:t>
            </a:r>
            <a:endParaRPr lang="ru-RU" dirty="0" smtClean="0"/>
          </a:p>
          <a:p>
            <a:pPr lvl="1"/>
            <a:r>
              <a:rPr lang="ru-RU" dirty="0" smtClean="0"/>
              <a:t>Непосредственно вычисление </a:t>
            </a:r>
            <a:r>
              <a:rPr lang="en-US" dirty="0" err="1" smtClean="0"/>
              <a:t>suff</a:t>
            </a:r>
            <a:r>
              <a:rPr lang="en-US" dirty="0" smtClean="0"/>
              <a:t>(v) </a:t>
            </a:r>
            <a:r>
              <a:rPr lang="ru-RU" dirty="0" smtClean="0"/>
              <a:t>будет устроено следующим образом: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f (v == root || *</a:t>
            </a:r>
            <a:r>
              <a:rPr lang="en-US" dirty="0" err="1" smtClean="0"/>
              <a:t>v.parent</a:t>
            </a:r>
            <a:r>
              <a:rPr lang="en-US" dirty="0" smtClean="0"/>
              <a:t> == root):</a:t>
            </a:r>
          </a:p>
          <a:p>
            <a:pPr lvl="3"/>
            <a:r>
              <a:rPr lang="en-US" dirty="0" err="1" smtClean="0"/>
              <a:t>v.suff</a:t>
            </a:r>
            <a:r>
              <a:rPr lang="en-US" dirty="0" smtClean="0"/>
              <a:t> := </a:t>
            </a:r>
            <a:r>
              <a:rPr lang="en-US" dirty="0" err="1" smtClean="0"/>
              <a:t>v.longSuff</a:t>
            </a:r>
            <a:r>
              <a:rPr lang="en-US" dirty="0" smtClean="0"/>
              <a:t> := &amp;root; </a:t>
            </a:r>
            <a:endParaRPr lang="ru-RU" dirty="0" smtClean="0"/>
          </a:p>
          <a:p>
            <a:pPr lvl="2"/>
            <a:r>
              <a:rPr lang="en-US" dirty="0" smtClean="0"/>
              <a:t>Else:</a:t>
            </a:r>
          </a:p>
          <a:p>
            <a:pPr lvl="3"/>
            <a:r>
              <a:rPr lang="en-US" dirty="0" smtClean="0"/>
              <a:t>Vertex* u = (</a:t>
            </a:r>
            <a:r>
              <a:rPr lang="en-US" dirty="0" err="1" smtClean="0"/>
              <a:t>v.parent</a:t>
            </a:r>
            <a:r>
              <a:rPr lang="en-US" dirty="0" smtClean="0"/>
              <a:t>)-&gt;</a:t>
            </a:r>
            <a:r>
              <a:rPr lang="en-US" dirty="0" err="1" smtClean="0"/>
              <a:t>suff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While (*u != root &amp;&amp; !</a:t>
            </a:r>
            <a:r>
              <a:rPr lang="en-US" dirty="0" err="1" smtClean="0"/>
              <a:t>canGo</a:t>
            </a:r>
            <a:r>
              <a:rPr lang="en-US" dirty="0" smtClean="0"/>
              <a:t>(u, </a:t>
            </a:r>
            <a:r>
              <a:rPr lang="en-US" dirty="0" err="1" smtClean="0"/>
              <a:t>v.parentLetter</a:t>
            </a:r>
            <a:r>
              <a:rPr lang="en-US" dirty="0" smtClean="0"/>
              <a:t>))</a:t>
            </a:r>
          </a:p>
          <a:p>
            <a:pPr lvl="4"/>
            <a:r>
              <a:rPr lang="en-US" dirty="0" smtClean="0"/>
              <a:t>u = u-&gt;</a:t>
            </a:r>
            <a:r>
              <a:rPr lang="en-US" dirty="0" err="1" smtClean="0"/>
              <a:t>suff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If (</a:t>
            </a:r>
            <a:r>
              <a:rPr lang="en-US" dirty="0" err="1" smtClean="0"/>
              <a:t>canGo</a:t>
            </a:r>
            <a:r>
              <a:rPr lang="en-US" dirty="0" smtClean="0"/>
              <a:t>(u, </a:t>
            </a:r>
            <a:r>
              <a:rPr lang="en-US" dirty="0" err="1" smtClean="0"/>
              <a:t>v.parentLetter</a:t>
            </a:r>
            <a:r>
              <a:rPr lang="en-US" dirty="0" smtClean="0"/>
              <a:t>))</a:t>
            </a:r>
          </a:p>
          <a:p>
            <a:pPr lvl="4"/>
            <a:r>
              <a:rPr lang="en-US" dirty="0"/>
              <a:t>u</a:t>
            </a:r>
            <a:r>
              <a:rPr lang="en-US" dirty="0" smtClean="0"/>
              <a:t> = u-&gt;children(</a:t>
            </a:r>
            <a:r>
              <a:rPr lang="en-US" dirty="0" err="1" smtClean="0"/>
              <a:t>v.parentLetter</a:t>
            </a:r>
            <a:r>
              <a:rPr lang="en-US" dirty="0" smtClean="0"/>
              <a:t>);</a:t>
            </a:r>
          </a:p>
          <a:p>
            <a:pPr lvl="3"/>
            <a:r>
              <a:rPr lang="en-US" dirty="0" err="1"/>
              <a:t>v</a:t>
            </a:r>
            <a:r>
              <a:rPr lang="en-US" dirty="0" err="1" smtClean="0"/>
              <a:t>.suff</a:t>
            </a:r>
            <a:r>
              <a:rPr lang="en-US" dirty="0" smtClean="0"/>
              <a:t> = u;</a:t>
            </a:r>
          </a:p>
          <a:p>
            <a:pPr lvl="3"/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dirty="0" err="1" smtClean="0"/>
              <a:t>v.suff</a:t>
            </a:r>
            <a:r>
              <a:rPr lang="en-US" dirty="0" smtClean="0"/>
              <a:t>-&gt;</a:t>
            </a:r>
            <a:r>
              <a:rPr lang="en-US" dirty="0" err="1" smtClean="0"/>
              <a:t>isEnd</a:t>
            </a:r>
            <a:r>
              <a:rPr lang="en-US" dirty="0" smtClean="0"/>
              <a:t>)</a:t>
            </a:r>
          </a:p>
          <a:p>
            <a:pPr lvl="4"/>
            <a:r>
              <a:rPr lang="en-US" dirty="0" err="1"/>
              <a:t>v</a:t>
            </a:r>
            <a:r>
              <a:rPr lang="en-US" dirty="0" err="1" smtClean="0"/>
              <a:t>.longSuff</a:t>
            </a:r>
            <a:r>
              <a:rPr lang="en-US" dirty="0" smtClean="0"/>
              <a:t>:= </a:t>
            </a:r>
            <a:r>
              <a:rPr lang="en-US" dirty="0" err="1" smtClean="0"/>
              <a:t>v.suff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Else:</a:t>
            </a:r>
          </a:p>
          <a:p>
            <a:pPr lvl="4"/>
            <a:r>
              <a:rPr lang="en-US" dirty="0" err="1" smtClean="0"/>
              <a:t>V.longSuff</a:t>
            </a:r>
            <a:r>
              <a:rPr lang="en-US" dirty="0" smtClean="0"/>
              <a:t> := </a:t>
            </a:r>
            <a:r>
              <a:rPr lang="en-US" dirty="0" err="1" smtClean="0"/>
              <a:t>v.suff</a:t>
            </a:r>
            <a:r>
              <a:rPr lang="en-US" dirty="0" smtClean="0"/>
              <a:t>-&gt;</a:t>
            </a:r>
            <a:r>
              <a:rPr lang="en-US" dirty="0" err="1" smtClean="0"/>
              <a:t>longSuff</a:t>
            </a:r>
            <a:r>
              <a:rPr lang="en-US" dirty="0" smtClean="0"/>
              <a:t>;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0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20000"/>
          </a:bodyPr>
          <a:lstStyle/>
          <a:p>
            <a:r>
              <a:rPr lang="ru-RU" u="sng" dirty="0" smtClean="0"/>
              <a:t>Лемма 7.9</a:t>
            </a:r>
            <a:r>
              <a:rPr lang="ru-RU" dirty="0" smtClean="0"/>
              <a:t>: пусть строка </a:t>
            </a:r>
            <a:r>
              <a:rPr lang="en-US" dirty="0" smtClean="0"/>
              <a:t>P </a:t>
            </a:r>
            <a:r>
              <a:rPr lang="ru-RU" dirty="0" smtClean="0"/>
              <a:t>лежит в множестве </a:t>
            </a:r>
            <a:r>
              <a:rPr lang="en-US" dirty="0" smtClean="0"/>
              <a:t>S, </a:t>
            </a:r>
            <a:r>
              <a:rPr lang="ru-RU" dirty="0" smtClean="0"/>
              <a:t>а в боре строке </a:t>
            </a:r>
            <a:r>
              <a:rPr lang="en-US" dirty="0" smtClean="0"/>
              <a:t>P </a:t>
            </a:r>
            <a:r>
              <a:rPr lang="ru-RU" dirty="0" smtClean="0"/>
              <a:t>соответствует путь </a:t>
            </a:r>
            <a:r>
              <a:rPr lang="en-US" dirty="0" smtClean="0"/>
              <a:t>root, v[1], v[2], …, v[|P|]. </a:t>
            </a:r>
            <a:r>
              <a:rPr lang="ru-RU" dirty="0" smtClean="0"/>
              <a:t>Тогда суммарное время вычисления </a:t>
            </a:r>
            <a:r>
              <a:rPr lang="en-US" dirty="0" err="1" smtClean="0"/>
              <a:t>suff</a:t>
            </a:r>
            <a:r>
              <a:rPr lang="en-US" dirty="0" smtClean="0"/>
              <a:t>(v[</a:t>
            </a:r>
            <a:r>
              <a:rPr lang="en-US" dirty="0" err="1" smtClean="0"/>
              <a:t>i</a:t>
            </a:r>
            <a:r>
              <a:rPr lang="en-US" dirty="0" smtClean="0"/>
              <a:t>]) </a:t>
            </a:r>
            <a:r>
              <a:rPr lang="ru-RU" dirty="0" smtClean="0"/>
              <a:t>для </a:t>
            </a:r>
            <a:r>
              <a:rPr lang="en-US" dirty="0"/>
              <a:t>i</a:t>
            </a:r>
            <a:r>
              <a:rPr lang="en-US" smtClean="0"/>
              <a:t> </a:t>
            </a:r>
            <a:r>
              <a:rPr lang="en-US" dirty="0" smtClean="0"/>
              <a:t>= 1, 2, …, |P| </a:t>
            </a:r>
            <a:r>
              <a:rPr lang="ru-RU" dirty="0" smtClean="0"/>
              <a:t>не превосходит </a:t>
            </a:r>
            <a:r>
              <a:rPr lang="en-US" dirty="0" smtClean="0"/>
              <a:t>O(|P|).</a:t>
            </a:r>
          </a:p>
          <a:p>
            <a:r>
              <a:rPr lang="ru-RU" u="sng" dirty="0" smtClean="0"/>
              <a:t>Доказательство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И снова используем метод потенциалов.</a:t>
            </a:r>
          </a:p>
          <a:p>
            <a:pPr lvl="1"/>
            <a:r>
              <a:rPr lang="ru-RU" dirty="0" smtClean="0"/>
              <a:t>В роли потенциала: Ф</a:t>
            </a:r>
            <a:r>
              <a:rPr lang="en-US" baseline="-25000" dirty="0" err="1"/>
              <a:t>i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  <a:r>
              <a:rPr lang="ru-RU" dirty="0" smtClean="0"/>
              <a:t>= </a:t>
            </a:r>
            <a:r>
              <a:rPr lang="en-US" dirty="0" smtClean="0"/>
              <a:t>|path(v[</a:t>
            </a:r>
            <a:r>
              <a:rPr lang="en-US" dirty="0" err="1" smtClean="0"/>
              <a:t>i</a:t>
            </a:r>
            <a:r>
              <a:rPr lang="en-US" dirty="0" smtClean="0"/>
              <a:t>])|.</a:t>
            </a:r>
          </a:p>
          <a:p>
            <a:pPr lvl="1"/>
            <a:r>
              <a:rPr lang="ru-RU" dirty="0" smtClean="0"/>
              <a:t>Заметим, что каждая итерация внутреннего цикла </a:t>
            </a:r>
            <a:r>
              <a:rPr lang="en-US" dirty="0" smtClean="0"/>
              <a:t>while </a:t>
            </a:r>
            <a:r>
              <a:rPr lang="ru-RU" dirty="0" smtClean="0"/>
              <a:t>уменьшает потенциал как минимум на 1; но в каждой вершине потенциал не может увеличиться более, чем на 1;</a:t>
            </a:r>
          </a:p>
          <a:p>
            <a:pPr lvl="1"/>
            <a:r>
              <a:rPr lang="ru-RU" dirty="0" smtClean="0"/>
              <a:t>Т.к. Ф</a:t>
            </a:r>
            <a:r>
              <a:rPr lang="ru-RU" baseline="-25000" dirty="0" smtClean="0"/>
              <a:t>0</a:t>
            </a:r>
            <a:r>
              <a:rPr lang="en-US" baseline="-25000" dirty="0" smtClean="0"/>
              <a:t> </a:t>
            </a:r>
            <a:r>
              <a:rPr lang="ru-RU" dirty="0" smtClean="0"/>
              <a:t>= 0, а Ф неотрицателен, то Ф не может уменьшиться большее число раз, нежели увеличиться;</a:t>
            </a:r>
          </a:p>
          <a:p>
            <a:pPr lvl="1"/>
            <a:r>
              <a:rPr lang="ru-RU" dirty="0" smtClean="0"/>
              <a:t>Следовательно, суммарное время работы не превосходит </a:t>
            </a:r>
            <a:r>
              <a:rPr lang="en-US" dirty="0" smtClean="0"/>
              <a:t>O(|P|), QED.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299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ru-RU" u="sng" dirty="0"/>
              <a:t>Лемма </a:t>
            </a:r>
            <a:r>
              <a:rPr lang="ru-RU" u="sng" dirty="0" smtClean="0"/>
              <a:t>7.</a:t>
            </a:r>
            <a:r>
              <a:rPr lang="en-US" u="sng" dirty="0" smtClean="0"/>
              <a:t>10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err="1" smtClean="0"/>
              <a:t>суффиксные</a:t>
            </a:r>
            <a:r>
              <a:rPr lang="ru-RU" dirty="0" smtClean="0"/>
              <a:t> ссылки на всем боре вычисляются за время </a:t>
            </a:r>
            <a:r>
              <a:rPr lang="en-US" dirty="0"/>
              <a:t>O(</a:t>
            </a:r>
            <a:r>
              <a:rPr lang="ru-RU" dirty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|)</a:t>
            </a:r>
            <a:r>
              <a:rPr lang="ru-RU" dirty="0" smtClean="0"/>
              <a:t>.</a:t>
            </a:r>
          </a:p>
          <a:p>
            <a:r>
              <a:rPr lang="ru-RU" u="sng" dirty="0" smtClean="0"/>
              <a:t>Доказательство</a:t>
            </a:r>
            <a:r>
              <a:rPr lang="ru-RU" dirty="0" smtClean="0"/>
              <a:t>: прямое следствие леммы 7.9 и того факта, что каждая вершина бора лежит на пути, соответствующем некоторой строке множества </a:t>
            </a:r>
            <a:r>
              <a:rPr lang="en-US" dirty="0" smtClean="0"/>
              <a:t>S.</a:t>
            </a:r>
          </a:p>
          <a:p>
            <a:r>
              <a:rPr lang="ru-RU" dirty="0" smtClean="0"/>
              <a:t>Таким образом, общее время работы алгоритм </a:t>
            </a:r>
            <a:r>
              <a:rPr lang="ru-RU" dirty="0" err="1" smtClean="0"/>
              <a:t>Ахо-Корасик</a:t>
            </a:r>
            <a:r>
              <a:rPr lang="ru-RU" dirty="0" smtClean="0"/>
              <a:t> есть </a:t>
            </a:r>
            <a:r>
              <a:rPr lang="en-US" dirty="0"/>
              <a:t>O(</a:t>
            </a:r>
            <a:r>
              <a:rPr lang="ru-RU" dirty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</a:t>
            </a:r>
            <a:r>
              <a:rPr lang="ru-RU" dirty="0" smtClean="0"/>
              <a:t> + </a:t>
            </a:r>
            <a:r>
              <a:rPr lang="en-US" dirty="0" smtClean="0"/>
              <a:t>|T| + </a:t>
            </a:r>
            <a:r>
              <a:rPr lang="ru-RU" dirty="0" smtClean="0"/>
              <a:t>размер ответа</a:t>
            </a:r>
            <a:r>
              <a:rPr lang="en-US" dirty="0" smtClean="0"/>
              <a:t>)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4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Ахо-Корасик</a:t>
            </a:r>
            <a:r>
              <a:rPr lang="ru-RU" dirty="0" smtClean="0"/>
              <a:t>: переход за</a:t>
            </a:r>
            <a:r>
              <a:rPr lang="en-US" dirty="0" smtClean="0"/>
              <a:t> O(1)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ru-RU" dirty="0" smtClean="0"/>
              <a:t>Недостаток такого алгоритма заключается в том, что при проходе по тексту Т для обработки очередного символа может быть выполнено </a:t>
            </a:r>
            <a:r>
              <a:rPr lang="en-US" dirty="0" smtClean="0"/>
              <a:t>O(|T|) </a:t>
            </a:r>
            <a:r>
              <a:rPr lang="ru-RU" dirty="0" smtClean="0"/>
              <a:t>действий, а </a:t>
            </a:r>
            <a:r>
              <a:rPr lang="en-US" dirty="0" smtClean="0"/>
              <a:t>O(1) </a:t>
            </a:r>
            <a:r>
              <a:rPr lang="ru-RU" dirty="0" smtClean="0"/>
              <a:t>– лишь учетная оценка.</a:t>
            </a:r>
          </a:p>
          <a:p>
            <a:r>
              <a:rPr lang="ru-RU" dirty="0" smtClean="0"/>
              <a:t>Чтобы каждый символ обрабатывался за </a:t>
            </a:r>
            <a:r>
              <a:rPr lang="en-US" dirty="0" smtClean="0"/>
              <a:t>O(1) </a:t>
            </a:r>
            <a:r>
              <a:rPr lang="ru-RU" dirty="0" smtClean="0"/>
              <a:t>в худшем случае, можно построить «автомат </a:t>
            </a:r>
            <a:r>
              <a:rPr lang="ru-RU" dirty="0" err="1" smtClean="0"/>
              <a:t>Ахо-Корасик</a:t>
            </a:r>
            <a:r>
              <a:rPr lang="ru-RU" dirty="0" smtClean="0"/>
              <a:t>» - функцию-массив </a:t>
            </a:r>
            <a:r>
              <a:rPr lang="en-US" dirty="0" smtClean="0"/>
              <a:t>go[V][A],</a:t>
            </a:r>
            <a:r>
              <a:rPr lang="ru-RU" dirty="0" smtClean="0"/>
              <a:t> который для каждой вершины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бора и каждой буквы </a:t>
            </a:r>
            <a:r>
              <a:rPr lang="en-US" dirty="0" smtClean="0"/>
              <a:t>c </a:t>
            </a:r>
            <a:r>
              <a:rPr lang="ru-RU" dirty="0" smtClean="0"/>
              <a:t>алфавита </a:t>
            </a:r>
            <a:r>
              <a:rPr lang="en-US" dirty="0" smtClean="0"/>
              <a:t>A </a:t>
            </a:r>
            <a:r>
              <a:rPr lang="ru-RU" dirty="0" smtClean="0"/>
              <a:t>будет хранить вершину, в которую мы перейдем, если попадем</a:t>
            </a:r>
            <a:r>
              <a:rPr lang="en-US" dirty="0" smtClean="0"/>
              <a:t> </a:t>
            </a:r>
            <a:r>
              <a:rPr lang="ru-RU" dirty="0" smtClean="0"/>
              <a:t>в вершину 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ru-RU" dirty="0" smtClean="0"/>
              <a:t>а следующая буквы окажется равной</a:t>
            </a:r>
            <a:r>
              <a:rPr lang="ru-RU" i="1" dirty="0" smtClean="0"/>
              <a:t> с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3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</a:t>
            </a:r>
            <a:r>
              <a:rPr lang="ru-RU" dirty="0" smtClean="0"/>
              <a:t>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Бор – структура данных, которая хранит множество строк и поддерживает следующие операции:</a:t>
            </a:r>
          </a:p>
          <a:p>
            <a:pPr lvl="1"/>
            <a:r>
              <a:rPr lang="ru-RU" dirty="0" smtClean="0"/>
              <a:t>Добавить строку </a:t>
            </a:r>
            <a:r>
              <a:rPr lang="en-US" dirty="0" smtClean="0"/>
              <a:t>S </a:t>
            </a:r>
            <a:r>
              <a:rPr lang="ru-RU" dirty="0" smtClean="0"/>
              <a:t>в множество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Удалить строку </a:t>
            </a:r>
            <a:r>
              <a:rPr lang="en-US" dirty="0" smtClean="0"/>
              <a:t>S </a:t>
            </a:r>
            <a:r>
              <a:rPr lang="ru-RU" dirty="0" smtClean="0"/>
              <a:t>из множества;</a:t>
            </a:r>
          </a:p>
          <a:p>
            <a:pPr lvl="1"/>
            <a:r>
              <a:rPr lang="ru-RU" dirty="0" smtClean="0"/>
              <a:t>Проверить, присутствует ли строка </a:t>
            </a:r>
            <a:r>
              <a:rPr lang="en-US" dirty="0" smtClean="0"/>
              <a:t>S </a:t>
            </a:r>
            <a:r>
              <a:rPr lang="ru-RU" dirty="0" smtClean="0"/>
              <a:t>в множестве.</a:t>
            </a:r>
          </a:p>
          <a:p>
            <a:r>
              <a:rPr lang="ru-RU" dirty="0" smtClean="0"/>
              <a:t>Все эти операции выполняются за время </a:t>
            </a:r>
            <a:r>
              <a:rPr lang="en-US" dirty="0" smtClean="0"/>
              <a:t>O(|S|).</a:t>
            </a:r>
          </a:p>
          <a:p>
            <a:r>
              <a:rPr lang="ru-RU" dirty="0" smtClean="0"/>
              <a:t>Бор являет собой подвешенное дерево, причем на каждом ребре написана буква;</a:t>
            </a:r>
          </a:p>
          <a:p>
            <a:r>
              <a:rPr lang="ru-RU" dirty="0" smtClean="0"/>
              <a:t>На ребрах, исходящих из вершины, все буквы попарно различны;</a:t>
            </a:r>
          </a:p>
          <a:p>
            <a:r>
              <a:rPr lang="ru-RU" dirty="0" smtClean="0"/>
              <a:t>В вершине есть флаг </a:t>
            </a:r>
            <a:r>
              <a:rPr lang="en-US" dirty="0" err="1" smtClean="0"/>
              <a:t>isEnd</a:t>
            </a:r>
            <a:r>
              <a:rPr lang="en-US" dirty="0" smtClean="0"/>
              <a:t>,</a:t>
            </a:r>
            <a:r>
              <a:rPr lang="ru-RU" dirty="0" smtClean="0"/>
              <a:t> который показывает, заканчивается ли строка в этой вершине.</a:t>
            </a:r>
          </a:p>
          <a:p>
            <a:r>
              <a:rPr lang="ru-RU" dirty="0" smtClean="0"/>
              <a:t>На иллюстрации в вершине хранится номер строки, заканчивающейся в этой вершине.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5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Ахо-Корасик</a:t>
            </a:r>
            <a:r>
              <a:rPr lang="ru-RU" dirty="0"/>
              <a:t>: переход за</a:t>
            </a:r>
            <a:r>
              <a:rPr lang="en-US" dirty="0"/>
              <a:t> O(1)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ru-RU" dirty="0" smtClean="0"/>
              <a:t>Для этого заметим, что для любой некорневой вершины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и символа с </a:t>
            </a:r>
            <a:r>
              <a:rPr lang="en-US" dirty="0" smtClean="0"/>
              <a:t>go[</a:t>
            </a:r>
            <a:r>
              <a:rPr lang="en-US" i="1" dirty="0" smtClean="0"/>
              <a:t>v</a:t>
            </a:r>
            <a:r>
              <a:rPr lang="en-US" dirty="0" smtClean="0"/>
              <a:t>][</a:t>
            </a:r>
            <a:r>
              <a:rPr lang="en-US" i="1" dirty="0" smtClean="0"/>
              <a:t>c</a:t>
            </a:r>
            <a:r>
              <a:rPr lang="en-US" dirty="0" smtClean="0"/>
              <a:t>] </a:t>
            </a:r>
            <a:r>
              <a:rPr lang="ru-RU" dirty="0" smtClean="0"/>
              <a:t>есть:</a:t>
            </a:r>
          </a:p>
          <a:p>
            <a:pPr lvl="1"/>
            <a:r>
              <a:rPr lang="en-US" dirty="0" smtClean="0"/>
              <a:t>*(</a:t>
            </a:r>
            <a:r>
              <a:rPr lang="en-US" i="1" dirty="0" err="1" smtClean="0"/>
              <a:t>v</a:t>
            </a:r>
            <a:r>
              <a:rPr lang="en-US" dirty="0" err="1" smtClean="0"/>
              <a:t>.children</a:t>
            </a:r>
            <a:r>
              <a:rPr lang="en-US" dirty="0" smtClean="0"/>
              <a:t>[</a:t>
            </a:r>
            <a:r>
              <a:rPr lang="en-US" i="1" dirty="0" smtClean="0"/>
              <a:t>c</a:t>
            </a:r>
            <a:r>
              <a:rPr lang="en-US" dirty="0" smtClean="0"/>
              <a:t>]), </a:t>
            </a:r>
            <a:r>
              <a:rPr lang="ru-RU" dirty="0" smtClean="0"/>
              <a:t>если в боре есть ребро из вершины</a:t>
            </a:r>
            <a:r>
              <a:rPr lang="ru-RU" i="1" dirty="0" smtClean="0"/>
              <a:t> </a:t>
            </a:r>
            <a:r>
              <a:rPr lang="en-US" i="1" dirty="0" smtClean="0"/>
              <a:t>v </a:t>
            </a:r>
            <a:r>
              <a:rPr lang="ru-RU" dirty="0" smtClean="0"/>
              <a:t>по символу </a:t>
            </a:r>
            <a:r>
              <a:rPr lang="en-US" i="1" dirty="0" smtClean="0"/>
              <a:t>c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go[*(</a:t>
            </a:r>
            <a:r>
              <a:rPr lang="en-US" i="1" dirty="0" err="1" smtClean="0"/>
              <a:t>v</a:t>
            </a:r>
            <a:r>
              <a:rPr lang="en-US" dirty="0" err="1" smtClean="0"/>
              <a:t>.suff</a:t>
            </a:r>
            <a:r>
              <a:rPr lang="en-US" dirty="0" smtClean="0"/>
              <a:t>)][</a:t>
            </a:r>
            <a:r>
              <a:rPr lang="en-US" i="1" dirty="0" smtClean="0"/>
              <a:t>c</a:t>
            </a:r>
            <a:r>
              <a:rPr lang="en-US" dirty="0" smtClean="0"/>
              <a:t>], </a:t>
            </a:r>
            <a:r>
              <a:rPr lang="ru-RU" dirty="0" smtClean="0"/>
              <a:t>иначе.</a:t>
            </a:r>
          </a:p>
          <a:p>
            <a:r>
              <a:rPr lang="ru-RU" dirty="0" smtClean="0"/>
              <a:t>Используя данный факт, можно вычислить массив </a:t>
            </a:r>
            <a:r>
              <a:rPr lang="en-US" dirty="0" smtClean="0"/>
              <a:t>go, </a:t>
            </a:r>
            <a:r>
              <a:rPr lang="ru-RU" dirty="0" smtClean="0"/>
              <a:t>перебирая вершины в порядке обхода в ширину.</a:t>
            </a:r>
          </a:p>
          <a:p>
            <a:r>
              <a:rPr lang="ru-RU" dirty="0" smtClean="0"/>
              <a:t>Разумеется, построение такого автомата может быть «встроено» в построение </a:t>
            </a:r>
            <a:r>
              <a:rPr lang="ru-RU" dirty="0" err="1" smtClean="0"/>
              <a:t>суффиксных</a:t>
            </a:r>
            <a:r>
              <a:rPr lang="ru-RU" dirty="0" smtClean="0"/>
              <a:t> ссылок.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1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Ахо-Корасик</a:t>
            </a:r>
            <a:r>
              <a:rPr lang="ru-RU" dirty="0"/>
              <a:t>: </a:t>
            </a:r>
            <a:r>
              <a:rPr lang="ru-RU" dirty="0" smtClean="0"/>
              <a:t>упражнения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dirty="0" smtClean="0"/>
              <a:t>Дана строка </a:t>
            </a:r>
            <a:r>
              <a:rPr lang="en-US" dirty="0" smtClean="0"/>
              <a:t>S. </a:t>
            </a:r>
            <a:r>
              <a:rPr lang="ru-RU" dirty="0" smtClean="0"/>
              <a:t>Сколько существует строк длины </a:t>
            </a:r>
            <a:r>
              <a:rPr lang="en-US" dirty="0" smtClean="0"/>
              <a:t>N </a:t>
            </a:r>
            <a:r>
              <a:rPr lang="ru-RU" dirty="0" smtClean="0"/>
              <a:t>над заданным алфавитом, содержащих </a:t>
            </a:r>
            <a:r>
              <a:rPr lang="ru-RU" dirty="0"/>
              <a:t>ровно К вхождений </a:t>
            </a:r>
            <a:r>
              <a:rPr lang="ru-RU" dirty="0" smtClean="0"/>
              <a:t>строки </a:t>
            </a:r>
            <a:r>
              <a:rPr lang="en-US" dirty="0" smtClean="0"/>
              <a:t>S</a:t>
            </a:r>
            <a:r>
              <a:rPr lang="ru-RU" dirty="0" smtClean="0"/>
              <a:t>? </a:t>
            </a:r>
            <a:r>
              <a:rPr lang="en-US" dirty="0" smtClean="0"/>
              <a:t>O(N*K*|S|).</a:t>
            </a:r>
            <a:endParaRPr lang="ru-RU" dirty="0"/>
          </a:p>
          <a:p>
            <a:pPr fontAlgn="base"/>
            <a:r>
              <a:rPr lang="ru-RU" dirty="0"/>
              <a:t>Дана </a:t>
            </a:r>
            <a:r>
              <a:rPr lang="ru-RU" dirty="0" smtClean="0"/>
              <a:t>множество строк </a:t>
            </a:r>
            <a:r>
              <a:rPr lang="en-US" dirty="0"/>
              <a:t>S. </a:t>
            </a:r>
            <a:r>
              <a:rPr lang="ru-RU" dirty="0"/>
              <a:t>Сколько существует строк длины </a:t>
            </a:r>
            <a:r>
              <a:rPr lang="en-US" dirty="0"/>
              <a:t>N </a:t>
            </a:r>
            <a:r>
              <a:rPr lang="ru-RU" dirty="0"/>
              <a:t>над заданным алфавитом, содержащих ровно К вхождений </a:t>
            </a:r>
            <a:r>
              <a:rPr lang="ru-RU" dirty="0" smtClean="0"/>
              <a:t>строк </a:t>
            </a:r>
            <a:r>
              <a:rPr lang="en-US" dirty="0"/>
              <a:t>S</a:t>
            </a:r>
            <a:r>
              <a:rPr lang="ru-RU" dirty="0" smtClean="0"/>
              <a:t>?</a:t>
            </a:r>
            <a:r>
              <a:rPr lang="en-US" dirty="0" smtClean="0"/>
              <a:t> </a:t>
            </a:r>
            <a:r>
              <a:rPr lang="en-US" dirty="0"/>
              <a:t>O(N*K</a:t>
            </a:r>
            <a:r>
              <a:rPr lang="en-US" dirty="0" smtClean="0"/>
              <a:t>*</a:t>
            </a:r>
            <a:r>
              <a:rPr lang="ru-RU" dirty="0" smtClean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|).</a:t>
            </a:r>
            <a:endParaRPr lang="ru-RU" dirty="0"/>
          </a:p>
          <a:p>
            <a:pPr fontAlgn="base"/>
            <a:r>
              <a:rPr lang="ru-RU" dirty="0"/>
              <a:t>Задан набор запрещенных слов </a:t>
            </a:r>
            <a:r>
              <a:rPr lang="en-US" dirty="0" smtClean="0"/>
              <a:t>S </a:t>
            </a:r>
            <a:r>
              <a:rPr lang="ru-RU" dirty="0" smtClean="0"/>
              <a:t>над </a:t>
            </a:r>
            <a:r>
              <a:rPr lang="ru-RU" dirty="0"/>
              <a:t>некоторым </a:t>
            </a:r>
            <a:r>
              <a:rPr lang="ru-RU" dirty="0" smtClean="0"/>
              <a:t>алфавитом А. Существует ли строка бесконечной длины, </a:t>
            </a:r>
            <a:r>
              <a:rPr lang="ru-RU" dirty="0"/>
              <a:t>не </a:t>
            </a:r>
            <a:r>
              <a:rPr lang="ru-RU" dirty="0" smtClean="0"/>
              <a:t>содержащая </a:t>
            </a:r>
            <a:r>
              <a:rPr lang="ru-RU" dirty="0"/>
              <a:t>запрещенных </a:t>
            </a:r>
            <a:r>
              <a:rPr lang="ru-RU" dirty="0" smtClean="0"/>
              <a:t>подстрок? Если нет, то какой максимальной длины может быть такая строка? </a:t>
            </a:r>
            <a:r>
              <a:rPr lang="en-US" dirty="0"/>
              <a:t>O(</a:t>
            </a:r>
            <a:r>
              <a:rPr lang="ru-RU" dirty="0"/>
              <a:t>∑</a:t>
            </a:r>
            <a:r>
              <a:rPr lang="en-US" dirty="0"/>
              <a:t>|</a:t>
            </a:r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|</a:t>
            </a:r>
            <a:r>
              <a:rPr lang="ru-RU" dirty="0" smtClean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9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массив.</a:t>
            </a: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Поиск подстрок в заданном тексте.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8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/>
          <a:lstStyle/>
          <a:p>
            <a:r>
              <a:rPr lang="ru-RU" dirty="0" smtClean="0"/>
              <a:t>Задача: поиск подстрок в строке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ru-RU" dirty="0" smtClean="0"/>
              <a:t>Постановка задачи: дан текст и множество строк; необходимо для каждой строки находить все ее вхождения в текст;</a:t>
            </a:r>
          </a:p>
          <a:p>
            <a:r>
              <a:rPr lang="ru-RU" dirty="0" smtClean="0"/>
              <a:t>Алгоритм </a:t>
            </a:r>
            <a:r>
              <a:rPr lang="ru-RU" dirty="0" err="1" smtClean="0"/>
              <a:t>Ахо-Корасик</a:t>
            </a:r>
            <a:r>
              <a:rPr lang="ru-RU" dirty="0" smtClean="0"/>
              <a:t> решает такую задачу «</a:t>
            </a:r>
            <a:r>
              <a:rPr lang="ru-RU" dirty="0" err="1" smtClean="0"/>
              <a:t>оффлайн</a:t>
            </a:r>
            <a:r>
              <a:rPr lang="ru-RU" dirty="0" smtClean="0"/>
              <a:t>»; хотелось бы сделать некоторый </a:t>
            </a:r>
            <a:r>
              <a:rPr lang="ru-RU" dirty="0" err="1" smtClean="0"/>
              <a:t>предподсчет</a:t>
            </a:r>
            <a:r>
              <a:rPr lang="ru-RU" dirty="0" smtClean="0"/>
              <a:t>, после чего получать ответ для каждой строки в «онлайн»-режиме.</a:t>
            </a:r>
          </a:p>
          <a:p>
            <a:r>
              <a:rPr lang="ru-RU" dirty="0" smtClean="0"/>
              <a:t>Такая задача может быть решена с использованием </a:t>
            </a:r>
            <a:r>
              <a:rPr lang="ru-RU" dirty="0" err="1" smtClean="0"/>
              <a:t>суффиксного</a:t>
            </a:r>
            <a:r>
              <a:rPr lang="ru-RU" dirty="0" smtClean="0"/>
              <a:t> массива.</a:t>
            </a:r>
          </a:p>
          <a:p>
            <a:r>
              <a:rPr lang="ru-RU" dirty="0" smtClean="0"/>
              <a:t>Но что же это такое?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8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S = S[0..|S|-1].</a:t>
            </a:r>
          </a:p>
          <a:p>
            <a:r>
              <a:rPr lang="ru-RU" dirty="0" smtClean="0"/>
              <a:t>Тогда строка имеет </a:t>
            </a:r>
            <a:r>
              <a:rPr lang="en-US" dirty="0" smtClean="0"/>
              <a:t>|S| </a:t>
            </a:r>
            <a:r>
              <a:rPr lang="ru-RU" dirty="0" smtClean="0"/>
              <a:t>непустых суффиксов, задаваемых индексом своего первого символа.</a:t>
            </a:r>
            <a:endParaRPr lang="ru-RU" dirty="0"/>
          </a:p>
          <a:p>
            <a:r>
              <a:rPr lang="ru-RU" dirty="0" smtClean="0"/>
              <a:t>Пусть </a:t>
            </a:r>
            <a:r>
              <a:rPr lang="en-US" dirty="0" err="1" smtClean="0"/>
              <a:t>suffixArray</a:t>
            </a:r>
            <a:r>
              <a:rPr lang="en-US" dirty="0" smtClean="0"/>
              <a:t>[0..|S|-1] </a:t>
            </a:r>
            <a:r>
              <a:rPr lang="ru-RU" dirty="0" smtClean="0"/>
              <a:t>содержит в себе числа 0</a:t>
            </a:r>
            <a:r>
              <a:rPr lang="en-US" dirty="0" smtClean="0"/>
              <a:t>, 1, …, |S|-1, </a:t>
            </a:r>
            <a:r>
              <a:rPr lang="ru-RU" dirty="0" smtClean="0"/>
              <a:t>расположенные в лексикографическом порядке соответствующих суффиксов.</a:t>
            </a:r>
          </a:p>
          <a:p>
            <a:r>
              <a:rPr lang="ru-RU" dirty="0" smtClean="0"/>
              <a:t>Такой </a:t>
            </a:r>
            <a:r>
              <a:rPr lang="en-US" dirty="0" err="1" smtClean="0"/>
              <a:t>suffixArray</a:t>
            </a:r>
            <a:r>
              <a:rPr lang="en-US" dirty="0" smtClean="0"/>
              <a:t> </a:t>
            </a:r>
            <a:r>
              <a:rPr lang="ru-RU" dirty="0" smtClean="0"/>
              <a:t>и называется </a:t>
            </a:r>
            <a:r>
              <a:rPr lang="ru-RU" dirty="0" err="1" smtClean="0"/>
              <a:t>суффиксным</a:t>
            </a:r>
            <a:r>
              <a:rPr lang="ru-RU" dirty="0" smtClean="0"/>
              <a:t> массивом строки </a:t>
            </a:r>
            <a:r>
              <a:rPr lang="en-US" dirty="0" smtClean="0"/>
              <a:t>S.</a:t>
            </a:r>
          </a:p>
          <a:p>
            <a:r>
              <a:rPr lang="ru-RU" dirty="0" smtClean="0"/>
              <a:t>Например, для строки </a:t>
            </a:r>
            <a:r>
              <a:rPr lang="en-US" i="1" dirty="0" err="1" smtClean="0"/>
              <a:t>abacaba</a:t>
            </a:r>
            <a:r>
              <a:rPr lang="en-US" dirty="0" smtClean="0"/>
              <a:t> </a:t>
            </a:r>
            <a:r>
              <a:rPr lang="ru-RU" dirty="0" err="1" smtClean="0"/>
              <a:t>суффиксный</a:t>
            </a:r>
            <a:r>
              <a:rPr lang="ru-RU" dirty="0" smtClean="0"/>
              <a:t> массив равен </a:t>
            </a:r>
            <a:r>
              <a:rPr lang="en-US" dirty="0" smtClean="0"/>
              <a:t>[6, 4, 0, 2, 5, 1, 3].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405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методы построения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Как же построить </a:t>
            </a:r>
            <a:r>
              <a:rPr lang="ru-RU" dirty="0" err="1" smtClean="0"/>
              <a:t>суффиксный</a:t>
            </a:r>
            <a:r>
              <a:rPr lang="ru-RU" dirty="0" smtClean="0"/>
              <a:t> массив</a:t>
            </a:r>
            <a:r>
              <a:rPr lang="en-US" dirty="0" smtClean="0"/>
              <a:t>?</a:t>
            </a:r>
          </a:p>
          <a:p>
            <a:r>
              <a:rPr lang="ru-RU" dirty="0" smtClean="0"/>
              <a:t>Очевидный способ – запустить сортировку чисел с компаратором, лексикографически сравнивающим суффиксы; однако каждое сравнение выполняется за </a:t>
            </a:r>
            <a:r>
              <a:rPr lang="en-US" dirty="0" smtClean="0"/>
              <a:t>O(|S|), </a:t>
            </a:r>
            <a:r>
              <a:rPr lang="ru-RU" dirty="0" smtClean="0"/>
              <a:t>вследствие чего такой алгоритм работает за </a:t>
            </a:r>
            <a:r>
              <a:rPr lang="en-US" dirty="0" smtClean="0"/>
              <a:t>O(</a:t>
            </a:r>
            <a:r>
              <a:rPr lang="en-US" dirty="0"/>
              <a:t>|S|</a:t>
            </a:r>
            <a:r>
              <a:rPr lang="en-US" baseline="30000" dirty="0" smtClean="0"/>
              <a:t>2 </a:t>
            </a:r>
            <a:r>
              <a:rPr lang="en-US" dirty="0" smtClean="0"/>
              <a:t>log </a:t>
            </a:r>
            <a:r>
              <a:rPr lang="en-US" dirty="0"/>
              <a:t>|S|</a:t>
            </a:r>
            <a:r>
              <a:rPr lang="en-US" dirty="0" smtClean="0"/>
              <a:t>).</a:t>
            </a:r>
          </a:p>
          <a:p>
            <a:r>
              <a:rPr lang="ru-RU" dirty="0" smtClean="0"/>
              <a:t>С помощью бора можно сортировать строки множества </a:t>
            </a:r>
            <a:r>
              <a:rPr lang="en-US" dirty="0" smtClean="0"/>
              <a:t>S </a:t>
            </a:r>
            <a:r>
              <a:rPr lang="ru-RU" dirty="0" smtClean="0"/>
              <a:t>за время </a:t>
            </a:r>
            <a:r>
              <a:rPr lang="en-US" dirty="0" smtClean="0"/>
              <a:t>O(</a:t>
            </a:r>
            <a:r>
              <a:rPr lang="ru-RU" dirty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|); </a:t>
            </a:r>
            <a:r>
              <a:rPr lang="ru-RU" dirty="0" smtClean="0"/>
              <a:t>это дает возможность вычислять </a:t>
            </a:r>
            <a:r>
              <a:rPr lang="ru-RU" dirty="0" err="1" smtClean="0"/>
              <a:t>суффиксный</a:t>
            </a:r>
            <a:r>
              <a:rPr lang="ru-RU" dirty="0" smtClean="0"/>
              <a:t> массив</a:t>
            </a:r>
            <a:r>
              <a:rPr lang="en-US" dirty="0" smtClean="0"/>
              <a:t> </a:t>
            </a:r>
            <a:r>
              <a:rPr lang="ru-RU" dirty="0" smtClean="0"/>
              <a:t>за время </a:t>
            </a:r>
            <a:r>
              <a:rPr lang="en-US" dirty="0" smtClean="0"/>
              <a:t>O(</a:t>
            </a:r>
            <a:r>
              <a:rPr lang="en-US" dirty="0"/>
              <a:t>|S|</a:t>
            </a:r>
            <a:r>
              <a:rPr lang="en-US" baseline="30000" dirty="0"/>
              <a:t>2</a:t>
            </a:r>
            <a:r>
              <a:rPr lang="en-US" dirty="0" smtClean="0"/>
              <a:t>).</a:t>
            </a:r>
            <a:endParaRPr lang="ru-RU" dirty="0" smtClean="0"/>
          </a:p>
          <a:p>
            <a:r>
              <a:rPr lang="ru-RU" dirty="0" smtClean="0"/>
              <a:t>Сравнение суффиксов с помощью </a:t>
            </a:r>
            <a:r>
              <a:rPr lang="ru-RU" dirty="0" err="1" smtClean="0"/>
              <a:t>хэшей</a:t>
            </a:r>
            <a:r>
              <a:rPr lang="ru-RU" dirty="0" smtClean="0"/>
              <a:t> и бинарного поиска </a:t>
            </a:r>
            <a:r>
              <a:rPr lang="ru-RU" dirty="0" err="1" smtClean="0"/>
              <a:t>улучашет</a:t>
            </a:r>
            <a:r>
              <a:rPr lang="ru-RU" dirty="0" smtClean="0"/>
              <a:t> асимптотику до </a:t>
            </a:r>
            <a:r>
              <a:rPr lang="en-US" dirty="0"/>
              <a:t>O(|</a:t>
            </a:r>
            <a:r>
              <a:rPr lang="en-US" dirty="0" smtClean="0"/>
              <a:t>S|log</a:t>
            </a:r>
            <a:r>
              <a:rPr lang="en-US" baseline="30000" dirty="0"/>
              <a:t>2</a:t>
            </a:r>
            <a:r>
              <a:rPr lang="en-US" dirty="0" smtClean="0"/>
              <a:t>|S|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Однако мы рассмотрим более эффективный алгоритм Карпа – Миллера – Розенфельда</a:t>
            </a:r>
            <a:r>
              <a:rPr lang="en-US" dirty="0" smtClean="0"/>
              <a:t>, </a:t>
            </a:r>
            <a:r>
              <a:rPr lang="ru-RU" dirty="0" smtClean="0"/>
              <a:t>строящий </a:t>
            </a:r>
            <a:r>
              <a:rPr lang="ru-RU" dirty="0" err="1" smtClean="0"/>
              <a:t>суффиксный</a:t>
            </a:r>
            <a:r>
              <a:rPr lang="ru-RU" dirty="0" smtClean="0"/>
              <a:t> массив за время </a:t>
            </a:r>
            <a:r>
              <a:rPr lang="en-US" dirty="0" smtClean="0"/>
              <a:t>O(|</a:t>
            </a:r>
            <a:r>
              <a:rPr lang="en-US" dirty="0" err="1" smtClean="0"/>
              <a:t>S|log|S</a:t>
            </a:r>
            <a:r>
              <a:rPr lang="en-US" dirty="0" smtClean="0"/>
              <a:t>|)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4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алгоритм КМР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ru-RU" dirty="0" smtClean="0"/>
              <a:t>Основная идея состоит в следующем. Пусть</a:t>
            </a:r>
            <a:r>
              <a:rPr lang="en-US" dirty="0" smtClean="0"/>
              <a:t> # - </a:t>
            </a:r>
            <a:r>
              <a:rPr lang="ru-RU" dirty="0" smtClean="0"/>
              <a:t>символ, меньший любого символа из </a:t>
            </a:r>
            <a:r>
              <a:rPr lang="en-US" dirty="0" smtClean="0"/>
              <a:t>S.</a:t>
            </a:r>
          </a:p>
          <a:p>
            <a:r>
              <a:rPr lang="ru-RU" dirty="0" smtClean="0"/>
              <a:t>Заметим, что в таком случае, сравнить два суффикса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строки </a:t>
            </a:r>
            <a:r>
              <a:rPr lang="en-US" dirty="0" smtClean="0"/>
              <a:t>S</a:t>
            </a:r>
            <a:r>
              <a:rPr lang="ru-RU" dirty="0" smtClean="0"/>
              <a:t> – это то же самое, что сравнить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 smtClean="0"/>
              <a:t>ый</a:t>
            </a:r>
            <a:r>
              <a:rPr lang="ru-RU" dirty="0" smtClean="0"/>
              <a:t> и </a:t>
            </a:r>
            <a:r>
              <a:rPr lang="en-US" dirty="0" smtClean="0"/>
              <a:t>j-</a:t>
            </a:r>
            <a:r>
              <a:rPr lang="ru-RU" dirty="0" err="1" smtClean="0"/>
              <a:t>ый</a:t>
            </a:r>
            <a:r>
              <a:rPr lang="ru-RU" dirty="0" smtClean="0"/>
              <a:t> циклические</a:t>
            </a:r>
            <a:r>
              <a:rPr lang="en-US" dirty="0" smtClean="0"/>
              <a:t> </a:t>
            </a:r>
            <a:r>
              <a:rPr lang="ru-RU" dirty="0" smtClean="0"/>
              <a:t>сдвиги строки </a:t>
            </a:r>
            <a:r>
              <a:rPr lang="en-US" dirty="0" smtClean="0"/>
              <a:t>S#.</a:t>
            </a:r>
          </a:p>
          <a:p>
            <a:r>
              <a:rPr lang="ru-RU" dirty="0" smtClean="0"/>
              <a:t>Таким образом, для решения задачи достаточно научиться сортировать циклические сдвиги заданной строки.</a:t>
            </a:r>
          </a:p>
          <a:p>
            <a:r>
              <a:rPr lang="ru-RU" dirty="0" smtClean="0"/>
              <a:t>Но как же это сделать?</a:t>
            </a:r>
          </a:p>
        </p:txBody>
      </p:sp>
    </p:spTree>
    <p:extLst>
      <p:ext uri="{BB962C8B-B14F-4D97-AF65-F5344CB8AC3E}">
        <p14:creationId xmlns:p14="http://schemas.microsoft.com/office/powerpoint/2010/main" val="4830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массив: </a:t>
            </a:r>
            <a:r>
              <a:rPr lang="ru-RU" dirty="0" smtClean="0"/>
              <a:t>сортировка циклических сдвигов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Итак, пусть есть строка</a:t>
            </a:r>
            <a:r>
              <a:rPr lang="en-US" dirty="0" smtClean="0"/>
              <a:t> S, </a:t>
            </a:r>
            <a:r>
              <a:rPr lang="ru-RU" dirty="0" smtClean="0"/>
              <a:t>и мы хотим отсортировать её циклические сдвиги.</a:t>
            </a:r>
          </a:p>
          <a:p>
            <a:r>
              <a:rPr lang="ru-RU" dirty="0" smtClean="0"/>
              <a:t>Будем считать циклические сдвиги «бесконечными», т.е. зацикленными.</a:t>
            </a:r>
          </a:p>
          <a:p>
            <a:pPr lvl="1"/>
            <a:r>
              <a:rPr lang="ru-RU" dirty="0" smtClean="0"/>
              <a:t>Например, для строки </a:t>
            </a:r>
            <a:r>
              <a:rPr lang="en-US" dirty="0" smtClean="0"/>
              <a:t>aba </a:t>
            </a:r>
            <a:r>
              <a:rPr lang="ru-RU" dirty="0" smtClean="0"/>
              <a:t>мы будем сортировать строки </a:t>
            </a:r>
            <a:r>
              <a:rPr lang="en-US" dirty="0" err="1" smtClean="0"/>
              <a:t>abaabaabaaba</a:t>
            </a:r>
            <a:r>
              <a:rPr lang="en-US" dirty="0" smtClean="0"/>
              <a:t>…, </a:t>
            </a:r>
            <a:r>
              <a:rPr lang="en-US" dirty="0" err="1" smtClean="0"/>
              <a:t>baabaabaabaa</a:t>
            </a:r>
            <a:r>
              <a:rPr lang="en-US" dirty="0" smtClean="0"/>
              <a:t>…</a:t>
            </a:r>
            <a:r>
              <a:rPr lang="ru-RU" dirty="0" smtClean="0"/>
              <a:t> и </a:t>
            </a:r>
            <a:r>
              <a:rPr lang="en-US" dirty="0" err="1" smtClean="0"/>
              <a:t>aabaabaab</a:t>
            </a:r>
            <a:r>
              <a:rPr lang="en-US" dirty="0" smtClean="0"/>
              <a:t>…;</a:t>
            </a:r>
            <a:endParaRPr lang="ru-RU" dirty="0" smtClean="0"/>
          </a:p>
          <a:p>
            <a:r>
              <a:rPr lang="ru-RU" dirty="0" smtClean="0"/>
              <a:t>Выполним порядка </a:t>
            </a:r>
            <a:r>
              <a:rPr lang="en-US" dirty="0" smtClean="0"/>
              <a:t>O(log |S|) </a:t>
            </a:r>
            <a:r>
              <a:rPr lang="ru-RU" dirty="0" smtClean="0"/>
              <a:t>итераций, в результате которых циклические сдвиги будут отсортированными по первым </a:t>
            </a:r>
            <a:r>
              <a:rPr lang="en-US" i="1" dirty="0" smtClean="0"/>
              <a:t>l</a:t>
            </a:r>
            <a:r>
              <a:rPr lang="ru-RU" dirty="0" smtClean="0"/>
              <a:t> символам, где</a:t>
            </a:r>
            <a:r>
              <a:rPr lang="ru-RU" i="1" dirty="0" smtClean="0"/>
              <a:t> </a:t>
            </a:r>
            <a:r>
              <a:rPr lang="en-US" i="1" dirty="0" smtClean="0"/>
              <a:t>l </a:t>
            </a:r>
            <a:r>
              <a:rPr lang="ru-RU" dirty="0" smtClean="0"/>
              <a:t>принимает значения 1, 2, 4, 8, … . </a:t>
            </a:r>
          </a:p>
          <a:p>
            <a:r>
              <a:rPr lang="ru-RU" dirty="0" smtClean="0"/>
              <a:t>Алгоритм прекращает работу, когда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ru-RU" dirty="0" smtClean="0"/>
              <a:t>становится больше либо равен </a:t>
            </a:r>
            <a:r>
              <a:rPr lang="en-US" dirty="0" smtClean="0"/>
              <a:t>|S|; </a:t>
            </a:r>
            <a:r>
              <a:rPr lang="ru-RU" dirty="0" smtClean="0"/>
              <a:t>в этот момент циклические сдвиги отсортированы полностью.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0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массив: сортировка циклических сдвигов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Первая итерация сортирует сдвиги по первому символу подсчетом</a:t>
            </a:r>
            <a:r>
              <a:rPr lang="en-US" dirty="0" smtClean="0"/>
              <a:t> (</a:t>
            </a:r>
            <a:r>
              <a:rPr lang="ru-RU" dirty="0" smtClean="0"/>
              <a:t>считаем размер алфавита константой);</a:t>
            </a:r>
          </a:p>
          <a:p>
            <a:r>
              <a:rPr lang="ru-RU" dirty="0" smtClean="0"/>
              <a:t>Затем, каждая итерация получает на вход массив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отсортированных по первым </a:t>
            </a:r>
            <a:r>
              <a:rPr lang="en-US" i="1" dirty="0" smtClean="0"/>
              <a:t>l</a:t>
            </a:r>
            <a:r>
              <a:rPr lang="ru-RU" dirty="0" smtClean="0"/>
              <a:t> символам циклических сдвигов, а также массив цветов-чисел </a:t>
            </a:r>
            <a:r>
              <a:rPr lang="en-US" i="1" dirty="0" smtClean="0"/>
              <a:t>c</a:t>
            </a:r>
            <a:r>
              <a:rPr lang="en-US" dirty="0" smtClean="0"/>
              <a:t>[0..|S|-1], </a:t>
            </a:r>
            <a:r>
              <a:rPr lang="ru-RU" dirty="0" err="1" smtClean="0"/>
              <a:t>т.ч</a:t>
            </a:r>
            <a:r>
              <a:rPr lang="ru-RU" dirty="0" smtClean="0"/>
              <a:t>.:</a:t>
            </a:r>
          </a:p>
          <a:p>
            <a:pPr lvl="1"/>
            <a:r>
              <a:rPr lang="ru-RU" dirty="0" smtClean="0"/>
              <a:t>Одинаковые по первым </a:t>
            </a:r>
            <a:r>
              <a:rPr lang="en-US" i="1" dirty="0" smtClean="0"/>
              <a:t>l</a:t>
            </a:r>
            <a:r>
              <a:rPr lang="ru-RU" i="1" dirty="0" smtClean="0"/>
              <a:t> </a:t>
            </a:r>
            <a:r>
              <a:rPr lang="ru-RU" dirty="0" smtClean="0"/>
              <a:t>символам циклические сдвиги раскрашены в одинаковые цвета, разные – в разные;</a:t>
            </a:r>
            <a:endParaRPr lang="ru-RU" dirty="0"/>
          </a:p>
          <a:p>
            <a:pPr lvl="1"/>
            <a:r>
              <a:rPr lang="ru-RU" dirty="0" smtClean="0"/>
              <a:t>Меньшие </a:t>
            </a:r>
            <a:r>
              <a:rPr lang="ru-RU" dirty="0"/>
              <a:t>по первым </a:t>
            </a:r>
            <a:r>
              <a:rPr lang="en-US" i="1" dirty="0"/>
              <a:t>l</a:t>
            </a:r>
            <a:r>
              <a:rPr lang="ru-RU" i="1" dirty="0"/>
              <a:t> </a:t>
            </a:r>
            <a:r>
              <a:rPr lang="ru-RU" dirty="0"/>
              <a:t>символам циклические сдвиги раскрашены в </a:t>
            </a:r>
            <a:r>
              <a:rPr lang="ru-RU" dirty="0" smtClean="0"/>
              <a:t>меньшие </a:t>
            </a:r>
            <a:r>
              <a:rPr lang="ru-RU" dirty="0"/>
              <a:t>цвета, </a:t>
            </a:r>
            <a:r>
              <a:rPr lang="ru-RU" dirty="0" smtClean="0"/>
              <a:t>большие </a:t>
            </a:r>
            <a:r>
              <a:rPr lang="ru-RU" dirty="0"/>
              <a:t>– в </a:t>
            </a:r>
            <a:r>
              <a:rPr lang="ru-RU" dirty="0" smtClean="0"/>
              <a:t>большие;</a:t>
            </a:r>
          </a:p>
          <a:p>
            <a:pPr lvl="1"/>
            <a:r>
              <a:rPr lang="ru-RU" dirty="0" smtClean="0"/>
              <a:t>Все цвета суть числа от 0 до </a:t>
            </a:r>
            <a:r>
              <a:rPr lang="en-US" dirty="0" smtClean="0"/>
              <a:t>|S|-1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 итерации требуется вычислить аналогичные массивы </a:t>
            </a:r>
            <a:r>
              <a:rPr lang="ru-RU" i="1" dirty="0" smtClean="0"/>
              <a:t>а</a:t>
            </a:r>
            <a:r>
              <a:rPr lang="ru-RU" dirty="0" smtClean="0"/>
              <a:t> и </a:t>
            </a:r>
            <a:r>
              <a:rPr lang="ru-RU" i="1" dirty="0" smtClean="0"/>
              <a:t>с </a:t>
            </a:r>
            <a:r>
              <a:rPr lang="ru-RU" dirty="0" smtClean="0"/>
              <a:t>для в два раза большего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10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массив: сортировка циклических сдвигов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Как же будет работать алгоритм на каждой такой итерации?</a:t>
            </a:r>
          </a:p>
          <a:p>
            <a:r>
              <a:rPr lang="ru-RU" dirty="0" smtClean="0"/>
              <a:t>Заметим, что каждая подстрока длины 2</a:t>
            </a:r>
            <a:r>
              <a:rPr lang="en-US" dirty="0" smtClean="0"/>
              <a:t>l</a:t>
            </a:r>
            <a:r>
              <a:rPr lang="ru-RU" dirty="0" smtClean="0"/>
              <a:t> циклической строки </a:t>
            </a:r>
            <a:r>
              <a:rPr lang="en-US" dirty="0" smtClean="0"/>
              <a:t>S (</a:t>
            </a:r>
            <a:r>
              <a:rPr lang="ru-RU" dirty="0" smtClean="0"/>
              <a:t>а именно такие подстроки, по сути, и нужно отсортировать) есть конкатенация двух подстрок длины </a:t>
            </a:r>
            <a:r>
              <a:rPr lang="en-US" dirty="0" smtClean="0"/>
              <a:t>l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Следовательно, такая подстрока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..(i+2l-1)%|S|] </a:t>
            </a:r>
            <a:r>
              <a:rPr lang="ru-RU" dirty="0" smtClean="0"/>
              <a:t>может быть представлена в виде пары чисел </a:t>
            </a:r>
            <a:r>
              <a:rPr lang="en-US" i="1" dirty="0" smtClean="0"/>
              <a:t>c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i="1" dirty="0" smtClean="0"/>
              <a:t>c</a:t>
            </a:r>
            <a:r>
              <a:rPr lang="en-US" dirty="0" smtClean="0"/>
              <a:t>[(</a:t>
            </a:r>
            <a:r>
              <a:rPr lang="en-US" dirty="0" err="1" smtClean="0"/>
              <a:t>i+l</a:t>
            </a:r>
            <a:r>
              <a:rPr lang="en-US" dirty="0" smtClean="0"/>
              <a:t>)%|S|], </a:t>
            </a:r>
            <a:r>
              <a:rPr lang="ru-RU" dirty="0" smtClean="0"/>
              <a:t>и достаточно отсортировать именно такие пары.</a:t>
            </a:r>
          </a:p>
          <a:p>
            <a:r>
              <a:rPr lang="ru-RU" dirty="0" smtClean="0"/>
              <a:t>Так как все </a:t>
            </a:r>
            <a:r>
              <a:rPr lang="ru-RU" i="1" dirty="0" smtClean="0"/>
              <a:t>с </a:t>
            </a:r>
            <a:r>
              <a:rPr lang="ru-RU" dirty="0" smtClean="0"/>
              <a:t>суть от 0 до </a:t>
            </a:r>
            <a:r>
              <a:rPr lang="en-US" dirty="0" smtClean="0"/>
              <a:t>|S|-1, </a:t>
            </a:r>
            <a:r>
              <a:rPr lang="ru-RU" dirty="0" smtClean="0"/>
              <a:t>то сортировка может быть выполнена за </a:t>
            </a:r>
            <a:r>
              <a:rPr lang="en-US" dirty="0" smtClean="0"/>
              <a:t>O(|S|) </a:t>
            </a:r>
            <a:r>
              <a:rPr lang="ru-RU" dirty="0" smtClean="0"/>
              <a:t>методом </a:t>
            </a:r>
            <a:r>
              <a:rPr lang="en-US" dirty="0" err="1" smtClean="0"/>
              <a:t>BucketSort</a:t>
            </a:r>
            <a:r>
              <a:rPr lang="en-US" dirty="0" smtClean="0"/>
              <a:t>!</a:t>
            </a:r>
            <a:endParaRPr lang="ru-RU" dirty="0" smtClean="0"/>
          </a:p>
          <a:p>
            <a:r>
              <a:rPr lang="ru-RU" dirty="0" smtClean="0"/>
              <a:t>Данный метод подразумевает, что мы отсортируем «устойчивым подсчетом» пары сначала по второму числу, а затем и по первому; дополнительной </a:t>
            </a:r>
            <a:r>
              <a:rPr lang="ru-RU" dirty="0" err="1" smtClean="0"/>
              <a:t>неасимптотической</a:t>
            </a:r>
            <a:r>
              <a:rPr lang="ru-RU" dirty="0" smtClean="0"/>
              <a:t> оптимизацией оказывается тот факт, что сортировка по второму числу была уже выполнена на предыдущих итерациях!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9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бор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3" y="1340768"/>
            <a:ext cx="759140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8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0"/>
            <a:ext cx="68328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7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построение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ru-RU" dirty="0" smtClean="0"/>
              <a:t>Умея сортировать циклические сдвиги, можно получить </a:t>
            </a:r>
            <a:r>
              <a:rPr lang="ru-RU" dirty="0" err="1" smtClean="0"/>
              <a:t>суффиксный</a:t>
            </a:r>
            <a:r>
              <a:rPr lang="ru-RU" dirty="0" smtClean="0"/>
              <a:t> массив следующим образом: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Очевидно, такой алгоритм работает за </a:t>
            </a:r>
            <a:r>
              <a:rPr lang="en-US" dirty="0" smtClean="0"/>
              <a:t>O(n log n).</a:t>
            </a:r>
          </a:p>
          <a:p>
            <a:r>
              <a:rPr lang="ru-RU" dirty="0" smtClean="0"/>
              <a:t>Однако одного </a:t>
            </a:r>
            <a:r>
              <a:rPr lang="ru-RU" dirty="0" err="1" smtClean="0"/>
              <a:t>суффиксного</a:t>
            </a:r>
            <a:r>
              <a:rPr lang="ru-RU" dirty="0" smtClean="0"/>
              <a:t> массива недостаточно для поиска подстроки в строке – необходим еще массив </a:t>
            </a:r>
            <a:r>
              <a:rPr lang="en-US" dirty="0" err="1" smtClean="0"/>
              <a:t>lcp</a:t>
            </a:r>
            <a:r>
              <a:rPr lang="en-US" dirty="0" smtClean="0"/>
              <a:t>. </a:t>
            </a:r>
            <a:r>
              <a:rPr lang="ru-RU" dirty="0" smtClean="0"/>
              <a:t>Что же это?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6768752" cy="130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6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бор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Есть два способа хранения детей в вершине</a:t>
            </a:r>
            <a:r>
              <a:rPr lang="en-US" dirty="0" smtClean="0"/>
              <a:t> (</a:t>
            </a:r>
            <a:r>
              <a:rPr lang="ru-RU" dirty="0" smtClean="0"/>
              <a:t>класс </a:t>
            </a:r>
            <a:r>
              <a:rPr lang="en-US" dirty="0" smtClean="0"/>
              <a:t>Vertex)</a:t>
            </a:r>
            <a:r>
              <a:rPr lang="ru-RU" dirty="0" smtClean="0"/>
              <a:t>: 1) </a:t>
            </a:r>
            <a:r>
              <a:rPr lang="en-US" dirty="0" smtClean="0"/>
              <a:t>map&lt;char, Vertex*&gt; children; 2) Vertex* children[ALPHABET_SIZE];</a:t>
            </a:r>
          </a:p>
          <a:p>
            <a:r>
              <a:rPr lang="ru-RU" dirty="0" smtClean="0"/>
              <a:t>При первом способе, все операции выполняются за </a:t>
            </a:r>
            <a:r>
              <a:rPr lang="en-US" dirty="0" smtClean="0"/>
              <a:t>O(|S|*log(ALPH_SIZE)), </a:t>
            </a:r>
            <a:r>
              <a:rPr lang="ru-RU" dirty="0" smtClean="0"/>
              <a:t>а бор занимает </a:t>
            </a:r>
            <a:r>
              <a:rPr lang="en-US" dirty="0" smtClean="0"/>
              <a:t>O(</a:t>
            </a:r>
            <a:r>
              <a:rPr lang="ru-RU" dirty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|) </a:t>
            </a:r>
            <a:r>
              <a:rPr lang="ru-RU" dirty="0" smtClean="0"/>
              <a:t>памяти;</a:t>
            </a:r>
          </a:p>
          <a:p>
            <a:r>
              <a:rPr lang="ru-RU" dirty="0" smtClean="0"/>
              <a:t>При втором способе, </a:t>
            </a:r>
            <a:r>
              <a:rPr lang="ru-RU" dirty="0"/>
              <a:t>все операции выполняются за </a:t>
            </a:r>
            <a:r>
              <a:rPr lang="en-US" dirty="0"/>
              <a:t>O(|S</a:t>
            </a:r>
            <a:r>
              <a:rPr lang="en-US" dirty="0" smtClean="0"/>
              <a:t>|)</a:t>
            </a:r>
            <a:r>
              <a:rPr lang="ru-RU" dirty="0" smtClean="0"/>
              <a:t>, что быстрее;</a:t>
            </a:r>
            <a:r>
              <a:rPr lang="en-US" dirty="0" smtClean="0"/>
              <a:t> </a:t>
            </a:r>
            <a:r>
              <a:rPr lang="ru-RU" dirty="0" smtClean="0"/>
              <a:t>однако</a:t>
            </a:r>
            <a:r>
              <a:rPr lang="en-US" dirty="0" smtClean="0"/>
              <a:t>: </a:t>
            </a:r>
            <a:r>
              <a:rPr lang="ru-RU" dirty="0" smtClean="0"/>
              <a:t>а) </a:t>
            </a:r>
            <a:r>
              <a:rPr lang="en-US" dirty="0" smtClean="0"/>
              <a:t>O(|S|) </a:t>
            </a:r>
            <a:r>
              <a:rPr lang="ru-RU" dirty="0" smtClean="0"/>
              <a:t>лишь без учета выделения памяти под новые вершины; б) </a:t>
            </a:r>
            <a:r>
              <a:rPr lang="ru-RU" dirty="0"/>
              <a:t>бор занимает </a:t>
            </a:r>
            <a:r>
              <a:rPr lang="en-US" dirty="0"/>
              <a:t>O(</a:t>
            </a:r>
            <a:r>
              <a:rPr lang="ru-RU" dirty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</a:t>
            </a:r>
            <a:r>
              <a:rPr lang="ru-RU" dirty="0" smtClean="0"/>
              <a:t>*</a:t>
            </a:r>
            <a:r>
              <a:rPr lang="en-US" dirty="0" smtClean="0"/>
              <a:t>ALPH_SIZE) </a:t>
            </a:r>
            <a:r>
              <a:rPr lang="ru-RU" dirty="0" smtClean="0"/>
              <a:t>памяти.</a:t>
            </a:r>
          </a:p>
          <a:p>
            <a:r>
              <a:rPr lang="ru-RU" dirty="0" smtClean="0"/>
              <a:t>При анализе данного алгоритма будем считать размер алфавита константой; в таком случае, эффективность (асимптотическая) бора при обоих способах </a:t>
            </a:r>
            <a:r>
              <a:rPr lang="ru-RU" dirty="0" err="1" smtClean="0"/>
              <a:t>хранен!я</a:t>
            </a:r>
            <a:r>
              <a:rPr lang="ru-RU" dirty="0" smtClean="0"/>
              <a:t> детей одинакова;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32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Бор: обозначения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Вершина бора класса </a:t>
            </a:r>
            <a:r>
              <a:rPr lang="en-US" dirty="0" smtClean="0"/>
              <a:t>Vertex </a:t>
            </a:r>
            <a:r>
              <a:rPr lang="ru-RU" dirty="0" smtClean="0"/>
              <a:t>содержит следующие функции:</a:t>
            </a:r>
          </a:p>
          <a:p>
            <a:pPr lvl="1"/>
            <a:r>
              <a:rPr lang="en-US" dirty="0" smtClean="0"/>
              <a:t>map&lt;char, Vertex*&gt; children;</a:t>
            </a:r>
          </a:p>
          <a:p>
            <a:pPr lvl="1"/>
            <a:r>
              <a:rPr lang="en-US" dirty="0" smtClean="0"/>
              <a:t>Vertex* parent;</a:t>
            </a:r>
            <a:endParaRPr lang="ru-RU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parentLetter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буква, по которой можно попасть в вершину из </a:t>
            </a:r>
            <a:r>
              <a:rPr lang="ru-RU" dirty="0" smtClean="0"/>
              <a:t>предка;</a:t>
            </a:r>
            <a:endParaRPr lang="en-US" dirty="0" smtClean="0"/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ool</a:t>
            </a:r>
            <a:r>
              <a:rPr lang="en-US" dirty="0" smtClean="0"/>
              <a:t> </a:t>
            </a:r>
            <a:r>
              <a:rPr lang="en-US" dirty="0" err="1" smtClean="0"/>
              <a:t>isEnd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ui32 </a:t>
            </a:r>
            <a:r>
              <a:rPr lang="en-US" dirty="0" err="1" smtClean="0"/>
              <a:t>stringNumber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Путевой меткой </a:t>
            </a:r>
            <a:r>
              <a:rPr lang="en-US" dirty="0" smtClean="0"/>
              <a:t>path(v) </a:t>
            </a:r>
            <a:r>
              <a:rPr lang="ru-RU" dirty="0" smtClean="0"/>
              <a:t>вершины </a:t>
            </a:r>
            <a:r>
              <a:rPr lang="en-US" dirty="0" smtClean="0"/>
              <a:t>v </a:t>
            </a:r>
            <a:r>
              <a:rPr lang="ru-RU" dirty="0" smtClean="0"/>
              <a:t>назовем строку, по которой можно дойти из вершины </a:t>
            </a:r>
            <a:r>
              <a:rPr lang="en-US" dirty="0" smtClean="0"/>
              <a:t>v </a:t>
            </a:r>
            <a:r>
              <a:rPr lang="ru-RU" dirty="0" smtClean="0"/>
              <a:t>до корня; например, на рисунке </a:t>
            </a:r>
            <a:r>
              <a:rPr lang="en-US" dirty="0" smtClean="0"/>
              <a:t>path(</a:t>
            </a:r>
            <a:r>
              <a:rPr lang="ru-RU" dirty="0" smtClean="0"/>
              <a:t>вершины с цифрой 3) есть </a:t>
            </a:r>
            <a:r>
              <a:rPr lang="en-US" dirty="0" smtClean="0"/>
              <a:t>“his”, </a:t>
            </a:r>
            <a:r>
              <a:rPr lang="ru-RU" dirty="0" smtClean="0"/>
              <a:t>а </a:t>
            </a:r>
            <a:r>
              <a:rPr lang="en-US" dirty="0" smtClean="0"/>
              <a:t>path(</a:t>
            </a:r>
            <a:r>
              <a:rPr lang="ru-RU" dirty="0" smtClean="0"/>
              <a:t>ее предка) – </a:t>
            </a:r>
            <a:r>
              <a:rPr lang="en-US" dirty="0" smtClean="0"/>
              <a:t>“hi”.</a:t>
            </a:r>
            <a:r>
              <a:rPr lang="ru-RU" dirty="0" smtClean="0"/>
              <a:t>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17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</a:t>
            </a:r>
            <a:r>
              <a:rPr lang="ru-RU" dirty="0" smtClean="0"/>
              <a:t>алгоритм </a:t>
            </a:r>
            <a:r>
              <a:rPr lang="ru-RU" dirty="0" err="1" smtClean="0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Ахо-Корасик</a:t>
            </a:r>
            <a:r>
              <a:rPr lang="ru-RU" dirty="0" smtClean="0"/>
              <a:t> является обобщением алгоритма КМП, а именно, той его версии, в которой мы хранили префикс-функцию лишь для шаблона </a:t>
            </a:r>
            <a:r>
              <a:rPr lang="en-US" dirty="0" smtClean="0"/>
              <a:t>P;</a:t>
            </a:r>
            <a:endParaRPr lang="ru-RU" dirty="0" smtClean="0"/>
          </a:p>
          <a:p>
            <a:r>
              <a:rPr lang="ru-RU" dirty="0" smtClean="0"/>
              <a:t>Будем хранить все 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</a:t>
            </a:r>
            <a:r>
              <a:rPr lang="ru-RU" dirty="0" smtClean="0"/>
              <a:t> в боре; для каждой вершины бора </a:t>
            </a:r>
            <a:r>
              <a:rPr lang="en-US" dirty="0" smtClean="0"/>
              <a:t>v, </a:t>
            </a:r>
            <a:r>
              <a:rPr lang="ru-RU" dirty="0" smtClean="0"/>
              <a:t>кроме корня, будем хранить аналог префикс-функции – </a:t>
            </a:r>
            <a:r>
              <a:rPr lang="ru-RU" dirty="0" err="1" smtClean="0"/>
              <a:t>суффиксную</a:t>
            </a:r>
            <a:r>
              <a:rPr lang="ru-RU" dirty="0" smtClean="0"/>
              <a:t> ссылку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uff</a:t>
            </a:r>
            <a:r>
              <a:rPr lang="en-US" dirty="0" smtClean="0"/>
              <a:t>(v) := </a:t>
            </a:r>
            <a:r>
              <a:rPr lang="en-US" dirty="0" err="1" smtClean="0"/>
              <a:t>v.suff</a:t>
            </a:r>
            <a:r>
              <a:rPr lang="en-US" dirty="0" smtClean="0"/>
              <a:t> := </a:t>
            </a:r>
            <a:r>
              <a:rPr lang="ru-RU" dirty="0" smtClean="0"/>
              <a:t>указател</a:t>
            </a:r>
            <a:r>
              <a:rPr lang="ru-RU" dirty="0"/>
              <a:t>ь</a:t>
            </a:r>
            <a:r>
              <a:rPr lang="ru-RU" dirty="0" smtClean="0"/>
              <a:t> на такую вершину бора </a:t>
            </a:r>
            <a:r>
              <a:rPr lang="en-US" dirty="0" smtClean="0"/>
              <a:t>u, </a:t>
            </a:r>
            <a:r>
              <a:rPr lang="ru-RU" dirty="0" smtClean="0"/>
              <a:t>что:</a:t>
            </a:r>
          </a:p>
          <a:p>
            <a:pPr lvl="2"/>
            <a:r>
              <a:rPr lang="en-US" dirty="0" smtClean="0"/>
              <a:t>path(u) – </a:t>
            </a:r>
            <a:r>
              <a:rPr lang="ru-RU" dirty="0" smtClean="0"/>
              <a:t>собственный суффикс </a:t>
            </a:r>
            <a:r>
              <a:rPr lang="en-US" dirty="0" smtClean="0"/>
              <a:t>path(v)</a:t>
            </a:r>
            <a:r>
              <a:rPr lang="ru-RU" dirty="0" smtClean="0"/>
              <a:t>;</a:t>
            </a:r>
          </a:p>
          <a:p>
            <a:pPr lvl="2"/>
            <a:r>
              <a:rPr lang="en-US" dirty="0" smtClean="0"/>
              <a:t>|path(u)| </a:t>
            </a:r>
            <a:r>
              <a:rPr lang="ru-RU" dirty="0" smtClean="0"/>
              <a:t>максимально возможен.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uff</a:t>
            </a:r>
            <a:r>
              <a:rPr lang="en-US" dirty="0" smtClean="0"/>
              <a:t>(root) := NULL;</a:t>
            </a:r>
          </a:p>
        </p:txBody>
      </p:sp>
    </p:spTree>
    <p:extLst>
      <p:ext uri="{BB962C8B-B14F-4D97-AF65-F5344CB8AC3E}">
        <p14:creationId xmlns:p14="http://schemas.microsoft.com/office/powerpoint/2010/main" val="37578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Автоматически возникают два вопроса:</a:t>
            </a:r>
          </a:p>
          <a:p>
            <a:pPr lvl="1"/>
            <a:r>
              <a:rPr lang="ru-RU" dirty="0" smtClean="0"/>
              <a:t>1) Как эффективно вычислить </a:t>
            </a:r>
            <a:r>
              <a:rPr lang="en-US" dirty="0" err="1" smtClean="0"/>
              <a:t>suff</a:t>
            </a:r>
            <a:r>
              <a:rPr lang="en-US" dirty="0" smtClean="0"/>
              <a:t>(v) </a:t>
            </a:r>
            <a:r>
              <a:rPr lang="ru-RU" dirty="0" smtClean="0"/>
              <a:t>для всех вершин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2) </a:t>
            </a:r>
            <a:r>
              <a:rPr lang="ru-RU" dirty="0" smtClean="0"/>
              <a:t>Зачем </a:t>
            </a:r>
            <a:r>
              <a:rPr lang="ru-RU" dirty="0" err="1" smtClean="0"/>
              <a:t>суффиксные</a:t>
            </a:r>
            <a:r>
              <a:rPr lang="ru-RU" dirty="0" smtClean="0"/>
              <a:t> ссылки нужны?</a:t>
            </a:r>
          </a:p>
          <a:p>
            <a:r>
              <a:rPr lang="ru-RU" dirty="0" smtClean="0"/>
              <a:t>Начнем с ответа на второй вопрос.</a:t>
            </a:r>
          </a:p>
          <a:p>
            <a:r>
              <a:rPr lang="ru-RU" dirty="0" smtClean="0"/>
              <a:t>Для этого немного переформулируем поиск подстроки в строки с помощью префикс-функции.</a:t>
            </a:r>
          </a:p>
          <a:p>
            <a:r>
              <a:rPr lang="ru-RU" dirty="0" smtClean="0"/>
              <a:t>Пусть мы ищем подстроку </a:t>
            </a:r>
            <a:r>
              <a:rPr lang="en-US" dirty="0" smtClean="0"/>
              <a:t>S </a:t>
            </a:r>
            <a:r>
              <a:rPr lang="ru-RU" dirty="0" smtClean="0"/>
              <a:t>в строке Т, и </a:t>
            </a:r>
            <a:r>
              <a:rPr lang="en-US" dirty="0" smtClean="0"/>
              <a:t>p[1..|S|] – </a:t>
            </a:r>
            <a:r>
              <a:rPr lang="ru-RU" dirty="0" smtClean="0"/>
              <a:t>префикс-функция строки </a:t>
            </a:r>
            <a:r>
              <a:rPr lang="en-US" dirty="0" smtClean="0"/>
              <a:t>S;</a:t>
            </a:r>
          </a:p>
          <a:p>
            <a:r>
              <a:rPr lang="ru-RU" dirty="0" smtClean="0"/>
              <a:t>Для каждого </a:t>
            </a:r>
            <a:r>
              <a:rPr lang="en-US" dirty="0" err="1" smtClean="0"/>
              <a:t>i</a:t>
            </a:r>
            <a:r>
              <a:rPr lang="ru-RU" dirty="0" smtClean="0"/>
              <a:t> от 1 до </a:t>
            </a:r>
            <a:r>
              <a:rPr lang="en-US" dirty="0" smtClean="0"/>
              <a:t>|T| </a:t>
            </a:r>
            <a:r>
              <a:rPr lang="ru-RU" dirty="0" smtClean="0"/>
              <a:t>найдем такое максимальное </a:t>
            </a:r>
            <a:r>
              <a:rPr lang="en-US" dirty="0" err="1" smtClean="0"/>
              <a:t>len</a:t>
            </a:r>
            <a:r>
              <a:rPr lang="en-US" baseline="-25000" dirty="0" err="1" smtClean="0"/>
              <a:t>i</a:t>
            </a:r>
            <a:r>
              <a:rPr lang="ru-RU" baseline="-25000" dirty="0" smtClean="0"/>
              <a:t> </a:t>
            </a:r>
            <a:r>
              <a:rPr lang="en-US" dirty="0" smtClean="0"/>
              <a:t>&lt;=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ru-RU" dirty="0" smtClean="0"/>
              <a:t>что </a:t>
            </a:r>
            <a:r>
              <a:rPr lang="en-US" dirty="0" smtClean="0"/>
              <a:t>S[1..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baseline="-25000" dirty="0" err="1"/>
              <a:t>i</a:t>
            </a:r>
            <a:r>
              <a:rPr lang="en-US" dirty="0" smtClean="0"/>
              <a:t>] = T[</a:t>
            </a:r>
            <a:r>
              <a:rPr lang="en-US" dirty="0" err="1" smtClean="0"/>
              <a:t>i-len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+1..i];</a:t>
            </a:r>
          </a:p>
          <a:p>
            <a:r>
              <a:rPr lang="ru-RU" dirty="0" smtClean="0"/>
              <a:t>По </a:t>
            </a:r>
            <a:r>
              <a:rPr lang="en-US" dirty="0" err="1"/>
              <a:t>len</a:t>
            </a:r>
            <a:r>
              <a:rPr lang="en-US" baseline="-25000" dirty="0" err="1"/>
              <a:t>i</a:t>
            </a:r>
            <a:r>
              <a:rPr lang="ru-RU" dirty="0" smtClean="0"/>
              <a:t> мы легко поймем, заканчивается ли некоторое вхождение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err="1" smtClean="0"/>
              <a:t>i</a:t>
            </a:r>
            <a:r>
              <a:rPr lang="ru-RU" dirty="0" smtClean="0"/>
              <a:t>-ом символе </a:t>
            </a:r>
            <a:r>
              <a:rPr lang="en-US" dirty="0" smtClean="0"/>
              <a:t>T </a:t>
            </a:r>
            <a:r>
              <a:rPr lang="ru-RU" dirty="0" smtClean="0"/>
              <a:t>или нет (нужно лишь сравнить </a:t>
            </a:r>
            <a:r>
              <a:rPr lang="en-US" dirty="0" err="1"/>
              <a:t>len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baseline="-25000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|S|);</a:t>
            </a:r>
          </a:p>
          <a:p>
            <a:r>
              <a:rPr lang="ru-RU" dirty="0" smtClean="0"/>
              <a:t>Но как же вычислять </a:t>
            </a:r>
            <a:r>
              <a:rPr lang="en-US" dirty="0" err="1" smtClean="0"/>
              <a:t>len</a:t>
            </a:r>
            <a:r>
              <a:rPr lang="en-US" baseline="-25000" dirty="0" err="1" smtClean="0"/>
              <a:t>i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3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Проход по тексту Т выглядит следующим образом:</a:t>
            </a:r>
          </a:p>
          <a:p>
            <a:r>
              <a:rPr lang="en-US" dirty="0" err="1" smtClean="0"/>
              <a:t>len</a:t>
            </a:r>
            <a:r>
              <a:rPr lang="en-US" dirty="0" smtClean="0"/>
              <a:t> </a:t>
            </a:r>
            <a:r>
              <a:rPr lang="en-US" dirty="0"/>
              <a:t>:= 0;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1..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// </a:t>
            </a:r>
            <a:r>
              <a:rPr lang="ru-RU" dirty="0" smtClean="0"/>
              <a:t>сейчас </a:t>
            </a: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len</a:t>
            </a:r>
            <a:r>
              <a:rPr lang="en-US" baseline="-25000" dirty="0" err="1" smtClean="0"/>
              <a:t>i</a:t>
            </a:r>
            <a:r>
              <a:rPr lang="ru-RU" baseline="-25000" dirty="0" smtClean="0"/>
              <a:t>-1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/>
              <a:t>while (</a:t>
            </a:r>
            <a:r>
              <a:rPr lang="en-US" dirty="0" err="1" smtClean="0"/>
              <a:t>len</a:t>
            </a:r>
            <a:r>
              <a:rPr lang="en-US" dirty="0" smtClean="0"/>
              <a:t> &gt; 0 &amp;&amp; (</a:t>
            </a:r>
            <a:r>
              <a:rPr lang="en-US" dirty="0" err="1" smtClean="0"/>
              <a:t>len</a:t>
            </a:r>
            <a:r>
              <a:rPr lang="en-US" dirty="0" smtClean="0"/>
              <a:t> == |S| || S[len+1] != T[</a:t>
            </a:r>
            <a:r>
              <a:rPr lang="en-US" dirty="0" err="1" smtClean="0"/>
              <a:t>i</a:t>
            </a:r>
            <a:r>
              <a:rPr lang="en-US" dirty="0" smtClean="0"/>
              <a:t>]))</a:t>
            </a:r>
          </a:p>
          <a:p>
            <a:pPr lvl="2"/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 = p[</a:t>
            </a:r>
            <a:r>
              <a:rPr lang="en-US" dirty="0" err="1" smtClean="0"/>
              <a:t>len</a:t>
            </a:r>
            <a:r>
              <a:rPr lang="en-US" dirty="0" smtClean="0"/>
              <a:t>];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smtClean="0"/>
              <a:t>(S[len+1] == T[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  <a:endParaRPr lang="en-US" dirty="0"/>
          </a:p>
          <a:p>
            <a:pPr lvl="2"/>
            <a:r>
              <a:rPr lang="en-US" dirty="0" smtClean="0"/>
              <a:t>++</a:t>
            </a:r>
            <a:r>
              <a:rPr lang="en-US" dirty="0" err="1" smtClean="0"/>
              <a:t>len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// </a:t>
            </a:r>
            <a:r>
              <a:rPr lang="ru-RU" dirty="0" smtClean="0"/>
              <a:t>теперь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 smtClean="0"/>
              <a:t>len</a:t>
            </a:r>
            <a:r>
              <a:rPr lang="en-US" baseline="-25000" dirty="0" err="1" smtClean="0"/>
              <a:t>i</a:t>
            </a:r>
            <a:r>
              <a:rPr lang="ru-RU" dirty="0" smtClean="0"/>
              <a:t>;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len</a:t>
            </a:r>
            <a:r>
              <a:rPr lang="en-US" dirty="0" smtClean="0"/>
              <a:t> == |S|)</a:t>
            </a:r>
          </a:p>
          <a:p>
            <a:pPr lvl="2"/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 - |S| + 1);</a:t>
            </a:r>
          </a:p>
          <a:p>
            <a:r>
              <a:rPr lang="ru-RU" dirty="0" smtClean="0"/>
              <a:t>Сложность такого обхода – </a:t>
            </a:r>
            <a:r>
              <a:rPr lang="en-US" dirty="0" smtClean="0"/>
              <a:t>O(|T|) </a:t>
            </a:r>
            <a:r>
              <a:rPr lang="ru-RU" dirty="0" smtClean="0"/>
              <a:t>(в роли потенциала можно взять </a:t>
            </a:r>
            <a:r>
              <a:rPr lang="en-US" dirty="0" err="1"/>
              <a:t>len</a:t>
            </a:r>
            <a:r>
              <a:rPr lang="en-US" baseline="-25000" dirty="0" err="1"/>
              <a:t>i</a:t>
            </a:r>
            <a:r>
              <a:rPr lang="en-US" dirty="0" smtClean="0"/>
              <a:t>)</a:t>
            </a:r>
            <a:r>
              <a:rPr lang="ru-RU" dirty="0"/>
              <a:t> </a:t>
            </a:r>
            <a:r>
              <a:rPr lang="ru-RU" dirty="0" smtClean="0"/>
              <a:t>(не </a:t>
            </a:r>
            <a:r>
              <a:rPr lang="en-US" dirty="0" smtClean="0"/>
              <a:t>O(|S|+|T|), </a:t>
            </a:r>
            <a:r>
              <a:rPr lang="ru-RU" dirty="0" smtClean="0"/>
              <a:t>а именно </a:t>
            </a:r>
            <a:r>
              <a:rPr lang="en-US" dirty="0" smtClean="0"/>
              <a:t>O(|T|), </a:t>
            </a:r>
            <a:r>
              <a:rPr lang="ru-RU" dirty="0" smtClean="0"/>
              <a:t>ибо мы не учитывали время вычисления префикс-функции для </a:t>
            </a:r>
            <a:r>
              <a:rPr lang="en-US" dirty="0" smtClean="0"/>
              <a:t>S).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1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Вернемся к задаче о нескольких подстроках.</a:t>
            </a:r>
          </a:p>
          <a:p>
            <a:r>
              <a:rPr lang="ru-RU" dirty="0" smtClean="0"/>
              <a:t>Для каждого </a:t>
            </a:r>
            <a:r>
              <a:rPr lang="en-US" dirty="0" err="1" smtClean="0"/>
              <a:t>i</a:t>
            </a:r>
            <a:r>
              <a:rPr lang="ru-RU" dirty="0" smtClean="0"/>
              <a:t> от 1 до</a:t>
            </a:r>
            <a:r>
              <a:rPr lang="en-US" dirty="0" smtClean="0"/>
              <a:t> |T| </a:t>
            </a:r>
            <a:r>
              <a:rPr lang="ru-RU" dirty="0" smtClean="0"/>
              <a:t>найдем такую вершину </a:t>
            </a:r>
            <a:r>
              <a:rPr lang="en-US" dirty="0" err="1" smtClean="0"/>
              <a:t>vcur</a:t>
            </a:r>
            <a:r>
              <a:rPr lang="en-US" baseline="-25000" dirty="0" err="1" smtClean="0"/>
              <a:t>i</a:t>
            </a:r>
            <a:r>
              <a:rPr lang="en-US" dirty="0" smtClean="0"/>
              <a:t>,</a:t>
            </a:r>
            <a:r>
              <a:rPr lang="ru-RU" dirty="0" smtClean="0"/>
              <a:t> что</a:t>
            </a:r>
            <a:r>
              <a:rPr lang="en-US" dirty="0" smtClean="0"/>
              <a:t> path(</a:t>
            </a:r>
            <a:r>
              <a:rPr lang="en-US" dirty="0" err="1"/>
              <a:t>vcur</a:t>
            </a:r>
            <a:r>
              <a:rPr lang="en-US" baseline="-25000" dirty="0" err="1"/>
              <a:t>i</a:t>
            </a:r>
            <a:r>
              <a:rPr lang="en-US" dirty="0" smtClean="0"/>
              <a:t>) – </a:t>
            </a:r>
            <a:r>
              <a:rPr lang="ru-RU" dirty="0" smtClean="0"/>
              <a:t>суффикс строки </a:t>
            </a:r>
            <a:r>
              <a:rPr lang="en-US" dirty="0" smtClean="0"/>
              <a:t>T[1..i], </a:t>
            </a:r>
            <a:r>
              <a:rPr lang="ru-RU" dirty="0" smtClean="0"/>
              <a:t>причем </a:t>
            </a:r>
            <a:r>
              <a:rPr lang="en-US" dirty="0" smtClean="0"/>
              <a:t>|path(</a:t>
            </a:r>
            <a:r>
              <a:rPr lang="en-US" dirty="0" err="1" smtClean="0"/>
              <a:t>vcur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n-US" dirty="0"/>
              <a:t>|</a:t>
            </a:r>
            <a:r>
              <a:rPr lang="en-US" dirty="0" smtClean="0"/>
              <a:t> </a:t>
            </a:r>
            <a:r>
              <a:rPr lang="ru-RU" dirty="0" smtClean="0"/>
              <a:t>максимально возможно.</a:t>
            </a:r>
          </a:p>
          <a:p>
            <a:r>
              <a:rPr lang="ru-RU" u="sng" dirty="0" smtClean="0"/>
              <a:t>Лемма 7.8</a:t>
            </a:r>
            <a:r>
              <a:rPr lang="ru-RU" dirty="0" smtClean="0"/>
              <a:t>: последовательность вершин </a:t>
            </a:r>
            <a:r>
              <a:rPr lang="en-US" dirty="0" err="1"/>
              <a:t>vcur</a:t>
            </a:r>
            <a:r>
              <a:rPr lang="en-US" baseline="-25000" dirty="0" err="1"/>
              <a:t>i</a:t>
            </a:r>
            <a:r>
              <a:rPr lang="ru-RU" dirty="0" smtClean="0"/>
              <a:t>, </a:t>
            </a:r>
            <a:r>
              <a:rPr lang="en-US" dirty="0" err="1" smtClean="0"/>
              <a:t>suff</a:t>
            </a:r>
            <a:r>
              <a:rPr lang="en-US" dirty="0" smtClean="0"/>
              <a:t>(</a:t>
            </a:r>
            <a:r>
              <a:rPr lang="en-US" dirty="0" err="1" smtClean="0"/>
              <a:t>vcur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en-US" dirty="0" err="1" smtClean="0"/>
              <a:t>suff</a:t>
            </a:r>
            <a:r>
              <a:rPr lang="en-US" dirty="0" smtClean="0"/>
              <a:t>(</a:t>
            </a:r>
            <a:r>
              <a:rPr lang="en-US" dirty="0" err="1" smtClean="0"/>
              <a:t>suff</a:t>
            </a:r>
            <a:r>
              <a:rPr lang="en-US" dirty="0" smtClean="0"/>
              <a:t>(</a:t>
            </a:r>
            <a:r>
              <a:rPr lang="en-US" dirty="0" err="1" smtClean="0"/>
              <a:t>vcur</a:t>
            </a:r>
            <a:r>
              <a:rPr lang="en-US" baseline="-25000" dirty="0" err="1" smtClean="0"/>
              <a:t>i</a:t>
            </a:r>
            <a:r>
              <a:rPr lang="en-US" dirty="0" smtClean="0"/>
              <a:t>)),</a:t>
            </a:r>
            <a:r>
              <a:rPr lang="ru-RU" dirty="0" smtClean="0"/>
              <a:t> </a:t>
            </a:r>
            <a:r>
              <a:rPr lang="ru-RU" dirty="0" smtClean="0"/>
              <a:t>… перебирает </a:t>
            </a:r>
            <a:r>
              <a:rPr lang="ru-RU" dirty="0" smtClean="0"/>
              <a:t>все вершины бора </a:t>
            </a:r>
            <a:r>
              <a:rPr lang="en-US" dirty="0" smtClean="0"/>
              <a:t>v </a:t>
            </a:r>
            <a:r>
              <a:rPr lang="ru-RU" dirty="0" smtClean="0"/>
              <a:t>такие, что </a:t>
            </a:r>
            <a:r>
              <a:rPr lang="en-US" dirty="0" smtClean="0"/>
              <a:t>path(v) – </a:t>
            </a:r>
            <a:r>
              <a:rPr lang="ru-RU" dirty="0" smtClean="0"/>
              <a:t>суффикс </a:t>
            </a:r>
            <a:r>
              <a:rPr lang="en-US" dirty="0" smtClean="0"/>
              <a:t>T[1..i], </a:t>
            </a:r>
            <a:r>
              <a:rPr lang="ru-RU" dirty="0" smtClean="0"/>
              <a:t>причем перебор идет в </a:t>
            </a:r>
            <a:r>
              <a:rPr lang="ru-RU" dirty="0" smtClean="0"/>
              <a:t>порядке</a:t>
            </a:r>
            <a:r>
              <a:rPr lang="en-US" dirty="0" smtClean="0"/>
              <a:t> </a:t>
            </a:r>
            <a:r>
              <a:rPr lang="ru-RU" dirty="0" smtClean="0"/>
              <a:t>уменьшения длины.</a:t>
            </a:r>
            <a:endParaRPr lang="ru-RU" dirty="0" smtClean="0"/>
          </a:p>
          <a:p>
            <a:r>
              <a:rPr lang="ru-RU" dirty="0" smtClean="0"/>
              <a:t>Доказательство оставляем в качестве упражнения. 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2797</Words>
  <Application>Microsoft Office PowerPoint</Application>
  <PresentationFormat>Экран (4:3)</PresentationFormat>
  <Paragraphs>197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Алгоритмы и структуры данных – 2-ой курс</vt:lpstr>
      <vt:lpstr>Поиск нескольких подстрок в тексте: бор</vt:lpstr>
      <vt:lpstr>Поиск нескольких подстрок в тексте: бор</vt:lpstr>
      <vt:lpstr>Поиск нескольких подстрок в тексте: бор</vt:lpstr>
      <vt:lpstr>Бор: обозначения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Алгоритм Ахо-Корасик: переход за O(1)</vt:lpstr>
      <vt:lpstr>Алгоритм Ахо-Корасик: переход за O(1)</vt:lpstr>
      <vt:lpstr>Алгоритм Ахо-Корасик: упражнения</vt:lpstr>
      <vt:lpstr>Суффиксный массив.</vt:lpstr>
      <vt:lpstr>Задача: поиск подстрок в строке</vt:lpstr>
      <vt:lpstr>Суффиксный массив: определение</vt:lpstr>
      <vt:lpstr>Суффиксный массив: методы построения</vt:lpstr>
      <vt:lpstr>Суффиксный массив: алгоритм КМР</vt:lpstr>
      <vt:lpstr>Суффиксный массив: сортировка циклических сдвигов</vt:lpstr>
      <vt:lpstr>Суффиксный массив: сортировка циклических сдвигов</vt:lpstr>
      <vt:lpstr>Суффиксный массив: сортировка циклических сдвигов</vt:lpstr>
      <vt:lpstr>Презентация PowerPoint</vt:lpstr>
      <vt:lpstr>Суффиксный массив: построение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– 2-ой курс</dc:title>
  <dc:creator>dprpavlin</dc:creator>
  <cp:lastModifiedBy>dprpavlin</cp:lastModifiedBy>
  <cp:revision>412</cp:revision>
  <dcterms:created xsi:type="dcterms:W3CDTF">2016-10-05T14:49:19Z</dcterms:created>
  <dcterms:modified xsi:type="dcterms:W3CDTF">2016-10-28T10:08:44Z</dcterms:modified>
</cp:coreProperties>
</file>