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BC59-0026-4D9F-8E33-6CE4E2BC65D4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196A-1B5E-4874-BEFB-A120753046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84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BC59-0026-4D9F-8E33-6CE4E2BC65D4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196A-1B5E-4874-BEFB-A120753046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13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BC59-0026-4D9F-8E33-6CE4E2BC65D4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196A-1B5E-4874-BEFB-A120753046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83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BC59-0026-4D9F-8E33-6CE4E2BC65D4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196A-1B5E-4874-BEFB-A120753046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98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BC59-0026-4D9F-8E33-6CE4E2BC65D4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196A-1B5E-4874-BEFB-A120753046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17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BC59-0026-4D9F-8E33-6CE4E2BC65D4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196A-1B5E-4874-BEFB-A120753046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07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BC59-0026-4D9F-8E33-6CE4E2BC65D4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196A-1B5E-4874-BEFB-A120753046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47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BC59-0026-4D9F-8E33-6CE4E2BC65D4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196A-1B5E-4874-BEFB-A120753046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7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BC59-0026-4D9F-8E33-6CE4E2BC65D4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196A-1B5E-4874-BEFB-A120753046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32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BC59-0026-4D9F-8E33-6CE4E2BC65D4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196A-1B5E-4874-BEFB-A120753046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96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BC59-0026-4D9F-8E33-6CE4E2BC65D4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196A-1B5E-4874-BEFB-A120753046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68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2BC59-0026-4D9F-8E33-6CE4E2BC65D4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0196A-1B5E-4874-BEFB-A120753046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82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и структуры данных – 2-ой курс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Лекция 9. </a:t>
            </a:r>
            <a:r>
              <a:rPr lang="ru-RU" dirty="0" err="1" smtClean="0"/>
              <a:t>Суффиксный</a:t>
            </a:r>
            <a:r>
              <a:rPr lang="ru-RU" dirty="0" smtClean="0"/>
              <a:t> массив. Алгоритм </a:t>
            </a:r>
            <a:r>
              <a:rPr lang="ru-RU" dirty="0" err="1" smtClean="0"/>
              <a:t>Касаи</a:t>
            </a:r>
            <a:r>
              <a:rPr lang="ru-RU" dirty="0" smtClean="0"/>
              <a:t>. Поиск подстрок в строке с помощью </a:t>
            </a:r>
            <a:r>
              <a:rPr lang="ru-RU" dirty="0" err="1" smtClean="0"/>
              <a:t>суффиксного</a:t>
            </a:r>
            <a:r>
              <a:rPr lang="ru-RU" dirty="0" smtClean="0"/>
              <a:t> массива. </a:t>
            </a:r>
            <a:r>
              <a:rPr lang="ru-RU" dirty="0" err="1" smtClean="0"/>
              <a:t>Суффиксное</a:t>
            </a:r>
            <a:r>
              <a:rPr lang="ru-RU" dirty="0" smtClean="0"/>
              <a:t> дерево: начало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72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Суффиксный</a:t>
            </a:r>
            <a:r>
              <a:rPr lang="ru-RU" dirty="0" smtClean="0"/>
              <a:t> массив: построение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ru-RU" dirty="0" smtClean="0"/>
              <a:t>Умея сортировать циклические сдвиги, можно получить </a:t>
            </a:r>
            <a:r>
              <a:rPr lang="ru-RU" dirty="0" err="1" smtClean="0"/>
              <a:t>суффиксный</a:t>
            </a:r>
            <a:r>
              <a:rPr lang="ru-RU" dirty="0" smtClean="0"/>
              <a:t> массив следующим образом: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Очевидно, такой алгоритм работает за </a:t>
            </a:r>
            <a:r>
              <a:rPr lang="en-US" dirty="0" smtClean="0"/>
              <a:t>O(n log n).</a:t>
            </a:r>
          </a:p>
          <a:p>
            <a:r>
              <a:rPr lang="ru-RU" dirty="0" smtClean="0"/>
              <a:t>Однако одного </a:t>
            </a:r>
            <a:r>
              <a:rPr lang="ru-RU" dirty="0" err="1" smtClean="0"/>
              <a:t>суффиксного</a:t>
            </a:r>
            <a:r>
              <a:rPr lang="ru-RU" dirty="0" smtClean="0"/>
              <a:t> массива недостаточно для поиска подстроки в строке – необходим еще массив </a:t>
            </a:r>
            <a:r>
              <a:rPr lang="en-US" dirty="0" err="1" smtClean="0"/>
              <a:t>lcp</a:t>
            </a:r>
            <a:r>
              <a:rPr lang="en-US" dirty="0" smtClean="0"/>
              <a:t>. </a:t>
            </a:r>
            <a:r>
              <a:rPr lang="ru-RU" dirty="0" smtClean="0"/>
              <a:t>Что же это?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40968"/>
            <a:ext cx="6768752" cy="1300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464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/>
          <a:lstStyle/>
          <a:p>
            <a:r>
              <a:rPr lang="ru-RU" dirty="0" err="1" smtClean="0"/>
              <a:t>Суффиксный</a:t>
            </a:r>
            <a:r>
              <a:rPr lang="ru-RU" dirty="0" smtClean="0"/>
              <a:t> массив: массив </a:t>
            </a:r>
            <a:r>
              <a:rPr lang="en-US" dirty="0" err="1" smtClean="0"/>
              <a:t>lcp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7420" y="1268760"/>
            <a:ext cx="9161419" cy="5589240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Введем функцию </a:t>
            </a:r>
            <a:r>
              <a:rPr lang="en-US" dirty="0" smtClean="0"/>
              <a:t>LCP(S, T), </a:t>
            </a:r>
            <a:r>
              <a:rPr lang="ru-RU" dirty="0" smtClean="0"/>
              <a:t>где </a:t>
            </a:r>
            <a:r>
              <a:rPr lang="en-US" dirty="0" smtClean="0"/>
              <a:t>S,</a:t>
            </a:r>
            <a:r>
              <a:rPr lang="ru-RU" dirty="0" smtClean="0"/>
              <a:t> </a:t>
            </a:r>
            <a:r>
              <a:rPr lang="en-US" dirty="0" smtClean="0"/>
              <a:t>T – </a:t>
            </a:r>
            <a:r>
              <a:rPr lang="ru-RU" dirty="0" smtClean="0"/>
              <a:t>произвольные строки, а </a:t>
            </a:r>
            <a:r>
              <a:rPr lang="en-US" dirty="0" smtClean="0"/>
              <a:t>LCP(S, T) – </a:t>
            </a:r>
            <a:r>
              <a:rPr lang="ru-RU" dirty="0" smtClean="0"/>
              <a:t>длина наибольшего общего префикса (</a:t>
            </a:r>
            <a:r>
              <a:rPr lang="en-US" dirty="0" smtClean="0"/>
              <a:t>largest common prefix) </a:t>
            </a:r>
            <a:r>
              <a:rPr lang="ru-RU" dirty="0" smtClean="0"/>
              <a:t>строк </a:t>
            </a:r>
            <a:r>
              <a:rPr lang="en-US" dirty="0" smtClean="0"/>
              <a:t>S </a:t>
            </a:r>
            <a:r>
              <a:rPr lang="ru-RU" dirty="0" smtClean="0"/>
              <a:t>и</a:t>
            </a:r>
            <a:r>
              <a:rPr lang="en-US" dirty="0" smtClean="0"/>
              <a:t> T.</a:t>
            </a:r>
          </a:p>
          <a:p>
            <a:r>
              <a:rPr lang="ru-RU" dirty="0" smtClean="0"/>
              <a:t>Другими словами, </a:t>
            </a:r>
            <a:r>
              <a:rPr lang="en-US" dirty="0" smtClean="0"/>
              <a:t>LCP(S, T) = max{l | S[0..l-1] = T[0..</a:t>
            </a:r>
            <a:r>
              <a:rPr lang="en-US" smtClean="0"/>
              <a:t>l-1]}.</a:t>
            </a:r>
            <a:endParaRPr lang="en-US" dirty="0" smtClean="0"/>
          </a:p>
          <a:p>
            <a:r>
              <a:rPr lang="ru-RU" dirty="0" smtClean="0"/>
              <a:t>Пусть </a:t>
            </a:r>
            <a:r>
              <a:rPr lang="en-US" dirty="0" err="1" smtClean="0"/>
              <a:t>suffArr</a:t>
            </a:r>
            <a:r>
              <a:rPr lang="en-US" dirty="0" smtClean="0"/>
              <a:t>[0..n-1] – </a:t>
            </a:r>
            <a:r>
              <a:rPr lang="ru-RU" dirty="0" err="1" smtClean="0"/>
              <a:t>суффиксный</a:t>
            </a:r>
            <a:r>
              <a:rPr lang="ru-RU" dirty="0" smtClean="0"/>
              <a:t> массив строки </a:t>
            </a:r>
            <a:r>
              <a:rPr lang="en-US" dirty="0" smtClean="0"/>
              <a:t>S.</a:t>
            </a:r>
          </a:p>
          <a:p>
            <a:r>
              <a:rPr lang="ru-RU" dirty="0" smtClean="0"/>
              <a:t>Тогда массивом </a:t>
            </a:r>
            <a:r>
              <a:rPr lang="en-US" dirty="0" err="1" smtClean="0"/>
              <a:t>lcp</a:t>
            </a:r>
            <a:r>
              <a:rPr lang="en-US" dirty="0" smtClean="0"/>
              <a:t> </a:t>
            </a:r>
            <a:r>
              <a:rPr lang="ru-RU" dirty="0" smtClean="0"/>
              <a:t>строки </a:t>
            </a:r>
            <a:r>
              <a:rPr lang="en-US" dirty="0" smtClean="0"/>
              <a:t>S </a:t>
            </a:r>
            <a:r>
              <a:rPr lang="ru-RU" dirty="0" smtClean="0"/>
              <a:t>назовем такой массив </a:t>
            </a:r>
            <a:r>
              <a:rPr lang="en-US" dirty="0" err="1" smtClean="0"/>
              <a:t>lcp</a:t>
            </a:r>
            <a:r>
              <a:rPr lang="en-US" dirty="0" smtClean="0"/>
              <a:t>[0..n-2], </a:t>
            </a:r>
            <a:r>
              <a:rPr lang="ru-RU" dirty="0" smtClean="0"/>
              <a:t>что </a:t>
            </a:r>
            <a:r>
              <a:rPr lang="en-US" dirty="0" err="1" smtClean="0"/>
              <a:t>lcp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LCP(S[</a:t>
            </a:r>
            <a:r>
              <a:rPr lang="en-US" dirty="0" err="1" smtClean="0"/>
              <a:t>suffArr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]..n-1], S[</a:t>
            </a:r>
            <a:r>
              <a:rPr lang="en-US" dirty="0" err="1" smtClean="0"/>
              <a:t>suffArr</a:t>
            </a:r>
            <a:r>
              <a:rPr lang="en-US" dirty="0" smtClean="0"/>
              <a:t>[i+1]..n-1]).</a:t>
            </a:r>
          </a:p>
          <a:p>
            <a:r>
              <a:rPr lang="ru-RU" dirty="0" smtClean="0"/>
              <a:t>Например, для строки </a:t>
            </a:r>
            <a:r>
              <a:rPr lang="en-US" dirty="0" smtClean="0"/>
              <a:t>S = </a:t>
            </a:r>
            <a:r>
              <a:rPr lang="en-US" dirty="0" err="1" smtClean="0"/>
              <a:t>abacaba</a:t>
            </a:r>
            <a:r>
              <a:rPr lang="en-US" dirty="0" smtClean="0"/>
              <a:t> </a:t>
            </a:r>
            <a:r>
              <a:rPr lang="en-US" dirty="0" err="1" smtClean="0"/>
              <a:t>lcp</a:t>
            </a:r>
            <a:r>
              <a:rPr lang="en-US" dirty="0" smtClean="0"/>
              <a:t> = [1,3,1,0, 2,0].</a:t>
            </a:r>
          </a:p>
          <a:p>
            <a:r>
              <a:rPr lang="ru-RU" dirty="0" smtClean="0"/>
              <a:t>Зачем нам нужен такой массив?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28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/>
          <a:lstStyle/>
          <a:p>
            <a:r>
              <a:rPr lang="ru-RU" dirty="0" err="1" smtClean="0"/>
              <a:t>Суффиксный</a:t>
            </a:r>
            <a:r>
              <a:rPr lang="ru-RU" dirty="0" smtClean="0"/>
              <a:t> массив: массив </a:t>
            </a:r>
            <a:r>
              <a:rPr lang="en-US" dirty="0" err="1" smtClean="0"/>
              <a:t>lcp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Введем несколько дополнительных обозначений.</a:t>
            </a:r>
          </a:p>
          <a:p>
            <a:r>
              <a:rPr lang="ru-RU" dirty="0" smtClean="0"/>
              <a:t>Пусть </a:t>
            </a:r>
            <a:r>
              <a:rPr lang="en-US" dirty="0" err="1" smtClean="0"/>
              <a:t>pos</a:t>
            </a:r>
            <a:r>
              <a:rPr lang="en-US" dirty="0" smtClean="0"/>
              <a:t>[0..n-1] – </a:t>
            </a:r>
            <a:r>
              <a:rPr lang="ru-RU" dirty="0" smtClean="0"/>
              <a:t>перестановка чисел </a:t>
            </a:r>
            <a:r>
              <a:rPr lang="en-US" dirty="0" smtClean="0"/>
              <a:t>{0, 1, … n-1}, </a:t>
            </a:r>
            <a:r>
              <a:rPr lang="ru-RU" dirty="0" smtClean="0"/>
              <a:t>обратная </a:t>
            </a:r>
            <a:r>
              <a:rPr lang="ru-RU" dirty="0" err="1" smtClean="0"/>
              <a:t>суффиксному</a:t>
            </a:r>
            <a:r>
              <a:rPr lang="ru-RU" dirty="0" smtClean="0"/>
              <a:t> массиву строки </a:t>
            </a:r>
            <a:r>
              <a:rPr lang="en-US" dirty="0" smtClean="0"/>
              <a:t>S:</a:t>
            </a:r>
          </a:p>
          <a:p>
            <a:pPr lvl="1"/>
            <a:r>
              <a:rPr lang="ru-RU" dirty="0" smtClean="0"/>
              <a:t>∀</a:t>
            </a:r>
            <a:r>
              <a:rPr lang="en-US" dirty="0" err="1" smtClean="0"/>
              <a:t>i</a:t>
            </a:r>
            <a:r>
              <a:rPr lang="ru-RU" dirty="0" smtClean="0"/>
              <a:t>∈</a:t>
            </a:r>
            <a:r>
              <a:rPr lang="en-US" dirty="0" smtClean="0"/>
              <a:t>[0..n-1]: </a:t>
            </a:r>
            <a:r>
              <a:rPr lang="en-US" dirty="0" err="1" smtClean="0"/>
              <a:t>pos</a:t>
            </a:r>
            <a:r>
              <a:rPr lang="en-US" dirty="0" smtClean="0"/>
              <a:t>[</a:t>
            </a:r>
            <a:r>
              <a:rPr lang="en-US" dirty="0" err="1" smtClean="0"/>
              <a:t>suffArr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]] =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r>
              <a:rPr lang="ru-RU" u="sng" dirty="0" smtClean="0"/>
              <a:t>Лемма 9.1</a:t>
            </a:r>
            <a:r>
              <a:rPr lang="ru-RU" dirty="0" smtClean="0"/>
              <a:t>: пусть 0 ⩽ </a:t>
            </a:r>
            <a:r>
              <a:rPr lang="en-US" dirty="0" err="1" smtClean="0"/>
              <a:t>i</a:t>
            </a:r>
            <a:r>
              <a:rPr lang="en-US" dirty="0" smtClean="0"/>
              <a:t>, j &lt; n, </a:t>
            </a:r>
            <a:r>
              <a:rPr lang="ru-RU" dirty="0" smtClean="0"/>
              <a:t>и </a:t>
            </a:r>
            <a:r>
              <a:rPr lang="en-US" dirty="0" err="1" smtClean="0"/>
              <a:t>pos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&lt; </a:t>
            </a:r>
            <a:r>
              <a:rPr lang="en-US" dirty="0" err="1" smtClean="0"/>
              <a:t>pos</a:t>
            </a:r>
            <a:r>
              <a:rPr lang="en-US" dirty="0" smtClean="0"/>
              <a:t>[j]. </a:t>
            </a:r>
            <a:r>
              <a:rPr lang="ru-RU" dirty="0" smtClean="0"/>
              <a:t>Тогда</a:t>
            </a:r>
          </a:p>
          <a:p>
            <a:pPr lvl="1"/>
            <a:r>
              <a:rPr lang="en-US" dirty="0" smtClean="0"/>
              <a:t>LCP(S[i..n-1], S[j..n-1]) = min{</a:t>
            </a:r>
            <a:r>
              <a:rPr lang="en-US" dirty="0" err="1" smtClean="0"/>
              <a:t>lcp</a:t>
            </a:r>
            <a:r>
              <a:rPr lang="en-US" dirty="0" smtClean="0"/>
              <a:t>[k] | </a:t>
            </a:r>
            <a:r>
              <a:rPr lang="en-US" dirty="0" err="1" smtClean="0"/>
              <a:t>pos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r>
              <a:rPr lang="ru-RU" dirty="0" smtClean="0"/>
              <a:t>⩽</a:t>
            </a:r>
            <a:r>
              <a:rPr lang="en-US" dirty="0" smtClean="0"/>
              <a:t> k &lt; </a:t>
            </a:r>
            <a:r>
              <a:rPr lang="en-US" dirty="0" err="1" smtClean="0"/>
              <a:t>pos</a:t>
            </a:r>
            <a:r>
              <a:rPr lang="en-US" dirty="0" smtClean="0"/>
              <a:t>[j]}.</a:t>
            </a:r>
          </a:p>
          <a:p>
            <a:r>
              <a:rPr lang="ru-RU" dirty="0" smtClean="0"/>
              <a:t>Доказательство:</a:t>
            </a:r>
          </a:p>
          <a:p>
            <a:pPr lvl="1"/>
            <a:r>
              <a:rPr lang="ru-RU" dirty="0" smtClean="0"/>
              <a:t>Пусть </a:t>
            </a:r>
            <a:r>
              <a:rPr lang="en-US" dirty="0" smtClean="0"/>
              <a:t>LCP(S[i..n-1], S[j..n-1])</a:t>
            </a:r>
            <a:r>
              <a:rPr lang="ru-RU" dirty="0" smtClean="0"/>
              <a:t> = </a:t>
            </a:r>
            <a:r>
              <a:rPr lang="en-US" dirty="0" smtClean="0"/>
              <a:t>l.</a:t>
            </a:r>
          </a:p>
          <a:p>
            <a:pPr lvl="1"/>
            <a:r>
              <a:rPr lang="ru-RU" dirty="0" smtClean="0"/>
              <a:t>По определению </a:t>
            </a:r>
            <a:r>
              <a:rPr lang="en-US" dirty="0" smtClean="0"/>
              <a:t>LCP, S[i..i+l-1] = S[j..j+l-1].</a:t>
            </a:r>
          </a:p>
          <a:p>
            <a:pPr lvl="1"/>
            <a:r>
              <a:rPr lang="ru-RU" dirty="0" smtClean="0"/>
              <a:t>В силу данного равенства и </a:t>
            </a:r>
            <a:r>
              <a:rPr lang="ru-RU" dirty="0" err="1" smtClean="0"/>
              <a:t>отсортированности</a:t>
            </a:r>
            <a:r>
              <a:rPr lang="ru-RU" dirty="0" smtClean="0"/>
              <a:t> суффиксов в </a:t>
            </a:r>
            <a:r>
              <a:rPr lang="en-US" dirty="0" err="1" smtClean="0"/>
              <a:t>suffArr</a:t>
            </a:r>
            <a:r>
              <a:rPr lang="ru-RU" dirty="0" smtClean="0"/>
              <a:t>:</a:t>
            </a:r>
            <a:endParaRPr lang="en-US" dirty="0" smtClean="0"/>
          </a:p>
          <a:p>
            <a:pPr lvl="2"/>
            <a:r>
              <a:rPr lang="ru-RU" dirty="0" smtClean="0"/>
              <a:t>∀</a:t>
            </a:r>
            <a:r>
              <a:rPr lang="en-US" dirty="0" err="1"/>
              <a:t>k</a:t>
            </a:r>
            <a:r>
              <a:rPr lang="ru-RU" dirty="0" smtClean="0"/>
              <a:t>∈</a:t>
            </a:r>
            <a:r>
              <a:rPr lang="en-US" dirty="0" smtClean="0"/>
              <a:t>[</a:t>
            </a:r>
            <a:r>
              <a:rPr lang="en-US" dirty="0" err="1" smtClean="0"/>
              <a:t>pos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]..</a:t>
            </a:r>
            <a:r>
              <a:rPr lang="en-US" dirty="0" err="1" smtClean="0"/>
              <a:t>pos</a:t>
            </a:r>
            <a:r>
              <a:rPr lang="en-US" dirty="0" smtClean="0"/>
              <a:t>[j]]: S[</a:t>
            </a:r>
            <a:r>
              <a:rPr lang="en-US" dirty="0" err="1" smtClean="0"/>
              <a:t>suffArr</a:t>
            </a:r>
            <a:r>
              <a:rPr lang="en-US" dirty="0" smtClean="0"/>
              <a:t>[k]..</a:t>
            </a:r>
            <a:r>
              <a:rPr lang="en-US" dirty="0" err="1" smtClean="0"/>
              <a:t>suffArr</a:t>
            </a:r>
            <a:r>
              <a:rPr lang="en-US" dirty="0" smtClean="0"/>
              <a:t>[k]+l-1] </a:t>
            </a:r>
            <a:r>
              <a:rPr lang="ru-RU" dirty="0" smtClean="0"/>
              <a:t>– корректно определенная подстрока </a:t>
            </a:r>
            <a:r>
              <a:rPr lang="en-US" dirty="0" smtClean="0"/>
              <a:t>S, </a:t>
            </a:r>
            <a:r>
              <a:rPr lang="ru-RU" dirty="0" smtClean="0"/>
              <a:t>равна</a:t>
            </a:r>
            <a:r>
              <a:rPr lang="en-US" dirty="0" smtClean="0"/>
              <a:t> S[i..i+l-1].</a:t>
            </a:r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933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/>
          <a:lstStyle/>
          <a:p>
            <a:r>
              <a:rPr lang="ru-RU" dirty="0" err="1" smtClean="0"/>
              <a:t>Суффиксный</a:t>
            </a:r>
            <a:r>
              <a:rPr lang="ru-RU" dirty="0" smtClean="0"/>
              <a:t> массив: массив </a:t>
            </a:r>
            <a:r>
              <a:rPr lang="en-US" dirty="0" err="1" smtClean="0"/>
              <a:t>lcp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Доказательство леммы 9.1 – продолжение:</a:t>
            </a:r>
          </a:p>
          <a:p>
            <a:pPr lvl="1"/>
            <a:r>
              <a:rPr lang="ru-RU" dirty="0" smtClean="0"/>
              <a:t>Отсюда следует, что ∀</a:t>
            </a:r>
            <a:r>
              <a:rPr lang="en-US" dirty="0" smtClean="0"/>
              <a:t>k</a:t>
            </a:r>
            <a:r>
              <a:rPr lang="ru-RU" dirty="0" smtClean="0"/>
              <a:t>∈</a:t>
            </a:r>
            <a:r>
              <a:rPr lang="en-US" dirty="0" smtClean="0"/>
              <a:t>[</a:t>
            </a:r>
            <a:r>
              <a:rPr lang="en-US" dirty="0" err="1" smtClean="0"/>
              <a:t>pos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]..</a:t>
            </a:r>
            <a:r>
              <a:rPr lang="en-US" dirty="0" err="1" smtClean="0"/>
              <a:t>pos</a:t>
            </a:r>
            <a:r>
              <a:rPr lang="en-US" dirty="0" smtClean="0"/>
              <a:t>[j]</a:t>
            </a:r>
            <a:r>
              <a:rPr lang="ru-RU" dirty="0" smtClean="0"/>
              <a:t>)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err="1" smtClean="0"/>
              <a:t>lcp</a:t>
            </a:r>
            <a:r>
              <a:rPr lang="en-US" dirty="0" smtClean="0"/>
              <a:t>[k] </a:t>
            </a:r>
            <a:r>
              <a:rPr lang="ru-RU" dirty="0" smtClean="0"/>
              <a:t>≥ </a:t>
            </a:r>
            <a:r>
              <a:rPr lang="en-US" dirty="0" smtClean="0"/>
              <a:t>l</a:t>
            </a:r>
            <a:r>
              <a:rPr lang="ru-RU" dirty="0" smtClean="0"/>
              <a:t>.</a:t>
            </a:r>
            <a:endParaRPr lang="en-US" dirty="0" smtClean="0"/>
          </a:p>
          <a:p>
            <a:pPr lvl="1"/>
            <a:r>
              <a:rPr lang="ru-RU" dirty="0" smtClean="0"/>
              <a:t>Остается лишь показать, что</a:t>
            </a:r>
          </a:p>
          <a:p>
            <a:pPr lvl="2"/>
            <a:r>
              <a:rPr lang="ru-RU" dirty="0" smtClean="0"/>
              <a:t>∃</a:t>
            </a:r>
            <a:r>
              <a:rPr lang="en-US" dirty="0" smtClean="0"/>
              <a:t>k</a:t>
            </a:r>
            <a:r>
              <a:rPr lang="ru-RU" dirty="0" smtClean="0"/>
              <a:t> ∈ </a:t>
            </a:r>
            <a:r>
              <a:rPr lang="en-US" dirty="0" smtClean="0"/>
              <a:t>[</a:t>
            </a:r>
            <a:r>
              <a:rPr lang="en-US" dirty="0" err="1" smtClean="0"/>
              <a:t>pos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]..</a:t>
            </a:r>
            <a:r>
              <a:rPr lang="en-US" dirty="0" err="1" smtClean="0"/>
              <a:t>pos</a:t>
            </a:r>
            <a:r>
              <a:rPr lang="en-US" dirty="0" smtClean="0"/>
              <a:t>[j]</a:t>
            </a:r>
            <a:r>
              <a:rPr lang="ru-RU" dirty="0" smtClean="0"/>
              <a:t>) 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err="1" smtClean="0"/>
              <a:t>lcp</a:t>
            </a:r>
            <a:r>
              <a:rPr lang="en-US" dirty="0" smtClean="0"/>
              <a:t>[k]</a:t>
            </a:r>
            <a:r>
              <a:rPr lang="ru-RU" dirty="0" smtClean="0"/>
              <a:t> </a:t>
            </a:r>
            <a:r>
              <a:rPr lang="ru-RU" dirty="0"/>
              <a:t>≤</a:t>
            </a:r>
            <a:r>
              <a:rPr lang="ru-RU" dirty="0" smtClean="0"/>
              <a:t> </a:t>
            </a:r>
            <a:r>
              <a:rPr lang="en-US" dirty="0" smtClean="0"/>
              <a:t>l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Здесь возможны два случая:</a:t>
            </a:r>
          </a:p>
          <a:p>
            <a:pPr lvl="2"/>
            <a:r>
              <a:rPr lang="ru-RU" dirty="0" smtClean="0"/>
              <a:t>1) Все суффиксы на </a:t>
            </a:r>
            <a:r>
              <a:rPr lang="ru-RU" dirty="0" err="1" smtClean="0"/>
              <a:t>подотрезке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pos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], </a:t>
            </a:r>
            <a:r>
              <a:rPr lang="en-US" dirty="0" err="1" smtClean="0"/>
              <a:t>pos</a:t>
            </a:r>
            <a:r>
              <a:rPr lang="en-US" dirty="0" smtClean="0"/>
              <a:t>[j]] </a:t>
            </a:r>
            <a:r>
              <a:rPr lang="ru-RU" dirty="0" err="1" smtClean="0"/>
              <a:t>суффиксного</a:t>
            </a:r>
            <a:r>
              <a:rPr lang="ru-RU" dirty="0" smtClean="0"/>
              <a:t> массива имеют длину не менее </a:t>
            </a:r>
            <a:r>
              <a:rPr lang="en-US" dirty="0" smtClean="0"/>
              <a:t>l+1;</a:t>
            </a:r>
          </a:p>
          <a:p>
            <a:pPr lvl="2"/>
            <a:r>
              <a:rPr lang="en-US" dirty="0" smtClean="0"/>
              <a:t>2) </a:t>
            </a:r>
            <a:r>
              <a:rPr lang="ru-RU" dirty="0" smtClean="0"/>
              <a:t>Существует суффикс </a:t>
            </a:r>
            <a:r>
              <a:rPr lang="en-US" dirty="0" smtClean="0"/>
              <a:t>k0</a:t>
            </a:r>
            <a:r>
              <a:rPr lang="ru-RU" dirty="0" smtClean="0"/>
              <a:t>∈</a:t>
            </a:r>
            <a:r>
              <a:rPr lang="en-US" dirty="0" smtClean="0"/>
              <a:t> [</a:t>
            </a:r>
            <a:r>
              <a:rPr lang="en-US" dirty="0" err="1" smtClean="0"/>
              <a:t>pos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], </a:t>
            </a:r>
            <a:r>
              <a:rPr lang="en-US" dirty="0" err="1" smtClean="0"/>
              <a:t>pos</a:t>
            </a:r>
            <a:r>
              <a:rPr lang="en-US" dirty="0" smtClean="0"/>
              <a:t>[j]], </a:t>
            </a:r>
            <a:r>
              <a:rPr lang="ru-RU" dirty="0" err="1" smtClean="0"/>
              <a:t>т.ч</a:t>
            </a:r>
            <a:r>
              <a:rPr lang="ru-RU" dirty="0" smtClean="0"/>
              <a:t>. длина суффикса </a:t>
            </a:r>
            <a:r>
              <a:rPr lang="en-US" dirty="0" err="1" smtClean="0"/>
              <a:t>suffArr</a:t>
            </a:r>
            <a:r>
              <a:rPr lang="en-US" dirty="0" smtClean="0"/>
              <a:t>[k0] </a:t>
            </a:r>
            <a:r>
              <a:rPr lang="ru-RU" dirty="0" smtClean="0"/>
              <a:t>равна </a:t>
            </a:r>
            <a:r>
              <a:rPr lang="en-US" dirty="0" smtClean="0"/>
              <a:t>l.</a:t>
            </a:r>
          </a:p>
          <a:p>
            <a:pPr lvl="1"/>
            <a:r>
              <a:rPr lang="ru-RU" dirty="0" smtClean="0"/>
              <a:t>В первом случае,  </a:t>
            </a:r>
            <a:r>
              <a:rPr lang="en-US" dirty="0" smtClean="0"/>
              <a:t>S[</a:t>
            </a:r>
            <a:r>
              <a:rPr lang="en-US" dirty="0" err="1" smtClean="0"/>
              <a:t>i+l</a:t>
            </a:r>
            <a:r>
              <a:rPr lang="en-US" dirty="0" smtClean="0"/>
              <a:t>] </a:t>
            </a:r>
            <a:r>
              <a:rPr lang="ru-RU" dirty="0" smtClean="0"/>
              <a:t>и </a:t>
            </a:r>
            <a:r>
              <a:rPr lang="en-US" dirty="0" smtClean="0"/>
              <a:t>S[</a:t>
            </a:r>
            <a:r>
              <a:rPr lang="en-US" dirty="0" err="1" smtClean="0"/>
              <a:t>j+l</a:t>
            </a:r>
            <a:r>
              <a:rPr lang="en-US" dirty="0" smtClean="0"/>
              <a:t>] </a:t>
            </a:r>
            <a:r>
              <a:rPr lang="ru-RU" dirty="0" smtClean="0"/>
              <a:t>корректно определены, причем </a:t>
            </a:r>
            <a:r>
              <a:rPr lang="en-US" dirty="0" smtClean="0"/>
              <a:t>S[</a:t>
            </a:r>
            <a:r>
              <a:rPr lang="en-US" dirty="0" err="1" smtClean="0"/>
              <a:t>i+l</a:t>
            </a:r>
            <a:r>
              <a:rPr lang="en-US" dirty="0" smtClean="0"/>
              <a:t>] &lt;</a:t>
            </a:r>
            <a:r>
              <a:rPr lang="ru-RU" dirty="0" smtClean="0"/>
              <a:t> </a:t>
            </a:r>
            <a:r>
              <a:rPr lang="en-US" dirty="0" smtClean="0"/>
              <a:t>S[</a:t>
            </a:r>
            <a:r>
              <a:rPr lang="en-US" dirty="0" err="1" smtClean="0"/>
              <a:t>j+l</a:t>
            </a:r>
            <a:r>
              <a:rPr lang="en-US" dirty="0" smtClean="0"/>
              <a:t>] </a:t>
            </a:r>
            <a:r>
              <a:rPr lang="ru-RU" dirty="0" smtClean="0"/>
              <a:t>(по определению </a:t>
            </a:r>
            <a:r>
              <a:rPr lang="en-US" dirty="0" smtClean="0"/>
              <a:t>l).</a:t>
            </a:r>
          </a:p>
          <a:p>
            <a:pPr lvl="1"/>
            <a:r>
              <a:rPr lang="ru-RU" dirty="0" smtClean="0"/>
              <a:t>Тогда ∃</a:t>
            </a:r>
            <a:r>
              <a:rPr lang="en-US" dirty="0" smtClean="0"/>
              <a:t>k</a:t>
            </a:r>
            <a:r>
              <a:rPr lang="ru-RU" dirty="0" smtClean="0"/>
              <a:t> ∈ </a:t>
            </a:r>
            <a:r>
              <a:rPr lang="en-US" dirty="0" smtClean="0"/>
              <a:t>[</a:t>
            </a:r>
            <a:r>
              <a:rPr lang="en-US" dirty="0" err="1" smtClean="0"/>
              <a:t>pos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]..</a:t>
            </a:r>
            <a:r>
              <a:rPr lang="en-US" dirty="0" err="1" smtClean="0"/>
              <a:t>pos</a:t>
            </a:r>
            <a:r>
              <a:rPr lang="en-US" dirty="0" smtClean="0"/>
              <a:t>[j]</a:t>
            </a:r>
            <a:r>
              <a:rPr lang="ru-RU" dirty="0" smtClean="0"/>
              <a:t>)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S[</a:t>
            </a:r>
            <a:r>
              <a:rPr lang="en-US" dirty="0" err="1" smtClean="0"/>
              <a:t>suffArr</a:t>
            </a:r>
            <a:r>
              <a:rPr lang="en-US" dirty="0" smtClean="0"/>
              <a:t>[k]+l] </a:t>
            </a:r>
            <a:r>
              <a:rPr lang="ru-RU" dirty="0" smtClean="0"/>
              <a:t>≠ </a:t>
            </a:r>
            <a:r>
              <a:rPr lang="en-US" dirty="0" smtClean="0"/>
              <a:t>S[</a:t>
            </a:r>
            <a:r>
              <a:rPr lang="en-US" dirty="0" err="1" smtClean="0"/>
              <a:t>suffArr</a:t>
            </a:r>
            <a:r>
              <a:rPr lang="en-US" dirty="0" smtClean="0"/>
              <a:t>[k+1]+l];</a:t>
            </a:r>
          </a:p>
          <a:p>
            <a:pPr lvl="1"/>
            <a:r>
              <a:rPr lang="ru-RU" dirty="0" smtClean="0"/>
              <a:t>для такого </a:t>
            </a:r>
            <a:r>
              <a:rPr lang="en-US" dirty="0" smtClean="0"/>
              <a:t>k </a:t>
            </a:r>
            <a:r>
              <a:rPr lang="ru-RU" dirty="0" smtClean="0"/>
              <a:t>верно:</a:t>
            </a:r>
            <a:r>
              <a:rPr lang="en-US" dirty="0" smtClean="0"/>
              <a:t> </a:t>
            </a:r>
            <a:r>
              <a:rPr lang="en-US" dirty="0" err="1" smtClean="0"/>
              <a:t>lcp</a:t>
            </a:r>
            <a:r>
              <a:rPr lang="en-US" dirty="0" smtClean="0"/>
              <a:t>[k] </a:t>
            </a:r>
            <a:r>
              <a:rPr lang="ru-RU" dirty="0"/>
              <a:t>≤</a:t>
            </a:r>
            <a:r>
              <a:rPr lang="en-US" dirty="0" smtClean="0"/>
              <a:t> l, QED.</a:t>
            </a:r>
          </a:p>
          <a:p>
            <a:pPr lvl="1"/>
            <a:r>
              <a:rPr lang="ru-RU" dirty="0" smtClean="0"/>
              <a:t>Во втором же случае, в качестве подходящего </a:t>
            </a:r>
            <a:r>
              <a:rPr lang="en-US" dirty="0" smtClean="0"/>
              <a:t>k</a:t>
            </a:r>
            <a:r>
              <a:rPr lang="ru-RU" dirty="0" smtClean="0"/>
              <a:t> можно выбрать </a:t>
            </a:r>
            <a:r>
              <a:rPr lang="en-US" dirty="0" smtClean="0"/>
              <a:t>k0</a:t>
            </a:r>
            <a:r>
              <a:rPr lang="ru-RU" dirty="0" smtClean="0"/>
              <a:t>, если </a:t>
            </a:r>
            <a:r>
              <a:rPr lang="en-US" dirty="0" smtClean="0"/>
              <a:t>k0 &lt; </a:t>
            </a:r>
            <a:r>
              <a:rPr lang="en-US" dirty="0" err="1" smtClean="0"/>
              <a:t>pos</a:t>
            </a:r>
            <a:r>
              <a:rPr lang="en-US" dirty="0" smtClean="0"/>
              <a:t>[j], </a:t>
            </a:r>
            <a:r>
              <a:rPr lang="ru-RU" dirty="0" smtClean="0"/>
              <a:t>и </a:t>
            </a:r>
            <a:r>
              <a:rPr lang="en-US" dirty="0" smtClean="0"/>
              <a:t>k0-1 </a:t>
            </a:r>
            <a:r>
              <a:rPr lang="ru-RU" dirty="0" smtClean="0"/>
              <a:t>иначе.</a:t>
            </a:r>
          </a:p>
          <a:p>
            <a:pPr lvl="1"/>
            <a:r>
              <a:rPr lang="ru-RU" dirty="0" smtClean="0"/>
              <a:t>Таким образом, лемма доказана.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2679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ru-RU" dirty="0" err="1" smtClean="0"/>
              <a:t>Суффиксный</a:t>
            </a:r>
            <a:r>
              <a:rPr lang="ru-RU" dirty="0" smtClean="0"/>
              <a:t> массив: массив </a:t>
            </a:r>
            <a:r>
              <a:rPr lang="en-US" dirty="0" err="1" smtClean="0"/>
              <a:t>lcp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 помощью леммы 9.1, мы можем эффективно сравнивать две подстроки!</a:t>
            </a:r>
          </a:p>
          <a:p>
            <a:r>
              <a:rPr lang="ru-RU" dirty="0" smtClean="0"/>
              <a:t>А именно, пусть для строки </a:t>
            </a:r>
            <a:r>
              <a:rPr lang="en-US" dirty="0" smtClean="0"/>
              <a:t>S </a:t>
            </a:r>
            <a:r>
              <a:rPr lang="ru-RU" dirty="0" smtClean="0"/>
              <a:t>подсчитаны массивы </a:t>
            </a:r>
            <a:r>
              <a:rPr lang="en-US" dirty="0" err="1" smtClean="0"/>
              <a:t>suffArr</a:t>
            </a:r>
            <a:r>
              <a:rPr lang="en-US" dirty="0" smtClean="0"/>
              <a:t>, </a:t>
            </a:r>
            <a:r>
              <a:rPr lang="en-US" dirty="0" err="1" smtClean="0"/>
              <a:t>lcp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pos.</a:t>
            </a:r>
          </a:p>
          <a:p>
            <a:r>
              <a:rPr lang="ru-RU" dirty="0" smtClean="0"/>
              <a:t>Пусть также на массиве </a:t>
            </a:r>
            <a:r>
              <a:rPr lang="en-US" dirty="0" err="1" smtClean="0"/>
              <a:t>lcp</a:t>
            </a:r>
            <a:r>
              <a:rPr lang="en-US" dirty="0" smtClean="0"/>
              <a:t> </a:t>
            </a:r>
            <a:r>
              <a:rPr lang="ru-RU" dirty="0" smtClean="0"/>
              <a:t>построена разреженная таблица </a:t>
            </a:r>
            <a:r>
              <a:rPr lang="en-US" dirty="0" smtClean="0"/>
              <a:t>(Sparse Table) </a:t>
            </a:r>
            <a:r>
              <a:rPr lang="ru-RU" dirty="0" smtClean="0"/>
              <a:t>либо структура </a:t>
            </a:r>
            <a:r>
              <a:rPr lang="ru-RU" dirty="0" err="1" smtClean="0"/>
              <a:t>Фараха-Колтона-Бендера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Тогда понять, равны ли подстроки </a:t>
            </a:r>
            <a:r>
              <a:rPr lang="en-US" dirty="0" smtClean="0"/>
              <a:t>S[i..i+l-1] </a:t>
            </a:r>
            <a:r>
              <a:rPr lang="ru-RU" dirty="0" smtClean="0"/>
              <a:t>и </a:t>
            </a:r>
            <a:r>
              <a:rPr lang="en-US" dirty="0" smtClean="0"/>
              <a:t>S[j..j+l-1]</a:t>
            </a:r>
            <a:r>
              <a:rPr lang="ru-RU" dirty="0" smtClean="0"/>
              <a:t>, можно за </a:t>
            </a:r>
            <a:r>
              <a:rPr lang="en-US" dirty="0" smtClean="0"/>
              <a:t>O(1) </a:t>
            </a:r>
            <a:r>
              <a:rPr lang="ru-RU" dirty="0" smtClean="0"/>
              <a:t>следующим образом:</a:t>
            </a:r>
          </a:p>
          <a:p>
            <a:pPr lvl="1"/>
            <a:r>
              <a:rPr lang="ru-RU" dirty="0" smtClean="0"/>
              <a:t>Пусть </a:t>
            </a:r>
            <a:r>
              <a:rPr lang="en-US" dirty="0" smtClean="0"/>
              <a:t>pi = </a:t>
            </a:r>
            <a:r>
              <a:rPr lang="en-US" dirty="0" err="1" smtClean="0"/>
              <a:t>pos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], </a:t>
            </a:r>
            <a:r>
              <a:rPr lang="en-US" dirty="0" err="1" smtClean="0"/>
              <a:t>pj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pos</a:t>
            </a:r>
            <a:r>
              <a:rPr lang="en-US" dirty="0" smtClean="0"/>
              <a:t>[j]</a:t>
            </a:r>
            <a:r>
              <a:rPr lang="ru-RU" dirty="0" smtClean="0"/>
              <a:t>; пусть, </a:t>
            </a:r>
            <a:r>
              <a:rPr lang="ru-RU" dirty="0" err="1" smtClean="0"/>
              <a:t>б.о.о</a:t>
            </a:r>
            <a:r>
              <a:rPr lang="ru-RU" dirty="0" smtClean="0"/>
              <a:t>., </a:t>
            </a:r>
            <a:r>
              <a:rPr lang="en-US" dirty="0" smtClean="0"/>
              <a:t>pi &lt; </a:t>
            </a:r>
            <a:r>
              <a:rPr lang="en-US" dirty="0" err="1" smtClean="0"/>
              <a:t>pj</a:t>
            </a:r>
            <a:r>
              <a:rPr lang="en-US" dirty="0" smtClean="0"/>
              <a:t>;</a:t>
            </a:r>
          </a:p>
          <a:p>
            <a:pPr lvl="1"/>
            <a:r>
              <a:rPr lang="ru-RU" dirty="0" smtClean="0"/>
              <a:t>Пусть </a:t>
            </a:r>
            <a:r>
              <a:rPr lang="en-US" dirty="0" smtClean="0"/>
              <a:t>z = LCP(S[i..n-1], S[j..n-1]); </a:t>
            </a:r>
            <a:r>
              <a:rPr lang="ru-RU" dirty="0" smtClean="0"/>
              <a:t>по лемме </a:t>
            </a:r>
            <a:r>
              <a:rPr lang="en-US" dirty="0" smtClean="0"/>
              <a:t>9.1 z = min{</a:t>
            </a:r>
            <a:r>
              <a:rPr lang="en-US" dirty="0" err="1" smtClean="0"/>
              <a:t>lcp</a:t>
            </a:r>
            <a:r>
              <a:rPr lang="en-US" dirty="0" smtClean="0"/>
              <a:t>[k] | pi </a:t>
            </a:r>
            <a:r>
              <a:rPr lang="ru-RU" dirty="0" smtClean="0"/>
              <a:t>≤</a:t>
            </a:r>
            <a:r>
              <a:rPr lang="en-US" dirty="0" smtClean="0"/>
              <a:t> k &lt; </a:t>
            </a:r>
            <a:r>
              <a:rPr lang="en-US" dirty="0" err="1" smtClean="0"/>
              <a:t>pj</a:t>
            </a:r>
            <a:r>
              <a:rPr lang="en-US" dirty="0" smtClean="0"/>
              <a:t>};</a:t>
            </a:r>
          </a:p>
          <a:p>
            <a:pPr lvl="1"/>
            <a:r>
              <a:rPr lang="ru-RU" dirty="0" smtClean="0"/>
              <a:t>Тогда </a:t>
            </a:r>
            <a:r>
              <a:rPr lang="en-US" dirty="0" smtClean="0"/>
              <a:t>S[i..i+l-1] = S[j..j+l-1] </a:t>
            </a:r>
            <a:r>
              <a:rPr lang="ru-RU" dirty="0" smtClean="0"/>
              <a:t>⇔</a:t>
            </a:r>
            <a:r>
              <a:rPr lang="en-US" dirty="0" smtClean="0"/>
              <a:t> l </a:t>
            </a:r>
            <a:r>
              <a:rPr lang="ru-RU" dirty="0" smtClean="0"/>
              <a:t>≤ </a:t>
            </a:r>
            <a:r>
              <a:rPr lang="en-US" dirty="0" smtClean="0"/>
              <a:t>z.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835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Суффиксный</a:t>
            </a:r>
            <a:r>
              <a:rPr lang="ru-RU" dirty="0" smtClean="0"/>
              <a:t> массив: поиск подстроки в строке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/>
          </a:bodyPr>
          <a:lstStyle/>
          <a:p>
            <a:r>
              <a:rPr lang="ru-RU" dirty="0" smtClean="0"/>
              <a:t>Однако как же понимать, есть ли вхождение шаблона </a:t>
            </a:r>
            <a:r>
              <a:rPr lang="en-US" dirty="0" smtClean="0"/>
              <a:t>P</a:t>
            </a:r>
            <a:r>
              <a:rPr lang="ru-RU" dirty="0" smtClean="0"/>
              <a:t> в строку </a:t>
            </a:r>
            <a:r>
              <a:rPr lang="en-US" dirty="0" smtClean="0"/>
              <a:t>S?</a:t>
            </a:r>
          </a:p>
          <a:p>
            <a:r>
              <a:rPr lang="ru-RU" dirty="0" smtClean="0"/>
              <a:t>Пусть для строки </a:t>
            </a:r>
            <a:r>
              <a:rPr lang="en-US" dirty="0" smtClean="0"/>
              <a:t>S </a:t>
            </a:r>
            <a:r>
              <a:rPr lang="ru-RU" dirty="0" smtClean="0"/>
              <a:t>насчитаны те же </a:t>
            </a:r>
            <a:r>
              <a:rPr lang="en-US" dirty="0" err="1" smtClean="0"/>
              <a:t>suffArr</a:t>
            </a:r>
            <a:r>
              <a:rPr lang="en-US" dirty="0" smtClean="0"/>
              <a:t>, </a:t>
            </a:r>
            <a:r>
              <a:rPr lang="en-US" dirty="0" err="1" smtClean="0"/>
              <a:t>lcp</a:t>
            </a:r>
            <a:r>
              <a:rPr lang="en-US" dirty="0" smtClean="0"/>
              <a:t>, </a:t>
            </a:r>
            <a:r>
              <a:rPr lang="en-US" dirty="0" err="1" smtClean="0"/>
              <a:t>pos</a:t>
            </a:r>
            <a:r>
              <a:rPr lang="en-US" dirty="0" smtClean="0"/>
              <a:t> </a:t>
            </a:r>
            <a:r>
              <a:rPr lang="ru-RU" dirty="0" smtClean="0"/>
              <a:t>и структура для поиска минимума в </a:t>
            </a:r>
            <a:r>
              <a:rPr lang="en-US" dirty="0" err="1" smtClean="0"/>
              <a:t>lcp</a:t>
            </a:r>
            <a:r>
              <a:rPr lang="en-US" dirty="0" smtClean="0"/>
              <a:t>.</a:t>
            </a:r>
          </a:p>
          <a:p>
            <a:r>
              <a:rPr lang="ru-RU" dirty="0" smtClean="0"/>
              <a:t>Тогда с помощью бинарного поиска в </a:t>
            </a:r>
            <a:r>
              <a:rPr lang="en-US" dirty="0" err="1" smtClean="0"/>
              <a:t>suffArr</a:t>
            </a:r>
            <a:r>
              <a:rPr lang="en-US" dirty="0" smtClean="0"/>
              <a:t> </a:t>
            </a:r>
            <a:r>
              <a:rPr lang="ru-RU" dirty="0" smtClean="0"/>
              <a:t>можно искать </a:t>
            </a:r>
            <a:r>
              <a:rPr lang="en-US" dirty="0" smtClean="0"/>
              <a:t>P </a:t>
            </a:r>
            <a:r>
              <a:rPr lang="ru-RU" dirty="0" smtClean="0"/>
              <a:t>в </a:t>
            </a:r>
            <a:r>
              <a:rPr lang="en-US" dirty="0" smtClean="0"/>
              <a:t>S </a:t>
            </a:r>
            <a:r>
              <a:rPr lang="ru-RU" dirty="0" smtClean="0"/>
              <a:t>за </a:t>
            </a:r>
            <a:r>
              <a:rPr lang="en-US" dirty="0" smtClean="0"/>
              <a:t>O(|</a:t>
            </a:r>
            <a:r>
              <a:rPr lang="en-US" dirty="0" err="1" smtClean="0"/>
              <a:t>P|log|S</a:t>
            </a:r>
            <a:r>
              <a:rPr lang="en-US" dirty="0" smtClean="0"/>
              <a:t>|); </a:t>
            </a:r>
            <a:r>
              <a:rPr lang="ru-RU" dirty="0" smtClean="0"/>
              <a:t>что неплохо, учитывая, что это – онлайн-поиск;</a:t>
            </a:r>
          </a:p>
          <a:p>
            <a:r>
              <a:rPr lang="ru-RU" dirty="0" smtClean="0"/>
              <a:t>Однако можно ли искать </a:t>
            </a:r>
            <a:r>
              <a:rPr lang="en-US" dirty="0" smtClean="0"/>
              <a:t>P </a:t>
            </a:r>
            <a:r>
              <a:rPr lang="ru-RU" dirty="0" smtClean="0"/>
              <a:t>в </a:t>
            </a:r>
            <a:r>
              <a:rPr lang="en-US" dirty="0" smtClean="0"/>
              <a:t>S </a:t>
            </a:r>
            <a:r>
              <a:rPr lang="ru-RU" dirty="0" smtClean="0"/>
              <a:t>быстрее?</a:t>
            </a:r>
          </a:p>
          <a:p>
            <a:r>
              <a:rPr lang="ru-RU" dirty="0" smtClean="0"/>
              <a:t>Покажем, что можно выполнить поиск за </a:t>
            </a:r>
            <a:r>
              <a:rPr lang="en-US" dirty="0" smtClean="0"/>
              <a:t>O(|P| + </a:t>
            </a:r>
            <a:r>
              <a:rPr lang="en-US" dirty="0" err="1" smtClean="0"/>
              <a:t>log|S</a:t>
            </a:r>
            <a:r>
              <a:rPr lang="en-US" dirty="0" smtClean="0"/>
              <a:t>|)</a:t>
            </a:r>
            <a:r>
              <a:rPr lang="ru-RU" dirty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22029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Суффиксный</a:t>
            </a:r>
            <a:r>
              <a:rPr lang="ru-RU" dirty="0" smtClean="0"/>
              <a:t> массив: поиск подстроки в строке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ru-RU" dirty="0" smtClean="0"/>
              <a:t>Будем все так же искать </a:t>
            </a:r>
            <a:r>
              <a:rPr lang="en-US" dirty="0" smtClean="0"/>
              <a:t>P </a:t>
            </a:r>
            <a:r>
              <a:rPr lang="ru-RU" dirty="0" smtClean="0"/>
              <a:t>бинарным поиском в </a:t>
            </a:r>
            <a:r>
              <a:rPr lang="ru-RU" dirty="0" err="1" smtClean="0"/>
              <a:t>суффиксном</a:t>
            </a:r>
            <a:r>
              <a:rPr lang="ru-RU" dirty="0" smtClean="0"/>
              <a:t> массиве </a:t>
            </a:r>
            <a:r>
              <a:rPr lang="en-US" dirty="0" err="1" smtClean="0"/>
              <a:t>suffArr</a:t>
            </a:r>
            <a:r>
              <a:rPr lang="en-US" dirty="0" smtClean="0"/>
              <a:t>.</a:t>
            </a:r>
          </a:p>
          <a:p>
            <a:r>
              <a:rPr lang="ru-RU" dirty="0" smtClean="0"/>
              <a:t>Храним текущие границы </a:t>
            </a:r>
            <a:r>
              <a:rPr lang="en-US" dirty="0" smtClean="0"/>
              <a:t>l, r, </a:t>
            </a:r>
            <a:r>
              <a:rPr lang="ru-RU" dirty="0" smtClean="0"/>
              <a:t>0 ≤ </a:t>
            </a:r>
            <a:r>
              <a:rPr lang="en-US" dirty="0" smtClean="0"/>
              <a:t>l &lt; r &lt; n, </a:t>
            </a:r>
            <a:r>
              <a:rPr lang="ru-RU" dirty="0" err="1" smtClean="0"/>
              <a:t>т.ч</a:t>
            </a:r>
            <a:r>
              <a:rPr lang="ru-RU" dirty="0" smtClean="0"/>
              <a:t>. </a:t>
            </a:r>
            <a:r>
              <a:rPr lang="en-US" dirty="0" smtClean="0"/>
              <a:t>S[</a:t>
            </a:r>
            <a:r>
              <a:rPr lang="en-US" dirty="0" err="1" smtClean="0"/>
              <a:t>suffArr</a:t>
            </a:r>
            <a:r>
              <a:rPr lang="en-US" dirty="0" smtClean="0"/>
              <a:t>[l]..n-1] &lt; P &lt; S[</a:t>
            </a:r>
            <a:r>
              <a:rPr lang="en-US" dirty="0" err="1" smtClean="0"/>
              <a:t>suffArr</a:t>
            </a:r>
            <a:r>
              <a:rPr lang="en-US" dirty="0" smtClean="0"/>
              <a:t>[r]..n-1];</a:t>
            </a:r>
          </a:p>
          <a:p>
            <a:r>
              <a:rPr lang="ru-RU" dirty="0" smtClean="0"/>
              <a:t>Также храним </a:t>
            </a:r>
            <a:r>
              <a:rPr lang="en-US" dirty="0" err="1" smtClean="0"/>
              <a:t>lcpl</a:t>
            </a:r>
            <a:r>
              <a:rPr lang="en-US" dirty="0" smtClean="0"/>
              <a:t> := LCP(S[</a:t>
            </a:r>
            <a:r>
              <a:rPr lang="en-US" dirty="0" err="1" smtClean="0"/>
              <a:t>suffArr</a:t>
            </a:r>
            <a:r>
              <a:rPr lang="en-US" dirty="0" smtClean="0"/>
              <a:t>[l]..n-1], P) </a:t>
            </a:r>
            <a:r>
              <a:rPr lang="ru-RU" dirty="0" smtClean="0"/>
              <a:t>и </a:t>
            </a:r>
            <a:r>
              <a:rPr lang="en-US" dirty="0" err="1" smtClean="0"/>
              <a:t>lcpr</a:t>
            </a:r>
            <a:r>
              <a:rPr lang="en-US" dirty="0" smtClean="0"/>
              <a:t>:= LCP(S[</a:t>
            </a:r>
            <a:r>
              <a:rPr lang="en-US" dirty="0" err="1" smtClean="0"/>
              <a:t>suffArr</a:t>
            </a:r>
            <a:r>
              <a:rPr lang="en-US" dirty="0" smtClean="0"/>
              <a:t>[r]..n-1], P);</a:t>
            </a:r>
          </a:p>
          <a:p>
            <a:r>
              <a:rPr lang="ru-RU" dirty="0" smtClean="0"/>
              <a:t>В самом начале </a:t>
            </a:r>
            <a:r>
              <a:rPr lang="en-US" dirty="0" smtClean="0"/>
              <a:t>l = </a:t>
            </a:r>
            <a:r>
              <a:rPr lang="ru-RU" dirty="0" smtClean="0"/>
              <a:t>-1, </a:t>
            </a:r>
            <a:r>
              <a:rPr lang="en-US" dirty="0" smtClean="0"/>
              <a:t>r = n; </a:t>
            </a:r>
            <a:r>
              <a:rPr lang="ru-RU" dirty="0" smtClean="0"/>
              <a:t>для удобства считаем, что </a:t>
            </a:r>
            <a:r>
              <a:rPr lang="en-US" dirty="0" err="1" smtClean="0"/>
              <a:t>lcp</a:t>
            </a:r>
            <a:r>
              <a:rPr lang="en-US" dirty="0" smtClean="0"/>
              <a:t>[-1] = </a:t>
            </a:r>
            <a:r>
              <a:rPr lang="en-US" dirty="0" err="1" smtClean="0"/>
              <a:t>lcp</a:t>
            </a:r>
            <a:r>
              <a:rPr lang="en-US" dirty="0" smtClean="0"/>
              <a:t>[n-1] = 0;</a:t>
            </a:r>
          </a:p>
          <a:p>
            <a:r>
              <a:rPr lang="ru-RU" dirty="0" smtClean="0"/>
              <a:t>Выполняем итерации, пока </a:t>
            </a:r>
            <a:r>
              <a:rPr lang="en-US" dirty="0" smtClean="0"/>
              <a:t>l + 1 &lt; r.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1818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Суффиксный</a:t>
            </a:r>
            <a:r>
              <a:rPr lang="ru-RU" dirty="0" smtClean="0"/>
              <a:t> массив: поиск подстроки в строке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445224"/>
          </a:xfrm>
        </p:spPr>
        <p:txBody>
          <a:bodyPr/>
          <a:lstStyle/>
          <a:p>
            <a:r>
              <a:rPr lang="ru-RU" dirty="0" smtClean="0"/>
              <a:t>На каждой итерации выполняем следующие действия:</a:t>
            </a:r>
          </a:p>
          <a:p>
            <a:pPr lvl="1"/>
            <a:r>
              <a:rPr lang="ru-RU" dirty="0" smtClean="0"/>
              <a:t>Пусть </a:t>
            </a:r>
            <a:r>
              <a:rPr lang="en-US" dirty="0" err="1" smtClean="0"/>
              <a:t>lcpl</a:t>
            </a:r>
            <a:r>
              <a:rPr lang="en-US" dirty="0" smtClean="0"/>
              <a:t> </a:t>
            </a:r>
            <a:r>
              <a:rPr lang="ru-RU" dirty="0" smtClean="0"/>
              <a:t>⩾</a:t>
            </a:r>
            <a:r>
              <a:rPr lang="en-US" dirty="0" smtClean="0"/>
              <a:t> </a:t>
            </a:r>
            <a:r>
              <a:rPr lang="en-US" dirty="0" err="1" smtClean="0"/>
              <a:t>lcpr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если </a:t>
            </a:r>
            <a:r>
              <a:rPr lang="en-US" dirty="0" err="1" smtClean="0"/>
              <a:t>lcpl</a:t>
            </a:r>
            <a:r>
              <a:rPr lang="en-US" dirty="0" smtClean="0"/>
              <a:t> &lt; </a:t>
            </a:r>
            <a:r>
              <a:rPr lang="en-US" dirty="0" err="1" smtClean="0"/>
              <a:t>lcpr</a:t>
            </a:r>
            <a:r>
              <a:rPr lang="en-US" dirty="0" smtClean="0"/>
              <a:t>, </a:t>
            </a:r>
            <a:r>
              <a:rPr lang="ru-RU" dirty="0" smtClean="0"/>
              <a:t>то решаем задачу аналогично);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id := (</a:t>
            </a:r>
            <a:r>
              <a:rPr lang="en-US" dirty="0" err="1" smtClean="0"/>
              <a:t>l+r</a:t>
            </a:r>
            <a:r>
              <a:rPr lang="en-US" dirty="0" smtClean="0"/>
              <a:t>)/2; </a:t>
            </a:r>
            <a:r>
              <a:rPr lang="ru-RU" dirty="0" smtClean="0"/>
              <a:t>будем вычисл</a:t>
            </a:r>
            <a:r>
              <a:rPr lang="ru-RU" dirty="0"/>
              <a:t>я</a:t>
            </a:r>
            <a:r>
              <a:rPr lang="ru-RU" dirty="0" smtClean="0"/>
              <a:t>ть </a:t>
            </a:r>
            <a:r>
              <a:rPr lang="en-US" dirty="0" err="1" smtClean="0"/>
              <a:t>lcpmid</a:t>
            </a:r>
            <a:r>
              <a:rPr lang="ru-RU" dirty="0" smtClean="0"/>
              <a:t> </a:t>
            </a:r>
            <a:r>
              <a:rPr lang="en-US" dirty="0" smtClean="0"/>
              <a:t>:=</a:t>
            </a:r>
            <a:r>
              <a:rPr lang="ru-RU" dirty="0" smtClean="0"/>
              <a:t> </a:t>
            </a:r>
            <a:r>
              <a:rPr lang="en-US" dirty="0" smtClean="0"/>
              <a:t>LCP(S[</a:t>
            </a:r>
            <a:r>
              <a:rPr lang="en-US" dirty="0" err="1" smtClean="0"/>
              <a:t>suffArr</a:t>
            </a:r>
            <a:r>
              <a:rPr lang="en-US" dirty="0" smtClean="0"/>
              <a:t>[mid]..n-1], P)</a:t>
            </a:r>
            <a:r>
              <a:rPr lang="ru-RU" dirty="0" smtClean="0"/>
              <a:t>; для этого найдем нижнюю оценку для него;</a:t>
            </a:r>
          </a:p>
          <a:p>
            <a:pPr lvl="1"/>
            <a:r>
              <a:rPr lang="ru-RU" dirty="0" smtClean="0"/>
              <a:t>Пусть </a:t>
            </a:r>
            <a:r>
              <a:rPr lang="en-US" dirty="0" err="1" smtClean="0"/>
              <a:t>lmin</a:t>
            </a:r>
            <a:r>
              <a:rPr lang="en-US" dirty="0" smtClean="0"/>
              <a:t> = min{</a:t>
            </a:r>
            <a:r>
              <a:rPr lang="en-US" dirty="0" err="1" smtClean="0"/>
              <a:t>lcp</a:t>
            </a:r>
            <a:r>
              <a:rPr lang="en-US" dirty="0" smtClean="0"/>
              <a:t>[k] |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≤</a:t>
            </a:r>
            <a:r>
              <a:rPr lang="en-US" dirty="0" smtClean="0"/>
              <a:t> k &lt; mid};</a:t>
            </a:r>
          </a:p>
          <a:p>
            <a:pPr lvl="1"/>
            <a:r>
              <a:rPr lang="ru-RU" dirty="0" smtClean="0"/>
              <a:t>Тогда </a:t>
            </a:r>
            <a:r>
              <a:rPr lang="en-US" dirty="0" err="1" smtClean="0"/>
              <a:t>lcpmid</a:t>
            </a:r>
            <a:r>
              <a:rPr lang="en-US" dirty="0" smtClean="0"/>
              <a:t> </a:t>
            </a:r>
            <a:r>
              <a:rPr lang="ru-RU" dirty="0" smtClean="0"/>
              <a:t>⩾</a:t>
            </a:r>
            <a:r>
              <a:rPr lang="en-US" dirty="0" smtClean="0"/>
              <a:t> min(</a:t>
            </a:r>
            <a:r>
              <a:rPr lang="en-US" dirty="0" err="1" smtClean="0"/>
              <a:t>lcpl</a:t>
            </a:r>
            <a:r>
              <a:rPr lang="en-US" dirty="0" smtClean="0"/>
              <a:t>, </a:t>
            </a:r>
            <a:r>
              <a:rPr lang="en-US" dirty="0" err="1" smtClean="0"/>
              <a:t>lmin</a:t>
            </a:r>
            <a:r>
              <a:rPr lang="en-US" dirty="0" smtClean="0"/>
              <a:t>).</a:t>
            </a:r>
          </a:p>
          <a:p>
            <a:pPr lvl="1"/>
            <a:r>
              <a:rPr lang="ru-RU" dirty="0" smtClean="0"/>
              <a:t>Рассмотрим два случая: 1) </a:t>
            </a:r>
            <a:r>
              <a:rPr lang="en-US" dirty="0" err="1" smtClean="0"/>
              <a:t>lcpl</a:t>
            </a:r>
            <a:r>
              <a:rPr lang="en-US" dirty="0" smtClean="0"/>
              <a:t> &gt; </a:t>
            </a:r>
            <a:r>
              <a:rPr lang="en-US" dirty="0" err="1" smtClean="0"/>
              <a:t>lmin</a:t>
            </a:r>
            <a:r>
              <a:rPr lang="en-US" dirty="0" smtClean="0"/>
              <a:t>; 2) </a:t>
            </a:r>
            <a:r>
              <a:rPr lang="en-US" dirty="0" err="1" smtClean="0"/>
              <a:t>lcpl</a:t>
            </a:r>
            <a:r>
              <a:rPr lang="en-US" dirty="0" smtClean="0"/>
              <a:t> </a:t>
            </a:r>
            <a:r>
              <a:rPr lang="ru-RU" dirty="0" smtClean="0"/>
              <a:t>≤</a:t>
            </a:r>
            <a:r>
              <a:rPr lang="en-US" dirty="0" smtClean="0"/>
              <a:t> </a:t>
            </a:r>
            <a:r>
              <a:rPr lang="en-US" dirty="0" err="1" smtClean="0"/>
              <a:t>lmin</a:t>
            </a:r>
            <a:r>
              <a:rPr lang="en-US" dirty="0" smtClean="0"/>
              <a:t>.</a:t>
            </a:r>
            <a:endParaRPr lang="ru-RU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610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Суффиксный</a:t>
            </a:r>
            <a:r>
              <a:rPr lang="ru-RU" dirty="0" smtClean="0"/>
              <a:t> массив: поиск подстроки в строке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ru-RU" dirty="0" smtClean="0"/>
              <a:t>Если </a:t>
            </a:r>
            <a:r>
              <a:rPr lang="en-US" dirty="0" err="1" smtClean="0"/>
              <a:t>lcpl</a:t>
            </a:r>
            <a:r>
              <a:rPr lang="en-US" dirty="0" smtClean="0"/>
              <a:t> &gt; </a:t>
            </a:r>
            <a:r>
              <a:rPr lang="en-US" dirty="0" err="1" smtClean="0"/>
              <a:t>lmin</a:t>
            </a:r>
            <a:r>
              <a:rPr lang="en-US" dirty="0" smtClean="0"/>
              <a:t>, </a:t>
            </a:r>
            <a:r>
              <a:rPr lang="ru-RU" dirty="0" smtClean="0"/>
              <a:t>то:</a:t>
            </a:r>
          </a:p>
          <a:p>
            <a:pPr lvl="2"/>
            <a:r>
              <a:rPr lang="ru-RU" dirty="0" smtClean="0"/>
              <a:t>а) </a:t>
            </a:r>
            <a:r>
              <a:rPr lang="en-US" dirty="0" err="1" smtClean="0"/>
              <a:t>lcpmid</a:t>
            </a:r>
            <a:r>
              <a:rPr lang="en-US" dirty="0" smtClean="0"/>
              <a:t> = </a:t>
            </a:r>
            <a:r>
              <a:rPr lang="en-US" dirty="0" err="1" smtClean="0"/>
              <a:t>lmin</a:t>
            </a:r>
            <a:r>
              <a:rPr lang="en-US" dirty="0" smtClean="0"/>
              <a:t>;</a:t>
            </a:r>
          </a:p>
          <a:p>
            <a:pPr lvl="2"/>
            <a:r>
              <a:rPr lang="ru-RU" dirty="0" smtClean="0"/>
              <a:t>б) </a:t>
            </a:r>
            <a:r>
              <a:rPr lang="en-US" dirty="0" smtClean="0"/>
              <a:t>S[</a:t>
            </a:r>
            <a:r>
              <a:rPr lang="en-US" dirty="0" err="1" smtClean="0"/>
              <a:t>suffArr</a:t>
            </a:r>
            <a:r>
              <a:rPr lang="en-US" dirty="0" smtClean="0"/>
              <a:t>[mid]..n-1] &gt; P.</a:t>
            </a:r>
          </a:p>
          <a:p>
            <a:pPr lvl="2"/>
            <a:r>
              <a:rPr lang="ru-RU" dirty="0" smtClean="0"/>
              <a:t>Следовательно, в этом случае нужно выполнить присваивания </a:t>
            </a:r>
            <a:r>
              <a:rPr lang="en-US" dirty="0" smtClean="0"/>
              <a:t>r := mid, </a:t>
            </a:r>
            <a:r>
              <a:rPr lang="en-US" dirty="0" err="1" smtClean="0"/>
              <a:t>rmid</a:t>
            </a:r>
            <a:r>
              <a:rPr lang="en-US" dirty="0" smtClean="0"/>
              <a:t> := </a:t>
            </a:r>
            <a:r>
              <a:rPr lang="en-US" dirty="0" err="1" smtClean="0"/>
              <a:t>lmin</a:t>
            </a:r>
            <a:r>
              <a:rPr lang="en-US" dirty="0" smtClean="0"/>
              <a:t>.</a:t>
            </a:r>
          </a:p>
          <a:p>
            <a:pPr lvl="1"/>
            <a:r>
              <a:rPr lang="ru-RU" dirty="0" smtClean="0"/>
              <a:t>Если же </a:t>
            </a:r>
            <a:r>
              <a:rPr lang="en-US" dirty="0" err="1" smtClean="0"/>
              <a:t>lcpl</a:t>
            </a:r>
            <a:r>
              <a:rPr lang="en-US" dirty="0" smtClean="0"/>
              <a:t> </a:t>
            </a:r>
            <a:r>
              <a:rPr lang="ru-RU" dirty="0" smtClean="0"/>
              <a:t>≤</a:t>
            </a:r>
            <a:r>
              <a:rPr lang="en-US" dirty="0" smtClean="0"/>
              <a:t> </a:t>
            </a:r>
            <a:r>
              <a:rPr lang="en-US" dirty="0" err="1" smtClean="0"/>
              <a:t>lmin</a:t>
            </a:r>
            <a:r>
              <a:rPr lang="en-US" dirty="0" smtClean="0"/>
              <a:t>, </a:t>
            </a:r>
            <a:r>
              <a:rPr lang="ru-RU" dirty="0" smtClean="0"/>
              <a:t>то вычисляем </a:t>
            </a:r>
            <a:r>
              <a:rPr lang="en-US" dirty="0" err="1" smtClean="0"/>
              <a:t>lcpmid</a:t>
            </a:r>
            <a:r>
              <a:rPr lang="en-US" dirty="0" smtClean="0"/>
              <a:t> </a:t>
            </a:r>
            <a:r>
              <a:rPr lang="ru-RU" dirty="0" smtClean="0"/>
              <a:t>«</a:t>
            </a:r>
            <a:r>
              <a:rPr lang="ru-RU" dirty="0" err="1" smtClean="0"/>
              <a:t>втупую</a:t>
            </a:r>
            <a:r>
              <a:rPr lang="ru-RU" dirty="0" smtClean="0"/>
              <a:t>», начиная со значения </a:t>
            </a:r>
            <a:r>
              <a:rPr lang="en-US" dirty="0" err="1" smtClean="0"/>
              <a:t>lcpl</a:t>
            </a:r>
            <a:r>
              <a:rPr lang="en-US" dirty="0" smtClean="0"/>
              <a:t>; </a:t>
            </a:r>
            <a:r>
              <a:rPr lang="ru-RU" dirty="0" smtClean="0"/>
              <a:t>вычислив </a:t>
            </a:r>
            <a:r>
              <a:rPr lang="en-US" dirty="0" err="1" smtClean="0"/>
              <a:t>lcpmid</a:t>
            </a:r>
            <a:r>
              <a:rPr lang="ru-RU" dirty="0" smtClean="0"/>
              <a:t> и убедившись, что </a:t>
            </a:r>
            <a:r>
              <a:rPr lang="en-US" dirty="0" err="1" smtClean="0"/>
              <a:t>lcpmid</a:t>
            </a:r>
            <a:r>
              <a:rPr lang="en-US" dirty="0" smtClean="0"/>
              <a:t> &lt; |P| (</a:t>
            </a:r>
            <a:r>
              <a:rPr lang="ru-RU" dirty="0" smtClean="0"/>
              <a:t>либо вернув ответ </a:t>
            </a:r>
            <a:r>
              <a:rPr lang="en-US" dirty="0" smtClean="0"/>
              <a:t>true)</a:t>
            </a:r>
            <a:r>
              <a:rPr lang="en-US" dirty="0"/>
              <a:t>,</a:t>
            </a:r>
            <a:r>
              <a:rPr lang="ru-RU" dirty="0" smtClean="0"/>
              <a:t> за </a:t>
            </a:r>
            <a:r>
              <a:rPr lang="en-US" dirty="0" smtClean="0"/>
              <a:t>O(1) </a:t>
            </a:r>
            <a:r>
              <a:rPr lang="ru-RU" dirty="0" smtClean="0"/>
              <a:t>сравниваем </a:t>
            </a:r>
            <a:r>
              <a:rPr lang="en-US" dirty="0" smtClean="0"/>
              <a:t>S[</a:t>
            </a:r>
            <a:r>
              <a:rPr lang="en-US" dirty="0" err="1" smtClean="0"/>
              <a:t>suffArr</a:t>
            </a:r>
            <a:r>
              <a:rPr lang="en-US" dirty="0" smtClean="0"/>
              <a:t>[mid]..n-1]</a:t>
            </a:r>
            <a:r>
              <a:rPr lang="ru-RU" dirty="0" smtClean="0"/>
              <a:t> с</a:t>
            </a:r>
            <a:r>
              <a:rPr lang="en-US" dirty="0" smtClean="0"/>
              <a:t> P</a:t>
            </a:r>
            <a:r>
              <a:rPr lang="ru-RU" dirty="0" smtClean="0"/>
              <a:t> и обновляем </a:t>
            </a:r>
            <a:r>
              <a:rPr lang="en-US" dirty="0" smtClean="0"/>
              <a:t>l, r, </a:t>
            </a:r>
            <a:r>
              <a:rPr lang="en-US" dirty="0" err="1" smtClean="0"/>
              <a:t>lcpl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lcpr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Заметим, что каждая успешная итерация цикла в случае </a:t>
            </a:r>
            <a:r>
              <a:rPr lang="en-US" dirty="0" err="1" smtClean="0"/>
              <a:t>lcpl</a:t>
            </a:r>
            <a:r>
              <a:rPr lang="en-US" dirty="0" smtClean="0"/>
              <a:t> </a:t>
            </a:r>
            <a:r>
              <a:rPr lang="ru-RU" dirty="0" smtClean="0"/>
              <a:t>≤</a:t>
            </a:r>
            <a:r>
              <a:rPr lang="en-US" dirty="0" smtClean="0"/>
              <a:t> </a:t>
            </a:r>
            <a:r>
              <a:rPr lang="en-US" dirty="0" err="1" smtClean="0"/>
              <a:t>lmin</a:t>
            </a:r>
            <a:r>
              <a:rPr lang="ru-RU" dirty="0" smtClean="0"/>
              <a:t> увеличивает </a:t>
            </a:r>
            <a:r>
              <a:rPr lang="en-US" dirty="0" smtClean="0"/>
              <a:t>max(</a:t>
            </a:r>
            <a:r>
              <a:rPr lang="en-US" dirty="0" err="1" smtClean="0"/>
              <a:t>lcpl</a:t>
            </a:r>
            <a:r>
              <a:rPr lang="en-US" dirty="0" smtClean="0"/>
              <a:t>, </a:t>
            </a:r>
            <a:r>
              <a:rPr lang="en-US" dirty="0" err="1" smtClean="0"/>
              <a:t>lcpr</a:t>
            </a:r>
            <a:r>
              <a:rPr lang="en-US" dirty="0" smtClean="0"/>
              <a:t>) </a:t>
            </a:r>
            <a:r>
              <a:rPr lang="ru-RU" dirty="0" smtClean="0"/>
              <a:t>на 1;</a:t>
            </a:r>
          </a:p>
          <a:p>
            <a:r>
              <a:rPr lang="ru-RU" dirty="0" smtClean="0"/>
              <a:t>Следовательно, суммарно в этом цикле выполняется не более </a:t>
            </a:r>
            <a:r>
              <a:rPr lang="en-US" dirty="0" smtClean="0"/>
              <a:t>O(|P|) </a:t>
            </a:r>
            <a:r>
              <a:rPr lang="ru-RU" dirty="0" smtClean="0"/>
              <a:t>итераций;</a:t>
            </a:r>
          </a:p>
          <a:p>
            <a:r>
              <a:rPr lang="ru-RU" dirty="0" smtClean="0"/>
              <a:t> Общее же время работы алгоритма – </a:t>
            </a:r>
            <a:r>
              <a:rPr lang="en-US" dirty="0" smtClean="0"/>
              <a:t>O(|P| + log |S|) </a:t>
            </a:r>
            <a:r>
              <a:rPr lang="ru-RU" dirty="0" smtClean="0"/>
              <a:t>на запрос.</a:t>
            </a:r>
          </a:p>
          <a:p>
            <a:r>
              <a:rPr lang="ru-RU" dirty="0" smtClean="0"/>
              <a:t>Но</a:t>
            </a:r>
            <a:r>
              <a:rPr lang="en-US" dirty="0"/>
              <a:t> </a:t>
            </a:r>
            <a:r>
              <a:rPr lang="ru-RU" dirty="0" smtClean="0"/>
              <a:t>каково же время работы </a:t>
            </a:r>
            <a:r>
              <a:rPr lang="ru-RU" dirty="0" err="1" smtClean="0"/>
              <a:t>предподсчета</a:t>
            </a:r>
            <a:r>
              <a:rPr lang="ru-RU" dirty="0"/>
              <a:t> </a:t>
            </a:r>
            <a:r>
              <a:rPr lang="ru-RU" dirty="0" smtClean="0"/>
              <a:t>для строки </a:t>
            </a:r>
            <a:r>
              <a:rPr lang="en-US" dirty="0" smtClean="0"/>
              <a:t>S?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9402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Суффиксный</a:t>
            </a:r>
            <a:r>
              <a:rPr lang="ru-RU" dirty="0" smtClean="0"/>
              <a:t> массив: поиск подстроки в строке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</a:t>
            </a:r>
            <a:r>
              <a:rPr lang="ru-RU" dirty="0" err="1" smtClean="0"/>
              <a:t>предподсчете</a:t>
            </a:r>
            <a:r>
              <a:rPr lang="ru-RU" dirty="0" smtClean="0"/>
              <a:t> мы вычисляем:</a:t>
            </a:r>
          </a:p>
          <a:p>
            <a:pPr lvl="1"/>
            <a:r>
              <a:rPr lang="ru-RU" dirty="0" err="1" smtClean="0"/>
              <a:t>Суффиксный</a:t>
            </a:r>
            <a:r>
              <a:rPr lang="ru-RU" dirty="0" smtClean="0"/>
              <a:t> массив: </a:t>
            </a:r>
            <a:r>
              <a:rPr lang="en-US" dirty="0" smtClean="0"/>
              <a:t>O(n log n);</a:t>
            </a:r>
          </a:p>
          <a:p>
            <a:pPr lvl="1"/>
            <a:r>
              <a:rPr lang="en-US" dirty="0" err="1"/>
              <a:t>l</a:t>
            </a:r>
            <a:r>
              <a:rPr lang="en-US" dirty="0" err="1" smtClean="0"/>
              <a:t>cp</a:t>
            </a:r>
            <a:r>
              <a:rPr lang="ru-RU" dirty="0" smtClean="0"/>
              <a:t> (</a:t>
            </a:r>
            <a:r>
              <a:rPr lang="en-US" dirty="0" smtClean="0"/>
              <a:t>O(?));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os</a:t>
            </a:r>
            <a:r>
              <a:rPr lang="en-US" dirty="0" smtClean="0"/>
              <a:t>(O(n));</a:t>
            </a:r>
          </a:p>
          <a:p>
            <a:pPr lvl="1"/>
            <a:r>
              <a:rPr lang="en-US" dirty="0" smtClean="0"/>
              <a:t>Sparse table (O(n log n)) </a:t>
            </a:r>
            <a:r>
              <a:rPr lang="ru-RU" dirty="0" smtClean="0"/>
              <a:t>либо алгоритм </a:t>
            </a:r>
            <a:r>
              <a:rPr lang="ru-RU" dirty="0" err="1" smtClean="0"/>
              <a:t>Фараха-Колтона-Бендера</a:t>
            </a:r>
            <a:r>
              <a:rPr lang="ru-RU" dirty="0" smtClean="0"/>
              <a:t> (</a:t>
            </a:r>
            <a:r>
              <a:rPr lang="en-US" dirty="0" smtClean="0"/>
              <a:t>O(n)).</a:t>
            </a:r>
          </a:p>
          <a:p>
            <a:pPr lvl="1"/>
            <a:r>
              <a:rPr lang="ru-RU" dirty="0" smtClean="0"/>
              <a:t>Существуют алгоритмы, позволяющие искать </a:t>
            </a:r>
            <a:r>
              <a:rPr lang="ru-RU" dirty="0" err="1" smtClean="0"/>
              <a:t>суффиксный</a:t>
            </a:r>
            <a:r>
              <a:rPr lang="ru-RU" dirty="0" smtClean="0"/>
              <a:t> массив за </a:t>
            </a:r>
            <a:r>
              <a:rPr lang="en-US" dirty="0" smtClean="0"/>
              <a:t>O(n)</a:t>
            </a:r>
            <a:r>
              <a:rPr lang="ru-RU" dirty="0" smtClean="0"/>
              <a:t> (например, его вычисление через </a:t>
            </a:r>
            <a:r>
              <a:rPr lang="ru-RU" dirty="0" err="1" smtClean="0"/>
              <a:t>суффиксное</a:t>
            </a:r>
            <a:r>
              <a:rPr lang="ru-RU" dirty="0" smtClean="0"/>
              <a:t> дерево); таким образом, для оптимальности времени </a:t>
            </a:r>
            <a:r>
              <a:rPr lang="ru-RU" dirty="0" err="1" smtClean="0"/>
              <a:t>предподсчета</a:t>
            </a:r>
            <a:r>
              <a:rPr lang="ru-RU" dirty="0" smtClean="0"/>
              <a:t> достаточно научиться вычислять </a:t>
            </a:r>
            <a:r>
              <a:rPr lang="en-US" dirty="0" err="1" smtClean="0"/>
              <a:t>lcp</a:t>
            </a:r>
            <a:r>
              <a:rPr lang="en-US" dirty="0" smtClean="0"/>
              <a:t> </a:t>
            </a:r>
            <a:r>
              <a:rPr lang="ru-RU" dirty="0" smtClean="0"/>
              <a:t>по </a:t>
            </a:r>
            <a:r>
              <a:rPr lang="ru-RU" dirty="0" err="1" smtClean="0"/>
              <a:t>суффиксному</a:t>
            </a:r>
            <a:r>
              <a:rPr lang="ru-RU" dirty="0" smtClean="0"/>
              <a:t> массиву за </a:t>
            </a:r>
            <a:r>
              <a:rPr lang="en-US" dirty="0" smtClean="0"/>
              <a:t>O(n).</a:t>
            </a: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92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/>
          <a:lstStyle/>
          <a:p>
            <a:r>
              <a:rPr lang="ru-RU" dirty="0" smtClean="0"/>
              <a:t>Задача: поиск подстрок в строке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/>
          <a:lstStyle/>
          <a:p>
            <a:r>
              <a:rPr lang="ru-RU" dirty="0" smtClean="0"/>
              <a:t>Постановка задачи: дан текст и множество строк; необходимо для каждой строки находить все ее вхождения в текст;</a:t>
            </a:r>
          </a:p>
          <a:p>
            <a:r>
              <a:rPr lang="ru-RU" dirty="0" smtClean="0"/>
              <a:t>Алгоритм </a:t>
            </a:r>
            <a:r>
              <a:rPr lang="ru-RU" dirty="0" err="1" smtClean="0"/>
              <a:t>Ахо-Корасик</a:t>
            </a:r>
            <a:r>
              <a:rPr lang="ru-RU" dirty="0" smtClean="0"/>
              <a:t> решает такую задачу «</a:t>
            </a:r>
            <a:r>
              <a:rPr lang="ru-RU" dirty="0" err="1" smtClean="0"/>
              <a:t>оффлайн</a:t>
            </a:r>
            <a:r>
              <a:rPr lang="ru-RU" dirty="0" smtClean="0"/>
              <a:t>»; хотелось бы сделать некоторый </a:t>
            </a:r>
            <a:r>
              <a:rPr lang="ru-RU" dirty="0" err="1" smtClean="0"/>
              <a:t>предподсчет</a:t>
            </a:r>
            <a:r>
              <a:rPr lang="ru-RU" dirty="0" smtClean="0"/>
              <a:t>, после чего получать ответ для каждой строки в «онлайн»-режиме.</a:t>
            </a:r>
          </a:p>
          <a:p>
            <a:r>
              <a:rPr lang="ru-RU" dirty="0" smtClean="0"/>
              <a:t>Такая задача может быть решена с использованием </a:t>
            </a:r>
            <a:r>
              <a:rPr lang="ru-RU" dirty="0" err="1" smtClean="0"/>
              <a:t>суффиксного</a:t>
            </a:r>
            <a:r>
              <a:rPr lang="ru-RU" dirty="0" smtClean="0"/>
              <a:t> массива.</a:t>
            </a:r>
          </a:p>
          <a:p>
            <a:r>
              <a:rPr lang="ru-RU" dirty="0" smtClean="0"/>
              <a:t>Но что же это такое?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575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Lcp</a:t>
            </a:r>
            <a:r>
              <a:rPr lang="en-US" dirty="0" smtClean="0"/>
              <a:t>: </a:t>
            </a:r>
            <a:r>
              <a:rPr lang="ru-RU" dirty="0" smtClean="0"/>
              <a:t>алгоритм </a:t>
            </a:r>
            <a:r>
              <a:rPr lang="ru-RU" dirty="0" err="1" smtClean="0"/>
              <a:t>Касаи</a:t>
            </a:r>
            <a:r>
              <a:rPr lang="ru-RU" dirty="0" smtClean="0"/>
              <a:t> – Ли – </a:t>
            </a:r>
            <a:r>
              <a:rPr lang="ru-RU" dirty="0" err="1" smtClean="0"/>
              <a:t>Арикавы</a:t>
            </a:r>
            <a:r>
              <a:rPr lang="ru-RU" dirty="0" smtClean="0"/>
              <a:t> – </a:t>
            </a:r>
            <a:r>
              <a:rPr lang="ru-RU" dirty="0" err="1" smtClean="0"/>
              <a:t>Аримуры</a:t>
            </a:r>
            <a:r>
              <a:rPr lang="ru-RU" dirty="0" smtClean="0"/>
              <a:t> - Парка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Лемма 9.2: </a:t>
            </a:r>
            <a:r>
              <a:rPr lang="en-US" dirty="0" smtClean="0"/>
              <a:t>LCP(S[i+1..n-1], S[j+1..n-1]) </a:t>
            </a:r>
            <a:r>
              <a:rPr lang="ru-RU" dirty="0" smtClean="0"/>
              <a:t>⩾</a:t>
            </a:r>
            <a:r>
              <a:rPr lang="en-US" dirty="0" smtClean="0"/>
              <a:t> LCP(S[i..n-1], S[j..n-1]) – 1.</a:t>
            </a:r>
          </a:p>
          <a:p>
            <a:r>
              <a:rPr lang="ru-RU" dirty="0" smtClean="0"/>
              <a:t>Лемма 9.3: пусть </a:t>
            </a:r>
            <a:r>
              <a:rPr lang="en-US" dirty="0" err="1" smtClean="0"/>
              <a:t>i</a:t>
            </a:r>
            <a:r>
              <a:rPr lang="en-US" dirty="0" smtClean="0"/>
              <a:t> + 1 &lt; n, </a:t>
            </a:r>
            <a:r>
              <a:rPr lang="en-US" dirty="0" err="1" smtClean="0"/>
              <a:t>pos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+ 1 &lt; n, </a:t>
            </a:r>
            <a:r>
              <a:rPr lang="en-US" dirty="0" err="1" smtClean="0"/>
              <a:t>pos</a:t>
            </a:r>
            <a:r>
              <a:rPr lang="en-US" dirty="0" smtClean="0"/>
              <a:t>[i+1] + 1 &lt; n. </a:t>
            </a:r>
            <a:r>
              <a:rPr lang="ru-RU" dirty="0" smtClean="0"/>
              <a:t>Тогда </a:t>
            </a:r>
            <a:r>
              <a:rPr lang="en-US" dirty="0" err="1" smtClean="0"/>
              <a:t>lcp</a:t>
            </a:r>
            <a:r>
              <a:rPr lang="en-US" dirty="0" smtClean="0"/>
              <a:t>[</a:t>
            </a:r>
            <a:r>
              <a:rPr lang="en-US" dirty="0" err="1" smtClean="0"/>
              <a:t>pos</a:t>
            </a:r>
            <a:r>
              <a:rPr lang="en-US" dirty="0" smtClean="0"/>
              <a:t>[i+1]] </a:t>
            </a:r>
            <a:r>
              <a:rPr lang="ru-RU" dirty="0" smtClean="0"/>
              <a:t>⩾</a:t>
            </a:r>
            <a:r>
              <a:rPr lang="en-US" dirty="0" smtClean="0"/>
              <a:t> </a:t>
            </a:r>
            <a:r>
              <a:rPr lang="en-US" dirty="0" err="1" smtClean="0"/>
              <a:t>lcp</a:t>
            </a:r>
            <a:r>
              <a:rPr lang="en-US" dirty="0" smtClean="0"/>
              <a:t>[</a:t>
            </a:r>
            <a:r>
              <a:rPr lang="en-US" dirty="0" err="1" smtClean="0"/>
              <a:t>pos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]] – 1.</a:t>
            </a:r>
          </a:p>
          <a:p>
            <a:r>
              <a:rPr lang="ru-RU" dirty="0" smtClean="0"/>
              <a:t>Доказательство:</a:t>
            </a:r>
          </a:p>
          <a:p>
            <a:pPr lvl="1"/>
            <a:r>
              <a:rPr lang="ru-RU" dirty="0" smtClean="0"/>
              <a:t>Пусть </a:t>
            </a:r>
            <a:r>
              <a:rPr lang="en-US" dirty="0" err="1" smtClean="0"/>
              <a:t>lcp</a:t>
            </a:r>
            <a:r>
              <a:rPr lang="en-US" dirty="0" smtClean="0"/>
              <a:t>[</a:t>
            </a:r>
            <a:r>
              <a:rPr lang="en-US" dirty="0" err="1" smtClean="0"/>
              <a:t>pos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]] = z &gt; 0 (</a:t>
            </a:r>
            <a:r>
              <a:rPr lang="ru-RU" dirty="0" smtClean="0"/>
              <a:t>случай </a:t>
            </a:r>
            <a:r>
              <a:rPr lang="en-US" dirty="0" smtClean="0"/>
              <a:t>z = 0</a:t>
            </a:r>
            <a:r>
              <a:rPr lang="ru-RU" dirty="0" smtClean="0"/>
              <a:t> тривиален); </a:t>
            </a:r>
            <a:endParaRPr lang="en-US" dirty="0" smtClean="0"/>
          </a:p>
          <a:p>
            <a:pPr lvl="1"/>
            <a:r>
              <a:rPr lang="ru-RU" dirty="0" smtClean="0"/>
              <a:t>Пусть </a:t>
            </a:r>
            <a:r>
              <a:rPr lang="en-US" dirty="0" err="1" smtClean="0"/>
              <a:t>suffArr</a:t>
            </a:r>
            <a:r>
              <a:rPr lang="en-US" dirty="0" smtClean="0"/>
              <a:t>[</a:t>
            </a:r>
            <a:r>
              <a:rPr lang="en-US" dirty="0" err="1" smtClean="0"/>
              <a:t>pos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+ 1] = v. </a:t>
            </a:r>
            <a:r>
              <a:rPr lang="ru-RU" dirty="0" smtClean="0"/>
              <a:t>Тогда: 1) </a:t>
            </a:r>
            <a:r>
              <a:rPr lang="en-US" dirty="0" smtClean="0"/>
              <a:t>S[i..n-1] &lt; S[v..n-1];</a:t>
            </a:r>
            <a:r>
              <a:rPr lang="ru-RU" dirty="0" smtClean="0"/>
              <a:t> </a:t>
            </a:r>
            <a:r>
              <a:rPr lang="en-US" dirty="0" smtClean="0"/>
              <a:t>2) S[i..i+z-1] = S[v..v+z-1].</a:t>
            </a:r>
          </a:p>
          <a:p>
            <a:pPr lvl="1"/>
            <a:r>
              <a:rPr lang="ru-RU" dirty="0" smtClean="0"/>
              <a:t>Так как </a:t>
            </a:r>
            <a:r>
              <a:rPr lang="en-US" dirty="0" smtClean="0"/>
              <a:t>z &gt; 0, </a:t>
            </a:r>
            <a:r>
              <a:rPr lang="ru-RU" dirty="0" smtClean="0"/>
              <a:t>то: 1) 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ru-RU" dirty="0" smtClean="0"/>
              <a:t>+1</a:t>
            </a:r>
            <a:r>
              <a:rPr lang="en-US" dirty="0" smtClean="0"/>
              <a:t>..n-1] &lt; S[v</a:t>
            </a:r>
            <a:r>
              <a:rPr lang="ru-RU" dirty="0" smtClean="0"/>
              <a:t>+1</a:t>
            </a:r>
            <a:r>
              <a:rPr lang="en-US" dirty="0" smtClean="0"/>
              <a:t>..n-1]</a:t>
            </a:r>
            <a:r>
              <a:rPr lang="ru-RU" dirty="0" smtClean="0"/>
              <a:t>; </a:t>
            </a:r>
            <a:r>
              <a:rPr lang="en-US" dirty="0" smtClean="0"/>
              <a:t>                   </a:t>
            </a:r>
            <a:r>
              <a:rPr lang="ru-RU" dirty="0" smtClean="0"/>
              <a:t>2) </a:t>
            </a:r>
            <a:r>
              <a:rPr lang="en-US" dirty="0" smtClean="0"/>
              <a:t>LCP(S[</a:t>
            </a:r>
            <a:r>
              <a:rPr lang="en-US" dirty="0" err="1" smtClean="0"/>
              <a:t>i</a:t>
            </a:r>
            <a:r>
              <a:rPr lang="ru-RU" dirty="0" smtClean="0"/>
              <a:t>+1</a:t>
            </a:r>
            <a:r>
              <a:rPr lang="en-US" dirty="0" smtClean="0"/>
              <a:t>..n-1], S[v</a:t>
            </a:r>
            <a:r>
              <a:rPr lang="ru-RU" dirty="0" smtClean="0"/>
              <a:t>+1</a:t>
            </a:r>
            <a:r>
              <a:rPr lang="en-US" dirty="0" smtClean="0"/>
              <a:t>..n-1]) = z-1.</a:t>
            </a:r>
          </a:p>
          <a:p>
            <a:pPr lvl="1"/>
            <a:r>
              <a:rPr lang="ru-RU" dirty="0" smtClean="0"/>
              <a:t>Следовательно, по лемме 9.1 </a:t>
            </a:r>
            <a:r>
              <a:rPr lang="en-US" dirty="0" err="1" smtClean="0"/>
              <a:t>lcp</a:t>
            </a:r>
            <a:r>
              <a:rPr lang="en-US" dirty="0" smtClean="0"/>
              <a:t>[</a:t>
            </a:r>
            <a:r>
              <a:rPr lang="en-US" dirty="0" err="1" smtClean="0"/>
              <a:t>pos</a:t>
            </a:r>
            <a:r>
              <a:rPr lang="en-US" dirty="0" smtClean="0"/>
              <a:t>[i+1]] </a:t>
            </a:r>
            <a:r>
              <a:rPr lang="ru-RU" dirty="0" smtClean="0"/>
              <a:t>⩾ </a:t>
            </a:r>
            <a:r>
              <a:rPr lang="en-US" dirty="0" smtClean="0"/>
              <a:t>LCP(S[</a:t>
            </a:r>
            <a:r>
              <a:rPr lang="en-US" dirty="0" err="1" smtClean="0"/>
              <a:t>i</a:t>
            </a:r>
            <a:r>
              <a:rPr lang="ru-RU" dirty="0" smtClean="0"/>
              <a:t>+1</a:t>
            </a:r>
            <a:r>
              <a:rPr lang="en-US" dirty="0" smtClean="0"/>
              <a:t>..n-1], S[v</a:t>
            </a:r>
            <a:r>
              <a:rPr lang="ru-RU" dirty="0" smtClean="0"/>
              <a:t>+1</a:t>
            </a:r>
            <a:r>
              <a:rPr lang="en-US" dirty="0" smtClean="0"/>
              <a:t>..n-1]) = z – 1, QED.</a:t>
            </a:r>
          </a:p>
          <a:p>
            <a:pPr marL="457200" lvl="1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6522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Lcp</a:t>
            </a:r>
            <a:r>
              <a:rPr lang="en-US" dirty="0" smtClean="0"/>
              <a:t>: </a:t>
            </a:r>
            <a:r>
              <a:rPr lang="ru-RU" dirty="0" smtClean="0"/>
              <a:t>алгоритм </a:t>
            </a:r>
            <a:r>
              <a:rPr lang="ru-RU" dirty="0" err="1" smtClean="0"/>
              <a:t>Касаи</a:t>
            </a:r>
            <a:r>
              <a:rPr lang="ru-RU" dirty="0" smtClean="0"/>
              <a:t> – Ли – </a:t>
            </a:r>
            <a:r>
              <a:rPr lang="ru-RU" dirty="0" err="1" smtClean="0"/>
              <a:t>Арикавы</a:t>
            </a:r>
            <a:r>
              <a:rPr lang="ru-RU" dirty="0" smtClean="0"/>
              <a:t> – </a:t>
            </a:r>
            <a:r>
              <a:rPr lang="ru-RU" dirty="0" err="1" smtClean="0"/>
              <a:t>Аримуры</a:t>
            </a:r>
            <a:r>
              <a:rPr lang="ru-RU" dirty="0" smtClean="0"/>
              <a:t> - Парка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Сам же алгоритм заключается в следующем:</a:t>
            </a:r>
          </a:p>
          <a:p>
            <a:pPr lvl="1"/>
            <a:r>
              <a:rPr lang="ru-RU" dirty="0" smtClean="0"/>
              <a:t>Будем вычислять </a:t>
            </a:r>
            <a:r>
              <a:rPr lang="en-US" dirty="0" err="1" smtClean="0"/>
              <a:t>lcp</a:t>
            </a:r>
            <a:r>
              <a:rPr lang="en-US" dirty="0" smtClean="0"/>
              <a:t>[</a:t>
            </a:r>
            <a:r>
              <a:rPr lang="en-US" dirty="0" err="1" smtClean="0"/>
              <a:t>pos</a:t>
            </a:r>
            <a:r>
              <a:rPr lang="en-US" dirty="0" smtClean="0"/>
              <a:t>[0]], </a:t>
            </a:r>
            <a:r>
              <a:rPr lang="en-US" dirty="0" err="1" smtClean="0"/>
              <a:t>lcp</a:t>
            </a:r>
            <a:r>
              <a:rPr lang="en-US" dirty="0" smtClean="0"/>
              <a:t>[</a:t>
            </a:r>
            <a:r>
              <a:rPr lang="en-US" dirty="0" err="1" smtClean="0"/>
              <a:t>pos</a:t>
            </a:r>
            <a:r>
              <a:rPr lang="en-US" dirty="0" smtClean="0"/>
              <a:t>[1]], …, </a:t>
            </a:r>
            <a:r>
              <a:rPr lang="en-US" dirty="0" err="1" smtClean="0"/>
              <a:t>lcp</a:t>
            </a:r>
            <a:r>
              <a:rPr lang="en-US" dirty="0" smtClean="0"/>
              <a:t>[</a:t>
            </a:r>
            <a:r>
              <a:rPr lang="en-US" dirty="0" err="1" smtClean="0"/>
              <a:t>pos</a:t>
            </a:r>
            <a:r>
              <a:rPr lang="en-US" dirty="0" smtClean="0"/>
              <a:t>[n-1]] (</a:t>
            </a:r>
            <a:r>
              <a:rPr lang="ru-RU" dirty="0" smtClean="0"/>
              <a:t>кроме, разумеется, того </a:t>
            </a:r>
            <a:r>
              <a:rPr lang="en-US" dirty="0" err="1" smtClean="0"/>
              <a:t>lcp</a:t>
            </a:r>
            <a:r>
              <a:rPr lang="en-US" dirty="0" smtClean="0"/>
              <a:t>[</a:t>
            </a:r>
            <a:r>
              <a:rPr lang="en-US" dirty="0" err="1" smtClean="0"/>
              <a:t>pos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]], </a:t>
            </a:r>
            <a:r>
              <a:rPr lang="ru-RU" dirty="0" smtClean="0"/>
              <a:t>что </a:t>
            </a:r>
            <a:r>
              <a:rPr lang="en-US" dirty="0" err="1" smtClean="0"/>
              <a:t>pos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]=n-1);</a:t>
            </a:r>
          </a:p>
          <a:p>
            <a:pPr lvl="1"/>
            <a:r>
              <a:rPr lang="ru-RU" dirty="0" smtClean="0"/>
              <a:t>Вычисляем каждое </a:t>
            </a:r>
            <a:r>
              <a:rPr lang="en-US" dirty="0" err="1" smtClean="0"/>
              <a:t>lcp</a:t>
            </a:r>
            <a:r>
              <a:rPr lang="en-US" dirty="0" smtClean="0"/>
              <a:t> </a:t>
            </a:r>
            <a:r>
              <a:rPr lang="ru-RU" dirty="0" smtClean="0"/>
              <a:t>«</a:t>
            </a:r>
            <a:r>
              <a:rPr lang="ru-RU" dirty="0" err="1" smtClean="0"/>
              <a:t>втупую</a:t>
            </a:r>
            <a:r>
              <a:rPr lang="ru-RU" dirty="0" smtClean="0"/>
              <a:t>»;</a:t>
            </a:r>
          </a:p>
          <a:p>
            <a:pPr lvl="1"/>
            <a:r>
              <a:rPr lang="ru-RU" dirty="0" smtClean="0"/>
              <a:t>При вычислении </a:t>
            </a:r>
            <a:r>
              <a:rPr lang="en-US" dirty="0" err="1" smtClean="0"/>
              <a:t>lcp</a:t>
            </a:r>
            <a:r>
              <a:rPr lang="en-US" dirty="0" smtClean="0"/>
              <a:t>[</a:t>
            </a:r>
            <a:r>
              <a:rPr lang="en-US" dirty="0" err="1" smtClean="0"/>
              <a:t>pos</a:t>
            </a:r>
            <a:r>
              <a:rPr lang="en-US" dirty="0" smtClean="0"/>
              <a:t>[i+1]], </a:t>
            </a:r>
            <a:r>
              <a:rPr lang="ru-RU" dirty="0" smtClean="0"/>
              <a:t>если </a:t>
            </a:r>
            <a:r>
              <a:rPr lang="en-US" dirty="0" err="1" smtClean="0"/>
              <a:t>lcp</a:t>
            </a:r>
            <a:r>
              <a:rPr lang="en-US" dirty="0" smtClean="0"/>
              <a:t>[</a:t>
            </a:r>
            <a:r>
              <a:rPr lang="en-US" dirty="0" err="1" smtClean="0"/>
              <a:t>pos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]] </a:t>
            </a:r>
            <a:r>
              <a:rPr lang="ru-RU" dirty="0" smtClean="0"/>
              <a:t>вычислялось, пользуемся леммой </a:t>
            </a:r>
            <a:r>
              <a:rPr lang="en-US" dirty="0" smtClean="0"/>
              <a:t>9.3.</a:t>
            </a:r>
          </a:p>
          <a:p>
            <a:r>
              <a:rPr lang="ru-RU" dirty="0" smtClean="0"/>
              <a:t>Заметим, что «текущее значение» </a:t>
            </a:r>
            <a:r>
              <a:rPr lang="en-US" dirty="0" err="1" smtClean="0"/>
              <a:t>lcp</a:t>
            </a:r>
            <a:r>
              <a:rPr lang="en-US" dirty="0" smtClean="0"/>
              <a:t> </a:t>
            </a:r>
            <a:r>
              <a:rPr lang="ru-RU" dirty="0" smtClean="0"/>
              <a:t>на каждой итерации уменьшается не более, чем на 1 и не может превысить </a:t>
            </a:r>
            <a:r>
              <a:rPr lang="en-US" dirty="0" smtClean="0"/>
              <a:t>n-1; </a:t>
            </a:r>
            <a:r>
              <a:rPr lang="ru-RU" dirty="0" smtClean="0"/>
              <a:t>следовательно, увеличений </a:t>
            </a:r>
            <a:r>
              <a:rPr lang="en-US" dirty="0" err="1" smtClean="0"/>
              <a:t>lcp</a:t>
            </a:r>
            <a:r>
              <a:rPr lang="en-US" dirty="0" smtClean="0"/>
              <a:t>, </a:t>
            </a:r>
            <a:r>
              <a:rPr lang="ru-RU" dirty="0" smtClean="0"/>
              <a:t>т.е. успешных итераций «тупого» цикла, не превосходит </a:t>
            </a:r>
            <a:r>
              <a:rPr lang="en-US" dirty="0" smtClean="0"/>
              <a:t>O(n).</a:t>
            </a:r>
          </a:p>
          <a:p>
            <a:r>
              <a:rPr lang="ru-RU" dirty="0" err="1" smtClean="0"/>
              <a:t>Т.о</a:t>
            </a:r>
            <a:r>
              <a:rPr lang="ru-RU" dirty="0" smtClean="0"/>
              <a:t>., время работы алгоритма есть </a:t>
            </a:r>
            <a:r>
              <a:rPr lang="en-US" dirty="0" smtClean="0"/>
              <a:t>O(n).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40038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Суффиксное</a:t>
            </a:r>
            <a:r>
              <a:rPr lang="ru-RU" dirty="0" smtClean="0"/>
              <a:t> дерево.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281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Суффиксное</a:t>
            </a:r>
            <a:r>
              <a:rPr lang="ru-RU" dirty="0" smtClean="0"/>
              <a:t> дерево: предпосылки и базовые определения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В идеале, хотелось бы искать шаблон </a:t>
            </a:r>
            <a:r>
              <a:rPr lang="en-US" dirty="0" smtClean="0"/>
              <a:t>P</a:t>
            </a:r>
            <a:r>
              <a:rPr lang="ru-RU" dirty="0" smtClean="0"/>
              <a:t> в строке </a:t>
            </a:r>
            <a:r>
              <a:rPr lang="en-US" dirty="0" smtClean="0"/>
              <a:t>S </a:t>
            </a:r>
            <a:r>
              <a:rPr lang="ru-RU" dirty="0" smtClean="0"/>
              <a:t>за время </a:t>
            </a:r>
            <a:r>
              <a:rPr lang="en-US" dirty="0" smtClean="0"/>
              <a:t>O(|P|);</a:t>
            </a:r>
            <a:r>
              <a:rPr lang="ru-RU" dirty="0" smtClean="0"/>
              <a:t> с помощью же </a:t>
            </a:r>
            <a:r>
              <a:rPr lang="ru-RU" dirty="0" err="1" smtClean="0"/>
              <a:t>суффиксного</a:t>
            </a:r>
            <a:r>
              <a:rPr lang="ru-RU" dirty="0" smtClean="0"/>
              <a:t> массива удается достичь либо времени </a:t>
            </a:r>
            <a:r>
              <a:rPr lang="en-US" dirty="0" smtClean="0"/>
              <a:t>O(|</a:t>
            </a:r>
            <a:r>
              <a:rPr lang="en-US" dirty="0" err="1" smtClean="0"/>
              <a:t>P|log|S</a:t>
            </a:r>
            <a:r>
              <a:rPr lang="en-US" dirty="0" smtClean="0"/>
              <a:t>|), </a:t>
            </a:r>
            <a:r>
              <a:rPr lang="ru-RU" dirty="0" smtClean="0"/>
              <a:t>либо </a:t>
            </a:r>
            <a:r>
              <a:rPr lang="en-US" dirty="0" smtClean="0"/>
              <a:t>O(|P| + log |S|) </a:t>
            </a:r>
            <a:r>
              <a:rPr lang="ru-RU" dirty="0" smtClean="0"/>
              <a:t>ценой сложного либо дорогого по времени и памяти </a:t>
            </a:r>
            <a:r>
              <a:rPr lang="ru-RU" dirty="0" err="1" smtClean="0"/>
              <a:t>предподсчета</a:t>
            </a:r>
            <a:r>
              <a:rPr lang="ru-RU" dirty="0" smtClean="0"/>
              <a:t>;</a:t>
            </a:r>
          </a:p>
          <a:p>
            <a:r>
              <a:rPr lang="ru-RU" dirty="0" smtClean="0"/>
              <a:t>Альтернативный подход: построим бор из всех суффиксов строки </a:t>
            </a:r>
            <a:r>
              <a:rPr lang="en-US" dirty="0" smtClean="0"/>
              <a:t>S. </a:t>
            </a:r>
            <a:r>
              <a:rPr lang="ru-RU" dirty="0" smtClean="0"/>
              <a:t>Тогда на каждый запрос можно отвечать за время </a:t>
            </a:r>
            <a:r>
              <a:rPr lang="en-US" dirty="0" smtClean="0"/>
              <a:t>O(|P|) (</a:t>
            </a:r>
            <a:r>
              <a:rPr lang="ru-RU" dirty="0" smtClean="0"/>
              <a:t>размер алфавита считаем, как и прежде, константой);</a:t>
            </a:r>
          </a:p>
          <a:p>
            <a:r>
              <a:rPr lang="ru-RU" dirty="0" smtClean="0"/>
              <a:t>Однако время построения бора есть </a:t>
            </a:r>
            <a:r>
              <a:rPr lang="en-US" dirty="0" smtClean="0"/>
              <a:t>O(|S|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r>
              <a:rPr lang="ru-RU" dirty="0" smtClean="0"/>
              <a:t>, равно как и хранимая память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Можно ли оптимизировать такой </a:t>
            </a:r>
            <a:r>
              <a:rPr lang="ru-RU" dirty="0" err="1" smtClean="0"/>
              <a:t>суффиксный</a:t>
            </a:r>
            <a:r>
              <a:rPr lang="ru-RU" dirty="0" smtClean="0"/>
              <a:t> бор?</a:t>
            </a:r>
          </a:p>
          <a:p>
            <a:r>
              <a:rPr lang="ru-RU" dirty="0" smtClean="0"/>
              <a:t>Воспользуемся тем, что: 1) любой путь по нашему бору есть подстрока </a:t>
            </a:r>
            <a:r>
              <a:rPr lang="en-US" dirty="0" smtClean="0"/>
              <a:t>S; 2) </a:t>
            </a:r>
            <a:r>
              <a:rPr lang="ru-RU" dirty="0" smtClean="0"/>
              <a:t>из многих вершин исходит лишь одно ребро; сожмем «цепочки» из таких вершин в одно ребро, а соответствующую строку закодируем как подстроку </a:t>
            </a:r>
            <a:r>
              <a:rPr lang="en-US" dirty="0" smtClean="0"/>
              <a:t>S;</a:t>
            </a:r>
            <a:r>
              <a:rPr lang="en-US" dirty="0"/>
              <a:t> </a:t>
            </a:r>
            <a:r>
              <a:rPr lang="ru-RU" dirty="0" smtClean="0"/>
              <a:t>вершинами.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158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280"/>
            <a:ext cx="7510005" cy="683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55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ru-RU" dirty="0" err="1" smtClean="0"/>
              <a:t>Суффиксное</a:t>
            </a:r>
            <a:r>
              <a:rPr lang="ru-RU" dirty="0" smtClean="0"/>
              <a:t> дерево: линейность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Такое дерево называется </a:t>
            </a:r>
            <a:r>
              <a:rPr lang="ru-RU" i="1" dirty="0" smtClean="0"/>
              <a:t>сжатым </a:t>
            </a:r>
            <a:r>
              <a:rPr lang="ru-RU" i="1" dirty="0" err="1" smtClean="0"/>
              <a:t>суффиксным</a:t>
            </a:r>
            <a:r>
              <a:rPr lang="ru-RU" i="1" dirty="0" smtClean="0"/>
              <a:t> бором</a:t>
            </a:r>
            <a:r>
              <a:rPr lang="ru-RU" dirty="0" smtClean="0"/>
              <a:t>, или </a:t>
            </a:r>
            <a:r>
              <a:rPr lang="ru-RU" i="1" dirty="0" err="1" smtClean="0"/>
              <a:t>суффиксным</a:t>
            </a:r>
            <a:r>
              <a:rPr lang="ru-RU" i="1" dirty="0" smtClean="0"/>
              <a:t> деревом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Однако сколько же вершин в таком дереве:</a:t>
            </a:r>
          </a:p>
          <a:p>
            <a:r>
              <a:rPr lang="ru-RU" u="sng" dirty="0" smtClean="0"/>
              <a:t>Лемма 9.4</a:t>
            </a:r>
            <a:r>
              <a:rPr lang="ru-RU" dirty="0" smtClean="0"/>
              <a:t>: в </a:t>
            </a:r>
            <a:r>
              <a:rPr lang="ru-RU" dirty="0" err="1" smtClean="0"/>
              <a:t>суффиксном</a:t>
            </a:r>
            <a:r>
              <a:rPr lang="ru-RU" dirty="0" smtClean="0"/>
              <a:t> дереве строки </a:t>
            </a:r>
            <a:r>
              <a:rPr lang="en-US" dirty="0" smtClean="0"/>
              <a:t>S</a:t>
            </a:r>
            <a:r>
              <a:rPr lang="ru-RU" dirty="0"/>
              <a:t> </a:t>
            </a:r>
            <a:r>
              <a:rPr lang="ru-RU" dirty="0" smtClean="0"/>
              <a:t>не более чем </a:t>
            </a:r>
            <a:r>
              <a:rPr lang="en-US" dirty="0" smtClean="0"/>
              <a:t>|S| </a:t>
            </a:r>
            <a:r>
              <a:rPr lang="ru-RU" dirty="0" smtClean="0"/>
              <a:t>листов и не более чем </a:t>
            </a:r>
            <a:r>
              <a:rPr lang="en-US" dirty="0" smtClean="0"/>
              <a:t>|S| </a:t>
            </a:r>
            <a:r>
              <a:rPr lang="ru-RU" dirty="0" smtClean="0"/>
              <a:t>внутренних вершин.</a:t>
            </a:r>
          </a:p>
          <a:p>
            <a:r>
              <a:rPr lang="ru-RU" dirty="0" smtClean="0"/>
              <a:t>Доказательство:</a:t>
            </a:r>
          </a:p>
          <a:p>
            <a:pPr lvl="1"/>
            <a:r>
              <a:rPr lang="ru-RU" dirty="0" smtClean="0"/>
              <a:t>Будем добавлять суффиксы по очереди;</a:t>
            </a:r>
          </a:p>
          <a:p>
            <a:pPr lvl="1"/>
            <a:r>
              <a:rPr lang="ru-RU" dirty="0" smtClean="0"/>
              <a:t>При добавлении очередного суффикса мы поначалу идем по дереву и либо доходим до конца строки (в этом случае дерево не изменилось), либо в какой-то момент нам приходится создать новое ребро (и, если проблема возникла на ребре, новую вершину).</a:t>
            </a:r>
          </a:p>
          <a:p>
            <a:pPr lvl="1"/>
            <a:r>
              <a:rPr lang="ru-RU" dirty="0" smtClean="0"/>
              <a:t>Очевидно, остаток пути необходимо записать как одно новое ребро, ведущее в один новый лист; таким образом, при добавлении нового суффикса в дереве появляется не более одной внутренней вершины и не более одного листа;</a:t>
            </a:r>
          </a:p>
          <a:p>
            <a:pPr lvl="1"/>
            <a:r>
              <a:rPr lang="ru-RU" dirty="0" smtClean="0"/>
              <a:t>Тот факт, что после добавления первого суффикса в дереве ровно одна внутренняя вершина и один лист, завершает доказательство.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8958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6004"/>
            <a:ext cx="9144000" cy="1108740"/>
          </a:xfrm>
        </p:spPr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Укконена</a:t>
            </a:r>
            <a:r>
              <a:rPr lang="ru-RU" dirty="0" smtClean="0"/>
              <a:t>: начало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Лемма 9.4 гарантирует линейность по памяти; однако время построения остается квадратичным.</a:t>
            </a:r>
          </a:p>
          <a:p>
            <a:r>
              <a:rPr lang="ru-RU" dirty="0" smtClean="0"/>
              <a:t>Рассмотрим алгоритм </a:t>
            </a:r>
            <a:r>
              <a:rPr lang="ru-RU" dirty="0" err="1" smtClean="0"/>
              <a:t>Укконена</a:t>
            </a:r>
            <a:r>
              <a:rPr lang="ru-RU" dirty="0" smtClean="0"/>
              <a:t>, который по строке </a:t>
            </a:r>
            <a:r>
              <a:rPr lang="en-US" dirty="0" smtClean="0"/>
              <a:t>S </a:t>
            </a:r>
            <a:r>
              <a:rPr lang="ru-RU" dirty="0" smtClean="0"/>
              <a:t>строит сжатое </a:t>
            </a:r>
            <a:r>
              <a:rPr lang="ru-RU" dirty="0" err="1" smtClean="0"/>
              <a:t>суффиксное</a:t>
            </a:r>
            <a:r>
              <a:rPr lang="ru-RU" dirty="0" smtClean="0"/>
              <a:t> дерево за </a:t>
            </a:r>
            <a:r>
              <a:rPr lang="en-US" dirty="0" smtClean="0"/>
              <a:t>O(|S|); </a:t>
            </a:r>
            <a:r>
              <a:rPr lang="ru-RU" dirty="0" smtClean="0"/>
              <a:t>чтобы описать данный алгоритм, исследуем некоторые свойства </a:t>
            </a:r>
            <a:r>
              <a:rPr lang="ru-RU" dirty="0" err="1" smtClean="0"/>
              <a:t>суффиксного</a:t>
            </a:r>
            <a:r>
              <a:rPr lang="ru-RU" dirty="0" smtClean="0"/>
              <a:t> дерева.</a:t>
            </a:r>
            <a:endParaRPr lang="en-US" dirty="0" smtClean="0"/>
          </a:p>
          <a:p>
            <a:r>
              <a:rPr lang="ru-RU" dirty="0" smtClean="0"/>
              <a:t>Пусть мы идем по какому-нибудь пути в дереве.</a:t>
            </a:r>
          </a:p>
          <a:p>
            <a:r>
              <a:rPr lang="ru-RU" dirty="0" smtClean="0"/>
              <a:t>В каждый момент времени мы находимся на ребре, ведущем в некоторую вершину </a:t>
            </a:r>
            <a:r>
              <a:rPr lang="en-US" dirty="0" smtClean="0"/>
              <a:t>v, </a:t>
            </a:r>
            <a:r>
              <a:rPr lang="ru-RU" dirty="0" smtClean="0"/>
              <a:t>и находимся на расстоянии </a:t>
            </a:r>
            <a:r>
              <a:rPr lang="en-US" dirty="0" err="1" smtClean="0"/>
              <a:t>dist</a:t>
            </a:r>
            <a:r>
              <a:rPr lang="en-US" dirty="0" smtClean="0"/>
              <a:t> </a:t>
            </a:r>
            <a:r>
              <a:rPr lang="ru-RU" dirty="0" smtClean="0"/>
              <a:t>(возможно, нулевом) от неё.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8332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Укконена</a:t>
            </a:r>
            <a:r>
              <a:rPr lang="ru-RU" dirty="0" smtClean="0"/>
              <a:t>: </a:t>
            </a:r>
            <a:r>
              <a:rPr lang="en-US" dirty="0" err="1"/>
              <a:t>l</a:t>
            </a:r>
            <a:r>
              <a:rPr lang="en-US" dirty="0" err="1" smtClean="0"/>
              <a:t>astNotLeaf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/>
          <a:lstStyle/>
          <a:p>
            <a:r>
              <a:rPr lang="ru-RU" dirty="0" smtClean="0"/>
              <a:t>Параметры </a:t>
            </a:r>
            <a:r>
              <a:rPr lang="en-US" dirty="0" smtClean="0"/>
              <a:t>v </a:t>
            </a:r>
            <a:r>
              <a:rPr lang="ru-RU" dirty="0" smtClean="0"/>
              <a:t>и </a:t>
            </a:r>
            <a:r>
              <a:rPr lang="en-US" dirty="0" err="1" smtClean="0"/>
              <a:t>dist</a:t>
            </a:r>
            <a:r>
              <a:rPr lang="en-US" dirty="0" smtClean="0"/>
              <a:t> </a:t>
            </a:r>
            <a:r>
              <a:rPr lang="ru-RU" dirty="0" smtClean="0"/>
              <a:t>будем хранить в структуре: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Position {</a:t>
            </a:r>
          </a:p>
          <a:p>
            <a:pPr lvl="2"/>
            <a:r>
              <a:rPr lang="en-US" dirty="0" smtClean="0"/>
              <a:t>uint32 v, </a:t>
            </a:r>
            <a:r>
              <a:rPr lang="en-US" dirty="0" err="1" smtClean="0"/>
              <a:t>dist</a:t>
            </a:r>
            <a:r>
              <a:rPr lang="en-US" dirty="0" smtClean="0"/>
              <a:t>;  </a:t>
            </a:r>
          </a:p>
          <a:p>
            <a:pPr lvl="1"/>
            <a:r>
              <a:rPr lang="en-US" dirty="0" smtClean="0"/>
              <a:t>};</a:t>
            </a:r>
            <a:endParaRPr lang="ru-RU" dirty="0" smtClean="0"/>
          </a:p>
          <a:p>
            <a:r>
              <a:rPr lang="ru-RU" dirty="0" smtClean="0"/>
              <a:t>По сути, позиция – это вершина в «разжатом» </a:t>
            </a:r>
            <a:r>
              <a:rPr lang="ru-RU" dirty="0" err="1" smtClean="0"/>
              <a:t>суффиксном</a:t>
            </a:r>
            <a:r>
              <a:rPr lang="ru-RU" dirty="0" smtClean="0"/>
              <a:t> дереве;</a:t>
            </a:r>
            <a:endParaRPr lang="en-US" dirty="0" smtClean="0"/>
          </a:p>
          <a:p>
            <a:r>
              <a:rPr lang="ru-RU" dirty="0" smtClean="0"/>
              <a:t>Для каждой вершины можно хранить единственное входящее в неё ребро; следовательно, для каждой позиции за </a:t>
            </a:r>
            <a:r>
              <a:rPr lang="en-US" dirty="0" smtClean="0"/>
              <a:t>O(1)</a:t>
            </a:r>
            <a:r>
              <a:rPr lang="ru-RU" dirty="0" smtClean="0"/>
              <a:t> и заданного символа </a:t>
            </a:r>
            <a:r>
              <a:rPr lang="en-US" dirty="0" smtClean="0"/>
              <a:t>c </a:t>
            </a:r>
            <a:r>
              <a:rPr lang="ru-RU" dirty="0" smtClean="0"/>
              <a:t>можно определить, можно ли пройти по</a:t>
            </a:r>
            <a:r>
              <a:rPr lang="en-US" dirty="0" smtClean="0"/>
              <a:t> </a:t>
            </a:r>
            <a:r>
              <a:rPr lang="ru-RU" dirty="0" smtClean="0"/>
              <a:t>этому символу.</a:t>
            </a:r>
          </a:p>
        </p:txBody>
      </p:sp>
    </p:spTree>
    <p:extLst>
      <p:ext uri="{BB962C8B-B14F-4D97-AF65-F5344CB8AC3E}">
        <p14:creationId xmlns:p14="http://schemas.microsoft.com/office/powerpoint/2010/main" val="369427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Укконена</a:t>
            </a:r>
            <a:r>
              <a:rPr lang="ru-RU" dirty="0" smtClean="0"/>
              <a:t>: </a:t>
            </a:r>
            <a:r>
              <a:rPr lang="en-US" dirty="0" err="1" smtClean="0"/>
              <a:t>lastNotLeaf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Какие же позиции соответствуют суффиксам?</a:t>
            </a:r>
          </a:p>
          <a:p>
            <a:r>
              <a:rPr lang="ru-RU" dirty="0" smtClean="0"/>
              <a:t>Некоторые из </a:t>
            </a:r>
            <a:r>
              <a:rPr lang="ru-RU" dirty="0" smtClean="0"/>
              <a:t>этих позиций</a:t>
            </a:r>
            <a:r>
              <a:rPr lang="ru-RU" dirty="0" smtClean="0"/>
              <a:t> </a:t>
            </a:r>
            <a:r>
              <a:rPr lang="ru-RU" dirty="0" smtClean="0"/>
              <a:t>являются листами, некоторые – нет. Рассмотрим пару простых свойств.</a:t>
            </a:r>
          </a:p>
          <a:p>
            <a:r>
              <a:rPr lang="ru-RU" u="sng" dirty="0" smtClean="0"/>
              <a:t>Лемма 9.5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ru-RU" dirty="0" err="1" smtClean="0"/>
              <a:t>суффиксном</a:t>
            </a:r>
            <a:r>
              <a:rPr lang="ru-RU" dirty="0" smtClean="0"/>
              <a:t> дереве строки </a:t>
            </a:r>
            <a:r>
              <a:rPr lang="en-US" dirty="0" smtClean="0"/>
              <a:t>S </a:t>
            </a:r>
            <a:r>
              <a:rPr lang="ru-RU" dirty="0" smtClean="0"/>
              <a:t>строке </a:t>
            </a:r>
            <a:r>
              <a:rPr lang="en-US" dirty="0" smtClean="0"/>
              <a:t>P </a:t>
            </a:r>
            <a:r>
              <a:rPr lang="ru-RU" dirty="0" smtClean="0"/>
              <a:t>соответствует лист ⇔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P – c</a:t>
            </a:r>
            <a:r>
              <a:rPr lang="ru-RU" dirty="0" err="1" smtClean="0"/>
              <a:t>уффикс</a:t>
            </a:r>
            <a:r>
              <a:rPr lang="ru-RU" dirty="0" smtClean="0"/>
              <a:t> </a:t>
            </a:r>
            <a:r>
              <a:rPr lang="en-US" dirty="0" smtClean="0"/>
              <a:t>S </a:t>
            </a:r>
            <a:r>
              <a:rPr lang="ru-RU" dirty="0" smtClean="0"/>
              <a:t>∧</a:t>
            </a:r>
            <a:r>
              <a:rPr lang="en-US" dirty="0" smtClean="0"/>
              <a:t> P </a:t>
            </a:r>
            <a:r>
              <a:rPr lang="ru-RU" dirty="0" smtClean="0"/>
              <a:t>имеет единственное вхождение в </a:t>
            </a:r>
            <a:r>
              <a:rPr lang="en-US" dirty="0" smtClean="0"/>
              <a:t>S).</a:t>
            </a:r>
          </a:p>
          <a:p>
            <a:r>
              <a:rPr lang="ru-RU" dirty="0" smtClean="0"/>
              <a:t>Доказательство: пусть </a:t>
            </a:r>
            <a:r>
              <a:rPr lang="en-US" dirty="0" smtClean="0"/>
              <a:t>P – </a:t>
            </a:r>
            <a:r>
              <a:rPr lang="ru-RU" dirty="0" smtClean="0"/>
              <a:t>подстрока </a:t>
            </a:r>
            <a:r>
              <a:rPr lang="en-US" dirty="0" smtClean="0"/>
              <a:t>S. </a:t>
            </a:r>
            <a:r>
              <a:rPr lang="ru-RU" dirty="0" smtClean="0"/>
              <a:t>Тогда в </a:t>
            </a:r>
            <a:r>
              <a:rPr lang="ru-RU" dirty="0" err="1" smtClean="0"/>
              <a:t>суффиксном</a:t>
            </a:r>
            <a:r>
              <a:rPr lang="ru-RU" dirty="0" smtClean="0"/>
              <a:t> дереве строки </a:t>
            </a:r>
            <a:r>
              <a:rPr lang="en-US" dirty="0" smtClean="0"/>
              <a:t>S </a:t>
            </a:r>
            <a:r>
              <a:rPr lang="ru-RU" dirty="0" smtClean="0"/>
              <a:t>строке </a:t>
            </a:r>
            <a:r>
              <a:rPr lang="en-US" dirty="0" smtClean="0"/>
              <a:t>P </a:t>
            </a:r>
            <a:r>
              <a:rPr lang="ru-RU" dirty="0" smtClean="0"/>
              <a:t>соответствует лист ⇔ у строки </a:t>
            </a:r>
            <a:r>
              <a:rPr lang="en-US" dirty="0" smtClean="0"/>
              <a:t>P</a:t>
            </a:r>
            <a:r>
              <a:rPr lang="ru-RU" dirty="0" smtClean="0"/>
              <a:t> нет не являющегося суффиксом вхождения </a:t>
            </a:r>
            <a:r>
              <a:rPr lang="en-US" dirty="0" smtClean="0"/>
              <a:t>P </a:t>
            </a:r>
            <a:r>
              <a:rPr lang="ru-RU" dirty="0" smtClean="0"/>
              <a:t>в </a:t>
            </a:r>
            <a:r>
              <a:rPr lang="en-US" dirty="0" smtClean="0"/>
              <a:t>S </a:t>
            </a:r>
            <a:r>
              <a:rPr lang="ru-RU" dirty="0" smtClean="0"/>
              <a:t>⇔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P – c</a:t>
            </a:r>
            <a:r>
              <a:rPr lang="ru-RU" dirty="0" err="1" smtClean="0"/>
              <a:t>уффикс</a:t>
            </a:r>
            <a:r>
              <a:rPr lang="ru-RU" dirty="0" smtClean="0"/>
              <a:t> </a:t>
            </a:r>
            <a:r>
              <a:rPr lang="en-US" dirty="0" smtClean="0"/>
              <a:t>S </a:t>
            </a:r>
            <a:r>
              <a:rPr lang="ru-RU" dirty="0" smtClean="0"/>
              <a:t>∧</a:t>
            </a:r>
            <a:r>
              <a:rPr lang="en-US" dirty="0" smtClean="0"/>
              <a:t> P </a:t>
            </a:r>
            <a:r>
              <a:rPr lang="ru-RU" dirty="0" smtClean="0"/>
              <a:t>имеет единственное вхождение в </a:t>
            </a:r>
            <a:r>
              <a:rPr lang="en-US" dirty="0" smtClean="0"/>
              <a:t>S), QED.</a:t>
            </a:r>
            <a:endParaRPr lang="ru-RU" dirty="0" smtClean="0"/>
          </a:p>
          <a:p>
            <a:r>
              <a:rPr lang="ru-RU" u="sng" dirty="0" smtClean="0"/>
              <a:t>Лемма 9.6</a:t>
            </a:r>
            <a:r>
              <a:rPr lang="ru-RU" dirty="0" smtClean="0"/>
              <a:t>: если суффиксу длины </a:t>
            </a:r>
            <a:r>
              <a:rPr lang="en-US" dirty="0" smtClean="0"/>
              <a:t>l0</a:t>
            </a:r>
            <a:r>
              <a:rPr lang="ru-RU" dirty="0" smtClean="0"/>
              <a:t> соответствует позиция-не-лист, то суффиксам всех длин </a:t>
            </a:r>
            <a:r>
              <a:rPr lang="en-US" dirty="0" smtClean="0"/>
              <a:t>l &lt; l0 </a:t>
            </a:r>
            <a:r>
              <a:rPr lang="ru-RU" dirty="0" smtClean="0"/>
              <a:t>соответствуют позиции-не-листы (прямое следствие леммы 9.5).</a:t>
            </a:r>
          </a:p>
        </p:txBody>
      </p:sp>
    </p:spTree>
    <p:extLst>
      <p:ext uri="{BB962C8B-B14F-4D97-AF65-F5344CB8AC3E}">
        <p14:creationId xmlns:p14="http://schemas.microsoft.com/office/powerpoint/2010/main" val="310257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rmAutofit/>
          </a:bodyPr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Укконена</a:t>
            </a:r>
            <a:r>
              <a:rPr lang="ru-RU" dirty="0" smtClean="0"/>
              <a:t>: </a:t>
            </a:r>
            <a:r>
              <a:rPr lang="en-US" dirty="0" err="1" smtClean="0"/>
              <a:t>lastNotLeaf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Из леммы 9.6 следует, что существует такое число </a:t>
            </a:r>
            <a:r>
              <a:rPr lang="en-US" i="1" dirty="0" err="1" smtClean="0"/>
              <a:t>lmax</a:t>
            </a:r>
            <a:r>
              <a:rPr lang="en-US" dirty="0" smtClean="0"/>
              <a:t>, </a:t>
            </a:r>
            <a:r>
              <a:rPr lang="ru-RU" dirty="0" smtClean="0"/>
              <a:t>что все суффиксы строки </a:t>
            </a:r>
            <a:r>
              <a:rPr lang="en-US" dirty="0" smtClean="0"/>
              <a:t>S</a:t>
            </a:r>
            <a:r>
              <a:rPr lang="ru-RU" dirty="0" smtClean="0"/>
              <a:t> длин </a:t>
            </a:r>
            <a:r>
              <a:rPr lang="en-US" i="1" dirty="0" smtClean="0"/>
              <a:t>l</a:t>
            </a:r>
            <a:r>
              <a:rPr lang="en-US" dirty="0" smtClean="0"/>
              <a:t> &gt; </a:t>
            </a:r>
            <a:r>
              <a:rPr lang="en-US" i="1" dirty="0" err="1" smtClean="0"/>
              <a:t>lmax</a:t>
            </a:r>
            <a:r>
              <a:rPr lang="en-US" dirty="0" smtClean="0"/>
              <a:t> </a:t>
            </a:r>
            <a:r>
              <a:rPr lang="ru-RU" dirty="0" smtClean="0"/>
              <a:t>соответствуют листы, а остальным – не-листы. Пусть </a:t>
            </a:r>
            <a:r>
              <a:rPr lang="en-US" i="1" dirty="0" err="1" smtClean="0"/>
              <a:t>lastNotLeaf</a:t>
            </a:r>
            <a:r>
              <a:rPr lang="en-US" dirty="0" smtClean="0"/>
              <a:t> = |S| </a:t>
            </a:r>
            <a:r>
              <a:rPr lang="en-US" i="1" dirty="0" smtClean="0"/>
              <a:t>- </a:t>
            </a:r>
            <a:r>
              <a:rPr lang="en-US" i="1" dirty="0" err="1" smtClean="0"/>
              <a:t>lmax</a:t>
            </a:r>
            <a:r>
              <a:rPr lang="en-US" i="1" dirty="0"/>
              <a:t> </a:t>
            </a:r>
            <a:r>
              <a:rPr lang="en-US" dirty="0" smtClean="0"/>
              <a:t>(</a:t>
            </a:r>
            <a:r>
              <a:rPr lang="ru-RU" dirty="0" smtClean="0"/>
              <a:t>т.е. индекс начала суффикса длины </a:t>
            </a:r>
            <a:r>
              <a:rPr lang="en-US" dirty="0" err="1" smtClean="0"/>
              <a:t>lmax</a:t>
            </a:r>
            <a:r>
              <a:rPr lang="en-US" dirty="0" smtClean="0"/>
              <a:t>), 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i="1" dirty="0" err="1" smtClean="0"/>
              <a:t>posLastNotLeaf</a:t>
            </a:r>
            <a:r>
              <a:rPr lang="en-US" dirty="0" smtClean="0"/>
              <a:t> – </a:t>
            </a:r>
            <a:r>
              <a:rPr lang="ru-RU" dirty="0" smtClean="0"/>
              <a:t>позиция, соответствующая  суффиксу длины </a:t>
            </a:r>
            <a:r>
              <a:rPr lang="en-US" i="1" dirty="0" err="1" smtClean="0"/>
              <a:t>lmax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Будем называть </a:t>
            </a:r>
            <a:r>
              <a:rPr lang="en-US" i="1" dirty="0" err="1" smtClean="0"/>
              <a:t>i</a:t>
            </a:r>
            <a:r>
              <a:rPr lang="en-US" i="1" dirty="0" smtClean="0"/>
              <a:t>-</a:t>
            </a:r>
            <a:r>
              <a:rPr lang="ru-RU" i="1" dirty="0" err="1" smtClean="0"/>
              <a:t>ым</a:t>
            </a:r>
            <a:r>
              <a:rPr lang="ru-RU" i="1" dirty="0" smtClean="0"/>
              <a:t> суффиксом</a:t>
            </a:r>
            <a:r>
              <a:rPr lang="ru-RU" dirty="0" smtClean="0"/>
              <a:t>, или </a:t>
            </a:r>
            <a:r>
              <a:rPr lang="ru-RU" i="1" dirty="0" smtClean="0"/>
              <a:t>суффиксом </a:t>
            </a:r>
            <a:r>
              <a:rPr lang="en-US" i="1" dirty="0" err="1" smtClean="0"/>
              <a:t>i</a:t>
            </a:r>
            <a:r>
              <a:rPr lang="en-US" dirty="0" smtClean="0"/>
              <a:t>,</a:t>
            </a:r>
            <a:r>
              <a:rPr lang="ru-RU" dirty="0" smtClean="0"/>
              <a:t> строки </a:t>
            </a:r>
            <a:r>
              <a:rPr lang="en-US" dirty="0" smtClean="0"/>
              <a:t>S </a:t>
            </a:r>
            <a:r>
              <a:rPr lang="ru-RU" dirty="0" smtClean="0"/>
              <a:t>суффикс 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  <a:r>
              <a:rPr lang="ru-RU" dirty="0" smtClean="0"/>
              <a:t>.</a:t>
            </a:r>
            <a:r>
              <a:rPr lang="en-US" dirty="0" smtClean="0"/>
              <a:t>|S|-1].</a:t>
            </a:r>
          </a:p>
          <a:p>
            <a:r>
              <a:rPr lang="ru-RU" u="sng" dirty="0" smtClean="0"/>
              <a:t>Лемма 9.7</a:t>
            </a:r>
            <a:r>
              <a:rPr lang="ru-RU" dirty="0" smtClean="0"/>
              <a:t>: Пусть </a:t>
            </a:r>
            <a:r>
              <a:rPr lang="en-US" dirty="0" smtClean="0"/>
              <a:t>S – </a:t>
            </a:r>
            <a:r>
              <a:rPr lang="ru-RU" dirty="0" smtClean="0"/>
              <a:t>строка</a:t>
            </a:r>
            <a:r>
              <a:rPr lang="en-US" dirty="0" smtClean="0"/>
              <a:t>, </a:t>
            </a:r>
            <a:r>
              <a:rPr lang="ru-RU" dirty="0" smtClean="0"/>
              <a:t>а с – некоторый символ. Тогда если суффиксу </a:t>
            </a:r>
            <a:r>
              <a:rPr lang="en-US" dirty="0" err="1" smtClean="0"/>
              <a:t>i</a:t>
            </a:r>
            <a:r>
              <a:rPr lang="ru-RU" dirty="0" smtClean="0"/>
              <a:t> в </a:t>
            </a:r>
            <a:r>
              <a:rPr lang="ru-RU" dirty="0" err="1" smtClean="0"/>
              <a:t>суффиксном</a:t>
            </a:r>
            <a:r>
              <a:rPr lang="ru-RU" dirty="0" smtClean="0"/>
              <a:t> дереве </a:t>
            </a:r>
            <a:r>
              <a:rPr lang="en-US" dirty="0" smtClean="0"/>
              <a:t>S </a:t>
            </a:r>
            <a:r>
              <a:rPr lang="ru-RU" dirty="0" smtClean="0"/>
              <a:t>соответствует лист, то</a:t>
            </a:r>
            <a:r>
              <a:rPr lang="en-US" dirty="0" smtClean="0"/>
              <a:t> </a:t>
            </a:r>
            <a:r>
              <a:rPr lang="ru-RU" dirty="0" smtClean="0"/>
              <a:t>суффиксу </a:t>
            </a:r>
            <a:r>
              <a:rPr lang="en-US" dirty="0" err="1" smtClean="0"/>
              <a:t>i</a:t>
            </a:r>
            <a:r>
              <a:rPr lang="ru-RU" dirty="0" smtClean="0"/>
              <a:t> в строке </a:t>
            </a:r>
            <a:r>
              <a:rPr lang="en-US" dirty="0" smtClean="0"/>
              <a:t>S + c </a:t>
            </a:r>
            <a:r>
              <a:rPr lang="ru-RU" dirty="0" smtClean="0"/>
              <a:t>также соответствует лист (также прямое следствие леммы 9.5).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34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>
            <a:normAutofit/>
          </a:bodyPr>
          <a:lstStyle/>
          <a:p>
            <a:r>
              <a:rPr lang="ru-RU" dirty="0" err="1" smtClean="0"/>
              <a:t>Суффиксный</a:t>
            </a:r>
            <a:r>
              <a:rPr lang="ru-RU" dirty="0" smtClean="0"/>
              <a:t> массив: 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S = S[0..|S|-1].</a:t>
            </a:r>
          </a:p>
          <a:p>
            <a:r>
              <a:rPr lang="ru-RU" dirty="0" smtClean="0"/>
              <a:t>Тогда строка имеет </a:t>
            </a:r>
            <a:r>
              <a:rPr lang="en-US" dirty="0" smtClean="0"/>
              <a:t>|S| </a:t>
            </a:r>
            <a:r>
              <a:rPr lang="ru-RU" dirty="0" smtClean="0"/>
              <a:t>непустых суффиксов, задаваемых индексом своего первого символа.</a:t>
            </a:r>
            <a:endParaRPr lang="ru-RU" dirty="0"/>
          </a:p>
          <a:p>
            <a:r>
              <a:rPr lang="ru-RU" dirty="0" smtClean="0"/>
              <a:t>Пусть </a:t>
            </a:r>
            <a:r>
              <a:rPr lang="en-US" dirty="0" err="1" smtClean="0"/>
              <a:t>suffixArray</a:t>
            </a:r>
            <a:r>
              <a:rPr lang="en-US" dirty="0" smtClean="0"/>
              <a:t>[0..|S|-1] </a:t>
            </a:r>
            <a:r>
              <a:rPr lang="ru-RU" dirty="0" smtClean="0"/>
              <a:t>содержит в себе числа 0</a:t>
            </a:r>
            <a:r>
              <a:rPr lang="en-US" dirty="0" smtClean="0"/>
              <a:t>, 1, …, |S|-1, </a:t>
            </a:r>
            <a:r>
              <a:rPr lang="ru-RU" dirty="0" smtClean="0"/>
              <a:t>расположенные в лексикографическом порядке соответствующих суффиксов.</a:t>
            </a:r>
          </a:p>
          <a:p>
            <a:r>
              <a:rPr lang="ru-RU" dirty="0" smtClean="0"/>
              <a:t>Такой </a:t>
            </a:r>
            <a:r>
              <a:rPr lang="en-US" dirty="0" err="1" smtClean="0"/>
              <a:t>suffixArray</a:t>
            </a:r>
            <a:r>
              <a:rPr lang="en-US" dirty="0" smtClean="0"/>
              <a:t> </a:t>
            </a:r>
            <a:r>
              <a:rPr lang="ru-RU" dirty="0" smtClean="0"/>
              <a:t>и называется </a:t>
            </a:r>
            <a:r>
              <a:rPr lang="ru-RU" dirty="0" err="1" smtClean="0"/>
              <a:t>суффиксным</a:t>
            </a:r>
            <a:r>
              <a:rPr lang="ru-RU" dirty="0" smtClean="0"/>
              <a:t> массивом строки </a:t>
            </a:r>
            <a:r>
              <a:rPr lang="en-US" dirty="0" smtClean="0"/>
              <a:t>S.</a:t>
            </a:r>
          </a:p>
          <a:p>
            <a:r>
              <a:rPr lang="ru-RU" dirty="0" smtClean="0"/>
              <a:t>Например, для строки </a:t>
            </a:r>
            <a:r>
              <a:rPr lang="en-US" i="1" dirty="0" err="1" smtClean="0"/>
              <a:t>abacaba</a:t>
            </a:r>
            <a:r>
              <a:rPr lang="en-US" dirty="0" smtClean="0"/>
              <a:t> </a:t>
            </a:r>
            <a:r>
              <a:rPr lang="ru-RU" dirty="0" err="1" smtClean="0"/>
              <a:t>суффиксный</a:t>
            </a:r>
            <a:r>
              <a:rPr lang="ru-RU" dirty="0" smtClean="0"/>
              <a:t> массив равен </a:t>
            </a:r>
            <a:r>
              <a:rPr lang="en-US" dirty="0" smtClean="0"/>
              <a:t>[6, 4, 0, 2, 5, 1, 3].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3775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Укконена</a:t>
            </a:r>
            <a:r>
              <a:rPr lang="ru-RU" dirty="0" smtClean="0"/>
              <a:t>: </a:t>
            </a:r>
            <a:r>
              <a:rPr lang="en-US" dirty="0" err="1" smtClean="0"/>
              <a:t>lastNotLeaf</a:t>
            </a:r>
            <a:r>
              <a:rPr lang="ru-RU" dirty="0" smtClean="0"/>
              <a:t>, +∞</a:t>
            </a:r>
            <a:r>
              <a:rPr lang="en-US" dirty="0" smtClean="0"/>
              <a:t> </a:t>
            </a:r>
            <a:r>
              <a:rPr lang="ru-RU" dirty="0" smtClean="0"/>
              <a:t>и итерации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Введем еще одну небольшую модификацию в дерево. А именно: будем считать, что в листья ведут ребра с подстроками не </a:t>
            </a:r>
            <a:r>
              <a:rPr lang="en-US" dirty="0" smtClean="0"/>
              <a:t>S[</a:t>
            </a:r>
            <a:r>
              <a:rPr lang="en-US" dirty="0" err="1" smtClean="0"/>
              <a:t>x..|S</a:t>
            </a:r>
            <a:r>
              <a:rPr lang="en-US" dirty="0" smtClean="0"/>
              <a:t>|-1], </a:t>
            </a:r>
            <a:r>
              <a:rPr lang="ru-RU" dirty="0" smtClean="0"/>
              <a:t>а </a:t>
            </a:r>
            <a:r>
              <a:rPr lang="en-US" dirty="0" smtClean="0"/>
              <a:t>S[x..</a:t>
            </a:r>
            <a:r>
              <a:rPr lang="ru-RU" dirty="0" smtClean="0"/>
              <a:t> +∞</a:t>
            </a:r>
            <a:r>
              <a:rPr lang="en-US" dirty="0" smtClean="0"/>
              <a:t>]. </a:t>
            </a:r>
            <a:r>
              <a:rPr lang="ru-RU" dirty="0" smtClean="0"/>
              <a:t>В качестве +∞ подойдет любое число, не меньшее </a:t>
            </a:r>
            <a:r>
              <a:rPr lang="en-US" dirty="0" smtClean="0"/>
              <a:t>|S|;</a:t>
            </a:r>
            <a:r>
              <a:rPr lang="ru-RU" dirty="0" smtClean="0"/>
              <a:t> следовательно, для позиции на ведущем в лист ребре очередную букву удается вычислить корректно.</a:t>
            </a:r>
          </a:p>
          <a:p>
            <a:r>
              <a:rPr lang="ru-RU" dirty="0" smtClean="0"/>
              <a:t>Алгоритм </a:t>
            </a:r>
            <a:r>
              <a:rPr lang="ru-RU" dirty="0" err="1" smtClean="0"/>
              <a:t>Укконена</a:t>
            </a:r>
            <a:r>
              <a:rPr lang="ru-RU" dirty="0" smtClean="0"/>
              <a:t> хранит строку </a:t>
            </a:r>
            <a:r>
              <a:rPr lang="en-US" dirty="0" err="1" smtClean="0"/>
              <a:t>curS</a:t>
            </a:r>
            <a:r>
              <a:rPr lang="en-US" dirty="0" smtClean="0"/>
              <a:t> </a:t>
            </a:r>
            <a:r>
              <a:rPr lang="ru-RU" dirty="0" smtClean="0"/>
              <a:t>и поддерживает для неё корректное </a:t>
            </a:r>
            <a:r>
              <a:rPr lang="ru-RU" dirty="0" err="1" smtClean="0"/>
              <a:t>суффиксное</a:t>
            </a:r>
            <a:r>
              <a:rPr lang="ru-RU" dirty="0" smtClean="0"/>
              <a:t> дерево и позицию </a:t>
            </a:r>
            <a:r>
              <a:rPr lang="en-US" dirty="0" err="1" smtClean="0"/>
              <a:t>posLastNotLeaf</a:t>
            </a:r>
            <a:r>
              <a:rPr lang="en-US" dirty="0" smtClean="0"/>
              <a:t> </a:t>
            </a:r>
            <a:r>
              <a:rPr lang="ru-RU" dirty="0" smtClean="0"/>
              <a:t>в нем.</a:t>
            </a:r>
          </a:p>
          <a:p>
            <a:r>
              <a:rPr lang="ru-RU" dirty="0" smtClean="0"/>
              <a:t>Изначально строка </a:t>
            </a:r>
            <a:r>
              <a:rPr lang="en-US" dirty="0" err="1" smtClean="0"/>
              <a:t>curS</a:t>
            </a:r>
            <a:r>
              <a:rPr lang="en-US" dirty="0" smtClean="0"/>
              <a:t> </a:t>
            </a:r>
            <a:r>
              <a:rPr lang="ru-RU" dirty="0" smtClean="0"/>
              <a:t>пуста, а дерево тривиально; мы добавляем в с</a:t>
            </a:r>
            <a:r>
              <a:rPr lang="en-US" dirty="0" err="1" smtClean="0"/>
              <a:t>urS</a:t>
            </a:r>
            <a:r>
              <a:rPr lang="en-US" dirty="0" smtClean="0"/>
              <a:t> </a:t>
            </a:r>
            <a:r>
              <a:rPr lang="ru-RU" dirty="0" smtClean="0"/>
              <a:t>символы строки </a:t>
            </a:r>
            <a:r>
              <a:rPr lang="en-US" dirty="0" smtClean="0"/>
              <a:t>S </a:t>
            </a:r>
            <a:r>
              <a:rPr lang="ru-RU" dirty="0" smtClean="0"/>
              <a:t>по очереди, обновляя дерево и </a:t>
            </a:r>
            <a:r>
              <a:rPr lang="en-US" dirty="0" err="1" smtClean="0"/>
              <a:t>posLastNotLeaf</a:t>
            </a:r>
            <a:r>
              <a:rPr lang="en-US" dirty="0" smtClean="0"/>
              <a:t>.</a:t>
            </a:r>
            <a:r>
              <a:rPr lang="ru-RU" dirty="0" smtClean="0"/>
              <a:t> Но как же мы это делаем?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417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Укконена</a:t>
            </a:r>
            <a:r>
              <a:rPr lang="ru-RU" dirty="0" smtClean="0"/>
              <a:t>: </a:t>
            </a:r>
            <a:r>
              <a:rPr lang="en-US" dirty="0" err="1" smtClean="0"/>
              <a:t>lastNotLeaf</a:t>
            </a:r>
            <a:r>
              <a:rPr lang="ru-RU" dirty="0" smtClean="0"/>
              <a:t>, +∞</a:t>
            </a:r>
            <a:r>
              <a:rPr lang="en-US" dirty="0" smtClean="0"/>
              <a:t> </a:t>
            </a:r>
            <a:r>
              <a:rPr lang="ru-RU" dirty="0" smtClean="0"/>
              <a:t>и итерации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Пусть мы хотим добавить в </a:t>
            </a:r>
            <a:r>
              <a:rPr lang="en-US" dirty="0" err="1" smtClean="0"/>
              <a:t>curS</a:t>
            </a:r>
            <a:r>
              <a:rPr lang="en-US" dirty="0" smtClean="0"/>
              <a:t> </a:t>
            </a:r>
            <a:r>
              <a:rPr lang="ru-RU" dirty="0" smtClean="0"/>
              <a:t>символ с.</a:t>
            </a:r>
          </a:p>
          <a:p>
            <a:r>
              <a:rPr lang="ru-RU" dirty="0" smtClean="0"/>
              <a:t>Будем хранить список </a:t>
            </a:r>
            <a:r>
              <a:rPr lang="ru-RU" dirty="0" smtClean="0"/>
              <a:t>позиций </a:t>
            </a:r>
            <a:r>
              <a:rPr lang="en-US" dirty="0" err="1" smtClean="0"/>
              <a:t>pos</a:t>
            </a:r>
            <a:r>
              <a:rPr lang="en-US" dirty="0" smtClean="0"/>
              <a:t>[0], </a:t>
            </a:r>
            <a:r>
              <a:rPr lang="en-US" dirty="0" err="1" smtClean="0"/>
              <a:t>pos</a:t>
            </a:r>
            <a:r>
              <a:rPr lang="en-US" dirty="0" smtClean="0"/>
              <a:t>[1], …, </a:t>
            </a:r>
            <a:r>
              <a:rPr lang="en-US" dirty="0" err="1" smtClean="0"/>
              <a:t>pos</a:t>
            </a:r>
            <a:r>
              <a:rPr lang="en-US" dirty="0" smtClean="0"/>
              <a:t>[|S|-1]</a:t>
            </a:r>
            <a:r>
              <a:rPr lang="ru-RU" dirty="0" smtClean="0"/>
              <a:t>, </a:t>
            </a:r>
            <a:r>
              <a:rPr lang="ru-RU" dirty="0" smtClean="0"/>
              <a:t>соответствующих суффиксам </a:t>
            </a:r>
            <a:r>
              <a:rPr lang="en-US" dirty="0" smtClean="0"/>
              <a:t>0, 1, …, |S|-1</a:t>
            </a:r>
            <a:r>
              <a:rPr lang="ru-RU" dirty="0" smtClean="0"/>
              <a:t>, </a:t>
            </a:r>
            <a:r>
              <a:rPr lang="en-US" dirty="0" smtClean="0"/>
              <a:t>|S|</a:t>
            </a:r>
            <a:r>
              <a:rPr lang="en-US" dirty="0" smtClean="0"/>
              <a:t> </a:t>
            </a:r>
            <a:r>
              <a:rPr lang="ru-RU" dirty="0" smtClean="0"/>
              <a:t>строки </a:t>
            </a:r>
            <a:r>
              <a:rPr lang="en-US" dirty="0" err="1" smtClean="0"/>
              <a:t>curS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При добавлении символа с, необходимо каждую такую позицию сдвинуть вниз по символу </a:t>
            </a:r>
            <a:r>
              <a:rPr lang="ru-RU" dirty="0" smtClean="0"/>
              <a:t>с;</a:t>
            </a:r>
            <a:endParaRPr lang="ru-RU" dirty="0" smtClean="0"/>
          </a:p>
          <a:p>
            <a:r>
              <a:rPr lang="ru-RU" dirty="0" smtClean="0"/>
              <a:t>Если для какого-то суффикса и его позиции </a:t>
            </a:r>
            <a:r>
              <a:rPr lang="en-US" dirty="0" err="1" smtClean="0"/>
              <a:t>pos</a:t>
            </a:r>
            <a:r>
              <a:rPr lang="en-US" dirty="0" smtClean="0"/>
              <a:t> </a:t>
            </a:r>
            <a:r>
              <a:rPr lang="ru-RU" dirty="0" smtClean="0"/>
              <a:t>этого сделать не удалось, то создаем новый лист, ведем в него ребро по подстроке </a:t>
            </a:r>
            <a:r>
              <a:rPr lang="en-US" dirty="0" smtClean="0"/>
              <a:t>[|</a:t>
            </a:r>
            <a:r>
              <a:rPr lang="en-US" dirty="0" err="1" smtClean="0"/>
              <a:t>curS</a:t>
            </a:r>
            <a:r>
              <a:rPr lang="en-US" dirty="0" smtClean="0"/>
              <a:t>|; </a:t>
            </a:r>
            <a:r>
              <a:rPr lang="ru-RU" dirty="0" smtClean="0"/>
              <a:t>+∞</a:t>
            </a:r>
            <a:r>
              <a:rPr lang="en-US" dirty="0" smtClean="0"/>
              <a:t>], </a:t>
            </a:r>
            <a:r>
              <a:rPr lang="ru-RU" dirty="0" smtClean="0"/>
              <a:t>начинающееся в </a:t>
            </a:r>
            <a:r>
              <a:rPr lang="en-US" dirty="0" err="1" smtClean="0"/>
              <a:t>pos</a:t>
            </a:r>
            <a:r>
              <a:rPr lang="en-US" dirty="0" smtClean="0"/>
              <a:t>; </a:t>
            </a:r>
            <a:r>
              <a:rPr lang="ru-RU" dirty="0" smtClean="0"/>
              <a:t>строим в </a:t>
            </a:r>
            <a:r>
              <a:rPr lang="en-US" dirty="0" err="1" smtClean="0"/>
              <a:t>pos</a:t>
            </a:r>
            <a:r>
              <a:rPr lang="en-US" dirty="0" smtClean="0"/>
              <a:t> </a:t>
            </a:r>
            <a:r>
              <a:rPr lang="ru-RU" dirty="0" smtClean="0"/>
              <a:t>вершину, если нужно. После этого, переносим </a:t>
            </a:r>
            <a:r>
              <a:rPr lang="en-US" dirty="0" err="1" smtClean="0"/>
              <a:t>pos</a:t>
            </a:r>
            <a:r>
              <a:rPr lang="en-US" dirty="0" smtClean="0"/>
              <a:t> </a:t>
            </a:r>
            <a:r>
              <a:rPr lang="ru-RU" dirty="0" smtClean="0"/>
              <a:t>в лист.</a:t>
            </a:r>
          </a:p>
          <a:p>
            <a:r>
              <a:rPr lang="ru-RU" dirty="0" smtClean="0"/>
              <a:t>В конце итерации, добавляем </a:t>
            </a:r>
            <a:r>
              <a:rPr lang="ru-RU" dirty="0" smtClean="0"/>
              <a:t>позицию</a:t>
            </a:r>
            <a:r>
              <a:rPr lang="en-US" dirty="0" smtClean="0"/>
              <a:t> </a:t>
            </a:r>
            <a:r>
              <a:rPr lang="en-US" dirty="0" err="1" smtClean="0"/>
              <a:t>pos</a:t>
            </a:r>
            <a:r>
              <a:rPr lang="en-US" dirty="0" smtClean="0"/>
              <a:t>[|</a:t>
            </a:r>
            <a:r>
              <a:rPr lang="en-US" dirty="0" err="1" smtClean="0"/>
              <a:t>curS</a:t>
            </a:r>
            <a:r>
              <a:rPr lang="en-US" dirty="0" smtClean="0"/>
              <a:t> + c|]</a:t>
            </a:r>
            <a:r>
              <a:rPr lang="ru-RU" dirty="0" smtClean="0"/>
              <a:t>, </a:t>
            </a:r>
            <a:r>
              <a:rPr lang="ru-RU" dirty="0" smtClean="0"/>
              <a:t>соответствующую пустой строке (</a:t>
            </a:r>
            <a:r>
              <a:rPr lang="en-US" dirty="0" smtClean="0"/>
              <a:t>Position{root, 0}).</a:t>
            </a:r>
          </a:p>
          <a:p>
            <a:r>
              <a:rPr lang="ru-RU" dirty="0" smtClean="0"/>
              <a:t>В таком алгоритме </a:t>
            </a:r>
            <a:r>
              <a:rPr lang="en-US" dirty="0" err="1" smtClean="0"/>
              <a:t>posLastNotLeaf</a:t>
            </a:r>
            <a:r>
              <a:rPr lang="en-US" dirty="0" smtClean="0"/>
              <a:t> </a:t>
            </a:r>
            <a:r>
              <a:rPr lang="ru-RU" dirty="0" smtClean="0"/>
              <a:t>поддерживается тривиально, а </a:t>
            </a:r>
            <a:r>
              <a:rPr lang="ru-RU" dirty="0" err="1" smtClean="0"/>
              <a:t>суффиксное</a:t>
            </a:r>
            <a:r>
              <a:rPr lang="ru-RU" dirty="0" smtClean="0"/>
              <a:t> дерево для строки </a:t>
            </a:r>
            <a:r>
              <a:rPr lang="en-US" dirty="0" smtClean="0"/>
              <a:t>S </a:t>
            </a:r>
            <a:r>
              <a:rPr lang="ru-RU" dirty="0" smtClean="0"/>
              <a:t>строится за </a:t>
            </a:r>
            <a:r>
              <a:rPr lang="en-US" dirty="0" smtClean="0"/>
              <a:t>O(|S|</a:t>
            </a:r>
            <a:r>
              <a:rPr lang="en-US" baseline="30000" dirty="0" smtClean="0"/>
              <a:t>2</a:t>
            </a:r>
            <a:r>
              <a:rPr lang="en-US" dirty="0" smtClean="0"/>
              <a:t>)…</a:t>
            </a:r>
          </a:p>
        </p:txBody>
      </p:sp>
    </p:spTree>
    <p:extLst>
      <p:ext uri="{BB962C8B-B14F-4D97-AF65-F5344CB8AC3E}">
        <p14:creationId xmlns:p14="http://schemas.microsoft.com/office/powerpoint/2010/main" val="20166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 </a:t>
            </a:r>
            <a:r>
              <a:rPr lang="ru-RU" dirty="0" err="1"/>
              <a:t>Укконена</a:t>
            </a:r>
            <a:r>
              <a:rPr lang="ru-RU" dirty="0"/>
              <a:t>: </a:t>
            </a:r>
            <a:r>
              <a:rPr lang="en-US" dirty="0" err="1"/>
              <a:t>lastNotLeaf</a:t>
            </a:r>
            <a:r>
              <a:rPr lang="ru-RU" dirty="0"/>
              <a:t>, +∞</a:t>
            </a:r>
            <a:r>
              <a:rPr lang="en-US" dirty="0"/>
              <a:t> </a:t>
            </a:r>
            <a:r>
              <a:rPr lang="ru-RU" dirty="0"/>
              <a:t>и итерации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Из леммы 9.7 следует, что если соответствующая некоторому суффиксу позиция </a:t>
            </a:r>
            <a:r>
              <a:rPr lang="en-US" dirty="0" err="1" smtClean="0"/>
              <a:t>pos</a:t>
            </a:r>
            <a:r>
              <a:rPr lang="en-US" dirty="0" smtClean="0"/>
              <a:t> </a:t>
            </a:r>
            <a:r>
              <a:rPr lang="ru-RU" dirty="0" smtClean="0"/>
              <a:t>оказалась листом, то такая позиция будет листом всегда;</a:t>
            </a:r>
          </a:p>
          <a:p>
            <a:r>
              <a:rPr lang="ru-RU" dirty="0" smtClean="0"/>
              <a:t>Тогда по лемме 9.6 необходимо рассматривать лишь суффиксы с номерами</a:t>
            </a:r>
            <a:r>
              <a:rPr lang="en-US" dirty="0" smtClean="0"/>
              <a:t>, </a:t>
            </a:r>
            <a:r>
              <a:rPr lang="ru-RU" dirty="0" smtClean="0"/>
              <a:t>не меньшими </a:t>
            </a:r>
            <a:r>
              <a:rPr lang="en-US" dirty="0" err="1" smtClean="0"/>
              <a:t>lastNotLeaf</a:t>
            </a:r>
            <a:r>
              <a:rPr lang="ru-RU" dirty="0"/>
              <a:t>.</a:t>
            </a:r>
            <a:endParaRPr lang="en-US" dirty="0" smtClean="0"/>
          </a:p>
          <a:p>
            <a:r>
              <a:rPr lang="ru-RU" dirty="0" smtClean="0"/>
              <a:t>Из леммы 9.6 напрямую следует</a:t>
            </a:r>
          </a:p>
          <a:p>
            <a:r>
              <a:rPr lang="ru-RU" u="sng" dirty="0" smtClean="0"/>
              <a:t>Лемма 9.8</a:t>
            </a:r>
            <a:r>
              <a:rPr lang="ru-RU" dirty="0" smtClean="0"/>
              <a:t>: если при добавлении символа </a:t>
            </a:r>
            <a:r>
              <a:rPr lang="en-US" dirty="0" smtClean="0"/>
              <a:t>c </a:t>
            </a:r>
            <a:r>
              <a:rPr lang="en-US" dirty="0" err="1" smtClean="0"/>
              <a:t>pos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, не являющаяся листом, совершила переход по с без создания нового листа, то ∀</a:t>
            </a:r>
            <a:r>
              <a:rPr lang="en-US" dirty="0" smtClean="0"/>
              <a:t>j&gt;</a:t>
            </a:r>
            <a:r>
              <a:rPr lang="en-US" dirty="0" err="1" smtClean="0"/>
              <a:t>i</a:t>
            </a:r>
            <a:r>
              <a:rPr lang="en-US" dirty="0" smtClean="0"/>
              <a:t>: </a:t>
            </a:r>
            <a:r>
              <a:rPr lang="en-US" dirty="0" err="1" smtClean="0"/>
              <a:t>pos</a:t>
            </a:r>
            <a:r>
              <a:rPr lang="en-US" dirty="0" smtClean="0"/>
              <a:t>[j] </a:t>
            </a:r>
            <a:r>
              <a:rPr lang="ru-RU" dirty="0" smtClean="0"/>
              <a:t>также совершает успешный переход.</a:t>
            </a: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199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</a:t>
            </a:r>
            <a:r>
              <a:rPr lang="ru-RU" dirty="0" err="1"/>
              <a:t>Укконена</a:t>
            </a:r>
            <a:r>
              <a:rPr lang="ru-RU" dirty="0"/>
              <a:t>: </a:t>
            </a:r>
            <a:r>
              <a:rPr lang="ru-RU" dirty="0" smtClean="0"/>
              <a:t>храним лишь </a:t>
            </a:r>
            <a:r>
              <a:rPr lang="en-US" dirty="0" err="1" smtClean="0"/>
              <a:t>posLastNotLeaf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Реализуем следующую идею: не будем в явном виде хранить все </a:t>
            </a:r>
            <a:r>
              <a:rPr lang="en-US" dirty="0" err="1" smtClean="0"/>
              <a:t>pos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, а </a:t>
            </a:r>
            <a:r>
              <a:rPr lang="ru-RU" smtClean="0"/>
              <a:t>чтобы выяснить 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7509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Суффиксный</a:t>
            </a:r>
            <a:r>
              <a:rPr lang="ru-RU" dirty="0" smtClean="0"/>
              <a:t> массив: методы построения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Как же построить </a:t>
            </a:r>
            <a:r>
              <a:rPr lang="ru-RU" dirty="0" err="1" smtClean="0"/>
              <a:t>суффиксный</a:t>
            </a:r>
            <a:r>
              <a:rPr lang="ru-RU" dirty="0" smtClean="0"/>
              <a:t> массив</a:t>
            </a:r>
            <a:r>
              <a:rPr lang="en-US" dirty="0" smtClean="0"/>
              <a:t>?</a:t>
            </a:r>
          </a:p>
          <a:p>
            <a:r>
              <a:rPr lang="ru-RU" dirty="0" smtClean="0"/>
              <a:t>Очевидный способ – запустить сортировку чисел с компаратором, лексикографически сравнивающим суффиксы; однако каждое сравнение выполняется за </a:t>
            </a:r>
            <a:r>
              <a:rPr lang="en-US" dirty="0" smtClean="0"/>
              <a:t>O(|S|), </a:t>
            </a:r>
            <a:r>
              <a:rPr lang="ru-RU" dirty="0" smtClean="0"/>
              <a:t>вследствие чего такой алгоритм работает за </a:t>
            </a:r>
            <a:r>
              <a:rPr lang="en-US" dirty="0" smtClean="0"/>
              <a:t>O(</a:t>
            </a:r>
            <a:r>
              <a:rPr lang="en-US" dirty="0"/>
              <a:t>|S|</a:t>
            </a:r>
            <a:r>
              <a:rPr lang="en-US" baseline="30000" dirty="0" smtClean="0"/>
              <a:t>2 </a:t>
            </a:r>
            <a:r>
              <a:rPr lang="en-US" dirty="0" smtClean="0"/>
              <a:t>log </a:t>
            </a:r>
            <a:r>
              <a:rPr lang="en-US" dirty="0"/>
              <a:t>|S|</a:t>
            </a:r>
            <a:r>
              <a:rPr lang="en-US" dirty="0" smtClean="0"/>
              <a:t>).</a:t>
            </a:r>
          </a:p>
          <a:p>
            <a:r>
              <a:rPr lang="ru-RU" dirty="0" smtClean="0"/>
              <a:t>С помощью бора можно сортировать строки множества </a:t>
            </a:r>
            <a:r>
              <a:rPr lang="en-US" dirty="0" smtClean="0"/>
              <a:t>S </a:t>
            </a:r>
            <a:r>
              <a:rPr lang="ru-RU" dirty="0" smtClean="0"/>
              <a:t>за время </a:t>
            </a:r>
            <a:r>
              <a:rPr lang="en-US" dirty="0" smtClean="0"/>
              <a:t>O(</a:t>
            </a:r>
            <a:r>
              <a:rPr lang="ru-RU" dirty="0"/>
              <a:t>∑</a:t>
            </a:r>
            <a:r>
              <a:rPr lang="en-US" dirty="0"/>
              <a:t>|S</a:t>
            </a:r>
            <a:r>
              <a:rPr lang="en-US" baseline="-25000" dirty="0"/>
              <a:t>i</a:t>
            </a:r>
            <a:r>
              <a:rPr lang="en-US" dirty="0" smtClean="0"/>
              <a:t>|); </a:t>
            </a:r>
            <a:r>
              <a:rPr lang="ru-RU" dirty="0" smtClean="0"/>
              <a:t>это дает возможность вычислять </a:t>
            </a:r>
            <a:r>
              <a:rPr lang="ru-RU" dirty="0" err="1" smtClean="0"/>
              <a:t>суффиксный</a:t>
            </a:r>
            <a:r>
              <a:rPr lang="ru-RU" dirty="0" smtClean="0"/>
              <a:t> массив</a:t>
            </a:r>
            <a:r>
              <a:rPr lang="en-US" dirty="0" smtClean="0"/>
              <a:t> </a:t>
            </a:r>
            <a:r>
              <a:rPr lang="ru-RU" dirty="0" smtClean="0"/>
              <a:t>за время </a:t>
            </a:r>
            <a:r>
              <a:rPr lang="en-US" dirty="0" smtClean="0"/>
              <a:t>O(</a:t>
            </a:r>
            <a:r>
              <a:rPr lang="en-US" dirty="0"/>
              <a:t>|S|</a:t>
            </a:r>
            <a:r>
              <a:rPr lang="en-US" baseline="30000" dirty="0"/>
              <a:t>2</a:t>
            </a:r>
            <a:r>
              <a:rPr lang="en-US" dirty="0" smtClean="0"/>
              <a:t>).</a:t>
            </a:r>
            <a:endParaRPr lang="ru-RU" dirty="0" smtClean="0"/>
          </a:p>
          <a:p>
            <a:r>
              <a:rPr lang="ru-RU" dirty="0" smtClean="0"/>
              <a:t>Сравнение суффиксов с помощью </a:t>
            </a:r>
            <a:r>
              <a:rPr lang="ru-RU" dirty="0" err="1" smtClean="0"/>
              <a:t>хэшей</a:t>
            </a:r>
            <a:r>
              <a:rPr lang="ru-RU" dirty="0" smtClean="0"/>
              <a:t> и бинарного поиска </a:t>
            </a:r>
            <a:r>
              <a:rPr lang="ru-RU" dirty="0" err="1" smtClean="0"/>
              <a:t>улучашет</a:t>
            </a:r>
            <a:r>
              <a:rPr lang="ru-RU" dirty="0" smtClean="0"/>
              <a:t> асимптотику до </a:t>
            </a:r>
            <a:r>
              <a:rPr lang="en-US" dirty="0"/>
              <a:t>O(|</a:t>
            </a:r>
            <a:r>
              <a:rPr lang="en-US" dirty="0" smtClean="0"/>
              <a:t>S|log</a:t>
            </a:r>
            <a:r>
              <a:rPr lang="en-US" baseline="30000" dirty="0"/>
              <a:t>2</a:t>
            </a:r>
            <a:r>
              <a:rPr lang="en-US" dirty="0" smtClean="0"/>
              <a:t>|S|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Однако мы рассмотрим более эффективный алгоритм Карпа – Миллера – Розенфельда</a:t>
            </a:r>
            <a:r>
              <a:rPr lang="en-US" dirty="0" smtClean="0"/>
              <a:t>, </a:t>
            </a:r>
            <a:r>
              <a:rPr lang="ru-RU" dirty="0" smtClean="0"/>
              <a:t>строящий </a:t>
            </a:r>
            <a:r>
              <a:rPr lang="ru-RU" dirty="0" err="1" smtClean="0"/>
              <a:t>суффиксный</a:t>
            </a:r>
            <a:r>
              <a:rPr lang="ru-RU" dirty="0" smtClean="0"/>
              <a:t> массив за время </a:t>
            </a:r>
            <a:r>
              <a:rPr lang="en-US" dirty="0" smtClean="0"/>
              <a:t>O(|</a:t>
            </a:r>
            <a:r>
              <a:rPr lang="en-US" dirty="0" err="1" smtClean="0"/>
              <a:t>S|log|S</a:t>
            </a:r>
            <a:r>
              <a:rPr lang="en-US" dirty="0" smtClean="0"/>
              <a:t>|)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044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rmAutofit/>
          </a:bodyPr>
          <a:lstStyle/>
          <a:p>
            <a:r>
              <a:rPr lang="ru-RU" dirty="0" err="1" smtClean="0"/>
              <a:t>Суффиксный</a:t>
            </a:r>
            <a:r>
              <a:rPr lang="ru-RU" dirty="0" smtClean="0"/>
              <a:t> массив: алгоритм КМР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/>
          <a:lstStyle/>
          <a:p>
            <a:r>
              <a:rPr lang="ru-RU" dirty="0" smtClean="0"/>
              <a:t>Основная идея состоит в следующем. Пусть</a:t>
            </a:r>
            <a:r>
              <a:rPr lang="en-US" dirty="0" smtClean="0"/>
              <a:t> # - </a:t>
            </a:r>
            <a:r>
              <a:rPr lang="ru-RU" dirty="0" smtClean="0"/>
              <a:t>символ, меньший любого символа из </a:t>
            </a:r>
            <a:r>
              <a:rPr lang="en-US" dirty="0" smtClean="0"/>
              <a:t>S.</a:t>
            </a:r>
          </a:p>
          <a:p>
            <a:r>
              <a:rPr lang="ru-RU" dirty="0" smtClean="0"/>
              <a:t>Заметим, что в таком случае, сравнить два суффикса </a:t>
            </a:r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j </a:t>
            </a:r>
            <a:r>
              <a:rPr lang="ru-RU" dirty="0" smtClean="0"/>
              <a:t>строки </a:t>
            </a:r>
            <a:r>
              <a:rPr lang="en-US" dirty="0" smtClean="0"/>
              <a:t>S</a:t>
            </a:r>
            <a:r>
              <a:rPr lang="ru-RU" dirty="0" smtClean="0"/>
              <a:t> – это то же самое, что сравнить 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ru-RU" dirty="0" err="1" smtClean="0"/>
              <a:t>ый</a:t>
            </a:r>
            <a:r>
              <a:rPr lang="ru-RU" dirty="0" smtClean="0"/>
              <a:t> и </a:t>
            </a:r>
            <a:r>
              <a:rPr lang="en-US" dirty="0" smtClean="0"/>
              <a:t>j-</a:t>
            </a:r>
            <a:r>
              <a:rPr lang="ru-RU" dirty="0" err="1" smtClean="0"/>
              <a:t>ый</a:t>
            </a:r>
            <a:r>
              <a:rPr lang="ru-RU" dirty="0" smtClean="0"/>
              <a:t> циклические</a:t>
            </a:r>
            <a:r>
              <a:rPr lang="en-US" dirty="0" smtClean="0"/>
              <a:t> </a:t>
            </a:r>
            <a:r>
              <a:rPr lang="ru-RU" dirty="0" smtClean="0"/>
              <a:t>сдвиги строки </a:t>
            </a:r>
            <a:r>
              <a:rPr lang="en-US" dirty="0" smtClean="0"/>
              <a:t>S#.</a:t>
            </a:r>
          </a:p>
          <a:p>
            <a:r>
              <a:rPr lang="ru-RU" dirty="0" smtClean="0"/>
              <a:t>Таким образом, для решения задачи достаточно научиться сортировать циклические сдвиги заданной строки.</a:t>
            </a:r>
          </a:p>
          <a:p>
            <a:r>
              <a:rPr lang="ru-RU" dirty="0" smtClean="0"/>
              <a:t>Но как же это сделать?</a:t>
            </a:r>
          </a:p>
        </p:txBody>
      </p:sp>
    </p:spTree>
    <p:extLst>
      <p:ext uri="{BB962C8B-B14F-4D97-AF65-F5344CB8AC3E}">
        <p14:creationId xmlns:p14="http://schemas.microsoft.com/office/powerpoint/2010/main" val="188023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0768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Суффиксный</a:t>
            </a:r>
            <a:r>
              <a:rPr lang="ru-RU" dirty="0"/>
              <a:t> массив: </a:t>
            </a:r>
            <a:r>
              <a:rPr lang="ru-RU" dirty="0" smtClean="0"/>
              <a:t>сортировка циклических сдвигов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Итак, пусть есть строка</a:t>
            </a:r>
            <a:r>
              <a:rPr lang="en-US" dirty="0" smtClean="0"/>
              <a:t> S, </a:t>
            </a:r>
            <a:r>
              <a:rPr lang="ru-RU" dirty="0" smtClean="0"/>
              <a:t>и мы хотим отсортировать её циклические сдвиги.</a:t>
            </a:r>
          </a:p>
          <a:p>
            <a:r>
              <a:rPr lang="ru-RU" dirty="0" smtClean="0"/>
              <a:t>Будем считать циклические сдвиги «бесконечными», т.е. зацикленными.</a:t>
            </a:r>
          </a:p>
          <a:p>
            <a:pPr lvl="1"/>
            <a:r>
              <a:rPr lang="ru-RU" dirty="0" smtClean="0"/>
              <a:t>Например, для строки </a:t>
            </a:r>
            <a:r>
              <a:rPr lang="en-US" dirty="0" smtClean="0"/>
              <a:t>aba </a:t>
            </a:r>
            <a:r>
              <a:rPr lang="ru-RU" dirty="0" smtClean="0"/>
              <a:t>мы будем сортировать строки </a:t>
            </a:r>
            <a:r>
              <a:rPr lang="en-US" dirty="0" err="1" smtClean="0"/>
              <a:t>abaabaabaaba</a:t>
            </a:r>
            <a:r>
              <a:rPr lang="en-US" dirty="0" smtClean="0"/>
              <a:t>…, </a:t>
            </a:r>
            <a:r>
              <a:rPr lang="en-US" dirty="0" err="1" smtClean="0"/>
              <a:t>baabaabaabaa</a:t>
            </a:r>
            <a:r>
              <a:rPr lang="en-US" dirty="0" smtClean="0"/>
              <a:t>…</a:t>
            </a:r>
            <a:r>
              <a:rPr lang="ru-RU" dirty="0" smtClean="0"/>
              <a:t> и </a:t>
            </a:r>
            <a:r>
              <a:rPr lang="en-US" dirty="0" err="1" smtClean="0"/>
              <a:t>aabaabaab</a:t>
            </a:r>
            <a:r>
              <a:rPr lang="en-US" dirty="0" smtClean="0"/>
              <a:t>…;</a:t>
            </a:r>
            <a:endParaRPr lang="ru-RU" dirty="0" smtClean="0"/>
          </a:p>
          <a:p>
            <a:r>
              <a:rPr lang="ru-RU" dirty="0" smtClean="0"/>
              <a:t>Выполним порядка </a:t>
            </a:r>
            <a:r>
              <a:rPr lang="en-US" dirty="0" smtClean="0"/>
              <a:t>O(log |S|) </a:t>
            </a:r>
            <a:r>
              <a:rPr lang="ru-RU" dirty="0" smtClean="0"/>
              <a:t>итераций, в результате которых циклические сдвиги будут отсортированными по первым </a:t>
            </a:r>
            <a:r>
              <a:rPr lang="en-US" i="1" dirty="0" smtClean="0"/>
              <a:t>l</a:t>
            </a:r>
            <a:r>
              <a:rPr lang="ru-RU" dirty="0" smtClean="0"/>
              <a:t> символам, где</a:t>
            </a:r>
            <a:r>
              <a:rPr lang="ru-RU" i="1" dirty="0" smtClean="0"/>
              <a:t> </a:t>
            </a:r>
            <a:r>
              <a:rPr lang="en-US" i="1" dirty="0" smtClean="0"/>
              <a:t>l </a:t>
            </a:r>
            <a:r>
              <a:rPr lang="ru-RU" dirty="0" smtClean="0"/>
              <a:t>принимает значения 1, 2, 4, 8, … . </a:t>
            </a:r>
          </a:p>
          <a:p>
            <a:r>
              <a:rPr lang="ru-RU" dirty="0" smtClean="0"/>
              <a:t>Алгоритм прекращает работу, когда </a:t>
            </a:r>
            <a:r>
              <a:rPr lang="en-US" i="1" dirty="0" smtClean="0"/>
              <a:t>l</a:t>
            </a:r>
            <a:r>
              <a:rPr lang="en-US" dirty="0" smtClean="0"/>
              <a:t> </a:t>
            </a:r>
            <a:r>
              <a:rPr lang="ru-RU" dirty="0" smtClean="0"/>
              <a:t>становится больше либо равен </a:t>
            </a:r>
            <a:r>
              <a:rPr lang="en-US" dirty="0" smtClean="0"/>
              <a:t>|S|; </a:t>
            </a:r>
            <a:r>
              <a:rPr lang="ru-RU" dirty="0" smtClean="0"/>
              <a:t>в этот момент циклические сдвиги отсортированы полностью.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759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Суффиксный</a:t>
            </a:r>
            <a:r>
              <a:rPr lang="ru-RU" dirty="0"/>
              <a:t> массив: сортировка циклических сдвигов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Первая итерация сортирует сдвиги по первому символу подсчетом</a:t>
            </a:r>
            <a:r>
              <a:rPr lang="en-US" dirty="0" smtClean="0"/>
              <a:t> (</a:t>
            </a:r>
            <a:r>
              <a:rPr lang="ru-RU" dirty="0" smtClean="0"/>
              <a:t>считаем размер алфавита константой);</a:t>
            </a:r>
          </a:p>
          <a:p>
            <a:r>
              <a:rPr lang="ru-RU" dirty="0" smtClean="0"/>
              <a:t>Затем, каждая итерация получает на вход массив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ru-RU" dirty="0" smtClean="0"/>
              <a:t>отсортированных по первым </a:t>
            </a:r>
            <a:r>
              <a:rPr lang="en-US" i="1" dirty="0" smtClean="0"/>
              <a:t>l</a:t>
            </a:r>
            <a:r>
              <a:rPr lang="ru-RU" dirty="0" smtClean="0"/>
              <a:t> символам циклических сдвигов, а также массив цветов-чисел </a:t>
            </a:r>
            <a:r>
              <a:rPr lang="en-US" i="1" dirty="0" smtClean="0"/>
              <a:t>c</a:t>
            </a:r>
            <a:r>
              <a:rPr lang="en-US" dirty="0" smtClean="0"/>
              <a:t>[0..|S|-1], </a:t>
            </a:r>
            <a:r>
              <a:rPr lang="ru-RU" dirty="0" err="1" smtClean="0"/>
              <a:t>т.ч</a:t>
            </a:r>
            <a:r>
              <a:rPr lang="ru-RU" dirty="0" smtClean="0"/>
              <a:t>.:</a:t>
            </a:r>
          </a:p>
          <a:p>
            <a:pPr lvl="1"/>
            <a:r>
              <a:rPr lang="ru-RU" dirty="0" smtClean="0"/>
              <a:t>Одинаковые по первым </a:t>
            </a:r>
            <a:r>
              <a:rPr lang="en-US" i="1" dirty="0" smtClean="0"/>
              <a:t>l</a:t>
            </a:r>
            <a:r>
              <a:rPr lang="ru-RU" i="1" dirty="0" smtClean="0"/>
              <a:t> </a:t>
            </a:r>
            <a:r>
              <a:rPr lang="ru-RU" dirty="0" smtClean="0"/>
              <a:t>символам циклические сдвиги раскрашены в одинаковые цвета, разные – в разные;</a:t>
            </a:r>
            <a:endParaRPr lang="ru-RU" dirty="0"/>
          </a:p>
          <a:p>
            <a:pPr lvl="1"/>
            <a:r>
              <a:rPr lang="ru-RU" dirty="0" smtClean="0"/>
              <a:t>Меньшие </a:t>
            </a:r>
            <a:r>
              <a:rPr lang="ru-RU" dirty="0"/>
              <a:t>по первым </a:t>
            </a:r>
            <a:r>
              <a:rPr lang="en-US" i="1" dirty="0"/>
              <a:t>l</a:t>
            </a:r>
            <a:r>
              <a:rPr lang="ru-RU" i="1" dirty="0"/>
              <a:t> </a:t>
            </a:r>
            <a:r>
              <a:rPr lang="ru-RU" dirty="0"/>
              <a:t>символам циклические сдвиги раскрашены в </a:t>
            </a:r>
            <a:r>
              <a:rPr lang="ru-RU" dirty="0" smtClean="0"/>
              <a:t>меньшие </a:t>
            </a:r>
            <a:r>
              <a:rPr lang="ru-RU" dirty="0"/>
              <a:t>цвета, </a:t>
            </a:r>
            <a:r>
              <a:rPr lang="ru-RU" dirty="0" smtClean="0"/>
              <a:t>большие </a:t>
            </a:r>
            <a:r>
              <a:rPr lang="ru-RU" dirty="0"/>
              <a:t>– в </a:t>
            </a:r>
            <a:r>
              <a:rPr lang="ru-RU" dirty="0" smtClean="0"/>
              <a:t>большие;</a:t>
            </a:r>
          </a:p>
          <a:p>
            <a:pPr lvl="1"/>
            <a:r>
              <a:rPr lang="ru-RU" dirty="0" smtClean="0"/>
              <a:t>Все цвета суть числа от 0 до </a:t>
            </a:r>
            <a:r>
              <a:rPr lang="en-US" dirty="0" smtClean="0"/>
              <a:t>|S|-1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От итерации требуется вычислить аналогичные массивы </a:t>
            </a:r>
            <a:r>
              <a:rPr lang="ru-RU" i="1" dirty="0" smtClean="0"/>
              <a:t>а</a:t>
            </a:r>
            <a:r>
              <a:rPr lang="ru-RU" dirty="0" smtClean="0"/>
              <a:t> и </a:t>
            </a:r>
            <a:r>
              <a:rPr lang="ru-RU" i="1" dirty="0" smtClean="0"/>
              <a:t>с </a:t>
            </a:r>
            <a:r>
              <a:rPr lang="ru-RU" dirty="0" smtClean="0"/>
              <a:t>для в два раза большего </a:t>
            </a:r>
            <a:r>
              <a:rPr lang="en-US" i="1" dirty="0" smtClean="0"/>
              <a:t>l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7306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Суффиксный</a:t>
            </a:r>
            <a:r>
              <a:rPr lang="ru-RU" dirty="0"/>
              <a:t> массив: сортировка циклических сдвигов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30120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Как же будет работать алгоритм на каждой такой итерации?</a:t>
            </a:r>
          </a:p>
          <a:p>
            <a:r>
              <a:rPr lang="ru-RU" dirty="0" smtClean="0"/>
              <a:t>Заметим, что каждая подстрока длины 2</a:t>
            </a:r>
            <a:r>
              <a:rPr lang="en-US" dirty="0" smtClean="0"/>
              <a:t>l</a:t>
            </a:r>
            <a:r>
              <a:rPr lang="ru-RU" dirty="0" smtClean="0"/>
              <a:t> циклической строки </a:t>
            </a:r>
            <a:r>
              <a:rPr lang="en-US" dirty="0" smtClean="0"/>
              <a:t>S (</a:t>
            </a:r>
            <a:r>
              <a:rPr lang="ru-RU" dirty="0" smtClean="0"/>
              <a:t>а именно такие подстроки, по сути, и нужно отсортировать) есть конкатенация двух подстрок длины </a:t>
            </a:r>
            <a:r>
              <a:rPr lang="en-US" dirty="0" smtClean="0"/>
              <a:t>l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Следовательно, такая подстрока 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 smtClean="0"/>
              <a:t>..(i+2l-1)%|S|] </a:t>
            </a:r>
            <a:r>
              <a:rPr lang="ru-RU" dirty="0" smtClean="0"/>
              <a:t>может быть представлена в виде пары чисел </a:t>
            </a:r>
            <a:r>
              <a:rPr lang="en-US" i="1" dirty="0" smtClean="0"/>
              <a:t>c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], </a:t>
            </a:r>
            <a:r>
              <a:rPr lang="en-US" i="1" dirty="0" smtClean="0"/>
              <a:t>c</a:t>
            </a:r>
            <a:r>
              <a:rPr lang="en-US" dirty="0" smtClean="0"/>
              <a:t>[(</a:t>
            </a:r>
            <a:r>
              <a:rPr lang="en-US" dirty="0" err="1" smtClean="0"/>
              <a:t>i+l</a:t>
            </a:r>
            <a:r>
              <a:rPr lang="en-US" dirty="0" smtClean="0"/>
              <a:t>)%|S|], </a:t>
            </a:r>
            <a:r>
              <a:rPr lang="ru-RU" dirty="0" smtClean="0"/>
              <a:t>и достаточно отсортировать именно такие пары.</a:t>
            </a:r>
          </a:p>
          <a:p>
            <a:r>
              <a:rPr lang="ru-RU" dirty="0" smtClean="0"/>
              <a:t>Так как все </a:t>
            </a:r>
            <a:r>
              <a:rPr lang="ru-RU" i="1" dirty="0" smtClean="0"/>
              <a:t>с </a:t>
            </a:r>
            <a:r>
              <a:rPr lang="ru-RU" dirty="0" smtClean="0"/>
              <a:t>суть от 0 до </a:t>
            </a:r>
            <a:r>
              <a:rPr lang="en-US" dirty="0" smtClean="0"/>
              <a:t>|S|-1, </a:t>
            </a:r>
            <a:r>
              <a:rPr lang="ru-RU" dirty="0" smtClean="0"/>
              <a:t>то сортировка может быть выполнена за </a:t>
            </a:r>
            <a:r>
              <a:rPr lang="en-US" dirty="0" smtClean="0"/>
              <a:t>O(|S|) </a:t>
            </a:r>
            <a:r>
              <a:rPr lang="ru-RU" dirty="0" smtClean="0"/>
              <a:t>методом </a:t>
            </a:r>
            <a:r>
              <a:rPr lang="en-US" dirty="0" err="1" smtClean="0"/>
              <a:t>BucketSort</a:t>
            </a:r>
            <a:r>
              <a:rPr lang="en-US" dirty="0" smtClean="0"/>
              <a:t>!</a:t>
            </a:r>
            <a:endParaRPr lang="ru-RU" dirty="0" smtClean="0"/>
          </a:p>
          <a:p>
            <a:r>
              <a:rPr lang="ru-RU" dirty="0" smtClean="0"/>
              <a:t>Данный метод подразумевает, что мы отсортируем «устойчивым подсчетом» пары сначала по второму числу, а затем и по первому; дополнительной </a:t>
            </a:r>
            <a:r>
              <a:rPr lang="ru-RU" dirty="0" err="1" smtClean="0"/>
              <a:t>неасимптотической</a:t>
            </a:r>
            <a:r>
              <a:rPr lang="ru-RU" dirty="0" smtClean="0"/>
              <a:t> оптимизацией оказывается тот факт, что сортировка по второму числу была уже выполнена на предыдущих итерациях!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628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0"/>
            <a:ext cx="683283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69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2465</TotalTime>
  <Words>3265</Words>
  <Application>Microsoft Office PowerPoint</Application>
  <PresentationFormat>Экран (4:3)</PresentationFormat>
  <Paragraphs>196</Paragraphs>
  <Slides>33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Тема Office</vt:lpstr>
      <vt:lpstr>Алгоритмы и структуры данных – 2-ой курс</vt:lpstr>
      <vt:lpstr>Задача: поиск подстрок в строке</vt:lpstr>
      <vt:lpstr>Суффиксный массив: определение</vt:lpstr>
      <vt:lpstr>Суффиксный массив: методы построения</vt:lpstr>
      <vt:lpstr>Суффиксный массив: алгоритм КМР</vt:lpstr>
      <vt:lpstr>Суффиксный массив: сортировка циклических сдвигов</vt:lpstr>
      <vt:lpstr>Суффиксный массив: сортировка циклических сдвигов</vt:lpstr>
      <vt:lpstr>Суффиксный массив: сортировка циклических сдвигов</vt:lpstr>
      <vt:lpstr>Презентация PowerPoint</vt:lpstr>
      <vt:lpstr>Суффиксный массив: построение</vt:lpstr>
      <vt:lpstr>Суффиксный массив: массив lcp</vt:lpstr>
      <vt:lpstr>Суффиксный массив: массив lcp</vt:lpstr>
      <vt:lpstr>Суффиксный массив: массив lcp</vt:lpstr>
      <vt:lpstr>Суффиксный массив: массив lcp</vt:lpstr>
      <vt:lpstr>Суффиксный массив: поиск подстроки в строке</vt:lpstr>
      <vt:lpstr>Суффиксный массив: поиск подстроки в строке</vt:lpstr>
      <vt:lpstr>Суффиксный массив: поиск подстроки в строке</vt:lpstr>
      <vt:lpstr>Суффиксный массив: поиск подстроки в строке</vt:lpstr>
      <vt:lpstr>Суффиксный массив: поиск подстроки в строке</vt:lpstr>
      <vt:lpstr>Lcp: алгоритм Касаи – Ли – Арикавы – Аримуры - Парка</vt:lpstr>
      <vt:lpstr>Lcp: алгоритм Касаи – Ли – Арикавы – Аримуры - Парка</vt:lpstr>
      <vt:lpstr>Суффиксное дерево.</vt:lpstr>
      <vt:lpstr>Суффиксное дерево: предпосылки и базовые определения</vt:lpstr>
      <vt:lpstr>Презентация PowerPoint</vt:lpstr>
      <vt:lpstr>Суффиксное дерево: линейность</vt:lpstr>
      <vt:lpstr>Алгоритм Укконена: начало</vt:lpstr>
      <vt:lpstr>Алгоритм Укконена: lastNotLeaf</vt:lpstr>
      <vt:lpstr>Алгоритм Укконена: lastNotLeaf</vt:lpstr>
      <vt:lpstr>Алгоритм Укконена: lastNotLeaf</vt:lpstr>
      <vt:lpstr>Алгоритм Укконена: lastNotLeaf, +∞ и итерации</vt:lpstr>
      <vt:lpstr>Алгоритм Укконена: lastNotLeaf, +∞ и итерации</vt:lpstr>
      <vt:lpstr>Алгоритм Укконена: lastNotLeaf, +∞ и итерации</vt:lpstr>
      <vt:lpstr>Алгоритм Укконена: храним лишь posLastNotLeaf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– 2-ой курс</dc:title>
  <dc:creator>dprpavlin</dc:creator>
  <cp:lastModifiedBy>dprpavlin</cp:lastModifiedBy>
  <cp:revision>111</cp:revision>
  <dcterms:created xsi:type="dcterms:W3CDTF">2016-11-10T12:41:57Z</dcterms:created>
  <dcterms:modified xsi:type="dcterms:W3CDTF">2016-11-17T16:48:11Z</dcterms:modified>
</cp:coreProperties>
</file>