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9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0" r:id="rId57"/>
    <p:sldId id="298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0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5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6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0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E383-F14A-460D-A31E-C031D2B60511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458A-4E23-43C3-A4A7-BF4052AF7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4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2.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Wait-free </a:t>
            </a:r>
            <a:r>
              <a:rPr lang="ru-RU" dirty="0"/>
              <a:t>иерархия</a:t>
            </a:r>
            <a:r>
              <a:rPr lang="en-US" dirty="0"/>
              <a:t> </a:t>
            </a:r>
            <a:r>
              <a:rPr lang="ru-RU"/>
              <a:t>и универсальность </a:t>
            </a:r>
            <a:r>
              <a:rPr lang="ru-RU" dirty="0"/>
              <a:t>консенсуса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4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0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81" y="249881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9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81" y="249881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53281" y="56841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/>
              <a:t>The Two-Move Tree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406081" y="19400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04281" y="2930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107881" y="2930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42206" y="3692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1758006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216919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426844" y="3692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8469956" y="3692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383731" y="36926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675831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6134744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7593656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9054156" y="46832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auto">
          <a:xfrm>
            <a:off x="1758006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Oval 41"/>
          <p:cNvSpPr>
            <a:spLocks noChangeArrowheads="1"/>
          </p:cNvSpPr>
          <p:nvPr/>
        </p:nvSpPr>
        <p:spPr bwMode="auto">
          <a:xfrm>
            <a:off x="3216919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Oval 42"/>
          <p:cNvSpPr>
            <a:spLocks noChangeArrowheads="1"/>
          </p:cNvSpPr>
          <p:nvPr/>
        </p:nvSpPr>
        <p:spPr bwMode="auto">
          <a:xfrm>
            <a:off x="4675831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6134744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7593656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Oval 45"/>
          <p:cNvSpPr>
            <a:spLocks noChangeArrowheads="1"/>
          </p:cNvSpPr>
          <p:nvPr/>
        </p:nvSpPr>
        <p:spPr bwMode="auto">
          <a:xfrm>
            <a:off x="9054156" y="552141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3196281" y="3387811"/>
            <a:ext cx="5334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8149281" y="3387811"/>
            <a:ext cx="5334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 flipH="1">
            <a:off x="6853881" y="3387811"/>
            <a:ext cx="3048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4720281" y="3387811"/>
            <a:ext cx="3048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 flipH="1">
            <a:off x="2358081" y="4302211"/>
            <a:ext cx="304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53"/>
          <p:cNvSpPr>
            <a:spLocks noChangeShapeType="1"/>
          </p:cNvSpPr>
          <p:nvPr/>
        </p:nvSpPr>
        <p:spPr bwMode="auto">
          <a:xfrm>
            <a:off x="9216081" y="4302211"/>
            <a:ext cx="3048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Line 54"/>
          <p:cNvSpPr>
            <a:spLocks noChangeShapeType="1"/>
          </p:cNvSpPr>
          <p:nvPr/>
        </p:nvSpPr>
        <p:spPr bwMode="auto">
          <a:xfrm flipH="1">
            <a:off x="4034481" y="4302211"/>
            <a:ext cx="609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55"/>
          <p:cNvSpPr>
            <a:spLocks noChangeShapeType="1"/>
          </p:cNvSpPr>
          <p:nvPr/>
        </p:nvSpPr>
        <p:spPr bwMode="auto">
          <a:xfrm>
            <a:off x="7234881" y="4302211"/>
            <a:ext cx="609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>
            <a:off x="5025081" y="4302211"/>
            <a:ext cx="228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Line 57"/>
          <p:cNvSpPr>
            <a:spLocks noChangeShapeType="1"/>
          </p:cNvSpPr>
          <p:nvPr/>
        </p:nvSpPr>
        <p:spPr bwMode="auto">
          <a:xfrm flipH="1">
            <a:off x="6472881" y="4302211"/>
            <a:ext cx="228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2281881" y="5216611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3729681" y="5216611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>
            <a:off x="5177481" y="5216611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6625281" y="5216611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>
            <a:off x="8073081" y="5216611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Line 63"/>
          <p:cNvSpPr>
            <a:spLocks noChangeShapeType="1"/>
          </p:cNvSpPr>
          <p:nvPr/>
        </p:nvSpPr>
        <p:spPr bwMode="auto">
          <a:xfrm>
            <a:off x="9520881" y="5216611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AutoShape 64"/>
          <p:cNvSpPr>
            <a:spLocks noChangeArrowheads="1"/>
          </p:cNvSpPr>
          <p:nvPr/>
        </p:nvSpPr>
        <p:spPr bwMode="auto">
          <a:xfrm>
            <a:off x="4720281" y="1787611"/>
            <a:ext cx="2286000" cy="838200"/>
          </a:xfrm>
          <a:prstGeom prst="wedgeRoundRectCallout">
            <a:avLst>
              <a:gd name="adj1" fmla="val 109931"/>
              <a:gd name="adj2" fmla="val 32009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616799" y="1711411"/>
            <a:ext cx="1808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3200" b="1" dirty="0">
                <a:solidFill>
                  <a:schemeClr val="accent1"/>
                </a:solidFill>
              </a:rPr>
              <a:t>Initial state</a:t>
            </a:r>
          </a:p>
        </p:txBody>
      </p:sp>
      <p:sp>
        <p:nvSpPr>
          <p:cNvPr id="46" name="AutoShape 74"/>
          <p:cNvSpPr>
            <a:spLocks noChangeArrowheads="1"/>
          </p:cNvSpPr>
          <p:nvPr/>
        </p:nvSpPr>
        <p:spPr bwMode="auto">
          <a:xfrm>
            <a:off x="1672281" y="5369011"/>
            <a:ext cx="8534400" cy="838200"/>
          </a:xfrm>
          <a:prstGeom prst="wedgeRoundRectCallout">
            <a:avLst>
              <a:gd name="adj1" fmla="val -41259"/>
              <a:gd name="adj2" fmla="val -376324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47" name="Oval 76"/>
          <p:cNvSpPr>
            <a:spLocks noChangeArrowheads="1"/>
          </p:cNvSpPr>
          <p:nvPr/>
        </p:nvSpPr>
        <p:spPr bwMode="auto">
          <a:xfrm>
            <a:off x="5406081" y="19400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17484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Oval 81"/>
          <p:cNvSpPr>
            <a:spLocks noChangeArrowheads="1"/>
          </p:cNvSpPr>
          <p:nvPr/>
        </p:nvSpPr>
        <p:spPr bwMode="auto">
          <a:xfrm>
            <a:off x="32216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Oval 82"/>
          <p:cNvSpPr>
            <a:spLocks noChangeArrowheads="1"/>
          </p:cNvSpPr>
          <p:nvPr/>
        </p:nvSpPr>
        <p:spPr bwMode="auto">
          <a:xfrm>
            <a:off x="46694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" name="Oval 83"/>
          <p:cNvSpPr>
            <a:spLocks noChangeArrowheads="1"/>
          </p:cNvSpPr>
          <p:nvPr/>
        </p:nvSpPr>
        <p:spPr bwMode="auto">
          <a:xfrm>
            <a:off x="61426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" name="Oval 84"/>
          <p:cNvSpPr>
            <a:spLocks noChangeArrowheads="1"/>
          </p:cNvSpPr>
          <p:nvPr/>
        </p:nvSpPr>
        <p:spPr bwMode="auto">
          <a:xfrm>
            <a:off x="76158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" name="Oval 85"/>
          <p:cNvSpPr>
            <a:spLocks noChangeArrowheads="1"/>
          </p:cNvSpPr>
          <p:nvPr/>
        </p:nvSpPr>
        <p:spPr bwMode="auto">
          <a:xfrm>
            <a:off x="9063681" y="5521411"/>
            <a:ext cx="10668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4" name="Line 86"/>
          <p:cNvSpPr>
            <a:spLocks noChangeShapeType="1"/>
          </p:cNvSpPr>
          <p:nvPr/>
        </p:nvSpPr>
        <p:spPr bwMode="auto">
          <a:xfrm flipH="1">
            <a:off x="4567881" y="2473411"/>
            <a:ext cx="914400" cy="4572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6396681" y="2473411"/>
            <a:ext cx="9144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Rectangle 75"/>
          <p:cNvSpPr>
            <a:spLocks noChangeArrowheads="1"/>
          </p:cNvSpPr>
          <p:nvPr/>
        </p:nvSpPr>
        <p:spPr bwMode="auto">
          <a:xfrm>
            <a:off x="1220241" y="1601230"/>
            <a:ext cx="1808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3200" b="1" dirty="0">
                <a:solidFill>
                  <a:schemeClr val="accent1"/>
                </a:solidFill>
              </a:rPr>
              <a:t>Final states</a:t>
            </a:r>
          </a:p>
        </p:txBody>
      </p:sp>
    </p:spTree>
    <p:extLst>
      <p:ext uri="{BB962C8B-B14F-4D97-AF65-F5344CB8AC3E}">
        <p14:creationId xmlns:p14="http://schemas.microsoft.com/office/powerpoint/2010/main" val="37138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84" y="2383482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84" y="2383482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184" y="453082"/>
            <a:ext cx="7772400" cy="1143000"/>
          </a:xfrm>
        </p:spPr>
        <p:txBody>
          <a:bodyPr/>
          <a:lstStyle/>
          <a:p>
            <a:r>
              <a:rPr lang="en-US" altLang="ru-RU"/>
              <a:t>Decision Values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770184" y="2815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73784" y="2815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08109" y="3577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823909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282822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92747" y="3577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535859" y="3577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449634" y="35772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741734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00647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7659559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9120059" y="45678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814384" y="5406082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262184" y="54060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741734" y="54060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00647" y="5406082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7659559" y="5406082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9120059" y="5406082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262184" y="3272482"/>
            <a:ext cx="5334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215184" y="3272482"/>
            <a:ext cx="5334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919784" y="3272482"/>
            <a:ext cx="3048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786184" y="3272482"/>
            <a:ext cx="3048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2423984" y="4186882"/>
            <a:ext cx="304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9281984" y="4186882"/>
            <a:ext cx="3048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4100384" y="4186882"/>
            <a:ext cx="609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300784" y="4186882"/>
            <a:ext cx="609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090984" y="4186882"/>
            <a:ext cx="228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6538784" y="4186882"/>
            <a:ext cx="228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347784" y="5101282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3795584" y="5101282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243384" y="5101282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691184" y="5101282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8138984" y="5101282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9586784" y="5101282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Oval 59"/>
          <p:cNvSpPr>
            <a:spLocks noChangeArrowheads="1"/>
          </p:cNvSpPr>
          <p:nvPr/>
        </p:nvSpPr>
        <p:spPr bwMode="auto">
          <a:xfrm>
            <a:off x="5471984" y="182468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4633784" y="2358082"/>
            <a:ext cx="914400" cy="4572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>
            <a:off x="6462584" y="2358082"/>
            <a:ext cx="9144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49" y="233405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7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49" y="233405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utoShape 42"/>
          <p:cNvSpPr>
            <a:spLocks noChangeArrowheads="1"/>
          </p:cNvSpPr>
          <p:nvPr/>
        </p:nvSpPr>
        <p:spPr bwMode="auto">
          <a:xfrm>
            <a:off x="3700849" y="2675367"/>
            <a:ext cx="1289050" cy="728662"/>
          </a:xfrm>
          <a:prstGeom prst="wedgeRoundRectCallout">
            <a:avLst>
              <a:gd name="adj1" fmla="val -113671"/>
              <a:gd name="adj2" fmla="val -144116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849" y="403654"/>
            <a:ext cx="7772400" cy="1143000"/>
          </a:xfrm>
        </p:spPr>
        <p:txBody>
          <a:bodyPr/>
          <a:lstStyle/>
          <a:p>
            <a:r>
              <a:rPr lang="en-US" altLang="ru-RU"/>
              <a:t>Bivalent: Both Possible</a:t>
            </a: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3827849" y="27658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7264787" y="27658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465774" y="35278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1881574" y="45184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3340487" y="45184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583749" y="35278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8626862" y="35278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4507299" y="35278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4799399" y="45184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6291649" y="45184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7750562" y="45184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9211062" y="45184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Oval 18"/>
          <p:cNvSpPr>
            <a:spLocks noChangeArrowheads="1"/>
          </p:cNvSpPr>
          <p:nvPr/>
        </p:nvSpPr>
        <p:spPr bwMode="auto">
          <a:xfrm>
            <a:off x="6291649" y="53566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750562" y="53566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20"/>
          <p:cNvSpPr>
            <a:spLocks noChangeArrowheads="1"/>
          </p:cNvSpPr>
          <p:nvPr/>
        </p:nvSpPr>
        <p:spPr bwMode="auto">
          <a:xfrm>
            <a:off x="9211062" y="53566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 flipH="1">
            <a:off x="3319849" y="3223054"/>
            <a:ext cx="5334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8306187" y="3223054"/>
            <a:ext cx="5334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7010787" y="3223054"/>
            <a:ext cx="304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>
            <a:off x="4843849" y="3223054"/>
            <a:ext cx="3048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>
            <a:off x="2481649" y="4137454"/>
            <a:ext cx="304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9372987" y="4137454"/>
            <a:ext cx="3048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H="1">
            <a:off x="4158049" y="4137454"/>
            <a:ext cx="609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7391787" y="4137454"/>
            <a:ext cx="6096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>
            <a:off x="5148649" y="4137454"/>
            <a:ext cx="228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 flipH="1">
            <a:off x="6629787" y="4137454"/>
            <a:ext cx="2286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>
            <a:off x="2405449" y="5051854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>
            <a:off x="3853249" y="5051854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5301049" y="5051854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6782187" y="5051854"/>
            <a:ext cx="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" name="Line 35"/>
          <p:cNvSpPr>
            <a:spLocks noChangeShapeType="1"/>
          </p:cNvSpPr>
          <p:nvPr/>
        </p:nvSpPr>
        <p:spPr bwMode="auto">
          <a:xfrm>
            <a:off x="8229987" y="5051854"/>
            <a:ext cx="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9677787" y="5051854"/>
            <a:ext cx="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5529649" y="1775254"/>
            <a:ext cx="1066800" cy="5334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 flipH="1">
            <a:off x="4691449" y="2308654"/>
            <a:ext cx="9144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6553587" y="2308654"/>
            <a:ext cx="9144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2024449" y="1394254"/>
            <a:ext cx="1897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600" b="1">
                <a:solidFill>
                  <a:schemeClr val="accent1"/>
                </a:solidFill>
              </a:rPr>
              <a:t>bivalent</a:t>
            </a:r>
          </a:p>
        </p:txBody>
      </p:sp>
      <p:sp>
        <p:nvSpPr>
          <p:cNvPr id="84" name="Oval 44"/>
          <p:cNvSpPr>
            <a:spLocks noChangeArrowheads="1"/>
          </p:cNvSpPr>
          <p:nvPr/>
        </p:nvSpPr>
        <p:spPr bwMode="auto">
          <a:xfrm>
            <a:off x="1872049" y="5356654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45"/>
          <p:cNvSpPr>
            <a:spLocks noChangeArrowheads="1"/>
          </p:cNvSpPr>
          <p:nvPr/>
        </p:nvSpPr>
        <p:spPr bwMode="auto">
          <a:xfrm>
            <a:off x="3319849" y="53566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86" name="Oval 46"/>
          <p:cNvSpPr>
            <a:spLocks noChangeArrowheads="1"/>
          </p:cNvSpPr>
          <p:nvPr/>
        </p:nvSpPr>
        <p:spPr bwMode="auto">
          <a:xfrm>
            <a:off x="4799399" y="535665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942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94" y="228462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94" y="228462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4256044" y="3397465"/>
            <a:ext cx="1371600" cy="685800"/>
          </a:xfrm>
          <a:prstGeom prst="wedgeRoundRectCallout">
            <a:avLst>
              <a:gd name="adj1" fmla="val 197685"/>
              <a:gd name="adj2" fmla="val -242361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7" name="AutoShape 44"/>
          <p:cNvSpPr>
            <a:spLocks noChangeArrowheads="1"/>
          </p:cNvSpPr>
          <p:nvPr/>
        </p:nvSpPr>
        <p:spPr bwMode="auto">
          <a:xfrm>
            <a:off x="6954794" y="2640227"/>
            <a:ext cx="1371600" cy="685800"/>
          </a:xfrm>
          <a:prstGeom prst="wedgeRoundRectCallout">
            <a:avLst>
              <a:gd name="adj1" fmla="val 76620"/>
              <a:gd name="adj2" fmla="val -117593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7994" y="354227"/>
            <a:ext cx="7772400" cy="1143000"/>
          </a:xfrm>
        </p:spPr>
        <p:txBody>
          <a:bodyPr/>
          <a:lstStyle/>
          <a:p>
            <a:r>
              <a:rPr lang="en-US" altLang="ru-RU" sz="4000"/>
              <a:t>Univalent: Single Value Possible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728994" y="2716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132594" y="2716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366919" y="3478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782719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41632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451557" y="3478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94669" y="3478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408444" y="34784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700544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159457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618369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9078869" y="44690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159457" y="5307227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618369" y="5307227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9078869" y="5307227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3220994" y="3173627"/>
            <a:ext cx="5334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173994" y="3173627"/>
            <a:ext cx="5334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6878594" y="3173627"/>
            <a:ext cx="30480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744994" y="3173627"/>
            <a:ext cx="3048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2382794" y="4088027"/>
            <a:ext cx="304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9240794" y="4088027"/>
            <a:ext cx="3048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4059194" y="4088027"/>
            <a:ext cx="609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259594" y="4088027"/>
            <a:ext cx="609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049794" y="4088027"/>
            <a:ext cx="2286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6497594" y="4088027"/>
            <a:ext cx="228600" cy="3810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306594" y="5002427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54394" y="5002427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202194" y="5002427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649994" y="5002427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8097794" y="5002427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9545594" y="5002427"/>
            <a:ext cx="0" cy="3048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30794" y="17258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4592594" y="2259227"/>
            <a:ext cx="914400" cy="4572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6421394" y="2259227"/>
            <a:ext cx="9144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565982" y="1414677"/>
            <a:ext cx="210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600" b="1">
                <a:solidFill>
                  <a:schemeClr val="accent1"/>
                </a:solidFill>
              </a:rPr>
              <a:t>univalent</a:t>
            </a: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773194" y="5307227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3220994" y="53072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4700544" y="5307227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430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Начальное состояние - бивалентно</a:t>
            </a:r>
          </a:p>
        </p:txBody>
      </p:sp>
      <p:pic>
        <p:nvPicPr>
          <p:cNvPr id="4" name="Picture 30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2877752"/>
            <a:ext cx="117013" cy="11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9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2877752"/>
            <a:ext cx="117013" cy="11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 flipH="1">
            <a:off x="4822825" y="3835015"/>
            <a:ext cx="1086407" cy="1181829"/>
            <a:chOff x="1008" y="2720"/>
            <a:chExt cx="856" cy="80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3717925" y="2528502"/>
            <a:ext cx="1340240" cy="842492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 flipH="1">
            <a:off x="838200" y="3804852"/>
            <a:ext cx="1086407" cy="1181829"/>
            <a:chOff x="3852" y="2256"/>
            <a:chExt cx="856" cy="808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 flipH="1">
              <a:off x="4196" y="2840"/>
              <a:ext cx="488" cy="160"/>
            </a:xfrm>
            <a:prstGeom prst="rect">
              <a:avLst/>
            </a:prstGeom>
            <a:solidFill>
              <a:srgbClr val="66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572" y="270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516" y="2536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389" y="2336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 flipH="1">
              <a:off x="3940" y="2256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6666FF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 flipH="1">
              <a:off x="3948" y="2256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666FF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 flipH="1">
              <a:off x="3996" y="2720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 flipH="1">
              <a:off x="3924" y="2544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 flipH="1">
              <a:off x="3852" y="2376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1868487" y="2536440"/>
            <a:ext cx="1340240" cy="842492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>
                <a:solidFill>
                  <a:srgbClr val="6666FF"/>
                </a:solidFill>
              </a:rPr>
              <a:t>1</a:t>
            </a:r>
          </a:p>
        </p:txBody>
      </p:sp>
      <p:pic>
        <p:nvPicPr>
          <p:cNvPr id="28" name="Picture 4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12" y="2771547"/>
            <a:ext cx="118260" cy="1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12" y="2771547"/>
            <a:ext cx="118260" cy="1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6568212" y="3698647"/>
            <a:ext cx="1042492" cy="1194424"/>
            <a:chOff x="1008" y="2720"/>
            <a:chExt cx="856" cy="808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7660412" y="2436585"/>
            <a:ext cx="1286065" cy="851471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10930662" y="3698647"/>
            <a:ext cx="1042492" cy="1194424"/>
            <a:chOff x="3852" y="2256"/>
            <a:chExt cx="856" cy="808"/>
          </a:xfrm>
        </p:grpSpPr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 flipH="1">
              <a:off x="4196" y="2840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572" y="270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516" y="2536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4389" y="2336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 flipH="1">
              <a:off x="3940" y="2256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 flipH="1">
              <a:off x="3948" y="2256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 flipH="1">
              <a:off x="3996" y="2720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 flipH="1">
              <a:off x="3924" y="2544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 flipH="1">
              <a:off x="3852" y="2376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1" name="AutoShape 25"/>
          <p:cNvSpPr>
            <a:spLocks noChangeArrowheads="1"/>
          </p:cNvSpPr>
          <p:nvPr/>
        </p:nvSpPr>
        <p:spPr bwMode="auto">
          <a:xfrm flipH="1">
            <a:off x="9616212" y="2473097"/>
            <a:ext cx="1286065" cy="851471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52" name="Group 38"/>
          <p:cNvGrpSpPr>
            <a:grpSpLocks/>
          </p:cNvGrpSpPr>
          <p:nvPr/>
        </p:nvGrpSpPr>
        <p:grpSpPr bwMode="auto">
          <a:xfrm flipH="1">
            <a:off x="6198325" y="3733572"/>
            <a:ext cx="1357919" cy="991905"/>
            <a:chOff x="1295" y="669"/>
            <a:chExt cx="1115" cy="671"/>
          </a:xfrm>
        </p:grpSpPr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624 h 624"/>
                <a:gd name="T4" fmla="*/ 912 w 912"/>
                <a:gd name="T5" fmla="*/ 624 h 624"/>
                <a:gd name="T6" fmla="*/ 384 w 912"/>
                <a:gd name="T7" fmla="*/ 0 h 624"/>
                <a:gd name="T8" fmla="*/ 0 w 912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DDDD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30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8"/>
          <p:cNvSpPr>
            <a:spLocks noChangeArrowheads="1"/>
          </p:cNvSpPr>
          <p:nvPr/>
        </p:nvSpPr>
        <p:spPr bwMode="auto">
          <a:xfrm flipH="1">
            <a:off x="5710538" y="2745646"/>
            <a:ext cx="1289050" cy="728662"/>
          </a:xfrm>
          <a:prstGeom prst="wedgeRoundRectCallout">
            <a:avLst>
              <a:gd name="adj1" fmla="val -146431"/>
              <a:gd name="adj2" fmla="val -93139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flipH="1">
            <a:off x="7024988" y="3841021"/>
            <a:ext cx="1289050" cy="728662"/>
          </a:xfrm>
          <a:prstGeom prst="wedgeRoundRectCallout">
            <a:avLst>
              <a:gd name="adj1" fmla="val -117120"/>
              <a:gd name="adj2" fmla="val 142593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396088" y="3906108"/>
            <a:ext cx="1289050" cy="728663"/>
          </a:xfrm>
          <a:prstGeom prst="wedgeRoundRectCallout">
            <a:avLst>
              <a:gd name="adj1" fmla="val -131648"/>
              <a:gd name="adj2" fmla="val 128866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313288" y="5120546"/>
            <a:ext cx="2055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600" b="1">
                <a:solidFill>
                  <a:schemeClr val="accent1"/>
                </a:solidFill>
              </a:rPr>
              <a:t>0-valent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838" y="502508"/>
            <a:ext cx="7772400" cy="1143000"/>
          </a:xfrm>
        </p:spPr>
        <p:txBody>
          <a:bodyPr/>
          <a:lstStyle/>
          <a:p>
            <a:r>
              <a:rPr lang="en-US" altLang="ru-RU"/>
              <a:t>Critical States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799438" y="2821846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507213" y="4002946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36113" y="3939446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5342238" y="3431446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90038" y="3431446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314038" y="5157058"/>
            <a:ext cx="2055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600" b="1">
                <a:solidFill>
                  <a:schemeClr val="accent1"/>
                </a:solidFill>
              </a:rPr>
              <a:t>1-valent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450438" y="1710596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600" b="1">
                <a:solidFill>
                  <a:schemeClr val="accent1"/>
                </a:solidFill>
              </a:rPr>
              <a:t>critical</a:t>
            </a:r>
          </a:p>
        </p:txBody>
      </p:sp>
    </p:spTree>
    <p:extLst>
      <p:ext uri="{BB962C8B-B14F-4D97-AF65-F5344CB8AC3E}">
        <p14:creationId xmlns:p14="http://schemas.microsoft.com/office/powerpoint/2010/main" val="8950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какой-то момент исполнение придёт к критическому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45348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варианты событий при использовании атомарных регистров</a:t>
            </a:r>
          </a:p>
        </p:txBody>
      </p:sp>
      <p:pic>
        <p:nvPicPr>
          <p:cNvPr id="10" name="Picture 21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270475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17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270475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20015"/>
              </p:ext>
            </p:extLst>
          </p:nvPr>
        </p:nvGraphicFramePr>
        <p:xfrm>
          <a:off x="1445998" y="1993557"/>
          <a:ext cx="7874000" cy="4600004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6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216"/>
          <p:cNvGrpSpPr>
            <a:grpSpLocks/>
          </p:cNvGrpSpPr>
          <p:nvPr/>
        </p:nvGrpSpPr>
        <p:grpSpPr bwMode="auto">
          <a:xfrm>
            <a:off x="2979523" y="1606207"/>
            <a:ext cx="5878513" cy="1366838"/>
            <a:chOff x="1332" y="908"/>
            <a:chExt cx="3703" cy="861"/>
          </a:xfrm>
        </p:grpSpPr>
        <p:sp>
          <p:nvSpPr>
            <p:cNvPr id="14" name="AutoShape 210"/>
            <p:cNvSpPr>
              <a:spLocks noChangeArrowheads="1"/>
            </p:cNvSpPr>
            <p:nvPr/>
          </p:nvSpPr>
          <p:spPr bwMode="auto">
            <a:xfrm>
              <a:off x="1332" y="1521"/>
              <a:ext cx="888" cy="248"/>
            </a:xfrm>
            <a:prstGeom prst="wedgeRoundRectCallout">
              <a:avLst>
                <a:gd name="adj1" fmla="val 175903"/>
                <a:gd name="adj2" fmla="val -193144"/>
                <a:gd name="adj3" fmla="val 16667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altLang="ru-RU" sz="4400" b="1"/>
            </a:p>
          </p:txBody>
        </p:sp>
        <p:sp>
          <p:nvSpPr>
            <p:cNvPr id="15" name="Rectangle 211"/>
            <p:cNvSpPr>
              <a:spLocks noChangeArrowheads="1"/>
            </p:cNvSpPr>
            <p:nvPr/>
          </p:nvSpPr>
          <p:spPr bwMode="auto">
            <a:xfrm>
              <a:off x="3450" y="908"/>
              <a:ext cx="1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3200" b="1">
                  <a:solidFill>
                    <a:schemeClr val="accent2"/>
                  </a:solidFill>
                </a:rPr>
                <a:t>A reads x</a:t>
              </a:r>
            </a:p>
          </p:txBody>
        </p:sp>
      </p:grpSp>
      <p:grpSp>
        <p:nvGrpSpPr>
          <p:cNvPr id="16" name="Group 215"/>
          <p:cNvGrpSpPr>
            <a:grpSpLocks/>
          </p:cNvGrpSpPr>
          <p:nvPr/>
        </p:nvGrpSpPr>
        <p:grpSpPr bwMode="auto">
          <a:xfrm>
            <a:off x="4594011" y="2018957"/>
            <a:ext cx="5237162" cy="962025"/>
            <a:chOff x="2349" y="1168"/>
            <a:chExt cx="3299" cy="606"/>
          </a:xfrm>
        </p:grpSpPr>
        <p:sp>
          <p:nvSpPr>
            <p:cNvPr id="17" name="AutoShape 213"/>
            <p:cNvSpPr>
              <a:spLocks noChangeArrowheads="1"/>
            </p:cNvSpPr>
            <p:nvPr/>
          </p:nvSpPr>
          <p:spPr bwMode="auto">
            <a:xfrm>
              <a:off x="2349" y="1526"/>
              <a:ext cx="948" cy="248"/>
            </a:xfrm>
            <a:prstGeom prst="wedgeRoundRectCallout">
              <a:avLst>
                <a:gd name="adj1" fmla="val 101690"/>
                <a:gd name="adj2" fmla="val -102824"/>
                <a:gd name="adj3" fmla="val 16667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altLang="ru-RU" sz="4400" b="1"/>
            </a:p>
          </p:txBody>
        </p:sp>
        <p:sp>
          <p:nvSpPr>
            <p:cNvPr id="18" name="Rectangle 214"/>
            <p:cNvSpPr>
              <a:spLocks noChangeArrowheads="1"/>
            </p:cNvSpPr>
            <p:nvPr/>
          </p:nvSpPr>
          <p:spPr bwMode="auto">
            <a:xfrm>
              <a:off x="3570" y="1168"/>
              <a:ext cx="20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3200" b="1">
                  <a:solidFill>
                    <a:schemeClr val="accent2"/>
                  </a:solidFill>
                </a:rPr>
                <a:t>A reads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0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43" y="243290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9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43" y="243290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5712168" y="4249008"/>
            <a:ext cx="1289050" cy="728663"/>
          </a:xfrm>
          <a:prstGeom prst="wedgeRoundRectCallout">
            <a:avLst>
              <a:gd name="adj1" fmla="val -128449"/>
              <a:gd name="adj2" fmla="val 114926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endParaRPr lang="ru-RU" altLang="ru-RU" sz="4400" b="1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4267543" y="3109183"/>
            <a:ext cx="1289050" cy="728663"/>
          </a:xfrm>
          <a:prstGeom prst="wedgeRoundRectCallout">
            <a:avLst>
              <a:gd name="adj1" fmla="val -87810"/>
              <a:gd name="adj2" fmla="val 226255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843" y="502508"/>
            <a:ext cx="7772400" cy="1143000"/>
          </a:xfrm>
        </p:spPr>
        <p:txBody>
          <a:bodyPr/>
          <a:lstStyle/>
          <a:p>
            <a:r>
              <a:rPr lang="en-US" altLang="ru-RU"/>
              <a:t>Some Thread Reads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6926606" y="3082196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5169243" y="2509108"/>
            <a:ext cx="520700" cy="598488"/>
          </a:xfrm>
          <a:custGeom>
            <a:avLst/>
            <a:gdLst>
              <a:gd name="T0" fmla="*/ 328 w 328"/>
              <a:gd name="T1" fmla="*/ 0 h 377"/>
              <a:gd name="T2" fmla="*/ 160 w 328"/>
              <a:gd name="T3" fmla="*/ 80 h 377"/>
              <a:gd name="T4" fmla="*/ 168 w 328"/>
              <a:gd name="T5" fmla="*/ 224 h 377"/>
              <a:gd name="T6" fmla="*/ 0 w 328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377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617043" y="2574196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700681" y="1734408"/>
            <a:ext cx="24558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runs solo, eventually decides 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064718" y="2007458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reads x</a:t>
            </a: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834406" y="4309333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377081" y="3207608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7242518" y="3877533"/>
            <a:ext cx="24558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runs solo, eventually  decides 1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5635968" y="2016983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121243" y="5114196"/>
            <a:ext cx="2854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accent1"/>
                </a:solidFill>
              </a:rPr>
              <a:t>States look the same to A</a:t>
            </a:r>
          </a:p>
        </p:txBody>
      </p:sp>
      <p:sp>
        <p:nvSpPr>
          <p:cNvPr id="34" name="Freeform 24"/>
          <p:cNvSpPr>
            <a:spLocks/>
          </p:cNvSpPr>
          <p:nvPr/>
        </p:nvSpPr>
        <p:spPr bwMode="auto">
          <a:xfrm>
            <a:off x="6655143" y="3664808"/>
            <a:ext cx="520700" cy="598488"/>
          </a:xfrm>
          <a:custGeom>
            <a:avLst/>
            <a:gdLst>
              <a:gd name="T0" fmla="*/ 328 w 328"/>
              <a:gd name="T1" fmla="*/ 0 h 377"/>
              <a:gd name="T2" fmla="*/ 160 w 328"/>
              <a:gd name="T3" fmla="*/ 80 h 377"/>
              <a:gd name="T4" fmla="*/ 168 w 328"/>
              <a:gd name="T5" fmla="*/ 224 h 377"/>
              <a:gd name="T6" fmla="*/ 0 w 328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377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 rot="19524172">
            <a:off x="6672606" y="4314096"/>
            <a:ext cx="3776662" cy="800100"/>
          </a:xfrm>
          <a:prstGeom prst="rect">
            <a:avLst/>
          </a:prstGeom>
          <a:solidFill>
            <a:schemeClr val="bg1">
              <a:alpha val="89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4400" b="1">
                <a:solidFill>
                  <a:srgbClr val="FF0000"/>
                </a:solidFill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40621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3" grpId="0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95" y="190568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95" y="190568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560705"/>
              </p:ext>
            </p:extLst>
          </p:nvPr>
        </p:nvGraphicFramePr>
        <p:xfrm>
          <a:off x="1668420" y="1194487"/>
          <a:ext cx="7874000" cy="4600004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6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идея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Интуиция: для реализации взаимного исключения для n потоков на атомарных чтениях/записях нам требовалось &gt;= n ячеек, а для RMW операций - 1 для спинлока и 2 для ticket спинлока. Это подсказывает нам, что не все операции равны по их выразительности</a:t>
            </a:r>
          </a:p>
          <a:p>
            <a:r>
              <a:rPr lang="ru-RU" dirty="0"/>
              <a:t>Хотим измерить относительную силу различных атомарных операций и объектов. Для этого нужна теоретическая линейнка.</a:t>
            </a:r>
          </a:p>
          <a:p>
            <a:r>
              <a:rPr lang="ru-RU" dirty="0"/>
              <a:t>Нужна универсальная задача + определение типов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405489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27" y="243290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27" y="243290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6720102" y="3107596"/>
            <a:ext cx="1289050" cy="2132012"/>
          </a:xfrm>
          <a:prstGeom prst="wedgeRoundRectCallout">
            <a:avLst>
              <a:gd name="adj1" fmla="val -43968"/>
              <a:gd name="adj2" fmla="val 72412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endParaRPr lang="ru-RU" altLang="ru-RU" sz="4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426165" y="3107596"/>
            <a:ext cx="1289050" cy="2132012"/>
          </a:xfrm>
          <a:prstGeom prst="wedgeRoundRectCallout">
            <a:avLst>
              <a:gd name="adj1" fmla="val 52954"/>
              <a:gd name="adj2" fmla="val 67347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2259227" y="502508"/>
            <a:ext cx="7772400" cy="1143000"/>
          </a:xfrm>
        </p:spPr>
        <p:txBody>
          <a:bodyPr/>
          <a:lstStyle/>
          <a:p>
            <a:r>
              <a:rPr lang="en-US" altLang="ru-RU"/>
              <a:t>Writing Distinct Registers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35990" y="319332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078627" y="2574196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526427" y="2574196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089490" y="2334483"/>
            <a:ext cx="2455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writes y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059827" y="2334483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writes x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364627" y="3788633"/>
            <a:ext cx="0" cy="722313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810590" y="4580796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516652" y="4580796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545352" y="2016983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35565" y="5644421"/>
            <a:ext cx="569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accent1"/>
                </a:solidFill>
              </a:rPr>
              <a:t>The song is the same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886915" y="3726721"/>
            <a:ext cx="230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writes y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356065" y="3856896"/>
            <a:ext cx="2151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writes x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5070690" y="3858483"/>
            <a:ext cx="0" cy="7223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516652" y="319332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 rot="19524172">
            <a:off x="6581990" y="4314096"/>
            <a:ext cx="3776662" cy="800100"/>
          </a:xfrm>
          <a:prstGeom prst="rect">
            <a:avLst/>
          </a:prstGeom>
          <a:solidFill>
            <a:schemeClr val="bg1">
              <a:alpha val="89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4400" b="1">
                <a:solidFill>
                  <a:srgbClr val="FF0000"/>
                </a:solidFill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111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7" y="232581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7" y="232581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9757" y="395417"/>
            <a:ext cx="7772400" cy="1143000"/>
          </a:xfrm>
        </p:spPr>
        <p:txBody>
          <a:bodyPr/>
          <a:lstStyle/>
          <a:p>
            <a:r>
              <a:rPr lang="en-US" altLang="ru-RU"/>
              <a:t>Possible Interactions</a:t>
            </a: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723469"/>
              </p:ext>
            </p:extLst>
          </p:nvPr>
        </p:nvGraphicFramePr>
        <p:xfrm>
          <a:off x="1964982" y="1614617"/>
          <a:ext cx="7874000" cy="4600004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6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y.read()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x.write()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y.write()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FF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3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7" y="238348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7" y="238348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879507" y="3829694"/>
            <a:ext cx="1289050" cy="728662"/>
          </a:xfrm>
          <a:prstGeom prst="wedgeRoundRectCallout">
            <a:avLst>
              <a:gd name="adj1" fmla="val -128449"/>
              <a:gd name="adj2" fmla="val 114926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endParaRPr lang="ru-RU" altLang="ru-RU" sz="4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193957" y="4771081"/>
            <a:ext cx="1289050" cy="728663"/>
          </a:xfrm>
          <a:prstGeom prst="wedgeRoundRectCallout">
            <a:avLst>
              <a:gd name="adj1" fmla="val -120199"/>
              <a:gd name="adj2" fmla="val 46949"/>
              <a:gd name="adj3" fmla="val 16667"/>
            </a:avLst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2069757" y="453081"/>
            <a:ext cx="7772400" cy="1143000"/>
          </a:xfrm>
        </p:spPr>
        <p:txBody>
          <a:bodyPr/>
          <a:lstStyle/>
          <a:p>
            <a:r>
              <a:rPr lang="en-US" altLang="ru-RU"/>
              <a:t>Writing Same Registers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780832" y="4975869"/>
            <a:ext cx="2854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accent1"/>
                </a:solidFill>
              </a:rPr>
              <a:t>States look the same to A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7718082" y="254064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960720" y="2032644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08520" y="2032644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69970" y="1938981"/>
            <a:ext cx="245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ru-RU" sz="2400" b="1"/>
              <a:t>A writes x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605370" y="1792931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ru-RU" sz="2400" b="1">
                <a:solidFill>
                  <a:srgbClr val="FF0000"/>
                </a:solidFill>
              </a:rPr>
              <a:t>B writes x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7405345" y="3172469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360645" y="4839344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38570" y="4366269"/>
            <a:ext cx="2455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400" b="1"/>
              <a:t>A runs solo, eventually decides 1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427445" y="147543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92220" y="3902719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209832" y="26882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298357" y="2561281"/>
            <a:ext cx="2455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400" b="1"/>
              <a:t>A runs solo, eventually decides 0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538570" y="368999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494245" y="3310581"/>
            <a:ext cx="245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ru-RU" sz="2400" b="1"/>
              <a:t>A writes x</a:t>
            </a:r>
          </a:p>
        </p:txBody>
      </p:sp>
      <p:sp>
        <p:nvSpPr>
          <p:cNvPr id="24" name="Freeform 28"/>
          <p:cNvSpPr>
            <a:spLocks/>
          </p:cNvSpPr>
          <p:nvPr/>
        </p:nvSpPr>
        <p:spPr bwMode="auto">
          <a:xfrm>
            <a:off x="4736757" y="3158181"/>
            <a:ext cx="520700" cy="598488"/>
          </a:xfrm>
          <a:custGeom>
            <a:avLst/>
            <a:gdLst>
              <a:gd name="T0" fmla="*/ 328 w 328"/>
              <a:gd name="T1" fmla="*/ 0 h 377"/>
              <a:gd name="T2" fmla="*/ 160 w 328"/>
              <a:gd name="T3" fmla="*/ 80 h 377"/>
              <a:gd name="T4" fmla="*/ 168 w 328"/>
              <a:gd name="T5" fmla="*/ 224 h 377"/>
              <a:gd name="T6" fmla="*/ 0 w 328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377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Freeform 30"/>
          <p:cNvSpPr>
            <a:spLocks/>
          </p:cNvSpPr>
          <p:nvPr/>
        </p:nvSpPr>
        <p:spPr bwMode="auto">
          <a:xfrm>
            <a:off x="6032157" y="4136081"/>
            <a:ext cx="520700" cy="598488"/>
          </a:xfrm>
          <a:custGeom>
            <a:avLst/>
            <a:gdLst>
              <a:gd name="T0" fmla="*/ 328 w 328"/>
              <a:gd name="T1" fmla="*/ 0 h 377"/>
              <a:gd name="T2" fmla="*/ 160 w 328"/>
              <a:gd name="T3" fmla="*/ 80 h 377"/>
              <a:gd name="T4" fmla="*/ 168 w 328"/>
              <a:gd name="T5" fmla="*/ 224 h 377"/>
              <a:gd name="T6" fmla="*/ 0 w 328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377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 rot="19524172">
            <a:off x="6392520" y="4264669"/>
            <a:ext cx="3776662" cy="800100"/>
          </a:xfrm>
          <a:prstGeom prst="rect">
            <a:avLst/>
          </a:prstGeom>
          <a:solidFill>
            <a:schemeClr val="bg1">
              <a:alpha val="89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4400" b="1">
                <a:solidFill>
                  <a:srgbClr val="FF0000"/>
                </a:solidFill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751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Доказано!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6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консенсуса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имеет число консенсуса </a:t>
            </a:r>
            <a:r>
              <a:rPr lang="en-US" dirty="0"/>
              <a:t>n, </a:t>
            </a:r>
            <a:r>
              <a:rPr lang="ru-RU" dirty="0"/>
              <a:t>если с его помощью (и с помощью произвольного числа атомарных регистров) можно реализовать консунсус для </a:t>
            </a:r>
            <a:r>
              <a:rPr lang="en-US" dirty="0"/>
              <a:t>n </a:t>
            </a:r>
            <a:r>
              <a:rPr lang="ru-RU" dirty="0"/>
              <a:t>потоков (но не для </a:t>
            </a:r>
            <a:r>
              <a:rPr lang="en-US" dirty="0"/>
              <a:t>n+1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54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насчёт других структур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Wait-free </a:t>
            </a:r>
            <a:r>
              <a:rPr lang="ru-RU" dirty="0"/>
              <a:t>очередь позволяет сделать консенсус для </a:t>
            </a:r>
            <a:r>
              <a:rPr lang="en-US" dirty="0"/>
              <a:t>n&gt;= 2</a:t>
            </a:r>
            <a:endParaRPr lang="ru-RU" dirty="0"/>
          </a:p>
        </p:txBody>
      </p:sp>
      <p:pic>
        <p:nvPicPr>
          <p:cNvPr id="4" name="Picture 2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7" y="254823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7" y="254823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92337" y="2446637"/>
            <a:ext cx="914400" cy="990600"/>
          </a:xfrm>
          <a:prstGeom prst="rect">
            <a:avLst/>
          </a:prstGeom>
          <a:solidFill>
            <a:srgbClr val="6666FF">
              <a:alpha val="3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06737" y="2446637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43425" y="2356150"/>
            <a:ext cx="3382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3200" b="1"/>
              <a:t> </a:t>
            </a:r>
          </a:p>
          <a:p>
            <a:r>
              <a:rPr lang="en-US" altLang="ru-RU" sz="3200" b="1">
                <a:latin typeface="Lucida Console" panose="020B0609040504020204" pitchFamily="49" charset="0"/>
              </a:rPr>
              <a:t>proposed</a:t>
            </a:r>
            <a:r>
              <a:rPr lang="en-US" altLang="ru-RU" sz="3200" b="1"/>
              <a:t> array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92337" y="435163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06737" y="435163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021137" y="435163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859337" y="4351637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59337" y="5266037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420937" y="4656437"/>
            <a:ext cx="430213" cy="3413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ru-RU" altLang="ru-RU" sz="4400" u="sng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665412" y="4716762"/>
            <a:ext cx="112713" cy="9525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02337" y="4016675"/>
            <a:ext cx="322421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3200" b="1">
                <a:latin typeface="Lucida Console" panose="020B0609040504020204" pitchFamily="49" charset="0"/>
              </a:rPr>
              <a:t>FIFO Queue</a:t>
            </a:r>
            <a:r>
              <a:rPr lang="en-US" altLang="ru-RU" sz="3200" b="1"/>
              <a:t> with red and black balls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335337" y="4638975"/>
            <a:ext cx="430213" cy="384175"/>
            <a:chOff x="1872" y="2917"/>
            <a:chExt cx="271" cy="242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872" y="2917"/>
              <a:ext cx="271" cy="21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ru-RU" altLang="ru-RU" sz="4400" u="sng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026" y="2955"/>
              <a:ext cx="71" cy="6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872" y="292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ru-RU" sz="1800" b="1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66788" y="5658793"/>
            <a:ext cx="1811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1600" b="1" dirty="0">
                <a:solidFill>
                  <a:srgbClr val="FF0000"/>
                </a:solidFill>
              </a:rPr>
              <a:t>Coveted red ball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303587" y="5654975"/>
            <a:ext cx="2033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1600" b="1">
                <a:solidFill>
                  <a:schemeClr val="tx1"/>
                </a:solidFill>
              </a:rPr>
              <a:t>Dreaded black ball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2298700" y="4532612"/>
            <a:ext cx="685800" cy="627063"/>
          </a:xfrm>
          <a:prstGeom prst="wedgeRoundRectCallout">
            <a:avLst>
              <a:gd name="adj1" fmla="val -63657"/>
              <a:gd name="adj2" fmla="val 133037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3213100" y="4516737"/>
            <a:ext cx="685800" cy="627063"/>
          </a:xfrm>
          <a:prstGeom prst="wedgeRoundRectCallout">
            <a:avLst>
              <a:gd name="adj1" fmla="val 96296"/>
              <a:gd name="adj2" fmla="val 12341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</p:spTree>
    <p:extLst>
      <p:ext uri="{BB962C8B-B14F-4D97-AF65-F5344CB8AC3E}">
        <p14:creationId xmlns:p14="http://schemas.microsoft.com/office/powerpoint/2010/main" val="21064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4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9" y="261302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7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9" y="261302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4859" y="2016125"/>
            <a:ext cx="914400" cy="990600"/>
          </a:xfrm>
          <a:prstGeom prst="rect">
            <a:avLst/>
          </a:prstGeom>
          <a:solidFill>
            <a:srgbClr val="6666FF">
              <a:alpha val="3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400">
                <a:solidFill>
                  <a:srgbClr val="6666FF"/>
                </a:solidFill>
              </a:rPr>
              <a:t>0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69259" y="2016125"/>
            <a:ext cx="914400" cy="9906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15184" y="5365750"/>
            <a:ext cx="774700" cy="254000"/>
          </a:xfrm>
          <a:prstGeom prst="rect">
            <a:avLst/>
          </a:prstGeom>
          <a:solidFill>
            <a:srgbClr val="6666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>
            <a:off x="3377084" y="5149850"/>
            <a:ext cx="215900" cy="5461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flipH="1">
            <a:off x="3486622" y="4883150"/>
            <a:ext cx="195262" cy="4953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H="1">
            <a:off x="3681884" y="4565650"/>
            <a:ext cx="201613" cy="5080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3415184" y="4438650"/>
            <a:ext cx="1181100" cy="939800"/>
          </a:xfrm>
          <a:custGeom>
            <a:avLst/>
            <a:gdLst>
              <a:gd name="T0" fmla="*/ 0 w 744"/>
              <a:gd name="T1" fmla="*/ 592 h 592"/>
              <a:gd name="T2" fmla="*/ 488 w 744"/>
              <a:gd name="T3" fmla="*/ 576 h 592"/>
              <a:gd name="T4" fmla="*/ 744 w 744"/>
              <a:gd name="T5" fmla="*/ 0 h 592"/>
              <a:gd name="T6" fmla="*/ 336 w 744"/>
              <a:gd name="T7" fmla="*/ 8 h 592"/>
              <a:gd name="T8" fmla="*/ 0 w 744"/>
              <a:gd name="T9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592">
                <a:moveTo>
                  <a:pt x="0" y="592"/>
                </a:moveTo>
                <a:lnTo>
                  <a:pt x="488" y="576"/>
                </a:lnTo>
                <a:lnTo>
                  <a:pt x="744" y="0"/>
                </a:lnTo>
                <a:lnTo>
                  <a:pt x="336" y="8"/>
                </a:lnTo>
                <a:lnTo>
                  <a:pt x="0" y="592"/>
                </a:lnTo>
                <a:close/>
              </a:path>
            </a:pathLst>
          </a:custGeom>
          <a:solidFill>
            <a:srgbClr val="6666FF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189884" y="4438650"/>
            <a:ext cx="393700" cy="1206500"/>
          </a:xfrm>
          <a:custGeom>
            <a:avLst/>
            <a:gdLst>
              <a:gd name="T0" fmla="*/ 248 w 248"/>
              <a:gd name="T1" fmla="*/ 0 h 760"/>
              <a:gd name="T2" fmla="*/ 248 w 248"/>
              <a:gd name="T3" fmla="*/ 208 h 760"/>
              <a:gd name="T4" fmla="*/ 8 w 248"/>
              <a:gd name="T5" fmla="*/ 760 h 760"/>
              <a:gd name="T6" fmla="*/ 0 w 248"/>
              <a:gd name="T7" fmla="*/ 600 h 760"/>
              <a:gd name="T8" fmla="*/ 248 w 248"/>
              <a:gd name="T9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760">
                <a:moveTo>
                  <a:pt x="248" y="0"/>
                </a:moveTo>
                <a:lnTo>
                  <a:pt x="248" y="208"/>
                </a:lnTo>
                <a:lnTo>
                  <a:pt x="8" y="760"/>
                </a:lnTo>
                <a:lnTo>
                  <a:pt x="0" y="600"/>
                </a:lnTo>
                <a:lnTo>
                  <a:pt x="248" y="0"/>
                </a:lnTo>
                <a:close/>
              </a:path>
            </a:pathLst>
          </a:custGeom>
          <a:solidFill>
            <a:srgbClr val="6666FF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4291484" y="5175250"/>
            <a:ext cx="215900" cy="5461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426422" y="4895850"/>
            <a:ext cx="195262" cy="4953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4534372" y="4629150"/>
            <a:ext cx="201612" cy="508000"/>
          </a:xfrm>
          <a:custGeom>
            <a:avLst/>
            <a:gdLst>
              <a:gd name="T0" fmla="*/ 24 w 136"/>
              <a:gd name="T1" fmla="*/ 0 h 344"/>
              <a:gd name="T2" fmla="*/ 136 w 136"/>
              <a:gd name="T3" fmla="*/ 0 h 344"/>
              <a:gd name="T4" fmla="*/ 136 w 136"/>
              <a:gd name="T5" fmla="*/ 232 h 344"/>
              <a:gd name="T6" fmla="*/ 106 w 136"/>
              <a:gd name="T7" fmla="*/ 344 h 344"/>
              <a:gd name="T8" fmla="*/ 106 w 136"/>
              <a:gd name="T9" fmla="*/ 88 h 344"/>
              <a:gd name="T10" fmla="*/ 0 w 136"/>
              <a:gd name="T11" fmla="*/ 8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344">
                <a:moveTo>
                  <a:pt x="24" y="0"/>
                </a:moveTo>
                <a:lnTo>
                  <a:pt x="136" y="0"/>
                </a:lnTo>
                <a:lnTo>
                  <a:pt x="136" y="232"/>
                </a:lnTo>
                <a:lnTo>
                  <a:pt x="106" y="344"/>
                </a:lnTo>
                <a:lnTo>
                  <a:pt x="106" y="88"/>
                </a:lnTo>
                <a:lnTo>
                  <a:pt x="0" y="88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7304559" y="4438650"/>
            <a:ext cx="1358900" cy="1282700"/>
            <a:chOff x="3024" y="2744"/>
            <a:chExt cx="856" cy="808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 flipH="1">
              <a:off x="3368" y="3328"/>
              <a:ext cx="488" cy="160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744" y="3192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688" y="3024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561" y="2824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 flipH="1">
              <a:off x="3112" y="2744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 flipH="1">
              <a:off x="3120" y="2744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 flipH="1">
              <a:off x="3168" y="320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 flipH="1">
              <a:off x="3096" y="3032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 flipH="1">
              <a:off x="3024" y="2864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116859" y="2511425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31259" y="2511425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945659" y="2511425"/>
            <a:ext cx="914400" cy="914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3859" y="25114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783859" y="34258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5007447" y="3902075"/>
            <a:ext cx="430212" cy="341313"/>
            <a:chOff x="2016" y="1728"/>
            <a:chExt cx="271" cy="215"/>
          </a:xfrm>
        </p:grpSpPr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2016" y="1728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ru-RU" altLang="ru-RU" sz="4400" u="sng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2170" y="1766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5" name="Freeform 37"/>
          <p:cNvSpPr>
            <a:spLocks/>
          </p:cNvSpPr>
          <p:nvPr/>
        </p:nvSpPr>
        <p:spPr bwMode="auto">
          <a:xfrm>
            <a:off x="4712172" y="4137025"/>
            <a:ext cx="511175" cy="1012825"/>
          </a:xfrm>
          <a:custGeom>
            <a:avLst/>
            <a:gdLst>
              <a:gd name="T0" fmla="*/ 0 w 322"/>
              <a:gd name="T1" fmla="*/ 638 h 638"/>
              <a:gd name="T2" fmla="*/ 322 w 322"/>
              <a:gd name="T3" fmla="*/ 0 h 638"/>
              <a:gd name="T4" fmla="*/ 2 w 322"/>
              <a:gd name="T5" fmla="*/ 485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2" h="638">
                <a:moveTo>
                  <a:pt x="0" y="638"/>
                </a:moveTo>
                <a:lnTo>
                  <a:pt x="322" y="0"/>
                </a:lnTo>
                <a:lnTo>
                  <a:pt x="2" y="485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Freeform 38"/>
          <p:cNvSpPr>
            <a:spLocks/>
          </p:cNvSpPr>
          <p:nvPr/>
        </p:nvSpPr>
        <p:spPr bwMode="auto">
          <a:xfrm>
            <a:off x="6793384" y="4137025"/>
            <a:ext cx="534988" cy="987425"/>
          </a:xfrm>
          <a:custGeom>
            <a:avLst/>
            <a:gdLst>
              <a:gd name="T0" fmla="*/ 337 w 337"/>
              <a:gd name="T1" fmla="*/ 622 h 622"/>
              <a:gd name="T2" fmla="*/ 0 w 337"/>
              <a:gd name="T3" fmla="*/ 0 h 622"/>
              <a:gd name="T4" fmla="*/ 320 w 337"/>
              <a:gd name="T5" fmla="*/ 48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7" h="622">
                <a:moveTo>
                  <a:pt x="337" y="622"/>
                </a:moveTo>
                <a:lnTo>
                  <a:pt x="0" y="0"/>
                </a:lnTo>
                <a:lnTo>
                  <a:pt x="320" y="485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2157884" y="1990725"/>
            <a:ext cx="3484563" cy="1911350"/>
          </a:xfrm>
          <a:prstGeom prst="wedgeRoundRectCallout">
            <a:avLst>
              <a:gd name="adj1" fmla="val 5944"/>
              <a:gd name="adj2" fmla="val 73421"/>
              <a:gd name="adj3" fmla="val 16667"/>
            </a:avLst>
          </a:prstGeom>
          <a:solidFill>
            <a:srgbClr val="FFFFFF"/>
          </a:solidFill>
          <a:ln w="38100">
            <a:solidFill>
              <a:srgbClr val="66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b="1"/>
              <a:t>I got the coveted red ball, so I will decide my value</a:t>
            </a:r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5991697" y="1825625"/>
            <a:ext cx="3916362" cy="2311400"/>
          </a:xfrm>
          <a:prstGeom prst="wedgeRoundRectCallout">
            <a:avLst>
              <a:gd name="adj1" fmla="val -15019"/>
              <a:gd name="adj2" fmla="val 59204"/>
              <a:gd name="adj3" fmla="val 16667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b="1">
                <a:solidFill>
                  <a:srgbClr val="FF0000"/>
                </a:solidFill>
              </a:rPr>
              <a:t>I got the dreaded black ball, so I will decide the other’s value from the array</a:t>
            </a: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6567959" y="3962400"/>
            <a:ext cx="430213" cy="384175"/>
            <a:chOff x="1872" y="2917"/>
            <a:chExt cx="271" cy="242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872" y="2917"/>
              <a:ext cx="271" cy="21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ru-RU" altLang="ru-RU" sz="4400" u="sng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2026" y="2955"/>
              <a:ext cx="71" cy="6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1872" y="292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ru-RU" sz="1800" b="1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4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Невозможно реализовать </a:t>
            </a:r>
            <a:r>
              <a:rPr lang="en-US" dirty="0"/>
              <a:t>wait-free </a:t>
            </a:r>
            <a:r>
              <a:rPr lang="ru-RU" dirty="0"/>
              <a:t>очередь на атомарных регистрах! Даже для двух потребителей!</a:t>
            </a:r>
          </a:p>
        </p:txBody>
      </p:sp>
    </p:spTree>
    <p:extLst>
      <p:ext uri="{BB962C8B-B14F-4D97-AF65-F5344CB8AC3E}">
        <p14:creationId xmlns:p14="http://schemas.microsoft.com/office/powerpoint/2010/main" val="1860509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Атомарная запись в множество ячеек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сделать консенсус для 2-х потоков (пишем в 2/3 ячеек)</a:t>
            </a:r>
          </a:p>
          <a:p>
            <a:r>
              <a:rPr lang="ru-RU" dirty="0"/>
              <a:t>Следовательно – её невозможно реализовать с помощью атомарных регистров</a:t>
            </a:r>
          </a:p>
        </p:txBody>
      </p:sp>
      <p:pic>
        <p:nvPicPr>
          <p:cNvPr id="6" name="Picture 8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11" y="26924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1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11" y="26924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69"/>
          <p:cNvSpPr>
            <a:spLocks/>
          </p:cNvSpPr>
          <p:nvPr/>
        </p:nvSpPr>
        <p:spPr bwMode="auto">
          <a:xfrm>
            <a:off x="6272299" y="3911600"/>
            <a:ext cx="1131887" cy="1089025"/>
          </a:xfrm>
          <a:custGeom>
            <a:avLst/>
            <a:gdLst>
              <a:gd name="T0" fmla="*/ 348 w 713"/>
              <a:gd name="T1" fmla="*/ 0 h 686"/>
              <a:gd name="T2" fmla="*/ 0 w 713"/>
              <a:gd name="T3" fmla="*/ 329 h 686"/>
              <a:gd name="T4" fmla="*/ 384 w 713"/>
              <a:gd name="T5" fmla="*/ 686 h 686"/>
              <a:gd name="T6" fmla="*/ 713 w 713"/>
              <a:gd name="T7" fmla="*/ 283 h 686"/>
              <a:gd name="T8" fmla="*/ 348 w 713"/>
              <a:gd name="T9" fmla="*/ 0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3" h="686">
                <a:moveTo>
                  <a:pt x="348" y="0"/>
                </a:moveTo>
                <a:lnTo>
                  <a:pt x="0" y="329"/>
                </a:lnTo>
                <a:lnTo>
                  <a:pt x="384" y="686"/>
                </a:lnTo>
                <a:lnTo>
                  <a:pt x="713" y="283"/>
                </a:lnTo>
                <a:lnTo>
                  <a:pt x="348" y="0"/>
                </a:lnTo>
                <a:close/>
              </a:path>
            </a:pathLst>
          </a:cu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Freeform 68"/>
          <p:cNvSpPr>
            <a:spLocks/>
          </p:cNvSpPr>
          <p:nvPr/>
        </p:nvSpPr>
        <p:spPr bwMode="auto">
          <a:xfrm>
            <a:off x="5707149" y="3490913"/>
            <a:ext cx="1131887" cy="957262"/>
          </a:xfrm>
          <a:custGeom>
            <a:avLst/>
            <a:gdLst>
              <a:gd name="T0" fmla="*/ 0 w 713"/>
              <a:gd name="T1" fmla="*/ 247 h 603"/>
              <a:gd name="T2" fmla="*/ 365 w 713"/>
              <a:gd name="T3" fmla="*/ 603 h 603"/>
              <a:gd name="T4" fmla="*/ 713 w 713"/>
              <a:gd name="T5" fmla="*/ 265 h 603"/>
              <a:gd name="T6" fmla="*/ 347 w 713"/>
              <a:gd name="T7" fmla="*/ 0 h 603"/>
              <a:gd name="T8" fmla="*/ 0 w 713"/>
              <a:gd name="T9" fmla="*/ 247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3" h="603">
                <a:moveTo>
                  <a:pt x="0" y="247"/>
                </a:moveTo>
                <a:lnTo>
                  <a:pt x="365" y="603"/>
                </a:lnTo>
                <a:lnTo>
                  <a:pt x="713" y="265"/>
                </a:lnTo>
                <a:lnTo>
                  <a:pt x="347" y="0"/>
                </a:lnTo>
                <a:lnTo>
                  <a:pt x="0" y="247"/>
                </a:lnTo>
                <a:close/>
              </a:path>
            </a:pathLst>
          </a:cu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Freeform 67"/>
          <p:cNvSpPr>
            <a:spLocks/>
          </p:cNvSpPr>
          <p:nvPr/>
        </p:nvSpPr>
        <p:spPr bwMode="auto">
          <a:xfrm>
            <a:off x="5183274" y="3070225"/>
            <a:ext cx="1060450" cy="841375"/>
          </a:xfrm>
          <a:custGeom>
            <a:avLst/>
            <a:gdLst>
              <a:gd name="T0" fmla="*/ 320 w 668"/>
              <a:gd name="T1" fmla="*/ 0 h 530"/>
              <a:gd name="T2" fmla="*/ 0 w 668"/>
              <a:gd name="T3" fmla="*/ 183 h 530"/>
              <a:gd name="T4" fmla="*/ 320 w 668"/>
              <a:gd name="T5" fmla="*/ 530 h 530"/>
              <a:gd name="T6" fmla="*/ 668 w 668"/>
              <a:gd name="T7" fmla="*/ 274 h 530"/>
              <a:gd name="T8" fmla="*/ 320 w 668"/>
              <a:gd name="T9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" h="530">
                <a:moveTo>
                  <a:pt x="320" y="0"/>
                </a:moveTo>
                <a:lnTo>
                  <a:pt x="0" y="183"/>
                </a:lnTo>
                <a:lnTo>
                  <a:pt x="320" y="530"/>
                </a:lnTo>
                <a:lnTo>
                  <a:pt x="668" y="274"/>
                </a:lnTo>
                <a:lnTo>
                  <a:pt x="320" y="0"/>
                </a:lnTo>
                <a:close/>
              </a:path>
            </a:pathLst>
          </a:cu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313324" y="4649788"/>
            <a:ext cx="1676400" cy="1752600"/>
            <a:chOff x="3312" y="2640"/>
            <a:chExt cx="1056" cy="1104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6545349" y="2071688"/>
            <a:ext cx="1851025" cy="1143000"/>
            <a:chOff x="3024" y="1680"/>
            <a:chExt cx="1166" cy="720"/>
          </a:xfrm>
        </p:grpSpPr>
        <p:sp>
          <p:nvSpPr>
            <p:cNvPr id="23" name="Freeform 19"/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6861" y="3154363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 b="1">
                <a:solidFill>
                  <a:schemeClr val="accent1"/>
                </a:solidFill>
              </a:rPr>
              <a:t>Writes to 0 and 1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662699" y="5049838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 b="1"/>
              <a:t>Writes to 1 and 2</a:t>
            </a:r>
          </a:p>
        </p:txBody>
      </p:sp>
      <p:sp>
        <p:nvSpPr>
          <p:cNvPr id="34" name="Freeform 56"/>
          <p:cNvSpPr>
            <a:spLocks/>
          </p:cNvSpPr>
          <p:nvPr/>
        </p:nvSpPr>
        <p:spPr bwMode="auto">
          <a:xfrm>
            <a:off x="5140411" y="3352800"/>
            <a:ext cx="1741488" cy="1647825"/>
          </a:xfrm>
          <a:custGeom>
            <a:avLst/>
            <a:gdLst>
              <a:gd name="T0" fmla="*/ 0 w 1097"/>
              <a:gd name="T1" fmla="*/ 0 h 1038"/>
              <a:gd name="T2" fmla="*/ 1097 w 1097"/>
              <a:gd name="T3" fmla="*/ 1038 h 10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7" h="1038">
                <a:moveTo>
                  <a:pt x="0" y="0"/>
                </a:moveTo>
                <a:lnTo>
                  <a:pt x="1097" y="103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>
            <a:off x="5707149" y="3070225"/>
            <a:ext cx="1697037" cy="129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58"/>
          <p:cNvSpPr>
            <a:spLocks noChangeShapeType="1"/>
          </p:cNvSpPr>
          <p:nvPr/>
        </p:nvSpPr>
        <p:spPr bwMode="auto">
          <a:xfrm flipV="1">
            <a:off x="5168986" y="3055938"/>
            <a:ext cx="552450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Freeform 62"/>
          <p:cNvSpPr>
            <a:spLocks/>
          </p:cNvSpPr>
          <p:nvPr/>
        </p:nvSpPr>
        <p:spPr bwMode="auto">
          <a:xfrm>
            <a:off x="6881899" y="4348163"/>
            <a:ext cx="522287" cy="652462"/>
          </a:xfrm>
          <a:custGeom>
            <a:avLst/>
            <a:gdLst>
              <a:gd name="T0" fmla="*/ 0 w 329"/>
              <a:gd name="T1" fmla="*/ 411 h 411"/>
              <a:gd name="T2" fmla="*/ 329 w 329"/>
              <a:gd name="T3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9" h="411">
                <a:moveTo>
                  <a:pt x="0" y="411"/>
                </a:moveTo>
                <a:lnTo>
                  <a:pt x="329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6286586" y="3925888"/>
            <a:ext cx="566738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66"/>
          <p:cNvSpPr>
            <a:spLocks noChangeShapeType="1"/>
          </p:cNvSpPr>
          <p:nvPr/>
        </p:nvSpPr>
        <p:spPr bwMode="auto">
          <a:xfrm flipV="1">
            <a:off x="5691274" y="3505200"/>
            <a:ext cx="5667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Line 71"/>
          <p:cNvSpPr>
            <a:spLocks noChangeShapeType="1"/>
          </p:cNvSpPr>
          <p:nvPr/>
        </p:nvSpPr>
        <p:spPr bwMode="auto">
          <a:xfrm flipH="1">
            <a:off x="5764299" y="2895600"/>
            <a:ext cx="638175" cy="49371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Line 72"/>
          <p:cNvSpPr>
            <a:spLocks noChangeShapeType="1"/>
          </p:cNvSpPr>
          <p:nvPr/>
        </p:nvSpPr>
        <p:spPr bwMode="auto">
          <a:xfrm flipH="1">
            <a:off x="6178636" y="3240088"/>
            <a:ext cx="638175" cy="493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Line 73"/>
          <p:cNvSpPr>
            <a:spLocks noChangeShapeType="1"/>
          </p:cNvSpPr>
          <p:nvPr/>
        </p:nvSpPr>
        <p:spPr bwMode="auto">
          <a:xfrm flipH="1">
            <a:off x="5753186" y="4151313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Line 74"/>
          <p:cNvSpPr>
            <a:spLocks noChangeShapeType="1"/>
          </p:cNvSpPr>
          <p:nvPr/>
        </p:nvSpPr>
        <p:spPr bwMode="auto">
          <a:xfrm flipH="1">
            <a:off x="6080211" y="4378325"/>
            <a:ext cx="682625" cy="406400"/>
          </a:xfrm>
          <a:prstGeom prst="line">
            <a:avLst/>
          </a:prstGeom>
          <a:noFill/>
          <a:ln w="38100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Text Box 75"/>
          <p:cNvSpPr txBox="1">
            <a:spLocks noChangeArrowheads="1"/>
          </p:cNvSpPr>
          <p:nvPr/>
        </p:nvSpPr>
        <p:spPr bwMode="auto">
          <a:xfrm>
            <a:off x="7407361" y="2146300"/>
            <a:ext cx="481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4741949" y="5273675"/>
            <a:ext cx="43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sz="3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AutoShape 80"/>
          <p:cNvSpPr>
            <a:spLocks noChangeArrowheads="1"/>
          </p:cNvSpPr>
          <p:nvPr/>
        </p:nvSpPr>
        <p:spPr bwMode="auto">
          <a:xfrm>
            <a:off x="2997286" y="3830638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AutoShape 79"/>
          <p:cNvSpPr>
            <a:spLocks noChangeArrowheads="1"/>
          </p:cNvSpPr>
          <p:nvPr/>
        </p:nvSpPr>
        <p:spPr bwMode="auto">
          <a:xfrm>
            <a:off x="5189624" y="1558925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49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ru-RU" dirty="0"/>
              <a:t>Multiple Assignment</a:t>
            </a:r>
            <a:r>
              <a:rPr lang="ru-RU" altLang="ru-RU" dirty="0"/>
              <a:t> – без доказательства</a:t>
            </a:r>
            <a:endParaRPr lang="en-US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/>
              <a:t>Atomic k-assignment</a:t>
            </a:r>
            <a:r>
              <a:rPr lang="ru-RU" altLang="ru-RU" dirty="0"/>
              <a:t> </a:t>
            </a:r>
            <a:r>
              <a:rPr lang="en-US" altLang="ru-RU" dirty="0"/>
              <a:t>solves consensus for 2k-2 threads</a:t>
            </a:r>
          </a:p>
          <a:p>
            <a:r>
              <a:rPr lang="en-US" altLang="ru-RU" dirty="0"/>
              <a:t>Every even consensus number has an object </a:t>
            </a:r>
            <a:r>
              <a:rPr lang="en-US" altLang="ru-RU" sz="2400" dirty="0"/>
              <a:t>(can be extended to odd numbers)</a:t>
            </a:r>
          </a:p>
        </p:txBody>
      </p:sp>
    </p:spTree>
    <p:extLst>
      <p:ext uri="{BB962C8B-B14F-4D97-AF65-F5344CB8AC3E}">
        <p14:creationId xmlns:p14="http://schemas.microsoft.com/office/powerpoint/2010/main" val="9264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Консенсус: у каждого потока – свой вариант решения</a:t>
            </a:r>
          </a:p>
        </p:txBody>
      </p:sp>
      <p:pic>
        <p:nvPicPr>
          <p:cNvPr id="6" name="Picture 7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92" y="25647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1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92" y="25647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817205" y="1915426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536092" y="3834713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ru-RU" altLang="ru-RU" sz="3200" b="1"/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1893030" y="1821763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5325205" y="4576076"/>
            <a:ext cx="1146175" cy="1000125"/>
            <a:chOff x="1043" y="2546"/>
            <a:chExt cx="869" cy="740"/>
          </a:xfrm>
        </p:grpSpPr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1769" y="3004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1737" y="2814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42"/>
            <p:cNvSpPr>
              <a:spLocks/>
            </p:cNvSpPr>
            <p:nvPr/>
          </p:nvSpPr>
          <p:spPr bwMode="auto">
            <a:xfrm flipH="1">
              <a:off x="1043" y="3008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 flipH="1">
              <a:off x="1133" y="283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 flipV="1">
              <a:off x="1163" y="2546"/>
              <a:ext cx="657" cy="55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ru-RU" altLang="ru-RU" sz="3200" b="1">
                <a:solidFill>
                  <a:schemeClr val="accent2"/>
                </a:solidFill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1163" y="3110"/>
              <a:ext cx="657" cy="157"/>
            </a:xfrm>
            <a:prstGeom prst="rect">
              <a:avLst/>
            </a:pr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1694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 flipH="1">
              <a:off x="1186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1" name="AutoShape 48"/>
          <p:cNvSpPr>
            <a:spLocks noChangeArrowheads="1"/>
          </p:cNvSpPr>
          <p:nvPr/>
        </p:nvSpPr>
        <p:spPr bwMode="auto">
          <a:xfrm>
            <a:off x="1735867" y="1504263"/>
            <a:ext cx="1981200" cy="1066800"/>
          </a:xfrm>
          <a:prstGeom prst="cloudCallout">
            <a:avLst>
              <a:gd name="adj1" fmla="val 19713"/>
              <a:gd name="adj2" fmla="val 82440"/>
            </a:avLst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7917592" y="1413776"/>
            <a:ext cx="1981200" cy="1066800"/>
          </a:xfrm>
          <a:prstGeom prst="cloudCallout">
            <a:avLst>
              <a:gd name="adj1" fmla="val -35977"/>
              <a:gd name="adj2" fmla="val 93306"/>
            </a:avLst>
          </a:prstGeom>
          <a:solidFill>
            <a:schemeClr val="bg1">
              <a:alpha val="70000"/>
            </a:schemeClr>
          </a:solidFill>
          <a:ln w="38100">
            <a:solidFill>
              <a:srgbClr val="00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33CC33"/>
                </a:solidFill>
              </a:rPr>
              <a:t>19</a:t>
            </a:r>
          </a:p>
        </p:txBody>
      </p:sp>
      <p:grpSp>
        <p:nvGrpSpPr>
          <p:cNvPr id="23" name="Group 50"/>
          <p:cNvGrpSpPr>
            <a:grpSpLocks/>
          </p:cNvGrpSpPr>
          <p:nvPr/>
        </p:nvGrpSpPr>
        <p:grpSpPr bwMode="auto">
          <a:xfrm>
            <a:off x="3205892" y="2809188"/>
            <a:ext cx="1447800" cy="1295400"/>
            <a:chOff x="3168" y="1824"/>
            <a:chExt cx="912" cy="816"/>
          </a:xfrm>
        </p:grpSpPr>
        <p:sp>
          <p:nvSpPr>
            <p:cNvPr id="24" name="Freeform 5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" name="Group 60"/>
          <p:cNvGrpSpPr>
            <a:grpSpLocks/>
          </p:cNvGrpSpPr>
          <p:nvPr/>
        </p:nvGrpSpPr>
        <p:grpSpPr bwMode="auto">
          <a:xfrm flipH="1">
            <a:off x="6492017" y="2810776"/>
            <a:ext cx="1447800" cy="1295400"/>
            <a:chOff x="3168" y="1824"/>
            <a:chExt cx="912" cy="816"/>
          </a:xfrm>
        </p:grpSpPr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Freeform 6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Freeform 6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Freeform 6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Freeform 6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Freeform 6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Freeform 6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Freeform 6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Freeform 6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3" name="AutoShape 70"/>
          <p:cNvSpPr>
            <a:spLocks noChangeArrowheads="1"/>
          </p:cNvSpPr>
          <p:nvPr/>
        </p:nvSpPr>
        <p:spPr bwMode="auto">
          <a:xfrm>
            <a:off x="7207980" y="4117288"/>
            <a:ext cx="1981200" cy="1066800"/>
          </a:xfrm>
          <a:prstGeom prst="cloudCallout">
            <a:avLst>
              <a:gd name="adj1" fmla="val -73079"/>
              <a:gd name="adj2" fmla="val 43454"/>
            </a:avLst>
          </a:prstGeom>
          <a:solidFill>
            <a:schemeClr val="bg1"/>
          </a:solidFill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9966FF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9822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49" y="254823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49" y="2548238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049" y="617838"/>
            <a:ext cx="7772400" cy="1143000"/>
          </a:xfrm>
        </p:spPr>
        <p:txBody>
          <a:bodyPr/>
          <a:lstStyle/>
          <a:p>
            <a:r>
              <a:rPr lang="en-US" altLang="ru-RU"/>
              <a:t>Read-Modify-Write Objects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72049" y="198943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Method call</a:t>
            </a:r>
            <a:endParaRPr lang="en-US" altLang="ru-RU">
              <a:latin typeface="Lucida Console" panose="020B0609040504020204" pitchFamily="49" charset="0"/>
            </a:endParaRPr>
          </a:p>
          <a:p>
            <a:pPr lvl="1"/>
            <a:r>
              <a:rPr lang="en-US" altLang="ru-RU"/>
              <a:t>Returns object’s prior value </a:t>
            </a:r>
            <a:r>
              <a:rPr lang="en-US" altLang="ru-RU" b="1"/>
              <a:t>x</a:t>
            </a:r>
            <a:endParaRPr lang="en-US" altLang="ru-RU" b="1">
              <a:latin typeface="Lucida Console" panose="020B0609040504020204" pitchFamily="49" charset="0"/>
            </a:endParaRPr>
          </a:p>
          <a:p>
            <a:pPr lvl="1"/>
            <a:r>
              <a:rPr lang="en-US" altLang="ru-RU"/>
              <a:t>Replaces </a:t>
            </a:r>
            <a:r>
              <a:rPr lang="en-US" altLang="ru-RU" b="1"/>
              <a:t>x</a:t>
            </a:r>
            <a:r>
              <a:rPr lang="en-US" altLang="ru-RU"/>
              <a:t> with </a:t>
            </a:r>
            <a:r>
              <a:rPr lang="en-US" altLang="ru-RU" b="1"/>
              <a:t>mumble(x)</a:t>
            </a:r>
          </a:p>
        </p:txBody>
      </p:sp>
    </p:spTree>
    <p:extLst>
      <p:ext uri="{BB962C8B-B14F-4D97-AF65-F5344CB8AC3E}">
        <p14:creationId xmlns:p14="http://schemas.microsoft.com/office/powerpoint/2010/main" val="368179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30" y="244938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30" y="244938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72730" y="1661984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public abstract class RMWRegister {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private int value;</a:t>
            </a:r>
          </a:p>
          <a:p>
            <a:pPr algn="l"/>
            <a:endParaRPr lang="en-US" altLang="ru-RU" sz="2400" b="1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public int synchronized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  getAndSet(int v) {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 int prior  = this.value;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this.</a:t>
            </a:r>
            <a:r>
              <a:rPr lang="en-US" altLang="ru-RU" sz="2400" b="1">
                <a:latin typeface="Lucida Console" panose="020B0609040504020204" pitchFamily="49" charset="0"/>
              </a:rPr>
              <a:t>value = v;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return prior;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}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 …</a:t>
            </a:r>
          </a:p>
          <a:p>
            <a:pPr algn="l"/>
            <a:r>
              <a:rPr lang="en-US" altLang="ru-RU" sz="2400" b="1">
                <a:solidFill>
                  <a:schemeClr val="folHlin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2020330" y="518984"/>
            <a:ext cx="7772400" cy="1143000"/>
          </a:xfrm>
        </p:spPr>
        <p:txBody>
          <a:bodyPr/>
          <a:lstStyle/>
          <a:p>
            <a:r>
              <a:rPr lang="en-US" altLang="ru-RU"/>
              <a:t>Example: getAndSet (swap)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620405" y="3957509"/>
            <a:ext cx="2889250" cy="366713"/>
          </a:xfrm>
          <a:prstGeom prst="wedgeRoundRectCallout">
            <a:avLst>
              <a:gd name="adj1" fmla="val 52968"/>
              <a:gd name="adj2" fmla="val 23355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2400" b="1">
              <a:latin typeface="Lucida Console" panose="020B0609040504020204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90493" y="4892547"/>
            <a:ext cx="5141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F(x)=v is constant function</a:t>
            </a:r>
          </a:p>
        </p:txBody>
      </p:sp>
    </p:spTree>
    <p:extLst>
      <p:ext uri="{BB962C8B-B14F-4D97-AF65-F5344CB8AC3E}">
        <p14:creationId xmlns:p14="http://schemas.microsoft.com/office/powerpoint/2010/main" val="53822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78" y="244938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78" y="244938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4578" y="1661983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public abstract class</a:t>
            </a:r>
            <a:r>
              <a:rPr lang="en-US" altLang="ru-RU" sz="2400" b="1">
                <a:latin typeface="Lucida Console" panose="020B0609040504020204" pitchFamily="49" charset="0"/>
              </a:rPr>
              <a:t> RMWRegister {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private int</a:t>
            </a:r>
            <a:r>
              <a:rPr lang="en-US" altLang="ru-RU" sz="2400" b="1">
                <a:latin typeface="Lucida Console" panose="020B0609040504020204" pitchFamily="49" charset="0"/>
              </a:rPr>
              <a:t> value;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public boolean synchronized</a:t>
            </a:r>
            <a:endParaRPr lang="en-US" altLang="ru-RU" sz="2400" b="1">
              <a:latin typeface="Lucida Console" panose="020B0609040504020204" pitchFamily="49" charset="0"/>
            </a:endParaRP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compareAndSet(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ru-RU" sz="2400" b="1">
                <a:latin typeface="Lucida Console" panose="020B0609040504020204" pitchFamily="49" charset="0"/>
              </a:rPr>
              <a:t> expected, 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           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ru-RU" sz="2400" b="1">
                <a:latin typeface="Lucida Console" panose="020B0609040504020204" pitchFamily="49" charset="0"/>
              </a:rPr>
              <a:t> update)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ru-RU" sz="2400" b="1">
                <a:latin typeface="Lucida Console" panose="020B0609040504020204" pitchFamily="49" charset="0"/>
              </a:rPr>
              <a:t> prior =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this.</a:t>
            </a:r>
            <a:r>
              <a:rPr lang="en-US" altLang="ru-RU" sz="2400" b="1">
                <a:latin typeface="Lucida Console" panose="020B0609040504020204" pitchFamily="49" charset="0"/>
              </a:rPr>
              <a:t>value;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US" altLang="ru-RU" sz="2400" b="1">
                <a:latin typeface="Lucida Console" panose="020B0609040504020204" pitchFamily="49" charset="0"/>
              </a:rPr>
              <a:t> (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ru-RU" sz="2400" b="1">
                <a:latin typeface="Lucida Console" panose="020B0609040504020204" pitchFamily="49" charset="0"/>
              </a:rPr>
              <a:t>.value==expected)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ru-RU" sz="2400" b="1">
                <a:latin typeface="Lucida Console" panose="020B0609040504020204" pitchFamily="49" charset="0"/>
              </a:rPr>
              <a:t>.value = update;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return true</a:t>
            </a:r>
            <a:r>
              <a:rPr lang="en-US" altLang="ru-RU" sz="2400" b="1">
                <a:latin typeface="Lucida Console" panose="020B0609040504020204" pitchFamily="49" charset="0"/>
              </a:rPr>
              <a:t>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}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ru-RU" sz="2400" b="1">
                <a:latin typeface="Lucida Console" panose="020B060904050402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ru-RU" sz="2400" b="1">
                <a:latin typeface="Lucida Console" panose="020B0609040504020204" pitchFamily="49" charset="0"/>
              </a:rPr>
              <a:t>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} … }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2292178" y="518983"/>
            <a:ext cx="7772400" cy="1143000"/>
          </a:xfrm>
        </p:spPr>
        <p:txBody>
          <a:bodyPr/>
          <a:lstStyle/>
          <a:p>
            <a:r>
              <a:rPr lang="en-US" altLang="ru-RU"/>
              <a:t>compareAndSet</a:t>
            </a:r>
          </a:p>
        </p:txBody>
      </p:sp>
    </p:spTree>
    <p:extLst>
      <p:ext uri="{BB962C8B-B14F-4D97-AF65-F5344CB8AC3E}">
        <p14:creationId xmlns:p14="http://schemas.microsoft.com/office/powerpoint/2010/main" val="1540582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08" y="241643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08" y="241643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7508" y="486033"/>
            <a:ext cx="7772400" cy="1143000"/>
          </a:xfrm>
        </p:spPr>
        <p:txBody>
          <a:bodyPr/>
          <a:lstStyle/>
          <a:p>
            <a:r>
              <a:rPr lang="en-US" altLang="ru-RU" dirty="0"/>
              <a:t>Definition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07508" y="1857633"/>
            <a:ext cx="808196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3600" dirty="0"/>
              <a:t>A RMW method</a:t>
            </a:r>
          </a:p>
          <a:p>
            <a:pPr lvl="1"/>
            <a:r>
              <a:rPr lang="en-US" altLang="ru-RU" sz="3200" dirty="0"/>
              <a:t>With function mumble(x)</a:t>
            </a:r>
            <a:r>
              <a:rPr lang="ru-RU" altLang="ru-RU" sz="3200" dirty="0"/>
              <a:t> </a:t>
            </a:r>
            <a:r>
              <a:rPr lang="en-US" altLang="ru-RU" sz="3200" dirty="0"/>
              <a:t>is </a:t>
            </a:r>
            <a:r>
              <a:rPr lang="en-US" altLang="ru-RU" sz="3200" dirty="0">
                <a:solidFill>
                  <a:srgbClr val="FF0000"/>
                </a:solidFill>
              </a:rPr>
              <a:t>non-trivial</a:t>
            </a:r>
            <a:r>
              <a:rPr lang="en-US" altLang="ru-RU" sz="3200" dirty="0"/>
              <a:t> if there exists a value </a:t>
            </a:r>
            <a:r>
              <a:rPr lang="en-US" altLang="ru-RU" sz="3200" dirty="0">
                <a:solidFill>
                  <a:srgbClr val="FF0000"/>
                </a:solidFill>
              </a:rPr>
              <a:t>v</a:t>
            </a:r>
            <a:r>
              <a:rPr lang="en-US" altLang="ru-RU" sz="3200" dirty="0"/>
              <a:t> such that </a:t>
            </a:r>
            <a:r>
              <a:rPr lang="en-US" altLang="ru-RU" sz="3200" dirty="0">
                <a:solidFill>
                  <a:srgbClr val="FF0000"/>
                </a:solidFill>
              </a:rPr>
              <a:t>v ≠ mumble(v)</a:t>
            </a:r>
          </a:p>
        </p:txBody>
      </p:sp>
    </p:spTree>
    <p:extLst>
      <p:ext uri="{BB962C8B-B14F-4D97-AF65-F5344CB8AC3E}">
        <p14:creationId xmlns:p14="http://schemas.microsoft.com/office/powerpoint/2010/main" val="158665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14" y="236700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14" y="236700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714" y="436605"/>
            <a:ext cx="7772400" cy="1143000"/>
          </a:xfrm>
        </p:spPr>
        <p:txBody>
          <a:bodyPr/>
          <a:lstStyle/>
          <a:p>
            <a:r>
              <a:rPr lang="ru-RU" altLang="ru-RU" dirty="0"/>
              <a:t>Теорема</a:t>
            </a:r>
            <a:endParaRPr lang="en-US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29714" y="1808205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Any non-trivial RMW object has consensus number at least 2</a:t>
            </a:r>
          </a:p>
          <a:p>
            <a:r>
              <a:rPr lang="en-US" altLang="ru-RU"/>
              <a:t>No wait-free implementation of RMW registers from atomic registers</a:t>
            </a:r>
          </a:p>
          <a:p>
            <a:r>
              <a:rPr lang="en-US" altLang="ru-RU"/>
              <a:t>Hardware RMW instructions not just a convenience</a:t>
            </a:r>
          </a:p>
        </p:txBody>
      </p:sp>
    </p:spTree>
    <p:extLst>
      <p:ext uri="{BB962C8B-B14F-4D97-AF65-F5344CB8AC3E}">
        <p14:creationId xmlns:p14="http://schemas.microsoft.com/office/powerpoint/2010/main" val="186751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pic>
        <p:nvPicPr>
          <p:cNvPr id="4" name="Picture 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238" y="1665288"/>
            <a:ext cx="7315200" cy="3743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public class</a:t>
            </a:r>
            <a:r>
              <a:rPr lang="en-US" altLang="ru-RU" sz="2400" b="1">
                <a:latin typeface="Lucida Console" panose="020B0609040504020204" pitchFamily="49" charset="0"/>
              </a:rPr>
              <a:t> RMWConsensus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extends</a:t>
            </a:r>
            <a:r>
              <a:rPr lang="en-US" altLang="ru-RU" sz="2400" b="1">
                <a:latin typeface="Lucida Console" panose="020B0609040504020204" pitchFamily="49" charset="0"/>
              </a:rPr>
              <a:t> ConsensusProtocol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private</a:t>
            </a:r>
            <a:r>
              <a:rPr lang="en-US" altLang="ru-RU" sz="2400" b="1">
                <a:latin typeface="Lucida Console" panose="020B0609040504020204" pitchFamily="49" charset="0"/>
              </a:rPr>
              <a:t> RMWRegister r = v;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public</a:t>
            </a:r>
            <a:r>
              <a:rPr lang="en-US" altLang="ru-RU" sz="2400" b="1">
                <a:latin typeface="Lucida Console" panose="020B060904050402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ru-RU" sz="2400" b="1">
                <a:latin typeface="Lucida Console" panose="020B0609040504020204" pitchFamily="49" charset="0"/>
              </a:rPr>
              <a:t> decide(object value)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propose(value);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 if</a:t>
            </a:r>
            <a:r>
              <a:rPr lang="en-US" altLang="ru-RU" sz="2400" b="1">
                <a:latin typeface="Lucida Console" panose="020B0609040504020204" pitchFamily="49" charset="0"/>
              </a:rPr>
              <a:t> (r.getAndMumble() == v)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ru-RU" sz="2400" b="1">
                <a:latin typeface="Lucida Console" panose="020B0609040504020204" pitchFamily="49" charset="0"/>
              </a:rPr>
              <a:t> proposed[i];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else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ru-RU" sz="2400" b="1">
                <a:latin typeface="Lucida Console" panose="020B0609040504020204" pitchFamily="49" charset="0"/>
              </a:rPr>
              <a:t> proposed[j];    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5006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теорема</a:t>
            </a:r>
          </a:p>
        </p:txBody>
      </p:sp>
      <p:pic>
        <p:nvPicPr>
          <p:cNvPr id="4" name="Picture 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Let F be a set of functions such that for all f</a:t>
            </a:r>
            <a:r>
              <a:rPr lang="en-US" altLang="ru-RU" baseline="-25000"/>
              <a:t>i</a:t>
            </a:r>
            <a:r>
              <a:rPr lang="en-US" altLang="ru-RU"/>
              <a:t> and f</a:t>
            </a:r>
            <a:r>
              <a:rPr lang="en-US" altLang="ru-RU" baseline="-25000"/>
              <a:t>j, </a:t>
            </a:r>
            <a:r>
              <a:rPr lang="en-US" altLang="ru-RU"/>
              <a:t>either</a:t>
            </a:r>
          </a:p>
          <a:p>
            <a:pPr lvl="1"/>
            <a:r>
              <a:rPr lang="en-US" altLang="ru-RU"/>
              <a:t>Commute: f</a:t>
            </a:r>
            <a:r>
              <a:rPr lang="en-US" altLang="ru-RU" baseline="-25000"/>
              <a:t>i</a:t>
            </a:r>
            <a:r>
              <a:rPr lang="en-US" altLang="ru-RU"/>
              <a:t>(f</a:t>
            </a:r>
            <a:r>
              <a:rPr lang="en-US" altLang="ru-RU" baseline="-25000"/>
              <a:t>j</a:t>
            </a:r>
            <a:r>
              <a:rPr lang="en-US" altLang="ru-RU"/>
              <a:t>(v))=f</a:t>
            </a:r>
            <a:r>
              <a:rPr lang="en-US" altLang="ru-RU" baseline="-25000"/>
              <a:t>j</a:t>
            </a:r>
            <a:r>
              <a:rPr lang="en-US" altLang="ru-RU"/>
              <a:t>(f</a:t>
            </a:r>
            <a:r>
              <a:rPr lang="en-US" altLang="ru-RU" baseline="-25000"/>
              <a:t>i</a:t>
            </a:r>
            <a:r>
              <a:rPr lang="en-US" altLang="ru-RU"/>
              <a:t>(v))</a:t>
            </a:r>
          </a:p>
          <a:p>
            <a:pPr lvl="1"/>
            <a:r>
              <a:rPr lang="en-US" altLang="ru-RU"/>
              <a:t>Overwrite: f</a:t>
            </a:r>
            <a:r>
              <a:rPr lang="en-US" altLang="ru-RU" baseline="-25000"/>
              <a:t>i</a:t>
            </a:r>
            <a:r>
              <a:rPr lang="en-US" altLang="ru-RU"/>
              <a:t>(f</a:t>
            </a:r>
            <a:r>
              <a:rPr lang="en-US" altLang="ru-RU" baseline="-25000"/>
              <a:t>j</a:t>
            </a:r>
            <a:r>
              <a:rPr lang="en-US" altLang="ru-RU"/>
              <a:t>(v))=f</a:t>
            </a:r>
            <a:r>
              <a:rPr lang="en-US" altLang="ru-RU" baseline="-25000"/>
              <a:t>i</a:t>
            </a:r>
            <a:r>
              <a:rPr lang="en-US" altLang="ru-RU"/>
              <a:t>(v)</a:t>
            </a:r>
          </a:p>
          <a:p>
            <a:r>
              <a:rPr lang="en-US" altLang="ru-RU"/>
              <a:t>Claim: Any set of RMW objects that commutes or overwrites has consensus number exactly 2</a:t>
            </a:r>
          </a:p>
        </p:txBody>
      </p:sp>
    </p:spTree>
    <p:extLst>
      <p:ext uri="{BB962C8B-B14F-4D97-AF65-F5344CB8AC3E}">
        <p14:creationId xmlns:p14="http://schemas.microsoft.com/office/powerpoint/2010/main" val="10105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Picture 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226695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226695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690688"/>
            <a:ext cx="8945562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>
                <a:solidFill>
                  <a:schemeClr val="tx2"/>
                </a:solidFill>
              </a:rPr>
              <a:t>“test-and-set”</a:t>
            </a:r>
            <a:r>
              <a:rPr lang="en-US" altLang="ru-RU"/>
              <a:t> getAndSet(1) f(v)=1</a:t>
            </a:r>
          </a:p>
          <a:p>
            <a:endParaRPr lang="en-US" altLang="ru-RU"/>
          </a:p>
          <a:p>
            <a:r>
              <a:rPr lang="en-US" altLang="ru-RU">
                <a:solidFill>
                  <a:schemeClr val="tx2"/>
                </a:solidFill>
              </a:rPr>
              <a:t>“swap”</a:t>
            </a:r>
            <a:r>
              <a:rPr lang="en-US" altLang="ru-RU"/>
              <a:t> getAndSet(x)  f(v,x)=x</a:t>
            </a:r>
          </a:p>
          <a:p>
            <a:endParaRPr lang="en-US" altLang="ru-RU"/>
          </a:p>
          <a:p>
            <a:r>
              <a:rPr lang="en-US" altLang="ru-RU">
                <a:solidFill>
                  <a:schemeClr val="tx2"/>
                </a:solidFill>
              </a:rPr>
              <a:t>“fetch-and-inc”</a:t>
            </a:r>
            <a:r>
              <a:rPr lang="en-US" altLang="ru-RU"/>
              <a:t> getAndIncrement() f(v)=v+1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1050" y="2319338"/>
            <a:ext cx="522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</a:pPr>
            <a:r>
              <a:rPr lang="en-US" altLang="ru-RU">
                <a:solidFill>
                  <a:srgbClr val="FF0000"/>
                </a:solidFill>
              </a:rPr>
              <a:t>Overwrite</a:t>
            </a:r>
            <a:r>
              <a:rPr lang="en-US" altLang="ru-RU"/>
              <a:t> </a:t>
            </a:r>
            <a:r>
              <a:rPr lang="en-US" altLang="ru-RU">
                <a:solidFill>
                  <a:schemeClr val="tx1"/>
                </a:solidFill>
              </a:rPr>
              <a:t>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(f</a:t>
            </a:r>
            <a:r>
              <a:rPr lang="en-US" altLang="ru-RU" baseline="-25000">
                <a:solidFill>
                  <a:schemeClr val="tx1"/>
                </a:solidFill>
              </a:rPr>
              <a:t>j</a:t>
            </a:r>
            <a:r>
              <a:rPr lang="en-US" altLang="ru-RU">
                <a:solidFill>
                  <a:schemeClr val="tx1"/>
                </a:solidFill>
              </a:rPr>
              <a:t>(v))=f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(v)</a:t>
            </a:r>
            <a:endParaRPr lang="en-US" altLang="ru-RU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76437" y="3505200"/>
            <a:ext cx="522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</a:pPr>
            <a:r>
              <a:rPr lang="en-US" altLang="ru-RU">
                <a:solidFill>
                  <a:srgbClr val="FF0000"/>
                </a:solidFill>
              </a:rPr>
              <a:t>Overwrite</a:t>
            </a:r>
            <a:r>
              <a:rPr lang="en-US" altLang="ru-RU"/>
              <a:t> </a:t>
            </a:r>
            <a:r>
              <a:rPr lang="en-US" altLang="ru-RU">
                <a:solidFill>
                  <a:schemeClr val="tx1"/>
                </a:solidFill>
              </a:rPr>
              <a:t>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(f</a:t>
            </a:r>
            <a:r>
              <a:rPr lang="en-US" altLang="ru-RU" baseline="-25000">
                <a:solidFill>
                  <a:schemeClr val="tx1"/>
                </a:solidFill>
              </a:rPr>
              <a:t>j</a:t>
            </a:r>
            <a:r>
              <a:rPr lang="en-US" altLang="ru-RU">
                <a:solidFill>
                  <a:schemeClr val="tx1"/>
                </a:solidFill>
              </a:rPr>
              <a:t>(v))=f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(v)</a:t>
            </a:r>
            <a:endParaRPr lang="en-US" altLang="ru-RU" b="1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995487" y="4691063"/>
            <a:ext cx="593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</a:pPr>
            <a:r>
              <a:rPr lang="en-US" altLang="ru-RU">
                <a:solidFill>
                  <a:srgbClr val="FF0000"/>
                </a:solidFill>
              </a:rPr>
              <a:t>Commute</a:t>
            </a:r>
            <a:r>
              <a:rPr lang="en-US" altLang="ru-RU"/>
              <a:t> </a:t>
            </a:r>
            <a:r>
              <a:rPr lang="en-US" altLang="ru-RU">
                <a:solidFill>
                  <a:schemeClr val="tx1"/>
                </a:solidFill>
              </a:rPr>
              <a:t>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(f</a:t>
            </a:r>
            <a:r>
              <a:rPr lang="en-US" altLang="ru-RU" baseline="-25000">
                <a:solidFill>
                  <a:schemeClr val="tx1"/>
                </a:solidFill>
              </a:rPr>
              <a:t>j</a:t>
            </a:r>
            <a:r>
              <a:rPr lang="en-US" altLang="ru-RU">
                <a:solidFill>
                  <a:schemeClr val="tx1"/>
                </a:solidFill>
              </a:rPr>
              <a:t>(v))= f</a:t>
            </a:r>
            <a:r>
              <a:rPr lang="en-US" altLang="ru-RU" baseline="-25000">
                <a:solidFill>
                  <a:schemeClr val="tx1"/>
                </a:solidFill>
              </a:rPr>
              <a:t>j</a:t>
            </a:r>
            <a:r>
              <a:rPr lang="en-US" altLang="ru-RU">
                <a:solidFill>
                  <a:schemeClr val="tx1"/>
                </a:solidFill>
              </a:rPr>
              <a:t>(f</a:t>
            </a:r>
            <a:r>
              <a:rPr lang="en-US" altLang="ru-RU" baseline="-25000">
                <a:solidFill>
                  <a:schemeClr val="tx1"/>
                </a:solidFill>
              </a:rPr>
              <a:t>i</a:t>
            </a:r>
            <a:r>
              <a:rPr lang="en-US" altLang="ru-RU">
                <a:solidFill>
                  <a:schemeClr val="tx1"/>
                </a:solidFill>
              </a:rPr>
              <a:t>(v))</a:t>
            </a:r>
          </a:p>
        </p:txBody>
      </p:sp>
    </p:spTree>
    <p:extLst>
      <p:ext uri="{BB962C8B-B14F-4D97-AF65-F5344CB8AC3E}">
        <p14:creationId xmlns:p14="http://schemas.microsoft.com/office/powerpoint/2010/main" val="3093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3" y="238348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3" y="2383481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5043" y="453081"/>
            <a:ext cx="7772400" cy="1143000"/>
          </a:xfrm>
        </p:spPr>
        <p:txBody>
          <a:bodyPr/>
          <a:lstStyle/>
          <a:p>
            <a:r>
              <a:rPr lang="en-US" altLang="ru-RU" sz="4000"/>
              <a:t>Maybe the Functions Commute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448643" y="1775469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129431" y="28025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b="1">
              <a:solidFill>
                <a:schemeClr val="bg1"/>
              </a:solidFill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712293" y="27390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z="2400">
              <a:solidFill>
                <a:schemeClr val="tx1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4991443" y="2281881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439243" y="2281881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65643" y="5450531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folHlink"/>
                </a:solidFill>
              </a:rPr>
              <a:t>0-valent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02243" y="2067569"/>
            <a:ext cx="2703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applies f</a:t>
            </a:r>
            <a:r>
              <a:rPr lang="en-US" altLang="ru-RU" b="1" baseline="-25000"/>
              <a:t>A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0531" y="2065981"/>
            <a:ext cx="270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applies f</a:t>
            </a:r>
            <a:r>
              <a:rPr lang="en-US" altLang="ru-RU" b="1" baseline="-250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62831" y="3348681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129431" y="39582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712293" y="39582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90131" y="3362969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applies f</a:t>
            </a:r>
            <a:r>
              <a:rPr lang="en-US" altLang="ru-RU" b="1" baseline="-25000"/>
              <a:t>A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045043" y="3361381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applies f</a:t>
            </a:r>
            <a:r>
              <a:rPr lang="en-US" altLang="ru-RU" b="1" baseline="-250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45693" y="3361381"/>
            <a:ext cx="0" cy="60960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569168" y="4491681"/>
            <a:ext cx="185738" cy="714375"/>
          </a:xfrm>
          <a:custGeom>
            <a:avLst/>
            <a:gdLst>
              <a:gd name="T0" fmla="*/ 68 w 117"/>
              <a:gd name="T1" fmla="*/ 0 h 450"/>
              <a:gd name="T2" fmla="*/ 6 w 117"/>
              <a:gd name="T3" fmla="*/ 121 h 450"/>
              <a:gd name="T4" fmla="*/ 107 w 117"/>
              <a:gd name="T5" fmla="*/ 240 h 450"/>
              <a:gd name="T6" fmla="*/ 89 w 117"/>
              <a:gd name="T7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450">
                <a:moveTo>
                  <a:pt x="68" y="0"/>
                </a:moveTo>
                <a:cubicBezTo>
                  <a:pt x="58" y="20"/>
                  <a:pt x="0" y="81"/>
                  <a:pt x="6" y="121"/>
                </a:cubicBezTo>
                <a:cubicBezTo>
                  <a:pt x="12" y="161"/>
                  <a:pt x="97" y="196"/>
                  <a:pt x="107" y="240"/>
                </a:cubicBezTo>
                <a:cubicBezTo>
                  <a:pt x="117" y="284"/>
                  <a:pt x="93" y="406"/>
                  <a:pt x="89" y="450"/>
                </a:cubicBez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152031" y="4491681"/>
            <a:ext cx="185737" cy="714375"/>
          </a:xfrm>
          <a:custGeom>
            <a:avLst/>
            <a:gdLst>
              <a:gd name="T0" fmla="*/ 68 w 117"/>
              <a:gd name="T1" fmla="*/ 0 h 450"/>
              <a:gd name="T2" fmla="*/ 6 w 117"/>
              <a:gd name="T3" fmla="*/ 121 h 450"/>
              <a:gd name="T4" fmla="*/ 107 w 117"/>
              <a:gd name="T5" fmla="*/ 240 h 450"/>
              <a:gd name="T6" fmla="*/ 89 w 117"/>
              <a:gd name="T7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450">
                <a:moveTo>
                  <a:pt x="68" y="0"/>
                </a:moveTo>
                <a:cubicBezTo>
                  <a:pt x="58" y="20"/>
                  <a:pt x="0" y="81"/>
                  <a:pt x="6" y="121"/>
                </a:cubicBezTo>
                <a:cubicBezTo>
                  <a:pt x="12" y="161"/>
                  <a:pt x="97" y="196"/>
                  <a:pt x="107" y="240"/>
                </a:cubicBezTo>
                <a:cubicBezTo>
                  <a:pt x="117" y="284"/>
                  <a:pt x="93" y="406"/>
                  <a:pt x="89" y="450"/>
                </a:cubicBez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4129431" y="5177481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6712293" y="5177481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932331" y="4567881"/>
            <a:ext cx="270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33CC33"/>
                </a:solidFill>
              </a:rPr>
              <a:t>C runs solo</a:t>
            </a:r>
            <a:endParaRPr lang="en-US" altLang="ru-RU" b="1" baseline="-25000">
              <a:solidFill>
                <a:srgbClr val="33CC33"/>
              </a:solidFill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150443" y="4567881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33CC33"/>
                </a:solidFill>
              </a:rPr>
              <a:t>C runs solo</a:t>
            </a:r>
            <a:endParaRPr lang="en-US" altLang="ru-RU" b="1" baseline="-25000">
              <a:solidFill>
                <a:srgbClr val="33CC33"/>
              </a:solidFill>
            </a:endParaRP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3916706" y="2585094"/>
            <a:ext cx="1531937" cy="3354387"/>
          </a:xfrm>
          <a:prstGeom prst="wedgeRoundRectCallout">
            <a:avLst>
              <a:gd name="adj1" fmla="val -107204"/>
              <a:gd name="adj2" fmla="val 39778"/>
              <a:gd name="adj3" fmla="val 16667"/>
            </a:avLst>
          </a:prstGeom>
          <a:noFill/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 flipH="1">
            <a:off x="6515443" y="2585094"/>
            <a:ext cx="1531938" cy="3354387"/>
          </a:xfrm>
          <a:prstGeom prst="wedgeRoundRectCallout">
            <a:avLst>
              <a:gd name="adj1" fmla="val -132491"/>
              <a:gd name="adj2" fmla="val 43370"/>
              <a:gd name="adj3" fmla="val 16667"/>
            </a:avLst>
          </a:prstGeom>
          <a:noFill/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207718" y="5602931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folHlink"/>
                </a:solidFill>
              </a:rPr>
              <a:t>1-valent</a:t>
            </a:r>
          </a:p>
        </p:txBody>
      </p:sp>
    </p:spTree>
    <p:extLst>
      <p:ext uri="{BB962C8B-B14F-4D97-AF65-F5344CB8AC3E}">
        <p14:creationId xmlns:p14="http://schemas.microsoft.com/office/powerpoint/2010/main" val="13624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78" y="229286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78" y="229286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578" y="362464"/>
            <a:ext cx="7772400" cy="1143000"/>
          </a:xfrm>
        </p:spPr>
        <p:txBody>
          <a:bodyPr/>
          <a:lstStyle/>
          <a:p>
            <a:r>
              <a:rPr lang="en-US" altLang="ru-RU" sz="4000"/>
              <a:t>Maybe the Functions Overwrite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086178" y="1684852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766966" y="271196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b="1">
              <a:solidFill>
                <a:schemeClr val="bg1"/>
              </a:solidFill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349828" y="264846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z="2400">
              <a:solidFill>
                <a:schemeClr val="tx1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4628978" y="2191264"/>
            <a:ext cx="533400" cy="533400"/>
          </a:xfrm>
          <a:prstGeom prst="line">
            <a:avLst/>
          </a:prstGeom>
          <a:noFill/>
          <a:ln w="76200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076778" y="2191264"/>
            <a:ext cx="533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3178" y="5359914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folHlink"/>
                </a:solidFill>
              </a:rPr>
              <a:t>0-valent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139778" y="1976952"/>
            <a:ext cx="2703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applies f</a:t>
            </a:r>
            <a:r>
              <a:rPr lang="en-US" altLang="ru-RU" b="1" baseline="-25000"/>
              <a:t>A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218066" y="1975364"/>
            <a:ext cx="270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</a:rPr>
              <a:t>B applies f</a:t>
            </a:r>
            <a:r>
              <a:rPr lang="en-US" altLang="ru-RU" b="1" baseline="-250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349828" y="386766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27666" y="3272352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/>
              <a:t>A applies f</a:t>
            </a:r>
            <a:r>
              <a:rPr lang="en-US" altLang="ru-RU" b="1" baseline="-25000"/>
              <a:t>A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883228" y="3270764"/>
            <a:ext cx="0" cy="60960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206703" y="3258064"/>
            <a:ext cx="185738" cy="714375"/>
          </a:xfrm>
          <a:custGeom>
            <a:avLst/>
            <a:gdLst>
              <a:gd name="T0" fmla="*/ 68 w 117"/>
              <a:gd name="T1" fmla="*/ 0 h 450"/>
              <a:gd name="T2" fmla="*/ 6 w 117"/>
              <a:gd name="T3" fmla="*/ 121 h 450"/>
              <a:gd name="T4" fmla="*/ 107 w 117"/>
              <a:gd name="T5" fmla="*/ 240 h 450"/>
              <a:gd name="T6" fmla="*/ 89 w 117"/>
              <a:gd name="T7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450">
                <a:moveTo>
                  <a:pt x="68" y="0"/>
                </a:moveTo>
                <a:cubicBezTo>
                  <a:pt x="58" y="20"/>
                  <a:pt x="0" y="81"/>
                  <a:pt x="6" y="121"/>
                </a:cubicBezTo>
                <a:cubicBezTo>
                  <a:pt x="12" y="161"/>
                  <a:pt x="97" y="196"/>
                  <a:pt x="107" y="240"/>
                </a:cubicBezTo>
                <a:cubicBezTo>
                  <a:pt x="117" y="284"/>
                  <a:pt x="93" y="406"/>
                  <a:pt x="89" y="450"/>
                </a:cubicBez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6789566" y="4401064"/>
            <a:ext cx="185737" cy="714375"/>
          </a:xfrm>
          <a:custGeom>
            <a:avLst/>
            <a:gdLst>
              <a:gd name="T0" fmla="*/ 68 w 117"/>
              <a:gd name="T1" fmla="*/ 0 h 450"/>
              <a:gd name="T2" fmla="*/ 6 w 117"/>
              <a:gd name="T3" fmla="*/ 121 h 450"/>
              <a:gd name="T4" fmla="*/ 107 w 117"/>
              <a:gd name="T5" fmla="*/ 240 h 450"/>
              <a:gd name="T6" fmla="*/ 89 w 117"/>
              <a:gd name="T7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450">
                <a:moveTo>
                  <a:pt x="68" y="0"/>
                </a:moveTo>
                <a:cubicBezTo>
                  <a:pt x="58" y="20"/>
                  <a:pt x="0" y="81"/>
                  <a:pt x="6" y="121"/>
                </a:cubicBezTo>
                <a:cubicBezTo>
                  <a:pt x="12" y="161"/>
                  <a:pt x="97" y="196"/>
                  <a:pt x="107" y="240"/>
                </a:cubicBezTo>
                <a:cubicBezTo>
                  <a:pt x="117" y="284"/>
                  <a:pt x="93" y="406"/>
                  <a:pt x="89" y="450"/>
                </a:cubicBez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3766966" y="3943864"/>
            <a:ext cx="1066800" cy="5334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/>
              <a:t>0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349828" y="5086864"/>
            <a:ext cx="1066800" cy="533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569866" y="3334264"/>
            <a:ext cx="270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33CC33"/>
                </a:solidFill>
              </a:rPr>
              <a:t>C runs solo</a:t>
            </a:r>
            <a:endParaRPr lang="en-US" altLang="ru-RU" b="1" baseline="-25000">
              <a:solidFill>
                <a:srgbClr val="33CC33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787978" y="4477264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rgbClr val="33CC33"/>
                </a:solidFill>
              </a:rPr>
              <a:t>C runs solo</a:t>
            </a:r>
            <a:endParaRPr lang="en-US" altLang="ru-RU" b="1" baseline="-25000">
              <a:solidFill>
                <a:srgbClr val="33CC33"/>
              </a:solidFill>
            </a:endParaRP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3554241" y="2494477"/>
            <a:ext cx="1531937" cy="3354387"/>
          </a:xfrm>
          <a:prstGeom prst="wedgeRoundRectCallout">
            <a:avLst>
              <a:gd name="adj1" fmla="val -107204"/>
              <a:gd name="adj2" fmla="val 39778"/>
              <a:gd name="adj3" fmla="val 16667"/>
            </a:avLst>
          </a:prstGeom>
          <a:noFill/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 flipH="1">
            <a:off x="6152978" y="2494477"/>
            <a:ext cx="1531938" cy="3354387"/>
          </a:xfrm>
          <a:prstGeom prst="wedgeRoundRectCallout">
            <a:avLst>
              <a:gd name="adj1" fmla="val -132491"/>
              <a:gd name="adj2" fmla="val 43370"/>
              <a:gd name="adj3" fmla="val 16667"/>
            </a:avLst>
          </a:prstGeom>
          <a:noFill/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 altLang="ru-RU" sz="4400" b="1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845253" y="5512314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solidFill>
                  <a:schemeClr val="folHlink"/>
                </a:solidFill>
              </a:rPr>
              <a:t>1-valent</a:t>
            </a:r>
          </a:p>
        </p:txBody>
      </p:sp>
    </p:spTree>
    <p:extLst>
      <p:ext uri="{BB962C8B-B14F-4D97-AF65-F5344CB8AC3E}">
        <p14:creationId xmlns:p14="http://schemas.microsoft.com/office/powerpoint/2010/main" val="31309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Они как-то общаются</a:t>
            </a:r>
          </a:p>
        </p:txBody>
      </p:sp>
      <p:pic>
        <p:nvPicPr>
          <p:cNvPr id="6" name="Picture 63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67" y="233997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67" y="2339975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833680" y="1690688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552567" y="3609975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ru-RU" altLang="ru-RU" sz="3200" b="1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09505" y="1597025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3222367" y="2584450"/>
            <a:ext cx="1447800" cy="1295400"/>
            <a:chOff x="3168" y="1824"/>
            <a:chExt cx="912" cy="816"/>
          </a:xfrm>
        </p:grpSpPr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1" name="Group 39"/>
          <p:cNvGrpSpPr>
            <a:grpSpLocks/>
          </p:cNvGrpSpPr>
          <p:nvPr/>
        </p:nvGrpSpPr>
        <p:grpSpPr bwMode="auto">
          <a:xfrm rot="-790286">
            <a:off x="4919405" y="4219575"/>
            <a:ext cx="1676400" cy="1752600"/>
            <a:chOff x="3312" y="2640"/>
            <a:chExt cx="1056" cy="1104"/>
          </a:xfrm>
        </p:grpSpPr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3" name="Group 41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25" name="Freeform 42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" name="Freeform 43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7" name="Freeform 44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Freeform 45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Freeform 46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Freeform 47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1" name="Freeform 48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92 w 336"/>
                  <a:gd name="T1" fmla="*/ 0 h 432"/>
                  <a:gd name="T2" fmla="*/ 336 w 336"/>
                  <a:gd name="T3" fmla="*/ 96 h 432"/>
                  <a:gd name="T4" fmla="*/ 96 w 336"/>
                  <a:gd name="T5" fmla="*/ 144 h 432"/>
                  <a:gd name="T6" fmla="*/ 96 w 336"/>
                  <a:gd name="T7" fmla="*/ 432 h 432"/>
                  <a:gd name="T8" fmla="*/ 0 w 336"/>
                  <a:gd name="T9" fmla="*/ 336 h 432"/>
                  <a:gd name="T10" fmla="*/ 0 w 336"/>
                  <a:gd name="T11" fmla="*/ 48 h 432"/>
                  <a:gd name="T12" fmla="*/ 192 w 336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2" name="Group 50"/>
          <p:cNvGrpSpPr>
            <a:grpSpLocks/>
          </p:cNvGrpSpPr>
          <p:nvPr/>
        </p:nvGrpSpPr>
        <p:grpSpPr bwMode="auto">
          <a:xfrm rot="-1266367">
            <a:off x="6443405" y="2324100"/>
            <a:ext cx="1851025" cy="1143000"/>
            <a:chOff x="3024" y="1680"/>
            <a:chExt cx="1166" cy="720"/>
          </a:xfrm>
        </p:grpSpPr>
        <p:sp>
          <p:nvSpPr>
            <p:cNvPr id="33" name="Freeform 51"/>
            <p:cNvSpPr>
              <a:spLocks/>
            </p:cNvSpPr>
            <p:nvPr/>
          </p:nvSpPr>
          <p:spPr bwMode="auto">
            <a:xfrm rot="17195886" flipH="1">
              <a:off x="3072" y="1824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Freeform 52"/>
            <p:cNvSpPr>
              <a:spLocks/>
            </p:cNvSpPr>
            <p:nvPr/>
          </p:nvSpPr>
          <p:spPr bwMode="auto">
            <a:xfrm flipH="1">
              <a:off x="3648" y="168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Freeform 53"/>
            <p:cNvSpPr>
              <a:spLocks/>
            </p:cNvSpPr>
            <p:nvPr/>
          </p:nvSpPr>
          <p:spPr bwMode="auto">
            <a:xfrm flipH="1">
              <a:off x="3520" y="177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Freeform 54"/>
            <p:cNvSpPr>
              <a:spLocks/>
            </p:cNvSpPr>
            <p:nvPr/>
          </p:nvSpPr>
          <p:spPr bwMode="auto">
            <a:xfrm flipH="1">
              <a:off x="3360" y="1680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 flipH="1">
              <a:off x="3648" y="1776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 flipH="1">
              <a:off x="3360" y="2016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auto">
            <a:xfrm flipH="1">
              <a:off x="3984" y="1872"/>
              <a:ext cx="206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 flipH="1">
              <a:off x="3840" y="2016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Freeform 59"/>
            <p:cNvSpPr>
              <a:spLocks/>
            </p:cNvSpPr>
            <p:nvPr/>
          </p:nvSpPr>
          <p:spPr bwMode="auto">
            <a:xfrm rot="17466810" flipH="1">
              <a:off x="3360" y="201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2" name="Freeform 38"/>
          <p:cNvSpPr>
            <a:spLocks/>
          </p:cNvSpPr>
          <p:nvPr/>
        </p:nvSpPr>
        <p:spPr bwMode="auto">
          <a:xfrm rot="20960150">
            <a:off x="5771892" y="3427413"/>
            <a:ext cx="838200" cy="762000"/>
          </a:xfrm>
          <a:custGeom>
            <a:avLst/>
            <a:gdLst>
              <a:gd name="T0" fmla="*/ 0 w 528"/>
              <a:gd name="T1" fmla="*/ 480 h 480"/>
              <a:gd name="T2" fmla="*/ 240 w 528"/>
              <a:gd name="T3" fmla="*/ 240 h 480"/>
              <a:gd name="T4" fmla="*/ 0 w 528"/>
              <a:gd name="T5" fmla="*/ 240 h 480"/>
              <a:gd name="T6" fmla="*/ 528 w 528"/>
              <a:gd name="T7" fmla="*/ 0 h 480"/>
              <a:gd name="T8" fmla="*/ 288 w 528"/>
              <a:gd name="T9" fmla="*/ 192 h 480"/>
              <a:gd name="T10" fmla="*/ 432 w 528"/>
              <a:gd name="T11" fmla="*/ 192 h 480"/>
              <a:gd name="T12" fmla="*/ 0 w 528"/>
              <a:gd name="T1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480">
                <a:moveTo>
                  <a:pt x="0" y="480"/>
                </a:moveTo>
                <a:lnTo>
                  <a:pt x="240" y="240"/>
                </a:lnTo>
                <a:lnTo>
                  <a:pt x="0" y="240"/>
                </a:lnTo>
                <a:lnTo>
                  <a:pt x="528" y="0"/>
                </a:lnTo>
                <a:lnTo>
                  <a:pt x="288" y="192"/>
                </a:lnTo>
                <a:lnTo>
                  <a:pt x="432" y="192"/>
                </a:lnTo>
                <a:lnTo>
                  <a:pt x="0" y="480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Freeform 60"/>
          <p:cNvSpPr>
            <a:spLocks/>
          </p:cNvSpPr>
          <p:nvPr/>
        </p:nvSpPr>
        <p:spPr bwMode="auto">
          <a:xfrm rot="20960150">
            <a:off x="6237030" y="3478213"/>
            <a:ext cx="838200" cy="762000"/>
          </a:xfrm>
          <a:custGeom>
            <a:avLst/>
            <a:gdLst>
              <a:gd name="T0" fmla="*/ 0 w 528"/>
              <a:gd name="T1" fmla="*/ 480 h 480"/>
              <a:gd name="T2" fmla="*/ 240 w 528"/>
              <a:gd name="T3" fmla="*/ 240 h 480"/>
              <a:gd name="T4" fmla="*/ 0 w 528"/>
              <a:gd name="T5" fmla="*/ 240 h 480"/>
              <a:gd name="T6" fmla="*/ 528 w 528"/>
              <a:gd name="T7" fmla="*/ 0 h 480"/>
              <a:gd name="T8" fmla="*/ 288 w 528"/>
              <a:gd name="T9" fmla="*/ 192 h 480"/>
              <a:gd name="T10" fmla="*/ 432 w 528"/>
              <a:gd name="T11" fmla="*/ 192 h 480"/>
              <a:gd name="T12" fmla="*/ 0 w 528"/>
              <a:gd name="T1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480">
                <a:moveTo>
                  <a:pt x="0" y="480"/>
                </a:moveTo>
                <a:lnTo>
                  <a:pt x="240" y="240"/>
                </a:lnTo>
                <a:lnTo>
                  <a:pt x="0" y="240"/>
                </a:lnTo>
                <a:lnTo>
                  <a:pt x="528" y="0"/>
                </a:lnTo>
                <a:lnTo>
                  <a:pt x="288" y="192"/>
                </a:lnTo>
                <a:lnTo>
                  <a:pt x="432" y="192"/>
                </a:lnTo>
                <a:lnTo>
                  <a:pt x="0" y="480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24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старых архитектурах процессоров были представлены такие «слабые»</a:t>
            </a:r>
            <a:r>
              <a:rPr lang="en-US" dirty="0"/>
              <a:t> RMW </a:t>
            </a:r>
            <a:r>
              <a:rPr lang="ru-RU" dirty="0"/>
              <a:t>операции:</a:t>
            </a:r>
          </a:p>
          <a:p>
            <a:pPr lvl="1"/>
            <a:r>
              <a:rPr lang="en-US" altLang="ru-RU" dirty="0"/>
              <a:t>Test-and-set (IBM 360)</a:t>
            </a:r>
          </a:p>
          <a:p>
            <a:pPr lvl="1"/>
            <a:r>
              <a:rPr lang="en-US" altLang="ru-RU" dirty="0"/>
              <a:t>Fetch-and-add (NYU </a:t>
            </a:r>
            <a:r>
              <a:rPr lang="en-US" altLang="ru-RU" dirty="0" err="1"/>
              <a:t>Ultracomputer</a:t>
            </a:r>
            <a:r>
              <a:rPr lang="en-US" altLang="ru-RU" dirty="0"/>
              <a:t>)</a:t>
            </a:r>
          </a:p>
          <a:p>
            <a:pPr lvl="1"/>
            <a:r>
              <a:rPr lang="en-US" altLang="ru-RU" dirty="0"/>
              <a:t>Swap (Original SPARCs)</a:t>
            </a:r>
            <a:endParaRPr lang="ru-RU" altLang="ru-RU" dirty="0"/>
          </a:p>
          <a:p>
            <a:pPr marL="457200" lvl="1" indent="0">
              <a:buNone/>
            </a:pPr>
            <a:r>
              <a:rPr lang="ru-RU" altLang="ru-RU" dirty="0"/>
              <a:t>И мы видим, что у них есть ограничения.</a:t>
            </a:r>
            <a:endParaRPr lang="en-US" alt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26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35" y="2770659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35" y="2770659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7573" y="1895947"/>
            <a:ext cx="7315200" cy="3743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public class</a:t>
            </a:r>
            <a:r>
              <a:rPr lang="en-US" altLang="ru-RU" sz="2400" b="1">
                <a:latin typeface="Lucida Console" panose="020B0609040504020204" pitchFamily="49" charset="0"/>
              </a:rPr>
              <a:t> RMWConsensus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extends</a:t>
            </a:r>
            <a:r>
              <a:rPr lang="en-US" altLang="ru-RU" sz="2400" b="1">
                <a:latin typeface="Lucida Console" panose="020B0609040504020204" pitchFamily="49" charset="0"/>
              </a:rPr>
              <a:t> ConsensusProtocol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private</a:t>
            </a:r>
            <a:r>
              <a:rPr lang="en-US" altLang="ru-RU" sz="2400" b="1">
                <a:latin typeface="Lucida Console" panose="020B0609040504020204" pitchFamily="49" charset="0"/>
              </a:rPr>
              <a:t> AtomicInteger r =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new</a:t>
            </a:r>
            <a:r>
              <a:rPr lang="en-US" altLang="ru-RU" sz="2400" b="1">
                <a:latin typeface="Lucida Console" panose="020B0609040504020204" pitchFamily="49" charset="0"/>
              </a:rPr>
              <a:t> AtomicInteger(-1);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public</a:t>
            </a:r>
            <a:r>
              <a:rPr lang="en-US" altLang="ru-RU" sz="2400" b="1">
                <a:latin typeface="Lucida Console" panose="020B060904050402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ru-RU" sz="2400" b="1">
                <a:latin typeface="Lucida Console" panose="020B0609040504020204" pitchFamily="49" charset="0"/>
              </a:rPr>
              <a:t> decide(object value) {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propose(value);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 r.compareAndSet(-1,i);</a:t>
            </a:r>
          </a:p>
          <a:p>
            <a:pPr algn="l"/>
            <a:r>
              <a:rPr lang="en-US" altLang="ru-RU" sz="2400" b="1">
                <a:solidFill>
                  <a:schemeClr val="tx1"/>
                </a:solidFill>
                <a:latin typeface="Lucida Console" panose="020B0609040504020204" pitchFamily="49" charset="0"/>
              </a:rPr>
              <a:t>  return</a:t>
            </a:r>
            <a:r>
              <a:rPr lang="en-US" altLang="ru-RU" sz="2400" b="1">
                <a:latin typeface="Lucida Console" panose="020B0609040504020204" pitchFamily="49" charset="0"/>
              </a:rPr>
              <a:t> proposed[r.get()];    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 }</a:t>
            </a:r>
          </a:p>
          <a:p>
            <a:pPr algn="l"/>
            <a:r>
              <a:rPr lang="en-US" altLang="ru-RU" sz="2400" b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2075935" y="45925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compareAndSet Has ∞ Consensus Number</a:t>
            </a:r>
          </a:p>
        </p:txBody>
      </p:sp>
    </p:spTree>
    <p:extLst>
      <p:ext uri="{BB962C8B-B14F-4D97-AF65-F5344CB8AC3E}">
        <p14:creationId xmlns:p14="http://schemas.microsoft.com/office/powerpoint/2010/main" val="4303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8" y="2342292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8" y="2342292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238" y="411892"/>
            <a:ext cx="7772400" cy="1143000"/>
          </a:xfrm>
        </p:spPr>
        <p:txBody>
          <a:bodyPr/>
          <a:lstStyle/>
          <a:p>
            <a:r>
              <a:rPr lang="en-US" altLang="ru-RU"/>
              <a:t>The Consensus Hierarchy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18038" y="1859692"/>
            <a:ext cx="7162800" cy="3733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218038" y="2697892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218038" y="3459892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218038" y="4831492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735563" y="1981930"/>
            <a:ext cx="568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ru-RU" sz="2400" b="1">
                <a:solidFill>
                  <a:schemeClr val="tx1"/>
                </a:solidFill>
              </a:rPr>
              <a:t>1 Read/Write Registers, Snapshots…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51438" y="2855055"/>
            <a:ext cx="534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ru-RU" sz="2400" b="1">
                <a:solidFill>
                  <a:schemeClr val="tx1"/>
                </a:solidFill>
              </a:rPr>
              <a:t>2 getAndSet, getAndIncrement, …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827638" y="4891817"/>
            <a:ext cx="328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ru-RU" sz="3200" b="1">
                <a:solidFill>
                  <a:schemeClr val="tx1"/>
                </a:solidFill>
              </a:rPr>
              <a:t>∞</a:t>
            </a:r>
            <a:r>
              <a:rPr lang="en-US" altLang="ru-RU" sz="2400" b="1">
                <a:solidFill>
                  <a:schemeClr val="tx1"/>
                </a:solidFill>
              </a:rPr>
              <a:t> compareAndSet,…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92763" y="3577367"/>
            <a:ext cx="260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 eaLnBrk="1" hangingPunct="1"/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 eaLnBrk="1" hangingPunct="1"/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67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altLang="ru-RU" dirty="0"/>
              <a:t>Про </a:t>
            </a:r>
            <a:r>
              <a:rPr lang="en-US" altLang="ru-RU" dirty="0"/>
              <a:t>Lock-Free Implementations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Lock-free consensus is as impossible as wait-free consensus </a:t>
            </a:r>
          </a:p>
          <a:p>
            <a:r>
              <a:rPr lang="en-US" altLang="ru-RU" b="1" i="1"/>
              <a:t>All the results we presented hold for lock-free algorithms also.</a:t>
            </a:r>
            <a:r>
              <a:rPr lang="en-US" altLang="ru-RU" b="1"/>
              <a:t> </a:t>
            </a:r>
          </a:p>
          <a:p>
            <a:pPr>
              <a:buFontTx/>
              <a:buNone/>
            </a:pPr>
            <a:endParaRPr lang="en-US" altLang="ru-RU" b="1"/>
          </a:p>
        </p:txBody>
      </p:sp>
    </p:spTree>
    <p:extLst>
      <p:ext uri="{BB962C8B-B14F-4D97-AF65-F5344CB8AC3E}">
        <p14:creationId xmlns:p14="http://schemas.microsoft.com/office/powerpoint/2010/main" val="32156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Универсальность консенсуса (зачем это всё нужно было)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Утверждение:</a:t>
            </a:r>
          </a:p>
          <a:p>
            <a:r>
              <a:rPr lang="ru-RU" dirty="0"/>
              <a:t>При помощи консенсуса для </a:t>
            </a:r>
            <a:r>
              <a:rPr lang="en-US" dirty="0"/>
              <a:t>n </a:t>
            </a:r>
            <a:r>
              <a:rPr lang="ru-RU" dirty="0"/>
              <a:t>потоков можно построить </a:t>
            </a:r>
          </a:p>
          <a:p>
            <a:pPr lvl="1"/>
            <a:r>
              <a:rPr lang="en-US" dirty="0"/>
              <a:t>Wait-free</a:t>
            </a:r>
          </a:p>
          <a:p>
            <a:pPr lvl="1"/>
            <a:r>
              <a:rPr lang="ru-RU" dirty="0"/>
              <a:t>Линеаризуемую</a:t>
            </a:r>
          </a:p>
          <a:p>
            <a:pPr lvl="1"/>
            <a:r>
              <a:rPr lang="ru-RU" dirty="0"/>
              <a:t>Работающую с </a:t>
            </a:r>
            <a:r>
              <a:rPr lang="en-US" dirty="0"/>
              <a:t>n </a:t>
            </a:r>
            <a:r>
              <a:rPr lang="ru-RU" dirty="0"/>
              <a:t>потоками реализацию</a:t>
            </a:r>
          </a:p>
          <a:p>
            <a:pPr lvl="1"/>
            <a:r>
              <a:rPr lang="ru-RU" dirty="0"/>
              <a:t>Любого объекта с последовательной спецификацией (для каждой последовательной истории вызовов мы знаем, что вернет каждый вызов).</a:t>
            </a:r>
          </a:p>
        </p:txBody>
      </p:sp>
    </p:spTree>
    <p:extLst>
      <p:ext uri="{BB962C8B-B14F-4D97-AF65-F5344CB8AC3E}">
        <p14:creationId xmlns:p14="http://schemas.microsoft.com/office/powerpoint/2010/main" val="2557910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81359" y="595896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Art of Multiprocessor Programming© Copyright Herlihy-Shavit 2007</a:t>
            </a:r>
          </a:p>
        </p:txBody>
      </p:sp>
      <p:grpSp>
        <p:nvGrpSpPr>
          <p:cNvPr id="5" name="Group 228"/>
          <p:cNvGrpSpPr>
            <a:grpSpLocks/>
          </p:cNvGrpSpPr>
          <p:nvPr/>
        </p:nvGrpSpPr>
        <p:grpSpPr bwMode="auto">
          <a:xfrm>
            <a:off x="3427284" y="2552185"/>
            <a:ext cx="4017963" cy="3163888"/>
            <a:chOff x="1448" y="1644"/>
            <a:chExt cx="2531" cy="1993"/>
          </a:xfrm>
        </p:grpSpPr>
        <p:sp>
          <p:nvSpPr>
            <p:cNvPr id="6" name="AutoShape 229"/>
            <p:cNvSpPr>
              <a:spLocks noChangeArrowheads="1"/>
            </p:cNvSpPr>
            <p:nvPr/>
          </p:nvSpPr>
          <p:spPr bwMode="auto">
            <a:xfrm>
              <a:off x="2133" y="3306"/>
              <a:ext cx="678" cy="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230"/>
            <p:cNvSpPr txBox="1">
              <a:spLocks noChangeArrowheads="1"/>
            </p:cNvSpPr>
            <p:nvPr/>
          </p:nvSpPr>
          <p:spPr bwMode="auto">
            <a:xfrm>
              <a:off x="1448" y="3329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r>
                <a:rPr lang="en-US" altLang="ru-RU" b="1">
                  <a:latin typeface="Comic Sans MS" panose="030F0702030302020204" pitchFamily="66" charset="0"/>
                </a:rPr>
                <a:t>head</a:t>
              </a:r>
            </a:p>
          </p:txBody>
        </p:sp>
        <p:sp>
          <p:nvSpPr>
            <p:cNvPr id="8" name="AutoShape 231"/>
            <p:cNvSpPr>
              <a:spLocks noChangeArrowheads="1"/>
            </p:cNvSpPr>
            <p:nvPr/>
          </p:nvSpPr>
          <p:spPr bwMode="auto">
            <a:xfrm>
              <a:off x="1868" y="2708"/>
              <a:ext cx="678" cy="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232"/>
            <p:cNvGrpSpPr>
              <a:grpSpLocks/>
            </p:cNvGrpSpPr>
            <p:nvPr/>
          </p:nvGrpSpPr>
          <p:grpSpPr bwMode="auto">
            <a:xfrm>
              <a:off x="1967" y="2775"/>
              <a:ext cx="520" cy="207"/>
              <a:chOff x="1021" y="2245"/>
              <a:chExt cx="520" cy="207"/>
            </a:xfrm>
          </p:grpSpPr>
          <p:sp>
            <p:nvSpPr>
              <p:cNvPr id="13" name="Rectangle 233"/>
              <p:cNvSpPr>
                <a:spLocks noChangeArrowheads="1"/>
              </p:cNvSpPr>
              <p:nvPr/>
            </p:nvSpPr>
            <p:spPr bwMode="auto">
              <a:xfrm>
                <a:off x="1021" y="2245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14" name="Rectangle 234"/>
              <p:cNvSpPr>
                <a:spLocks noChangeArrowheads="1"/>
              </p:cNvSpPr>
              <p:nvPr/>
            </p:nvSpPr>
            <p:spPr bwMode="auto">
              <a:xfrm>
                <a:off x="1151" y="2245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15" name="Rectangle 235"/>
              <p:cNvSpPr>
                <a:spLocks noChangeArrowheads="1"/>
              </p:cNvSpPr>
              <p:nvPr/>
            </p:nvSpPr>
            <p:spPr bwMode="auto">
              <a:xfrm>
                <a:off x="1281" y="2245"/>
                <a:ext cx="129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16" name="Line 236"/>
              <p:cNvSpPr>
                <a:spLocks noChangeShapeType="1"/>
              </p:cNvSpPr>
              <p:nvPr/>
            </p:nvSpPr>
            <p:spPr bwMode="auto">
              <a:xfrm>
                <a:off x="1400" y="2245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" name="Line 237"/>
              <p:cNvSpPr>
                <a:spLocks noChangeShapeType="1"/>
              </p:cNvSpPr>
              <p:nvPr/>
            </p:nvSpPr>
            <p:spPr bwMode="auto">
              <a:xfrm>
                <a:off x="1400" y="2451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8" name="Group 238"/>
              <p:cNvGrpSpPr>
                <a:grpSpLocks/>
              </p:cNvGrpSpPr>
              <p:nvPr/>
            </p:nvGrpSpPr>
            <p:grpSpPr bwMode="auto">
              <a:xfrm>
                <a:off x="1306" y="2314"/>
                <a:ext cx="61" cy="77"/>
                <a:chOff x="2744" y="3360"/>
                <a:chExt cx="271" cy="215"/>
              </a:xfrm>
            </p:grpSpPr>
            <p:sp>
              <p:nvSpPr>
                <p:cNvPr id="26" name="Oval 239"/>
                <p:cNvSpPr>
                  <a:spLocks noChangeArrowheads="1"/>
                </p:cNvSpPr>
                <p:nvPr/>
              </p:nvSpPr>
              <p:spPr bwMode="auto">
                <a:xfrm>
                  <a:off x="2744" y="3360"/>
                  <a:ext cx="271" cy="215"/>
                </a:xfrm>
                <a:prstGeom prst="ellipse">
                  <a:avLst/>
                </a:prstGeom>
                <a:solidFill>
                  <a:srgbClr val="66FF33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7" name="Oval 240"/>
                <p:cNvSpPr>
                  <a:spLocks noChangeArrowheads="1"/>
                </p:cNvSpPr>
                <p:nvPr/>
              </p:nvSpPr>
              <p:spPr bwMode="auto">
                <a:xfrm>
                  <a:off x="2898" y="3398"/>
                  <a:ext cx="71" cy="60"/>
                </a:xfrm>
                <a:prstGeom prst="ellipse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19" name="Group 241"/>
              <p:cNvGrpSpPr>
                <a:grpSpLocks/>
              </p:cNvGrpSpPr>
              <p:nvPr/>
            </p:nvGrpSpPr>
            <p:grpSpPr bwMode="auto">
              <a:xfrm>
                <a:off x="1181" y="2310"/>
                <a:ext cx="61" cy="77"/>
                <a:chOff x="3648" y="3312"/>
                <a:chExt cx="271" cy="215"/>
              </a:xfrm>
            </p:grpSpPr>
            <p:sp>
              <p:nvSpPr>
                <p:cNvPr id="24" name="Oval 242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71" cy="215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5" name="Oval 243"/>
                <p:cNvSpPr>
                  <a:spLocks noChangeArrowheads="1"/>
                </p:cNvSpPr>
                <p:nvPr/>
              </p:nvSpPr>
              <p:spPr bwMode="auto">
                <a:xfrm>
                  <a:off x="3802" y="3350"/>
                  <a:ext cx="71" cy="6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sp>
            <p:nvSpPr>
              <p:cNvPr id="20" name="Rectangle 244"/>
              <p:cNvSpPr>
                <a:spLocks noChangeArrowheads="1"/>
              </p:cNvSpPr>
              <p:nvPr/>
            </p:nvSpPr>
            <p:spPr bwMode="auto">
              <a:xfrm>
                <a:off x="1411" y="2246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grpSp>
            <p:nvGrpSpPr>
              <p:cNvPr id="21" name="Group 245"/>
              <p:cNvGrpSpPr>
                <a:grpSpLocks/>
              </p:cNvGrpSpPr>
              <p:nvPr/>
            </p:nvGrpSpPr>
            <p:grpSpPr bwMode="auto">
              <a:xfrm>
                <a:off x="1051" y="2311"/>
                <a:ext cx="61" cy="77"/>
                <a:chOff x="2744" y="3360"/>
                <a:chExt cx="271" cy="215"/>
              </a:xfrm>
            </p:grpSpPr>
            <p:sp>
              <p:nvSpPr>
                <p:cNvPr id="22" name="Oval 246"/>
                <p:cNvSpPr>
                  <a:spLocks noChangeArrowheads="1"/>
                </p:cNvSpPr>
                <p:nvPr/>
              </p:nvSpPr>
              <p:spPr bwMode="auto">
                <a:xfrm>
                  <a:off x="2744" y="3360"/>
                  <a:ext cx="271" cy="215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3" name="Oval 247"/>
                <p:cNvSpPr>
                  <a:spLocks noChangeArrowheads="1"/>
                </p:cNvSpPr>
                <p:nvPr/>
              </p:nvSpPr>
              <p:spPr bwMode="auto">
                <a:xfrm>
                  <a:off x="2898" y="3398"/>
                  <a:ext cx="71" cy="60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</p:grpSp>
        <p:sp>
          <p:nvSpPr>
            <p:cNvPr id="10" name="Line 248"/>
            <p:cNvSpPr>
              <a:spLocks noChangeShapeType="1"/>
            </p:cNvSpPr>
            <p:nvPr/>
          </p:nvSpPr>
          <p:spPr bwMode="auto">
            <a:xfrm>
              <a:off x="1663" y="1644"/>
              <a:ext cx="288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1" name="Line 249"/>
            <p:cNvSpPr>
              <a:spLocks noChangeShapeType="1"/>
            </p:cNvSpPr>
            <p:nvPr/>
          </p:nvSpPr>
          <p:spPr bwMode="auto">
            <a:xfrm flipH="1">
              <a:off x="2492" y="1675"/>
              <a:ext cx="1487" cy="10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2" name="Freeform 250"/>
            <p:cNvSpPr>
              <a:spLocks/>
            </p:cNvSpPr>
            <p:nvPr/>
          </p:nvSpPr>
          <p:spPr bwMode="auto">
            <a:xfrm>
              <a:off x="2406" y="2843"/>
              <a:ext cx="310" cy="632"/>
            </a:xfrm>
            <a:custGeom>
              <a:avLst/>
              <a:gdLst>
                <a:gd name="T0" fmla="*/ 0 w 310"/>
                <a:gd name="T1" fmla="*/ 632 h 632"/>
                <a:gd name="T2" fmla="*/ 270 w 310"/>
                <a:gd name="T3" fmla="*/ 297 h 632"/>
                <a:gd name="T4" fmla="*/ 242 w 310"/>
                <a:gd name="T5" fmla="*/ 74 h 632"/>
                <a:gd name="T6" fmla="*/ 130 w 310"/>
                <a:gd name="T7" fmla="*/ 0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32"/>
                <a:gd name="T14" fmla="*/ 310 w 310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32">
                  <a:moveTo>
                    <a:pt x="0" y="632"/>
                  </a:moveTo>
                  <a:cubicBezTo>
                    <a:pt x="115" y="511"/>
                    <a:pt x="230" y="390"/>
                    <a:pt x="270" y="297"/>
                  </a:cubicBezTo>
                  <a:cubicBezTo>
                    <a:pt x="310" y="204"/>
                    <a:pt x="265" y="123"/>
                    <a:pt x="242" y="74"/>
                  </a:cubicBezTo>
                  <a:cubicBezTo>
                    <a:pt x="219" y="25"/>
                    <a:pt x="174" y="12"/>
                    <a:pt x="13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1827084" y="369373"/>
            <a:ext cx="7772400" cy="1143000"/>
          </a:xfrm>
        </p:spPr>
        <p:txBody>
          <a:bodyPr/>
          <a:lstStyle/>
          <a:p>
            <a:r>
              <a:rPr lang="en-US" altLang="ru-RU"/>
              <a:t>Naïve Idea</a:t>
            </a:r>
          </a:p>
        </p:txBody>
      </p:sp>
      <p:grpSp>
        <p:nvGrpSpPr>
          <p:cNvPr id="29" name="Group 160"/>
          <p:cNvGrpSpPr>
            <a:grpSpLocks/>
          </p:cNvGrpSpPr>
          <p:nvPr/>
        </p:nvGrpSpPr>
        <p:grpSpPr bwMode="auto">
          <a:xfrm>
            <a:off x="3790822" y="1661598"/>
            <a:ext cx="3663950" cy="919162"/>
            <a:chOff x="1677" y="1083"/>
            <a:chExt cx="2308" cy="579"/>
          </a:xfrm>
        </p:grpSpPr>
        <p:sp>
          <p:nvSpPr>
            <p:cNvPr id="30" name="Rectangle 100"/>
            <p:cNvSpPr>
              <a:spLocks noChangeArrowheads="1"/>
            </p:cNvSpPr>
            <p:nvPr/>
          </p:nvSpPr>
          <p:spPr bwMode="auto">
            <a:xfrm>
              <a:off x="1677" y="1083"/>
              <a:ext cx="576" cy="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Rectangle 101"/>
            <p:cNvSpPr>
              <a:spLocks noChangeArrowheads="1"/>
            </p:cNvSpPr>
            <p:nvPr/>
          </p:nvSpPr>
          <p:spPr bwMode="auto">
            <a:xfrm>
              <a:off x="2253" y="1083"/>
              <a:ext cx="576" cy="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Rectangle 102"/>
            <p:cNvSpPr>
              <a:spLocks noChangeArrowheads="1"/>
            </p:cNvSpPr>
            <p:nvPr/>
          </p:nvSpPr>
          <p:spPr bwMode="auto">
            <a:xfrm>
              <a:off x="2829" y="1083"/>
              <a:ext cx="576" cy="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Line 103"/>
            <p:cNvSpPr>
              <a:spLocks noChangeShapeType="1"/>
            </p:cNvSpPr>
            <p:nvPr/>
          </p:nvSpPr>
          <p:spPr bwMode="auto">
            <a:xfrm>
              <a:off x="3357" y="108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4" name="Group 105"/>
            <p:cNvGrpSpPr>
              <a:grpSpLocks/>
            </p:cNvGrpSpPr>
            <p:nvPr/>
          </p:nvGrpSpPr>
          <p:grpSpPr bwMode="auto">
            <a:xfrm>
              <a:off x="3021" y="1275"/>
              <a:ext cx="271" cy="215"/>
              <a:chOff x="2744" y="3360"/>
              <a:chExt cx="271" cy="215"/>
            </a:xfrm>
          </p:grpSpPr>
          <p:sp>
            <p:nvSpPr>
              <p:cNvPr id="42" name="Oval 106"/>
              <p:cNvSpPr>
                <a:spLocks noChangeArrowheads="1"/>
              </p:cNvSpPr>
              <p:nvPr/>
            </p:nvSpPr>
            <p:spPr bwMode="auto">
              <a:xfrm>
                <a:off x="2744" y="3360"/>
                <a:ext cx="271" cy="215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pPr algn="r"/>
                <a:endParaRPr lang="ru-RU" altLang="ru-RU" sz="4400" u="sng"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Oval 107"/>
              <p:cNvSpPr>
                <a:spLocks noChangeArrowheads="1"/>
              </p:cNvSpPr>
              <p:nvPr/>
            </p:nvSpPr>
            <p:spPr bwMode="auto">
              <a:xfrm>
                <a:off x="2898" y="3398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</p:grpSp>
        <p:grpSp>
          <p:nvGrpSpPr>
            <p:cNvPr id="35" name="Group 108"/>
            <p:cNvGrpSpPr>
              <a:grpSpLocks/>
            </p:cNvGrpSpPr>
            <p:nvPr/>
          </p:nvGrpSpPr>
          <p:grpSpPr bwMode="auto">
            <a:xfrm>
              <a:off x="2397" y="1264"/>
              <a:ext cx="271" cy="215"/>
              <a:chOff x="3648" y="3312"/>
              <a:chExt cx="271" cy="215"/>
            </a:xfrm>
          </p:grpSpPr>
          <p:sp>
            <p:nvSpPr>
              <p:cNvPr id="40" name="Oval 109"/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pPr algn="r"/>
                <a:endParaRPr lang="ru-RU" altLang="ru-RU" sz="4400" u="sng"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Oval 110"/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</p:grpSp>
        <p:grpSp>
          <p:nvGrpSpPr>
            <p:cNvPr id="36" name="Group 111"/>
            <p:cNvGrpSpPr>
              <a:grpSpLocks/>
            </p:cNvGrpSpPr>
            <p:nvPr/>
          </p:nvGrpSpPr>
          <p:grpSpPr bwMode="auto">
            <a:xfrm>
              <a:off x="1821" y="1275"/>
              <a:ext cx="271" cy="215"/>
              <a:chOff x="1872" y="2352"/>
              <a:chExt cx="271" cy="215"/>
            </a:xfrm>
          </p:grpSpPr>
          <p:sp>
            <p:nvSpPr>
              <p:cNvPr id="38" name="Oval 112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pPr algn="r"/>
                <a:endParaRPr lang="ru-RU" altLang="ru-RU" sz="4400" u="sng"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Oval 113"/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</p:grp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3409" y="1086"/>
              <a:ext cx="576" cy="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4" name="Group 163"/>
          <p:cNvGrpSpPr>
            <a:grpSpLocks/>
          </p:cNvGrpSpPr>
          <p:nvPr/>
        </p:nvGrpSpPr>
        <p:grpSpPr bwMode="auto">
          <a:xfrm>
            <a:off x="5117972" y="3938073"/>
            <a:ext cx="3362325" cy="1546225"/>
            <a:chOff x="2513" y="2517"/>
            <a:chExt cx="2118" cy="974"/>
          </a:xfrm>
        </p:grpSpPr>
        <p:grpSp>
          <p:nvGrpSpPr>
            <p:cNvPr id="45" name="Group 53"/>
            <p:cNvGrpSpPr>
              <a:grpSpLocks/>
            </p:cNvGrpSpPr>
            <p:nvPr/>
          </p:nvGrpSpPr>
          <p:grpSpPr bwMode="auto">
            <a:xfrm>
              <a:off x="3645" y="2517"/>
              <a:ext cx="986" cy="365"/>
              <a:chOff x="3645" y="2173"/>
              <a:chExt cx="986" cy="365"/>
            </a:xfrm>
          </p:grpSpPr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3645" y="2173"/>
                <a:ext cx="98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pPr algn="r"/>
                <a:r>
                  <a:rPr lang="en-US" altLang="ru-RU" sz="3200" b="1">
                    <a:latin typeface="Comic Sans MS" panose="030F0702030302020204" pitchFamily="66" charset="0"/>
                  </a:rPr>
                  <a:t>deq    </a:t>
                </a:r>
              </a:p>
            </p:txBody>
          </p:sp>
          <p:grpSp>
            <p:nvGrpSpPr>
              <p:cNvPr id="62" name="Group 49"/>
              <p:cNvGrpSpPr>
                <a:grpSpLocks/>
              </p:cNvGrpSpPr>
              <p:nvPr/>
            </p:nvGrpSpPr>
            <p:grpSpPr bwMode="auto">
              <a:xfrm>
                <a:off x="4185" y="2261"/>
                <a:ext cx="271" cy="215"/>
                <a:chOff x="1872" y="2352"/>
                <a:chExt cx="271" cy="215"/>
              </a:xfrm>
            </p:grpSpPr>
            <p:sp>
              <p:nvSpPr>
                <p:cNvPr id="63" name="Oval 50"/>
                <p:cNvSpPr>
                  <a:spLocks noChangeArrowheads="1"/>
                </p:cNvSpPr>
                <p:nvPr/>
              </p:nvSpPr>
              <p:spPr bwMode="auto">
                <a:xfrm>
                  <a:off x="1872" y="2352"/>
                  <a:ext cx="271" cy="215"/>
                </a:xfrm>
                <a:prstGeom prst="ellipse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64" name="Oval 51"/>
                <p:cNvSpPr>
                  <a:spLocks noChangeArrowheads="1"/>
                </p:cNvSpPr>
                <p:nvPr/>
              </p:nvSpPr>
              <p:spPr bwMode="auto">
                <a:xfrm>
                  <a:off x="2026" y="2390"/>
                  <a:ext cx="71" cy="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</p:grpSp>
        <p:sp>
          <p:nvSpPr>
            <p:cNvPr id="46" name="AutoShape 54"/>
            <p:cNvSpPr>
              <a:spLocks noChangeArrowheads="1"/>
            </p:cNvSpPr>
            <p:nvPr/>
          </p:nvSpPr>
          <p:spPr bwMode="auto">
            <a:xfrm>
              <a:off x="3613" y="2956"/>
              <a:ext cx="678" cy="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7" name="Group 133"/>
            <p:cNvGrpSpPr>
              <a:grpSpLocks/>
            </p:cNvGrpSpPr>
            <p:nvPr/>
          </p:nvGrpSpPr>
          <p:grpSpPr bwMode="auto">
            <a:xfrm>
              <a:off x="3693" y="3022"/>
              <a:ext cx="520" cy="207"/>
              <a:chOff x="804" y="2811"/>
              <a:chExt cx="520" cy="207"/>
            </a:xfrm>
          </p:grpSpPr>
          <p:sp>
            <p:nvSpPr>
              <p:cNvPr id="49" name="Rectangle 31"/>
              <p:cNvSpPr>
                <a:spLocks noChangeArrowheads="1"/>
              </p:cNvSpPr>
              <p:nvPr/>
            </p:nvSpPr>
            <p:spPr bwMode="auto">
              <a:xfrm>
                <a:off x="804" y="2811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934" y="2811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1064" y="2811"/>
                <a:ext cx="129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183" y="2811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1183" y="3017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54" name="Group 36"/>
              <p:cNvGrpSpPr>
                <a:grpSpLocks/>
              </p:cNvGrpSpPr>
              <p:nvPr/>
            </p:nvGrpSpPr>
            <p:grpSpPr bwMode="auto">
              <a:xfrm>
                <a:off x="963" y="2880"/>
                <a:ext cx="61" cy="77"/>
                <a:chOff x="2744" y="3360"/>
                <a:chExt cx="271" cy="215"/>
              </a:xfrm>
            </p:grpSpPr>
            <p:sp>
              <p:nvSpPr>
                <p:cNvPr id="59" name="Oval 37"/>
                <p:cNvSpPr>
                  <a:spLocks noChangeArrowheads="1"/>
                </p:cNvSpPr>
                <p:nvPr/>
              </p:nvSpPr>
              <p:spPr bwMode="auto">
                <a:xfrm>
                  <a:off x="2744" y="3360"/>
                  <a:ext cx="271" cy="215"/>
                </a:xfrm>
                <a:prstGeom prst="ellipse">
                  <a:avLst/>
                </a:prstGeom>
                <a:solidFill>
                  <a:srgbClr val="66FF33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60" name="Oval 38"/>
                <p:cNvSpPr>
                  <a:spLocks noChangeArrowheads="1"/>
                </p:cNvSpPr>
                <p:nvPr/>
              </p:nvSpPr>
              <p:spPr bwMode="auto">
                <a:xfrm>
                  <a:off x="2898" y="3398"/>
                  <a:ext cx="71" cy="60"/>
                </a:xfrm>
                <a:prstGeom prst="ellipse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55" name="Group 39"/>
              <p:cNvGrpSpPr>
                <a:grpSpLocks/>
              </p:cNvGrpSpPr>
              <p:nvPr/>
            </p:nvGrpSpPr>
            <p:grpSpPr bwMode="auto">
              <a:xfrm>
                <a:off x="838" y="2876"/>
                <a:ext cx="61" cy="77"/>
                <a:chOff x="3648" y="3312"/>
                <a:chExt cx="271" cy="215"/>
              </a:xfrm>
            </p:grpSpPr>
            <p:sp>
              <p:nvSpPr>
                <p:cNvPr id="57" name="Oval 40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71" cy="215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pPr algn="r"/>
                  <a:endParaRPr lang="ru-RU" altLang="ru-RU" sz="4400" u="sng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8" name="Oval 41"/>
                <p:cNvSpPr>
                  <a:spLocks noChangeArrowheads="1"/>
                </p:cNvSpPr>
                <p:nvPr/>
              </p:nvSpPr>
              <p:spPr bwMode="auto">
                <a:xfrm>
                  <a:off x="3802" y="3350"/>
                  <a:ext cx="71" cy="6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194" y="2812"/>
                <a:ext cx="130" cy="20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</p:grpSp>
        <p:sp>
          <p:nvSpPr>
            <p:cNvPr id="48" name="Freeform 158"/>
            <p:cNvSpPr>
              <a:spLocks/>
            </p:cNvSpPr>
            <p:nvPr/>
          </p:nvSpPr>
          <p:spPr bwMode="auto">
            <a:xfrm>
              <a:off x="2513" y="3296"/>
              <a:ext cx="1361" cy="195"/>
            </a:xfrm>
            <a:custGeom>
              <a:avLst/>
              <a:gdLst>
                <a:gd name="T0" fmla="*/ 0 w 293"/>
                <a:gd name="T1" fmla="*/ 4 h 509"/>
                <a:gd name="T2" fmla="*/ 529791 w 293"/>
                <a:gd name="T3" fmla="*/ 2 h 509"/>
                <a:gd name="T4" fmla="*/ 622892 w 293"/>
                <a:gd name="T5" fmla="*/ 0 h 509"/>
                <a:gd name="T6" fmla="*/ 0 60000 65536"/>
                <a:gd name="T7" fmla="*/ 0 60000 65536"/>
                <a:gd name="T8" fmla="*/ 0 60000 65536"/>
                <a:gd name="T9" fmla="*/ 0 w 293"/>
                <a:gd name="T10" fmla="*/ 0 h 509"/>
                <a:gd name="T11" fmla="*/ 293 w 293"/>
                <a:gd name="T12" fmla="*/ 509 h 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3" h="509">
                  <a:moveTo>
                    <a:pt x="0" y="509"/>
                  </a:moveTo>
                  <a:cubicBezTo>
                    <a:pt x="98" y="399"/>
                    <a:pt x="197" y="289"/>
                    <a:pt x="245" y="204"/>
                  </a:cubicBezTo>
                  <a:cubicBezTo>
                    <a:pt x="293" y="119"/>
                    <a:pt x="290" y="59"/>
                    <a:pt x="288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65" name="Text Box 161"/>
          <p:cNvSpPr txBox="1">
            <a:spLocks noChangeArrowheads="1"/>
          </p:cNvSpPr>
          <p:nvPr/>
        </p:nvSpPr>
        <p:spPr bwMode="auto">
          <a:xfrm>
            <a:off x="7653209" y="1726685"/>
            <a:ext cx="1906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ru-RU" b="1">
                <a:latin typeface="Comic Sans MS" panose="030F0702030302020204" pitchFamily="66" charset="0"/>
              </a:rPr>
              <a:t>Concurrent </a:t>
            </a:r>
          </a:p>
          <a:p>
            <a:r>
              <a:rPr lang="en-US" altLang="ru-RU" b="1">
                <a:latin typeface="Comic Sans MS" panose="030F0702030302020204" pitchFamily="66" charset="0"/>
              </a:rPr>
              <a:t>Object</a:t>
            </a:r>
          </a:p>
        </p:txBody>
      </p:sp>
      <p:grpSp>
        <p:nvGrpSpPr>
          <p:cNvPr id="66" name="Group 197"/>
          <p:cNvGrpSpPr>
            <a:grpSpLocks/>
          </p:cNvGrpSpPr>
          <p:nvPr/>
        </p:nvGrpSpPr>
        <p:grpSpPr bwMode="auto">
          <a:xfrm>
            <a:off x="4995734" y="2769673"/>
            <a:ext cx="2587625" cy="2709862"/>
            <a:chOff x="2436" y="1781"/>
            <a:chExt cx="1630" cy="1707"/>
          </a:xfrm>
        </p:grpSpPr>
        <p:grpSp>
          <p:nvGrpSpPr>
            <p:cNvPr id="67" name="Group 165"/>
            <p:cNvGrpSpPr>
              <a:grpSpLocks/>
            </p:cNvGrpSpPr>
            <p:nvPr/>
          </p:nvGrpSpPr>
          <p:grpSpPr bwMode="auto">
            <a:xfrm>
              <a:off x="2476" y="1781"/>
              <a:ext cx="1590" cy="1707"/>
              <a:chOff x="2476" y="1781"/>
              <a:chExt cx="1590" cy="1707"/>
            </a:xfrm>
          </p:grpSpPr>
          <p:grpSp>
            <p:nvGrpSpPr>
              <p:cNvPr id="69" name="Group 164"/>
              <p:cNvGrpSpPr>
                <a:grpSpLocks/>
              </p:cNvGrpSpPr>
              <p:nvPr/>
            </p:nvGrpSpPr>
            <p:grpSpPr bwMode="auto">
              <a:xfrm>
                <a:off x="2476" y="1781"/>
                <a:ext cx="1590" cy="1707"/>
                <a:chOff x="2476" y="1781"/>
                <a:chExt cx="1590" cy="1707"/>
              </a:xfrm>
            </p:grpSpPr>
            <p:grpSp>
              <p:nvGrpSpPr>
                <p:cNvPr id="89" name="Group 55"/>
                <p:cNvGrpSpPr>
                  <a:grpSpLocks/>
                </p:cNvGrpSpPr>
                <p:nvPr/>
              </p:nvGrpSpPr>
              <p:grpSpPr bwMode="auto">
                <a:xfrm>
                  <a:off x="3096" y="1781"/>
                  <a:ext cx="970" cy="365"/>
                  <a:chOff x="3661" y="2173"/>
                  <a:chExt cx="970" cy="365"/>
                </a:xfrm>
              </p:grpSpPr>
              <p:sp>
                <p:nvSpPr>
                  <p:cNvPr id="9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1" y="2173"/>
                    <a:ext cx="97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pPr algn="r"/>
                    <a:r>
                      <a:rPr lang="en-US" altLang="ru-RU" sz="3200" b="1">
                        <a:latin typeface="Comic Sans MS" panose="030F0702030302020204" pitchFamily="66" charset="0"/>
                      </a:rPr>
                      <a:t>enq    </a:t>
                    </a:r>
                  </a:p>
                </p:txBody>
              </p:sp>
              <p:grpSp>
                <p:nvGrpSpPr>
                  <p:cNvPr id="94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85" y="2261"/>
                    <a:ext cx="271" cy="215"/>
                    <a:chOff x="1872" y="2352"/>
                    <a:chExt cx="271" cy="215"/>
                  </a:xfrm>
                </p:grpSpPr>
                <p:sp>
                  <p:nvSpPr>
                    <p:cNvPr id="95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352"/>
                      <a:ext cx="271" cy="2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1pPr>
                      <a:lvl2pPr marL="742950" indent="-28575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2pPr>
                      <a:lvl3pPr marL="11430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3pPr>
                      <a:lvl4pPr marL="16002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4pPr>
                      <a:lvl5pPr marL="20574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9pPr>
                    </a:lstStyle>
                    <a:p>
                      <a:pPr algn="r"/>
                      <a:endParaRPr lang="ru-RU" altLang="ru-RU" sz="4400" u="sng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96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6" y="2390"/>
                      <a:ext cx="71" cy="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1pPr>
                      <a:lvl2pPr marL="742950" indent="-28575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2pPr>
                      <a:lvl3pPr marL="11430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3pPr>
                      <a:lvl4pPr marL="16002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4pPr>
                      <a:lvl5pPr marL="2057400" indent="-228600"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defRPr>
                      </a:lvl9pPr>
                    </a:lstStyle>
                    <a:p>
                      <a:endParaRPr lang="ru-RU" altLang="ru-RU"/>
                    </a:p>
                  </p:txBody>
                </p:sp>
              </p:grpSp>
            </p:grpSp>
            <p:sp>
              <p:nvSpPr>
                <p:cNvPr id="90" name="AutoShape 60"/>
                <p:cNvSpPr>
                  <a:spLocks noChangeArrowheads="1"/>
                </p:cNvSpPr>
                <p:nvPr/>
              </p:nvSpPr>
              <p:spPr bwMode="auto">
                <a:xfrm>
                  <a:off x="3048" y="2220"/>
                  <a:ext cx="678" cy="33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" name="Freeform 157"/>
                <p:cNvSpPr>
                  <a:spLocks/>
                </p:cNvSpPr>
                <p:nvPr/>
              </p:nvSpPr>
              <p:spPr bwMode="auto">
                <a:xfrm>
                  <a:off x="2476" y="2590"/>
                  <a:ext cx="912" cy="898"/>
                </a:xfrm>
                <a:custGeom>
                  <a:avLst/>
                  <a:gdLst>
                    <a:gd name="T0" fmla="*/ 0 w 293"/>
                    <a:gd name="T1" fmla="*/ 8699 h 509"/>
                    <a:gd name="T2" fmla="*/ 71618 w 293"/>
                    <a:gd name="T3" fmla="*/ 3486 h 509"/>
                    <a:gd name="T4" fmla="*/ 84106 w 293"/>
                    <a:gd name="T5" fmla="*/ 0 h 509"/>
                    <a:gd name="T6" fmla="*/ 0 60000 65536"/>
                    <a:gd name="T7" fmla="*/ 0 60000 65536"/>
                    <a:gd name="T8" fmla="*/ 0 60000 65536"/>
                    <a:gd name="T9" fmla="*/ 0 w 293"/>
                    <a:gd name="T10" fmla="*/ 0 h 509"/>
                    <a:gd name="T11" fmla="*/ 293 w 293"/>
                    <a:gd name="T12" fmla="*/ 509 h 5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3" h="509">
                      <a:moveTo>
                        <a:pt x="0" y="509"/>
                      </a:moveTo>
                      <a:cubicBezTo>
                        <a:pt x="98" y="399"/>
                        <a:pt x="197" y="289"/>
                        <a:pt x="245" y="204"/>
                      </a:cubicBezTo>
                      <a:cubicBezTo>
                        <a:pt x="293" y="119"/>
                        <a:pt x="290" y="59"/>
                        <a:pt x="288" y="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9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136" y="3042"/>
                  <a:ext cx="27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r>
                    <a:rPr lang="en-US" altLang="ru-RU" sz="3200" b="1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70" name="Group 134"/>
              <p:cNvGrpSpPr>
                <a:grpSpLocks/>
              </p:cNvGrpSpPr>
              <p:nvPr/>
            </p:nvGrpSpPr>
            <p:grpSpPr bwMode="auto">
              <a:xfrm>
                <a:off x="3118" y="2297"/>
                <a:ext cx="520" cy="207"/>
                <a:chOff x="442" y="3483"/>
                <a:chExt cx="520" cy="207"/>
              </a:xfrm>
            </p:grpSpPr>
            <p:sp>
              <p:nvSpPr>
                <p:cNvPr id="7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2" y="3483"/>
                  <a:ext cx="130" cy="20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572" y="3483"/>
                  <a:ext cx="130" cy="20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73" name="Rectangle 117"/>
                <p:cNvSpPr>
                  <a:spLocks noChangeArrowheads="1"/>
                </p:cNvSpPr>
                <p:nvPr/>
              </p:nvSpPr>
              <p:spPr bwMode="auto">
                <a:xfrm>
                  <a:off x="702" y="3483"/>
                  <a:ext cx="129" cy="20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74" name="Line 118"/>
                <p:cNvSpPr>
                  <a:spLocks noChangeShapeType="1"/>
                </p:cNvSpPr>
                <p:nvPr/>
              </p:nvSpPr>
              <p:spPr bwMode="auto">
                <a:xfrm>
                  <a:off x="821" y="3483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75" name="Line 119"/>
                <p:cNvSpPr>
                  <a:spLocks noChangeShapeType="1"/>
                </p:cNvSpPr>
                <p:nvPr/>
              </p:nvSpPr>
              <p:spPr bwMode="auto">
                <a:xfrm>
                  <a:off x="821" y="368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76" name="Group 120"/>
                <p:cNvGrpSpPr>
                  <a:grpSpLocks/>
                </p:cNvGrpSpPr>
                <p:nvPr/>
              </p:nvGrpSpPr>
              <p:grpSpPr bwMode="auto">
                <a:xfrm>
                  <a:off x="745" y="3552"/>
                  <a:ext cx="61" cy="77"/>
                  <a:chOff x="2744" y="3360"/>
                  <a:chExt cx="271" cy="215"/>
                </a:xfrm>
              </p:grpSpPr>
              <p:sp>
                <p:nvSpPr>
                  <p:cNvPr id="87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3360"/>
                    <a:ext cx="271" cy="215"/>
                  </a:xfrm>
                  <a:prstGeom prst="ellipse">
                    <a:avLst/>
                  </a:prstGeom>
                  <a:solidFill>
                    <a:srgbClr val="66FF33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pPr algn="r"/>
                    <a:endParaRPr lang="ru-RU" altLang="ru-RU" sz="4400" u="sng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8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3398"/>
                    <a:ext cx="71" cy="6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77" name="Group 123"/>
                <p:cNvGrpSpPr>
                  <a:grpSpLocks/>
                </p:cNvGrpSpPr>
                <p:nvPr/>
              </p:nvGrpSpPr>
              <p:grpSpPr bwMode="auto">
                <a:xfrm>
                  <a:off x="604" y="3548"/>
                  <a:ext cx="61" cy="77"/>
                  <a:chOff x="3648" y="3312"/>
                  <a:chExt cx="271" cy="215"/>
                </a:xfrm>
              </p:grpSpPr>
              <p:sp>
                <p:nvSpPr>
                  <p:cNvPr id="8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312"/>
                    <a:ext cx="271" cy="21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pPr algn="r"/>
                    <a:endParaRPr lang="ru-RU" altLang="ru-RU" sz="4400" u="sng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3802" y="3350"/>
                    <a:ext cx="71" cy="60"/>
                  </a:xfrm>
                  <a:prstGeom prst="ellipse">
                    <a:avLst/>
                  </a:prstGeom>
                  <a:solidFill>
                    <a:srgbClr val="FF7C80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78" name="Group 126"/>
                <p:cNvGrpSpPr>
                  <a:grpSpLocks/>
                </p:cNvGrpSpPr>
                <p:nvPr/>
              </p:nvGrpSpPr>
              <p:grpSpPr bwMode="auto">
                <a:xfrm>
                  <a:off x="474" y="3552"/>
                  <a:ext cx="62" cy="77"/>
                  <a:chOff x="1872" y="2352"/>
                  <a:chExt cx="271" cy="215"/>
                </a:xfrm>
              </p:grpSpPr>
              <p:sp>
                <p:nvSpPr>
                  <p:cNvPr id="8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352"/>
                    <a:ext cx="271" cy="215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pPr algn="r"/>
                    <a:endParaRPr lang="ru-RU" altLang="ru-RU" sz="4400" u="sng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026" y="2390"/>
                    <a:ext cx="71" cy="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sp>
              <p:nvSpPr>
                <p:cNvPr id="79" name="Rectangle 129"/>
                <p:cNvSpPr>
                  <a:spLocks noChangeArrowheads="1"/>
                </p:cNvSpPr>
                <p:nvPr/>
              </p:nvSpPr>
              <p:spPr bwMode="auto">
                <a:xfrm>
                  <a:off x="832" y="3484"/>
                  <a:ext cx="130" cy="20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1pPr>
                  <a:lvl2pPr marL="742950" indent="-28575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2pPr>
                  <a:lvl3pPr marL="11430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3pPr>
                  <a:lvl4pPr marL="16002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4pPr>
                  <a:lvl5pPr marL="2057400" indent="-228600"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FF"/>
                      </a:solidFill>
                      <a:latin typeface="Lucida Console" panose="020B0609040504020204" pitchFamily="49" charset="0"/>
                    </a:defRPr>
                  </a:lvl9pPr>
                </a:lstStyle>
                <a:p>
                  <a:endParaRPr lang="ru-RU" altLang="ru-RU"/>
                </a:p>
              </p:txBody>
            </p:sp>
            <p:grpSp>
              <p:nvGrpSpPr>
                <p:cNvPr id="80" name="Group 130"/>
                <p:cNvGrpSpPr>
                  <a:grpSpLocks/>
                </p:cNvGrpSpPr>
                <p:nvPr/>
              </p:nvGrpSpPr>
              <p:grpSpPr bwMode="auto">
                <a:xfrm>
                  <a:off x="868" y="3556"/>
                  <a:ext cx="61" cy="76"/>
                  <a:chOff x="2744" y="3360"/>
                  <a:chExt cx="271" cy="215"/>
                </a:xfrm>
              </p:grpSpPr>
              <p:sp>
                <p:nvSpPr>
                  <p:cNvPr id="81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3360"/>
                    <a:ext cx="271" cy="215"/>
                  </a:xfrm>
                  <a:prstGeom prst="ellipse">
                    <a:avLst/>
                  </a:prstGeom>
                  <a:solidFill>
                    <a:srgbClr val="0000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pPr algn="r"/>
                    <a:endParaRPr lang="ru-RU" altLang="ru-RU" sz="4400" u="sng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8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3398"/>
                    <a:ext cx="71" cy="6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1pPr>
                    <a:lvl2pPr marL="742950" indent="-28575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2pPr>
                    <a:lvl3pPr marL="11430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3pPr>
                    <a:lvl4pPr marL="16002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4pPr>
                    <a:lvl5pPr marL="2057400" indent="-228600"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</p:grpSp>
        </p:grpSp>
        <p:sp>
          <p:nvSpPr>
            <p:cNvPr id="68" name="Freeform 196"/>
            <p:cNvSpPr>
              <a:spLocks/>
            </p:cNvSpPr>
            <p:nvPr/>
          </p:nvSpPr>
          <p:spPr bwMode="auto">
            <a:xfrm>
              <a:off x="2436" y="3099"/>
              <a:ext cx="217" cy="351"/>
            </a:xfrm>
            <a:custGeom>
              <a:avLst/>
              <a:gdLst>
                <a:gd name="T0" fmla="*/ 0 w 293"/>
                <a:gd name="T1" fmla="*/ 79 h 509"/>
                <a:gd name="T2" fmla="*/ 54 w 293"/>
                <a:gd name="T3" fmla="*/ 32 h 509"/>
                <a:gd name="T4" fmla="*/ 64 w 293"/>
                <a:gd name="T5" fmla="*/ 0 h 509"/>
                <a:gd name="T6" fmla="*/ 0 60000 65536"/>
                <a:gd name="T7" fmla="*/ 0 60000 65536"/>
                <a:gd name="T8" fmla="*/ 0 60000 65536"/>
                <a:gd name="T9" fmla="*/ 0 w 293"/>
                <a:gd name="T10" fmla="*/ 0 h 509"/>
                <a:gd name="T11" fmla="*/ 293 w 293"/>
                <a:gd name="T12" fmla="*/ 509 h 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3" h="509">
                  <a:moveTo>
                    <a:pt x="0" y="509"/>
                  </a:moveTo>
                  <a:cubicBezTo>
                    <a:pt x="98" y="399"/>
                    <a:pt x="197" y="289"/>
                    <a:pt x="245" y="204"/>
                  </a:cubicBezTo>
                  <a:cubicBezTo>
                    <a:pt x="293" y="119"/>
                    <a:pt x="290" y="59"/>
                    <a:pt x="288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97" name="AutoShape 223"/>
          <p:cNvSpPr>
            <a:spLocks noChangeArrowheads="1"/>
          </p:cNvSpPr>
          <p:nvPr/>
        </p:nvSpPr>
        <p:spPr bwMode="auto">
          <a:xfrm>
            <a:off x="1361947" y="3968235"/>
            <a:ext cx="2482850" cy="1146175"/>
          </a:xfrm>
          <a:prstGeom prst="wedgeRoundRectCallout">
            <a:avLst>
              <a:gd name="adj1" fmla="val 88042"/>
              <a:gd name="adj2" fmla="val 8407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b="1">
                <a:solidFill>
                  <a:srgbClr val="FF0000"/>
                </a:solidFill>
                <a:latin typeface="Comic Sans MS" panose="030F0702030302020204" pitchFamily="66" charset="0"/>
              </a:rPr>
              <a:t>Decide which to apply using consensus</a:t>
            </a:r>
          </a:p>
        </p:txBody>
      </p:sp>
    </p:spTree>
    <p:extLst>
      <p:ext uri="{BB962C8B-B14F-4D97-AF65-F5344CB8AC3E}">
        <p14:creationId xmlns:p14="http://schemas.microsoft.com/office/powerpoint/2010/main" val="24871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647303" y="4432558"/>
            <a:ext cx="1676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903" y="4860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Improved Idea: Linked-List Representation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28303" y="2619633"/>
            <a:ext cx="9144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42703" y="2619633"/>
            <a:ext cx="9144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857103" y="2619633"/>
            <a:ext cx="9144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695303" y="261963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95303" y="353403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161903" y="2924433"/>
            <a:ext cx="430213" cy="341313"/>
            <a:chOff x="2744" y="3360"/>
            <a:chExt cx="271" cy="215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171303" y="2906971"/>
            <a:ext cx="430213" cy="341312"/>
            <a:chOff x="3648" y="3312"/>
            <a:chExt cx="271" cy="215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256903" y="2924433"/>
            <a:ext cx="430213" cy="341313"/>
            <a:chOff x="1872" y="2352"/>
            <a:chExt cx="271" cy="215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872" y="2352"/>
              <a:ext cx="271" cy="21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026" y="2390"/>
              <a:ext cx="71" cy="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990703" y="4432558"/>
            <a:ext cx="1676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990703" y="4607183"/>
            <a:ext cx="91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600" b="1">
                <a:latin typeface="Comic Sans MS" panose="030F0702030302020204" pitchFamily="66" charset="0"/>
              </a:rPr>
              <a:t>enq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726803" y="4757996"/>
            <a:ext cx="430213" cy="341312"/>
            <a:chOff x="1872" y="2352"/>
            <a:chExt cx="271" cy="215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1872" y="2352"/>
              <a:ext cx="271" cy="21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026" y="2390"/>
              <a:ext cx="71" cy="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5820591" y="4432558"/>
            <a:ext cx="1676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817416" y="4607183"/>
            <a:ext cx="91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600" b="1">
                <a:latin typeface="Comic Sans MS" panose="030F0702030302020204" pitchFamily="66" charset="0"/>
              </a:rPr>
              <a:t>enq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6914378" y="4757996"/>
            <a:ext cx="430213" cy="341312"/>
            <a:chOff x="3648" y="3312"/>
            <a:chExt cx="271" cy="21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647303" y="4607183"/>
            <a:ext cx="91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600" b="1">
                <a:latin typeface="Comic Sans MS" panose="030F0702030302020204" pitchFamily="66" charset="0"/>
              </a:rPr>
              <a:t>enq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9122591" y="4757996"/>
            <a:ext cx="430212" cy="341312"/>
            <a:chOff x="2744" y="3360"/>
            <a:chExt cx="271" cy="215"/>
          </a:xfrm>
        </p:grpSpPr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4400" u="sng">
                <a:latin typeface="Comic Sans MS" panose="030F0702030302020204" pitchFamily="66" charset="0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endParaRPr lang="ru-RU" altLang="ru-RU"/>
            </a:p>
          </p:txBody>
        </p:sp>
      </p:grp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323703" y="4927858"/>
            <a:ext cx="4937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7496991" y="4927858"/>
            <a:ext cx="4937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153591" y="4927858"/>
            <a:ext cx="4937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205853" y="4572258"/>
            <a:ext cx="90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600" b="1">
                <a:latin typeface="Comic Sans MS" panose="030F0702030302020204" pitchFamily="66" charset="0"/>
              </a:rPr>
              <a:t>tail</a:t>
            </a: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905103" y="4042033"/>
            <a:ext cx="3175" cy="392113"/>
          </a:xfrm>
          <a:custGeom>
            <a:avLst/>
            <a:gdLst>
              <a:gd name="T0" fmla="*/ 2147483647 w 2"/>
              <a:gd name="T1" fmla="*/ 2147483647 h 247"/>
              <a:gd name="T2" fmla="*/ 0 w 2"/>
              <a:gd name="T3" fmla="*/ 0 h 247"/>
              <a:gd name="T4" fmla="*/ 0 60000 65536"/>
              <a:gd name="T5" fmla="*/ 0 60000 65536"/>
              <a:gd name="T6" fmla="*/ 0 w 2"/>
              <a:gd name="T7" fmla="*/ 0 h 247"/>
              <a:gd name="T8" fmla="*/ 2 w 2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47">
                <a:moveTo>
                  <a:pt x="2" y="24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8036741" y="3030796"/>
            <a:ext cx="1676400" cy="990600"/>
            <a:chOff x="4253" y="1987"/>
            <a:chExt cx="1056" cy="624"/>
          </a:xfrm>
        </p:grpSpPr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4253" y="1987"/>
              <a:ext cx="1056" cy="6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313" y="2103"/>
              <a:ext cx="5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r>
                <a:rPr lang="en-US" altLang="ru-RU" sz="3200" b="1">
                  <a:latin typeface="Comic Sans MS" panose="030F0702030302020204" pitchFamily="66" charset="0"/>
                </a:rPr>
                <a:t>deq</a:t>
              </a:r>
            </a:p>
          </p:txBody>
        </p:sp>
        <p:grpSp>
          <p:nvGrpSpPr>
            <p:cNvPr id="42" name="Group 39"/>
            <p:cNvGrpSpPr>
              <a:grpSpLocks/>
            </p:cNvGrpSpPr>
            <p:nvPr/>
          </p:nvGrpSpPr>
          <p:grpSpPr bwMode="auto">
            <a:xfrm>
              <a:off x="4981" y="2211"/>
              <a:ext cx="271" cy="215"/>
              <a:chOff x="1872" y="2352"/>
              <a:chExt cx="271" cy="215"/>
            </a:xfrm>
          </p:grpSpPr>
          <p:sp>
            <p:nvSpPr>
              <p:cNvPr id="43" name="Oval 40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71" cy="215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pPr algn="r"/>
                <a:endParaRPr lang="ru-RU" altLang="ru-RU" sz="4400" u="sng"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auto">
              <a:xfrm>
                <a:off x="2026" y="2390"/>
                <a:ext cx="71" cy="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1pPr>
                <a:lvl2pPr marL="742950" indent="-28575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2pPr>
                <a:lvl3pPr marL="11430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3pPr>
                <a:lvl4pPr marL="16002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4pPr>
                <a:lvl5pPr marL="2057400" indent="-228600"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FF"/>
                    </a:solidFill>
                    <a:latin typeface="Lucida Console" panose="020B0609040504020204" pitchFamily="49" charset="0"/>
                  </a:defRPr>
                </a:lvl9pPr>
              </a:lstStyle>
              <a:p>
                <a:endParaRPr lang="ru-RU" altLang="ru-RU"/>
              </a:p>
            </p:txBody>
          </p:sp>
        </p:grpSp>
      </p:grpSp>
      <p:sp>
        <p:nvSpPr>
          <p:cNvPr id="45" name="AutoShape 43"/>
          <p:cNvSpPr>
            <a:spLocks noChangeArrowheads="1"/>
          </p:cNvSpPr>
          <p:nvPr/>
        </p:nvSpPr>
        <p:spPr bwMode="auto">
          <a:xfrm>
            <a:off x="7882753" y="4242058"/>
            <a:ext cx="1862138" cy="1417638"/>
          </a:xfrm>
          <a:prstGeom prst="wedgeRoundRectCallout">
            <a:avLst>
              <a:gd name="adj1" fmla="val -152130"/>
              <a:gd name="adj2" fmla="val -122676"/>
              <a:gd name="adj3" fmla="val 1666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endParaRPr lang="ru-RU" altLang="ru-RU" sz="44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1862953" y="1751271"/>
            <a:ext cx="5648325" cy="1401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800" b="1">
                <a:solidFill>
                  <a:schemeClr val="accent2"/>
                </a:solidFill>
                <a:latin typeface="Comic Sans MS" panose="030F0702030302020204" pitchFamily="66" charset="0"/>
              </a:rPr>
              <a:t>Each node contains a fresh consensus object used to decide on next operation </a:t>
            </a:r>
          </a:p>
        </p:txBody>
      </p:sp>
    </p:spTree>
    <p:extLst>
      <p:ext uri="{BB962C8B-B14F-4D97-AF65-F5344CB8AC3E}">
        <p14:creationId xmlns:p14="http://schemas.microsoft.com/office/powerpoint/2010/main" val="25427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09844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1033 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589" y="411891"/>
            <a:ext cx="7772400" cy="1143000"/>
          </a:xfrm>
        </p:spPr>
        <p:txBody>
          <a:bodyPr/>
          <a:lstStyle/>
          <a:p>
            <a:r>
              <a:rPr lang="en-US" altLang="ru-RU"/>
              <a:t>Basic Idea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6589" y="1783491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Use one-time consensus object to decide next pointer</a:t>
            </a:r>
          </a:p>
          <a:p>
            <a:r>
              <a:rPr lang="en-US" altLang="ru-RU"/>
              <a:t>All threads update actual next pointer based on decision</a:t>
            </a:r>
          </a:p>
          <a:p>
            <a:pPr lvl="1"/>
            <a:r>
              <a:rPr lang="en-US" altLang="ru-RU"/>
              <a:t>OK because they all write the same value </a:t>
            </a:r>
          </a:p>
          <a:p>
            <a:r>
              <a:rPr lang="en-US" altLang="ru-RU"/>
              <a:t>Challenges</a:t>
            </a:r>
          </a:p>
          <a:p>
            <a:pPr lvl="1"/>
            <a:r>
              <a:rPr lang="en-US" altLang="ru-RU"/>
              <a:t>Lock-free means we need to worry what happens if a thread stops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422548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52638" y="3075459"/>
            <a:ext cx="912812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4400" b="1">
              <a:latin typeface="Comic Sans MS" pitchFamily="66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00" y="352897"/>
            <a:ext cx="7772400" cy="1143000"/>
          </a:xfrm>
        </p:spPr>
        <p:txBody>
          <a:bodyPr/>
          <a:lstStyle/>
          <a:p>
            <a:r>
              <a:rPr lang="en-US" altLang="ru-RU"/>
              <a:t>Universal Object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607050" y="3072284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24363" y="3072284"/>
            <a:ext cx="914400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241675" y="3056409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4400" b="1">
              <a:latin typeface="Comic Sans MS" pitchFamily="66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54488" y="3307234"/>
            <a:ext cx="2682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338763" y="3307234"/>
            <a:ext cx="2682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71800" y="3291359"/>
            <a:ext cx="2698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53013" y="4172422"/>
            <a:ext cx="1046162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002088" y="4226397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378075" y="3018309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97263" y="3018309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16450" y="3018309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754438" y="1602259"/>
            <a:ext cx="2246312" cy="90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3797300" y="2473797"/>
            <a:ext cx="623888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5321300" y="2508722"/>
            <a:ext cx="614363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61013" y="1610197"/>
            <a:ext cx="1270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616450" y="1618134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857875" y="2046759"/>
            <a:ext cx="581025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7713663" y="2738909"/>
            <a:ext cx="2420937" cy="3235325"/>
          </a:xfrm>
          <a:prstGeom prst="wedgeRoundRectCallout">
            <a:avLst>
              <a:gd name="adj1" fmla="val -102000"/>
              <a:gd name="adj2" fmla="val 9912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b="1">
                <a:solidFill>
                  <a:srgbClr val="FF0000"/>
                </a:solidFill>
                <a:latin typeface="Comic Sans MS" panose="030F0702030302020204" pitchFamily="66" charset="0"/>
              </a:rPr>
              <a:t>All threads repeatedly modify  head…back to where we started? 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62150" y="2576984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tail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735263" y="1800697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node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829300" y="3021484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5572125" y="3596159"/>
            <a:ext cx="465138" cy="808038"/>
          </a:xfrm>
          <a:custGeom>
            <a:avLst/>
            <a:gdLst>
              <a:gd name="T0" fmla="*/ 0 w 293"/>
              <a:gd name="T1" fmla="*/ 2147483647 h 509"/>
              <a:gd name="T2" fmla="*/ 2147483647 w 293"/>
              <a:gd name="T3" fmla="*/ 2147483647 h 509"/>
              <a:gd name="T4" fmla="*/ 2147483647 w 293"/>
              <a:gd name="T5" fmla="*/ 0 h 509"/>
              <a:gd name="T6" fmla="*/ 0 60000 65536"/>
              <a:gd name="T7" fmla="*/ 0 60000 65536"/>
              <a:gd name="T8" fmla="*/ 0 60000 65536"/>
              <a:gd name="T9" fmla="*/ 0 w 293"/>
              <a:gd name="T10" fmla="*/ 0 h 509"/>
              <a:gd name="T11" fmla="*/ 293 w 293"/>
              <a:gd name="T12" fmla="*/ 509 h 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" h="509">
                <a:moveTo>
                  <a:pt x="0" y="509"/>
                </a:moveTo>
                <a:cubicBezTo>
                  <a:pt x="98" y="399"/>
                  <a:pt x="197" y="289"/>
                  <a:pt x="245" y="204"/>
                </a:cubicBezTo>
                <a:cubicBezTo>
                  <a:pt x="293" y="119"/>
                  <a:pt x="290" y="59"/>
                  <a:pt x="288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5113338" y="4121622"/>
            <a:ext cx="1493837" cy="941387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2260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2782588" y="3914431"/>
            <a:ext cx="4205288" cy="719138"/>
            <a:chOff x="1182" y="2554"/>
            <a:chExt cx="2649" cy="453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1182" y="2642"/>
              <a:ext cx="2649" cy="3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467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69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071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73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79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81" y="2642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2682" y="2554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r>
                <a:rPr lang="en-US" altLang="ru-RU" sz="320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1434801" y="3009556"/>
            <a:ext cx="912812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4400" b="1">
              <a:latin typeface="Comic Sans MS" pitchFamily="6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604663" y="286994"/>
            <a:ext cx="7772400" cy="1143000"/>
          </a:xfrm>
        </p:spPr>
        <p:txBody>
          <a:bodyPr/>
          <a:lstStyle/>
          <a:p>
            <a:r>
              <a:rPr lang="en-US" altLang="ru-RU"/>
              <a:t>The Solution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4989213" y="3006381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806526" y="3006381"/>
            <a:ext cx="914400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623838" y="2990506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4400" b="1">
              <a:latin typeface="Comic Sans MS" pitchFamily="66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36651" y="3241331"/>
            <a:ext cx="2682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720926" y="3241331"/>
            <a:ext cx="2682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2353963" y="3225456"/>
            <a:ext cx="2698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676101" y="4120806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60238" y="2952406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879426" y="2952406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998613" y="2952406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36601" y="1536356"/>
            <a:ext cx="2246312" cy="90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 flipV="1">
            <a:off x="3179463" y="2407894"/>
            <a:ext cx="623888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4703463" y="2442819"/>
            <a:ext cx="614363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943176" y="1544294"/>
            <a:ext cx="1270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998613" y="1552231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240038" y="1980856"/>
            <a:ext cx="581025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344313" y="2511081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tail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157113" y="1747494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node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4344688" y="4738344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2000" b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5211463" y="2955581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7" name="AutoShape 47"/>
          <p:cNvSpPr>
            <a:spLocks noChangeArrowheads="1"/>
          </p:cNvSpPr>
          <p:nvPr/>
        </p:nvSpPr>
        <p:spPr bwMode="auto">
          <a:xfrm>
            <a:off x="1423688" y="5462244"/>
            <a:ext cx="2066925" cy="742950"/>
          </a:xfrm>
          <a:prstGeom prst="wedgeRoundRectCallout">
            <a:avLst>
              <a:gd name="adj1" fmla="val 22194"/>
              <a:gd name="adj2" fmla="val -156625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b="1">
                <a:solidFill>
                  <a:srgbClr val="FF0000"/>
                </a:solidFill>
                <a:latin typeface="Comic Sans MS" panose="030F0702030302020204" pitchFamily="66" charset="0"/>
              </a:rPr>
              <a:t>Make head an array </a:t>
            </a:r>
          </a:p>
        </p:txBody>
      </p:sp>
      <p:sp>
        <p:nvSpPr>
          <p:cNvPr id="38" name="AutoShape 48"/>
          <p:cNvSpPr>
            <a:spLocks noChangeArrowheads="1"/>
          </p:cNvSpPr>
          <p:nvPr/>
        </p:nvSpPr>
        <p:spPr bwMode="auto">
          <a:xfrm>
            <a:off x="7108526" y="4543081"/>
            <a:ext cx="1546225" cy="1216025"/>
          </a:xfrm>
          <a:prstGeom prst="wedgeRoundRectCallout">
            <a:avLst>
              <a:gd name="adj1" fmla="val -90347"/>
              <a:gd name="adj2" fmla="val -56657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Ptr to node at front</a:t>
            </a:r>
          </a:p>
        </p:txBody>
      </p:sp>
      <p:sp>
        <p:nvSpPr>
          <p:cNvPr id="39" name="Freeform 49"/>
          <p:cNvSpPr>
            <a:spLocks/>
          </p:cNvSpPr>
          <p:nvPr/>
        </p:nvSpPr>
        <p:spPr bwMode="auto">
          <a:xfrm>
            <a:off x="5965526" y="3552481"/>
            <a:ext cx="484187" cy="841375"/>
          </a:xfrm>
          <a:custGeom>
            <a:avLst/>
            <a:gdLst>
              <a:gd name="T0" fmla="*/ 2147483647 w 129"/>
              <a:gd name="T1" fmla="*/ 2147483647 h 428"/>
              <a:gd name="T2" fmla="*/ 2147483647 w 129"/>
              <a:gd name="T3" fmla="*/ 2147483647 h 428"/>
              <a:gd name="T4" fmla="*/ 0 w 129"/>
              <a:gd name="T5" fmla="*/ 0 h 428"/>
              <a:gd name="T6" fmla="*/ 0 60000 65536"/>
              <a:gd name="T7" fmla="*/ 0 60000 65536"/>
              <a:gd name="T8" fmla="*/ 0 60000 65536"/>
              <a:gd name="T9" fmla="*/ 0 w 129"/>
              <a:gd name="T10" fmla="*/ 0 h 428"/>
              <a:gd name="T11" fmla="*/ 129 w 129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428">
                <a:moveTo>
                  <a:pt x="111" y="428"/>
                </a:moveTo>
                <a:cubicBezTo>
                  <a:pt x="120" y="328"/>
                  <a:pt x="129" y="229"/>
                  <a:pt x="111" y="158"/>
                </a:cubicBezTo>
                <a:cubicBezTo>
                  <a:pt x="93" y="87"/>
                  <a:pt x="46" y="4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0" name="Freeform 50"/>
          <p:cNvSpPr>
            <a:spLocks/>
          </p:cNvSpPr>
          <p:nvPr/>
        </p:nvSpPr>
        <p:spPr bwMode="auto">
          <a:xfrm flipH="1">
            <a:off x="4393901" y="3552481"/>
            <a:ext cx="703262" cy="841375"/>
          </a:xfrm>
          <a:custGeom>
            <a:avLst/>
            <a:gdLst>
              <a:gd name="T0" fmla="*/ 2147483647 w 129"/>
              <a:gd name="T1" fmla="*/ 2147483647 h 428"/>
              <a:gd name="T2" fmla="*/ 2147483647 w 129"/>
              <a:gd name="T3" fmla="*/ 2147483647 h 428"/>
              <a:gd name="T4" fmla="*/ 0 w 129"/>
              <a:gd name="T5" fmla="*/ 0 h 428"/>
              <a:gd name="T6" fmla="*/ 0 60000 65536"/>
              <a:gd name="T7" fmla="*/ 0 60000 65536"/>
              <a:gd name="T8" fmla="*/ 0 60000 65536"/>
              <a:gd name="T9" fmla="*/ 0 w 129"/>
              <a:gd name="T10" fmla="*/ 0 h 428"/>
              <a:gd name="T11" fmla="*/ 129 w 129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428">
                <a:moveTo>
                  <a:pt x="111" y="428"/>
                </a:moveTo>
                <a:cubicBezTo>
                  <a:pt x="120" y="328"/>
                  <a:pt x="129" y="229"/>
                  <a:pt x="111" y="158"/>
                </a:cubicBezTo>
                <a:cubicBezTo>
                  <a:pt x="93" y="87"/>
                  <a:pt x="46" y="4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1" name="Freeform 51"/>
          <p:cNvSpPr>
            <a:spLocks/>
          </p:cNvSpPr>
          <p:nvPr/>
        </p:nvSpPr>
        <p:spPr bwMode="auto">
          <a:xfrm>
            <a:off x="3447751" y="3582644"/>
            <a:ext cx="542925" cy="811212"/>
          </a:xfrm>
          <a:custGeom>
            <a:avLst/>
            <a:gdLst>
              <a:gd name="T0" fmla="*/ 2147483647 w 129"/>
              <a:gd name="T1" fmla="*/ 2147483647 h 428"/>
              <a:gd name="T2" fmla="*/ 2147483647 w 129"/>
              <a:gd name="T3" fmla="*/ 2147483647 h 428"/>
              <a:gd name="T4" fmla="*/ 0 w 129"/>
              <a:gd name="T5" fmla="*/ 0 h 428"/>
              <a:gd name="T6" fmla="*/ 0 60000 65536"/>
              <a:gd name="T7" fmla="*/ 0 60000 65536"/>
              <a:gd name="T8" fmla="*/ 0 60000 65536"/>
              <a:gd name="T9" fmla="*/ 0 w 129"/>
              <a:gd name="T10" fmla="*/ 0 h 428"/>
              <a:gd name="T11" fmla="*/ 129 w 129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428">
                <a:moveTo>
                  <a:pt x="111" y="428"/>
                </a:moveTo>
                <a:cubicBezTo>
                  <a:pt x="120" y="328"/>
                  <a:pt x="129" y="229"/>
                  <a:pt x="111" y="158"/>
                </a:cubicBezTo>
                <a:cubicBezTo>
                  <a:pt x="93" y="87"/>
                  <a:pt x="46" y="4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 flipH="1" flipV="1">
            <a:off x="2981026" y="3816006"/>
            <a:ext cx="7937" cy="577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Freeform 54"/>
          <p:cNvSpPr>
            <a:spLocks/>
          </p:cNvSpPr>
          <p:nvPr/>
        </p:nvSpPr>
        <p:spPr bwMode="auto">
          <a:xfrm>
            <a:off x="2390476" y="3523906"/>
            <a:ext cx="1220787" cy="869950"/>
          </a:xfrm>
          <a:custGeom>
            <a:avLst/>
            <a:gdLst>
              <a:gd name="T0" fmla="*/ 2147483647 w 129"/>
              <a:gd name="T1" fmla="*/ 2147483647 h 428"/>
              <a:gd name="T2" fmla="*/ 2147483647 w 129"/>
              <a:gd name="T3" fmla="*/ 2147483647 h 428"/>
              <a:gd name="T4" fmla="*/ 0 w 129"/>
              <a:gd name="T5" fmla="*/ 0 h 428"/>
              <a:gd name="T6" fmla="*/ 0 60000 65536"/>
              <a:gd name="T7" fmla="*/ 0 60000 65536"/>
              <a:gd name="T8" fmla="*/ 0 60000 65536"/>
              <a:gd name="T9" fmla="*/ 0 w 129"/>
              <a:gd name="T10" fmla="*/ 0 h 428"/>
              <a:gd name="T11" fmla="*/ 129 w 129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428">
                <a:moveTo>
                  <a:pt x="111" y="428"/>
                </a:moveTo>
                <a:cubicBezTo>
                  <a:pt x="120" y="328"/>
                  <a:pt x="129" y="229"/>
                  <a:pt x="111" y="158"/>
                </a:cubicBezTo>
                <a:cubicBezTo>
                  <a:pt x="93" y="87"/>
                  <a:pt x="46" y="4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4" name="AutoShape 58"/>
          <p:cNvSpPr>
            <a:spLocks noChangeArrowheads="1"/>
          </p:cNvSpPr>
          <p:nvPr/>
        </p:nvSpPr>
        <p:spPr bwMode="auto">
          <a:xfrm>
            <a:off x="4458988" y="5171731"/>
            <a:ext cx="1990725" cy="947738"/>
          </a:xfrm>
          <a:prstGeom prst="wedgeRoundRectCallout">
            <a:avLst>
              <a:gd name="adj1" fmla="val -48005"/>
              <a:gd name="adj2" fmla="val -122866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Thread i updates location i</a:t>
            </a:r>
          </a:p>
        </p:txBody>
      </p: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6735463" y="1406181"/>
            <a:ext cx="2746375" cy="1612900"/>
          </a:xfrm>
          <a:prstGeom prst="wedgeRoundRectCallout">
            <a:avLst>
              <a:gd name="adj1" fmla="val -59829"/>
              <a:gd name="adj2" fmla="val 120079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Threads find head by finding Max of nodes pointed to by head array</a:t>
            </a:r>
          </a:p>
        </p:txBody>
      </p:sp>
    </p:spTree>
    <p:extLst>
      <p:ext uri="{BB962C8B-B14F-4D97-AF65-F5344CB8AC3E}">
        <p14:creationId xmlns:p14="http://schemas.microsoft.com/office/powerpoint/2010/main" val="20540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приходят к общему решению</a:t>
            </a:r>
          </a:p>
        </p:txBody>
      </p:sp>
      <p:pic>
        <p:nvPicPr>
          <p:cNvPr id="6" name="Picture 39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19" y="252352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8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19" y="2523524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866632" y="1874237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585519" y="3793524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chemeClr val="accent2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ru-RU" altLang="ru-RU" sz="3200" b="1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42457" y="1780574"/>
            <a:ext cx="4724400" cy="2886075"/>
          </a:xfrm>
          <a:custGeom>
            <a:avLst/>
            <a:gdLst>
              <a:gd name="G0" fmla="+- 1806 0 0"/>
              <a:gd name="G1" fmla="+- 21600 0 1806"/>
              <a:gd name="G2" fmla="+- 21600 0 180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6" y="10800"/>
                </a:moveTo>
                <a:cubicBezTo>
                  <a:pt x="1806" y="15767"/>
                  <a:pt x="5833" y="19794"/>
                  <a:pt x="10800" y="19794"/>
                </a:cubicBezTo>
                <a:cubicBezTo>
                  <a:pt x="15767" y="19794"/>
                  <a:pt x="19794" y="15767"/>
                  <a:pt x="19794" y="10800"/>
                </a:cubicBezTo>
                <a:cubicBezTo>
                  <a:pt x="19794" y="5833"/>
                  <a:pt x="15767" y="1806"/>
                  <a:pt x="10800" y="1806"/>
                </a:cubicBezTo>
                <a:cubicBezTo>
                  <a:pt x="5833" y="1806"/>
                  <a:pt x="1806" y="5833"/>
                  <a:pt x="1806" y="10800"/>
                </a:cubicBezTo>
                <a:close/>
              </a:path>
            </a:pathLst>
          </a:custGeom>
          <a:solidFill>
            <a:srgbClr val="FF7C80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374632" y="4534887"/>
            <a:ext cx="1146175" cy="1000125"/>
            <a:chOff x="1043" y="2546"/>
            <a:chExt cx="869" cy="740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69" y="3004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737" y="2814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 flipH="1">
              <a:off x="1043" y="3008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33" y="283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flipV="1">
              <a:off x="1163" y="2546"/>
              <a:ext cx="657" cy="55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ru-RU" altLang="ru-RU" sz="3200" b="1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163" y="3110"/>
              <a:ext cx="657" cy="157"/>
            </a:xfrm>
            <a:prstGeom prst="rect">
              <a:avLst/>
            </a:prstGeom>
            <a:solidFill>
              <a:srgbClr val="99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94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 flipH="1">
              <a:off x="1186" y="2640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1785294" y="1463074"/>
            <a:ext cx="1981200" cy="1066800"/>
          </a:xfrm>
          <a:prstGeom prst="cloudCallout">
            <a:avLst>
              <a:gd name="adj1" fmla="val 19713"/>
              <a:gd name="adj2" fmla="val 82440"/>
            </a:avLst>
          </a:prstGeom>
          <a:solidFill>
            <a:schemeClr val="bg1">
              <a:alpha val="7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33CC33"/>
                </a:solidFill>
              </a:rPr>
              <a:t>19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7967019" y="1372587"/>
            <a:ext cx="1981200" cy="1066800"/>
          </a:xfrm>
          <a:prstGeom prst="cloudCallout">
            <a:avLst>
              <a:gd name="adj1" fmla="val -35977"/>
              <a:gd name="adj2" fmla="val 93306"/>
            </a:avLst>
          </a:prstGeom>
          <a:solidFill>
            <a:schemeClr val="bg1">
              <a:alpha val="70000"/>
            </a:schemeClr>
          </a:solidFill>
          <a:ln w="38100">
            <a:solidFill>
              <a:srgbClr val="00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33CC33"/>
                </a:solidFill>
              </a:rPr>
              <a:t>19</a:t>
            </a:r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255319" y="2767999"/>
            <a:ext cx="1447800" cy="1295400"/>
            <a:chOff x="3168" y="1824"/>
            <a:chExt cx="912" cy="81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 flipH="1">
            <a:off x="6541444" y="2769587"/>
            <a:ext cx="1447800" cy="1295400"/>
            <a:chOff x="3168" y="1824"/>
            <a:chExt cx="912" cy="816"/>
          </a:xfrm>
        </p:grpSpPr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92 w 336"/>
                <a:gd name="T1" fmla="*/ 0 h 432"/>
                <a:gd name="T2" fmla="*/ 336 w 336"/>
                <a:gd name="T3" fmla="*/ 96 h 432"/>
                <a:gd name="T4" fmla="*/ 96 w 336"/>
                <a:gd name="T5" fmla="*/ 144 h 432"/>
                <a:gd name="T6" fmla="*/ 96 w 336"/>
                <a:gd name="T7" fmla="*/ 432 h 432"/>
                <a:gd name="T8" fmla="*/ 0 w 336"/>
                <a:gd name="T9" fmla="*/ 336 h 432"/>
                <a:gd name="T10" fmla="*/ 0 w 336"/>
                <a:gd name="T11" fmla="*/ 48 h 432"/>
                <a:gd name="T12" fmla="*/ 192 w 336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7257407" y="4076099"/>
            <a:ext cx="1981200" cy="1066800"/>
          </a:xfrm>
          <a:prstGeom prst="cloudCallout">
            <a:avLst>
              <a:gd name="adj1" fmla="val -73079"/>
              <a:gd name="adj2" fmla="val 43454"/>
            </a:avLst>
          </a:prstGeom>
          <a:solidFill>
            <a:schemeClr val="bg1"/>
          </a:solidFill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ru-RU" sz="4400" b="1">
                <a:solidFill>
                  <a:srgbClr val="33CC33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59578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ru-RU"/>
              <a:t>Correctness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List defines linearized sequential  history</a:t>
            </a:r>
          </a:p>
          <a:p>
            <a:r>
              <a:rPr lang="en-US" altLang="ru-RU"/>
              <a:t>Thread returns its response based on list order</a:t>
            </a:r>
          </a:p>
        </p:txBody>
      </p:sp>
    </p:spTree>
    <p:extLst>
      <p:ext uri="{BB962C8B-B14F-4D97-AF65-F5344CB8AC3E}">
        <p14:creationId xmlns:p14="http://schemas.microsoft.com/office/powerpoint/2010/main" val="172168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ru-RU" dirty="0"/>
              <a:t>Lock-freedom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383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Lock-free because </a:t>
            </a:r>
          </a:p>
          <a:p>
            <a:pPr lvl="1"/>
            <a:r>
              <a:rPr lang="en-US" altLang="ru-RU"/>
              <a:t>A thread moves forward in list</a:t>
            </a:r>
          </a:p>
          <a:p>
            <a:pPr lvl="1"/>
            <a:r>
              <a:rPr lang="en-US" altLang="ru-RU"/>
              <a:t>Can repeatedly fail to win consensus on “real” head only if another succeeds</a:t>
            </a:r>
          </a:p>
          <a:p>
            <a:pPr lvl="1"/>
            <a:r>
              <a:rPr lang="en-US" altLang="ru-RU"/>
              <a:t>Consensus winner adds node and completes within a finite number of steps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75949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573" y="395416"/>
            <a:ext cx="7772400" cy="1143000"/>
          </a:xfrm>
        </p:spPr>
        <p:txBody>
          <a:bodyPr/>
          <a:lstStyle/>
          <a:p>
            <a:r>
              <a:rPr lang="en-US" altLang="ru-RU"/>
              <a:t>Wait-free Construction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55573" y="1767016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Lock-free construction + </a:t>
            </a:r>
            <a:r>
              <a:rPr lang="en-US" altLang="ru-RU" b="1">
                <a:latin typeface="Lucida Console" panose="020B0609040504020204" pitchFamily="49" charset="0"/>
              </a:rPr>
              <a:t>announce</a:t>
            </a:r>
            <a:r>
              <a:rPr lang="en-US" altLang="ru-RU"/>
              <a:t> array</a:t>
            </a:r>
          </a:p>
          <a:p>
            <a:r>
              <a:rPr lang="en-US" altLang="ru-RU"/>
              <a:t>Stores (pointer to) node in </a:t>
            </a:r>
            <a:r>
              <a:rPr lang="en-US" altLang="ru-RU" b="1">
                <a:latin typeface="Lucida Console" panose="020B0609040504020204" pitchFamily="49" charset="0"/>
              </a:rPr>
              <a:t>announce</a:t>
            </a:r>
          </a:p>
          <a:p>
            <a:pPr lvl="1"/>
            <a:r>
              <a:rPr lang="en-US" altLang="ru-RU"/>
              <a:t>If a thread doesn’t append its node</a:t>
            </a:r>
          </a:p>
          <a:p>
            <a:pPr lvl="1"/>
            <a:r>
              <a:rPr lang="en-US" altLang="ru-RU"/>
              <a:t>Another thread will see it in array and </a:t>
            </a:r>
            <a:r>
              <a:rPr lang="en-US" altLang="ru-RU" b="1" i="1"/>
              <a:t>help</a:t>
            </a:r>
            <a:r>
              <a:rPr lang="en-US" altLang="ru-RU"/>
              <a:t> append it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99764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ru-RU"/>
              <a:t>Helping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“Announcing” my intention</a:t>
            </a:r>
          </a:p>
          <a:p>
            <a:pPr lvl="1"/>
            <a:r>
              <a:rPr lang="en-US" altLang="ru-RU"/>
              <a:t>Guarantees progress</a:t>
            </a:r>
          </a:p>
          <a:p>
            <a:pPr lvl="1"/>
            <a:r>
              <a:rPr lang="en-US" altLang="ru-RU"/>
              <a:t>Even if the scheduler hates me</a:t>
            </a:r>
          </a:p>
          <a:p>
            <a:pPr lvl="1"/>
            <a:r>
              <a:rPr lang="en-US" altLang="ru-RU"/>
              <a:t>My method call will complete</a:t>
            </a:r>
          </a:p>
          <a:p>
            <a:r>
              <a:rPr lang="en-US" altLang="ru-RU"/>
              <a:t>Makes protocol wait-free</a:t>
            </a:r>
          </a:p>
          <a:p>
            <a:r>
              <a:rPr lang="en-US" altLang="ru-RU"/>
              <a:t>Otherwise starvation possible</a:t>
            </a:r>
          </a:p>
        </p:txBody>
      </p:sp>
    </p:spTree>
    <p:extLst>
      <p:ext uri="{BB962C8B-B14F-4D97-AF65-F5344CB8AC3E}">
        <p14:creationId xmlns:p14="http://schemas.microsoft.com/office/powerpoint/2010/main" val="574096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ru-RU"/>
              <a:t>Help!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3600"/>
              <a:t>When last node in list has sequence number k</a:t>
            </a:r>
          </a:p>
          <a:p>
            <a:r>
              <a:rPr lang="en-US" altLang="ru-RU" sz="3600"/>
              <a:t>All threads check …</a:t>
            </a:r>
          </a:p>
          <a:p>
            <a:pPr lvl="1"/>
            <a:r>
              <a:rPr lang="en-US" altLang="ru-RU" sz="3200"/>
              <a:t>Whether thread k+1 mod n wants help</a:t>
            </a:r>
          </a:p>
          <a:p>
            <a:pPr lvl="1"/>
            <a:r>
              <a:rPr lang="en-US" altLang="ru-RU" sz="3200"/>
              <a:t>If so, try to append her node first</a:t>
            </a:r>
          </a:p>
        </p:txBody>
      </p:sp>
    </p:spTree>
    <p:extLst>
      <p:ext uri="{BB962C8B-B14F-4D97-AF65-F5344CB8AC3E}">
        <p14:creationId xmlns:p14="http://schemas.microsoft.com/office/powerpoint/2010/main" val="2160913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082403" y="3726592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99716" y="3726592"/>
            <a:ext cx="914400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17028" y="3726592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4400" b="1">
              <a:latin typeface="Comic Sans MS" pitchFamily="66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629841" y="3961542"/>
            <a:ext cx="268287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814116" y="3961542"/>
            <a:ext cx="268287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7055666" y="5117242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3167878" y="3702780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solidFill>
                  <a:srgbClr val="3333FF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287066" y="3710717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solidFill>
                  <a:srgbClr val="3333FF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5406253" y="3666267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solidFill>
                  <a:srgbClr val="3333FF"/>
                </a:solidFill>
                <a:latin typeface="Comic Sans MS" panose="030F0702030302020204" pitchFamily="66" charset="0"/>
              </a:rPr>
              <a:t>3</a:t>
            </a:r>
          </a:p>
        </p:txBody>
      </p: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2650353" y="5036280"/>
            <a:ext cx="4205288" cy="584200"/>
            <a:chOff x="860" y="3297"/>
            <a:chExt cx="2649" cy="368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860" y="3297"/>
              <a:ext cx="2649" cy="3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145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447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49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051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353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655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957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59" y="3297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Text Box 49"/>
            <p:cNvSpPr txBox="1">
              <a:spLocks noChangeArrowheads="1"/>
            </p:cNvSpPr>
            <p:nvPr/>
          </p:nvSpPr>
          <p:spPr bwMode="auto">
            <a:xfrm>
              <a:off x="2829" y="333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endParaRPr lang="ru-RU" altLang="ru-RU" sz="28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AutoShape 65"/>
          <p:cNvSpPr>
            <a:spLocks noChangeArrowheads="1"/>
          </p:cNvSpPr>
          <p:nvPr/>
        </p:nvSpPr>
        <p:spPr bwMode="auto">
          <a:xfrm>
            <a:off x="8555853" y="2151792"/>
            <a:ext cx="1566863" cy="604838"/>
          </a:xfrm>
          <a:prstGeom prst="wedgeRoundRectCallout">
            <a:avLst>
              <a:gd name="adj1" fmla="val 4407"/>
              <a:gd name="adj2" fmla="val 18044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Max head +1 = N+4 </a:t>
            </a:r>
          </a:p>
        </p:txBody>
      </p:sp>
      <p:sp>
        <p:nvSpPr>
          <p:cNvPr id="25" name="AutoShape 58"/>
          <p:cNvSpPr>
            <a:spLocks noChangeArrowheads="1"/>
          </p:cNvSpPr>
          <p:nvPr/>
        </p:nvSpPr>
        <p:spPr bwMode="auto">
          <a:xfrm>
            <a:off x="7657328" y="3747230"/>
            <a:ext cx="914400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>
            <a:off x="8571728" y="3982180"/>
            <a:ext cx="268288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7585891" y="3744055"/>
            <a:ext cx="1009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3200" b="1">
                <a:solidFill>
                  <a:srgbClr val="3333FF"/>
                </a:solidFill>
                <a:latin typeface="Comic Sans MS" panose="030F0702030302020204" pitchFamily="66" charset="0"/>
              </a:rPr>
              <a:t>N+2</a:t>
            </a:r>
          </a:p>
        </p:txBody>
      </p: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8786041" y="3701192"/>
            <a:ext cx="1009650" cy="579438"/>
            <a:chOff x="4725" y="2456"/>
            <a:chExt cx="636" cy="365"/>
          </a:xfrm>
        </p:grpSpPr>
        <p:sp>
          <p:nvSpPr>
            <p:cNvPr id="29" name="AutoShape 57"/>
            <p:cNvSpPr>
              <a:spLocks noChangeArrowheads="1"/>
            </p:cNvSpPr>
            <p:nvPr/>
          </p:nvSpPr>
          <p:spPr bwMode="auto">
            <a:xfrm>
              <a:off x="4759" y="2485"/>
              <a:ext cx="575" cy="2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4725" y="2456"/>
              <a:ext cx="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1pPr>
              <a:lvl2pPr marL="742950" indent="-28575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2pPr>
              <a:lvl3pPr marL="11430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3pPr>
              <a:lvl4pPr marL="16002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4pPr>
              <a:lvl5pPr marL="2057400" indent="-228600"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Lucida Console" panose="020B0609040504020204" pitchFamily="49" charset="0"/>
                </a:defRPr>
              </a:lvl9pPr>
            </a:lstStyle>
            <a:p>
              <a:pPr algn="r"/>
              <a:r>
                <a:rPr lang="en-US" altLang="ru-RU" sz="32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N+3</a:t>
              </a:r>
            </a:p>
          </p:txBody>
        </p:sp>
      </p:grpSp>
      <p:sp>
        <p:nvSpPr>
          <p:cNvPr id="31" name="Text Box 66"/>
          <p:cNvSpPr txBox="1">
            <a:spLocks noChangeArrowheads="1"/>
          </p:cNvSpPr>
          <p:nvPr/>
        </p:nvSpPr>
        <p:spPr bwMode="auto">
          <a:xfrm>
            <a:off x="6368278" y="3466242"/>
            <a:ext cx="561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4400" b="1">
                <a:solidFill>
                  <a:schemeClr val="tx2"/>
                </a:solidFill>
                <a:latin typeface="Comic Sans MS" panose="030F0702030302020204" pitchFamily="66" charset="0"/>
              </a:rPr>
              <a:t>…</a:t>
            </a:r>
          </a:p>
        </p:txBody>
      </p:sp>
      <p:grpSp>
        <p:nvGrpSpPr>
          <p:cNvPr id="32" name="Group 73"/>
          <p:cNvGrpSpPr>
            <a:grpSpLocks/>
          </p:cNvGrpSpPr>
          <p:nvPr/>
        </p:nvGrpSpPr>
        <p:grpSpPr bwMode="auto">
          <a:xfrm>
            <a:off x="2578916" y="2351817"/>
            <a:ext cx="4205287" cy="579438"/>
            <a:chOff x="815" y="1606"/>
            <a:chExt cx="2649" cy="365"/>
          </a:xfrm>
        </p:grpSpPr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815" y="1606"/>
              <a:ext cx="2649" cy="3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1100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402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704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006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308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610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2912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3214" y="1606"/>
              <a:ext cx="8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6962003" y="2466117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announce</a:t>
            </a: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6288903" y="1351692"/>
            <a:ext cx="1911350" cy="758825"/>
          </a:xfrm>
          <a:prstGeom prst="wedgeRoundRectCallout">
            <a:avLst>
              <a:gd name="adj1" fmla="val -153736"/>
              <a:gd name="adj2" fmla="val 133056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Thread 4: Help me!</a:t>
            </a: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4018778" y="2940780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sz="2800" b="1">
                <a:solidFill>
                  <a:schemeClr val="tx2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5" name="AutoShape 68"/>
          <p:cNvSpPr>
            <a:spLocks noChangeArrowheads="1"/>
          </p:cNvSpPr>
          <p:nvPr/>
        </p:nvSpPr>
        <p:spPr bwMode="auto">
          <a:xfrm>
            <a:off x="2547166" y="716692"/>
            <a:ext cx="1566862" cy="884238"/>
          </a:xfrm>
          <a:prstGeom prst="wedgeRoundRectCallout">
            <a:avLst>
              <a:gd name="adj1" fmla="val 98731"/>
              <a:gd name="adj2" fmla="val 47306"/>
              <a:gd name="adj3" fmla="val 16667"/>
            </a:avLst>
          </a:prstGeom>
          <a:solidFill>
            <a:schemeClr val="bg1">
              <a:alpha val="79999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ctr"/>
            <a:r>
              <a:rPr lang="en-US" altLang="ru-RU" sz="2000" b="1">
                <a:solidFill>
                  <a:srgbClr val="FF0000"/>
                </a:solidFill>
                <a:latin typeface="Comic Sans MS" panose="030F0702030302020204" pitchFamily="66" charset="0"/>
              </a:rPr>
              <a:t>So all see and help append 4 </a:t>
            </a:r>
          </a:p>
        </p:txBody>
      </p:sp>
      <p:sp>
        <p:nvSpPr>
          <p:cNvPr id="46" name="AutoShape 70"/>
          <p:cNvSpPr>
            <a:spLocks noChangeArrowheads="1"/>
          </p:cNvSpPr>
          <p:nvPr/>
        </p:nvSpPr>
        <p:spPr bwMode="auto">
          <a:xfrm>
            <a:off x="4844278" y="1504092"/>
            <a:ext cx="912813" cy="46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Freeform 71"/>
          <p:cNvSpPr>
            <a:spLocks/>
          </p:cNvSpPr>
          <p:nvPr/>
        </p:nvSpPr>
        <p:spPr bwMode="auto">
          <a:xfrm flipH="1">
            <a:off x="4144191" y="1754917"/>
            <a:ext cx="703262" cy="900113"/>
          </a:xfrm>
          <a:custGeom>
            <a:avLst/>
            <a:gdLst>
              <a:gd name="T0" fmla="*/ 2147483647 w 129"/>
              <a:gd name="T1" fmla="*/ 2147483647 h 428"/>
              <a:gd name="T2" fmla="*/ 2147483647 w 129"/>
              <a:gd name="T3" fmla="*/ 2147483647 h 428"/>
              <a:gd name="T4" fmla="*/ 0 w 129"/>
              <a:gd name="T5" fmla="*/ 0 h 428"/>
              <a:gd name="T6" fmla="*/ 0 60000 65536"/>
              <a:gd name="T7" fmla="*/ 0 60000 65536"/>
              <a:gd name="T8" fmla="*/ 0 60000 65536"/>
              <a:gd name="T9" fmla="*/ 0 w 129"/>
              <a:gd name="T10" fmla="*/ 0 h 428"/>
              <a:gd name="T11" fmla="*/ 129 w 129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428">
                <a:moveTo>
                  <a:pt x="111" y="428"/>
                </a:moveTo>
                <a:cubicBezTo>
                  <a:pt x="120" y="328"/>
                  <a:pt x="129" y="229"/>
                  <a:pt x="111" y="158"/>
                </a:cubicBezTo>
                <a:cubicBezTo>
                  <a:pt x="93" y="87"/>
                  <a:pt x="46" y="4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8" name="Freeform 72"/>
          <p:cNvSpPr>
            <a:spLocks/>
          </p:cNvSpPr>
          <p:nvPr/>
        </p:nvSpPr>
        <p:spPr bwMode="auto">
          <a:xfrm>
            <a:off x="5676128" y="4301267"/>
            <a:ext cx="3922713" cy="1074738"/>
          </a:xfrm>
          <a:custGeom>
            <a:avLst/>
            <a:gdLst>
              <a:gd name="T0" fmla="*/ 2147483647 w 2447"/>
              <a:gd name="T1" fmla="*/ 2147483647 h 652"/>
              <a:gd name="T2" fmla="*/ 2147483647 w 2447"/>
              <a:gd name="T3" fmla="*/ 2147483647 h 652"/>
              <a:gd name="T4" fmla="*/ 2147483647 w 2447"/>
              <a:gd name="T5" fmla="*/ 2147483647 h 652"/>
              <a:gd name="T6" fmla="*/ 2147483647 w 2447"/>
              <a:gd name="T7" fmla="*/ 2147483647 h 652"/>
              <a:gd name="T8" fmla="*/ 2147483647 w 2447"/>
              <a:gd name="T9" fmla="*/ 0 h 6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"/>
              <a:gd name="T16" fmla="*/ 0 h 652"/>
              <a:gd name="T17" fmla="*/ 2447 w 2447"/>
              <a:gd name="T18" fmla="*/ 652 h 6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" h="652">
                <a:moveTo>
                  <a:pt x="46" y="652"/>
                </a:moveTo>
                <a:cubicBezTo>
                  <a:pt x="26" y="595"/>
                  <a:pt x="6" y="538"/>
                  <a:pt x="55" y="483"/>
                </a:cubicBezTo>
                <a:cubicBezTo>
                  <a:pt x="104" y="428"/>
                  <a:pt x="0" y="363"/>
                  <a:pt x="343" y="322"/>
                </a:cubicBezTo>
                <a:cubicBezTo>
                  <a:pt x="686" y="281"/>
                  <a:pt x="1779" y="291"/>
                  <a:pt x="2113" y="237"/>
                </a:cubicBezTo>
                <a:cubicBezTo>
                  <a:pt x="2447" y="183"/>
                  <a:pt x="2398" y="91"/>
                  <a:pt x="235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49" name="Text Box 75"/>
          <p:cNvSpPr txBox="1">
            <a:spLocks noChangeArrowheads="1"/>
          </p:cNvSpPr>
          <p:nvPr/>
        </p:nvSpPr>
        <p:spPr bwMode="auto">
          <a:xfrm>
            <a:off x="1894703" y="3736117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pPr algn="r"/>
            <a:r>
              <a:rPr lang="en-US" altLang="ru-RU" b="1">
                <a:latin typeface="Comic Sans MS" panose="030F0702030302020204" pitchFamily="66" charset="0"/>
              </a:rPr>
              <a:t>tail</a:t>
            </a:r>
          </a:p>
        </p:txBody>
      </p:sp>
      <p:sp>
        <p:nvSpPr>
          <p:cNvPr id="50" name="Freeform 76"/>
          <p:cNvSpPr>
            <a:spLocks/>
          </p:cNvSpPr>
          <p:nvPr/>
        </p:nvSpPr>
        <p:spPr bwMode="auto">
          <a:xfrm>
            <a:off x="4323578" y="4271105"/>
            <a:ext cx="1327150" cy="1030287"/>
          </a:xfrm>
          <a:custGeom>
            <a:avLst/>
            <a:gdLst>
              <a:gd name="T0" fmla="*/ 0 w 557"/>
              <a:gd name="T1" fmla="*/ 2147483647 h 650"/>
              <a:gd name="T2" fmla="*/ 2147483647 w 557"/>
              <a:gd name="T3" fmla="*/ 2147483647 h 650"/>
              <a:gd name="T4" fmla="*/ 2147483647 w 557"/>
              <a:gd name="T5" fmla="*/ 2147483647 h 650"/>
              <a:gd name="T6" fmla="*/ 2147483647 w 557"/>
              <a:gd name="T7" fmla="*/ 0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557"/>
              <a:gd name="T13" fmla="*/ 0 h 650"/>
              <a:gd name="T14" fmla="*/ 557 w 557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7" h="650">
                <a:moveTo>
                  <a:pt x="0" y="650"/>
                </a:moveTo>
                <a:cubicBezTo>
                  <a:pt x="47" y="469"/>
                  <a:pt x="95" y="289"/>
                  <a:pt x="176" y="204"/>
                </a:cubicBezTo>
                <a:cubicBezTo>
                  <a:pt x="257" y="119"/>
                  <a:pt x="419" y="173"/>
                  <a:pt x="483" y="139"/>
                </a:cubicBezTo>
                <a:cubicBezTo>
                  <a:pt x="547" y="105"/>
                  <a:pt x="552" y="52"/>
                  <a:pt x="557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4766491" y="4218717"/>
            <a:ext cx="3197225" cy="1133475"/>
          </a:xfrm>
          <a:custGeom>
            <a:avLst/>
            <a:gdLst>
              <a:gd name="T0" fmla="*/ 2147483647 w 2447"/>
              <a:gd name="T1" fmla="*/ 2147483647 h 652"/>
              <a:gd name="T2" fmla="*/ 2147483647 w 2447"/>
              <a:gd name="T3" fmla="*/ 2147483647 h 652"/>
              <a:gd name="T4" fmla="*/ 2147483647 w 2447"/>
              <a:gd name="T5" fmla="*/ 2147483647 h 652"/>
              <a:gd name="T6" fmla="*/ 2147483647 w 2447"/>
              <a:gd name="T7" fmla="*/ 2147483647 h 652"/>
              <a:gd name="T8" fmla="*/ 2147483647 w 2447"/>
              <a:gd name="T9" fmla="*/ 0 h 6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"/>
              <a:gd name="T16" fmla="*/ 0 h 652"/>
              <a:gd name="T17" fmla="*/ 2447 w 2447"/>
              <a:gd name="T18" fmla="*/ 652 h 6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" h="652">
                <a:moveTo>
                  <a:pt x="46" y="652"/>
                </a:moveTo>
                <a:cubicBezTo>
                  <a:pt x="26" y="595"/>
                  <a:pt x="6" y="538"/>
                  <a:pt x="55" y="483"/>
                </a:cubicBezTo>
                <a:cubicBezTo>
                  <a:pt x="104" y="428"/>
                  <a:pt x="0" y="363"/>
                  <a:pt x="343" y="322"/>
                </a:cubicBezTo>
                <a:cubicBezTo>
                  <a:pt x="686" y="281"/>
                  <a:pt x="1779" y="291"/>
                  <a:pt x="2113" y="237"/>
                </a:cubicBezTo>
                <a:cubicBezTo>
                  <a:pt x="2447" y="183"/>
                  <a:pt x="2398" y="91"/>
                  <a:pt x="2350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Lucida Console" panose="020B0609040504020204" pitchFamily="49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31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1" grpId="0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ru-RU"/>
              <a:t>Sliding Window Lemma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After thread A announces its node</a:t>
            </a:r>
          </a:p>
          <a:p>
            <a:r>
              <a:rPr lang="en-US" altLang="ru-RU"/>
              <a:t>No more than n other calls</a:t>
            </a:r>
          </a:p>
          <a:p>
            <a:pPr lvl="1"/>
            <a:r>
              <a:rPr lang="en-US" altLang="ru-RU"/>
              <a:t>Can start and finish</a:t>
            </a:r>
          </a:p>
          <a:p>
            <a:pPr lvl="1"/>
            <a:r>
              <a:rPr lang="en-US" altLang="ru-RU"/>
              <a:t>Without appending A’s node</a:t>
            </a:r>
          </a:p>
        </p:txBody>
      </p:sp>
    </p:spTree>
    <p:extLst>
      <p:ext uri="{BB962C8B-B14F-4D97-AF65-F5344CB8AC3E}">
        <p14:creationId xmlns:p14="http://schemas.microsoft.com/office/powerpoint/2010/main" val="709715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0875" y="222421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ru-RU" sz="2400">
                <a:solidFill>
                  <a:schemeClr val="tx1"/>
                </a:solidFill>
                <a:hlinkClick r:id="rId2"/>
              </a:rPr>
              <a:t>  </a:t>
            </a:r>
            <a:r>
              <a:rPr lang="en-US" altLang="ru-RU" sz="1800">
                <a:solidFill>
                  <a:schemeClr val="tx1"/>
                </a:solidFill>
              </a:rPr>
              <a:t> </a:t>
            </a:r>
            <a:r>
              <a:rPr lang="en-US" altLang="ru-RU" sz="2400">
                <a:solidFill>
                  <a:schemeClr val="tx1"/>
                </a:solidFill>
              </a:rPr>
              <a:t>        </a:t>
            </a:r>
            <a:br>
              <a:rPr lang="en-US" altLang="ru-RU" sz="2400">
                <a:solidFill>
                  <a:schemeClr val="tx1"/>
                </a:solidFill>
              </a:rPr>
            </a:br>
            <a:r>
              <a:rPr lang="en-US" altLang="ru-RU" sz="2400">
                <a:solidFill>
                  <a:schemeClr val="tx1"/>
                </a:solidFill>
              </a:rPr>
              <a:t>This work is licensed under a </a:t>
            </a:r>
            <a:r>
              <a:rPr lang="en-US" altLang="ru-RU" sz="2400">
                <a:solidFill>
                  <a:schemeClr val="tx1"/>
                </a:solidFill>
                <a:hlinkClick r:id="rId2"/>
              </a:rPr>
              <a:t>Creative Commons Attribution-ShareAlike 2.5 License</a:t>
            </a:r>
            <a:r>
              <a:rPr lang="en-US" altLang="ru-RU" sz="240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Picture 3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38" y="2684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16675" y="1565446"/>
            <a:ext cx="7772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ru-RU" sz="1800" b="1" dirty="0">
                <a:solidFill>
                  <a:schemeClr val="tx1"/>
                </a:solidFill>
                <a:latin typeface="Lucida Sans" panose="020B0602030504020204" pitchFamily="34" charset="0"/>
              </a:rPr>
              <a:t>You are free:</a:t>
            </a:r>
          </a:p>
          <a:p>
            <a:pPr lvl="1">
              <a:lnSpc>
                <a:spcPct val="80000"/>
              </a:lnSpc>
            </a:pPr>
            <a:r>
              <a:rPr lang="en-US" altLang="ru-RU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to Share</a:t>
            </a:r>
            <a:r>
              <a:rPr lang="en-US" altLang="ru-RU" sz="1600" dirty="0">
                <a:solidFill>
                  <a:schemeClr val="tx1"/>
                </a:solidFill>
                <a:latin typeface="Lucida Sans" panose="020B0602030504020204" pitchFamily="34" charset="0"/>
              </a:rPr>
              <a:t> — to copy, distribute and transmit the work </a:t>
            </a:r>
          </a:p>
          <a:p>
            <a:pPr lvl="1">
              <a:lnSpc>
                <a:spcPct val="80000"/>
              </a:lnSpc>
            </a:pPr>
            <a:r>
              <a:rPr lang="en-US" altLang="ru-RU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to Remix</a:t>
            </a:r>
            <a:r>
              <a:rPr lang="en-US" altLang="ru-RU" sz="1600" dirty="0">
                <a:solidFill>
                  <a:schemeClr val="tx1"/>
                </a:solidFill>
                <a:latin typeface="Lucida Sans" panose="020B0602030504020204" pitchFamily="34" charset="0"/>
              </a:rPr>
              <a:t> — to adapt the work </a:t>
            </a:r>
          </a:p>
          <a:p>
            <a:pPr>
              <a:lnSpc>
                <a:spcPct val="80000"/>
              </a:lnSpc>
            </a:pPr>
            <a:r>
              <a:rPr lang="en-US" altLang="ru-RU" sz="1800" b="1" dirty="0">
                <a:solidFill>
                  <a:schemeClr val="tx1"/>
                </a:solidFill>
                <a:latin typeface="Lucida Sans" panose="020B0602030504020204" pitchFamily="34" charset="0"/>
              </a:rPr>
              <a:t>Under the following conditions:</a:t>
            </a:r>
          </a:p>
          <a:p>
            <a:pPr lvl="1">
              <a:lnSpc>
                <a:spcPct val="80000"/>
              </a:lnSpc>
            </a:pPr>
            <a:r>
              <a:rPr lang="en-US" altLang="ru-RU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Attribution</a:t>
            </a:r>
            <a:r>
              <a:rPr lang="en-US" altLang="ru-RU" sz="1600" dirty="0">
                <a:solidFill>
                  <a:schemeClr val="tx1"/>
                </a:solidFill>
                <a:latin typeface="Lucida Sans" panose="020B0602030504020204" pitchFamily="34" charset="0"/>
              </a:rPr>
              <a:t>. You must attribute the work to “The Art of Multiprocessor Programming” (but not in any way that suggests that the authors endorse you or your use of the work). </a:t>
            </a:r>
          </a:p>
          <a:p>
            <a:pPr lvl="1">
              <a:lnSpc>
                <a:spcPct val="80000"/>
              </a:lnSpc>
            </a:pPr>
            <a:r>
              <a:rPr lang="en-US" altLang="ru-RU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Share Alike</a:t>
            </a:r>
            <a:r>
              <a:rPr lang="en-US" altLang="ru-RU" sz="1600" dirty="0">
                <a:solidFill>
                  <a:schemeClr val="tx1"/>
                </a:solidFill>
                <a:latin typeface="Lucida Sans" panose="020B0602030504020204" pitchFamily="34" charset="0"/>
              </a:rPr>
              <a:t>. If you alter, transform, or build upon this work, you may distribute the resulting work only under the same, similar or a compatible license. </a:t>
            </a:r>
          </a:p>
          <a:p>
            <a:pPr>
              <a:lnSpc>
                <a:spcPct val="80000"/>
              </a:lnSpc>
            </a:pPr>
            <a:r>
              <a:rPr lang="en-US" altLang="ru-RU" sz="1800" dirty="0">
                <a:solidFill>
                  <a:schemeClr val="tx1"/>
                </a:solidFill>
                <a:latin typeface="Lucida Sans" panose="020B0602030504020204" pitchFamily="34" charset="0"/>
              </a:rPr>
              <a:t>For any reuse or distribution, you must make clear to others the license terms of this work. The best way to do this is with a link to</a:t>
            </a:r>
          </a:p>
          <a:p>
            <a:pPr lvl="1">
              <a:lnSpc>
                <a:spcPct val="80000"/>
              </a:lnSpc>
            </a:pPr>
            <a:r>
              <a:rPr lang="en-US" altLang="ru-RU" sz="1600" dirty="0">
                <a:solidFill>
                  <a:schemeClr val="tx1"/>
                </a:solidFill>
                <a:latin typeface="Lucida Sans" panose="020B0602030504020204" pitchFamily="34" charset="0"/>
              </a:rPr>
              <a:t>http://creativecommons.org/licenses/by-sa/3.0/. </a:t>
            </a:r>
          </a:p>
          <a:p>
            <a:pPr>
              <a:lnSpc>
                <a:spcPct val="80000"/>
              </a:lnSpc>
            </a:pPr>
            <a:r>
              <a:rPr lang="en-US" altLang="ru-RU" sz="1800" dirty="0">
                <a:solidFill>
                  <a:schemeClr val="tx1"/>
                </a:solidFill>
                <a:latin typeface="Lucida Sans" panose="020B0602030504020204" pitchFamily="34" charset="0"/>
              </a:rPr>
              <a:t>Any of the above conditions can be waived if you get permission from the copyright holder. </a:t>
            </a:r>
          </a:p>
          <a:p>
            <a:pPr>
              <a:lnSpc>
                <a:spcPct val="80000"/>
              </a:lnSpc>
            </a:pPr>
            <a:r>
              <a:rPr lang="en-US" altLang="ru-RU" sz="1800" dirty="0">
                <a:solidFill>
                  <a:schemeClr val="tx1"/>
                </a:solidFill>
                <a:latin typeface="Lucida Sans" panose="020B0602030504020204" pitchFamily="34" charset="0"/>
              </a:rPr>
              <a:t>Nothing in this license impairs or restricts the author's moral rights. </a:t>
            </a:r>
          </a:p>
          <a:p>
            <a:pPr>
              <a:lnSpc>
                <a:spcPct val="80000"/>
              </a:lnSpc>
            </a:pPr>
            <a:endParaRPr lang="en-US" altLang="ru-RU" sz="1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wait-free консенсуса в shared memory: нужно реализовать объект-консенсус с единственной операцией T decide(T v)</a:t>
            </a:r>
          </a:p>
          <a:p>
            <a:r>
              <a:rPr lang="ru-RU" dirty="0"/>
              <a:t>Свойства: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validity: decide возвращает одно из предложенных значений</a:t>
            </a:r>
            <a:endParaRPr lang="ru-RU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agreement: decide возвращает всем одно и то же значение</a:t>
            </a:r>
            <a:endParaRPr lang="ru-RU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wait-free: вызов decide завершается за конечное число шагов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5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Измеряем силу разных объектов с помощью консенсуса: для объекта O определяем число консенсуса как максимальное число потоков, для которого консенсус решается с помощью объектов O и атомарных регистров (ячеек с атомарными операциями </a:t>
            </a:r>
            <a:r>
              <a:rPr lang="en-US" dirty="0"/>
              <a:t>read/write</a:t>
            </a:r>
            <a:r>
              <a:rPr lang="ru-RU" dirty="0"/>
              <a:t>)</a:t>
            </a:r>
          </a:p>
          <a:p>
            <a:r>
              <a:rPr lang="ru-RU" dirty="0"/>
              <a:t>Внезапный результат: число консенсуса для атомарного регистра равно 1 </a:t>
            </a:r>
            <a:r>
              <a:rPr lang="en-US" dirty="0"/>
              <a:t>[</a:t>
            </a:r>
            <a:r>
              <a:rPr lang="en-US" altLang="ru-RU" dirty="0">
                <a:solidFill>
                  <a:schemeClr val="tx1"/>
                </a:solidFill>
              </a:rPr>
              <a:t>Fischer, Lynch, Paterson</a:t>
            </a:r>
            <a:r>
              <a:rPr lang="en-US" dirty="0"/>
              <a:t>]. </a:t>
            </a:r>
            <a:r>
              <a:rPr lang="ru-RU" dirty="0"/>
              <a:t>Т.е. не существует </a:t>
            </a:r>
            <a:r>
              <a:rPr lang="en-US" dirty="0"/>
              <a:t>wait-free </a:t>
            </a:r>
            <a:r>
              <a:rPr lang="ru-RU" dirty="0"/>
              <a:t>реализации консенсуса для </a:t>
            </a:r>
            <a:r>
              <a:rPr lang="en-US" dirty="0"/>
              <a:t>n &gt; 1 </a:t>
            </a:r>
            <a:r>
              <a:rPr lang="ru-RU" dirty="0"/>
              <a:t>потоков только на атомарных регистрах.</a:t>
            </a:r>
          </a:p>
          <a:p>
            <a:r>
              <a:rPr lang="ru-RU" dirty="0"/>
              <a:t>Следствие: асинхронная вычислимость отличается от вычислимости в смысле Тьюринга, и от блокирующей (вспомним мьютекс Петтерсона).</a:t>
            </a:r>
          </a:p>
        </p:txBody>
      </p:sp>
    </p:spTree>
    <p:extLst>
      <p:ext uri="{BB962C8B-B14F-4D97-AF65-F5344CB8AC3E}">
        <p14:creationId xmlns:p14="http://schemas.microsoft.com/office/powerpoint/2010/main" val="205869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доказать для </a:t>
            </a:r>
            <a:r>
              <a:rPr lang="en-US" dirty="0"/>
              <a:t>n = 2</a:t>
            </a:r>
            <a:endParaRPr lang="ru-RU" dirty="0"/>
          </a:p>
          <a:p>
            <a:r>
              <a:rPr lang="ru-RU" dirty="0"/>
              <a:t>Предположим противное</a:t>
            </a:r>
          </a:p>
          <a:p>
            <a:r>
              <a:rPr lang="ru-RU" dirty="0"/>
              <a:t>Построим схему работы такого алгоритма</a:t>
            </a:r>
          </a:p>
          <a:p>
            <a:r>
              <a:rPr lang="ru-RU" dirty="0"/>
              <a:t>Найдём «критические точки», в которых принимается решение</a:t>
            </a:r>
          </a:p>
          <a:p>
            <a:r>
              <a:rPr lang="ru-RU" dirty="0"/>
              <a:t>Покажем, что в каждой такой точке возможен сценарий, когда одно из требований к консенсусу наружается</a:t>
            </a:r>
          </a:p>
        </p:txBody>
      </p:sp>
    </p:spTree>
    <p:extLst>
      <p:ext uri="{BB962C8B-B14F-4D97-AF65-F5344CB8AC3E}">
        <p14:creationId xmlns:p14="http://schemas.microsoft.com/office/powerpoint/2010/main" val="300356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7" y="247409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6" descr="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7" y="2474097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764957" y="543697"/>
            <a:ext cx="7772400" cy="1143000"/>
          </a:xfrm>
        </p:spPr>
        <p:txBody>
          <a:bodyPr/>
          <a:lstStyle/>
          <a:p>
            <a:r>
              <a:rPr lang="en-US" altLang="ru-RU"/>
              <a:t>Wait-Free Computation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1764957" y="3667897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Either A or </a:t>
            </a:r>
            <a:r>
              <a:rPr lang="en-US" altLang="ru-RU">
                <a:solidFill>
                  <a:srgbClr val="FF0000"/>
                </a:solidFill>
              </a:rPr>
              <a:t>B</a:t>
            </a:r>
            <a:r>
              <a:rPr lang="en-US" altLang="ru-RU"/>
              <a:t> “moves”</a:t>
            </a:r>
          </a:p>
          <a:p>
            <a:r>
              <a:rPr lang="en-US" altLang="ru-RU"/>
              <a:t>Moving means</a:t>
            </a:r>
          </a:p>
          <a:p>
            <a:pPr lvl="1"/>
            <a:r>
              <a:rPr lang="en-US" altLang="ru-RU"/>
              <a:t>Register read</a:t>
            </a:r>
          </a:p>
          <a:p>
            <a:pPr lvl="1"/>
            <a:r>
              <a:rPr lang="en-US" altLang="ru-RU"/>
              <a:t>Register write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090520" y="1762897"/>
            <a:ext cx="4846637" cy="1676400"/>
            <a:chOff x="1267" y="1872"/>
            <a:chExt cx="3053" cy="105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496" y="1872"/>
              <a:ext cx="672" cy="33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680" y="2592"/>
              <a:ext cx="672" cy="33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312" y="2592"/>
              <a:ext cx="672" cy="33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208" y="2256"/>
              <a:ext cx="336" cy="336"/>
            </a:xfrm>
            <a:prstGeom prst="line">
              <a:avLst/>
            </a:prstGeom>
            <a:noFill/>
            <a:ln w="76200">
              <a:solidFill>
                <a:srgbClr val="66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120" y="2256"/>
              <a:ext cx="33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267" y="216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ru-RU" b="1"/>
                <a:t>A moves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31" y="2160"/>
              <a:ext cx="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ru-RU" b="1">
                  <a:solidFill>
                    <a:srgbClr val="FF0000"/>
                  </a:solidFill>
                </a:rPr>
                <a:t>B moves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9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1759</Words>
  <Application>Microsoft Office PowerPoint</Application>
  <PresentationFormat>Широкоэкранный</PresentationFormat>
  <Paragraphs>426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Comic Sans MS</vt:lpstr>
      <vt:lpstr>Lucida Console</vt:lpstr>
      <vt:lpstr>Lucida Sans</vt:lpstr>
      <vt:lpstr>Times New Roman</vt:lpstr>
      <vt:lpstr>Office Theme</vt:lpstr>
      <vt:lpstr>Wait-free иерархия и универсальность консенсуса</vt:lpstr>
      <vt:lpstr>Общая идея</vt:lpstr>
      <vt:lpstr>Консенсус: у каждого потока – свой вариант решения</vt:lpstr>
      <vt:lpstr>Они как-то общаются</vt:lpstr>
      <vt:lpstr>И приходят к общему решению</vt:lpstr>
      <vt:lpstr>Более формально</vt:lpstr>
      <vt:lpstr>Зачем это нужно</vt:lpstr>
      <vt:lpstr>Идея доказательства</vt:lpstr>
      <vt:lpstr>Wait-Free Computation</vt:lpstr>
      <vt:lpstr>Презентация PowerPoint</vt:lpstr>
      <vt:lpstr>Decision Values</vt:lpstr>
      <vt:lpstr>Bivalent: Both Possible</vt:lpstr>
      <vt:lpstr>Univalent: Single Value Possible</vt:lpstr>
      <vt:lpstr>Утверждение 1</vt:lpstr>
      <vt:lpstr>Critical States</vt:lpstr>
      <vt:lpstr>Утверждение 2</vt:lpstr>
      <vt:lpstr>Возможные варианты событий при использовании атомарных регистров</vt:lpstr>
      <vt:lpstr>Some Thread Reads</vt:lpstr>
      <vt:lpstr>Презентация PowerPoint</vt:lpstr>
      <vt:lpstr>Writing Distinct Registers</vt:lpstr>
      <vt:lpstr>Possible Interactions</vt:lpstr>
      <vt:lpstr>Writing Same Registers</vt:lpstr>
      <vt:lpstr>Доказано!</vt:lpstr>
      <vt:lpstr>Число консенсуса</vt:lpstr>
      <vt:lpstr>Что насчёт других структур данных?</vt:lpstr>
      <vt:lpstr>Презентация PowerPoint</vt:lpstr>
      <vt:lpstr>Следствие</vt:lpstr>
      <vt:lpstr>Атомарная запись в множество ячеек</vt:lpstr>
      <vt:lpstr>Multiple Assignment – без доказательства</vt:lpstr>
      <vt:lpstr>Read-Modify-Write Objects</vt:lpstr>
      <vt:lpstr>Example: getAndSet (swap)</vt:lpstr>
      <vt:lpstr>compareAndSet</vt:lpstr>
      <vt:lpstr>Definition</vt:lpstr>
      <vt:lpstr>Теорема</vt:lpstr>
      <vt:lpstr>Доказательство</vt:lpstr>
      <vt:lpstr>Ещё теорема</vt:lpstr>
      <vt:lpstr>Примеры</vt:lpstr>
      <vt:lpstr>Maybe the Functions Commute</vt:lpstr>
      <vt:lpstr>Maybe the Functions Overwrite</vt:lpstr>
      <vt:lpstr>Результат</vt:lpstr>
      <vt:lpstr>compareAndSet Has ∞ Consensus Number</vt:lpstr>
      <vt:lpstr>The Consensus Hierarchy</vt:lpstr>
      <vt:lpstr>Про Lock-Free Implementations</vt:lpstr>
      <vt:lpstr>Универсальность консенсуса (зачем это всё нужно было)</vt:lpstr>
      <vt:lpstr>Naïve Idea</vt:lpstr>
      <vt:lpstr>Improved Idea: Linked-List Representation</vt:lpstr>
      <vt:lpstr>Basic Idea</vt:lpstr>
      <vt:lpstr>Universal Object</vt:lpstr>
      <vt:lpstr>The Solution</vt:lpstr>
      <vt:lpstr>Correctness</vt:lpstr>
      <vt:lpstr>Lock-freedom</vt:lpstr>
      <vt:lpstr>Wait-free Construction</vt:lpstr>
      <vt:lpstr>Helping</vt:lpstr>
      <vt:lpstr>Help!</vt:lpstr>
      <vt:lpstr>Презентация PowerPoint</vt:lpstr>
      <vt:lpstr>Sliding Window Lemma</vt:lpstr>
      <vt:lpstr>Презентация PowerPoint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Wait-free иерархия</dc:title>
  <dc:creator>Egor Yakovlev</dc:creator>
  <cp:lastModifiedBy>Егор Яковлев</cp:lastModifiedBy>
  <cp:revision>11</cp:revision>
  <dcterms:created xsi:type="dcterms:W3CDTF">2016-11-25T08:40:02Z</dcterms:created>
  <dcterms:modified xsi:type="dcterms:W3CDTF">2016-11-25T11:29:44Z</dcterms:modified>
</cp:coreProperties>
</file>