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6" r:id="rId4"/>
    <p:sldId id="267" r:id="rId5"/>
    <p:sldId id="268" r:id="rId6"/>
    <p:sldId id="269" r:id="rId7"/>
    <p:sldId id="270" r:id="rId8"/>
    <p:sldId id="282" r:id="rId9"/>
    <p:sldId id="271" r:id="rId10"/>
    <p:sldId id="272" r:id="rId11"/>
    <p:sldId id="273" r:id="rId12"/>
    <p:sldId id="276" r:id="rId13"/>
    <p:sldId id="277" r:id="rId14"/>
    <p:sldId id="279" r:id="rId15"/>
    <p:sldId id="278" r:id="rId16"/>
    <p:sldId id="280" r:id="rId17"/>
    <p:sldId id="281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23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75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5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4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A8C7-EE72-4DDC-A7C5-E615CE3BC562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3619-6265-46B2-AC57-11DF72E45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1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2.  </a:t>
            </a:r>
            <a:r>
              <a:rPr lang="ru-RU" dirty="0" smtClean="0"/>
              <a:t>Алгоритм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Карпа. Блокирующие потоки.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Эдмондса</a:t>
            </a:r>
            <a:r>
              <a:rPr lang="ru-RU" dirty="0"/>
              <a:t> – Карпа: эффективность </a:t>
            </a:r>
            <a:r>
              <a:rPr lang="ru-RU" dirty="0" smtClean="0"/>
              <a:t>–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492514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Доказательство леммы </a:t>
            </a:r>
            <a:r>
              <a:rPr lang="ru-RU" dirty="0" smtClean="0"/>
              <a:t>1.6 - продолжение:</a:t>
            </a:r>
          </a:p>
          <a:p>
            <a:pPr lvl="1"/>
            <a:r>
              <a:rPr lang="ru-RU" dirty="0" smtClean="0"/>
              <a:t>Таким образом, «между» итерациями </a:t>
            </a:r>
            <a:r>
              <a:rPr lang="en-US" dirty="0" smtClean="0"/>
              <a:t>I1 </a:t>
            </a:r>
            <a:r>
              <a:rPr lang="ru-RU" dirty="0" smtClean="0"/>
              <a:t>и </a:t>
            </a:r>
            <a:r>
              <a:rPr lang="en-US" dirty="0" smtClean="0"/>
              <a:t>I2 (I1 </a:t>
            </a:r>
            <a:r>
              <a:rPr lang="ru-RU" dirty="0" smtClean="0"/>
              <a:t>включительно, </a:t>
            </a:r>
            <a:r>
              <a:rPr lang="en-US" dirty="0" smtClean="0"/>
              <a:t>I2</a:t>
            </a:r>
            <a:r>
              <a:rPr lang="ru-RU" dirty="0" smtClean="0"/>
              <a:t> </a:t>
            </a:r>
            <a:r>
              <a:rPr lang="ru-RU" dirty="0" err="1" smtClean="0"/>
              <a:t>невключительно</a:t>
            </a:r>
            <a:r>
              <a:rPr lang="ru-RU" dirty="0" smtClean="0"/>
              <a:t>) расстояние от </a:t>
            </a:r>
            <a:r>
              <a:rPr lang="en-US" dirty="0" smtClean="0"/>
              <a:t>s </a:t>
            </a:r>
            <a:r>
              <a:rPr lang="ru-RU" dirty="0" smtClean="0"/>
              <a:t>до </a:t>
            </a:r>
            <a:r>
              <a:rPr lang="en-US" dirty="0" smtClean="0"/>
              <a:t>u </a:t>
            </a:r>
            <a:r>
              <a:rPr lang="ru-RU" dirty="0" smtClean="0"/>
              <a:t>увеличивается как минимум на 2; так как это расстояние может быть либо меньше </a:t>
            </a:r>
            <a:r>
              <a:rPr lang="en-US" dirty="0" smtClean="0"/>
              <a:t>|V|, </a:t>
            </a:r>
            <a:r>
              <a:rPr lang="ru-RU" dirty="0" smtClean="0"/>
              <a:t>либо стать </a:t>
            </a:r>
            <a:r>
              <a:rPr lang="ru-RU" dirty="0"/>
              <a:t>+</a:t>
            </a:r>
            <a:r>
              <a:rPr lang="ru-RU" dirty="0" smtClean="0"/>
              <a:t>∞, то насыщающих итераций может быть не более, чем </a:t>
            </a:r>
            <a:r>
              <a:rPr lang="en-US" dirty="0" smtClean="0"/>
              <a:t>|V| / 2 + 1.</a:t>
            </a:r>
          </a:p>
          <a:p>
            <a:pPr lvl="1"/>
            <a:r>
              <a:rPr lang="ru-RU" dirty="0" smtClean="0"/>
              <a:t>Упражнение: проведите более точное рассуждение и докажите, что итераций может быть не больше, чем </a:t>
            </a:r>
            <a:r>
              <a:rPr lang="en-US" dirty="0"/>
              <a:t>|V| /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Можно ли, исходя из леммы 1.6, дать оценку времени работы алгоритма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Карпа?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21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Карпа: итоговая асимптотика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Теорема 2</a:t>
            </a:r>
            <a:r>
              <a:rPr lang="ru-RU" dirty="0" smtClean="0"/>
              <a:t>: время работы алгоритма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 не превосходит </a:t>
            </a:r>
            <a:r>
              <a:rPr lang="en-US" dirty="0" smtClean="0"/>
              <a:t>O(VE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Доказательство теоремы 2:</a:t>
            </a:r>
          </a:p>
          <a:p>
            <a:pPr lvl="1"/>
            <a:r>
              <a:rPr lang="ru-RU" dirty="0" smtClean="0"/>
              <a:t>Каждую итерацию можно выполнить за время </a:t>
            </a:r>
            <a:r>
              <a:rPr lang="en-US" dirty="0" smtClean="0"/>
              <a:t>O(E) (</a:t>
            </a:r>
            <a:r>
              <a:rPr lang="ru-RU" dirty="0" smtClean="0"/>
              <a:t>храним сеть в виде списка смежности, пользуясь тем, что если </a:t>
            </a:r>
            <a:r>
              <a:rPr lang="en-US" dirty="0" smtClean="0"/>
              <a:t>c(u, v) = c(v, u) = 0, </a:t>
            </a:r>
            <a:r>
              <a:rPr lang="ru-RU" dirty="0" smtClean="0"/>
              <a:t>то </a:t>
            </a:r>
            <a:r>
              <a:rPr lang="en-US" dirty="0" smtClean="0"/>
              <a:t>f(u, v) </a:t>
            </a:r>
            <a:r>
              <a:rPr lang="ru-RU" dirty="0" smtClean="0"/>
              <a:t>= 0);</a:t>
            </a:r>
          </a:p>
          <a:p>
            <a:pPr lvl="1"/>
            <a:r>
              <a:rPr lang="ru-RU" dirty="0" smtClean="0"/>
              <a:t>Каждая итерация насыщает хотя бы одно ребро;</a:t>
            </a:r>
          </a:p>
          <a:p>
            <a:pPr lvl="1"/>
            <a:r>
              <a:rPr lang="ru-RU" dirty="0" smtClean="0"/>
              <a:t>Суммарное количество насыщений не превосходит </a:t>
            </a:r>
            <a:r>
              <a:rPr lang="en-US" dirty="0" smtClean="0"/>
              <a:t>O(VE) (</a:t>
            </a:r>
            <a:r>
              <a:rPr lang="ru-RU" dirty="0" smtClean="0"/>
              <a:t>лемма 1.5); следовательно, и количество итераций есть </a:t>
            </a:r>
            <a:r>
              <a:rPr lang="en-US" dirty="0" smtClean="0"/>
              <a:t>O(VE);</a:t>
            </a:r>
          </a:p>
          <a:p>
            <a:pPr lvl="1"/>
            <a:r>
              <a:rPr lang="ru-RU" dirty="0" smtClean="0"/>
              <a:t>Тогда и общее время работы алгоритма есть Е</a:t>
            </a:r>
            <a:r>
              <a:rPr lang="en-US" dirty="0" smtClean="0"/>
              <a:t>*O(VE) = O(VE</a:t>
            </a:r>
            <a:r>
              <a:rPr lang="en-US" baseline="30000" dirty="0"/>
              <a:t>2</a:t>
            </a:r>
            <a:r>
              <a:rPr lang="en-US" dirty="0" smtClean="0"/>
              <a:t>). </a:t>
            </a:r>
            <a:r>
              <a:rPr lang="ru-RU" dirty="0" smtClean="0"/>
              <a:t>Теорема доказана.</a:t>
            </a:r>
          </a:p>
          <a:p>
            <a:r>
              <a:rPr lang="ru-RU" dirty="0" smtClean="0"/>
              <a:t>Таким образом, мы получили первый алгоритм поиск максимального потока, время работы которого: а) не зависит от величин пропускных способностей; б) зависит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по </a:t>
            </a:r>
            <a:r>
              <a:rPr lang="en-US" dirty="0" smtClean="0"/>
              <a:t>V </a:t>
            </a:r>
            <a:r>
              <a:rPr lang="ru-RU" dirty="0" smtClean="0"/>
              <a:t>и </a:t>
            </a:r>
            <a:r>
              <a:rPr lang="en-US" dirty="0" smtClean="0"/>
              <a:t>E. </a:t>
            </a:r>
            <a:r>
              <a:rPr lang="ru-RU" dirty="0" smtClean="0"/>
              <a:t>Но существует ли более быстрый алгоритм?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6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Блокирующие потоки. Алгоритм </a:t>
            </a:r>
            <a:r>
              <a:rPr lang="ru-RU" dirty="0" err="1" smtClean="0"/>
              <a:t>Диница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836712"/>
          </a:xfrm>
        </p:spPr>
        <p:txBody>
          <a:bodyPr/>
          <a:lstStyle/>
          <a:p>
            <a:r>
              <a:rPr lang="ru-RU" dirty="0" smtClean="0"/>
              <a:t>Слоистая сеть -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а вершины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t – </a:t>
            </a:r>
            <a:r>
              <a:rPr lang="ru-RU" dirty="0" smtClean="0"/>
              <a:t>исток и сток в ней;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d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/>
              <a:t>)</a:t>
            </a:r>
            <a:r>
              <a:rPr lang="en-US" dirty="0" smtClean="0"/>
              <a:t>, v</a:t>
            </a:r>
            <a:r>
              <a:rPr lang="ru-RU" dirty="0" smtClean="0"/>
              <a:t>∈</a:t>
            </a:r>
            <a:r>
              <a:rPr lang="en-US" dirty="0" smtClean="0"/>
              <a:t>V – </a:t>
            </a:r>
            <a:r>
              <a:rPr lang="ru-RU" dirty="0" smtClean="0"/>
              <a:t>длина минимального по количеству ребер пути из </a:t>
            </a:r>
            <a:r>
              <a:rPr lang="en-US" dirty="0" smtClean="0"/>
              <a:t>s </a:t>
            </a:r>
            <a:r>
              <a:rPr lang="ru-RU" dirty="0" smtClean="0"/>
              <a:t>до </a:t>
            </a:r>
            <a:r>
              <a:rPr lang="en-US" dirty="0" smtClean="0"/>
              <a:t>v</a:t>
            </a:r>
            <a:r>
              <a:rPr lang="ru-RU" dirty="0" smtClean="0"/>
              <a:t>, состоящего лишь из ненасыщенных ребер</a:t>
            </a:r>
            <a:r>
              <a:rPr lang="en-US" dirty="0" smtClean="0"/>
              <a:t> (</a:t>
            </a:r>
            <a:r>
              <a:rPr lang="ru-RU" dirty="0" smtClean="0"/>
              <a:t>либо </a:t>
            </a:r>
            <a:r>
              <a:rPr lang="ru-RU" dirty="0"/>
              <a:t>+</a:t>
            </a:r>
            <a:r>
              <a:rPr lang="ru-RU" dirty="0" smtClean="0"/>
              <a:t>∞, если такого пути не существует);</a:t>
            </a:r>
          </a:p>
          <a:p>
            <a:r>
              <a:rPr lang="ru-RU" dirty="0" smtClean="0"/>
              <a:t>Сеть </a:t>
            </a:r>
            <a:r>
              <a:rPr lang="en-US" dirty="0" smtClean="0"/>
              <a:t>G = (V, E) </a:t>
            </a:r>
            <a:r>
              <a:rPr lang="ru-RU" dirty="0" smtClean="0"/>
              <a:t>называется </a:t>
            </a:r>
            <a:r>
              <a:rPr lang="ru-RU" b="1" dirty="0" smtClean="0"/>
              <a:t>слоистой</a:t>
            </a:r>
            <a:r>
              <a:rPr lang="ru-RU" dirty="0" smtClean="0"/>
              <a:t>, если для любого ребра (</a:t>
            </a:r>
            <a:r>
              <a:rPr lang="en-US" dirty="0" smtClean="0"/>
              <a:t>u, v) </a:t>
            </a:r>
            <a:r>
              <a:rPr lang="ru-RU" dirty="0" smtClean="0"/>
              <a:t>∈</a:t>
            </a:r>
            <a:r>
              <a:rPr lang="en-US" dirty="0" smtClean="0"/>
              <a:t> E: d(v) = d(u) + 1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Пусть также </a:t>
            </a:r>
            <a:r>
              <a:rPr lang="en-US" b="1" dirty="0" smtClean="0"/>
              <a:t>Layer</a:t>
            </a:r>
            <a:r>
              <a:rPr lang="en-US" dirty="0" smtClean="0"/>
              <a:t>(G)</a:t>
            </a:r>
            <a:r>
              <a:rPr lang="ru-RU" dirty="0"/>
              <a:t> </a:t>
            </a:r>
            <a:r>
              <a:rPr lang="ru-RU" dirty="0" smtClean="0"/>
              <a:t>- функция, которая удаляет из сети </a:t>
            </a:r>
            <a:r>
              <a:rPr lang="en-US" dirty="0" smtClean="0"/>
              <a:t>G</a:t>
            </a:r>
            <a:r>
              <a:rPr lang="ru-RU" dirty="0" smtClean="0"/>
              <a:t> все ребра, не удовлетворяющие условию «слоистости»; </a:t>
            </a:r>
            <a:r>
              <a:rPr lang="ru-RU" dirty="0" err="1" smtClean="0"/>
              <a:t>т.о</a:t>
            </a:r>
            <a:r>
              <a:rPr lang="ru-RU" dirty="0" smtClean="0"/>
              <a:t>., </a:t>
            </a:r>
            <a:r>
              <a:rPr lang="en-US" b="1" dirty="0"/>
              <a:t>Layer</a:t>
            </a:r>
            <a:r>
              <a:rPr lang="en-US" dirty="0"/>
              <a:t>(G)</a:t>
            </a:r>
            <a:r>
              <a:rPr lang="ru-RU" dirty="0"/>
              <a:t> </a:t>
            </a:r>
            <a:r>
              <a:rPr lang="ru-RU" dirty="0" smtClean="0"/>
              <a:t>– слоистая сеть. </a:t>
            </a:r>
          </a:p>
        </p:txBody>
      </p:sp>
    </p:spTree>
    <p:extLst>
      <p:ext uri="{BB962C8B-B14F-4D97-AF65-F5344CB8AC3E}">
        <p14:creationId xmlns:p14="http://schemas.microsoft.com/office/powerpoint/2010/main" val="2545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9" y="764704"/>
            <a:ext cx="877576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0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Блокирующий поток: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и </a:t>
            </a:r>
            <a:r>
              <a:rPr lang="en-US" dirty="0" smtClean="0"/>
              <a:t>f – </a:t>
            </a:r>
            <a:r>
              <a:rPr lang="ru-RU" dirty="0" smtClean="0"/>
              <a:t>поток в ней.</a:t>
            </a:r>
          </a:p>
          <a:p>
            <a:r>
              <a:rPr lang="ru-RU" dirty="0" smtClean="0"/>
              <a:t>Поток </a:t>
            </a:r>
            <a:r>
              <a:rPr lang="en-US" dirty="0" smtClean="0"/>
              <a:t>f </a:t>
            </a:r>
            <a:r>
              <a:rPr lang="ru-RU" dirty="0" smtClean="0"/>
              <a:t>называется </a:t>
            </a:r>
            <a:r>
              <a:rPr lang="ru-RU" b="1" dirty="0" smtClean="0"/>
              <a:t>блокирующим</a:t>
            </a:r>
            <a:r>
              <a:rPr lang="ru-RU" dirty="0" smtClean="0"/>
              <a:t>, если не существует такого потока </a:t>
            </a:r>
            <a:r>
              <a:rPr lang="en-US" dirty="0" smtClean="0"/>
              <a:t>f’ </a:t>
            </a:r>
            <a:r>
              <a:rPr lang="ru-RU" u="sng" dirty="0" smtClean="0"/>
              <a:t>в сети </a:t>
            </a:r>
            <a:r>
              <a:rPr lang="en-US" u="sng" dirty="0" smtClean="0"/>
              <a:t>G</a:t>
            </a:r>
            <a:r>
              <a:rPr lang="en-US" dirty="0" smtClean="0"/>
              <a:t>, </a:t>
            </a:r>
            <a:r>
              <a:rPr lang="ru-RU" dirty="0" smtClean="0"/>
              <a:t>что:</a:t>
            </a:r>
          </a:p>
          <a:p>
            <a:pPr lvl="1"/>
            <a:r>
              <a:rPr lang="ru-RU" dirty="0" smtClean="0"/>
              <a:t>∀(</a:t>
            </a:r>
            <a:r>
              <a:rPr lang="en-US" dirty="0" smtClean="0"/>
              <a:t>u, v) </a:t>
            </a:r>
            <a:r>
              <a:rPr lang="ru-RU" dirty="0" smtClean="0"/>
              <a:t>∈</a:t>
            </a:r>
            <a:r>
              <a:rPr lang="en-US" dirty="0" smtClean="0"/>
              <a:t> E: f(u, v) + f’(u, v) </a:t>
            </a:r>
            <a:r>
              <a:rPr lang="ru-RU" dirty="0" smtClean="0"/>
              <a:t>⩽</a:t>
            </a:r>
            <a:r>
              <a:rPr lang="en-US" dirty="0" smtClean="0"/>
              <a:t> c(u, v);</a:t>
            </a:r>
          </a:p>
          <a:p>
            <a:pPr lvl="1"/>
            <a:r>
              <a:rPr lang="en-US" dirty="0" smtClean="0"/>
              <a:t> |</a:t>
            </a:r>
            <a:r>
              <a:rPr lang="en-US" dirty="0"/>
              <a:t>f’| &gt; </a:t>
            </a:r>
            <a:r>
              <a:rPr lang="en-US" dirty="0" smtClean="0"/>
              <a:t>0.</a:t>
            </a:r>
            <a:endParaRPr lang="ru-RU" dirty="0" smtClean="0"/>
          </a:p>
          <a:p>
            <a:r>
              <a:rPr lang="ru-RU" dirty="0" smtClean="0"/>
              <a:t>Другими словами, на любом пути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найдется хотя бы одно насыщенное ребро.</a:t>
            </a:r>
            <a:endParaRPr lang="en-US" dirty="0" smtClean="0"/>
          </a:p>
          <a:p>
            <a:r>
              <a:rPr lang="ru-RU" dirty="0" smtClean="0"/>
              <a:t>Заметим, что такой ненулевой поток </a:t>
            </a:r>
            <a:r>
              <a:rPr lang="en-US" dirty="0" smtClean="0"/>
              <a:t>f’ </a:t>
            </a:r>
            <a:r>
              <a:rPr lang="ru-RU" dirty="0" smtClean="0"/>
              <a:t>может существовать в остаточной сети; </a:t>
            </a:r>
            <a:r>
              <a:rPr lang="ru-RU" dirty="0" err="1" smtClean="0"/>
              <a:t>т.о</a:t>
            </a:r>
            <a:r>
              <a:rPr lang="ru-RU" dirty="0" smtClean="0"/>
              <a:t>., блокирующий поток не обязан быть максимальным потоком.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8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4" y="548680"/>
            <a:ext cx="789174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5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58288" cy="908720"/>
          </a:xfrm>
        </p:spPr>
        <p:txBody>
          <a:bodyPr/>
          <a:lstStyle/>
          <a:p>
            <a:r>
              <a:rPr lang="ru-RU" dirty="0" smtClean="0"/>
              <a:t>Метод блокирующих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Рассмотрим следующий «</a:t>
            </a:r>
            <a:r>
              <a:rPr lang="ru-RU" dirty="0" err="1" smtClean="0"/>
              <a:t>праалгоритм</a:t>
            </a:r>
            <a:r>
              <a:rPr lang="ru-RU" dirty="0" smtClean="0"/>
              <a:t>»: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t – </a:t>
            </a:r>
            <a:r>
              <a:rPr lang="ru-RU" dirty="0" smtClean="0"/>
              <a:t>исток и сток. Пусть</a:t>
            </a:r>
            <a:r>
              <a:rPr lang="en-US" dirty="0" smtClean="0"/>
              <a:t>    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ost</a:t>
            </a:r>
            <a:r>
              <a:rPr lang="en-US" dirty="0" smtClean="0"/>
              <a:t> – </a:t>
            </a:r>
            <a:r>
              <a:rPr lang="ru-RU" dirty="0" smtClean="0"/>
              <a:t>остаточная сеть.</a:t>
            </a:r>
          </a:p>
          <a:p>
            <a:pPr lvl="1"/>
            <a:r>
              <a:rPr lang="en-US" dirty="0" smtClean="0"/>
              <a:t>While (</a:t>
            </a:r>
            <a:r>
              <a:rPr lang="ru-RU" dirty="0" smtClean="0"/>
              <a:t>в </a:t>
            </a:r>
            <a:r>
              <a:rPr lang="en-US" dirty="0" err="1"/>
              <a:t>G</a:t>
            </a:r>
            <a:r>
              <a:rPr lang="en-US" baseline="-25000" dirty="0" err="1"/>
              <a:t>ost</a:t>
            </a:r>
            <a:r>
              <a:rPr lang="en-US" baseline="-25000" dirty="0"/>
              <a:t> </a:t>
            </a:r>
            <a:r>
              <a:rPr lang="ru-RU" dirty="0" smtClean="0"/>
              <a:t>есть путь между </a:t>
            </a:r>
            <a:r>
              <a:rPr lang="en-US" dirty="0" smtClean="0"/>
              <a:t>s </a:t>
            </a:r>
            <a:r>
              <a:rPr lang="ru-RU" dirty="0" smtClean="0"/>
              <a:t>и</a:t>
            </a:r>
            <a:r>
              <a:rPr lang="en-US" dirty="0" smtClean="0"/>
              <a:t> t):</a:t>
            </a:r>
          </a:p>
          <a:p>
            <a:pPr lvl="2"/>
            <a:r>
              <a:rPr lang="en-US" dirty="0" err="1"/>
              <a:t>G</a:t>
            </a:r>
            <a:r>
              <a:rPr lang="en-US" baseline="-25000" dirty="0" err="1"/>
              <a:t>ost</a:t>
            </a:r>
            <a:r>
              <a:rPr lang="en-US" dirty="0" smtClean="0"/>
              <a:t>‘ := Layer(</a:t>
            </a:r>
            <a:r>
              <a:rPr lang="en-US" dirty="0" err="1"/>
              <a:t>G</a:t>
            </a:r>
            <a:r>
              <a:rPr lang="en-US" baseline="-25000" dirty="0" err="1"/>
              <a:t>ost</a:t>
            </a:r>
            <a:r>
              <a:rPr lang="en-US" dirty="0" smtClean="0"/>
              <a:t>);</a:t>
            </a:r>
          </a:p>
          <a:p>
            <a:pPr lvl="2"/>
            <a:r>
              <a:rPr lang="ru-RU" dirty="0" smtClean="0"/>
              <a:t>Найти в </a:t>
            </a:r>
            <a:r>
              <a:rPr lang="en-US" dirty="0" err="1"/>
              <a:t>G</a:t>
            </a:r>
            <a:r>
              <a:rPr lang="en-US" baseline="-25000" dirty="0" err="1"/>
              <a:t>ost</a:t>
            </a:r>
            <a:r>
              <a:rPr lang="en-US" dirty="0" smtClean="0"/>
              <a:t>‘</a:t>
            </a:r>
            <a:r>
              <a:rPr lang="ru-RU" dirty="0" smtClean="0"/>
              <a:t> блокирующий поток; запустить этот поток в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ost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В конце получаем максимальный поток.</a:t>
            </a:r>
          </a:p>
          <a:p>
            <a:r>
              <a:rPr lang="ru-RU" dirty="0" smtClean="0"/>
              <a:t>Согласно лемме 1.5, расстояние в остаточной сети от </a:t>
            </a:r>
            <a:r>
              <a:rPr lang="en-US" dirty="0" smtClean="0"/>
              <a:t>s </a:t>
            </a:r>
            <a:r>
              <a:rPr lang="ru-RU" dirty="0" smtClean="0"/>
              <a:t>до </a:t>
            </a:r>
            <a:r>
              <a:rPr lang="en-US" dirty="0" smtClean="0"/>
              <a:t>t </a:t>
            </a:r>
            <a:r>
              <a:rPr lang="ru-RU" dirty="0" smtClean="0"/>
              <a:t>увеличивается (ибо блокирующий поток можно декомпозировать на пути, каждый из которых является кратчайшим);</a:t>
            </a:r>
          </a:p>
          <a:p>
            <a:r>
              <a:rPr lang="ru-RU" dirty="0" smtClean="0"/>
              <a:t>Следовательно, </a:t>
            </a:r>
            <a:r>
              <a:rPr lang="ru-RU" dirty="0"/>
              <a:t>«</a:t>
            </a:r>
            <a:r>
              <a:rPr lang="ru-RU" dirty="0" err="1"/>
              <a:t>праалгоритм</a:t>
            </a:r>
            <a:r>
              <a:rPr lang="ru-RU" dirty="0" smtClean="0"/>
              <a:t>» совершает не более, чем </a:t>
            </a:r>
            <a:r>
              <a:rPr lang="en-US" dirty="0" smtClean="0"/>
              <a:t>V </a:t>
            </a:r>
            <a:r>
              <a:rPr lang="ru-RU" dirty="0" smtClean="0"/>
              <a:t>итераций. Но каким же образом искать блокирующий поток в слоистой сети?</a:t>
            </a:r>
          </a:p>
        </p:txBody>
      </p:sp>
    </p:spTree>
    <p:extLst>
      <p:ext uri="{BB962C8B-B14F-4D97-AF65-F5344CB8AC3E}">
        <p14:creationId xmlns:p14="http://schemas.microsoft.com/office/powerpoint/2010/main" val="1202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Блокирующие потоки в слоистой сети: алгоритм </a:t>
            </a:r>
            <a:r>
              <a:rPr lang="ru-RU" dirty="0" err="1" smtClean="0"/>
              <a:t>Е.Диница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G – </a:t>
            </a:r>
            <a:r>
              <a:rPr lang="ru-RU" dirty="0" smtClean="0"/>
              <a:t>слоистая сеть, и пусть расстояние между </a:t>
            </a:r>
            <a:r>
              <a:rPr lang="en-US" dirty="0" smtClean="0"/>
              <a:t>s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smtClean="0"/>
              <a:t>t </a:t>
            </a:r>
            <a:r>
              <a:rPr lang="ru-RU" dirty="0" smtClean="0"/>
              <a:t>равно </a:t>
            </a:r>
            <a:r>
              <a:rPr lang="en-US" dirty="0" smtClean="0"/>
              <a:t>k</a:t>
            </a:r>
            <a:r>
              <a:rPr lang="ru-RU" dirty="0" smtClean="0"/>
              <a:t>;</a:t>
            </a:r>
            <a:endParaRPr lang="en-US" dirty="0"/>
          </a:p>
          <a:p>
            <a:r>
              <a:rPr lang="ru-RU" dirty="0" smtClean="0"/>
              <a:t>Идея 1: будем пытаться пропускать поток по путям длины </a:t>
            </a:r>
            <a:r>
              <a:rPr lang="en-US" dirty="0" smtClean="0"/>
              <a:t>k, </a:t>
            </a:r>
            <a:r>
              <a:rPr lang="ru-RU" dirty="0" smtClean="0"/>
              <a:t>пока это возможно</a:t>
            </a:r>
            <a:r>
              <a:rPr lang="en-US" dirty="0" smtClean="0"/>
              <a:t>;</a:t>
            </a:r>
            <a:r>
              <a:rPr lang="ru-RU" dirty="0" smtClean="0"/>
              <a:t> поток по каждому пути должен насытить хотя бы одно ребро;</a:t>
            </a:r>
          </a:p>
          <a:p>
            <a:r>
              <a:rPr lang="ru-RU" dirty="0" smtClean="0"/>
              <a:t>Базируясь на этой идее, можно найти блокирующий поток за </a:t>
            </a:r>
            <a:r>
              <a:rPr lang="en-US" dirty="0" smtClean="0"/>
              <a:t>O(</a:t>
            </a:r>
            <a:r>
              <a:rPr lang="en-US" dirty="0"/>
              <a:t>E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r>
              <a:rPr lang="ru-RU" dirty="0" smtClean="0"/>
              <a:t>; алгоритм, по сути, оказывается алгоритмом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Карпа.</a:t>
            </a:r>
          </a:p>
          <a:p>
            <a:r>
              <a:rPr lang="ru-RU" dirty="0" smtClean="0"/>
              <a:t>Но можно ли искать блокирующие потоки быстрее?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Блокирующие потоки в слоистой сети: алгоритм </a:t>
            </a:r>
            <a:r>
              <a:rPr lang="ru-RU" dirty="0" err="1"/>
              <a:t>Е.Диница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Идея 2: будем искать очередной путь с помощью </a:t>
            </a:r>
            <a:r>
              <a:rPr lang="en-US" dirty="0" smtClean="0"/>
              <a:t>DFS-</a:t>
            </a:r>
            <a:r>
              <a:rPr lang="ru-RU" dirty="0" smtClean="0"/>
              <a:t>а; однако если </a:t>
            </a:r>
            <a:r>
              <a:rPr lang="en-US" dirty="0" smtClean="0"/>
              <a:t>DFS </a:t>
            </a:r>
            <a:r>
              <a:rPr lang="ru-RU" dirty="0" smtClean="0"/>
              <a:t>попытался пройти по очередному ребру </a:t>
            </a:r>
            <a:r>
              <a:rPr lang="en-US" dirty="0" smtClean="0"/>
              <a:t>(u, v) </a:t>
            </a:r>
            <a:r>
              <a:rPr lang="ru-RU" dirty="0" smtClean="0"/>
              <a:t>и не смог найти путь, то нужно удалить ребро </a:t>
            </a:r>
            <a:r>
              <a:rPr lang="en-US" dirty="0" smtClean="0"/>
              <a:t>(u, v) </a:t>
            </a:r>
            <a:r>
              <a:rPr lang="ru-RU" dirty="0" smtClean="0"/>
              <a:t>из сети </a:t>
            </a:r>
            <a:r>
              <a:rPr lang="en-US" dirty="0" smtClean="0"/>
              <a:t>G; </a:t>
            </a:r>
            <a:r>
              <a:rPr lang="ru-RU" dirty="0" smtClean="0"/>
              <a:t>также следует поступать и с насытившимися ребрами.</a:t>
            </a:r>
          </a:p>
          <a:p>
            <a:r>
              <a:rPr lang="ru-RU" dirty="0" smtClean="0"/>
              <a:t>Удаление ребер реализовать очень просто: будем хранить сеть в виде списка смежности; для каждой вершины заведем указатель, который указывает на ребро, с которого нужно начинать </a:t>
            </a:r>
            <a:r>
              <a:rPr lang="en-US" dirty="0" smtClean="0"/>
              <a:t>DFS </a:t>
            </a:r>
            <a:r>
              <a:rPr lang="ru-RU" dirty="0" smtClean="0"/>
              <a:t>из этой вершины; чтобы «удалить» ребро, нужно просто сдвинуть соответствующий указатель к следующему ребру!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1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Теорема Форда-</a:t>
            </a:r>
            <a:r>
              <a:rPr lang="ru-RU" dirty="0" err="1" smtClean="0"/>
              <a:t>Фалкерсона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r>
              <a:rPr lang="ru-RU" b="1" dirty="0" smtClean="0"/>
              <a:t>Теорема (Форда-</a:t>
            </a:r>
            <a:r>
              <a:rPr lang="ru-RU" b="1" dirty="0" err="1" smtClean="0"/>
              <a:t>Фалкерсона</a:t>
            </a:r>
            <a:r>
              <a:rPr lang="ru-RU" b="1" dirty="0" smtClean="0"/>
              <a:t>)</a:t>
            </a:r>
            <a:r>
              <a:rPr lang="ru-RU" dirty="0" smtClean="0"/>
              <a:t>: 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а </a:t>
            </a:r>
            <a:r>
              <a:rPr lang="en-US" dirty="0" smtClean="0"/>
              <a:t>f – </a:t>
            </a:r>
            <a:r>
              <a:rPr lang="ru-RU" dirty="0" smtClean="0"/>
              <a:t>поток в этой сети. Тогда эквивалентны следующие три утверждения: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f – </a:t>
            </a:r>
            <a:r>
              <a:rPr lang="ru-RU" dirty="0" smtClean="0"/>
              <a:t>максимальный поток;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Остаточная сеть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ru-RU" dirty="0" smtClean="0"/>
              <a:t> не содержит увеличивающих путей;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|f| = c(S, T)  </a:t>
            </a:r>
            <a:r>
              <a:rPr lang="ru-RU" dirty="0" smtClean="0"/>
              <a:t>для некоторого разреза сети </a:t>
            </a:r>
            <a:r>
              <a:rPr lang="en-US" dirty="0" smtClean="0"/>
              <a:t>G.</a:t>
            </a:r>
          </a:p>
          <a:p>
            <a:pPr marL="571500" indent="-514350"/>
            <a:r>
              <a:rPr lang="ru-RU" dirty="0" smtClean="0"/>
              <a:t>Докажем, что 1) ⇒ 2) ⇒ 3) ⇒ 1).</a:t>
            </a:r>
          </a:p>
          <a:p>
            <a:pPr marL="571500" indent="-514350"/>
            <a:r>
              <a:rPr lang="ru-RU" dirty="0" smtClean="0"/>
              <a:t>1) ⇒ 2): очевидно из рассмотренного ранее;</a:t>
            </a:r>
          </a:p>
          <a:p>
            <a:pPr marL="571500" indent="-514350"/>
            <a:r>
              <a:rPr lang="ru-RU" dirty="0" smtClean="0"/>
              <a:t>3) ⇒ 1): прямое следствие леммы 1.3.1.</a:t>
            </a:r>
          </a:p>
          <a:p>
            <a:pPr marL="571500" indent="-514350"/>
            <a:r>
              <a:rPr lang="ru-RU" dirty="0" smtClean="0"/>
              <a:t>Но как же доказать 2) ⇒ 3) ?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0" indent="-514350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97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Блокирующие потоки в слоистой сети: алгоритм </a:t>
            </a:r>
            <a:r>
              <a:rPr lang="ru-RU" dirty="0" err="1" smtClean="0"/>
              <a:t>Е.Диница</a:t>
            </a:r>
            <a:r>
              <a:rPr lang="ru-RU" dirty="0" smtClean="0"/>
              <a:t>: эффективность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Какова же эффективность алгоритма </a:t>
            </a:r>
            <a:r>
              <a:rPr lang="ru-RU" dirty="0" err="1" smtClean="0"/>
              <a:t>Диница</a:t>
            </a:r>
            <a:r>
              <a:rPr lang="ru-RU" dirty="0" smtClean="0"/>
              <a:t>?</a:t>
            </a:r>
          </a:p>
          <a:p>
            <a:r>
              <a:rPr lang="ru-RU" dirty="0" smtClean="0"/>
              <a:t>Заметим, что с асимптотической точки зрения, выполняется лишь два типа действий:</a:t>
            </a:r>
          </a:p>
          <a:p>
            <a:pPr lvl="1"/>
            <a:r>
              <a:rPr lang="ru-RU" dirty="0" smtClean="0"/>
              <a:t>Удаление ребра;</a:t>
            </a:r>
          </a:p>
          <a:p>
            <a:pPr lvl="1"/>
            <a:r>
              <a:rPr lang="en-US" dirty="0" smtClean="0"/>
              <a:t>“</a:t>
            </a:r>
            <a:r>
              <a:rPr lang="ru-RU" dirty="0" smtClean="0"/>
              <a:t>Прохождение</a:t>
            </a:r>
            <a:r>
              <a:rPr lang="en-US" dirty="0" smtClean="0"/>
              <a:t>”</a:t>
            </a:r>
            <a:r>
              <a:rPr lang="ru-RU" dirty="0" smtClean="0"/>
              <a:t> потока по найденному пути.</a:t>
            </a:r>
          </a:p>
          <a:p>
            <a:r>
              <a:rPr lang="ru-RU" dirty="0" smtClean="0"/>
              <a:t>Суммарное время удаления ребер – </a:t>
            </a:r>
            <a:r>
              <a:rPr lang="en-US" dirty="0" smtClean="0"/>
              <a:t>O(</a:t>
            </a:r>
            <a:r>
              <a:rPr lang="ru-RU" dirty="0" smtClean="0"/>
              <a:t>Е);</a:t>
            </a:r>
          </a:p>
          <a:p>
            <a:r>
              <a:rPr lang="ru-RU" dirty="0" smtClean="0"/>
              <a:t>Каждое</a:t>
            </a:r>
            <a:r>
              <a:rPr lang="en-US" dirty="0" smtClean="0"/>
              <a:t> “</a:t>
            </a:r>
            <a:r>
              <a:rPr lang="ru-RU" dirty="0" smtClean="0"/>
              <a:t>прохождение</a:t>
            </a:r>
            <a:r>
              <a:rPr lang="en-US" dirty="0" smtClean="0"/>
              <a:t>”</a:t>
            </a:r>
            <a:r>
              <a:rPr lang="ru-RU" dirty="0" smtClean="0"/>
              <a:t> выполняется за время </a:t>
            </a:r>
            <a:r>
              <a:rPr lang="en-US" dirty="0" smtClean="0"/>
              <a:t>O(V) </a:t>
            </a:r>
            <a:r>
              <a:rPr lang="ru-RU" dirty="0" smtClean="0"/>
              <a:t>и насыщает одно из ребер;</a:t>
            </a:r>
          </a:p>
          <a:p>
            <a:r>
              <a:rPr lang="ru-RU" dirty="0" smtClean="0"/>
              <a:t>Таким образом, блок</a:t>
            </a:r>
            <a:r>
              <a:rPr lang="ru-RU" dirty="0"/>
              <a:t>и</a:t>
            </a:r>
            <a:r>
              <a:rPr lang="ru-RU" dirty="0" smtClean="0"/>
              <a:t>рующий поток удалось найти за время </a:t>
            </a:r>
            <a:r>
              <a:rPr lang="en-US" dirty="0" smtClean="0"/>
              <a:t>O(VE); </a:t>
            </a:r>
            <a:r>
              <a:rPr lang="ru-RU" dirty="0" smtClean="0"/>
              <a:t>общее же время работы алгоритма </a:t>
            </a:r>
            <a:r>
              <a:rPr lang="ru-RU" dirty="0" err="1" smtClean="0"/>
              <a:t>Диница</a:t>
            </a:r>
            <a:r>
              <a:rPr lang="ru-RU" dirty="0" smtClean="0"/>
              <a:t> равно </a:t>
            </a:r>
            <a:r>
              <a:rPr lang="en-US" dirty="0"/>
              <a:t>O(V</a:t>
            </a:r>
            <a:r>
              <a:rPr lang="en-US" baseline="30000" dirty="0"/>
              <a:t>2</a:t>
            </a:r>
            <a:r>
              <a:rPr lang="en-US" dirty="0"/>
              <a:t>E</a:t>
            </a:r>
            <a:r>
              <a:rPr lang="en-US" dirty="0" smtClean="0"/>
              <a:t>)!</a:t>
            </a:r>
            <a:endParaRPr lang="ru-RU" dirty="0" smtClean="0"/>
          </a:p>
          <a:p>
            <a:r>
              <a:rPr lang="ru-RU" dirty="0" smtClean="0"/>
              <a:t>Упр.1: можно ли улучшить оценку, если все пропускные способности графа равны 1?</a:t>
            </a:r>
          </a:p>
          <a:p>
            <a:r>
              <a:rPr lang="ru-RU" smtClean="0"/>
              <a:t>Упр. </a:t>
            </a:r>
            <a:r>
              <a:rPr lang="ru-RU" dirty="0" smtClean="0"/>
              <a:t>2: А точна ли оценка </a:t>
            </a:r>
            <a:r>
              <a:rPr lang="en-US" dirty="0" smtClean="0"/>
              <a:t>O(V</a:t>
            </a:r>
            <a:r>
              <a:rPr lang="en-US" baseline="30000" dirty="0" smtClean="0"/>
              <a:t>2</a:t>
            </a:r>
            <a:r>
              <a:rPr lang="en-US" dirty="0" smtClean="0"/>
              <a:t>E)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79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Форда – </a:t>
            </a:r>
            <a:r>
              <a:rPr lang="ru-RU" dirty="0" err="1" smtClean="0"/>
              <a:t>Фалкерсона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Метод, или базовый алгоритм, Форда – </a:t>
            </a:r>
            <a:r>
              <a:rPr lang="ru-RU" dirty="0" err="1" smtClean="0"/>
              <a:t>Фалкерсона</a:t>
            </a:r>
            <a:r>
              <a:rPr lang="ru-RU" dirty="0" smtClean="0"/>
              <a:t>, ищет максимальный поток следующим образом:</a:t>
            </a:r>
          </a:p>
          <a:p>
            <a:r>
              <a:rPr lang="en-US" dirty="0" smtClean="0"/>
              <a:t>Ford-Fulkerson-Base (G, s, t):</a:t>
            </a:r>
            <a:endParaRPr lang="ru-RU" dirty="0" smtClean="0"/>
          </a:p>
          <a:p>
            <a:pPr lvl="1"/>
            <a:r>
              <a:rPr lang="en-US" dirty="0" smtClean="0"/>
              <a:t>for</a:t>
            </a:r>
            <a:r>
              <a:rPr lang="ru-RU" dirty="0" smtClean="0"/>
              <a:t> каждого ребра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u, v) </a:t>
            </a:r>
            <a:r>
              <a:rPr lang="ru-RU" dirty="0" smtClean="0"/>
              <a:t>∈</a:t>
            </a:r>
            <a:r>
              <a:rPr lang="en-US" dirty="0" smtClean="0"/>
              <a:t> G.E:</a:t>
            </a:r>
          </a:p>
          <a:p>
            <a:pPr lvl="2"/>
            <a:r>
              <a:rPr lang="en-US" dirty="0" smtClean="0"/>
              <a:t>(u, v).f = 0;</a:t>
            </a:r>
          </a:p>
          <a:p>
            <a:pPr lvl="1"/>
            <a:r>
              <a:rPr lang="en-US" dirty="0" smtClean="0"/>
              <a:t>While </a:t>
            </a:r>
            <a:r>
              <a:rPr lang="ru-RU" dirty="0" smtClean="0"/>
              <a:t>существует путь </a:t>
            </a:r>
            <a:r>
              <a:rPr lang="en-US" dirty="0" smtClean="0"/>
              <a:t>p </a:t>
            </a:r>
            <a:r>
              <a:rPr lang="ru-RU" dirty="0" smtClean="0"/>
              <a:t>из</a:t>
            </a:r>
            <a:r>
              <a:rPr lang="en-US" dirty="0" smtClean="0"/>
              <a:t> 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в остаточной сети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(p</a:t>
            </a:r>
            <a:r>
              <a:rPr lang="en-US" dirty="0" smtClean="0"/>
              <a:t>) = min{c(u, v)|(u, v) </a:t>
            </a:r>
            <a:r>
              <a:rPr lang="ru-RU" dirty="0" smtClean="0"/>
              <a:t>∈ </a:t>
            </a:r>
            <a:r>
              <a:rPr lang="en-US" dirty="0" smtClean="0"/>
              <a:t>p};</a:t>
            </a:r>
          </a:p>
          <a:p>
            <a:pPr lvl="2"/>
            <a:r>
              <a:rPr lang="en-US" dirty="0" smtClean="0"/>
              <a:t>For all (u, v) in p:</a:t>
            </a:r>
          </a:p>
          <a:p>
            <a:pPr lvl="3"/>
            <a:r>
              <a:rPr lang="en-US" dirty="0" smtClean="0"/>
              <a:t>(u, v).f +=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(p);</a:t>
            </a:r>
          </a:p>
          <a:p>
            <a:pPr lvl="3"/>
            <a:r>
              <a:rPr lang="en-US" dirty="0" smtClean="0"/>
              <a:t>(v, u).f  -=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(p);</a:t>
            </a:r>
          </a:p>
          <a:p>
            <a:pPr lvl="3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99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Форда-</a:t>
            </a:r>
            <a:r>
              <a:rPr lang="ru-RU" dirty="0" err="1" smtClean="0"/>
              <a:t>Фалкерсона</a:t>
            </a:r>
            <a:r>
              <a:rPr lang="ru-RU" dirty="0" smtClean="0"/>
              <a:t>: эффективность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Ford-Fulkerson-Base</a:t>
            </a:r>
            <a:r>
              <a:rPr lang="ru-RU" dirty="0" smtClean="0"/>
              <a:t> завершает свою работу, то полученный поток </a:t>
            </a:r>
            <a:r>
              <a:rPr lang="en-US" dirty="0" smtClean="0"/>
              <a:t>f </a:t>
            </a:r>
            <a:r>
              <a:rPr lang="ru-RU" dirty="0" smtClean="0"/>
              <a:t>максимален;</a:t>
            </a:r>
          </a:p>
          <a:p>
            <a:r>
              <a:rPr lang="ru-RU" dirty="0" smtClean="0"/>
              <a:t>Однако существует сеть и последовательность увеличивающих путей, при которых алгоритм работает бесконечно долго, причем последовательность величин промежуточных потоков не сходится к максимальному;</a:t>
            </a:r>
          </a:p>
          <a:p>
            <a:r>
              <a:rPr lang="ru-RU" dirty="0" smtClean="0"/>
              <a:t>Если все пропускные способность целые, то </a:t>
            </a:r>
            <a:r>
              <a:rPr lang="en-US" dirty="0" smtClean="0"/>
              <a:t>Ford-Fulkerson-Base</a:t>
            </a:r>
            <a:r>
              <a:rPr lang="ru-RU" dirty="0" smtClean="0"/>
              <a:t> завершит свою работу; однако будет ли такой алгоритм эффективен?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0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Форда – </a:t>
            </a:r>
            <a:r>
              <a:rPr lang="ru-RU" dirty="0" err="1" smtClean="0"/>
              <a:t>Фалкерсона</a:t>
            </a:r>
            <a:r>
              <a:rPr lang="ru-RU" dirty="0" smtClean="0"/>
              <a:t>: эффективность - 2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211797"/>
            <a:ext cx="9144001" cy="364502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на каждом шаге выбирается произвольный увеличивающий путь, то </a:t>
            </a:r>
            <a:r>
              <a:rPr lang="en-US" dirty="0" smtClean="0"/>
              <a:t>Ford-Fulkerson-Base</a:t>
            </a:r>
            <a:r>
              <a:rPr lang="ru-RU" dirty="0" smtClean="0"/>
              <a:t> может быть неэффективен;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Карпа: в алгоритме </a:t>
            </a:r>
            <a:r>
              <a:rPr lang="en-US" dirty="0" smtClean="0"/>
              <a:t>Ford-Fulkerson-Base</a:t>
            </a:r>
            <a:r>
              <a:rPr lang="ru-RU" dirty="0" smtClean="0"/>
              <a:t> из всех удлиняющих путей выбираем кратчайший по количеству содержащихся в пути ребер! </a:t>
            </a:r>
          </a:p>
          <a:p>
            <a:r>
              <a:rPr lang="ru-RU" dirty="0" smtClean="0"/>
              <a:t>Но насколько эффективен такой алгоритм?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8395"/>
            <a:ext cx="8867039" cy="17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4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Карпа: эффективность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G = (V, E) – </a:t>
            </a:r>
            <a:r>
              <a:rPr lang="ru-RU" dirty="0" smtClean="0"/>
              <a:t>сеть, </a:t>
            </a:r>
            <a:r>
              <a:rPr lang="en-US" dirty="0" smtClean="0"/>
              <a:t>s, t – </a:t>
            </a:r>
            <a:r>
              <a:rPr lang="ru-RU" dirty="0" smtClean="0"/>
              <a:t>исток и сток; пусть </a:t>
            </a:r>
            <a:r>
              <a:rPr lang="en-US" dirty="0" smtClean="0"/>
              <a:t>f – </a:t>
            </a:r>
            <a:r>
              <a:rPr lang="ru-RU" dirty="0" smtClean="0"/>
              <a:t>поток в сети </a:t>
            </a:r>
            <a:r>
              <a:rPr lang="en-US" dirty="0" smtClean="0"/>
              <a:t>G;</a:t>
            </a:r>
          </a:p>
          <a:p>
            <a:r>
              <a:rPr lang="ru-RU" dirty="0" smtClean="0"/>
              <a:t>Пусть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(v</a:t>
            </a:r>
            <a:r>
              <a:rPr lang="en-US" dirty="0" smtClean="0"/>
              <a:t>)</a:t>
            </a:r>
            <a:r>
              <a:rPr lang="ru-RU" dirty="0" smtClean="0"/>
              <a:t> – расстояние</a:t>
            </a:r>
            <a:r>
              <a:rPr lang="en-US" dirty="0" smtClean="0"/>
              <a:t>, </a:t>
            </a:r>
            <a:r>
              <a:rPr lang="ru-RU" dirty="0" smtClean="0"/>
              <a:t>т.е. минимально возможное количество ребер в пути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v </a:t>
            </a:r>
            <a:r>
              <a:rPr lang="ru-RU" dirty="0" smtClean="0"/>
              <a:t>в остаточной сети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ru-RU" dirty="0" smtClean="0"/>
              <a:t>; будем считать, что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(v</a:t>
            </a:r>
            <a:r>
              <a:rPr lang="en-US" dirty="0" smtClean="0"/>
              <a:t>)</a:t>
            </a:r>
            <a:r>
              <a:rPr lang="ru-RU" dirty="0" smtClean="0"/>
              <a:t> = +∞, если пути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v </a:t>
            </a:r>
            <a:r>
              <a:rPr lang="ru-RU" dirty="0" smtClean="0"/>
              <a:t>нет;</a:t>
            </a:r>
          </a:p>
          <a:p>
            <a:r>
              <a:rPr lang="ru-RU" b="1" dirty="0" smtClean="0"/>
              <a:t>Лемма 1.4</a:t>
            </a:r>
            <a:r>
              <a:rPr lang="ru-RU" dirty="0" smtClean="0"/>
              <a:t>: пусть </a:t>
            </a:r>
            <a:r>
              <a:rPr lang="en-US" dirty="0" smtClean="0"/>
              <a:t>f </a:t>
            </a:r>
            <a:r>
              <a:rPr lang="ru-RU" dirty="0" smtClean="0"/>
              <a:t>и </a:t>
            </a:r>
            <a:r>
              <a:rPr lang="en-US" dirty="0" smtClean="0"/>
              <a:t>f’ – </a:t>
            </a:r>
            <a:r>
              <a:rPr lang="ru-RU" dirty="0" smtClean="0"/>
              <a:t>два последовательных потока, образовавшихся в процессе алгоритма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Карпа. Пусть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/>
              <a:t>’</a:t>
            </a:r>
            <a:r>
              <a:rPr lang="en-US" dirty="0"/>
              <a:t>(u, v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&gt; 0, </a:t>
            </a:r>
            <a:r>
              <a:rPr lang="ru-RU" dirty="0" smtClean="0"/>
              <a:t>т.е. (</a:t>
            </a:r>
            <a:r>
              <a:rPr lang="en-US" dirty="0" smtClean="0"/>
              <a:t>u, v) – </a:t>
            </a:r>
            <a:r>
              <a:rPr lang="ru-RU" dirty="0" smtClean="0"/>
              <a:t>ребро в остаточной сети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baseline="-25000" dirty="0"/>
              <a:t>’ </a:t>
            </a:r>
            <a:r>
              <a:rPr lang="en-US" dirty="0" smtClean="0"/>
              <a:t>. </a:t>
            </a:r>
            <a:r>
              <a:rPr lang="ru-RU" dirty="0" smtClean="0"/>
              <a:t>Тогда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(v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smtClean="0"/>
              <a:t>u</a:t>
            </a:r>
            <a:r>
              <a:rPr lang="en-US" dirty="0"/>
              <a:t>)</a:t>
            </a:r>
            <a:r>
              <a:rPr lang="en-US" dirty="0" smtClean="0"/>
              <a:t> + 1.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6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Эдмондса</a:t>
            </a:r>
            <a:r>
              <a:rPr lang="ru-RU" dirty="0"/>
              <a:t> – Карпа: </a:t>
            </a:r>
            <a:r>
              <a:rPr lang="ru-RU" dirty="0" smtClean="0"/>
              <a:t>эффективность</a:t>
            </a:r>
            <a:r>
              <a:rPr lang="en-US" dirty="0" smtClean="0"/>
              <a:t> - 2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Доказательство леммы 1.4:</a:t>
            </a:r>
          </a:p>
          <a:p>
            <a:pPr lvl="1"/>
            <a:r>
              <a:rPr lang="ru-RU" dirty="0" smtClean="0"/>
              <a:t>Согласно условию леммы, </a:t>
            </a:r>
            <a:r>
              <a:rPr lang="en-US" dirty="0" smtClean="0"/>
              <a:t>f’ </a:t>
            </a:r>
            <a:r>
              <a:rPr lang="ru-RU" dirty="0" smtClean="0"/>
              <a:t>получается из </a:t>
            </a:r>
            <a:r>
              <a:rPr lang="en-US" dirty="0" smtClean="0"/>
              <a:t>f </a:t>
            </a:r>
            <a:r>
              <a:rPr lang="ru-RU" dirty="0" smtClean="0"/>
              <a:t>путем пуска потока вдоль некоторого кратчайшего пути; </a:t>
            </a:r>
          </a:p>
          <a:p>
            <a:pPr lvl="1"/>
            <a:r>
              <a:rPr lang="ru-RU" dirty="0" smtClean="0"/>
              <a:t>Заметим, что если (</a:t>
            </a:r>
            <a:r>
              <a:rPr lang="en-US" dirty="0" smtClean="0"/>
              <a:t>u, v)</a:t>
            </a:r>
            <a:r>
              <a:rPr lang="ru-RU" dirty="0" smtClean="0"/>
              <a:t> – ребро в сети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baseline="-25000" dirty="0" smtClean="0"/>
              <a:t>’</a:t>
            </a:r>
            <a:r>
              <a:rPr lang="en-US" dirty="0" smtClean="0"/>
              <a:t>, </a:t>
            </a:r>
            <a:r>
              <a:rPr lang="ru-RU" dirty="0" smtClean="0"/>
              <a:t>то выполнен один из двух случаев: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(</a:t>
            </a:r>
            <a:r>
              <a:rPr lang="en-US" dirty="0" smtClean="0"/>
              <a:t>u, v) – </a:t>
            </a:r>
            <a:r>
              <a:rPr lang="ru-RU" dirty="0" smtClean="0"/>
              <a:t>ребро в сети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ru-RU" dirty="0" smtClean="0"/>
              <a:t>, </a:t>
            </a:r>
            <a:r>
              <a:rPr lang="ru-RU" dirty="0" smtClean="0"/>
              <a:t>и тогда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(v)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(u</a:t>
            </a:r>
            <a:r>
              <a:rPr lang="en-US" dirty="0"/>
              <a:t>) + </a:t>
            </a:r>
            <a:r>
              <a:rPr lang="en-US" dirty="0" smtClean="0"/>
              <a:t>1 </a:t>
            </a:r>
            <a:r>
              <a:rPr lang="ru-RU" dirty="0" smtClean="0"/>
              <a:t>по свойствам кратчайших расстояний;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(</a:t>
            </a:r>
            <a:r>
              <a:rPr lang="en-US" dirty="0" smtClean="0"/>
              <a:t>v, u) – </a:t>
            </a:r>
            <a:r>
              <a:rPr lang="ru-RU" dirty="0" smtClean="0"/>
              <a:t>одно из ребер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ru-RU" dirty="0" smtClean="0"/>
              <a:t>, вдоль которых был пущен поток; в это случае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(v</a:t>
            </a:r>
            <a:r>
              <a:rPr lang="en-US" dirty="0" smtClean="0"/>
              <a:t>) =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(u) </a:t>
            </a:r>
            <a:r>
              <a:rPr lang="en-US" dirty="0" smtClean="0"/>
              <a:t>- </a:t>
            </a:r>
            <a:r>
              <a:rPr lang="en-US" dirty="0"/>
              <a:t>1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(u) + </a:t>
            </a:r>
            <a:r>
              <a:rPr lang="en-US" dirty="0" smtClean="0"/>
              <a:t>1.</a:t>
            </a:r>
          </a:p>
          <a:p>
            <a:pPr marL="971550" lvl="1" indent="-457200"/>
            <a:r>
              <a:rPr lang="ru-RU" dirty="0" smtClean="0"/>
              <a:t>Таким образом,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(v)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(u) + </a:t>
            </a:r>
            <a:r>
              <a:rPr lang="en-US" dirty="0" smtClean="0"/>
              <a:t>1</a:t>
            </a:r>
            <a:r>
              <a:rPr lang="ru-RU" dirty="0" smtClean="0"/>
              <a:t> выполнено для любого (</a:t>
            </a:r>
            <a:r>
              <a:rPr lang="en-US" dirty="0" smtClean="0"/>
              <a:t>u, v) – </a:t>
            </a:r>
            <a:r>
              <a:rPr lang="ru-RU" dirty="0" smtClean="0"/>
              <a:t>ребра </a:t>
            </a:r>
            <a:r>
              <a:rPr lang="ru-RU" dirty="0"/>
              <a:t>сети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baseline="-25000" dirty="0" smtClean="0"/>
              <a:t>’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QED.</a:t>
            </a:r>
          </a:p>
          <a:p>
            <a:pPr marL="571500" indent="-457200"/>
            <a:r>
              <a:rPr lang="ru-RU" dirty="0" smtClean="0"/>
              <a:t>Пусть </a:t>
            </a:r>
            <a:r>
              <a:rPr lang="en-US" dirty="0" smtClean="0"/>
              <a:t>I – </a:t>
            </a:r>
            <a:r>
              <a:rPr lang="ru-RU" dirty="0" smtClean="0"/>
              <a:t>итерация алгоритма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Карпа; будет говорить, что </a:t>
            </a:r>
            <a:r>
              <a:rPr lang="en-US" dirty="0" smtClean="0"/>
              <a:t>I </a:t>
            </a:r>
            <a:r>
              <a:rPr lang="ru-RU" dirty="0" smtClean="0"/>
              <a:t>превращает поток </a:t>
            </a:r>
            <a:r>
              <a:rPr lang="en-US" dirty="0" smtClean="0"/>
              <a:t>f </a:t>
            </a:r>
            <a:r>
              <a:rPr lang="ru-RU" dirty="0" smtClean="0"/>
              <a:t>в поток </a:t>
            </a:r>
            <a:r>
              <a:rPr lang="en-US" dirty="0" smtClean="0"/>
              <a:t>f’, </a:t>
            </a:r>
            <a:r>
              <a:rPr lang="ru-RU" dirty="0" smtClean="0"/>
              <a:t>если </a:t>
            </a:r>
            <a:r>
              <a:rPr lang="en-US" dirty="0" smtClean="0"/>
              <a:t>f – </a:t>
            </a:r>
            <a:r>
              <a:rPr lang="ru-RU" dirty="0" smtClean="0"/>
              <a:t>поток, который был непосредственно перед </a:t>
            </a:r>
            <a:r>
              <a:rPr lang="en-US" dirty="0" smtClean="0"/>
              <a:t>I, </a:t>
            </a:r>
            <a:r>
              <a:rPr lang="ru-RU" dirty="0" smtClean="0"/>
              <a:t>а </a:t>
            </a:r>
            <a:r>
              <a:rPr lang="en-US" dirty="0" smtClean="0"/>
              <a:t>f’ – </a:t>
            </a:r>
            <a:r>
              <a:rPr lang="ru-RU" dirty="0" smtClean="0"/>
              <a:t>поток сразу после </a:t>
            </a:r>
            <a:r>
              <a:rPr lang="en-US" dirty="0" smtClean="0"/>
              <a:t>I;</a:t>
            </a:r>
          </a:p>
          <a:p>
            <a:pPr marL="571500" indent="-457200"/>
            <a:r>
              <a:rPr lang="ru-RU" dirty="0" smtClean="0"/>
              <a:t>Будем говорить, что итерация </a:t>
            </a:r>
            <a:r>
              <a:rPr lang="en-US" dirty="0" smtClean="0"/>
              <a:t>I </a:t>
            </a:r>
            <a:r>
              <a:rPr lang="ru-RU" dirty="0" smtClean="0"/>
              <a:t>пропускает поток по ребру </a:t>
            </a:r>
            <a:r>
              <a:rPr lang="en-US" dirty="0" smtClean="0"/>
              <a:t>(u, v), </a:t>
            </a:r>
            <a:r>
              <a:rPr lang="ru-RU" dirty="0" smtClean="0"/>
              <a:t>если </a:t>
            </a:r>
            <a:r>
              <a:rPr lang="en-US" dirty="0" smtClean="0"/>
              <a:t>f’(u, v) &gt; f(u, v);</a:t>
            </a:r>
          </a:p>
          <a:p>
            <a:pPr marL="571500" indent="-457200"/>
            <a:r>
              <a:rPr lang="ru-RU" dirty="0" smtClean="0"/>
              <a:t>Также будем говорить, что </a:t>
            </a:r>
            <a:r>
              <a:rPr lang="en-US" dirty="0" smtClean="0"/>
              <a:t>I </a:t>
            </a:r>
            <a:r>
              <a:rPr lang="ru-RU" b="1" dirty="0" smtClean="0"/>
              <a:t>насыщает </a:t>
            </a:r>
            <a:r>
              <a:rPr lang="ru-RU" dirty="0" smtClean="0"/>
              <a:t>ребро (</a:t>
            </a:r>
            <a:r>
              <a:rPr lang="en-US" dirty="0" smtClean="0"/>
              <a:t>u, v), </a:t>
            </a:r>
            <a:r>
              <a:rPr lang="ru-RU" dirty="0" smtClean="0"/>
              <a:t>если </a:t>
            </a:r>
            <a:r>
              <a:rPr lang="en-US" dirty="0" smtClean="0"/>
              <a:t>f(u, v) != c(u, v), f’(u, v) = c(u, v); </a:t>
            </a:r>
            <a:r>
              <a:rPr lang="ru-RU" dirty="0" smtClean="0"/>
              <a:t>другими словами, ребро (</a:t>
            </a:r>
            <a:r>
              <a:rPr lang="en-US" dirty="0" smtClean="0"/>
              <a:t>u, v) </a:t>
            </a:r>
            <a:r>
              <a:rPr lang="ru-RU" dirty="0" smtClean="0"/>
              <a:t>было в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, </a:t>
            </a:r>
            <a:r>
              <a:rPr lang="ru-RU" dirty="0" smtClean="0"/>
              <a:t>но оно (ребро) отсутствует в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baseline="-25000" dirty="0"/>
              <a:t>’</a:t>
            </a:r>
            <a:r>
              <a:rPr lang="ru-RU" dirty="0" smtClean="0"/>
              <a:t>.</a:t>
            </a:r>
          </a:p>
          <a:p>
            <a:pPr marL="571500" indent="-457200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483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Эдмондса</a:t>
            </a:r>
            <a:r>
              <a:rPr lang="ru-RU" dirty="0"/>
              <a:t> – Карпа: </a:t>
            </a:r>
            <a:r>
              <a:rPr lang="ru-RU" dirty="0" smtClean="0"/>
              <a:t>эффективность</a:t>
            </a:r>
            <a:r>
              <a:rPr lang="en-US" dirty="0" smtClean="0"/>
              <a:t> -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ru-RU" b="1" dirty="0"/>
              <a:t>Лемма </a:t>
            </a:r>
            <a:r>
              <a:rPr lang="ru-RU" b="1" dirty="0" smtClean="0"/>
              <a:t>1.5</a:t>
            </a:r>
            <a:r>
              <a:rPr lang="ru-RU" dirty="0" smtClean="0"/>
              <a:t>: </a:t>
            </a:r>
            <a:r>
              <a:rPr lang="ru-RU" dirty="0"/>
              <a:t>пусть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f’ – </a:t>
            </a:r>
            <a:r>
              <a:rPr lang="ru-RU" dirty="0"/>
              <a:t>два последовательных потока, образовавшихся в процессе алгоритма </a:t>
            </a:r>
            <a:r>
              <a:rPr lang="ru-RU" dirty="0" err="1"/>
              <a:t>Эдмондса</a:t>
            </a:r>
            <a:r>
              <a:rPr lang="ru-RU" dirty="0"/>
              <a:t> – Карпа. </a:t>
            </a:r>
            <a:r>
              <a:rPr lang="ru-RU" dirty="0" smtClean="0"/>
              <a:t>Тогда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(v)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‘</a:t>
            </a:r>
            <a:r>
              <a:rPr lang="en-US" dirty="0" smtClean="0"/>
              <a:t>(</a:t>
            </a:r>
            <a:r>
              <a:rPr lang="en-US" dirty="0"/>
              <a:t>v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Доказательство леммы 1.5: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l =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baseline="-25000" dirty="0"/>
              <a:t> ‘</a:t>
            </a:r>
            <a:r>
              <a:rPr lang="en-US" dirty="0"/>
              <a:t>(v</a:t>
            </a:r>
            <a:r>
              <a:rPr lang="en-US" dirty="0" smtClean="0"/>
              <a:t>), </a:t>
            </a:r>
            <a:r>
              <a:rPr lang="ru-RU" dirty="0" smtClean="0"/>
              <a:t>и пусть (</a:t>
            </a:r>
            <a:r>
              <a:rPr lang="en-US" dirty="0" smtClean="0"/>
              <a:t>s,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…, u</a:t>
            </a:r>
            <a:r>
              <a:rPr lang="en-US" baseline="-25000" dirty="0" smtClean="0"/>
              <a:t>l-1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v) – </a:t>
            </a:r>
            <a:r>
              <a:rPr lang="ru-RU" dirty="0" smtClean="0"/>
              <a:t>кратчайший путь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’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Тогда по лемме 1.4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dirty="0"/>
              <a:t>(v</a:t>
            </a:r>
            <a:r>
              <a:rPr lang="en-US" dirty="0" smtClean="0"/>
              <a:t>)</a:t>
            </a:r>
            <a:r>
              <a:rPr lang="ru-RU" dirty="0" smtClean="0"/>
              <a:t> ⩽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/>
              <a:t>u</a:t>
            </a:r>
            <a:r>
              <a:rPr lang="en-US" baseline="-25000" dirty="0"/>
              <a:t>l-1</a:t>
            </a:r>
            <a:r>
              <a:rPr lang="en-US" dirty="0" smtClean="0"/>
              <a:t>) + 1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(u</a:t>
            </a:r>
            <a:r>
              <a:rPr lang="en-US" baseline="-25000" dirty="0" smtClean="0"/>
              <a:t>l-2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2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smtClean="0"/>
              <a:t>…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(u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l – 1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(s) + l = l = </a:t>
            </a:r>
            <a:r>
              <a:rPr lang="ru-RU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f</a:t>
            </a:r>
            <a:r>
              <a:rPr lang="en-US" baseline="-25000" dirty="0"/>
              <a:t> ‘</a:t>
            </a:r>
            <a:r>
              <a:rPr lang="en-US" dirty="0"/>
              <a:t>(v</a:t>
            </a:r>
            <a:r>
              <a:rPr lang="en-US" dirty="0" smtClean="0"/>
              <a:t>), QED.</a:t>
            </a:r>
            <a:endParaRPr lang="ru-RU" dirty="0" smtClean="0"/>
          </a:p>
          <a:p>
            <a:pPr marL="571500" indent="-457200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8678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Карпа: эффективность –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2" y="1196752"/>
            <a:ext cx="9134227" cy="565492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Лемма 1.6</a:t>
            </a:r>
            <a:r>
              <a:rPr lang="ru-RU" dirty="0" smtClean="0"/>
              <a:t>: в процессе работы алгоритма </a:t>
            </a:r>
            <a:r>
              <a:rPr lang="ru-RU" dirty="0" err="1" smtClean="0"/>
              <a:t>Эдмондса</a:t>
            </a:r>
            <a:r>
              <a:rPr lang="ru-RU" dirty="0" smtClean="0"/>
              <a:t> – Карпа ребро (</a:t>
            </a:r>
            <a:r>
              <a:rPr lang="en-US" dirty="0" smtClean="0"/>
              <a:t>u, v) </a:t>
            </a:r>
            <a:r>
              <a:rPr lang="ru-RU" dirty="0" smtClean="0"/>
              <a:t>может насытиться не более, чем </a:t>
            </a:r>
            <a:r>
              <a:rPr lang="en-US" dirty="0" smtClean="0"/>
              <a:t>|V|/2 </a:t>
            </a:r>
            <a:r>
              <a:rPr lang="ru-RU" dirty="0" smtClean="0"/>
              <a:t>раз.</a:t>
            </a:r>
          </a:p>
          <a:p>
            <a:r>
              <a:rPr lang="ru-RU" dirty="0" smtClean="0"/>
              <a:t>Доказательство леммы 1.6:</a:t>
            </a:r>
          </a:p>
          <a:p>
            <a:pPr lvl="1"/>
            <a:r>
              <a:rPr lang="ru-RU" dirty="0" smtClean="0"/>
              <a:t>Пусть итерации </a:t>
            </a:r>
            <a:r>
              <a:rPr lang="en-US" dirty="0" smtClean="0"/>
              <a:t>I1</a:t>
            </a:r>
            <a:r>
              <a:rPr lang="en-US" baseline="-25000" dirty="0" smtClean="0"/>
              <a:t>   </a:t>
            </a:r>
            <a:r>
              <a:rPr lang="ru-RU" dirty="0" smtClean="0"/>
              <a:t>и</a:t>
            </a:r>
            <a:r>
              <a:rPr lang="en-US" dirty="0" smtClean="0"/>
              <a:t> I2 </a:t>
            </a:r>
            <a:r>
              <a:rPr lang="ru-RU" dirty="0" smtClean="0"/>
              <a:t>насытили ребро </a:t>
            </a:r>
            <a:r>
              <a:rPr lang="en-US" dirty="0" smtClean="0"/>
              <a:t>(u, v), </a:t>
            </a:r>
            <a:r>
              <a:rPr lang="ru-RU" dirty="0" smtClean="0"/>
              <a:t>причем </a:t>
            </a:r>
            <a:r>
              <a:rPr lang="en-US" dirty="0"/>
              <a:t>I1</a:t>
            </a:r>
            <a:r>
              <a:rPr lang="en-US" baseline="-25000" dirty="0" smtClean="0"/>
              <a:t>  </a:t>
            </a:r>
            <a:r>
              <a:rPr lang="ru-RU" dirty="0" smtClean="0"/>
              <a:t>произошла раньше </a:t>
            </a:r>
            <a:r>
              <a:rPr lang="en-US" dirty="0" smtClean="0"/>
              <a:t>I2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/>
              <a:t>I1</a:t>
            </a:r>
            <a:r>
              <a:rPr lang="en-US" baseline="-25000" dirty="0" smtClean="0"/>
              <a:t> </a:t>
            </a:r>
            <a:r>
              <a:rPr lang="ru-RU" dirty="0" smtClean="0"/>
              <a:t>переводит </a:t>
            </a:r>
            <a:r>
              <a:rPr lang="en-US" dirty="0" smtClean="0"/>
              <a:t>f1 </a:t>
            </a:r>
            <a:r>
              <a:rPr lang="ru-RU" dirty="0" smtClean="0"/>
              <a:t>в </a:t>
            </a:r>
            <a:r>
              <a:rPr lang="en-US" dirty="0" smtClean="0"/>
              <a:t>f1’</a:t>
            </a:r>
            <a:r>
              <a:rPr lang="ru-RU" dirty="0" smtClean="0"/>
              <a:t>, а </a:t>
            </a:r>
            <a:r>
              <a:rPr lang="ru-RU" dirty="0"/>
              <a:t> </a:t>
            </a:r>
            <a:r>
              <a:rPr lang="en-US" dirty="0" smtClean="0"/>
              <a:t>I2</a:t>
            </a:r>
            <a:r>
              <a:rPr lang="en-US" baseline="-25000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f2 </a:t>
            </a:r>
            <a:r>
              <a:rPr lang="ru-RU" dirty="0"/>
              <a:t>в </a:t>
            </a:r>
            <a:r>
              <a:rPr lang="en-US" dirty="0" smtClean="0"/>
              <a:t>f2’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Так как </a:t>
            </a:r>
            <a:r>
              <a:rPr lang="en-US" dirty="0" smtClean="0"/>
              <a:t>I1 </a:t>
            </a:r>
            <a:r>
              <a:rPr lang="ru-RU" dirty="0" smtClean="0"/>
              <a:t>насытила ребро </a:t>
            </a:r>
            <a:r>
              <a:rPr lang="en-US" dirty="0" smtClean="0"/>
              <a:t>(u, v), </a:t>
            </a:r>
            <a:r>
              <a:rPr lang="ru-RU" dirty="0" smtClean="0"/>
              <a:t>то для того, чтобы </a:t>
            </a:r>
            <a:r>
              <a:rPr lang="en-US" dirty="0" smtClean="0"/>
              <a:t>I2 </a:t>
            </a:r>
            <a:r>
              <a:rPr lang="ru-RU" dirty="0" smtClean="0"/>
              <a:t>могла вновь пропустить поток по ребру </a:t>
            </a:r>
            <a:r>
              <a:rPr lang="en-US" dirty="0" smtClean="0"/>
              <a:t>(u, v), </a:t>
            </a:r>
            <a:r>
              <a:rPr lang="ru-RU" dirty="0" smtClean="0"/>
              <a:t> между </a:t>
            </a:r>
            <a:r>
              <a:rPr lang="en-US" dirty="0" smtClean="0"/>
              <a:t>I1 </a:t>
            </a:r>
            <a:r>
              <a:rPr lang="ru-RU" dirty="0" smtClean="0"/>
              <a:t>и</a:t>
            </a:r>
            <a:r>
              <a:rPr lang="en-US" dirty="0" smtClean="0"/>
              <a:t> I2 </a:t>
            </a:r>
            <a:r>
              <a:rPr lang="ru-RU" dirty="0" smtClean="0"/>
              <a:t>должна существовать итерация </a:t>
            </a:r>
            <a:r>
              <a:rPr lang="en-US" dirty="0" smtClean="0"/>
              <a:t>I3,</a:t>
            </a:r>
            <a:r>
              <a:rPr lang="ru-RU" dirty="0" smtClean="0"/>
              <a:t> переводящая </a:t>
            </a:r>
            <a:r>
              <a:rPr lang="en-US" dirty="0" smtClean="0"/>
              <a:t>f3 </a:t>
            </a:r>
            <a:r>
              <a:rPr lang="ru-RU" dirty="0" smtClean="0"/>
              <a:t>в </a:t>
            </a:r>
            <a:r>
              <a:rPr lang="en-US" dirty="0" smtClean="0"/>
              <a:t>f3’, </a:t>
            </a:r>
            <a:r>
              <a:rPr lang="ru-RU" dirty="0" smtClean="0"/>
              <a:t>которая пропускает поток по ребру </a:t>
            </a:r>
            <a:r>
              <a:rPr lang="en-US" dirty="0" smtClean="0"/>
              <a:t>(v, u). </a:t>
            </a:r>
            <a:r>
              <a:rPr lang="ru-RU" dirty="0" smtClean="0"/>
              <a:t>Тогда, пользуясь леммами 1.4 и 1.5: </a:t>
            </a:r>
            <a:r>
              <a:rPr lang="en-US" dirty="0" smtClean="0"/>
              <a:t>d</a:t>
            </a:r>
            <a:r>
              <a:rPr lang="en-US" baseline="-25000" dirty="0" smtClean="0"/>
              <a:t>f1</a:t>
            </a:r>
            <a:r>
              <a:rPr lang="ru-RU" dirty="0" smtClean="0"/>
              <a:t>(</a:t>
            </a:r>
            <a:r>
              <a:rPr lang="en-US" dirty="0" smtClean="0"/>
              <a:t>u</a:t>
            </a:r>
            <a:r>
              <a:rPr lang="ru-RU" dirty="0" smtClean="0"/>
              <a:t>)</a:t>
            </a:r>
            <a:r>
              <a:rPr lang="en-US" dirty="0" smtClean="0"/>
              <a:t> = d</a:t>
            </a:r>
            <a:r>
              <a:rPr lang="en-US" baseline="-25000" dirty="0" smtClean="0"/>
              <a:t>f1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1 </a:t>
            </a:r>
            <a:r>
              <a:rPr lang="ru-RU" dirty="0"/>
              <a:t>⩽ </a:t>
            </a:r>
            <a:r>
              <a:rPr lang="en-US" dirty="0" smtClean="0"/>
              <a:t>d</a:t>
            </a:r>
            <a:r>
              <a:rPr lang="en-US" baseline="-25000" dirty="0" smtClean="0"/>
              <a:t>f3</a:t>
            </a:r>
            <a:r>
              <a:rPr lang="ru-RU" dirty="0" smtClean="0"/>
              <a:t>(</a:t>
            </a:r>
            <a:r>
              <a:rPr lang="en-US" dirty="0"/>
              <a:t>v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en-US" dirty="0" smtClean="0"/>
              <a:t>1 = </a:t>
            </a:r>
            <a:r>
              <a:rPr lang="en-US" dirty="0"/>
              <a:t>d</a:t>
            </a:r>
            <a:r>
              <a:rPr lang="en-US" baseline="-25000" dirty="0"/>
              <a:t>f3</a:t>
            </a:r>
            <a:r>
              <a:rPr lang="ru-RU" dirty="0" smtClean="0"/>
              <a:t>(</a:t>
            </a:r>
            <a:r>
              <a:rPr lang="en-US" dirty="0" smtClean="0"/>
              <a:t>u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2 </a:t>
            </a:r>
            <a:r>
              <a:rPr lang="ru-RU" dirty="0" smtClean="0"/>
              <a:t>⩽</a:t>
            </a:r>
            <a:r>
              <a:rPr lang="en-US" dirty="0" smtClean="0"/>
              <a:t> d</a:t>
            </a:r>
            <a:r>
              <a:rPr lang="en-US" baseline="-25000" dirty="0" smtClean="0"/>
              <a:t>f2</a:t>
            </a:r>
            <a:r>
              <a:rPr lang="ru-RU" dirty="0" smtClean="0"/>
              <a:t>(</a:t>
            </a:r>
            <a:r>
              <a:rPr lang="en-US" dirty="0"/>
              <a:t>u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en-US" dirty="0" smtClean="0"/>
              <a:t>2;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493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1904</Words>
  <Application>Microsoft Office PowerPoint</Application>
  <PresentationFormat>Экран (4:3)</PresentationFormat>
  <Paragraphs>110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Алгоритмы и структуры данных – 2-ой курс</vt:lpstr>
      <vt:lpstr>Теорема Форда-Фалкерсона</vt:lpstr>
      <vt:lpstr>Метод Форда – Фалкерсона</vt:lpstr>
      <vt:lpstr>Метод Форда-Фалкерсона: эффективность</vt:lpstr>
      <vt:lpstr>Метод Форда – Фалкерсона: эффективность - 2</vt:lpstr>
      <vt:lpstr>Алгоритм Эдмондса – Карпа: эффективность</vt:lpstr>
      <vt:lpstr>Алгоритм Эдмондса – Карпа: эффективность - 2</vt:lpstr>
      <vt:lpstr>Алгоритм Эдмондса – Карпа: эффективность - 3</vt:lpstr>
      <vt:lpstr>Алгоритм Эдмондса – Карпа: эффективность – 4</vt:lpstr>
      <vt:lpstr>Алгоритм Эдмондса – Карпа: эффективность – 5</vt:lpstr>
      <vt:lpstr>Алгоритм Эдмондса – Карпа: итоговая асимптотика</vt:lpstr>
      <vt:lpstr>Блокирующие потоки. Алгоритм Диница.</vt:lpstr>
      <vt:lpstr>Слоистая сеть - определение</vt:lpstr>
      <vt:lpstr>Презентация PowerPoint</vt:lpstr>
      <vt:lpstr>Блокирующий поток: определение</vt:lpstr>
      <vt:lpstr>Презентация PowerPoint</vt:lpstr>
      <vt:lpstr>Метод блокирующих потоков</vt:lpstr>
      <vt:lpstr>Блокирующие потоки в слоистой сети: алгоритм Е.Диница</vt:lpstr>
      <vt:lpstr>Блокирующие потоки в слоистой сети: алгоритм Е.Диница</vt:lpstr>
      <vt:lpstr>Блокирующие потоки в слоистой сети: алгоритм Е.Диница: эффективность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63</cp:revision>
  <dcterms:created xsi:type="dcterms:W3CDTF">2016-09-01T15:35:19Z</dcterms:created>
  <dcterms:modified xsi:type="dcterms:W3CDTF">2016-09-11T15:23:57Z</dcterms:modified>
</cp:coreProperties>
</file>