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BC59-0026-4D9F-8E33-6CE4E2BC65D4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196A-1B5E-4874-BEFB-A120753046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84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BC59-0026-4D9F-8E33-6CE4E2BC65D4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196A-1B5E-4874-BEFB-A120753046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13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BC59-0026-4D9F-8E33-6CE4E2BC65D4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196A-1B5E-4874-BEFB-A120753046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83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BC59-0026-4D9F-8E33-6CE4E2BC65D4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196A-1B5E-4874-BEFB-A120753046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98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BC59-0026-4D9F-8E33-6CE4E2BC65D4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196A-1B5E-4874-BEFB-A120753046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17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BC59-0026-4D9F-8E33-6CE4E2BC65D4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196A-1B5E-4874-BEFB-A120753046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07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BC59-0026-4D9F-8E33-6CE4E2BC65D4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196A-1B5E-4874-BEFB-A120753046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47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BC59-0026-4D9F-8E33-6CE4E2BC65D4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196A-1B5E-4874-BEFB-A120753046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7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BC59-0026-4D9F-8E33-6CE4E2BC65D4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196A-1B5E-4874-BEFB-A120753046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32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BC59-0026-4D9F-8E33-6CE4E2BC65D4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196A-1B5E-4874-BEFB-A120753046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96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BC59-0026-4D9F-8E33-6CE4E2BC65D4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196A-1B5E-4874-BEFB-A120753046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68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2BC59-0026-4D9F-8E33-6CE4E2BC65D4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0196A-1B5E-4874-BEFB-A120753046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82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и структуры данных – 2-ой курс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Лекция </a:t>
            </a:r>
            <a:r>
              <a:rPr lang="en-US" dirty="0" smtClean="0"/>
              <a:t>11-12</a:t>
            </a:r>
            <a:r>
              <a:rPr lang="ru-RU" dirty="0" smtClean="0"/>
              <a:t>. </a:t>
            </a:r>
            <a:r>
              <a:rPr lang="ru-RU" dirty="0" err="1" smtClean="0"/>
              <a:t>Суффиксный</a:t>
            </a:r>
            <a:r>
              <a:rPr lang="ru-RU" dirty="0" smtClean="0"/>
              <a:t> автомат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72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Суффиксный</a:t>
            </a:r>
            <a:r>
              <a:rPr lang="ru-RU" dirty="0"/>
              <a:t> автомат: классы </a:t>
            </a:r>
            <a:r>
              <a:rPr lang="ru-RU" dirty="0" smtClean="0"/>
              <a:t>эквивалентности и количество вершин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txBody>
          <a:bodyPr/>
          <a:lstStyle/>
          <a:p>
            <a:r>
              <a:rPr lang="ru-RU" dirty="0" smtClean="0"/>
              <a:t>Т.к. 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suff</a:t>
            </a:r>
            <a:r>
              <a:rPr lang="en-US" dirty="0" smtClean="0"/>
              <a:t>([X])) &lt; </a:t>
            </a:r>
            <a:r>
              <a:rPr lang="en-US" dirty="0" err="1" smtClean="0"/>
              <a:t>len</a:t>
            </a:r>
            <a:r>
              <a:rPr lang="en-US" dirty="0" smtClean="0"/>
              <a:t>[X], </a:t>
            </a:r>
            <a:r>
              <a:rPr lang="ru-RU" dirty="0" smtClean="0"/>
              <a:t>то </a:t>
            </a:r>
            <a:r>
              <a:rPr lang="en-US" dirty="0" err="1" smtClean="0"/>
              <a:t>suff</a:t>
            </a:r>
            <a:r>
              <a:rPr lang="en-US" dirty="0" smtClean="0"/>
              <a:t> </a:t>
            </a:r>
            <a:r>
              <a:rPr lang="ru-RU" dirty="0" smtClean="0"/>
              <a:t>образуют дерево с корнем </a:t>
            </a:r>
            <a:r>
              <a:rPr lang="en-US" dirty="0" smtClean="0"/>
              <a:t>[‘’].</a:t>
            </a:r>
          </a:p>
          <a:p>
            <a:r>
              <a:rPr lang="ru-RU" u="sng" dirty="0" smtClean="0"/>
              <a:t>Лемма 11.5</a:t>
            </a:r>
            <a:r>
              <a:rPr lang="ru-RU" dirty="0" smtClean="0"/>
              <a:t>: если Х = </a:t>
            </a:r>
            <a:r>
              <a:rPr lang="en-US" dirty="0" smtClean="0"/>
              <a:t>longest([X]), </a:t>
            </a:r>
            <a:r>
              <a:rPr lang="ru-RU" dirty="0" smtClean="0"/>
              <a:t>то</a:t>
            </a:r>
            <a:r>
              <a:rPr lang="en-US" dirty="0" smtClean="0"/>
              <a:t> [Y] – </a:t>
            </a:r>
            <a:r>
              <a:rPr lang="ru-RU" dirty="0" smtClean="0"/>
              <a:t>ребенок </a:t>
            </a:r>
            <a:r>
              <a:rPr lang="en-US" dirty="0" smtClean="0"/>
              <a:t>[X] (</a:t>
            </a:r>
            <a:r>
              <a:rPr lang="ru-RU" dirty="0" smtClean="0"/>
              <a:t>т.е. </a:t>
            </a:r>
            <a:r>
              <a:rPr lang="en-US" dirty="0" err="1" smtClean="0"/>
              <a:t>suff</a:t>
            </a:r>
            <a:r>
              <a:rPr lang="en-US" dirty="0" smtClean="0"/>
              <a:t>([Y]) = [X]) </a:t>
            </a:r>
            <a:r>
              <a:rPr lang="ru-RU" dirty="0" smtClean="0"/>
              <a:t>⇔ </a:t>
            </a:r>
            <a:r>
              <a:rPr lang="ru-RU" dirty="0"/>
              <a:t>∃</a:t>
            </a:r>
            <a:r>
              <a:rPr lang="en-US" dirty="0" smtClean="0"/>
              <a:t>a</a:t>
            </a:r>
            <a:r>
              <a:rPr lang="ru-RU" dirty="0" smtClean="0"/>
              <a:t>∈</a:t>
            </a:r>
            <a:r>
              <a:rPr lang="en-US" dirty="0" smtClean="0"/>
              <a:t>A:  </a:t>
            </a:r>
            <a:r>
              <a:rPr lang="en-US" dirty="0" err="1" smtClean="0"/>
              <a:t>aX</a:t>
            </a:r>
            <a:r>
              <a:rPr lang="ru-RU" dirty="0" smtClean="0"/>
              <a:t>∈</a:t>
            </a:r>
            <a:r>
              <a:rPr lang="en-US" dirty="0" smtClean="0"/>
              <a:t>[Y] (</a:t>
            </a:r>
            <a:r>
              <a:rPr lang="ru-RU" dirty="0" smtClean="0"/>
              <a:t>определение </a:t>
            </a:r>
            <a:r>
              <a:rPr lang="en-US" dirty="0" err="1" smtClean="0"/>
              <a:t>suff</a:t>
            </a:r>
            <a:r>
              <a:rPr lang="en-US" dirty="0" smtClean="0"/>
              <a:t> + </a:t>
            </a:r>
            <a:r>
              <a:rPr lang="ru-RU" dirty="0" smtClean="0"/>
              <a:t>лемма 11.3)</a:t>
            </a:r>
            <a:r>
              <a:rPr lang="en-US" dirty="0" smtClean="0"/>
              <a:t>.</a:t>
            </a:r>
            <a:endParaRPr lang="ru-RU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u="sng" dirty="0" smtClean="0"/>
              <a:t>Лемма 11.6</a:t>
            </a:r>
            <a:r>
              <a:rPr lang="ru-RU" dirty="0" smtClean="0"/>
              <a:t>: если Х = </a:t>
            </a:r>
            <a:r>
              <a:rPr lang="en-US" dirty="0" smtClean="0"/>
              <a:t>longest([</a:t>
            </a:r>
            <a:r>
              <a:rPr lang="ru-RU" dirty="0" smtClean="0"/>
              <a:t>Х</a:t>
            </a:r>
            <a:r>
              <a:rPr lang="en-US" dirty="0" smtClean="0"/>
              <a:t>]</a:t>
            </a:r>
            <a:r>
              <a:rPr lang="ru-RU" dirty="0" smtClean="0"/>
              <a:t>), то у </a:t>
            </a:r>
            <a:r>
              <a:rPr lang="en-US" dirty="0" smtClean="0"/>
              <a:t>[X]</a:t>
            </a:r>
            <a:r>
              <a:rPr lang="ru-RU" dirty="0" smtClean="0"/>
              <a:t> есть 2 или более детей ⇔ </a:t>
            </a:r>
            <a:r>
              <a:rPr lang="ru-RU" dirty="0"/>
              <a:t>∃</a:t>
            </a:r>
            <a:r>
              <a:rPr lang="en-US" dirty="0"/>
              <a:t>a, b</a:t>
            </a:r>
            <a:r>
              <a:rPr lang="ru-RU" dirty="0"/>
              <a:t>∈</a:t>
            </a:r>
            <a:r>
              <a:rPr lang="en-US" dirty="0"/>
              <a:t>A, a</a:t>
            </a:r>
            <a:r>
              <a:rPr lang="ru-RU" dirty="0"/>
              <a:t>≠</a:t>
            </a:r>
            <a:r>
              <a:rPr lang="en-US" dirty="0"/>
              <a:t>b:  </a:t>
            </a:r>
            <a:r>
              <a:rPr lang="en-US" dirty="0" err="1"/>
              <a:t>aX</a:t>
            </a:r>
            <a:r>
              <a:rPr lang="en-US" dirty="0"/>
              <a:t>, </a:t>
            </a:r>
            <a:r>
              <a:rPr lang="en-US" dirty="0" err="1"/>
              <a:t>bX</a:t>
            </a:r>
            <a:r>
              <a:rPr lang="en-US" dirty="0"/>
              <a:t> </a:t>
            </a:r>
            <a:r>
              <a:rPr lang="ru-RU" dirty="0"/>
              <a:t>суть подстроки </a:t>
            </a:r>
            <a:r>
              <a:rPr lang="en-US" dirty="0" smtClean="0"/>
              <a:t>S</a:t>
            </a:r>
            <a:r>
              <a:rPr lang="ru-RU" dirty="0" smtClean="0"/>
              <a:t>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u="sng" dirty="0" smtClean="0"/>
              <a:t>Лемма 11.7</a:t>
            </a:r>
            <a:r>
              <a:rPr lang="ru-RU" dirty="0" smtClean="0"/>
              <a:t> (теорема о количестве вершин): количество различных классов эквивалентности для строки </a:t>
            </a:r>
            <a:r>
              <a:rPr lang="en-US" dirty="0" smtClean="0"/>
              <a:t>S </a:t>
            </a:r>
            <a:r>
              <a:rPr lang="ru-RU" dirty="0" smtClean="0"/>
              <a:t>длины </a:t>
            </a:r>
            <a:r>
              <a:rPr lang="en-US" dirty="0" smtClean="0"/>
              <a:t>n </a:t>
            </a:r>
            <a:r>
              <a:rPr lang="ru-RU" dirty="0" smtClean="0"/>
              <a:t>⩾</a:t>
            </a:r>
            <a:r>
              <a:rPr lang="en-US" dirty="0" smtClean="0"/>
              <a:t> 2</a:t>
            </a:r>
            <a:r>
              <a:rPr lang="ru-RU" dirty="0" smtClean="0"/>
              <a:t> не превосходит 2</a:t>
            </a:r>
            <a:r>
              <a:rPr lang="en-US" dirty="0" smtClean="0"/>
              <a:t>n-1.</a:t>
            </a:r>
            <a:endParaRPr lang="en-US" dirty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477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Суффиксный</a:t>
            </a:r>
            <a:r>
              <a:rPr lang="ru-RU" dirty="0"/>
              <a:t> автомат: классы эквивалентности и количество вершин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Доказательство леммы 11.7: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S = a</a:t>
            </a:r>
            <a:r>
              <a:rPr lang="en-US" baseline="30000" dirty="0" smtClean="0"/>
              <a:t>n</a:t>
            </a:r>
            <a:r>
              <a:rPr lang="ru-RU" dirty="0" smtClean="0"/>
              <a:t> для некоего </a:t>
            </a:r>
            <a:r>
              <a:rPr lang="en-US" dirty="0"/>
              <a:t>a</a:t>
            </a:r>
            <a:r>
              <a:rPr lang="ru-RU" dirty="0"/>
              <a:t>∈</a:t>
            </a:r>
            <a:r>
              <a:rPr lang="en-US" dirty="0" smtClean="0"/>
              <a:t>A</a:t>
            </a:r>
            <a:r>
              <a:rPr lang="ru-RU" dirty="0" smtClean="0"/>
              <a:t> и </a:t>
            </a:r>
            <a:r>
              <a:rPr lang="en-US" dirty="0" smtClean="0"/>
              <a:t>n &gt; 1, </a:t>
            </a:r>
            <a:r>
              <a:rPr lang="ru-RU" dirty="0" smtClean="0"/>
              <a:t>то количество классов эквивалентности есть </a:t>
            </a:r>
            <a:r>
              <a:rPr lang="en-US" dirty="0" smtClean="0"/>
              <a:t>n+1 </a:t>
            </a:r>
            <a:r>
              <a:rPr lang="ru-RU" dirty="0" smtClean="0"/>
              <a:t>⩽</a:t>
            </a:r>
            <a:r>
              <a:rPr lang="en-US" dirty="0" smtClean="0"/>
              <a:t> 2n-1.</a:t>
            </a:r>
          </a:p>
          <a:p>
            <a:pPr lvl="1"/>
            <a:r>
              <a:rPr lang="ru-RU" dirty="0" smtClean="0"/>
              <a:t>Итак, пусть в </a:t>
            </a:r>
            <a:r>
              <a:rPr lang="en-US" dirty="0" smtClean="0"/>
              <a:t>S </a:t>
            </a:r>
            <a:r>
              <a:rPr lang="ru-RU" dirty="0" smtClean="0"/>
              <a:t>содержатся как минимум два различных символа.</a:t>
            </a:r>
          </a:p>
          <a:p>
            <a:pPr lvl="1"/>
            <a:r>
              <a:rPr lang="ru-RU" dirty="0" smtClean="0"/>
              <a:t>Из лемм 11.4 и 11.6 следует, что если у </a:t>
            </a:r>
            <a:r>
              <a:rPr lang="en-US" dirty="0" smtClean="0"/>
              <a:t>[X] </a:t>
            </a:r>
            <a:r>
              <a:rPr lang="ru-RU" dirty="0" smtClean="0"/>
              <a:t>не более одного ребенка, то в </a:t>
            </a:r>
            <a:r>
              <a:rPr lang="en-US" dirty="0" smtClean="0"/>
              <a:t>[X] </a:t>
            </a:r>
            <a:r>
              <a:rPr lang="ru-RU" dirty="0" smtClean="0"/>
              <a:t>содержится некоторый префикс строки </a:t>
            </a:r>
            <a:r>
              <a:rPr lang="en-US" dirty="0" smtClean="0"/>
              <a:t>S.</a:t>
            </a:r>
          </a:p>
          <a:p>
            <a:pPr lvl="1"/>
            <a:r>
              <a:rPr lang="ru-RU" dirty="0" smtClean="0"/>
              <a:t>Заметим, что таких классов не более чем </a:t>
            </a:r>
            <a:r>
              <a:rPr lang="en-US" dirty="0" smtClean="0"/>
              <a:t>n, </a:t>
            </a:r>
            <a:r>
              <a:rPr lang="ru-RU" dirty="0" smtClean="0"/>
              <a:t>ибо:</a:t>
            </a:r>
          </a:p>
          <a:p>
            <a:pPr lvl="2"/>
            <a:r>
              <a:rPr lang="ru-RU" dirty="0" smtClean="0"/>
              <a:t>Префиксов строки </a:t>
            </a:r>
            <a:r>
              <a:rPr lang="en-US" dirty="0" smtClean="0"/>
              <a:t>S</a:t>
            </a:r>
            <a:r>
              <a:rPr lang="ru-RU" dirty="0" smtClean="0"/>
              <a:t> всего </a:t>
            </a:r>
            <a:r>
              <a:rPr lang="en-US" dirty="0" smtClean="0"/>
              <a:t>n+1;</a:t>
            </a:r>
          </a:p>
          <a:p>
            <a:pPr lvl="2"/>
            <a:r>
              <a:rPr lang="en-US" dirty="0" smtClean="0"/>
              <a:t>[‘’] </a:t>
            </a:r>
            <a:r>
              <a:rPr lang="ru-RU" dirty="0" smtClean="0"/>
              <a:t>содержит как минимум два ребенка (количество детей </a:t>
            </a:r>
            <a:r>
              <a:rPr lang="en-US" dirty="0" smtClean="0"/>
              <a:t>[‘’] </a:t>
            </a:r>
            <a:r>
              <a:rPr lang="ru-RU" dirty="0" smtClean="0"/>
              <a:t>равно количеству различных символов в строке </a:t>
            </a:r>
            <a:r>
              <a:rPr lang="en-US" dirty="0" smtClean="0"/>
              <a:t>S).</a:t>
            </a:r>
          </a:p>
          <a:p>
            <a:pPr lvl="1"/>
            <a:r>
              <a:rPr lang="ru-RU" dirty="0" smtClean="0"/>
              <a:t>Отсюда и из свойств корневых деревьев следует, что количество вершин в дереве </a:t>
            </a:r>
            <a:r>
              <a:rPr lang="ru-RU" dirty="0" err="1" smtClean="0"/>
              <a:t>суффиксных</a:t>
            </a:r>
            <a:r>
              <a:rPr lang="ru-RU" dirty="0" smtClean="0"/>
              <a:t> ссылок не превосходит </a:t>
            </a:r>
            <a:r>
              <a:rPr lang="en-US" dirty="0" smtClean="0"/>
              <a:t>2n-1</a:t>
            </a:r>
            <a:r>
              <a:rPr lang="ru-RU" dirty="0" smtClean="0"/>
              <a:t>, </a:t>
            </a:r>
            <a:r>
              <a:rPr lang="en-US" dirty="0" smtClean="0"/>
              <a:t>QED.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5606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Суффиксный</a:t>
            </a:r>
            <a:r>
              <a:rPr lang="ru-RU" dirty="0"/>
              <a:t> автомат: классы эквивалентности и количество вершин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445224"/>
          </a:xfrm>
        </p:spPr>
        <p:txBody>
          <a:bodyPr>
            <a:normAutofit lnSpcReduction="10000"/>
          </a:bodyPr>
          <a:lstStyle/>
          <a:p>
            <a:r>
              <a:rPr lang="ru-RU" u="sng" dirty="0" smtClean="0"/>
              <a:t>Лемма 11.7.1</a:t>
            </a:r>
            <a:r>
              <a:rPr lang="ru-RU" dirty="0" smtClean="0"/>
              <a:t>: при </a:t>
            </a:r>
            <a:r>
              <a:rPr lang="en-US" dirty="0" smtClean="0"/>
              <a:t>n </a:t>
            </a:r>
            <a:r>
              <a:rPr lang="ru-RU" dirty="0" smtClean="0"/>
              <a:t>⩾</a:t>
            </a:r>
            <a:r>
              <a:rPr lang="en-US" dirty="0" smtClean="0"/>
              <a:t> 3 </a:t>
            </a:r>
            <a:r>
              <a:rPr lang="ru-RU" dirty="0" smtClean="0"/>
              <a:t>оценка достигается лишь для строк вида </a:t>
            </a:r>
            <a:r>
              <a:rPr lang="en-US" dirty="0" smtClean="0"/>
              <a:t>S = </a:t>
            </a:r>
            <a:r>
              <a:rPr lang="en-US" dirty="0" err="1" smtClean="0"/>
              <a:t>ab</a:t>
            </a:r>
            <a:r>
              <a:rPr lang="en-US" baseline="30000" dirty="0" err="1" smtClean="0"/>
              <a:t>n</a:t>
            </a:r>
            <a:r>
              <a:rPr lang="ru-RU" baseline="30000" dirty="0" smtClean="0"/>
              <a:t>-1</a:t>
            </a:r>
            <a:r>
              <a:rPr lang="en-US" dirty="0" smtClean="0"/>
              <a:t>, a != b.</a:t>
            </a:r>
            <a:endParaRPr lang="ru-RU" dirty="0" smtClean="0"/>
          </a:p>
          <a:p>
            <a:r>
              <a:rPr lang="ru-RU" dirty="0" smtClean="0"/>
              <a:t>Доказательство:</a:t>
            </a:r>
          </a:p>
          <a:p>
            <a:pPr lvl="1"/>
            <a:r>
              <a:rPr lang="ru-RU" dirty="0" smtClean="0"/>
              <a:t>Пусть </a:t>
            </a:r>
            <a:r>
              <a:rPr lang="en-US" dirty="0" smtClean="0"/>
              <a:t>S – </a:t>
            </a:r>
            <a:r>
              <a:rPr lang="ru-RU" dirty="0" smtClean="0"/>
              <a:t>строка, для которой количество классов эквивалентности есть </a:t>
            </a:r>
            <a:r>
              <a:rPr lang="en-US" dirty="0" smtClean="0"/>
              <a:t>2n-1.</a:t>
            </a:r>
            <a:endParaRPr lang="ru-RU" dirty="0" smtClean="0"/>
          </a:p>
          <a:p>
            <a:pPr lvl="1"/>
            <a:r>
              <a:rPr lang="ru-RU" dirty="0" smtClean="0"/>
              <a:t>Очевидно, </a:t>
            </a:r>
            <a:r>
              <a:rPr lang="en-US" dirty="0"/>
              <a:t>S = </a:t>
            </a:r>
            <a:r>
              <a:rPr lang="en-US" dirty="0" smtClean="0"/>
              <a:t>a</a:t>
            </a:r>
            <a:r>
              <a:rPr lang="en-US" baseline="30000" dirty="0" smtClean="0"/>
              <a:t>n</a:t>
            </a:r>
            <a:r>
              <a:rPr lang="ru-RU" dirty="0" smtClean="0"/>
              <a:t> не подходит; следовательно, </a:t>
            </a:r>
            <a:r>
              <a:rPr lang="en-US" dirty="0" smtClean="0"/>
              <a:t>S </a:t>
            </a:r>
            <a:r>
              <a:rPr lang="ru-RU" dirty="0" smtClean="0"/>
              <a:t>содержит как минимум два различных символа (а «</a:t>
            </a:r>
            <a:r>
              <a:rPr lang="en-US" dirty="0" err="1" smtClean="0"/>
              <a:t>suff</a:t>
            </a:r>
            <a:r>
              <a:rPr lang="en-US" dirty="0" smtClean="0"/>
              <a:t>-</a:t>
            </a:r>
            <a:r>
              <a:rPr lang="ru-RU" dirty="0" smtClean="0"/>
              <a:t>дерево» - как минимум два листа);</a:t>
            </a:r>
          </a:p>
          <a:p>
            <a:pPr lvl="1"/>
            <a:r>
              <a:rPr lang="ru-RU" dirty="0" smtClean="0"/>
              <a:t>Тогда необходимо, чтобы:</a:t>
            </a:r>
          </a:p>
          <a:p>
            <a:pPr lvl="2"/>
            <a:r>
              <a:rPr lang="ru-RU" dirty="0"/>
              <a:t>а</a:t>
            </a:r>
            <a:r>
              <a:rPr lang="ru-RU" dirty="0" smtClean="0"/>
              <a:t>) все вершины, соответствующие непустым префиксам, были листьями (иначе листьев будет меньше, чем </a:t>
            </a:r>
            <a:r>
              <a:rPr lang="en-US" dirty="0" smtClean="0"/>
              <a:t>n)</a:t>
            </a:r>
            <a:r>
              <a:rPr lang="ru-RU" dirty="0" smtClean="0"/>
              <a:t>;</a:t>
            </a:r>
          </a:p>
          <a:p>
            <a:pPr lvl="2"/>
            <a:r>
              <a:rPr lang="ru-RU" dirty="0"/>
              <a:t>б</a:t>
            </a:r>
            <a:r>
              <a:rPr lang="ru-RU" dirty="0" smtClean="0"/>
              <a:t>) ни в одной вершине не было трех и более детей.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09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Суффиксный</a:t>
            </a:r>
            <a:r>
              <a:rPr lang="ru-RU" dirty="0"/>
              <a:t> автомат: классы эквивалентности и количество вершин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txBody>
          <a:bodyPr/>
          <a:lstStyle/>
          <a:p>
            <a:r>
              <a:rPr lang="ru-RU" dirty="0" smtClean="0"/>
              <a:t>Доказательство леммы 11.7.1 – продолжение:</a:t>
            </a:r>
            <a:endParaRPr lang="en-US" dirty="0" smtClean="0"/>
          </a:p>
          <a:p>
            <a:pPr lvl="1"/>
            <a:r>
              <a:rPr lang="ru-RU" dirty="0" smtClean="0"/>
              <a:t>По пункту б), в </a:t>
            </a:r>
            <a:r>
              <a:rPr lang="en-US" dirty="0" smtClean="0"/>
              <a:t>S </a:t>
            </a:r>
            <a:r>
              <a:rPr lang="ru-RU" dirty="0" smtClean="0"/>
              <a:t>должно быть не более чем два различных символа (иначе </a:t>
            </a:r>
            <a:r>
              <a:rPr lang="en-US" dirty="0" smtClean="0"/>
              <a:t>[‘’] </a:t>
            </a:r>
            <a:r>
              <a:rPr lang="ru-RU" dirty="0" smtClean="0"/>
              <a:t>имеет большее число детей);</a:t>
            </a:r>
          </a:p>
          <a:p>
            <a:pPr lvl="1"/>
            <a:r>
              <a:rPr lang="ru-RU" dirty="0" smtClean="0"/>
              <a:t>По пункту а), </a:t>
            </a:r>
            <a:r>
              <a:rPr lang="en-US" dirty="0" smtClean="0"/>
              <a:t>S[0] </a:t>
            </a:r>
            <a:r>
              <a:rPr lang="ru-RU" dirty="0" smtClean="0"/>
              <a:t>должен встречаться в </a:t>
            </a:r>
            <a:r>
              <a:rPr lang="en-US" dirty="0" smtClean="0"/>
              <a:t>S </a:t>
            </a:r>
            <a:r>
              <a:rPr lang="ru-RU" dirty="0" smtClean="0"/>
              <a:t>лишь однажды (иначе </a:t>
            </a:r>
            <a:r>
              <a:rPr lang="en-US" dirty="0" smtClean="0"/>
              <a:t>[S[0]] </a:t>
            </a:r>
            <a:r>
              <a:rPr lang="ru-RU" dirty="0" smtClean="0"/>
              <a:t>имеет ребенка).</a:t>
            </a:r>
          </a:p>
          <a:p>
            <a:pPr lvl="1"/>
            <a:r>
              <a:rPr lang="ru-RU" dirty="0" smtClean="0"/>
              <a:t>Таким образом, оценка достигается лишь для строк вида </a:t>
            </a:r>
            <a:r>
              <a:rPr lang="en-US" dirty="0"/>
              <a:t>S = </a:t>
            </a:r>
            <a:r>
              <a:rPr lang="en-US" dirty="0" err="1"/>
              <a:t>ab</a:t>
            </a:r>
            <a:r>
              <a:rPr lang="en-US" baseline="30000" dirty="0" err="1"/>
              <a:t>n</a:t>
            </a:r>
            <a:r>
              <a:rPr lang="ru-RU" baseline="30000" dirty="0"/>
              <a:t>-1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Доказательство того факта, что </a:t>
            </a:r>
            <a:r>
              <a:rPr lang="en-US" dirty="0"/>
              <a:t>S = </a:t>
            </a:r>
            <a:r>
              <a:rPr lang="en-US" dirty="0" err="1"/>
              <a:t>ab</a:t>
            </a:r>
            <a:r>
              <a:rPr lang="en-US" baseline="30000" dirty="0" err="1"/>
              <a:t>n</a:t>
            </a:r>
            <a:r>
              <a:rPr lang="ru-RU" baseline="30000" dirty="0"/>
              <a:t>-1</a:t>
            </a:r>
            <a:r>
              <a:rPr lang="ru-RU" dirty="0" smtClean="0"/>
              <a:t> подходит, остается в качестве упражнения.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34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Суффиксный</a:t>
            </a:r>
            <a:r>
              <a:rPr lang="ru-RU" dirty="0"/>
              <a:t> автомат: </a:t>
            </a:r>
            <a:r>
              <a:rPr lang="ru-RU" dirty="0" smtClean="0"/>
              <a:t>количество ребер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/>
          <a:lstStyle/>
          <a:p>
            <a:r>
              <a:rPr lang="ru-RU" dirty="0" smtClean="0"/>
              <a:t>Итак, будем рассматривать автомат </a:t>
            </a:r>
            <a:r>
              <a:rPr lang="en-US" dirty="0" smtClean="0"/>
              <a:t>DAWG(S)</a:t>
            </a:r>
            <a:r>
              <a:rPr lang="ru-RU" dirty="0" smtClean="0"/>
              <a:t>, вершинами которого являются классы эквивалентности </a:t>
            </a:r>
            <a:r>
              <a:rPr lang="en-US" dirty="0" smtClean="0"/>
              <a:t>[X] </a:t>
            </a:r>
            <a:r>
              <a:rPr lang="ru-RU" dirty="0" smtClean="0"/>
              <a:t>для строки </a:t>
            </a:r>
            <a:r>
              <a:rPr lang="en-US" dirty="0" smtClean="0"/>
              <a:t>S.</a:t>
            </a:r>
          </a:p>
          <a:p>
            <a:r>
              <a:rPr lang="ru-RU" dirty="0" smtClean="0"/>
              <a:t>Стартовой вершиной назовем вершину </a:t>
            </a:r>
            <a:r>
              <a:rPr lang="en-US" dirty="0" smtClean="0"/>
              <a:t>[‘’].</a:t>
            </a:r>
          </a:p>
          <a:p>
            <a:r>
              <a:rPr lang="ru-RU" dirty="0" smtClean="0"/>
              <a:t>Будем проводить ребро по символу </a:t>
            </a:r>
            <a:r>
              <a:rPr lang="en-US" dirty="0" smtClean="0"/>
              <a:t>a </a:t>
            </a:r>
            <a:r>
              <a:rPr lang="ru-RU" dirty="0" smtClean="0"/>
              <a:t>из </a:t>
            </a:r>
            <a:r>
              <a:rPr lang="en-US" dirty="0" smtClean="0"/>
              <a:t>[X] </a:t>
            </a:r>
            <a:r>
              <a:rPr lang="ru-RU" dirty="0" smtClean="0"/>
              <a:t>в </a:t>
            </a:r>
            <a:r>
              <a:rPr lang="en-US" dirty="0" smtClean="0"/>
              <a:t>[Y], </a:t>
            </a:r>
            <a:r>
              <a:rPr lang="ru-RU" dirty="0" smtClean="0"/>
              <a:t>если ∃</a:t>
            </a:r>
            <a:r>
              <a:rPr lang="en-US" dirty="0" err="1" smtClean="0"/>
              <a:t>X</a:t>
            </a:r>
            <a:r>
              <a:rPr lang="en-US" baseline="-25000" dirty="0" err="1" smtClean="0"/>
              <a:t>a</a:t>
            </a:r>
            <a:r>
              <a:rPr lang="ru-RU" dirty="0" smtClean="0"/>
              <a:t>∈</a:t>
            </a:r>
            <a:r>
              <a:rPr lang="en-US" dirty="0" smtClean="0"/>
              <a:t>[X],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a</a:t>
            </a:r>
            <a:r>
              <a:rPr lang="ru-RU" dirty="0" smtClean="0"/>
              <a:t>∈</a:t>
            </a:r>
            <a:r>
              <a:rPr lang="en-US" dirty="0" smtClean="0"/>
              <a:t>[Y]: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a</a:t>
            </a:r>
            <a:r>
              <a:rPr lang="en-US" dirty="0" smtClean="0"/>
              <a:t>=</a:t>
            </a:r>
            <a:r>
              <a:rPr lang="en-US" dirty="0" err="1" smtClean="0"/>
              <a:t>X</a:t>
            </a:r>
            <a:r>
              <a:rPr lang="en-US" baseline="-25000" dirty="0" err="1" smtClean="0"/>
              <a:t>a</a:t>
            </a:r>
            <a:r>
              <a:rPr lang="en-US" dirty="0" err="1" smtClean="0"/>
              <a:t>a</a:t>
            </a:r>
            <a:r>
              <a:rPr lang="ru-RU" dirty="0" smtClean="0"/>
              <a:t>.</a:t>
            </a:r>
          </a:p>
          <a:p>
            <a:r>
              <a:rPr lang="ru-RU" u="sng" dirty="0" smtClean="0"/>
              <a:t>Лемма 11.8</a:t>
            </a:r>
            <a:r>
              <a:rPr lang="ru-RU" dirty="0" smtClean="0"/>
              <a:t>: такой автомат есть детерминированный.</a:t>
            </a:r>
          </a:p>
          <a:p>
            <a:r>
              <a:rPr lang="ru-RU" u="sng" dirty="0" smtClean="0"/>
              <a:t>Лемма 11.9</a:t>
            </a:r>
            <a:r>
              <a:rPr lang="ru-RU" dirty="0" smtClean="0"/>
              <a:t>: для строки </a:t>
            </a:r>
            <a:r>
              <a:rPr lang="en-US" dirty="0" smtClean="0"/>
              <a:t>S </a:t>
            </a:r>
            <a:r>
              <a:rPr lang="ru-RU" dirty="0" smtClean="0"/>
              <a:t>длины </a:t>
            </a:r>
            <a:r>
              <a:rPr lang="en-US" dirty="0" smtClean="0"/>
              <a:t>n</a:t>
            </a:r>
            <a:r>
              <a:rPr lang="ru-RU" dirty="0" smtClean="0"/>
              <a:t>⩾</a:t>
            </a:r>
            <a:r>
              <a:rPr lang="en-US" dirty="0" smtClean="0"/>
              <a:t>3, </a:t>
            </a:r>
            <a:r>
              <a:rPr lang="ru-RU" dirty="0" smtClean="0"/>
              <a:t>количество ребер в автомате не превосходит </a:t>
            </a:r>
            <a:r>
              <a:rPr lang="en-US" dirty="0" smtClean="0"/>
              <a:t>3n – 4.</a:t>
            </a: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34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Суффиксный</a:t>
            </a:r>
            <a:r>
              <a:rPr lang="ru-RU" dirty="0"/>
              <a:t> автомат: количество ребер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r>
              <a:rPr lang="ru-RU" dirty="0" smtClean="0"/>
              <a:t>Доказательство леммы 11.9:</a:t>
            </a:r>
          </a:p>
          <a:p>
            <a:pPr lvl="1"/>
            <a:r>
              <a:rPr lang="ru-RU" dirty="0" smtClean="0"/>
              <a:t>Заметим, что наш автомат ациклический, и любая вершина автомата лежит на пути из стартовой вершины </a:t>
            </a:r>
            <a:r>
              <a:rPr lang="en-US" dirty="0" smtClean="0"/>
              <a:t>[‘’] </a:t>
            </a:r>
            <a:r>
              <a:rPr lang="ru-RU" dirty="0" smtClean="0"/>
              <a:t>в «сток»</a:t>
            </a:r>
            <a:r>
              <a:rPr lang="en-US" dirty="0" smtClean="0"/>
              <a:t> [S].</a:t>
            </a:r>
            <a:endParaRPr lang="ru-RU" dirty="0" smtClean="0"/>
          </a:p>
          <a:p>
            <a:pPr lvl="1"/>
            <a:r>
              <a:rPr lang="ru-RU" dirty="0" smtClean="0"/>
              <a:t>Выделим в автомате </a:t>
            </a:r>
            <a:r>
              <a:rPr lang="ru-RU" dirty="0" err="1" smtClean="0"/>
              <a:t>остовное</a:t>
            </a:r>
            <a:r>
              <a:rPr lang="ru-RU" dirty="0" smtClean="0"/>
              <a:t> дерево с корнем в </a:t>
            </a:r>
            <a:r>
              <a:rPr lang="en-US" dirty="0" smtClean="0"/>
              <a:t>[S], </a:t>
            </a:r>
            <a:r>
              <a:rPr lang="ru-RU" dirty="0" err="1" smtClean="0"/>
              <a:t>т.ч</a:t>
            </a:r>
            <a:r>
              <a:rPr lang="ru-RU" dirty="0" smtClean="0"/>
              <a:t>. </a:t>
            </a:r>
            <a:r>
              <a:rPr lang="ru-RU" dirty="0"/>
              <a:t>и</a:t>
            </a:r>
            <a:r>
              <a:rPr lang="ru-RU" dirty="0" smtClean="0"/>
              <a:t>з каждой вершины можно добраться в </a:t>
            </a:r>
            <a:r>
              <a:rPr lang="en-US" dirty="0" smtClean="0"/>
              <a:t>[S] </a:t>
            </a:r>
            <a:r>
              <a:rPr lang="ru-RU" dirty="0" smtClean="0"/>
              <a:t>строго по остову.</a:t>
            </a:r>
          </a:p>
          <a:p>
            <a:pPr lvl="1"/>
            <a:r>
              <a:rPr lang="ru-RU" dirty="0" smtClean="0"/>
              <a:t>Сопоставим каждому ребру не из остова путь из </a:t>
            </a:r>
            <a:r>
              <a:rPr lang="en-US" dirty="0" smtClean="0"/>
              <a:t>[‘’] </a:t>
            </a:r>
            <a:r>
              <a:rPr lang="ru-RU" dirty="0" smtClean="0"/>
              <a:t>в </a:t>
            </a:r>
            <a:r>
              <a:rPr lang="en-US" dirty="0" smtClean="0"/>
              <a:t>[S], </a:t>
            </a:r>
            <a:r>
              <a:rPr lang="ru-RU" dirty="0" smtClean="0"/>
              <a:t>идущий после ребра строго по остову;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ru-RU" dirty="0" err="1" smtClean="0"/>
              <a:t>оответствующая</a:t>
            </a:r>
            <a:r>
              <a:rPr lang="ru-RU" dirty="0" smtClean="0"/>
              <a:t> такому пути строка есть непустой суффикс </a:t>
            </a:r>
            <a:r>
              <a:rPr lang="en-US" dirty="0" smtClean="0"/>
              <a:t>S</a:t>
            </a:r>
            <a:r>
              <a:rPr lang="ru-RU" dirty="0" smtClean="0"/>
              <a:t>, причем для каждого ребра своя.</a:t>
            </a:r>
          </a:p>
        </p:txBody>
      </p:sp>
    </p:spTree>
    <p:extLst>
      <p:ext uri="{BB962C8B-B14F-4D97-AF65-F5344CB8AC3E}">
        <p14:creationId xmlns:p14="http://schemas.microsoft.com/office/powerpoint/2010/main" val="249726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Суффиксный</a:t>
            </a:r>
            <a:r>
              <a:rPr lang="ru-RU" dirty="0"/>
              <a:t> автомат: количество ребер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Доказательство леммы </a:t>
            </a:r>
            <a:r>
              <a:rPr lang="ru-RU" dirty="0" smtClean="0"/>
              <a:t>11.9:</a:t>
            </a:r>
          </a:p>
          <a:p>
            <a:pPr lvl="1"/>
            <a:r>
              <a:rPr lang="ru-RU" dirty="0" smtClean="0"/>
              <a:t>В силу того, что один из суффиксов проходит строго по остову, количество ребер не из остова не превосходит </a:t>
            </a:r>
            <a:r>
              <a:rPr lang="en-US" dirty="0" smtClean="0"/>
              <a:t>n-1.</a:t>
            </a:r>
          </a:p>
          <a:p>
            <a:pPr lvl="1"/>
            <a:r>
              <a:rPr lang="ru-RU" dirty="0" smtClean="0"/>
              <a:t>Следовательно, общее число ребер не превосходит 3</a:t>
            </a:r>
            <a:r>
              <a:rPr lang="en-US" dirty="0" smtClean="0"/>
              <a:t>n-3.</a:t>
            </a:r>
          </a:p>
          <a:p>
            <a:pPr lvl="1"/>
            <a:r>
              <a:rPr lang="ru-RU" dirty="0" smtClean="0"/>
              <a:t>Однако оценка </a:t>
            </a:r>
            <a:r>
              <a:rPr lang="en-US" dirty="0" smtClean="0"/>
              <a:t>3n-3 </a:t>
            </a:r>
            <a:r>
              <a:rPr lang="ru-RU" dirty="0" smtClean="0"/>
              <a:t>может быть достижима, лишь если вершин в дереве ровно </a:t>
            </a:r>
            <a:r>
              <a:rPr lang="en-US" dirty="0" smtClean="0"/>
              <a:t>2n-1!</a:t>
            </a:r>
          </a:p>
          <a:p>
            <a:pPr lvl="1"/>
            <a:r>
              <a:rPr lang="ru-RU" dirty="0" smtClean="0"/>
              <a:t>Для строки </a:t>
            </a:r>
            <a:r>
              <a:rPr lang="en-US" dirty="0" err="1" smtClean="0"/>
              <a:t>ab</a:t>
            </a:r>
            <a:r>
              <a:rPr lang="en-US" baseline="30000" dirty="0" err="1" smtClean="0"/>
              <a:t>n</a:t>
            </a:r>
            <a:r>
              <a:rPr lang="ru-RU" baseline="30000" dirty="0"/>
              <a:t>-1 </a:t>
            </a:r>
            <a:r>
              <a:rPr lang="ru-RU" dirty="0" smtClean="0"/>
              <a:t>оценка не достигается (проверьте!); следовательно, в силу леммы количество ребер в автомате не превосходит </a:t>
            </a:r>
            <a:r>
              <a:rPr lang="en-US" dirty="0" smtClean="0"/>
              <a:t>3n-4, QED.</a:t>
            </a:r>
            <a:endParaRPr lang="ru-RU" dirty="0"/>
          </a:p>
          <a:p>
            <a:r>
              <a:rPr lang="ru-RU" dirty="0" smtClean="0"/>
              <a:t>Предлагаемая оценка достигается в случае, например, строки </a:t>
            </a:r>
            <a:r>
              <a:rPr lang="en-US" dirty="0" err="1"/>
              <a:t>ab</a:t>
            </a:r>
            <a:r>
              <a:rPr lang="en-US" baseline="30000" dirty="0" err="1"/>
              <a:t>n</a:t>
            </a:r>
            <a:r>
              <a:rPr lang="ru-RU" baseline="30000" dirty="0" smtClean="0"/>
              <a:t>-2</a:t>
            </a:r>
            <a:r>
              <a:rPr lang="ru-RU" dirty="0" smtClean="0"/>
              <a:t>с.</a:t>
            </a:r>
          </a:p>
          <a:p>
            <a:r>
              <a:rPr lang="ru-RU" dirty="0" smtClean="0"/>
              <a:t>Но как же такой автомат построить?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818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>
            <a:normAutofit/>
          </a:bodyPr>
          <a:lstStyle/>
          <a:p>
            <a:r>
              <a:rPr lang="ru-RU" dirty="0" err="1" smtClean="0"/>
              <a:t>Суффиксный</a:t>
            </a:r>
            <a:r>
              <a:rPr lang="ru-RU" dirty="0" smtClean="0"/>
              <a:t> автомат: построение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/>
          <a:lstStyle/>
          <a:p>
            <a:r>
              <a:rPr lang="ru-RU" dirty="0" smtClean="0"/>
              <a:t>Будем строить </a:t>
            </a:r>
            <a:r>
              <a:rPr lang="en-US" dirty="0" smtClean="0"/>
              <a:t>DAWG(S), </a:t>
            </a:r>
            <a:r>
              <a:rPr lang="ru-RU" dirty="0" smtClean="0"/>
              <a:t>приписывая к текущей строке </a:t>
            </a:r>
            <a:r>
              <a:rPr lang="en-US" dirty="0" smtClean="0"/>
              <a:t>S </a:t>
            </a:r>
            <a:r>
              <a:rPr lang="ru-RU" dirty="0" smtClean="0"/>
              <a:t>по символу.</a:t>
            </a:r>
          </a:p>
          <a:p>
            <a:r>
              <a:rPr lang="ru-RU" dirty="0" smtClean="0"/>
              <a:t>Исследуем, как будут изменяться классы эквивалентности при переходе </a:t>
            </a:r>
            <a:r>
              <a:rPr lang="en-US" dirty="0" smtClean="0"/>
              <a:t>S-&gt;</a:t>
            </a:r>
            <a:r>
              <a:rPr lang="en-US" dirty="0" err="1" smtClean="0"/>
              <a:t>Sc</a:t>
            </a:r>
            <a:r>
              <a:rPr lang="en-US" dirty="0" smtClean="0"/>
              <a:t>, </a:t>
            </a:r>
            <a:r>
              <a:rPr lang="ru-RU" dirty="0" smtClean="0"/>
              <a:t>где с – некий символ.</a:t>
            </a:r>
          </a:p>
          <a:p>
            <a:r>
              <a:rPr lang="ru-RU" u="sng" dirty="0" smtClean="0"/>
              <a:t>Лемма 11.10</a:t>
            </a:r>
            <a:r>
              <a:rPr lang="ru-RU" dirty="0" smtClean="0"/>
              <a:t>: пусть </a:t>
            </a:r>
            <a:r>
              <a:rPr lang="en-US" dirty="0" smtClean="0"/>
              <a:t>X = longest([X]</a:t>
            </a:r>
            <a:r>
              <a:rPr lang="en-US" baseline="-25000" dirty="0" smtClean="0"/>
              <a:t>S</a:t>
            </a:r>
            <a:r>
              <a:rPr lang="en-US" dirty="0" smtClean="0"/>
              <a:t>). </a:t>
            </a:r>
            <a:r>
              <a:rPr lang="ru-RU" dirty="0" smtClean="0"/>
              <a:t>Тогда </a:t>
            </a:r>
            <a:r>
              <a:rPr lang="en-US" dirty="0"/>
              <a:t>X = longest([</a:t>
            </a:r>
            <a:r>
              <a:rPr lang="en-US" dirty="0" smtClean="0"/>
              <a:t>X]</a:t>
            </a:r>
            <a:r>
              <a:rPr lang="en-US" baseline="-25000" dirty="0" smtClean="0"/>
              <a:t>S</a:t>
            </a:r>
            <a:r>
              <a:rPr lang="ru-RU" baseline="-25000" dirty="0" smtClean="0"/>
              <a:t>с</a:t>
            </a:r>
            <a:r>
              <a:rPr lang="en-US" dirty="0" smtClean="0"/>
              <a:t>).</a:t>
            </a:r>
            <a:endParaRPr lang="ru-RU" dirty="0" smtClean="0"/>
          </a:p>
          <a:p>
            <a:r>
              <a:rPr lang="ru-RU" dirty="0" smtClean="0"/>
              <a:t>Лемма 11.10 есть прямое следствие леммы 11.4.</a:t>
            </a:r>
          </a:p>
          <a:p>
            <a:r>
              <a:rPr lang="ru-RU" dirty="0" smtClean="0"/>
              <a:t>Пусть </a:t>
            </a: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ru-RU" baseline="-25000" dirty="0" smtClean="0"/>
              <a:t>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максимальный по длине суффикс строки </a:t>
            </a:r>
            <a:r>
              <a:rPr lang="en-US" dirty="0" err="1" smtClean="0"/>
              <a:t>Sc</a:t>
            </a:r>
            <a:r>
              <a:rPr lang="en-US" dirty="0" smtClean="0"/>
              <a:t>, </a:t>
            </a:r>
            <a:r>
              <a:rPr lang="ru-RU" dirty="0" smtClean="0"/>
              <a:t>встречающийся в </a:t>
            </a:r>
            <a:r>
              <a:rPr lang="en-US" dirty="0" smtClean="0"/>
              <a:t>S </a:t>
            </a:r>
            <a:r>
              <a:rPr lang="ru-RU" dirty="0" smtClean="0"/>
              <a:t>как подстрока.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242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>
            <a:normAutofit/>
          </a:bodyPr>
          <a:lstStyle/>
          <a:p>
            <a:r>
              <a:rPr lang="ru-RU" dirty="0" err="1"/>
              <a:t>Суффиксный</a:t>
            </a:r>
            <a:r>
              <a:rPr lang="ru-RU" dirty="0"/>
              <a:t> автомат: построение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r>
              <a:rPr lang="ru-RU" u="sng" dirty="0" smtClean="0"/>
              <a:t>Лемма 11.11</a:t>
            </a:r>
            <a:r>
              <a:rPr lang="ru-RU" dirty="0" smtClean="0"/>
              <a:t>: пусть Х </a:t>
            </a:r>
            <a:r>
              <a:rPr lang="en-US" dirty="0" smtClean="0"/>
              <a:t>= </a:t>
            </a:r>
            <a:r>
              <a:rPr lang="en-US" dirty="0"/>
              <a:t>longest([X]</a:t>
            </a:r>
            <a:r>
              <a:rPr lang="en-US" baseline="-25000" dirty="0"/>
              <a:t>S</a:t>
            </a:r>
            <a:r>
              <a:rPr lang="ru-RU" baseline="-25000" dirty="0"/>
              <a:t>с</a:t>
            </a:r>
            <a:r>
              <a:rPr lang="en-US" dirty="0" smtClean="0"/>
              <a:t>). </a:t>
            </a:r>
            <a:r>
              <a:rPr lang="ru-RU" dirty="0" smtClean="0"/>
              <a:t>Тогда верно одно из следующих трех утверждений:</a:t>
            </a:r>
          </a:p>
          <a:p>
            <a:pPr lvl="1"/>
            <a:r>
              <a:rPr lang="en-US" dirty="0" smtClean="0"/>
              <a:t>X = </a:t>
            </a:r>
            <a:r>
              <a:rPr lang="en-US" dirty="0" err="1" smtClean="0"/>
              <a:t>Sc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X = </a:t>
            </a:r>
            <a:r>
              <a:rPr lang="en-US" dirty="0"/>
              <a:t>longest([</a:t>
            </a:r>
            <a:r>
              <a:rPr lang="en-US" dirty="0" smtClean="0"/>
              <a:t>X]</a:t>
            </a:r>
            <a:r>
              <a:rPr lang="en-US" baseline="-25000" dirty="0" smtClean="0"/>
              <a:t>S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X = 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 smtClean="0"/>
              <a:t>.</a:t>
            </a:r>
          </a:p>
          <a:p>
            <a:r>
              <a:rPr lang="ru-RU" dirty="0" smtClean="0"/>
              <a:t>Доказательство:</a:t>
            </a:r>
          </a:p>
          <a:p>
            <a:pPr lvl="1"/>
            <a:r>
              <a:rPr lang="ru-RU" dirty="0" smtClean="0"/>
              <a:t>Заметим, что все подстроки </a:t>
            </a:r>
            <a:r>
              <a:rPr lang="en-US" dirty="0" err="1" smtClean="0"/>
              <a:t>Sc</a:t>
            </a:r>
            <a:r>
              <a:rPr lang="en-US" dirty="0" smtClean="0"/>
              <a:t>, </a:t>
            </a:r>
            <a:r>
              <a:rPr lang="ru-RU" dirty="0" smtClean="0"/>
              <a:t>не являющиеся подстроками </a:t>
            </a:r>
            <a:r>
              <a:rPr lang="en-US" dirty="0" smtClean="0"/>
              <a:t>S, </a:t>
            </a:r>
            <a:r>
              <a:rPr lang="ru-RU" dirty="0" smtClean="0"/>
              <a:t>представляют </a:t>
            </a:r>
            <a:r>
              <a:rPr lang="en-US" dirty="0" smtClean="0"/>
              <a:t>[</a:t>
            </a:r>
            <a:r>
              <a:rPr lang="en-US" dirty="0" err="1" smtClean="0"/>
              <a:t>Sc</a:t>
            </a:r>
            <a:r>
              <a:rPr lang="en-US" dirty="0" smtClean="0"/>
              <a:t>]</a:t>
            </a:r>
            <a:r>
              <a:rPr lang="en-US" baseline="-25000" dirty="0" smtClean="0"/>
              <a:t>S</a:t>
            </a:r>
            <a:r>
              <a:rPr lang="ru-RU" baseline="-25000" dirty="0"/>
              <a:t>с</a:t>
            </a:r>
            <a:r>
              <a:rPr lang="en-US" dirty="0" smtClean="0"/>
              <a:t>.</a:t>
            </a:r>
          </a:p>
          <a:p>
            <a:pPr lvl="1"/>
            <a:r>
              <a:rPr lang="ru-RU" dirty="0" smtClean="0"/>
              <a:t>Итак, пусть Х – подстрока </a:t>
            </a:r>
            <a:r>
              <a:rPr lang="en-US" dirty="0" smtClean="0"/>
              <a:t>S, X = longest([X]</a:t>
            </a:r>
            <a:r>
              <a:rPr lang="en-US" baseline="-25000" dirty="0" smtClean="0"/>
              <a:t>S</a:t>
            </a:r>
            <a:r>
              <a:rPr lang="ru-RU" baseline="-25000" dirty="0" smtClean="0"/>
              <a:t>с</a:t>
            </a:r>
            <a:r>
              <a:rPr lang="en-US" dirty="0" smtClean="0"/>
              <a:t>), </a:t>
            </a:r>
            <a:r>
              <a:rPr lang="ru-RU" dirty="0" smtClean="0"/>
              <a:t>но </a:t>
            </a:r>
            <a:r>
              <a:rPr lang="en-US" dirty="0" smtClean="0"/>
              <a:t>          X </a:t>
            </a:r>
            <a:r>
              <a:rPr lang="ru-RU" dirty="0" smtClean="0"/>
              <a:t>≠</a:t>
            </a:r>
            <a:r>
              <a:rPr lang="en-US" dirty="0" smtClean="0"/>
              <a:t> longest</a:t>
            </a:r>
            <a:r>
              <a:rPr lang="en-US" dirty="0"/>
              <a:t>([</a:t>
            </a:r>
            <a:r>
              <a:rPr lang="en-US" dirty="0" smtClean="0"/>
              <a:t>X]</a:t>
            </a:r>
            <a:r>
              <a:rPr lang="en-US" baseline="-25000" dirty="0" smtClean="0"/>
              <a:t>S</a:t>
            </a:r>
            <a:r>
              <a:rPr lang="en-US" dirty="0" smtClean="0"/>
              <a:t>).</a:t>
            </a:r>
            <a:endParaRPr lang="ru-RU" dirty="0" smtClean="0"/>
          </a:p>
          <a:p>
            <a:pPr lvl="1"/>
            <a:r>
              <a:rPr lang="ru-RU" dirty="0" smtClean="0"/>
              <a:t>В каком случае это может быть?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786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rmAutofit/>
          </a:bodyPr>
          <a:lstStyle/>
          <a:p>
            <a:r>
              <a:rPr lang="ru-RU" dirty="0" err="1"/>
              <a:t>Суффиксный</a:t>
            </a:r>
            <a:r>
              <a:rPr lang="ru-RU" dirty="0"/>
              <a:t> автомат: построение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Доказательство леммы 11</a:t>
            </a:r>
            <a:r>
              <a:rPr lang="en-US" dirty="0"/>
              <a:t>.</a:t>
            </a:r>
            <a:r>
              <a:rPr lang="ru-RU" dirty="0" smtClean="0"/>
              <a:t>11:</a:t>
            </a:r>
          </a:p>
          <a:p>
            <a:pPr lvl="1"/>
            <a:r>
              <a:rPr lang="ru-RU" dirty="0" smtClean="0"/>
              <a:t>Такая Х требует выполнения следующих условий:</a:t>
            </a:r>
          </a:p>
          <a:p>
            <a:pPr lvl="2"/>
            <a:r>
              <a:rPr lang="ru-RU" dirty="0" smtClean="0"/>
              <a:t>Перед всеми вхождениями </a:t>
            </a:r>
            <a:r>
              <a:rPr lang="en-US" dirty="0" smtClean="0"/>
              <a:t>X </a:t>
            </a:r>
            <a:r>
              <a:rPr lang="ru-RU" dirty="0" smtClean="0"/>
              <a:t>в </a:t>
            </a:r>
            <a:r>
              <a:rPr lang="en-US" dirty="0" smtClean="0"/>
              <a:t>S </a:t>
            </a:r>
            <a:r>
              <a:rPr lang="ru-RU" dirty="0" smtClean="0"/>
              <a:t>находится некоторый символ </a:t>
            </a:r>
            <a:r>
              <a:rPr lang="en-US" dirty="0" smtClean="0"/>
              <a:t>a</a:t>
            </a:r>
            <a:r>
              <a:rPr lang="ru-RU" dirty="0" smtClean="0"/>
              <a:t>∈</a:t>
            </a:r>
            <a:r>
              <a:rPr lang="en-US" dirty="0" smtClean="0"/>
              <a:t>A, </a:t>
            </a:r>
            <a:r>
              <a:rPr lang="ru-RU" dirty="0" smtClean="0"/>
              <a:t> причем один и тот же;</a:t>
            </a:r>
          </a:p>
          <a:p>
            <a:pPr lvl="2"/>
            <a:r>
              <a:rPr lang="ru-RU" dirty="0" smtClean="0"/>
              <a:t>Х – суффикс </a:t>
            </a:r>
            <a:r>
              <a:rPr lang="en-US" dirty="0" err="1" smtClean="0"/>
              <a:t>Sc</a:t>
            </a:r>
            <a:r>
              <a:rPr lang="en-US" dirty="0" smtClean="0"/>
              <a:t>;</a:t>
            </a:r>
          </a:p>
          <a:p>
            <a:pPr lvl="2"/>
            <a:r>
              <a:rPr lang="ru-RU" dirty="0" smtClean="0"/>
              <a:t>Также суффиксом </a:t>
            </a:r>
            <a:r>
              <a:rPr lang="en-US" dirty="0" err="1" smtClean="0"/>
              <a:t>Sc</a:t>
            </a:r>
            <a:r>
              <a:rPr lang="ru-RU" dirty="0" smtClean="0"/>
              <a:t> является строка </a:t>
            </a:r>
            <a:r>
              <a:rPr lang="en-US" dirty="0" err="1" smtClean="0"/>
              <a:t>bX</a:t>
            </a:r>
            <a:r>
              <a:rPr lang="en-US" dirty="0" smtClean="0"/>
              <a:t>, </a:t>
            </a:r>
            <a:r>
              <a:rPr lang="ru-RU" dirty="0" smtClean="0"/>
              <a:t>где </a:t>
            </a:r>
            <a:r>
              <a:rPr lang="en-US" dirty="0" smtClean="0"/>
              <a:t>b</a:t>
            </a:r>
            <a:r>
              <a:rPr lang="ru-RU" dirty="0" smtClean="0"/>
              <a:t>∈</a:t>
            </a:r>
            <a:r>
              <a:rPr lang="en-US" dirty="0"/>
              <a:t>A, a</a:t>
            </a:r>
            <a:r>
              <a:rPr lang="ru-RU" dirty="0"/>
              <a:t>≠</a:t>
            </a:r>
            <a:r>
              <a:rPr lang="en-US" dirty="0" smtClean="0"/>
              <a:t>b.</a:t>
            </a:r>
          </a:p>
          <a:p>
            <a:pPr lvl="1"/>
            <a:r>
              <a:rPr lang="ru-RU" dirty="0" smtClean="0"/>
              <a:t>Т.к. </a:t>
            </a:r>
            <a:r>
              <a:rPr lang="en-US" dirty="0" err="1" smtClean="0"/>
              <a:t>bX</a:t>
            </a:r>
            <a:r>
              <a:rPr lang="en-US" dirty="0" smtClean="0"/>
              <a:t> </a:t>
            </a:r>
            <a:r>
              <a:rPr lang="ru-RU" dirty="0" smtClean="0"/>
              <a:t>не есть подстрока </a:t>
            </a:r>
            <a:r>
              <a:rPr lang="en-US" dirty="0" smtClean="0"/>
              <a:t>S, </a:t>
            </a:r>
            <a:r>
              <a:rPr lang="ru-RU" dirty="0" smtClean="0"/>
              <a:t>то Х = 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ru-RU" dirty="0" smtClean="0"/>
              <a:t>, </a:t>
            </a:r>
            <a:r>
              <a:rPr lang="en-US" dirty="0" smtClean="0"/>
              <a:t>QED.</a:t>
            </a:r>
          </a:p>
          <a:p>
            <a:r>
              <a:rPr lang="ru-RU" dirty="0" smtClean="0"/>
              <a:t>Лемма 11.11 означает, что на каждом шаге в автомат добавляется не более чем 2 вершины, что еще раз доказывает лемму 11.7.</a:t>
            </a:r>
          </a:p>
          <a:p>
            <a:r>
              <a:rPr lang="ru-RU" dirty="0" smtClean="0"/>
              <a:t>Но как понять, какие вершины появляются? Какие ребра добавляются? Есть ли изменившиеся ребра, и если да, то какие?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749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Суффиксный</a:t>
            </a:r>
            <a:r>
              <a:rPr lang="ru-RU" dirty="0" smtClean="0"/>
              <a:t> автомат</a:t>
            </a:r>
            <a:r>
              <a:rPr lang="en-US" dirty="0" smtClean="0"/>
              <a:t>: </a:t>
            </a:r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Дана строка </a:t>
            </a:r>
            <a:r>
              <a:rPr lang="en-US" dirty="0" smtClean="0"/>
              <a:t>S </a:t>
            </a:r>
            <a:r>
              <a:rPr lang="ru-RU" dirty="0" smtClean="0"/>
              <a:t>над константного размера алфавитом А</a:t>
            </a:r>
            <a:r>
              <a:rPr lang="en-US" dirty="0" smtClean="0"/>
              <a:t>.</a:t>
            </a:r>
            <a:r>
              <a:rPr lang="ru-RU" dirty="0" smtClean="0"/>
              <a:t> Хотим построить детерминированный конечной автомат, принимающий суффиксы строки </a:t>
            </a:r>
            <a:r>
              <a:rPr lang="en-US" dirty="0" smtClean="0"/>
              <a:t>S, </a:t>
            </a:r>
            <a:r>
              <a:rPr lang="ru-RU" dirty="0" smtClean="0"/>
              <a:t>и только их.</a:t>
            </a:r>
          </a:p>
          <a:p>
            <a:r>
              <a:rPr lang="ru-RU" dirty="0" smtClean="0"/>
              <a:t>Также мы хотим, чтобы алгоритм строил минимальный такой автомат.</a:t>
            </a:r>
          </a:p>
          <a:p>
            <a:r>
              <a:rPr lang="ru-RU" dirty="0" smtClean="0"/>
              <a:t>Очевидно, построив такой автомат, мы сможем, например, понимать, встречается ли строка </a:t>
            </a:r>
            <a:r>
              <a:rPr lang="en-US" dirty="0" smtClean="0"/>
              <a:t>P </a:t>
            </a:r>
            <a:r>
              <a:rPr lang="ru-RU" dirty="0" smtClean="0"/>
              <a:t>в </a:t>
            </a:r>
            <a:r>
              <a:rPr lang="en-US" dirty="0" smtClean="0"/>
              <a:t>S </a:t>
            </a:r>
            <a:r>
              <a:rPr lang="ru-RU" dirty="0" smtClean="0"/>
              <a:t>как подстрока; более того, с помощью дополнительного </a:t>
            </a:r>
            <a:r>
              <a:rPr lang="ru-RU" dirty="0" err="1" smtClean="0"/>
              <a:t>предподсчета</a:t>
            </a:r>
            <a:r>
              <a:rPr lang="ru-RU" dirty="0" smtClean="0"/>
              <a:t> мы могли бы находить первое вхождение, последнее вхождение, количество вхождений и т.п. .</a:t>
            </a:r>
          </a:p>
          <a:p>
            <a:r>
              <a:rPr lang="ru-RU" dirty="0" smtClean="0"/>
              <a:t>Но как же построить такой автомат?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8980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334"/>
            <a:ext cx="9144000" cy="980728"/>
          </a:xfrm>
        </p:spPr>
        <p:txBody>
          <a:bodyPr>
            <a:normAutofit/>
          </a:bodyPr>
          <a:lstStyle/>
          <a:p>
            <a:r>
              <a:rPr lang="ru-RU" dirty="0" err="1"/>
              <a:t>Суффиксный</a:t>
            </a:r>
            <a:r>
              <a:rPr lang="ru-RU" dirty="0"/>
              <a:t> автомат: построение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 lnSpcReduction="10000"/>
          </a:bodyPr>
          <a:lstStyle/>
          <a:p>
            <a:r>
              <a:rPr lang="ru-RU" u="sng" dirty="0" smtClean="0"/>
              <a:t>Лемма 11.11.1</a:t>
            </a:r>
            <a:r>
              <a:rPr lang="ru-RU" dirty="0" smtClean="0"/>
              <a:t>: В </a:t>
            </a:r>
            <a:r>
              <a:rPr lang="en-US" dirty="0" smtClean="0"/>
              <a:t>DAWG(S) </a:t>
            </a:r>
            <a:r>
              <a:rPr lang="ru-RU" dirty="0" smtClean="0"/>
              <a:t>вершины, в классах эквивалентности которых лежат суффиксы, представляют собой </a:t>
            </a:r>
            <a:r>
              <a:rPr lang="ru-RU" dirty="0" err="1" smtClean="0"/>
              <a:t>суффиксный</a:t>
            </a:r>
            <a:r>
              <a:rPr lang="ru-RU" dirty="0" smtClean="0"/>
              <a:t> путь </a:t>
            </a:r>
            <a:r>
              <a:rPr lang="en-US" dirty="0"/>
              <a:t>[</a:t>
            </a:r>
            <a:r>
              <a:rPr lang="en-US" dirty="0" smtClean="0"/>
              <a:t>S], </a:t>
            </a:r>
            <a:r>
              <a:rPr lang="en-US" dirty="0" err="1" smtClean="0"/>
              <a:t>suff</a:t>
            </a:r>
            <a:r>
              <a:rPr lang="en-US" dirty="0" smtClean="0"/>
              <a:t>([S]), </a:t>
            </a:r>
            <a:r>
              <a:rPr lang="en-US" dirty="0" err="1" smtClean="0"/>
              <a:t>suff</a:t>
            </a:r>
            <a:r>
              <a:rPr lang="en-US" dirty="0" smtClean="0"/>
              <a:t>(</a:t>
            </a:r>
            <a:r>
              <a:rPr lang="en-US" dirty="0" err="1" smtClean="0"/>
              <a:t>suff</a:t>
            </a:r>
            <a:r>
              <a:rPr lang="en-US" dirty="0" smtClean="0"/>
              <a:t>([S])), …, [‘’].</a:t>
            </a:r>
            <a:endParaRPr lang="ru-RU" dirty="0" smtClean="0"/>
          </a:p>
          <a:p>
            <a:r>
              <a:rPr lang="ru-RU" u="sng" dirty="0"/>
              <a:t>Лемма </a:t>
            </a:r>
            <a:r>
              <a:rPr lang="ru-RU" u="sng" dirty="0" smtClean="0"/>
              <a:t>11.11.2:</a:t>
            </a:r>
            <a:r>
              <a:rPr lang="ru-RU" dirty="0" smtClean="0"/>
              <a:t> если </a:t>
            </a: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ru-RU" baseline="-25000" dirty="0" smtClean="0"/>
              <a:t> </a:t>
            </a:r>
            <a:r>
              <a:rPr lang="ru-RU" dirty="0" smtClean="0"/>
              <a:t>= </a:t>
            </a:r>
            <a:r>
              <a:rPr lang="en-US" dirty="0" smtClean="0"/>
              <a:t>longest(S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  <a:r>
              <a:rPr lang="en-US" baseline="-25000" dirty="0" smtClean="0"/>
              <a:t>S</a:t>
            </a:r>
            <a:r>
              <a:rPr lang="en-US" dirty="0" smtClean="0"/>
              <a:t>, </a:t>
            </a:r>
            <a:r>
              <a:rPr lang="ru-RU" dirty="0" smtClean="0"/>
              <a:t>то </a:t>
            </a:r>
            <a:r>
              <a:rPr lang="en-US" dirty="0"/>
              <a:t>[</a:t>
            </a:r>
            <a:r>
              <a:rPr lang="en-US" dirty="0" err="1"/>
              <a:t>Sc</a:t>
            </a:r>
            <a:r>
              <a:rPr lang="en-US" dirty="0"/>
              <a:t>]</a:t>
            </a:r>
            <a:r>
              <a:rPr lang="en-US" baseline="-25000" dirty="0"/>
              <a:t>S</a:t>
            </a:r>
            <a:r>
              <a:rPr lang="ru-RU" baseline="-25000" dirty="0"/>
              <a:t>с </a:t>
            </a:r>
            <a:r>
              <a:rPr lang="ru-RU" dirty="0" smtClean="0"/>
              <a:t>– единственная новая вершина; в противном случае, </a:t>
            </a:r>
            <a:r>
              <a:rPr lang="en-US" dirty="0"/>
              <a:t>[</a:t>
            </a: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/>
              <a:t>]</a:t>
            </a:r>
            <a:r>
              <a:rPr lang="en-US" baseline="-25000" dirty="0" smtClean="0"/>
              <a:t>S</a:t>
            </a:r>
            <a:r>
              <a:rPr lang="en-US" dirty="0" smtClean="0"/>
              <a:t> </a:t>
            </a:r>
            <a:r>
              <a:rPr lang="ru-RU" dirty="0" smtClean="0"/>
              <a:t>распадается на</a:t>
            </a:r>
            <a:r>
              <a:rPr lang="en-US" dirty="0" smtClean="0"/>
              <a:t> </a:t>
            </a:r>
            <a:r>
              <a:rPr lang="en-US" dirty="0"/>
              <a:t>[longest(S</a:t>
            </a:r>
            <a:r>
              <a:rPr lang="en-US" baseline="-25000" dirty="0"/>
              <a:t>0</a:t>
            </a:r>
            <a:r>
              <a:rPr lang="en-US" dirty="0"/>
              <a:t>)]</a:t>
            </a:r>
            <a:r>
              <a:rPr lang="en-US" baseline="-25000" dirty="0"/>
              <a:t>S </a:t>
            </a:r>
            <a:r>
              <a:rPr lang="ru-RU" dirty="0" smtClean="0"/>
              <a:t>и </a:t>
            </a:r>
            <a:r>
              <a:rPr lang="en-US" dirty="0"/>
              <a:t>[S</a:t>
            </a:r>
            <a:r>
              <a:rPr lang="en-US" baseline="-25000" dirty="0"/>
              <a:t>0</a:t>
            </a:r>
            <a:r>
              <a:rPr lang="en-US" dirty="0"/>
              <a:t>]</a:t>
            </a:r>
            <a:r>
              <a:rPr lang="en-US" baseline="-25000" dirty="0"/>
              <a:t>S</a:t>
            </a:r>
            <a:r>
              <a:rPr lang="ru-RU" baseline="-25000" dirty="0"/>
              <a:t>с</a:t>
            </a:r>
            <a:r>
              <a:rPr lang="ru-RU" dirty="0" smtClean="0"/>
              <a:t>, причем </a:t>
            </a:r>
            <a:r>
              <a:rPr lang="en-US" dirty="0"/>
              <a:t>S</a:t>
            </a:r>
            <a:r>
              <a:rPr lang="en-US" baseline="-25000" dirty="0"/>
              <a:t>0 </a:t>
            </a:r>
            <a:r>
              <a:rPr lang="ru-RU" dirty="0" smtClean="0"/>
              <a:t>=</a:t>
            </a:r>
            <a:r>
              <a:rPr lang="en-US" dirty="0" smtClean="0"/>
              <a:t> longest(</a:t>
            </a:r>
            <a:r>
              <a:rPr lang="en-US" dirty="0"/>
              <a:t>[S</a:t>
            </a:r>
            <a:r>
              <a:rPr lang="en-US" baseline="-25000" dirty="0"/>
              <a:t>0</a:t>
            </a:r>
            <a:r>
              <a:rPr lang="en-US" dirty="0"/>
              <a:t>]</a:t>
            </a:r>
            <a:r>
              <a:rPr lang="en-US" baseline="-25000" dirty="0"/>
              <a:t>S</a:t>
            </a:r>
            <a:r>
              <a:rPr lang="ru-RU" baseline="-25000" dirty="0"/>
              <a:t>с</a:t>
            </a:r>
            <a:r>
              <a:rPr lang="en-US" dirty="0" smtClean="0"/>
              <a:t>) (</a:t>
            </a:r>
            <a:r>
              <a:rPr lang="ru-RU" dirty="0" smtClean="0"/>
              <a:t>прямое следствие лемм 11.4 и 11.11).</a:t>
            </a:r>
            <a:endParaRPr lang="en-US" dirty="0" smtClean="0"/>
          </a:p>
          <a:p>
            <a:r>
              <a:rPr lang="ru-RU" dirty="0" smtClean="0"/>
              <a:t>Будем полагать (и реализовывать это в будущем алгоритме), что при «распаде» </a:t>
            </a:r>
            <a:r>
              <a:rPr lang="en-US" dirty="0"/>
              <a:t>[S</a:t>
            </a:r>
            <a:r>
              <a:rPr lang="en-US" baseline="-25000" dirty="0"/>
              <a:t>0</a:t>
            </a:r>
            <a:r>
              <a:rPr lang="en-US" dirty="0"/>
              <a:t>]</a:t>
            </a:r>
            <a:r>
              <a:rPr lang="en-US" baseline="-25000" dirty="0"/>
              <a:t>S </a:t>
            </a:r>
            <a:r>
              <a:rPr lang="ru-RU" baseline="-25000" dirty="0" smtClean="0"/>
              <a:t> </a:t>
            </a:r>
            <a:r>
              <a:rPr lang="ru-RU" dirty="0" smtClean="0"/>
              <a:t>превратится в </a:t>
            </a:r>
            <a:r>
              <a:rPr lang="en-US" dirty="0"/>
              <a:t>[longest(S</a:t>
            </a:r>
            <a:r>
              <a:rPr lang="en-US" baseline="-25000" dirty="0"/>
              <a:t>0</a:t>
            </a:r>
            <a:r>
              <a:rPr lang="en-US" dirty="0"/>
              <a:t>)]</a:t>
            </a:r>
            <a:r>
              <a:rPr lang="en-US" baseline="-25000" dirty="0"/>
              <a:t>S</a:t>
            </a:r>
            <a:r>
              <a:rPr lang="ru-RU" dirty="0" smtClean="0"/>
              <a:t>, а </a:t>
            </a:r>
            <a:r>
              <a:rPr lang="en-US" dirty="0"/>
              <a:t>[S</a:t>
            </a:r>
            <a:r>
              <a:rPr lang="en-US" baseline="-25000" dirty="0"/>
              <a:t>0</a:t>
            </a:r>
            <a:r>
              <a:rPr lang="en-US" dirty="0"/>
              <a:t>]</a:t>
            </a:r>
            <a:r>
              <a:rPr lang="en-US" baseline="-25000" dirty="0"/>
              <a:t>S</a:t>
            </a:r>
            <a:r>
              <a:rPr lang="ru-RU" baseline="-25000" dirty="0"/>
              <a:t>с </a:t>
            </a:r>
            <a:r>
              <a:rPr lang="ru-RU" baseline="-25000" dirty="0" smtClean="0"/>
              <a:t> </a:t>
            </a:r>
            <a:r>
              <a:rPr lang="ru-RU" dirty="0" smtClean="0"/>
              <a:t>станет её «клоном».</a:t>
            </a:r>
          </a:p>
        </p:txBody>
      </p:sp>
    </p:spTree>
    <p:extLst>
      <p:ext uri="{BB962C8B-B14F-4D97-AF65-F5344CB8AC3E}">
        <p14:creationId xmlns:p14="http://schemas.microsoft.com/office/powerpoint/2010/main" val="131532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>
            <a:normAutofit/>
          </a:bodyPr>
          <a:lstStyle/>
          <a:p>
            <a:r>
              <a:rPr lang="ru-RU" dirty="0" err="1"/>
              <a:t>Суффиксный</a:t>
            </a:r>
            <a:r>
              <a:rPr lang="ru-RU" dirty="0"/>
              <a:t> автомат: построение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 fontScale="92500" lnSpcReduction="20000"/>
          </a:bodyPr>
          <a:lstStyle/>
          <a:p>
            <a:r>
              <a:rPr lang="ru-RU" u="sng" dirty="0"/>
              <a:t>Лемма </a:t>
            </a:r>
            <a:r>
              <a:rPr lang="ru-RU" u="sng" dirty="0" smtClean="0"/>
              <a:t>11.11.3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/>
              <a:t>разбиение вершины </a:t>
            </a:r>
            <a:r>
              <a:rPr lang="en-US" dirty="0"/>
              <a:t>v</a:t>
            </a:r>
            <a:r>
              <a:rPr lang="ru-RU" dirty="0"/>
              <a:t> = </a:t>
            </a:r>
            <a:r>
              <a:rPr lang="en-US" dirty="0"/>
              <a:t>[S</a:t>
            </a:r>
            <a:r>
              <a:rPr lang="en-US" baseline="-25000" dirty="0"/>
              <a:t>0</a:t>
            </a:r>
            <a:r>
              <a:rPr lang="en-US" dirty="0"/>
              <a:t>]</a:t>
            </a:r>
            <a:r>
              <a:rPr lang="en-US" baseline="-25000" dirty="0"/>
              <a:t>S</a:t>
            </a:r>
            <a:r>
              <a:rPr lang="en-US" dirty="0"/>
              <a:t> </a:t>
            </a:r>
            <a:r>
              <a:rPr lang="ru-RU" dirty="0"/>
              <a:t>необходимо, если и только </a:t>
            </a:r>
            <a:r>
              <a:rPr lang="ru-RU" dirty="0" smtClean="0"/>
              <a:t>если </a:t>
            </a:r>
            <a:r>
              <a:rPr lang="en-US" dirty="0" smtClean="0"/>
              <a:t>longest(</a:t>
            </a:r>
            <a:r>
              <a:rPr lang="en-US" dirty="0"/>
              <a:t>[S</a:t>
            </a:r>
            <a:r>
              <a:rPr lang="en-US" baseline="-25000" dirty="0"/>
              <a:t>0</a:t>
            </a:r>
            <a:r>
              <a:rPr lang="en-US" dirty="0"/>
              <a:t>]</a:t>
            </a:r>
            <a:r>
              <a:rPr lang="en-US" baseline="-25000" dirty="0"/>
              <a:t>S</a:t>
            </a:r>
            <a:r>
              <a:rPr lang="en-US" dirty="0" smtClean="0"/>
              <a:t>) </a:t>
            </a:r>
            <a:r>
              <a:rPr lang="ru-RU" dirty="0" smtClean="0"/>
              <a:t>≠</a:t>
            </a: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u="sng" dirty="0" smtClean="0"/>
              <a:t>Лемма 11.11.4:</a:t>
            </a:r>
            <a:r>
              <a:rPr lang="ru-RU" dirty="0" smtClean="0"/>
              <a:t> найти </a:t>
            </a:r>
            <a:r>
              <a:rPr lang="en-US" dirty="0"/>
              <a:t>[</a:t>
            </a: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/>
              <a:t>]</a:t>
            </a:r>
            <a:r>
              <a:rPr lang="en-US" baseline="-25000" dirty="0" smtClean="0"/>
              <a:t>S</a:t>
            </a:r>
            <a:r>
              <a:rPr lang="ru-RU" dirty="0" smtClean="0"/>
              <a:t> можно, пройдя по </a:t>
            </a:r>
            <a:r>
              <a:rPr lang="ru-RU" dirty="0" err="1" smtClean="0"/>
              <a:t>суффиксному</a:t>
            </a:r>
            <a:r>
              <a:rPr lang="ru-RU" dirty="0" smtClean="0"/>
              <a:t> пути из </a:t>
            </a:r>
            <a:r>
              <a:rPr lang="en-US" dirty="0"/>
              <a:t>[</a:t>
            </a:r>
            <a:r>
              <a:rPr lang="en-US" dirty="0" smtClean="0"/>
              <a:t>S]</a:t>
            </a:r>
            <a:r>
              <a:rPr lang="en-US" baseline="-25000" dirty="0" smtClean="0"/>
              <a:t>S </a:t>
            </a:r>
            <a:r>
              <a:rPr lang="ru-RU" dirty="0" smtClean="0"/>
              <a:t>до первой вершины </a:t>
            </a:r>
            <a:r>
              <a:rPr lang="en-US" dirty="0" smtClean="0"/>
              <a:t>p</a:t>
            </a:r>
            <a:r>
              <a:rPr lang="ru-RU" dirty="0" smtClean="0"/>
              <a:t>, из которой есть переход по символу с в некоторую вершину </a:t>
            </a:r>
            <a:r>
              <a:rPr lang="en-US" dirty="0" smtClean="0"/>
              <a:t>q; q </a:t>
            </a:r>
            <a:r>
              <a:rPr lang="ru-RU" dirty="0" smtClean="0"/>
              <a:t>и есть </a:t>
            </a:r>
            <a:r>
              <a:rPr lang="en-US" dirty="0"/>
              <a:t>[S</a:t>
            </a:r>
            <a:r>
              <a:rPr lang="en-US" baseline="-25000" dirty="0"/>
              <a:t>0</a:t>
            </a:r>
            <a:r>
              <a:rPr lang="en-US" dirty="0"/>
              <a:t>]</a:t>
            </a:r>
            <a:r>
              <a:rPr lang="en-US" baseline="-25000" dirty="0"/>
              <a:t>S</a:t>
            </a:r>
            <a:r>
              <a:rPr lang="en-US" dirty="0" smtClean="0"/>
              <a:t>. </a:t>
            </a:r>
            <a:r>
              <a:rPr lang="ru-RU" dirty="0" smtClean="0"/>
              <a:t>Более того,</a:t>
            </a:r>
            <a:r>
              <a:rPr lang="en-US" dirty="0" smtClean="0"/>
              <a:t> q </a:t>
            </a:r>
            <a:r>
              <a:rPr lang="ru-RU" dirty="0" smtClean="0"/>
              <a:t>нужно </a:t>
            </a:r>
            <a:r>
              <a:rPr lang="en-US" dirty="0" smtClean="0"/>
              <a:t> </a:t>
            </a:r>
            <a:r>
              <a:rPr lang="ru-RU" dirty="0" smtClean="0"/>
              <a:t>клонировать, если и только если </a:t>
            </a:r>
            <a:r>
              <a:rPr lang="en-US" dirty="0" err="1" smtClean="0"/>
              <a:t>len</a:t>
            </a:r>
            <a:r>
              <a:rPr lang="en-US" dirty="0" smtClean="0"/>
              <a:t>(p) + 1 </a:t>
            </a:r>
            <a:r>
              <a:rPr lang="ru-RU" dirty="0"/>
              <a:t>≠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(q).</a:t>
            </a:r>
            <a:endParaRPr lang="ru-RU" u="sng" dirty="0" smtClean="0"/>
          </a:p>
          <a:p>
            <a:r>
              <a:rPr lang="ru-RU" u="sng" dirty="0" smtClean="0"/>
              <a:t>Лемма 11.11.5: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если </a:t>
            </a:r>
            <a:r>
              <a:rPr lang="ru-RU" dirty="0"/>
              <a:t>разбиения не произошло, то </a:t>
            </a:r>
            <a:r>
              <a:rPr lang="en-US" dirty="0" err="1"/>
              <a:t>suff</a:t>
            </a:r>
            <a:r>
              <a:rPr lang="en-US" dirty="0"/>
              <a:t>([</a:t>
            </a:r>
            <a:r>
              <a:rPr lang="en-US" dirty="0" err="1"/>
              <a:t>Sc</a:t>
            </a:r>
            <a:r>
              <a:rPr lang="en-US" dirty="0"/>
              <a:t>]</a:t>
            </a:r>
            <a:r>
              <a:rPr lang="en-US" baseline="-25000" dirty="0"/>
              <a:t>S</a:t>
            </a:r>
            <a:r>
              <a:rPr lang="ru-RU" baseline="-25000" dirty="0"/>
              <a:t>с</a:t>
            </a:r>
            <a:r>
              <a:rPr lang="en-US" dirty="0"/>
              <a:t>) = [S</a:t>
            </a:r>
            <a:r>
              <a:rPr lang="en-US" baseline="-25000" dirty="0"/>
              <a:t>0</a:t>
            </a:r>
            <a:r>
              <a:rPr lang="en-US" dirty="0"/>
              <a:t>]</a:t>
            </a:r>
            <a:r>
              <a:rPr lang="en-US" baseline="-25000" dirty="0"/>
              <a:t>S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]</a:t>
            </a:r>
            <a:r>
              <a:rPr lang="en-US" baseline="-25000" dirty="0"/>
              <a:t>S</a:t>
            </a:r>
            <a:r>
              <a:rPr lang="ru-RU" baseline="-25000" dirty="0"/>
              <a:t>с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в </a:t>
            </a:r>
            <a:r>
              <a:rPr lang="ru-RU" dirty="0"/>
              <a:t>противном </a:t>
            </a:r>
            <a:r>
              <a:rPr lang="ru-RU" dirty="0" smtClean="0"/>
              <a:t>случае: пусть  </a:t>
            </a:r>
            <a:r>
              <a:rPr lang="en-US" dirty="0"/>
              <a:t>q</a:t>
            </a:r>
            <a:r>
              <a:rPr lang="en-US" dirty="0" smtClean="0"/>
              <a:t> = </a:t>
            </a:r>
            <a:r>
              <a:rPr lang="en-US" dirty="0"/>
              <a:t>[S</a:t>
            </a:r>
            <a:r>
              <a:rPr lang="en-US" baseline="-25000" dirty="0"/>
              <a:t>0</a:t>
            </a:r>
            <a:r>
              <a:rPr lang="en-US" dirty="0"/>
              <a:t>]</a:t>
            </a:r>
            <a:r>
              <a:rPr lang="en-US" baseline="-25000" dirty="0"/>
              <a:t>S</a:t>
            </a:r>
            <a:r>
              <a:rPr lang="en-US" dirty="0" smtClean="0"/>
              <a:t>, </a:t>
            </a:r>
            <a:r>
              <a:rPr lang="ru-RU" dirty="0" smtClean="0"/>
              <a:t>а </a:t>
            </a:r>
            <a:r>
              <a:rPr lang="en-US" dirty="0" smtClean="0"/>
              <a:t>clone = </a:t>
            </a:r>
            <a:r>
              <a:rPr lang="en-US" dirty="0"/>
              <a:t>[S</a:t>
            </a:r>
            <a:r>
              <a:rPr lang="en-US" baseline="-25000" dirty="0"/>
              <a:t>0</a:t>
            </a:r>
            <a:r>
              <a:rPr lang="en-US" dirty="0"/>
              <a:t>]</a:t>
            </a:r>
            <a:r>
              <a:rPr lang="en-US" baseline="-25000" dirty="0"/>
              <a:t>S</a:t>
            </a:r>
            <a:r>
              <a:rPr lang="ru-RU" baseline="-25000" dirty="0"/>
              <a:t>с</a:t>
            </a:r>
            <a:r>
              <a:rPr lang="en-US" dirty="0" smtClean="0"/>
              <a:t>.</a:t>
            </a:r>
            <a:r>
              <a:rPr lang="ru-RU" dirty="0" smtClean="0"/>
              <a:t> Тогда:</a:t>
            </a:r>
          </a:p>
          <a:p>
            <a:pPr lvl="2"/>
            <a:r>
              <a:rPr lang="en-US" dirty="0" err="1" smtClean="0"/>
              <a:t>suff</a:t>
            </a:r>
            <a:r>
              <a:rPr lang="en-US" baseline="-25000" dirty="0" err="1" smtClean="0"/>
              <a:t>Sc</a:t>
            </a:r>
            <a:r>
              <a:rPr lang="en-US" dirty="0" smtClean="0"/>
              <a:t>(clone) = </a:t>
            </a:r>
            <a:r>
              <a:rPr lang="en-US" dirty="0" err="1" smtClean="0"/>
              <a:t>suff</a:t>
            </a:r>
            <a:r>
              <a:rPr lang="en-US" baseline="-25000" dirty="0" err="1" smtClean="0"/>
              <a:t>S</a:t>
            </a:r>
            <a:r>
              <a:rPr lang="en-US" dirty="0" smtClean="0"/>
              <a:t>([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]</a:t>
            </a:r>
            <a:r>
              <a:rPr lang="en-US" baseline="-25000" dirty="0"/>
              <a:t>S</a:t>
            </a:r>
            <a:r>
              <a:rPr lang="en-US" dirty="0" smtClean="0"/>
              <a:t>);</a:t>
            </a:r>
          </a:p>
          <a:p>
            <a:pPr lvl="2"/>
            <a:r>
              <a:rPr lang="en-US" dirty="0" err="1" smtClean="0"/>
              <a:t>suff</a:t>
            </a:r>
            <a:r>
              <a:rPr lang="en-US" baseline="-25000" dirty="0" err="1" smtClean="0"/>
              <a:t>Sc</a:t>
            </a:r>
            <a:r>
              <a:rPr lang="en-US" dirty="0" smtClean="0"/>
              <a:t>(q) = clone;</a:t>
            </a:r>
          </a:p>
          <a:p>
            <a:pPr lvl="2"/>
            <a:r>
              <a:rPr lang="en-US" dirty="0" err="1" smtClean="0"/>
              <a:t>suff</a:t>
            </a:r>
            <a:r>
              <a:rPr lang="en-US" baseline="-25000" dirty="0" err="1"/>
              <a:t>S</a:t>
            </a:r>
            <a:r>
              <a:rPr lang="ru-RU" baseline="-25000" dirty="0" smtClean="0"/>
              <a:t>с</a:t>
            </a:r>
            <a:r>
              <a:rPr lang="en-US" dirty="0" smtClean="0"/>
              <a:t>([</a:t>
            </a:r>
            <a:r>
              <a:rPr lang="en-US" dirty="0" err="1"/>
              <a:t>Sc</a:t>
            </a:r>
            <a:r>
              <a:rPr lang="en-US" dirty="0"/>
              <a:t>]</a:t>
            </a:r>
            <a:r>
              <a:rPr lang="en-US" baseline="-25000" dirty="0"/>
              <a:t>S</a:t>
            </a:r>
            <a:r>
              <a:rPr lang="ru-RU" baseline="-25000" dirty="0"/>
              <a:t>с</a:t>
            </a:r>
            <a:r>
              <a:rPr lang="en-US" dirty="0"/>
              <a:t>) </a:t>
            </a:r>
            <a:r>
              <a:rPr lang="en-US" dirty="0" smtClean="0"/>
              <a:t>= q.</a:t>
            </a:r>
          </a:p>
          <a:p>
            <a:r>
              <a:rPr lang="ru-RU" dirty="0" smtClean="0"/>
              <a:t>Но что же происходит с ребрами?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46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Суффиксный</a:t>
            </a:r>
            <a:r>
              <a:rPr lang="ru-RU" dirty="0" smtClean="0"/>
              <a:t> автомат: построение: ребра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r>
              <a:rPr lang="ru-RU" u="sng" dirty="0"/>
              <a:t>Лемма </a:t>
            </a:r>
            <a:r>
              <a:rPr lang="ru-RU" u="sng" dirty="0" smtClean="0"/>
              <a:t>11.11.</a:t>
            </a:r>
            <a:r>
              <a:rPr lang="en-US" u="sng" dirty="0"/>
              <a:t>4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в одну и ту же вершину не могут вести два ребра по разным буквам (лемма 11.2).</a:t>
            </a:r>
            <a:endParaRPr lang="en-US" u="sng" dirty="0" smtClean="0"/>
          </a:p>
          <a:p>
            <a:r>
              <a:rPr lang="ru-RU" u="sng" dirty="0" smtClean="0"/>
              <a:t>Лемма 11.11.5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ребра по отличному от с символу не изменяются; другими словами, если в </a:t>
            </a:r>
            <a:r>
              <a:rPr lang="en-US" dirty="0" smtClean="0"/>
              <a:t>DWAG(S) </a:t>
            </a:r>
            <a:r>
              <a:rPr lang="ru-RU" dirty="0" smtClean="0"/>
              <a:t>из вершины</a:t>
            </a:r>
            <a:r>
              <a:rPr lang="en-US" dirty="0"/>
              <a:t> </a:t>
            </a:r>
            <a:r>
              <a:rPr lang="en-US" dirty="0" smtClean="0"/>
              <a:t>v0 </a:t>
            </a:r>
            <a:r>
              <a:rPr lang="ru-RU" dirty="0" smtClean="0"/>
              <a:t>в вершину </a:t>
            </a:r>
            <a:r>
              <a:rPr lang="en-US" dirty="0" smtClean="0"/>
              <a:t>v1 </a:t>
            </a:r>
            <a:r>
              <a:rPr lang="ru-RU" dirty="0" smtClean="0"/>
              <a:t>ведет ребро по букве </a:t>
            </a:r>
            <a:r>
              <a:rPr lang="en-US" dirty="0" smtClean="0"/>
              <a:t>a != c, </a:t>
            </a:r>
            <a:r>
              <a:rPr lang="ru-RU" dirty="0" smtClean="0"/>
              <a:t>то это ребро будет соединять те же вершины и </a:t>
            </a:r>
            <a:r>
              <a:rPr lang="ru-RU" dirty="0"/>
              <a:t>в </a:t>
            </a:r>
            <a:r>
              <a:rPr lang="en-US" dirty="0" smtClean="0"/>
              <a:t>DWAG(S</a:t>
            </a:r>
            <a:r>
              <a:rPr lang="ru-RU" dirty="0" smtClean="0"/>
              <a:t>с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</a:p>
          <a:p>
            <a:r>
              <a:rPr lang="ru-RU" u="sng" dirty="0" smtClean="0"/>
              <a:t>Лемма 11.11.6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/>
              <a:t>если в </a:t>
            </a:r>
            <a:r>
              <a:rPr lang="en-US" dirty="0"/>
              <a:t>DWAG(S) </a:t>
            </a:r>
            <a:r>
              <a:rPr lang="ru-RU" dirty="0"/>
              <a:t>из вершины</a:t>
            </a:r>
            <a:r>
              <a:rPr lang="en-US" dirty="0"/>
              <a:t> v0 </a:t>
            </a:r>
            <a:r>
              <a:rPr lang="ru-RU" dirty="0"/>
              <a:t>в вершину </a:t>
            </a:r>
            <a:r>
              <a:rPr lang="en-US" dirty="0"/>
              <a:t>v1 </a:t>
            </a:r>
            <a:r>
              <a:rPr lang="ru-RU" dirty="0" smtClean="0"/>
              <a:t>!= </a:t>
            </a:r>
            <a:r>
              <a:rPr lang="en-US" dirty="0" smtClean="0"/>
              <a:t>[S</a:t>
            </a:r>
            <a:r>
              <a:rPr lang="en-US" baseline="-25000" dirty="0" smtClean="0"/>
              <a:t>0</a:t>
            </a:r>
            <a:r>
              <a:rPr lang="en-US" dirty="0" smtClean="0"/>
              <a:t>]</a:t>
            </a:r>
            <a:r>
              <a:rPr lang="en-US" baseline="-25000" dirty="0" smtClean="0"/>
              <a:t>S</a:t>
            </a:r>
            <a:r>
              <a:rPr lang="en-US" dirty="0" smtClean="0"/>
              <a:t> </a:t>
            </a:r>
            <a:r>
              <a:rPr lang="ru-RU" dirty="0" smtClean="0"/>
              <a:t>ведет </a:t>
            </a:r>
            <a:r>
              <a:rPr lang="ru-RU" dirty="0"/>
              <a:t>ребро по букве </a:t>
            </a:r>
            <a:r>
              <a:rPr lang="en-US" dirty="0" smtClean="0"/>
              <a:t>c</a:t>
            </a:r>
            <a:r>
              <a:rPr lang="en-US" dirty="0"/>
              <a:t>, </a:t>
            </a:r>
            <a:r>
              <a:rPr lang="ru-RU" dirty="0"/>
              <a:t>то это ребро будет соединять те же вершины и в </a:t>
            </a:r>
            <a:r>
              <a:rPr lang="en-US" dirty="0"/>
              <a:t>DWAG(S</a:t>
            </a:r>
            <a:r>
              <a:rPr lang="ru-RU" dirty="0"/>
              <a:t>с</a:t>
            </a:r>
            <a:r>
              <a:rPr lang="en-US" dirty="0"/>
              <a:t>)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006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Суффиксный</a:t>
            </a:r>
            <a:r>
              <a:rPr lang="ru-RU" dirty="0"/>
              <a:t> автомат: построение: ребра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 fontScale="70000" lnSpcReduction="20000"/>
          </a:bodyPr>
          <a:lstStyle/>
          <a:p>
            <a:r>
              <a:rPr lang="ru-RU" u="sng" dirty="0"/>
              <a:t>Лемма 11.11.7</a:t>
            </a:r>
            <a:r>
              <a:rPr lang="ru-RU" dirty="0"/>
              <a:t>: </a:t>
            </a:r>
            <a:r>
              <a:rPr lang="ru-RU" dirty="0" smtClean="0"/>
              <a:t>пусть в вершину </a:t>
            </a:r>
            <a:r>
              <a:rPr lang="en-US" dirty="0" smtClean="0"/>
              <a:t>v</a:t>
            </a:r>
            <a:r>
              <a:rPr lang="ru-RU" baseline="-25000" dirty="0" smtClean="0"/>
              <a:t>0</a:t>
            </a:r>
            <a:r>
              <a:rPr lang="en-US" dirty="0" smtClean="0"/>
              <a:t> </a:t>
            </a:r>
            <a:r>
              <a:rPr lang="ru-RU" dirty="0" smtClean="0"/>
              <a:t>по ребру по символу с ведут ребра из вершин </a:t>
            </a:r>
            <a:r>
              <a:rPr lang="en-US" dirty="0" smtClean="0"/>
              <a:t>u</a:t>
            </a:r>
            <a:r>
              <a:rPr lang="ru-RU" baseline="-25000" dirty="0" smtClean="0"/>
              <a:t>1</a:t>
            </a:r>
            <a:r>
              <a:rPr lang="en-US" dirty="0" smtClean="0"/>
              <a:t>, u</a:t>
            </a:r>
            <a:r>
              <a:rPr lang="ru-RU" baseline="-25000" dirty="0" smtClean="0"/>
              <a:t>2</a:t>
            </a:r>
            <a:r>
              <a:rPr lang="en-US" dirty="0" smtClean="0"/>
              <a:t>, …,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k</a:t>
            </a:r>
            <a:r>
              <a:rPr lang="en-US" dirty="0" smtClean="0"/>
              <a:t>, </a:t>
            </a:r>
            <a:r>
              <a:rPr lang="ru-RU" dirty="0" smtClean="0"/>
              <a:t>причем </a:t>
            </a:r>
            <a:r>
              <a:rPr lang="en-US" dirty="0" smtClean="0"/>
              <a:t>|longest(</a:t>
            </a:r>
            <a:r>
              <a:rPr lang="en-US" dirty="0"/>
              <a:t>u</a:t>
            </a:r>
            <a:r>
              <a:rPr lang="ru-RU" baseline="-25000" dirty="0"/>
              <a:t>1</a:t>
            </a:r>
            <a:r>
              <a:rPr lang="en-US" dirty="0" smtClean="0"/>
              <a:t>)| </a:t>
            </a:r>
            <a:r>
              <a:rPr lang="ru-RU" dirty="0" smtClean="0"/>
              <a:t>⩾</a:t>
            </a:r>
            <a:r>
              <a:rPr lang="en-US" dirty="0" smtClean="0"/>
              <a:t> </a:t>
            </a:r>
            <a:r>
              <a:rPr lang="en-US" dirty="0"/>
              <a:t>|</a:t>
            </a:r>
            <a:r>
              <a:rPr lang="en-US" dirty="0" smtClean="0"/>
              <a:t>longest(u</a:t>
            </a:r>
            <a:r>
              <a:rPr lang="en-US" baseline="-25000" dirty="0" smtClean="0"/>
              <a:t>2</a:t>
            </a:r>
            <a:r>
              <a:rPr lang="en-US" dirty="0" smtClean="0"/>
              <a:t>)| </a:t>
            </a:r>
            <a:r>
              <a:rPr lang="ru-RU" dirty="0" smtClean="0"/>
              <a:t>⩾</a:t>
            </a:r>
            <a:r>
              <a:rPr lang="en-US" dirty="0" smtClean="0"/>
              <a:t> … </a:t>
            </a:r>
            <a:r>
              <a:rPr lang="ru-RU" dirty="0" smtClean="0"/>
              <a:t>⩾</a:t>
            </a:r>
            <a:r>
              <a:rPr lang="en-US" dirty="0" smtClean="0"/>
              <a:t> </a:t>
            </a:r>
            <a:r>
              <a:rPr lang="en-US" dirty="0"/>
              <a:t>|</a:t>
            </a:r>
            <a:r>
              <a:rPr lang="en-US" dirty="0" smtClean="0"/>
              <a:t>longest(</a:t>
            </a:r>
            <a:r>
              <a:rPr lang="en-US" dirty="0" err="1" smtClean="0"/>
              <a:t>u</a:t>
            </a:r>
            <a:r>
              <a:rPr lang="en-US" baseline="-25000" dirty="0" err="1" smtClean="0"/>
              <a:t>k</a:t>
            </a:r>
            <a:r>
              <a:rPr lang="en-US" dirty="0" smtClean="0"/>
              <a:t>)|. </a:t>
            </a:r>
            <a:r>
              <a:rPr lang="ru-RU" dirty="0" smtClean="0"/>
              <a:t>Тогда </a:t>
            </a:r>
            <a:r>
              <a:rPr lang="en-US" dirty="0" err="1" smtClean="0"/>
              <a:t>suff</a:t>
            </a:r>
            <a:r>
              <a:rPr lang="en-US" dirty="0" smtClean="0"/>
              <a:t>(</a:t>
            </a:r>
            <a:r>
              <a:rPr lang="en-US" dirty="0"/>
              <a:t>u</a:t>
            </a:r>
            <a:r>
              <a:rPr lang="ru-RU" baseline="-25000" dirty="0"/>
              <a:t>1</a:t>
            </a:r>
            <a:r>
              <a:rPr lang="en-US" dirty="0" smtClean="0"/>
              <a:t>) = u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n-US" dirty="0" err="1" smtClean="0"/>
              <a:t>suff</a:t>
            </a:r>
            <a:r>
              <a:rPr lang="en-US" dirty="0" smtClean="0"/>
              <a:t>(</a:t>
            </a:r>
            <a:r>
              <a:rPr lang="en-US" dirty="0"/>
              <a:t>u</a:t>
            </a:r>
            <a:r>
              <a:rPr lang="en-US" baseline="-25000" dirty="0"/>
              <a:t>2</a:t>
            </a:r>
            <a:r>
              <a:rPr lang="en-US" dirty="0" smtClean="0"/>
              <a:t>) = u</a:t>
            </a:r>
            <a:r>
              <a:rPr lang="en-US" baseline="-25000" dirty="0" smtClean="0"/>
              <a:t>3</a:t>
            </a:r>
            <a:r>
              <a:rPr lang="en-US" dirty="0" smtClean="0"/>
              <a:t>, …, </a:t>
            </a:r>
            <a:r>
              <a:rPr lang="en-US" dirty="0" err="1" smtClean="0"/>
              <a:t>suff</a:t>
            </a:r>
            <a:r>
              <a:rPr lang="en-US" dirty="0" smtClean="0"/>
              <a:t>(u</a:t>
            </a:r>
            <a:r>
              <a:rPr lang="en-US" baseline="-25000" dirty="0" smtClean="0"/>
              <a:t>k-1</a:t>
            </a:r>
            <a:r>
              <a:rPr lang="en-US" dirty="0" smtClean="0"/>
              <a:t>) = </a:t>
            </a:r>
            <a:r>
              <a:rPr lang="en-US" dirty="0" err="1" smtClean="0"/>
              <a:t>suff</a:t>
            </a:r>
            <a:r>
              <a:rPr lang="en-US" dirty="0" smtClean="0"/>
              <a:t>(</a:t>
            </a:r>
            <a:r>
              <a:rPr lang="en-US" dirty="0" err="1" smtClean="0"/>
              <a:t>u</a:t>
            </a:r>
            <a:r>
              <a:rPr lang="en-US" baseline="-25000" dirty="0" err="1" smtClean="0"/>
              <a:t>k</a:t>
            </a:r>
            <a:r>
              <a:rPr lang="en-US" dirty="0" smtClean="0"/>
              <a:t>).</a:t>
            </a:r>
            <a:endParaRPr lang="ru-RU" dirty="0"/>
          </a:p>
          <a:p>
            <a:r>
              <a:rPr lang="ru-RU" dirty="0" smtClean="0"/>
              <a:t>Доказательство:</a:t>
            </a:r>
          </a:p>
          <a:p>
            <a:pPr lvl="1"/>
            <a:r>
              <a:rPr lang="ru-RU" dirty="0" smtClean="0"/>
              <a:t>Заметим, что</a:t>
            </a:r>
            <a:r>
              <a:rPr lang="en-US" dirty="0" smtClean="0"/>
              <a:t> </a:t>
            </a:r>
            <a:r>
              <a:rPr lang="ru-RU" dirty="0" smtClean="0"/>
              <a:t>каждой строке </a:t>
            </a:r>
            <a:r>
              <a:rPr lang="en-US" dirty="0" err="1" smtClean="0"/>
              <a:t>Tc</a:t>
            </a:r>
            <a:r>
              <a:rPr lang="en-US" dirty="0" smtClean="0"/>
              <a:t> </a:t>
            </a:r>
            <a:r>
              <a:rPr lang="ru-RU" dirty="0" smtClean="0"/>
              <a:t>в классе эквивалентности </a:t>
            </a:r>
            <a:r>
              <a:rPr lang="en-US" dirty="0"/>
              <a:t>v</a:t>
            </a:r>
            <a:r>
              <a:rPr lang="ru-RU" baseline="-25000" dirty="0"/>
              <a:t>0</a:t>
            </a:r>
            <a:r>
              <a:rPr lang="ru-RU" dirty="0" smtClean="0"/>
              <a:t> взаимно однозначно соответствует строка Т в одном из классов эквивалентности </a:t>
            </a:r>
            <a:r>
              <a:rPr lang="en-US" dirty="0"/>
              <a:t>u</a:t>
            </a:r>
            <a:r>
              <a:rPr lang="ru-RU" baseline="-25000" dirty="0"/>
              <a:t>1</a:t>
            </a:r>
            <a:r>
              <a:rPr lang="en-US" dirty="0"/>
              <a:t>, u</a:t>
            </a:r>
            <a:r>
              <a:rPr lang="ru-RU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u</a:t>
            </a:r>
            <a:r>
              <a:rPr lang="en-US" baseline="-25000" dirty="0" err="1"/>
              <a:t>k</a:t>
            </a:r>
            <a:r>
              <a:rPr lang="ru-RU" dirty="0" smtClean="0"/>
              <a:t>;</a:t>
            </a:r>
          </a:p>
          <a:p>
            <a:pPr lvl="1"/>
            <a:r>
              <a:rPr lang="ru-RU" dirty="0" smtClean="0"/>
              <a:t>Другими словами, если объединить все классы эквивалентности </a:t>
            </a:r>
            <a:r>
              <a:rPr lang="en-US" dirty="0"/>
              <a:t>u</a:t>
            </a:r>
            <a:r>
              <a:rPr lang="ru-RU" baseline="-25000" dirty="0"/>
              <a:t>1</a:t>
            </a:r>
            <a:r>
              <a:rPr lang="en-US" dirty="0"/>
              <a:t>, u</a:t>
            </a:r>
            <a:r>
              <a:rPr lang="ru-RU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u</a:t>
            </a:r>
            <a:r>
              <a:rPr lang="en-US" baseline="-25000" dirty="0" err="1"/>
              <a:t>k</a:t>
            </a:r>
            <a:r>
              <a:rPr lang="ru-RU" dirty="0" smtClean="0"/>
              <a:t> и приписать ко всем строчкам символ с, то получится класс эквивалентности </a:t>
            </a:r>
            <a:r>
              <a:rPr lang="en-US" dirty="0"/>
              <a:t>v</a:t>
            </a:r>
            <a:r>
              <a:rPr lang="ru-RU" baseline="-25000" dirty="0"/>
              <a:t>0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Дальнейшее доказательство следует  из леммы 11.3 об устройстве классов эквивалентности и определения </a:t>
            </a:r>
            <a:r>
              <a:rPr lang="ru-RU" dirty="0" err="1" smtClean="0"/>
              <a:t>суффиксной</a:t>
            </a:r>
            <a:r>
              <a:rPr lang="ru-RU" dirty="0" smtClean="0"/>
              <a:t> ссылки.</a:t>
            </a:r>
          </a:p>
          <a:p>
            <a:r>
              <a:rPr lang="ru-RU" u="sng" dirty="0"/>
              <a:t>Лемма </a:t>
            </a:r>
            <a:r>
              <a:rPr lang="ru-RU" u="sng" dirty="0" smtClean="0"/>
              <a:t>11.11.7.1</a:t>
            </a:r>
            <a:r>
              <a:rPr lang="ru-RU" dirty="0" smtClean="0"/>
              <a:t>: 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/>
              <a:t>u</a:t>
            </a:r>
            <a:r>
              <a:rPr lang="ru-RU" baseline="-25000" dirty="0"/>
              <a:t>1</a:t>
            </a:r>
            <a:r>
              <a:rPr lang="en-US" dirty="0" smtClean="0"/>
              <a:t>) + 1 = 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/>
              <a:t>v</a:t>
            </a:r>
            <a:r>
              <a:rPr lang="ru-RU" baseline="-25000" dirty="0"/>
              <a:t>0</a:t>
            </a:r>
            <a:r>
              <a:rPr lang="en-US" dirty="0" smtClean="0"/>
              <a:t>).</a:t>
            </a:r>
            <a:endParaRPr lang="ru-RU" dirty="0" smtClean="0"/>
          </a:p>
          <a:p>
            <a:r>
              <a:rPr lang="ru-RU" u="sng" dirty="0" smtClean="0"/>
              <a:t>Лемма 11.11.7.2</a:t>
            </a:r>
            <a:r>
              <a:rPr lang="ru-RU" dirty="0" smtClean="0"/>
              <a:t>: </a:t>
            </a:r>
            <a:r>
              <a:rPr lang="ru-RU" dirty="0"/>
              <a:t>если в </a:t>
            </a:r>
            <a:r>
              <a:rPr lang="en-US" dirty="0"/>
              <a:t>DWAG(S)</a:t>
            </a:r>
            <a:r>
              <a:rPr lang="ru-RU" dirty="0"/>
              <a:t> из вершины </a:t>
            </a:r>
            <a:r>
              <a:rPr lang="en-US" dirty="0"/>
              <a:t>v0 </a:t>
            </a:r>
            <a:r>
              <a:rPr lang="ru-RU" dirty="0"/>
              <a:t>в</a:t>
            </a:r>
            <a:r>
              <a:rPr lang="en-US" dirty="0"/>
              <a:t> q = [S</a:t>
            </a:r>
            <a:r>
              <a:rPr lang="en-US" baseline="-25000" dirty="0"/>
              <a:t>0</a:t>
            </a:r>
            <a:r>
              <a:rPr lang="en-US" dirty="0"/>
              <a:t>]</a:t>
            </a:r>
            <a:r>
              <a:rPr lang="en-US" baseline="-25000" dirty="0"/>
              <a:t>S</a:t>
            </a:r>
            <a:r>
              <a:rPr lang="en-US" dirty="0"/>
              <a:t> </a:t>
            </a:r>
            <a:r>
              <a:rPr lang="ru-RU" dirty="0"/>
              <a:t>ведет ребро по символу с, а вершина </a:t>
            </a:r>
            <a:r>
              <a:rPr lang="en-US" dirty="0"/>
              <a:t>q </a:t>
            </a:r>
            <a:r>
              <a:rPr lang="ru-RU" dirty="0"/>
              <a:t>была клонирована, то ребро нужно перенаправить в </a:t>
            </a:r>
            <a:r>
              <a:rPr lang="en-US" dirty="0"/>
              <a:t>clone, </a:t>
            </a:r>
            <a:r>
              <a:rPr lang="ru-RU" dirty="0"/>
              <a:t>если и только если </a:t>
            </a:r>
            <a:r>
              <a:rPr lang="en-US" dirty="0" err="1"/>
              <a:t>len</a:t>
            </a:r>
            <a:r>
              <a:rPr lang="en-US" dirty="0"/>
              <a:t>(v0) + 1 &lt;= |S</a:t>
            </a:r>
            <a:r>
              <a:rPr lang="en-US" baseline="-25000" dirty="0"/>
              <a:t>0</a:t>
            </a:r>
            <a:r>
              <a:rPr lang="en-US" dirty="0"/>
              <a:t>|; </a:t>
            </a:r>
            <a:r>
              <a:rPr lang="ru-RU" dirty="0"/>
              <a:t>все эти вершины можно найти, начиная с вершины </a:t>
            </a:r>
            <a:r>
              <a:rPr lang="en-US" dirty="0"/>
              <a:t>p </a:t>
            </a:r>
            <a:r>
              <a:rPr lang="ru-RU" dirty="0"/>
              <a:t>из леммы </a:t>
            </a:r>
            <a:r>
              <a:rPr lang="ru-RU" dirty="0" smtClean="0"/>
              <a:t>11.11.4</a:t>
            </a:r>
            <a:r>
              <a:rPr lang="ru-RU" dirty="0"/>
              <a:t> </a:t>
            </a:r>
            <a:r>
              <a:rPr lang="ru-RU" dirty="0" smtClean="0"/>
              <a:t>и двигаясь по </a:t>
            </a:r>
            <a:r>
              <a:rPr lang="ru-RU" dirty="0" err="1" smtClean="0"/>
              <a:t>суффиксным</a:t>
            </a:r>
            <a:r>
              <a:rPr lang="ru-RU" dirty="0" smtClean="0"/>
              <a:t> ссылкам.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954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/>
          <a:lstStyle/>
          <a:p>
            <a:r>
              <a:rPr lang="ru-RU" dirty="0" err="1" smtClean="0"/>
              <a:t>Суффиксный</a:t>
            </a:r>
            <a:r>
              <a:rPr lang="ru-RU" dirty="0" smtClean="0"/>
              <a:t> автомат: алгоритм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Из доказанных лемм следует корректность следующего алгоритма построения </a:t>
            </a:r>
            <a:r>
              <a:rPr lang="ru-RU" dirty="0" err="1" smtClean="0"/>
              <a:t>суффиксного</a:t>
            </a:r>
            <a:r>
              <a:rPr lang="ru-RU" dirty="0" smtClean="0"/>
              <a:t> автомата для строки </a:t>
            </a:r>
            <a:r>
              <a:rPr lang="en-US" dirty="0" smtClean="0"/>
              <a:t>S:</a:t>
            </a:r>
          </a:p>
          <a:p>
            <a:pPr lvl="1"/>
            <a:r>
              <a:rPr lang="ru-RU" dirty="0" smtClean="0"/>
              <a:t>Будем хранить в каждом состоянии, помимо переходов и флага </a:t>
            </a:r>
            <a:r>
              <a:rPr lang="ru-RU" dirty="0" err="1" smtClean="0"/>
              <a:t>терминальности</a:t>
            </a:r>
            <a:r>
              <a:rPr lang="ru-RU" dirty="0" smtClean="0"/>
              <a:t>, переменные </a:t>
            </a:r>
            <a:r>
              <a:rPr lang="en-US" dirty="0" err="1" smtClean="0"/>
              <a:t>len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suff</a:t>
            </a:r>
            <a:r>
              <a:rPr lang="en-US" dirty="0" smtClean="0"/>
              <a:t> – </a:t>
            </a:r>
            <a:r>
              <a:rPr lang="ru-RU" dirty="0" smtClean="0"/>
              <a:t>длина длиннейшей строки в классе эквивалентности вершины и </a:t>
            </a:r>
            <a:r>
              <a:rPr lang="ru-RU" dirty="0" err="1" smtClean="0"/>
              <a:t>суффикскую</a:t>
            </a:r>
            <a:r>
              <a:rPr lang="ru-RU" dirty="0" smtClean="0"/>
              <a:t> ссылку;</a:t>
            </a:r>
          </a:p>
          <a:p>
            <a:pPr lvl="1"/>
            <a:r>
              <a:rPr lang="ru-RU" b="1" dirty="0"/>
              <a:t>Изначально</a:t>
            </a:r>
            <a:r>
              <a:rPr lang="ru-RU" dirty="0"/>
              <a:t> автомат состоит из единственного состояния </a:t>
            </a:r>
            <a:r>
              <a:rPr lang="ru-RU" dirty="0" smtClean="0"/>
              <a:t>0, </a:t>
            </a:r>
            <a:r>
              <a:rPr lang="ru-RU" dirty="0"/>
              <a:t>которое мы условимся считать нулевым состоянием (остальные состояния будут получать номера </a:t>
            </a:r>
            <a:r>
              <a:rPr lang="ru-RU" dirty="0" smtClean="0"/>
              <a:t>1, 2, …). </a:t>
            </a:r>
            <a:r>
              <a:rPr lang="ru-RU" dirty="0"/>
              <a:t>Присвоим этому состоянию </a:t>
            </a:r>
            <a:r>
              <a:rPr lang="en-US" dirty="0" err="1" smtClean="0"/>
              <a:t>len</a:t>
            </a:r>
            <a:r>
              <a:rPr lang="en-US" dirty="0" smtClean="0"/>
              <a:t> = 0</a:t>
            </a:r>
            <a:r>
              <a:rPr lang="ru-RU" dirty="0" smtClean="0"/>
              <a:t>, </a:t>
            </a:r>
            <a:r>
              <a:rPr lang="ru-RU" dirty="0"/>
              <a:t>а значению </a:t>
            </a:r>
            <a:r>
              <a:rPr lang="en-US" dirty="0" err="1" smtClean="0"/>
              <a:t>suff</a:t>
            </a:r>
            <a:r>
              <a:rPr lang="ru-RU" dirty="0"/>
              <a:t> присвоим для </a:t>
            </a:r>
            <a:r>
              <a:rPr lang="ru-RU" dirty="0" smtClean="0"/>
              <a:t>удобства</a:t>
            </a:r>
            <a:r>
              <a:rPr lang="en-US" dirty="0" smtClean="0"/>
              <a:t> -1</a:t>
            </a:r>
            <a:r>
              <a:rPr lang="ru-RU" dirty="0"/>
              <a:t>  (означающее ссылку на фиктивное, несуществующее состояние).</a:t>
            </a:r>
          </a:p>
          <a:p>
            <a:pPr lvl="1"/>
            <a:r>
              <a:rPr lang="ru-RU" dirty="0"/>
              <a:t>Соответственно, вся задача теперь сводится к тому, чтобы реализовать обработку </a:t>
            </a:r>
            <a:r>
              <a:rPr lang="ru-RU" b="1" dirty="0"/>
              <a:t>добавления одного символа</a:t>
            </a:r>
            <a:r>
              <a:rPr lang="ru-RU" dirty="0"/>
              <a:t> </a:t>
            </a:r>
            <a:r>
              <a:rPr lang="en-US" dirty="0" smtClean="0"/>
              <a:t> c </a:t>
            </a:r>
            <a:r>
              <a:rPr lang="ru-RU" dirty="0" smtClean="0"/>
              <a:t>в </a:t>
            </a:r>
            <a:r>
              <a:rPr lang="ru-RU" dirty="0"/>
              <a:t>конец текущей строки. Опишем этот процесс:</a:t>
            </a:r>
          </a:p>
          <a:p>
            <a:pPr lvl="2"/>
            <a:r>
              <a:rPr lang="ru-RU" dirty="0"/>
              <a:t>Пусть  </a:t>
            </a:r>
            <a:r>
              <a:rPr lang="en-US" dirty="0" smtClean="0"/>
              <a:t>last </a:t>
            </a:r>
            <a:r>
              <a:rPr lang="ru-RU" dirty="0" smtClean="0"/>
              <a:t>— </a:t>
            </a:r>
            <a:r>
              <a:rPr lang="ru-RU" dirty="0"/>
              <a:t>это состояние, соответствующее всей текущей строке до добавления символа </a:t>
            </a:r>
            <a:r>
              <a:rPr lang="en-US" dirty="0" smtClean="0"/>
              <a:t>c</a:t>
            </a:r>
            <a:r>
              <a:rPr lang="ru-RU" dirty="0" smtClean="0"/>
              <a:t> (</a:t>
            </a:r>
            <a:r>
              <a:rPr lang="ru-RU" dirty="0"/>
              <a:t>и</a:t>
            </a:r>
            <a:r>
              <a:rPr lang="ru-RU" dirty="0" smtClean="0"/>
              <a:t>значально</a:t>
            </a:r>
            <a:r>
              <a:rPr lang="en-US" dirty="0" smtClean="0"/>
              <a:t> last = 0</a:t>
            </a:r>
            <a:r>
              <a:rPr lang="ru-RU" dirty="0" smtClean="0"/>
              <a:t>, </a:t>
            </a:r>
            <a:r>
              <a:rPr lang="ru-RU" dirty="0"/>
              <a:t>а после добавления каждого символа мы будем менять значение </a:t>
            </a:r>
            <a:r>
              <a:rPr lang="en-US" dirty="0" smtClean="0"/>
              <a:t>last</a:t>
            </a:r>
            <a:r>
              <a:rPr lang="ru-RU" dirty="0" smtClean="0"/>
              <a:t>).</a:t>
            </a:r>
            <a:endParaRPr lang="ru-RU" dirty="0"/>
          </a:p>
          <a:p>
            <a:pPr lvl="2"/>
            <a:r>
              <a:rPr lang="ru-RU" dirty="0"/>
              <a:t>Создадим новое состояние </a:t>
            </a:r>
            <a:r>
              <a:rPr lang="en-US" dirty="0" err="1" smtClean="0"/>
              <a:t>nlast</a:t>
            </a:r>
            <a:r>
              <a:rPr lang="ru-RU" dirty="0" smtClean="0"/>
              <a:t>, </a:t>
            </a:r>
            <a:r>
              <a:rPr lang="ru-RU" dirty="0"/>
              <a:t>проставив ему 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nlast</a:t>
            </a:r>
            <a:r>
              <a:rPr lang="en-US" dirty="0" smtClean="0"/>
              <a:t>) = </a:t>
            </a:r>
            <a:r>
              <a:rPr lang="en-US" dirty="0" err="1" smtClean="0"/>
              <a:t>len</a:t>
            </a:r>
            <a:r>
              <a:rPr lang="en-US" dirty="0" smtClean="0"/>
              <a:t>(last) + 1</a:t>
            </a:r>
            <a:r>
              <a:rPr lang="ru-RU" dirty="0" smtClean="0"/>
              <a:t>. </a:t>
            </a:r>
            <a:r>
              <a:rPr lang="ru-RU" dirty="0"/>
              <a:t>Значение </a:t>
            </a:r>
            <a:r>
              <a:rPr lang="en-US" dirty="0" err="1" smtClean="0"/>
              <a:t>suff</a:t>
            </a:r>
            <a:r>
              <a:rPr lang="en-US" dirty="0" smtClean="0"/>
              <a:t>(</a:t>
            </a:r>
            <a:r>
              <a:rPr lang="en-US" dirty="0" err="1" smtClean="0"/>
              <a:t>nlast</a:t>
            </a:r>
            <a:r>
              <a:rPr lang="en-US" dirty="0" smtClean="0"/>
              <a:t>)</a:t>
            </a:r>
            <a:r>
              <a:rPr lang="ru-RU" dirty="0"/>
              <a:t> пока считаем неопределённым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512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ru-RU" dirty="0" err="1"/>
              <a:t>Суффиксный</a:t>
            </a:r>
            <a:r>
              <a:rPr lang="ru-RU" dirty="0"/>
              <a:t> автомат: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 fontScale="85000" lnSpcReduction="20000"/>
          </a:bodyPr>
          <a:lstStyle/>
          <a:p>
            <a:endParaRPr lang="ru-RU" dirty="0"/>
          </a:p>
          <a:p>
            <a:pPr marL="800100" lvl="3" indent="-342900"/>
            <a:r>
              <a:rPr lang="ru-RU" dirty="0" smtClean="0"/>
              <a:t>Добавление символа – продолжение:</a:t>
            </a:r>
          </a:p>
          <a:p>
            <a:pPr marL="1257300" lvl="4" indent="-342900"/>
            <a:r>
              <a:rPr lang="ru-RU" dirty="0" smtClean="0"/>
              <a:t>Будем </a:t>
            </a:r>
            <a:r>
              <a:rPr lang="ru-RU" dirty="0"/>
              <a:t>идти циклом по «</a:t>
            </a:r>
            <a:r>
              <a:rPr lang="ru-RU" dirty="0" err="1"/>
              <a:t>суффиксному</a:t>
            </a:r>
            <a:r>
              <a:rPr lang="ru-RU" dirty="0"/>
              <a:t> пути» из вершины </a:t>
            </a:r>
            <a:r>
              <a:rPr lang="en-US" dirty="0"/>
              <a:t>last </a:t>
            </a:r>
            <a:r>
              <a:rPr lang="ru-RU" dirty="0"/>
              <a:t>и проводить из вершин пути ребра в </a:t>
            </a:r>
            <a:r>
              <a:rPr lang="en-US" dirty="0" err="1"/>
              <a:t>nlast</a:t>
            </a:r>
            <a:r>
              <a:rPr lang="en-US" dirty="0"/>
              <a:t> </a:t>
            </a:r>
            <a:r>
              <a:rPr lang="ru-RU" dirty="0"/>
              <a:t>по символу </a:t>
            </a:r>
            <a:r>
              <a:rPr lang="en-US" dirty="0"/>
              <a:t>c; </a:t>
            </a:r>
            <a:r>
              <a:rPr lang="ru-RU" dirty="0" smtClean="0"/>
              <a:t>остановим цикл, в состоянии -1 либо в вершине, из которой уже есть переход по символу с.</a:t>
            </a:r>
            <a:endParaRPr lang="en-US" dirty="0"/>
          </a:p>
          <a:p>
            <a:pPr lvl="2"/>
            <a:r>
              <a:rPr lang="ru-RU" dirty="0" smtClean="0"/>
              <a:t>Если цикл закончился в состоянии -1, то заканчиваем итерацию, выполнив </a:t>
            </a:r>
            <a:r>
              <a:rPr lang="en-US" dirty="0" err="1" smtClean="0"/>
              <a:t>suff</a:t>
            </a:r>
            <a:r>
              <a:rPr lang="en-US" dirty="0" smtClean="0"/>
              <a:t>(</a:t>
            </a:r>
            <a:r>
              <a:rPr lang="en-US" dirty="0" err="1" smtClean="0"/>
              <a:t>nlast</a:t>
            </a:r>
            <a:r>
              <a:rPr lang="en-US" dirty="0" smtClean="0"/>
              <a:t>) := 0, </a:t>
            </a:r>
            <a:r>
              <a:rPr lang="en-US" dirty="0" err="1" smtClean="0"/>
              <a:t>nlast</a:t>
            </a:r>
            <a:r>
              <a:rPr lang="en-US" dirty="0" smtClean="0"/>
              <a:t> := last</a:t>
            </a:r>
            <a:r>
              <a:rPr lang="ru-RU" dirty="0" smtClean="0"/>
              <a:t> .</a:t>
            </a:r>
          </a:p>
          <a:p>
            <a:pPr lvl="2"/>
            <a:r>
              <a:rPr lang="ru-RU" dirty="0" smtClean="0"/>
              <a:t>Допустим </a:t>
            </a:r>
            <a:r>
              <a:rPr lang="ru-RU" dirty="0"/>
              <a:t>теперь, что мы остановились на некотором состоянии </a:t>
            </a:r>
            <a:r>
              <a:rPr lang="en-US" dirty="0"/>
              <a:t>p</a:t>
            </a:r>
            <a:r>
              <a:rPr lang="ru-RU" dirty="0" smtClean="0"/>
              <a:t>, </a:t>
            </a:r>
            <a:r>
              <a:rPr lang="ru-RU" dirty="0"/>
              <a:t>из которого уже был переход по букве </a:t>
            </a:r>
            <a:r>
              <a:rPr lang="ru-RU" dirty="0" smtClean="0"/>
              <a:t>с. </a:t>
            </a:r>
            <a:r>
              <a:rPr lang="ru-RU" dirty="0"/>
              <a:t>Обозначим через  </a:t>
            </a:r>
            <a:r>
              <a:rPr lang="en-US" dirty="0" smtClean="0"/>
              <a:t>q </a:t>
            </a:r>
            <a:r>
              <a:rPr lang="ru-RU" dirty="0" smtClean="0"/>
              <a:t>то </a:t>
            </a:r>
            <a:r>
              <a:rPr lang="ru-RU" dirty="0"/>
              <a:t>состояние, куда ведёт этот имеющийся переход.</a:t>
            </a:r>
          </a:p>
          <a:p>
            <a:pPr lvl="2"/>
            <a:r>
              <a:rPr lang="ru-RU" dirty="0" smtClean="0"/>
              <a:t>Если </a:t>
            </a:r>
            <a:r>
              <a:rPr lang="en-US" dirty="0" err="1" smtClean="0"/>
              <a:t>len</a:t>
            </a:r>
            <a:r>
              <a:rPr lang="en-US" dirty="0" smtClean="0"/>
              <a:t>(p) + 1 = </a:t>
            </a:r>
            <a:r>
              <a:rPr lang="en-US" dirty="0" err="1" smtClean="0"/>
              <a:t>len</a:t>
            </a:r>
            <a:r>
              <a:rPr lang="en-US" dirty="0" smtClean="0"/>
              <a:t>(q), </a:t>
            </a:r>
            <a:r>
              <a:rPr lang="ru-RU" dirty="0" smtClean="0"/>
              <a:t>то </a:t>
            </a:r>
            <a:r>
              <a:rPr lang="ru-RU" dirty="0"/>
              <a:t>заканчиваем итерацию, выполнив </a:t>
            </a:r>
            <a:r>
              <a:rPr lang="en-US" dirty="0" smtClean="0"/>
              <a:t>link(</a:t>
            </a:r>
            <a:r>
              <a:rPr lang="en-US" dirty="0" err="1" smtClean="0"/>
              <a:t>nlast</a:t>
            </a:r>
            <a:r>
              <a:rPr lang="en-US" dirty="0"/>
              <a:t>) := 0, </a:t>
            </a:r>
            <a:r>
              <a:rPr lang="en-US" dirty="0" err="1"/>
              <a:t>nlast</a:t>
            </a:r>
            <a:r>
              <a:rPr lang="en-US" dirty="0"/>
              <a:t> := last</a:t>
            </a:r>
            <a:r>
              <a:rPr lang="ru-RU" dirty="0"/>
              <a:t> </a:t>
            </a:r>
            <a:r>
              <a:rPr lang="ru-RU" dirty="0" smtClean="0"/>
              <a:t>.</a:t>
            </a:r>
          </a:p>
          <a:p>
            <a:pPr lvl="2"/>
            <a:r>
              <a:rPr lang="ru-RU" dirty="0" smtClean="0"/>
              <a:t>В </a:t>
            </a:r>
            <a:r>
              <a:rPr lang="ru-RU" dirty="0"/>
              <a:t>противном </a:t>
            </a:r>
            <a:r>
              <a:rPr lang="ru-RU" dirty="0" smtClean="0"/>
              <a:t>случае</a:t>
            </a:r>
            <a:r>
              <a:rPr lang="en-US" dirty="0" smtClean="0"/>
              <a:t>:</a:t>
            </a:r>
          </a:p>
          <a:p>
            <a:pPr lvl="3"/>
            <a:r>
              <a:rPr lang="ru-RU" dirty="0" smtClean="0"/>
              <a:t>производим</a:t>
            </a:r>
            <a:r>
              <a:rPr lang="ru-RU" dirty="0"/>
              <a:t> </a:t>
            </a:r>
            <a:r>
              <a:rPr lang="ru-RU" b="1" dirty="0"/>
              <a:t>"клонирование"</a:t>
            </a:r>
            <a:r>
              <a:rPr lang="ru-RU" dirty="0"/>
              <a:t> </a:t>
            </a:r>
            <a:r>
              <a:rPr lang="ru-RU" dirty="0" smtClean="0"/>
              <a:t>состояния: </a:t>
            </a:r>
            <a:r>
              <a:rPr lang="ru-RU" dirty="0"/>
              <a:t>создать новое состояние </a:t>
            </a:r>
            <a:r>
              <a:rPr lang="en-US" dirty="0" smtClean="0"/>
              <a:t>clone</a:t>
            </a:r>
            <a:r>
              <a:rPr lang="ru-RU" dirty="0" smtClean="0"/>
              <a:t>, </a:t>
            </a:r>
            <a:r>
              <a:rPr lang="ru-RU" dirty="0"/>
              <a:t>скопировав в него все данные из вершины  (</a:t>
            </a:r>
            <a:r>
              <a:rPr lang="ru-RU" dirty="0" err="1"/>
              <a:t>суффиксную</a:t>
            </a:r>
            <a:r>
              <a:rPr lang="ru-RU" dirty="0"/>
              <a:t> ссылку, переходы), за исключением </a:t>
            </a:r>
            <a:r>
              <a:rPr lang="en-US" dirty="0" err="1" smtClean="0"/>
              <a:t>len</a:t>
            </a:r>
            <a:r>
              <a:rPr lang="en-US" dirty="0" smtClean="0"/>
              <a:t>(clone), </a:t>
            </a:r>
            <a:r>
              <a:rPr lang="ru-RU" dirty="0" smtClean="0"/>
              <a:t>которому нужно присвоить </a:t>
            </a:r>
            <a:r>
              <a:rPr lang="en-US" dirty="0" err="1" smtClean="0"/>
              <a:t>len</a:t>
            </a:r>
            <a:r>
              <a:rPr lang="en-US" dirty="0" smtClean="0"/>
              <a:t>(p) + 1</a:t>
            </a:r>
            <a:r>
              <a:rPr lang="ru-RU" dirty="0"/>
              <a:t> .После клонирования мы проводим </a:t>
            </a:r>
            <a:r>
              <a:rPr lang="ru-RU" dirty="0" err="1"/>
              <a:t>суффиксную</a:t>
            </a:r>
            <a:r>
              <a:rPr lang="ru-RU" dirty="0"/>
              <a:t> ссылку </a:t>
            </a:r>
            <a:r>
              <a:rPr lang="en-US" dirty="0" err="1" smtClean="0"/>
              <a:t>suff</a:t>
            </a:r>
            <a:r>
              <a:rPr lang="en-US" dirty="0" smtClean="0"/>
              <a:t>(q) </a:t>
            </a:r>
            <a:r>
              <a:rPr lang="ru-RU" dirty="0" smtClean="0"/>
              <a:t>в с</a:t>
            </a:r>
            <a:r>
              <a:rPr lang="en-US" dirty="0" smtClean="0"/>
              <a:t>lone;</a:t>
            </a:r>
            <a:r>
              <a:rPr lang="ru-RU" dirty="0" smtClean="0"/>
              <a:t> </a:t>
            </a:r>
            <a:r>
              <a:rPr lang="ru-RU" dirty="0"/>
              <a:t>также перенаправляем </a:t>
            </a:r>
            <a:r>
              <a:rPr lang="ru-RU" dirty="0" err="1"/>
              <a:t>суффиксную</a:t>
            </a:r>
            <a:r>
              <a:rPr lang="ru-RU" dirty="0"/>
              <a:t> ссылку </a:t>
            </a:r>
            <a:r>
              <a:rPr lang="ru-RU" dirty="0" smtClean="0"/>
              <a:t>в </a:t>
            </a:r>
            <a:r>
              <a:rPr lang="en-US" dirty="0" smtClean="0"/>
              <a:t>clone </a:t>
            </a:r>
            <a:r>
              <a:rPr lang="ru-RU" dirty="0" smtClean="0"/>
              <a:t>из</a:t>
            </a:r>
            <a:r>
              <a:rPr lang="ru-RU" dirty="0"/>
              <a:t>  </a:t>
            </a:r>
            <a:r>
              <a:rPr lang="en-US" dirty="0" err="1" smtClean="0"/>
              <a:t>nlast</a:t>
            </a:r>
            <a:r>
              <a:rPr lang="ru-RU" dirty="0"/>
              <a:t> .</a:t>
            </a:r>
          </a:p>
          <a:p>
            <a:pPr lvl="3"/>
            <a:r>
              <a:rPr lang="ru-RU" dirty="0"/>
              <a:t>и</a:t>
            </a:r>
            <a:r>
              <a:rPr lang="ru-RU" dirty="0" smtClean="0"/>
              <a:t>дем циклом</a:t>
            </a:r>
            <a:r>
              <a:rPr lang="ru-RU" dirty="0"/>
              <a:t>  </a:t>
            </a:r>
            <a:r>
              <a:rPr lang="ru-RU" dirty="0" smtClean="0"/>
              <a:t>из состояния </a:t>
            </a:r>
            <a:r>
              <a:rPr lang="en-US" dirty="0" smtClean="0"/>
              <a:t>p </a:t>
            </a:r>
            <a:r>
              <a:rPr lang="ru-RU" dirty="0" smtClean="0"/>
              <a:t>по </a:t>
            </a:r>
            <a:r>
              <a:rPr lang="ru-RU" dirty="0" err="1" smtClean="0"/>
              <a:t>суффиксному</a:t>
            </a:r>
            <a:r>
              <a:rPr lang="ru-RU" dirty="0" smtClean="0"/>
              <a:t> пути, </a:t>
            </a:r>
            <a:r>
              <a:rPr lang="ru-RU" dirty="0"/>
              <a:t>и для каждого очередного состояния </a:t>
            </a:r>
            <a:r>
              <a:rPr lang="ru-RU" dirty="0" smtClean="0"/>
              <a:t>проверяем, имелся ли переход </a:t>
            </a:r>
            <a:r>
              <a:rPr lang="ru-RU" dirty="0"/>
              <a:t>по букве </a:t>
            </a:r>
            <a:r>
              <a:rPr lang="ru-RU" dirty="0" smtClean="0"/>
              <a:t>с</a:t>
            </a:r>
            <a:r>
              <a:rPr lang="ru-RU" dirty="0"/>
              <a:t> в состояние </a:t>
            </a:r>
            <a:r>
              <a:rPr lang="en-US" dirty="0" smtClean="0"/>
              <a:t>q; </a:t>
            </a:r>
            <a:r>
              <a:rPr lang="ru-RU" dirty="0" smtClean="0"/>
              <a:t>если да, </a:t>
            </a:r>
            <a:r>
              <a:rPr lang="ru-RU" dirty="0"/>
              <a:t>то </a:t>
            </a:r>
            <a:r>
              <a:rPr lang="ru-RU" dirty="0" smtClean="0"/>
              <a:t>перенаправляем сей переход в </a:t>
            </a:r>
            <a:r>
              <a:rPr lang="en-US" dirty="0" smtClean="0"/>
              <a:t>clone;</a:t>
            </a:r>
            <a:r>
              <a:rPr lang="ru-RU" dirty="0"/>
              <a:t> </a:t>
            </a:r>
            <a:r>
              <a:rPr lang="ru-RU" dirty="0" smtClean="0"/>
              <a:t>если же</a:t>
            </a:r>
            <a:r>
              <a:rPr lang="en-US" dirty="0" smtClean="0"/>
              <a:t> </a:t>
            </a:r>
            <a:r>
              <a:rPr lang="ru-RU" dirty="0" smtClean="0"/>
              <a:t>нет</a:t>
            </a:r>
            <a:r>
              <a:rPr lang="ru-RU" dirty="0"/>
              <a:t>, то </a:t>
            </a:r>
            <a:r>
              <a:rPr lang="ru-RU" dirty="0" smtClean="0"/>
              <a:t>останавливаемся.</a:t>
            </a:r>
            <a:endParaRPr lang="ru-RU" dirty="0"/>
          </a:p>
          <a:p>
            <a:pPr lvl="3"/>
            <a:r>
              <a:rPr lang="ru-RU" dirty="0"/>
              <a:t>В любом случае, чем бы ни закончилось выполнение этой процедуры, мы в конце обновляем значение </a:t>
            </a:r>
            <a:r>
              <a:rPr lang="en-US" dirty="0" err="1" smtClean="0"/>
              <a:t>nlast</a:t>
            </a:r>
            <a:r>
              <a:rPr lang="ru-RU" dirty="0" smtClean="0"/>
              <a:t>, </a:t>
            </a:r>
            <a:r>
              <a:rPr lang="ru-RU" dirty="0"/>
              <a:t>присваивая ему </a:t>
            </a:r>
            <a:r>
              <a:rPr lang="en-US" dirty="0" smtClean="0"/>
              <a:t>last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202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Суффиксный</a:t>
            </a:r>
            <a:r>
              <a:rPr lang="ru-RU" dirty="0"/>
              <a:t> автомат: </a:t>
            </a:r>
            <a:r>
              <a:rPr lang="ru-RU" dirty="0" smtClean="0"/>
              <a:t>линейность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ru-RU" u="sng" dirty="0" smtClean="0"/>
              <a:t>Лемма 12</a:t>
            </a:r>
            <a:r>
              <a:rPr lang="ru-RU" dirty="0" smtClean="0"/>
              <a:t>: время работы такого алгоритма для строки </a:t>
            </a:r>
            <a:r>
              <a:rPr lang="en-US" dirty="0" smtClean="0"/>
              <a:t>S </a:t>
            </a:r>
            <a:r>
              <a:rPr lang="ru-RU" dirty="0" smtClean="0"/>
              <a:t>есть </a:t>
            </a:r>
            <a:r>
              <a:rPr lang="en-US" dirty="0" smtClean="0"/>
              <a:t>O(|S|).</a:t>
            </a:r>
          </a:p>
          <a:p>
            <a:r>
              <a:rPr lang="ru-RU" dirty="0" smtClean="0"/>
              <a:t>Доказательство может быть проведено с помощью метода потенциалов, использовав в качестве потенциала системы Ф </a:t>
            </a:r>
            <a:r>
              <a:rPr lang="en-US" dirty="0" smtClean="0"/>
              <a:t>:= </a:t>
            </a:r>
            <a:r>
              <a:rPr lang="ru-RU" dirty="0" smtClean="0"/>
              <a:t>Ф1 + Ф2 + 2</a:t>
            </a:r>
            <a:r>
              <a:rPr lang="en-US" dirty="0" smtClean="0"/>
              <a:t>,</a:t>
            </a:r>
            <a:r>
              <a:rPr lang="ru-RU" dirty="0" smtClean="0"/>
              <a:t> где Ф1 = 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suff</a:t>
            </a:r>
            <a:r>
              <a:rPr lang="en-US" dirty="0" smtClean="0"/>
              <a:t>(last))</a:t>
            </a:r>
            <a:r>
              <a:rPr lang="ru-RU" dirty="0"/>
              <a:t>,</a:t>
            </a:r>
            <a:r>
              <a:rPr lang="en-US" dirty="0" smtClean="0"/>
              <a:t> </a:t>
            </a:r>
            <a:r>
              <a:rPr lang="ru-RU" dirty="0" smtClean="0"/>
              <a:t>Ф2 =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suff</a:t>
            </a:r>
            <a:r>
              <a:rPr lang="en-US" dirty="0" smtClean="0"/>
              <a:t>(</a:t>
            </a:r>
            <a:r>
              <a:rPr lang="en-US" dirty="0" err="1" smtClean="0"/>
              <a:t>suff</a:t>
            </a:r>
            <a:r>
              <a:rPr lang="en-US" dirty="0" smtClean="0"/>
              <a:t>(last))).</a:t>
            </a:r>
          </a:p>
          <a:p>
            <a:r>
              <a:rPr lang="ru-RU" dirty="0" smtClean="0"/>
              <a:t>Для корректности определения потенциала, будем считать, что </a:t>
            </a:r>
            <a:r>
              <a:rPr lang="en-US" dirty="0" err="1" smtClean="0"/>
              <a:t>suff</a:t>
            </a:r>
            <a:r>
              <a:rPr lang="en-US" dirty="0" smtClean="0"/>
              <a:t>(-1) = -1, </a:t>
            </a:r>
            <a:r>
              <a:rPr lang="en-US" dirty="0" err="1" smtClean="0"/>
              <a:t>len</a:t>
            </a:r>
            <a:r>
              <a:rPr lang="en-US" dirty="0" smtClean="0"/>
              <a:t>(-1) = -1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74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Суффиксный</a:t>
            </a:r>
            <a:r>
              <a:rPr lang="ru-RU" dirty="0"/>
              <a:t> автомат: линейность алгоритма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ru-RU" dirty="0" smtClean="0"/>
              <a:t>Очевидно, что:</a:t>
            </a:r>
          </a:p>
          <a:p>
            <a:pPr lvl="1"/>
            <a:r>
              <a:rPr lang="ru-RU" dirty="0" smtClean="0"/>
              <a:t>Ф1 и Ф2 не могут увеличиться более, чем на 1;</a:t>
            </a:r>
          </a:p>
          <a:p>
            <a:pPr lvl="1"/>
            <a:r>
              <a:rPr lang="ru-RU" dirty="0" smtClean="0"/>
              <a:t>Изначально, Ф1 = Ф2 = -1, Ф = 0;</a:t>
            </a:r>
          </a:p>
          <a:p>
            <a:pPr lvl="1"/>
            <a:r>
              <a:rPr lang="ru-RU" dirty="0" smtClean="0"/>
              <a:t>Каждая итерация поиска </a:t>
            </a:r>
            <a:r>
              <a:rPr lang="en-US" dirty="0" smtClean="0"/>
              <a:t>p </a:t>
            </a:r>
            <a:r>
              <a:rPr lang="ru-RU" dirty="0" smtClean="0"/>
              <a:t>уменьшает Ф1 и Ф2 как минимум на 1;</a:t>
            </a:r>
          </a:p>
          <a:p>
            <a:pPr lvl="1"/>
            <a:r>
              <a:rPr lang="ru-RU" dirty="0" smtClean="0"/>
              <a:t>Каждая итерация перенаправления ребер из </a:t>
            </a:r>
            <a:r>
              <a:rPr lang="en-US" dirty="0" smtClean="0"/>
              <a:t>q </a:t>
            </a:r>
            <a:r>
              <a:rPr lang="ru-RU" dirty="0" smtClean="0"/>
              <a:t>в </a:t>
            </a:r>
            <a:r>
              <a:rPr lang="en-US" dirty="0" smtClean="0"/>
              <a:t>clone </a:t>
            </a:r>
            <a:r>
              <a:rPr lang="ru-RU" dirty="0" smtClean="0"/>
              <a:t>уменьшает Ф2 как минимум на 1.</a:t>
            </a:r>
          </a:p>
          <a:p>
            <a:r>
              <a:rPr lang="ru-RU" dirty="0" smtClean="0"/>
              <a:t>Из вышесказанного следует, что время работы алгоритма линейно, </a:t>
            </a:r>
            <a:r>
              <a:rPr lang="en-US" dirty="0" smtClean="0"/>
              <a:t>QED.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7428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Суффиксный</a:t>
            </a:r>
            <a:r>
              <a:rPr lang="ru-RU" dirty="0" smtClean="0"/>
              <a:t> автомат: базовые определения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txBody>
          <a:bodyPr>
            <a:normAutofit fontScale="85000" lnSpcReduction="10000"/>
          </a:bodyPr>
          <a:lstStyle/>
          <a:p>
            <a:r>
              <a:rPr lang="ru-RU" u="sng" dirty="0" smtClean="0"/>
              <a:t>Опр.</a:t>
            </a:r>
            <a:r>
              <a:rPr lang="ru-RU" dirty="0" smtClean="0"/>
              <a:t>: </a:t>
            </a:r>
            <a:r>
              <a:rPr lang="ru-RU" dirty="0" err="1" smtClean="0"/>
              <a:t>суффиксный</a:t>
            </a:r>
            <a:r>
              <a:rPr lang="ru-RU" dirty="0" smtClean="0"/>
              <a:t> автомат </a:t>
            </a:r>
            <a:r>
              <a:rPr lang="en-US" dirty="0"/>
              <a:t>DAWG(S) </a:t>
            </a:r>
            <a:r>
              <a:rPr lang="en-US" dirty="0" smtClean="0"/>
              <a:t>(directed acyclic word graph) </a:t>
            </a:r>
            <a:r>
              <a:rPr lang="ru-RU" dirty="0" smtClean="0"/>
              <a:t>строки </a:t>
            </a:r>
            <a:r>
              <a:rPr lang="en-US" dirty="0" smtClean="0"/>
              <a:t>S</a:t>
            </a:r>
            <a:r>
              <a:rPr lang="ru-RU" dirty="0" smtClean="0"/>
              <a:t> – детерминированный конечный автомат, принимающий все суффиксы строки </a:t>
            </a:r>
            <a:r>
              <a:rPr lang="en-US" dirty="0" smtClean="0"/>
              <a:t>S </a:t>
            </a:r>
            <a:r>
              <a:rPr lang="ru-RU" dirty="0" smtClean="0"/>
              <a:t>и только их.</a:t>
            </a:r>
          </a:p>
          <a:p>
            <a:r>
              <a:rPr lang="ru-RU" dirty="0" smtClean="0"/>
              <a:t>Например, (несжатый) </a:t>
            </a:r>
            <a:r>
              <a:rPr lang="ru-RU" dirty="0" err="1" smtClean="0"/>
              <a:t>суффиксный</a:t>
            </a:r>
            <a:r>
              <a:rPr lang="ru-RU" dirty="0" smtClean="0"/>
              <a:t> бор является </a:t>
            </a:r>
            <a:r>
              <a:rPr lang="ru-RU" dirty="0" err="1" smtClean="0"/>
              <a:t>суффиксным</a:t>
            </a:r>
            <a:r>
              <a:rPr lang="ru-RU" dirty="0" smtClean="0"/>
              <a:t> автоматом, но с явно неоптимальным числом вершин.</a:t>
            </a:r>
            <a:endParaRPr lang="en-US" dirty="0" smtClean="0"/>
          </a:p>
          <a:p>
            <a:r>
              <a:rPr lang="ru-RU" u="sng" dirty="0" smtClean="0"/>
              <a:t>Опр.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правым контекстом строки </a:t>
            </a:r>
            <a:r>
              <a:rPr lang="en-US" dirty="0" smtClean="0"/>
              <a:t>U </a:t>
            </a:r>
            <a:r>
              <a:rPr lang="ru-RU" dirty="0" smtClean="0"/>
              <a:t>относительно строки </a:t>
            </a:r>
            <a:r>
              <a:rPr lang="en-US" dirty="0" smtClean="0"/>
              <a:t>S </a:t>
            </a:r>
            <a:r>
              <a:rPr lang="ru-RU" dirty="0" smtClean="0"/>
              <a:t>назовем такое множество строк </a:t>
            </a:r>
            <a:r>
              <a:rPr lang="en-US" dirty="0" smtClean="0"/>
              <a:t>R</a:t>
            </a:r>
            <a:r>
              <a:rPr lang="en-US" baseline="-25000" dirty="0" smtClean="0"/>
              <a:t>S</a:t>
            </a:r>
            <a:r>
              <a:rPr lang="en-US" dirty="0" smtClean="0"/>
              <a:t>(U), </a:t>
            </a:r>
            <a:r>
              <a:rPr lang="ru-RU" dirty="0" smtClean="0"/>
              <a:t>что</a:t>
            </a:r>
          </a:p>
          <a:p>
            <a:pPr lvl="1"/>
            <a:r>
              <a:rPr lang="en-US" dirty="0"/>
              <a:t>R</a:t>
            </a:r>
            <a:r>
              <a:rPr lang="en-US" baseline="-25000" dirty="0"/>
              <a:t>S</a:t>
            </a:r>
            <a:r>
              <a:rPr lang="en-US" dirty="0"/>
              <a:t>(U</a:t>
            </a:r>
            <a:r>
              <a:rPr lang="en-US" dirty="0" smtClean="0"/>
              <a:t>)</a:t>
            </a:r>
            <a:r>
              <a:rPr lang="ru-RU" dirty="0"/>
              <a:t> </a:t>
            </a:r>
            <a:r>
              <a:rPr lang="en-US" dirty="0" smtClean="0"/>
              <a:t>:= {V | UV –</a:t>
            </a:r>
            <a:r>
              <a:rPr lang="ru-RU" dirty="0" smtClean="0"/>
              <a:t> </a:t>
            </a:r>
            <a:r>
              <a:rPr lang="en-US" dirty="0" smtClean="0"/>
              <a:t>c</a:t>
            </a:r>
            <a:r>
              <a:rPr lang="ru-RU" dirty="0" err="1" smtClean="0"/>
              <a:t>уффикс</a:t>
            </a:r>
            <a:r>
              <a:rPr lang="ru-RU" dirty="0" smtClean="0"/>
              <a:t> </a:t>
            </a:r>
            <a:r>
              <a:rPr lang="en-US" dirty="0" smtClean="0"/>
              <a:t>S).</a:t>
            </a:r>
          </a:p>
          <a:p>
            <a:r>
              <a:rPr lang="ru-RU" dirty="0" smtClean="0"/>
              <a:t>Другими словами, </a:t>
            </a:r>
            <a:r>
              <a:rPr lang="en-US" dirty="0"/>
              <a:t>R</a:t>
            </a:r>
            <a:r>
              <a:rPr lang="en-US" baseline="-25000" dirty="0"/>
              <a:t>S</a:t>
            </a:r>
            <a:r>
              <a:rPr lang="en-US" dirty="0"/>
              <a:t>(U</a:t>
            </a:r>
            <a:r>
              <a:rPr lang="en-US" dirty="0" smtClean="0"/>
              <a:t>)</a:t>
            </a:r>
            <a:r>
              <a:rPr lang="ru-RU" dirty="0" smtClean="0"/>
              <a:t> есть множество продолжений </a:t>
            </a:r>
            <a:r>
              <a:rPr lang="en-US" dirty="0" smtClean="0"/>
              <a:t>U </a:t>
            </a:r>
            <a:r>
              <a:rPr lang="ru-RU" dirty="0" smtClean="0"/>
              <a:t>до суффикса </a:t>
            </a:r>
            <a:r>
              <a:rPr lang="en-US" dirty="0" smtClean="0"/>
              <a:t>S.</a:t>
            </a:r>
          </a:p>
          <a:p>
            <a:r>
              <a:rPr lang="ru-RU" dirty="0" smtClean="0"/>
              <a:t>Пустая строка также может лежать в таком правом контексте (если и только если </a:t>
            </a:r>
            <a:r>
              <a:rPr lang="en-US" dirty="0" smtClean="0"/>
              <a:t>U – </a:t>
            </a:r>
            <a:r>
              <a:rPr lang="ru-RU" dirty="0" smtClean="0"/>
              <a:t>суффикс </a:t>
            </a:r>
            <a:r>
              <a:rPr lang="en-US" dirty="0" smtClean="0"/>
              <a:t>S).</a:t>
            </a:r>
            <a:endParaRPr lang="ru-RU" dirty="0"/>
          </a:p>
          <a:p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183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Суффиксный</a:t>
            </a:r>
            <a:r>
              <a:rPr lang="ru-RU" dirty="0" smtClean="0"/>
              <a:t> автомат: свойства правого контекста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txBody>
          <a:bodyPr>
            <a:normAutofit fontScale="92500" lnSpcReduction="10000"/>
          </a:bodyPr>
          <a:lstStyle/>
          <a:p>
            <a:r>
              <a:rPr lang="ru-RU" u="sng" dirty="0" smtClean="0"/>
              <a:t>Лемма 11.1</a:t>
            </a:r>
            <a:r>
              <a:rPr lang="ru-RU" dirty="0" smtClean="0"/>
              <a:t>: пусть </a:t>
            </a:r>
            <a:r>
              <a:rPr lang="en-US" dirty="0" smtClean="0"/>
              <a:t>u, v – </a:t>
            </a:r>
            <a:r>
              <a:rPr lang="ru-RU" dirty="0" smtClean="0"/>
              <a:t>по</a:t>
            </a:r>
            <a:r>
              <a:rPr lang="ru-RU" dirty="0"/>
              <a:t>д</a:t>
            </a:r>
            <a:r>
              <a:rPr lang="ru-RU" dirty="0" smtClean="0"/>
              <a:t>строки строки </a:t>
            </a:r>
            <a:r>
              <a:rPr lang="en-US" dirty="0" smtClean="0"/>
              <a:t>S;</a:t>
            </a:r>
            <a:r>
              <a:rPr lang="ru-RU" dirty="0" smtClean="0"/>
              <a:t> тогда если </a:t>
            </a:r>
            <a:r>
              <a:rPr lang="en-US" dirty="0" smtClean="0"/>
              <a:t>R</a:t>
            </a:r>
            <a:r>
              <a:rPr lang="en-US" baseline="-25000" dirty="0" smtClean="0"/>
              <a:t>S</a:t>
            </a:r>
            <a:r>
              <a:rPr lang="en-US" dirty="0" smtClean="0"/>
              <a:t>(</a:t>
            </a:r>
            <a:r>
              <a:rPr lang="en-US" dirty="0"/>
              <a:t>u</a:t>
            </a:r>
            <a:r>
              <a:rPr lang="en-US" dirty="0" smtClean="0"/>
              <a:t>) = R</a:t>
            </a:r>
            <a:r>
              <a:rPr lang="en-US" baseline="-25000" dirty="0" smtClean="0"/>
              <a:t>S</a:t>
            </a:r>
            <a:r>
              <a:rPr lang="en-US" dirty="0" smtClean="0"/>
              <a:t>(v), </a:t>
            </a:r>
            <a:r>
              <a:rPr lang="ru-RU" dirty="0" smtClean="0"/>
              <a:t>то либо </a:t>
            </a:r>
            <a:r>
              <a:rPr lang="en-US" dirty="0" smtClean="0"/>
              <a:t>u</a:t>
            </a:r>
            <a:r>
              <a:rPr lang="ru-RU" dirty="0" smtClean="0"/>
              <a:t> – суффикс </a:t>
            </a:r>
            <a:r>
              <a:rPr lang="en-US" dirty="0" smtClean="0"/>
              <a:t>v, </a:t>
            </a:r>
            <a:r>
              <a:rPr lang="ru-RU" dirty="0" smtClean="0"/>
              <a:t>либо </a:t>
            </a:r>
            <a:r>
              <a:rPr lang="en-US" dirty="0" smtClean="0"/>
              <a:t>v – </a:t>
            </a:r>
            <a:r>
              <a:rPr lang="ru-RU" dirty="0" smtClean="0"/>
              <a:t>суффикс – </a:t>
            </a:r>
            <a:r>
              <a:rPr lang="en-US" dirty="0" smtClean="0"/>
              <a:t>u.</a:t>
            </a:r>
          </a:p>
          <a:p>
            <a:r>
              <a:rPr lang="ru-RU" dirty="0" smtClean="0"/>
              <a:t>Доказательство:</a:t>
            </a:r>
          </a:p>
          <a:p>
            <a:pPr lvl="1"/>
            <a:r>
              <a:rPr lang="ru-RU" dirty="0" smtClean="0"/>
              <a:t>пусть </a:t>
            </a:r>
            <a:r>
              <a:rPr lang="en-US" dirty="0" smtClean="0"/>
              <a:t>w – </a:t>
            </a:r>
            <a:r>
              <a:rPr lang="ru-RU" dirty="0" smtClean="0"/>
              <a:t>строка</a:t>
            </a:r>
            <a:r>
              <a:rPr lang="en-US" dirty="0" smtClean="0"/>
              <a:t>, </a:t>
            </a:r>
            <a:r>
              <a:rPr lang="ru-RU" dirty="0" smtClean="0"/>
              <a:t>лежащая в </a:t>
            </a:r>
            <a:r>
              <a:rPr lang="ru-RU" dirty="0"/>
              <a:t> </a:t>
            </a:r>
            <a:r>
              <a:rPr lang="en-US" dirty="0"/>
              <a:t>R</a:t>
            </a:r>
            <a:r>
              <a:rPr lang="en-US" baseline="-25000" dirty="0"/>
              <a:t>S</a:t>
            </a:r>
            <a:r>
              <a:rPr lang="en-US" dirty="0"/>
              <a:t>(u) = R</a:t>
            </a:r>
            <a:r>
              <a:rPr lang="en-US" baseline="-25000" dirty="0"/>
              <a:t>S</a:t>
            </a:r>
            <a:r>
              <a:rPr lang="en-US" dirty="0"/>
              <a:t>(v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Тогда </a:t>
            </a:r>
            <a:r>
              <a:rPr lang="en-US" dirty="0" err="1" smtClean="0"/>
              <a:t>uw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vw</a:t>
            </a:r>
            <a:r>
              <a:rPr lang="en-US" dirty="0" smtClean="0"/>
              <a:t> – </a:t>
            </a:r>
            <a:r>
              <a:rPr lang="ru-RU" dirty="0" smtClean="0"/>
              <a:t>суффикс строки </a:t>
            </a:r>
            <a:r>
              <a:rPr lang="en-US" dirty="0" smtClean="0"/>
              <a:t>S;</a:t>
            </a:r>
          </a:p>
          <a:p>
            <a:pPr lvl="1"/>
            <a:r>
              <a:rPr lang="ru-RU" dirty="0" smtClean="0"/>
              <a:t>Пусть, </a:t>
            </a:r>
            <a:r>
              <a:rPr lang="ru-RU" dirty="0" err="1" smtClean="0"/>
              <a:t>б.о.о</a:t>
            </a:r>
            <a:r>
              <a:rPr lang="ru-RU" dirty="0" smtClean="0"/>
              <a:t>., </a:t>
            </a:r>
            <a:r>
              <a:rPr lang="en-US" dirty="0" smtClean="0"/>
              <a:t>|u| &lt;= |v|.</a:t>
            </a:r>
            <a:r>
              <a:rPr lang="ru-RU" dirty="0" smtClean="0"/>
              <a:t> Тогда </a:t>
            </a:r>
            <a:r>
              <a:rPr lang="en-US" dirty="0" err="1" smtClean="0"/>
              <a:t>uw</a:t>
            </a:r>
            <a:r>
              <a:rPr lang="en-US" dirty="0" smtClean="0"/>
              <a:t> – </a:t>
            </a:r>
            <a:r>
              <a:rPr lang="ru-RU" dirty="0" smtClean="0"/>
              <a:t>суффикс </a:t>
            </a:r>
            <a:r>
              <a:rPr lang="en-US" dirty="0" err="1" smtClean="0"/>
              <a:t>vw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</a:t>
            </a:r>
            <a:r>
              <a:rPr lang="ru-RU" dirty="0" err="1" smtClean="0"/>
              <a:t>ледовательно</a:t>
            </a:r>
            <a:r>
              <a:rPr lang="ru-RU" dirty="0" smtClean="0"/>
              <a:t>, </a:t>
            </a:r>
            <a:r>
              <a:rPr lang="en-US" dirty="0" smtClean="0"/>
              <a:t>u – </a:t>
            </a:r>
            <a:r>
              <a:rPr lang="ru-RU" dirty="0" smtClean="0"/>
              <a:t>суффикс </a:t>
            </a:r>
            <a:r>
              <a:rPr lang="en-US" dirty="0" smtClean="0"/>
              <a:t>v, QED.</a:t>
            </a:r>
          </a:p>
          <a:p>
            <a:r>
              <a:rPr lang="ru-RU" u="sng" dirty="0" smtClean="0"/>
              <a:t>Лемма 11.2</a:t>
            </a:r>
            <a:r>
              <a:rPr lang="ru-RU" dirty="0" smtClean="0"/>
              <a:t>: пусть </a:t>
            </a:r>
            <a:r>
              <a:rPr lang="en-US" dirty="0"/>
              <a:t>u, v – </a:t>
            </a:r>
            <a:r>
              <a:rPr lang="ru-RU" dirty="0"/>
              <a:t>подстроки строки </a:t>
            </a:r>
            <a:r>
              <a:rPr lang="en-US" dirty="0"/>
              <a:t>S;</a:t>
            </a:r>
            <a:r>
              <a:rPr lang="ru-RU" dirty="0"/>
              <a:t> тогда если </a:t>
            </a:r>
            <a:r>
              <a:rPr lang="ru-RU" dirty="0" smtClean="0"/>
              <a:t>пересечение </a:t>
            </a:r>
            <a:r>
              <a:rPr lang="en-US" dirty="0" smtClean="0"/>
              <a:t>R</a:t>
            </a:r>
            <a:r>
              <a:rPr lang="en-US" baseline="-25000" dirty="0" smtClean="0"/>
              <a:t>S</a:t>
            </a:r>
            <a:r>
              <a:rPr lang="en-US" dirty="0" smtClean="0"/>
              <a:t>(u</a:t>
            </a:r>
            <a:r>
              <a:rPr lang="en-US" dirty="0"/>
              <a:t>)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/>
              <a:t>R</a:t>
            </a:r>
            <a:r>
              <a:rPr lang="en-US" baseline="-25000" dirty="0"/>
              <a:t>S</a:t>
            </a:r>
            <a:r>
              <a:rPr lang="en-US" dirty="0"/>
              <a:t>(v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ru-RU" dirty="0" err="1" smtClean="0"/>
              <a:t>непусто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smtClean="0"/>
              <a:t>|u|</a:t>
            </a:r>
            <a:r>
              <a:rPr lang="ru-RU" dirty="0" smtClean="0"/>
              <a:t>⩽</a:t>
            </a:r>
            <a:r>
              <a:rPr lang="en-US" dirty="0" smtClean="0"/>
              <a:t>|v|,</a:t>
            </a:r>
            <a:r>
              <a:rPr lang="ru-RU" dirty="0" smtClean="0"/>
              <a:t> то:</a:t>
            </a:r>
          </a:p>
          <a:p>
            <a:pPr lvl="1"/>
            <a:r>
              <a:rPr lang="ru-RU" dirty="0" smtClean="0"/>
              <a:t>1) </a:t>
            </a:r>
            <a:r>
              <a:rPr lang="en-US" dirty="0" smtClean="0"/>
              <a:t>u – c</a:t>
            </a:r>
            <a:r>
              <a:rPr lang="ru-RU" dirty="0" err="1" smtClean="0"/>
              <a:t>уффикс</a:t>
            </a:r>
            <a:r>
              <a:rPr lang="ru-RU" dirty="0" smtClean="0"/>
              <a:t> </a:t>
            </a:r>
            <a:r>
              <a:rPr lang="en-US" dirty="0" smtClean="0"/>
              <a:t>v;</a:t>
            </a:r>
          </a:p>
          <a:p>
            <a:pPr lvl="1"/>
            <a:r>
              <a:rPr lang="en-US" dirty="0" smtClean="0"/>
              <a:t>2) R</a:t>
            </a:r>
            <a:r>
              <a:rPr lang="en-US" baseline="-25000" dirty="0" smtClean="0"/>
              <a:t>S</a:t>
            </a:r>
            <a:r>
              <a:rPr lang="en-US" dirty="0" smtClean="0"/>
              <a:t>(v) </a:t>
            </a:r>
            <a:r>
              <a:rPr lang="ru-RU" dirty="0"/>
              <a:t>⊆</a:t>
            </a:r>
            <a:r>
              <a:rPr lang="en-US" dirty="0" smtClean="0"/>
              <a:t> R</a:t>
            </a:r>
            <a:r>
              <a:rPr lang="en-US" baseline="-25000" dirty="0" smtClean="0"/>
              <a:t>S</a:t>
            </a:r>
            <a:r>
              <a:rPr lang="en-US" dirty="0" smtClean="0"/>
              <a:t>(</a:t>
            </a:r>
            <a:r>
              <a:rPr lang="en-US" dirty="0"/>
              <a:t>u</a:t>
            </a:r>
            <a:r>
              <a:rPr lang="en-US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785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Суффиксный</a:t>
            </a:r>
            <a:r>
              <a:rPr lang="ru-RU" dirty="0"/>
              <a:t> автомат: свойства правого контекста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Доказательство леммы 11.2:</a:t>
            </a:r>
          </a:p>
          <a:p>
            <a:pPr lvl="1"/>
            <a:r>
              <a:rPr lang="ru-RU" dirty="0"/>
              <a:t>д</a:t>
            </a:r>
            <a:r>
              <a:rPr lang="ru-RU" dirty="0" smtClean="0"/>
              <a:t>оказательство п. 1 повторяет доказательство леммы 11.1;</a:t>
            </a:r>
          </a:p>
          <a:p>
            <a:pPr lvl="1"/>
            <a:r>
              <a:rPr lang="ru-RU" dirty="0" smtClean="0"/>
              <a:t>П.2 же следует из того факта, что любое продолжение более длинной строки (напр. </a:t>
            </a:r>
            <a:r>
              <a:rPr lang="en-US" dirty="0"/>
              <a:t>u</a:t>
            </a:r>
            <a:r>
              <a:rPr lang="en-US" dirty="0" smtClean="0"/>
              <a:t>) </a:t>
            </a:r>
            <a:r>
              <a:rPr lang="ru-RU" dirty="0" smtClean="0"/>
              <a:t>является продолжением и более короткой строки (</a:t>
            </a:r>
            <a:r>
              <a:rPr lang="en-US" dirty="0" smtClean="0"/>
              <a:t>v, </a:t>
            </a:r>
            <a:r>
              <a:rPr lang="ru-RU" dirty="0" smtClean="0"/>
              <a:t>ибо </a:t>
            </a:r>
            <a:r>
              <a:rPr lang="en-US" dirty="0" smtClean="0"/>
              <a:t>v – </a:t>
            </a:r>
            <a:r>
              <a:rPr lang="ru-RU" dirty="0" smtClean="0"/>
              <a:t>суффикс </a:t>
            </a:r>
            <a:r>
              <a:rPr lang="en-US" dirty="0" smtClean="0"/>
              <a:t>u).</a:t>
            </a:r>
          </a:p>
          <a:p>
            <a:r>
              <a:rPr lang="ru-RU" u="sng" dirty="0" smtClean="0"/>
              <a:t>Лемма 11.3</a:t>
            </a:r>
            <a:r>
              <a:rPr lang="ru-RU" dirty="0" smtClean="0"/>
              <a:t>: пусть </a:t>
            </a:r>
            <a:r>
              <a:rPr lang="en-US" dirty="0" err="1" smtClean="0"/>
              <a:t>u,v</a:t>
            </a:r>
            <a:r>
              <a:rPr lang="en-US" dirty="0" smtClean="0"/>
              <a:t> – </a:t>
            </a:r>
            <a:r>
              <a:rPr lang="ru-RU" dirty="0" smtClean="0"/>
              <a:t>подстроки </a:t>
            </a:r>
            <a:r>
              <a:rPr lang="en-US" dirty="0" smtClean="0"/>
              <a:t>S, R</a:t>
            </a:r>
            <a:r>
              <a:rPr lang="en-US" baseline="-25000" dirty="0" smtClean="0"/>
              <a:t>S</a:t>
            </a:r>
            <a:r>
              <a:rPr lang="en-US" dirty="0" smtClean="0"/>
              <a:t>(u)</a:t>
            </a:r>
            <a:r>
              <a:rPr lang="ru-RU" dirty="0" smtClean="0"/>
              <a:t> = </a:t>
            </a:r>
            <a:r>
              <a:rPr lang="en-US" dirty="0" smtClean="0"/>
              <a:t>R</a:t>
            </a:r>
            <a:r>
              <a:rPr lang="en-US" baseline="-25000" dirty="0" smtClean="0"/>
              <a:t>S</a:t>
            </a:r>
            <a:r>
              <a:rPr lang="en-US" dirty="0" smtClean="0"/>
              <a:t>(v)</a:t>
            </a:r>
            <a:r>
              <a:rPr lang="ru-RU" dirty="0" smtClean="0"/>
              <a:t>, и </a:t>
            </a:r>
            <a:r>
              <a:rPr lang="en-US" dirty="0" smtClean="0"/>
              <a:t>|u| &lt; |v|. </a:t>
            </a:r>
            <a:r>
              <a:rPr lang="ru-RU" dirty="0" smtClean="0"/>
              <a:t>Тогда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 ∀</a:t>
            </a:r>
            <a:r>
              <a:rPr lang="en-US" dirty="0" smtClean="0"/>
              <a:t>l</a:t>
            </a:r>
            <a:r>
              <a:rPr lang="ru-RU" dirty="0" smtClean="0"/>
              <a:t>∈</a:t>
            </a:r>
            <a:r>
              <a:rPr lang="en-US" dirty="0" smtClean="0"/>
              <a:t>[|u|,|v|]: </a:t>
            </a:r>
            <a:r>
              <a:rPr lang="en-US" dirty="0"/>
              <a:t>R</a:t>
            </a:r>
            <a:r>
              <a:rPr lang="en-US" baseline="-25000" dirty="0"/>
              <a:t>S</a:t>
            </a:r>
            <a:r>
              <a:rPr lang="en-US" dirty="0"/>
              <a:t>(u</a:t>
            </a:r>
            <a:r>
              <a:rPr lang="en-US" dirty="0" smtClean="0"/>
              <a:t>)</a:t>
            </a:r>
            <a:r>
              <a:rPr lang="ru-RU" dirty="0" smtClean="0"/>
              <a:t>=</a:t>
            </a:r>
            <a:r>
              <a:rPr lang="en-US" dirty="0" smtClean="0"/>
              <a:t>R</a:t>
            </a:r>
            <a:r>
              <a:rPr lang="en-US" baseline="-25000" dirty="0" smtClean="0"/>
              <a:t>S</a:t>
            </a:r>
            <a:r>
              <a:rPr lang="en-US" dirty="0" smtClean="0"/>
              <a:t>(v[|v|-</a:t>
            </a:r>
            <a:r>
              <a:rPr lang="en-US" dirty="0" err="1" smtClean="0"/>
              <a:t>l..|v</a:t>
            </a:r>
            <a:r>
              <a:rPr lang="en-US" dirty="0" smtClean="0"/>
              <a:t>|-1]).</a:t>
            </a:r>
          </a:p>
          <a:p>
            <a:r>
              <a:rPr lang="ru-RU" dirty="0" smtClean="0"/>
              <a:t>Доказательство можно легко получить с помощью леммы 11.2.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128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40768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Суффиксный</a:t>
            </a:r>
            <a:r>
              <a:rPr lang="ru-RU" dirty="0"/>
              <a:t> автомат: </a:t>
            </a:r>
            <a:r>
              <a:rPr lang="ru-RU" dirty="0" smtClean="0"/>
              <a:t>правые контексты и вершины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15844"/>
            <a:ext cx="9144000" cy="5442155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Заметим, что в </a:t>
            </a:r>
            <a:r>
              <a:rPr lang="en-US" dirty="0" smtClean="0"/>
              <a:t>DAWG(S) </a:t>
            </a:r>
            <a:r>
              <a:rPr lang="ru-RU" dirty="0" smtClean="0"/>
              <a:t>каждой вершине</a:t>
            </a:r>
            <a:r>
              <a:rPr lang="en-US" dirty="0" smtClean="0"/>
              <a:t> v</a:t>
            </a:r>
            <a:r>
              <a:rPr lang="ru-RU" dirty="0" smtClean="0"/>
              <a:t> соответствует правый </a:t>
            </a:r>
            <a:r>
              <a:rPr lang="ru-RU" dirty="0" err="1" smtClean="0"/>
              <a:t>контест</a:t>
            </a:r>
            <a:r>
              <a:rPr lang="ru-RU" dirty="0" smtClean="0"/>
              <a:t> некоторой подстроки строки </a:t>
            </a:r>
            <a:r>
              <a:rPr lang="en-US" dirty="0" smtClean="0"/>
              <a:t>S;</a:t>
            </a:r>
            <a:r>
              <a:rPr lang="ru-RU" dirty="0" smtClean="0"/>
              <a:t> </a:t>
            </a:r>
            <a:r>
              <a:rPr lang="ru-RU" dirty="0"/>
              <a:t>б</a:t>
            </a:r>
            <a:r>
              <a:rPr lang="ru-RU" dirty="0" smtClean="0"/>
              <a:t>олее </a:t>
            </a:r>
            <a:r>
              <a:rPr lang="ru-RU" dirty="0"/>
              <a:t>того, т.к. </a:t>
            </a:r>
            <a:r>
              <a:rPr lang="en-US" dirty="0"/>
              <a:t>DAWG(S) </a:t>
            </a:r>
            <a:r>
              <a:rPr lang="ru-RU" dirty="0"/>
              <a:t>минимален, то любые две вершины обладают различными непустыми правыми </a:t>
            </a:r>
            <a:r>
              <a:rPr lang="ru-RU" dirty="0" smtClean="0"/>
              <a:t>контекстами.</a:t>
            </a:r>
            <a:endParaRPr lang="en-US" dirty="0"/>
          </a:p>
          <a:p>
            <a:r>
              <a:rPr lang="en-US" dirty="0" smtClean="0"/>
              <a:t>C</a:t>
            </a:r>
            <a:r>
              <a:rPr lang="ru-RU" dirty="0" err="1" smtClean="0"/>
              <a:t>амую</a:t>
            </a:r>
            <a:r>
              <a:rPr lang="ru-RU" dirty="0" smtClean="0"/>
              <a:t> длинную такую подстроку</a:t>
            </a:r>
            <a:r>
              <a:rPr lang="en-US" dirty="0" smtClean="0"/>
              <a:t>, </a:t>
            </a:r>
            <a:r>
              <a:rPr lang="ru-RU" dirty="0" smtClean="0"/>
              <a:t>ведущую в</a:t>
            </a:r>
            <a:r>
              <a:rPr lang="en-US" dirty="0" smtClean="0"/>
              <a:t> v,</a:t>
            </a:r>
            <a:r>
              <a:rPr lang="ru-RU" dirty="0" smtClean="0"/>
              <a:t>  обозначим как </a:t>
            </a:r>
            <a:r>
              <a:rPr lang="en-US" dirty="0" smtClean="0"/>
              <a:t>longest(v), </a:t>
            </a:r>
            <a:r>
              <a:rPr lang="ru-RU" dirty="0" smtClean="0"/>
              <a:t>а её длину – как </a:t>
            </a:r>
            <a:r>
              <a:rPr lang="en-US" dirty="0" err="1" smtClean="0"/>
              <a:t>len</a:t>
            </a:r>
            <a:r>
              <a:rPr lang="en-US" dirty="0" smtClean="0"/>
              <a:t>(v);</a:t>
            </a:r>
            <a:endParaRPr lang="ru-RU" dirty="0" smtClean="0"/>
          </a:p>
          <a:p>
            <a:r>
              <a:rPr lang="ru-RU" dirty="0" smtClean="0"/>
              <a:t>Также введем </a:t>
            </a:r>
            <a:r>
              <a:rPr lang="ru-RU" dirty="0" err="1" smtClean="0"/>
              <a:t>суффиксную</a:t>
            </a:r>
            <a:r>
              <a:rPr lang="ru-RU" dirty="0" smtClean="0"/>
              <a:t> ссылку </a:t>
            </a:r>
            <a:r>
              <a:rPr lang="en-US" dirty="0" err="1" smtClean="0"/>
              <a:t>suff</a:t>
            </a:r>
            <a:r>
              <a:rPr lang="en-US" dirty="0" smtClean="0"/>
              <a:t>(v) :=</a:t>
            </a:r>
            <a:r>
              <a:rPr lang="ru-RU" dirty="0" smtClean="0"/>
              <a:t> вершине </a:t>
            </a:r>
            <a:r>
              <a:rPr lang="en-US" dirty="0" smtClean="0"/>
              <a:t>u, </a:t>
            </a:r>
            <a:r>
              <a:rPr lang="ru-RU" dirty="0" smtClean="0"/>
              <a:t>в которую</a:t>
            </a:r>
            <a:r>
              <a:rPr lang="en-US" dirty="0" smtClean="0"/>
              <a:t> </a:t>
            </a:r>
            <a:r>
              <a:rPr lang="ru-RU" dirty="0" smtClean="0"/>
              <a:t>ведет максимальной возможной длины  суффикс строки</a:t>
            </a:r>
            <a:r>
              <a:rPr lang="en-US" dirty="0" smtClean="0"/>
              <a:t> longest(v), </a:t>
            </a:r>
            <a:r>
              <a:rPr lang="ru-RU" dirty="0" smtClean="0"/>
              <a:t>имеющий отличный от </a:t>
            </a:r>
            <a:r>
              <a:rPr lang="en-US" dirty="0" smtClean="0"/>
              <a:t>longest(v) </a:t>
            </a:r>
            <a:r>
              <a:rPr lang="ru-RU" dirty="0" smtClean="0"/>
              <a:t>правый контекст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Для стартовой вершины: </a:t>
            </a:r>
            <a:r>
              <a:rPr lang="en-US" dirty="0" smtClean="0"/>
              <a:t>longest(start) = “”, </a:t>
            </a:r>
            <a:r>
              <a:rPr lang="en-US" dirty="0" err="1" smtClean="0"/>
              <a:t>len</a:t>
            </a:r>
            <a:r>
              <a:rPr lang="en-US" dirty="0" smtClean="0"/>
              <a:t>(start) = 0, </a:t>
            </a:r>
            <a:r>
              <a:rPr lang="en-US" dirty="0" err="1" smtClean="0"/>
              <a:t>suff</a:t>
            </a:r>
            <a:r>
              <a:rPr lang="en-US" dirty="0" smtClean="0"/>
              <a:t>(start) – </a:t>
            </a:r>
            <a:r>
              <a:rPr lang="ru-RU" dirty="0" smtClean="0"/>
              <a:t>не определен.</a:t>
            </a:r>
            <a:endParaRPr lang="en-US" dirty="0" smtClean="0"/>
          </a:p>
          <a:p>
            <a:r>
              <a:rPr lang="ru-RU" dirty="0" smtClean="0"/>
              <a:t>Также заметим, что </a:t>
            </a:r>
            <a:r>
              <a:rPr lang="en-US" dirty="0" err="1" smtClean="0"/>
              <a:t>suff</a:t>
            </a:r>
            <a:r>
              <a:rPr lang="ru-RU" dirty="0"/>
              <a:t> </a:t>
            </a:r>
            <a:r>
              <a:rPr lang="ru-RU" dirty="0" smtClean="0"/>
              <a:t>образуют дерево с корнем в стартовой вершине.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218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Суффиксный</a:t>
            </a:r>
            <a:r>
              <a:rPr lang="ru-RU" dirty="0"/>
              <a:t> автомат: правые контексты и вершины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37" y="1268760"/>
            <a:ext cx="6956307" cy="54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62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Суффиксный</a:t>
            </a:r>
            <a:r>
              <a:rPr lang="ru-RU" dirty="0" smtClean="0"/>
              <a:t> автомат: классы эквивалентности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Будем говорить, что две подстроки </a:t>
            </a:r>
            <a:r>
              <a:rPr lang="en-US" dirty="0" smtClean="0"/>
              <a:t>u</a:t>
            </a:r>
            <a:r>
              <a:rPr lang="ru-RU" dirty="0" smtClean="0"/>
              <a:t> и </a:t>
            </a:r>
            <a:r>
              <a:rPr lang="en-US" dirty="0" smtClean="0"/>
              <a:t>v </a:t>
            </a:r>
            <a:r>
              <a:rPr lang="ru-RU" dirty="0" smtClean="0"/>
              <a:t>строки </a:t>
            </a:r>
            <a:r>
              <a:rPr lang="en-US" dirty="0" smtClean="0"/>
              <a:t>S </a:t>
            </a:r>
            <a:r>
              <a:rPr lang="ru-RU" dirty="0" smtClean="0"/>
              <a:t>эквивалентны (по </a:t>
            </a:r>
            <a:r>
              <a:rPr lang="en-US" dirty="0" smtClean="0"/>
              <a:t>S)</a:t>
            </a:r>
            <a:r>
              <a:rPr lang="ru-RU" dirty="0" smtClean="0"/>
              <a:t>, если </a:t>
            </a:r>
            <a:r>
              <a:rPr lang="en-US" dirty="0"/>
              <a:t>R</a:t>
            </a:r>
            <a:r>
              <a:rPr lang="en-US" baseline="-25000" dirty="0"/>
              <a:t>S</a:t>
            </a:r>
            <a:r>
              <a:rPr lang="en-US" dirty="0"/>
              <a:t>(u)</a:t>
            </a:r>
            <a:r>
              <a:rPr lang="ru-RU" dirty="0"/>
              <a:t> = </a:t>
            </a:r>
            <a:r>
              <a:rPr lang="en-US" dirty="0"/>
              <a:t>R</a:t>
            </a:r>
            <a:r>
              <a:rPr lang="en-US" baseline="-25000" dirty="0"/>
              <a:t>S</a:t>
            </a:r>
            <a:r>
              <a:rPr lang="en-US" dirty="0"/>
              <a:t>(v</a:t>
            </a:r>
            <a:r>
              <a:rPr lang="en-US" dirty="0" smtClean="0"/>
              <a:t>).</a:t>
            </a:r>
          </a:p>
          <a:p>
            <a:r>
              <a:rPr lang="ru-RU" dirty="0" smtClean="0"/>
              <a:t>Класс эквивалентности подстроки Х</a:t>
            </a:r>
            <a:r>
              <a:rPr lang="en-US" dirty="0" smtClean="0"/>
              <a:t> </a:t>
            </a:r>
            <a:r>
              <a:rPr lang="ru-RU" dirty="0" smtClean="0"/>
              <a:t>строки </a:t>
            </a:r>
            <a:r>
              <a:rPr lang="en-US" dirty="0" smtClean="0"/>
              <a:t>S </a:t>
            </a:r>
            <a:r>
              <a:rPr lang="ru-RU" dirty="0" smtClean="0"/>
              <a:t>будем обозначать как </a:t>
            </a:r>
            <a:r>
              <a:rPr lang="en-US" dirty="0" smtClean="0"/>
              <a:t>[X]</a:t>
            </a:r>
            <a:r>
              <a:rPr lang="ru-RU" dirty="0" smtClean="0"/>
              <a:t> = </a:t>
            </a:r>
            <a:r>
              <a:rPr lang="en-US" dirty="0" smtClean="0"/>
              <a:t>[X]</a:t>
            </a:r>
            <a:r>
              <a:rPr lang="en-US" baseline="-25000" dirty="0"/>
              <a:t> </a:t>
            </a:r>
            <a:r>
              <a:rPr lang="en-US" baseline="-25000" dirty="0" smtClean="0"/>
              <a:t>S</a:t>
            </a:r>
            <a:r>
              <a:rPr lang="en-US" dirty="0" smtClean="0"/>
              <a:t>; </a:t>
            </a:r>
            <a:r>
              <a:rPr lang="ru-RU" dirty="0" smtClean="0"/>
              <a:t>длиннейшую строку такого класса будем обозначать как </a:t>
            </a:r>
            <a:r>
              <a:rPr lang="en-US" dirty="0" smtClean="0"/>
              <a:t>longest([X]).</a:t>
            </a:r>
            <a:endParaRPr lang="en-US" u="sng" dirty="0" smtClean="0"/>
          </a:p>
          <a:p>
            <a:r>
              <a:rPr lang="ru-RU" u="sng" dirty="0" smtClean="0">
                <a:solidFill>
                  <a:srgbClr val="FF0000"/>
                </a:solidFill>
              </a:rPr>
              <a:t>Лемма 11.4</a:t>
            </a:r>
            <a:r>
              <a:rPr lang="ru-RU" dirty="0" smtClean="0"/>
              <a:t>: Подстрока Х строки</a:t>
            </a:r>
            <a:r>
              <a:rPr lang="en-US" dirty="0"/>
              <a:t> </a:t>
            </a:r>
            <a:r>
              <a:rPr lang="en-US" dirty="0" smtClean="0"/>
              <a:t>S </a:t>
            </a:r>
            <a:r>
              <a:rPr lang="ru-RU" dirty="0" smtClean="0"/>
              <a:t>есть длиннейшая в своем классе эквивалентности (т.е. </a:t>
            </a:r>
            <a:r>
              <a:rPr lang="en-US" dirty="0" smtClean="0"/>
              <a:t>X = longest([X]))</a:t>
            </a:r>
            <a:r>
              <a:rPr lang="ru-RU" dirty="0" smtClean="0"/>
              <a:t>, если и только если выполнено хотя бы одно из следующих двух условий:</a:t>
            </a:r>
          </a:p>
          <a:p>
            <a:pPr lvl="1"/>
            <a:r>
              <a:rPr lang="ru-RU" dirty="0" smtClean="0"/>
              <a:t>∃</a:t>
            </a:r>
            <a:r>
              <a:rPr lang="en-US" dirty="0" smtClean="0"/>
              <a:t>a, b</a:t>
            </a:r>
            <a:r>
              <a:rPr lang="ru-RU" dirty="0" smtClean="0"/>
              <a:t>∈</a:t>
            </a:r>
            <a:r>
              <a:rPr lang="en-US" dirty="0" smtClean="0"/>
              <a:t>A, a</a:t>
            </a:r>
            <a:r>
              <a:rPr lang="ru-RU" dirty="0" smtClean="0"/>
              <a:t>≠</a:t>
            </a:r>
            <a:r>
              <a:rPr lang="en-US" dirty="0" smtClean="0"/>
              <a:t>b:  </a:t>
            </a:r>
            <a:r>
              <a:rPr lang="en-US" dirty="0" err="1" smtClean="0"/>
              <a:t>aX</a:t>
            </a:r>
            <a:r>
              <a:rPr lang="en-US" dirty="0" smtClean="0"/>
              <a:t>, </a:t>
            </a:r>
            <a:r>
              <a:rPr lang="en-US" dirty="0" err="1" smtClean="0"/>
              <a:t>bX</a:t>
            </a:r>
            <a:r>
              <a:rPr lang="en-US" dirty="0" smtClean="0"/>
              <a:t> </a:t>
            </a:r>
            <a:r>
              <a:rPr lang="ru-RU" dirty="0" smtClean="0"/>
              <a:t>суть подстроки </a:t>
            </a:r>
            <a:r>
              <a:rPr lang="en-US" dirty="0" smtClean="0"/>
              <a:t>S;</a:t>
            </a:r>
          </a:p>
          <a:p>
            <a:pPr lvl="1"/>
            <a:r>
              <a:rPr lang="en-US" dirty="0" smtClean="0"/>
              <a:t>X – </a:t>
            </a:r>
            <a:r>
              <a:rPr lang="ru-RU" dirty="0" smtClean="0"/>
              <a:t>префикс </a:t>
            </a:r>
            <a:r>
              <a:rPr lang="en-US" dirty="0" smtClean="0"/>
              <a:t>S.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706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Суффиксный</a:t>
            </a:r>
            <a:r>
              <a:rPr lang="ru-RU" dirty="0"/>
              <a:t> автомат: классы эквивалентности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445224"/>
          </a:xfrm>
        </p:spPr>
        <p:txBody>
          <a:bodyPr/>
          <a:lstStyle/>
          <a:p>
            <a:r>
              <a:rPr lang="ru-RU" dirty="0" smtClean="0"/>
              <a:t>Доказательство леммы 11.4:</a:t>
            </a:r>
          </a:p>
          <a:p>
            <a:pPr lvl="1"/>
            <a:r>
              <a:rPr lang="ru-RU" dirty="0" smtClean="0"/>
              <a:t>Заметим, что </a:t>
            </a:r>
            <a:r>
              <a:rPr lang="en-US" dirty="0" smtClean="0"/>
              <a:t>X = longest([X]) </a:t>
            </a:r>
            <a:r>
              <a:rPr lang="ru-RU" dirty="0" smtClean="0"/>
              <a:t>⇔</a:t>
            </a:r>
            <a:r>
              <a:rPr lang="en-US" dirty="0" smtClean="0"/>
              <a:t> </a:t>
            </a:r>
            <a:r>
              <a:rPr lang="ru-RU" dirty="0" smtClean="0"/>
              <a:t>∀</a:t>
            </a:r>
            <a:r>
              <a:rPr lang="en-US" dirty="0" smtClean="0"/>
              <a:t>a</a:t>
            </a:r>
            <a:r>
              <a:rPr lang="ru-RU" dirty="0" smtClean="0"/>
              <a:t>∈</a:t>
            </a:r>
            <a:r>
              <a:rPr lang="en-US" dirty="0" smtClean="0"/>
              <a:t>A: R</a:t>
            </a:r>
            <a:r>
              <a:rPr lang="en-US" baseline="-25000" dirty="0" smtClean="0"/>
              <a:t>S</a:t>
            </a:r>
            <a:r>
              <a:rPr lang="en-US" dirty="0" smtClean="0"/>
              <a:t>(</a:t>
            </a:r>
            <a:r>
              <a:rPr lang="en-US" dirty="0" err="1" smtClean="0"/>
              <a:t>aX</a:t>
            </a:r>
            <a:r>
              <a:rPr lang="en-US" dirty="0" smtClean="0"/>
              <a:t>)</a:t>
            </a:r>
            <a:r>
              <a:rPr lang="ru-RU" dirty="0" smtClean="0"/>
              <a:t>≠</a:t>
            </a:r>
            <a:r>
              <a:rPr lang="en-US" dirty="0"/>
              <a:t> </a:t>
            </a:r>
            <a:r>
              <a:rPr lang="en-US" dirty="0" smtClean="0"/>
              <a:t>R</a:t>
            </a:r>
            <a:r>
              <a:rPr lang="en-US" baseline="-25000" dirty="0" smtClean="0"/>
              <a:t>S</a:t>
            </a:r>
            <a:r>
              <a:rPr lang="en-US" dirty="0" smtClean="0"/>
              <a:t>(X);</a:t>
            </a:r>
          </a:p>
          <a:p>
            <a:pPr lvl="1"/>
            <a:r>
              <a:rPr lang="ru-RU" dirty="0" smtClean="0"/>
              <a:t>Последнее же утверждение выполнено, как раз таки если и только если выполнено одно из двух утверждений в условии леммы, </a:t>
            </a:r>
            <a:r>
              <a:rPr lang="en-US" dirty="0" smtClean="0"/>
              <a:t>QED.</a:t>
            </a:r>
          </a:p>
          <a:p>
            <a:r>
              <a:rPr lang="ru-RU" dirty="0" smtClean="0"/>
              <a:t>Заметим, что класс эквивалентности и вершина </a:t>
            </a:r>
            <a:r>
              <a:rPr lang="en-US" dirty="0" smtClean="0"/>
              <a:t>DAWG(S), </a:t>
            </a:r>
            <a:r>
              <a:rPr lang="ru-RU" dirty="0" smtClean="0"/>
              <a:t>по сути, одно и то же; поэтому введем, помимо </a:t>
            </a:r>
            <a:r>
              <a:rPr lang="en-US" dirty="0" smtClean="0"/>
              <a:t>longest([X]), </a:t>
            </a:r>
            <a:r>
              <a:rPr lang="ru-RU" dirty="0" smtClean="0"/>
              <a:t>обозначения </a:t>
            </a:r>
            <a:r>
              <a:rPr lang="en-US" dirty="0" err="1" smtClean="0"/>
              <a:t>len</a:t>
            </a:r>
            <a:r>
              <a:rPr lang="en-US" dirty="0" smtClean="0"/>
              <a:t>([X])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suff</a:t>
            </a:r>
            <a:r>
              <a:rPr lang="en-US" dirty="0" smtClean="0"/>
              <a:t>([X])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этом случае, </a:t>
            </a:r>
            <a:r>
              <a:rPr lang="en-US" dirty="0" smtClean="0"/>
              <a:t>[‘’] = {‘’}, a </a:t>
            </a:r>
            <a:r>
              <a:rPr lang="en-US" dirty="0" err="1" smtClean="0"/>
              <a:t>suff</a:t>
            </a:r>
            <a:r>
              <a:rPr lang="ru-RU" dirty="0" smtClean="0"/>
              <a:t>(</a:t>
            </a:r>
            <a:r>
              <a:rPr lang="en-US" dirty="0" smtClean="0"/>
              <a:t>[‘’]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не определено.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278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3662</TotalTime>
  <Words>2725</Words>
  <Application>Microsoft Office PowerPoint</Application>
  <PresentationFormat>Экран (4:3)</PresentationFormat>
  <Paragraphs>179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Тема Office</vt:lpstr>
      <vt:lpstr>Алгоритмы и структуры данных – 2-ой курс</vt:lpstr>
      <vt:lpstr>Суффиксный автомат: постановка задачи</vt:lpstr>
      <vt:lpstr>Суффиксный автомат: базовые определения</vt:lpstr>
      <vt:lpstr>Суффиксный автомат: свойства правого контекста</vt:lpstr>
      <vt:lpstr>Суффиксный автомат: свойства правого контекста</vt:lpstr>
      <vt:lpstr>Суффиксный автомат: правые контексты и вершины</vt:lpstr>
      <vt:lpstr>Суффиксный автомат: правые контексты и вершины</vt:lpstr>
      <vt:lpstr>Суффиксный автомат: классы эквивалентности</vt:lpstr>
      <vt:lpstr>Суффиксный автомат: классы эквивалентности</vt:lpstr>
      <vt:lpstr>Суффиксный автомат: классы эквивалентности и количество вершин</vt:lpstr>
      <vt:lpstr>Суффиксный автомат: классы эквивалентности и количество вершин</vt:lpstr>
      <vt:lpstr>Суффиксный автомат: классы эквивалентности и количество вершин</vt:lpstr>
      <vt:lpstr>Суффиксный автомат: классы эквивалентности и количество вершин</vt:lpstr>
      <vt:lpstr>Суффиксный автомат: количество ребер</vt:lpstr>
      <vt:lpstr>Суффиксный автомат: количество ребер</vt:lpstr>
      <vt:lpstr>Суффиксный автомат: количество ребер</vt:lpstr>
      <vt:lpstr>Суффиксный автомат: построение</vt:lpstr>
      <vt:lpstr>Суффиксный автомат: построение</vt:lpstr>
      <vt:lpstr>Суффиксный автомат: построение</vt:lpstr>
      <vt:lpstr>Суффиксный автомат: построение</vt:lpstr>
      <vt:lpstr>Суффиксный автомат: построение</vt:lpstr>
      <vt:lpstr>Суффиксный автомат: построение: ребра</vt:lpstr>
      <vt:lpstr>Суффиксный автомат: построение: ребра</vt:lpstr>
      <vt:lpstr>Суффиксный автомат: алгоритм</vt:lpstr>
      <vt:lpstr>Суффиксный автомат: алгоритм</vt:lpstr>
      <vt:lpstr>Суффиксный автомат: линейность алгоритма</vt:lpstr>
      <vt:lpstr>Суффиксный автомат: линейность алгоритма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 – 2-ой курс</dc:title>
  <dc:creator>dprpavlin</dc:creator>
  <cp:lastModifiedBy>dprpavlin</cp:lastModifiedBy>
  <cp:revision>287</cp:revision>
  <dcterms:created xsi:type="dcterms:W3CDTF">2016-11-10T12:41:57Z</dcterms:created>
  <dcterms:modified xsi:type="dcterms:W3CDTF">2016-12-09T06:45:21Z</dcterms:modified>
</cp:coreProperties>
</file>