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85" r:id="rId4"/>
  </p:sldMasterIdLst>
  <p:notesMasterIdLst>
    <p:notesMasterId r:id="rId32"/>
  </p:notesMasterIdLst>
  <p:handoutMasterIdLst>
    <p:handoutMasterId r:id="rId33"/>
  </p:handoutMasterIdLst>
  <p:sldIdLst>
    <p:sldId id="256" r:id="rId5"/>
    <p:sldId id="258" r:id="rId6"/>
    <p:sldId id="259" r:id="rId7"/>
    <p:sldId id="283" r:id="rId8"/>
    <p:sldId id="261" r:id="rId9"/>
    <p:sldId id="262" r:id="rId10"/>
    <p:sldId id="264" r:id="rId11"/>
    <p:sldId id="265" r:id="rId12"/>
    <p:sldId id="266" r:id="rId13"/>
    <p:sldId id="267" r:id="rId14"/>
    <p:sldId id="269" r:id="rId15"/>
    <p:sldId id="271" r:id="rId16"/>
    <p:sldId id="272" r:id="rId17"/>
    <p:sldId id="260" r:id="rId18"/>
    <p:sldId id="270" r:id="rId19"/>
    <p:sldId id="279" r:id="rId20"/>
    <p:sldId id="281" r:id="rId21"/>
    <p:sldId id="280" r:id="rId22"/>
    <p:sldId id="273" r:id="rId23"/>
    <p:sldId id="268" r:id="rId24"/>
    <p:sldId id="274" r:id="rId25"/>
    <p:sldId id="275" r:id="rId26"/>
    <p:sldId id="276" r:id="rId27"/>
    <p:sldId id="277" r:id="rId28"/>
    <p:sldId id="278" r:id="rId29"/>
    <p:sldId id="257" r:id="rId30"/>
    <p:sldId id="282" r:id="rId31"/>
  </p:sldIdLst>
  <p:sldSz cx="9144000" cy="6858000" type="screen4x3"/>
  <p:notesSz cx="6858000" cy="9144000"/>
  <p:embeddedFontLst>
    <p:embeddedFont>
      <p:font typeface="Century Gothic" panose="020B0502020202020204" pitchFamily="34" charset="0"/>
      <p:regular r:id="rId34"/>
      <p:bold r:id="rId35"/>
      <p:italic r:id="rId36"/>
      <p:boldItalic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258">
          <p15:clr>
            <a:srgbClr val="A4A3A4"/>
          </p15:clr>
        </p15:guide>
        <p15:guide id="3" pos="2880">
          <p15:clr>
            <a:srgbClr val="A4A3A4"/>
          </p15:clr>
        </p15:guide>
        <p15:guide id="4" pos="385">
          <p15:clr>
            <a:srgbClr val="A4A3A4"/>
          </p15:clr>
        </p15:guide>
        <p15:guide id="5" pos="5488">
          <p15:clr>
            <a:srgbClr val="A4A3A4"/>
          </p15:clr>
        </p15:guide>
        <p15:guide id="6" pos="112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C9C9"/>
    <a:srgbClr val="9D1E20"/>
    <a:srgbClr val="C60C30"/>
    <a:srgbClr val="CC0000"/>
    <a:srgbClr val="C7C6D4"/>
    <a:srgbClr val="B2B1B9"/>
    <a:srgbClr val="B6AFC9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19" autoAdjust="0"/>
    <p:restoredTop sz="87529" autoAdjust="0"/>
  </p:normalViewPr>
  <p:slideViewPr>
    <p:cSldViewPr>
      <p:cViewPr varScale="1">
        <p:scale>
          <a:sx n="93" d="100"/>
          <a:sy n="93" d="100"/>
        </p:scale>
        <p:origin x="348" y="90"/>
      </p:cViewPr>
      <p:guideLst>
        <p:guide orient="horz" pos="2160"/>
        <p:guide orient="horz" pos="4258"/>
        <p:guide pos="2880"/>
        <p:guide pos="385"/>
        <p:guide pos="5488"/>
        <p:guide pos="1122"/>
      </p:guideLst>
    </p:cSldViewPr>
  </p:slideViewPr>
  <p:outlineViewPr>
    <p:cViewPr>
      <p:scale>
        <a:sx n="33" d="100"/>
        <a:sy n="33" d="100"/>
      </p:scale>
      <p:origin x="0" y="1080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2106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font" Target="fonts/font1.fntdata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font" Target="fonts/font5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2.fntdata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472F6-6ABB-43CE-B4B4-E52626C687D4}" type="datetimeFigureOut">
              <a:rPr lang="ru-RU" smtClean="0"/>
              <a:pPr/>
              <a:t>09.02.2017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D2D79-9D9F-4A95-9DB2-45D48911807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652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A7D37-1959-426B-84D8-7429A59FE95B}" type="datetimeFigureOut">
              <a:rPr lang="ru-RU" smtClean="0"/>
              <a:t>09.02.2017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CADAD2-43A3-452F-887D-8E4617001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34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Перенос, переполнение,</a:t>
            </a:r>
            <a:r>
              <a:rPr lang="ru-RU" baseline="0" dirty="0"/>
              <a:t> обнуление, четность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ADAD2-43A3-452F-887D-8E4617001ED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86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Large Titl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268760"/>
            <a:ext cx="6732240" cy="2664296"/>
          </a:xfrm>
          <a:prstGeom prst="rect">
            <a:avLst/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0" y="3887340"/>
            <a:ext cx="6732240" cy="4571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5" y="1988841"/>
            <a:ext cx="6264695" cy="1944217"/>
          </a:xfrm>
        </p:spPr>
        <p:txBody>
          <a:bodyPr rIns="180000" anchor="t"/>
          <a:lstStyle>
            <a:lvl1pPr algn="l">
              <a:defRPr sz="40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large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5" y="1268760"/>
            <a:ext cx="6264695" cy="720080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467546" y="5301208"/>
            <a:ext cx="3384374" cy="1008112"/>
          </a:xfrm>
        </p:spPr>
        <p:txBody>
          <a:bodyPr tIns="0" bIns="0"/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ABBYY Office 2013</a:t>
            </a:r>
            <a:endParaRPr lang="ru-RU" dirty="0"/>
          </a:p>
        </p:txBody>
      </p:sp>
      <p:sp>
        <p:nvSpPr>
          <p:cNvPr id="16" name="Rectangle 15"/>
          <p:cNvSpPr/>
          <p:nvPr/>
        </p:nvSpPr>
        <p:spPr>
          <a:xfrm>
            <a:off x="-36512" y="3887340"/>
            <a:ext cx="6732240" cy="4571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5517105" y="6453336"/>
            <a:ext cx="3384374" cy="288032"/>
          </a:xfrm>
          <a:prstGeom prst="rect">
            <a:avLst/>
          </a:prstGeom>
        </p:spPr>
        <p:txBody>
          <a:bodyPr vert="horz" lIns="0" tIns="46800" rIns="0" bIns="46800" rtlCol="0">
            <a:norm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rgbClr val="C60C30"/>
              </a:buClr>
              <a:buFont typeface="Arial" pitchFamily="34" charset="0"/>
              <a:buNone/>
              <a:defRPr lang="en-US"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400"/>
              </a:spcBef>
              <a:buClr>
                <a:schemeClr val="bg1">
                  <a:lumMod val="50000"/>
                </a:schemeClr>
              </a:buClr>
              <a:buFont typeface="Calibri" pitchFamily="34" charset="0"/>
              <a:buNone/>
              <a:defRPr sz="2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1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©</a:t>
            </a:r>
            <a:r>
              <a:rPr lang="en-US" sz="1200" baseline="0" dirty="0">
                <a:solidFill>
                  <a:schemeClr val="bg1">
                    <a:lumMod val="50000"/>
                  </a:schemeClr>
                </a:solidFill>
              </a:rPr>
              <a:t> Copyright 2013 ABBYY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69393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Separator 4_Large Titl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268764"/>
            <a:ext cx="6732240" cy="2160239"/>
          </a:xfrm>
          <a:prstGeom prst="rect">
            <a:avLst/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0" y="3383284"/>
            <a:ext cx="6732240" cy="4571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5" y="1988843"/>
            <a:ext cx="6264695" cy="1440159"/>
          </a:xfrm>
        </p:spPr>
        <p:txBody>
          <a:bodyPr anchor="t"/>
          <a:lstStyle>
            <a:lvl1pPr algn="l">
              <a:defRPr sz="40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Chapter 4 title</a:t>
            </a:r>
            <a:br>
              <a:rPr lang="en-US" dirty="0"/>
            </a:br>
            <a:r>
              <a:rPr lang="en-US" dirty="0"/>
              <a:t>large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5" y="1268760"/>
            <a:ext cx="6264695" cy="72008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Chapter subtitle</a:t>
            </a:r>
          </a:p>
        </p:txBody>
      </p:sp>
    </p:spTree>
    <p:extLst>
      <p:ext uri="{BB962C8B-B14F-4D97-AF65-F5344CB8AC3E}">
        <p14:creationId xmlns:p14="http://schemas.microsoft.com/office/powerpoint/2010/main" val="3823231378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Separator 5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268760"/>
            <a:ext cx="6732240" cy="1440159"/>
          </a:xfrm>
          <a:prstGeom prst="rect">
            <a:avLst/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" y="2663204"/>
            <a:ext cx="6732241" cy="4571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6" y="1988844"/>
            <a:ext cx="6264696" cy="720079"/>
          </a:xfrm>
        </p:spPr>
        <p:txBody>
          <a:bodyPr anchor="t"/>
          <a:lstStyle>
            <a:lvl1pPr algn="l">
              <a:defRPr sz="40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Chapter 5 title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5" y="1268760"/>
            <a:ext cx="6264695" cy="72008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Chapter subtitle</a:t>
            </a:r>
          </a:p>
        </p:txBody>
      </p:sp>
    </p:spTree>
    <p:extLst>
      <p:ext uri="{BB962C8B-B14F-4D97-AF65-F5344CB8AC3E}">
        <p14:creationId xmlns:p14="http://schemas.microsoft.com/office/powerpoint/2010/main" val="3441784930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Separator 5_Large Titl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268764"/>
            <a:ext cx="6732240" cy="2160239"/>
          </a:xfrm>
          <a:prstGeom prst="rect">
            <a:avLst/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0" y="3383284"/>
            <a:ext cx="6732240" cy="4571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5" y="1988843"/>
            <a:ext cx="6264695" cy="1440159"/>
          </a:xfrm>
        </p:spPr>
        <p:txBody>
          <a:bodyPr anchor="t"/>
          <a:lstStyle>
            <a:lvl1pPr algn="l">
              <a:defRPr sz="40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Chapter 5 title</a:t>
            </a:r>
            <a:br>
              <a:rPr lang="en-US" dirty="0"/>
            </a:br>
            <a:r>
              <a:rPr lang="en-US" dirty="0"/>
              <a:t>large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5" y="1268760"/>
            <a:ext cx="6264695" cy="72008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Chapter subtitle</a:t>
            </a:r>
          </a:p>
        </p:txBody>
      </p:sp>
    </p:spTree>
    <p:extLst>
      <p:ext uri="{BB962C8B-B14F-4D97-AF65-F5344CB8AC3E}">
        <p14:creationId xmlns:p14="http://schemas.microsoft.com/office/powerpoint/2010/main" val="3823231378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Separator 6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268760"/>
            <a:ext cx="6732240" cy="1440159"/>
          </a:xfrm>
          <a:prstGeom prst="rect">
            <a:avLst/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2663204"/>
            <a:ext cx="6732240" cy="4571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5" y="1988844"/>
            <a:ext cx="6264695" cy="720079"/>
          </a:xfrm>
        </p:spPr>
        <p:txBody>
          <a:bodyPr anchor="t"/>
          <a:lstStyle>
            <a:lvl1pPr algn="l">
              <a:defRPr sz="40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Chapter 6 title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5" y="1268760"/>
            <a:ext cx="6264695" cy="72008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Chapter subtitle</a:t>
            </a:r>
          </a:p>
        </p:txBody>
      </p:sp>
    </p:spTree>
    <p:extLst>
      <p:ext uri="{BB962C8B-B14F-4D97-AF65-F5344CB8AC3E}">
        <p14:creationId xmlns:p14="http://schemas.microsoft.com/office/powerpoint/2010/main" val="3441784930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Separator 6_Large Titl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268764"/>
            <a:ext cx="6732240" cy="2160239"/>
          </a:xfrm>
          <a:prstGeom prst="rect">
            <a:avLst/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0" y="3383284"/>
            <a:ext cx="6732240" cy="4571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5" y="1988843"/>
            <a:ext cx="6264695" cy="1440159"/>
          </a:xfrm>
        </p:spPr>
        <p:txBody>
          <a:bodyPr anchor="t"/>
          <a:lstStyle>
            <a:lvl1pPr algn="l">
              <a:defRPr sz="40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Chapter 6 title</a:t>
            </a:r>
            <a:br>
              <a:rPr lang="en-US" dirty="0"/>
            </a:br>
            <a:r>
              <a:rPr lang="en-US" dirty="0"/>
              <a:t>large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5" y="1268760"/>
            <a:ext cx="6264695" cy="72008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Chapter subtitle</a:t>
            </a:r>
          </a:p>
        </p:txBody>
      </p:sp>
    </p:spTree>
    <p:extLst>
      <p:ext uri="{BB962C8B-B14F-4D97-AF65-F5344CB8AC3E}">
        <p14:creationId xmlns:p14="http://schemas.microsoft.com/office/powerpoint/2010/main" val="3823231378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268760"/>
            <a:ext cx="6732240" cy="1440159"/>
          </a:xfrm>
          <a:prstGeom prst="rect">
            <a:avLst/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2663204"/>
            <a:ext cx="6732240" cy="4571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5" y="1988844"/>
            <a:ext cx="6264695" cy="720079"/>
          </a:xfrm>
        </p:spPr>
        <p:txBody>
          <a:bodyPr anchor="t"/>
          <a:lstStyle>
            <a:lvl1pPr algn="l">
              <a:defRPr sz="40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closing slide title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5" y="1268760"/>
            <a:ext cx="6264695" cy="72008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Chapter subtitle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67546" y="3429000"/>
            <a:ext cx="6984777" cy="2880320"/>
          </a:xfrm>
        </p:spPr>
        <p:txBody>
          <a:bodyPr anchor="t">
            <a:normAutofit/>
          </a:bodyPr>
          <a:lstStyle>
            <a:lvl1pPr marL="0" indent="0">
              <a:spcAft>
                <a:spcPts val="600"/>
              </a:spcAft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Closing slide text</a:t>
            </a:r>
          </a:p>
        </p:txBody>
      </p:sp>
    </p:spTree>
    <p:extLst>
      <p:ext uri="{BB962C8B-B14F-4D97-AF65-F5344CB8AC3E}">
        <p14:creationId xmlns:p14="http://schemas.microsoft.com/office/powerpoint/2010/main" val="3278350663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548680"/>
            <a:ext cx="3665489" cy="4320480"/>
          </a:xfrm>
        </p:spPr>
        <p:txBody>
          <a:bodyPr anchor="t"/>
          <a:lstStyle>
            <a:lvl1pPr algn="l">
              <a:defRPr sz="40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133034" y="1268760"/>
            <a:ext cx="4542655" cy="5400328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164288" y="6453336"/>
            <a:ext cx="1728192" cy="288032"/>
          </a:xfrm>
        </p:spPr>
        <p:txBody>
          <a:bodyPr/>
          <a:lstStyle/>
          <a:p>
            <a:pPr>
              <a:defRPr/>
            </a:pPr>
            <a:fld id="{929B7F5C-0F52-49AF-AF15-DDE638E58A1A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985882116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ide 3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7" y="1988842"/>
            <a:ext cx="7200801" cy="3780135"/>
          </a:xfrm>
        </p:spPr>
        <p:txBody>
          <a:bodyPr anchor="t"/>
          <a:lstStyle>
            <a:lvl1pPr algn="l">
              <a:defRPr sz="40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7" y="1268760"/>
            <a:ext cx="7200801" cy="720080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Slide subtitle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164288" y="6453336"/>
            <a:ext cx="1728192" cy="288032"/>
          </a:xfrm>
        </p:spPr>
        <p:txBody>
          <a:bodyPr/>
          <a:lstStyle/>
          <a:p>
            <a:pPr>
              <a:defRPr/>
            </a:pPr>
            <a:fld id="{929B7F5C-0F52-49AF-AF15-DDE638E58A1A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3765171532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5" y="332656"/>
            <a:ext cx="4320481" cy="3096344"/>
          </a:xfrm>
        </p:spPr>
        <p:txBody>
          <a:bodyPr anchor="b"/>
          <a:lstStyle>
            <a:lvl1pPr algn="l">
              <a:defRPr sz="40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5" y="3429000"/>
            <a:ext cx="4320481" cy="216024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Slide text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164288" y="6453336"/>
            <a:ext cx="1728192" cy="288032"/>
          </a:xfrm>
        </p:spPr>
        <p:txBody>
          <a:bodyPr/>
          <a:lstStyle/>
          <a:p>
            <a:pPr>
              <a:defRPr/>
            </a:pPr>
            <a:fld id="{929B7F5C-0F52-49AF-AF15-DDE638E58A1A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0374478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ide 5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7" y="1988842"/>
            <a:ext cx="7200801" cy="3780135"/>
          </a:xfrm>
        </p:spPr>
        <p:txBody>
          <a:bodyPr anchor="t"/>
          <a:lstStyle>
            <a:lvl1pPr algn="l">
              <a:defRPr sz="40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7" y="1268760"/>
            <a:ext cx="7200801" cy="720080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Slide subtitle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164288" y="6453336"/>
            <a:ext cx="1728192" cy="288032"/>
          </a:xfrm>
        </p:spPr>
        <p:txBody>
          <a:bodyPr/>
          <a:lstStyle/>
          <a:p>
            <a:pPr>
              <a:defRPr/>
            </a:pPr>
            <a:fld id="{929B7F5C-0F52-49AF-AF15-DDE638E58A1A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5672215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4" y="368240"/>
            <a:ext cx="7427913" cy="1188552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18488" cy="4853136"/>
          </a:xfrm>
        </p:spPr>
        <p:txBody>
          <a:bodyPr/>
          <a:lstStyle>
            <a:lvl1pPr>
              <a:spcAft>
                <a:spcPts val="200"/>
              </a:spcAft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4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9B7F5C-0F52-49AF-AF15-DDE638E58A1A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3789473194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368240"/>
            <a:ext cx="7427913" cy="118855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6275040" cy="4781128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9B7F5C-0F52-49AF-AF15-DDE638E58A1A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2288895749"/>
      </p:ext>
    </p:extLst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781128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9B7F5C-0F52-49AF-AF15-DDE638E58A1A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1545584620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6458" y="368240"/>
            <a:ext cx="7427913" cy="118855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5"/>
            <a:ext cx="3754760" cy="639763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1st column 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7"/>
            <a:ext cx="3754760" cy="42064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932040" y="1535115"/>
            <a:ext cx="3754760" cy="639763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2nd column title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932040" y="2174877"/>
            <a:ext cx="3754760" cy="4206453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9B7F5C-0F52-49AF-AF15-DDE638E58A1A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4190983666"/>
      </p:ext>
    </p:extLst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18488" cy="4853136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text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9B7F5C-0F52-49AF-AF15-DDE638E58A1A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85889253"/>
      </p:ext>
    </p:extLst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211960" y="1600201"/>
            <a:ext cx="4464496" cy="48529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1600201"/>
            <a:ext cx="3106688" cy="4852988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29B7F5C-0F52-49AF-AF15-DDE638E58A1A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2733802052"/>
      </p:ext>
    </p:extLst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467544" y="1600201"/>
            <a:ext cx="4464496" cy="48529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652121" y="1600201"/>
            <a:ext cx="3003362" cy="4852988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29B7F5C-0F52-49AF-AF15-DDE638E58A1A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631960496"/>
      </p:ext>
    </p:extLst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600201"/>
            <a:ext cx="3034680" cy="48529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29B7F5C-0F52-49AF-AF15-DDE638E58A1A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211960" y="1600201"/>
            <a:ext cx="4463728" cy="4852988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3596892720"/>
      </p:ext>
    </p:extLst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652120" y="1600201"/>
            <a:ext cx="3023568" cy="48529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29B7F5C-0F52-49AF-AF15-DDE638E58A1A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1600201"/>
            <a:ext cx="4474840" cy="4852988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1911063590"/>
      </p:ext>
    </p:extLst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6424498" y="1600200"/>
            <a:ext cx="2251193" cy="29089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29B7F5C-0F52-49AF-AF15-DDE638E58A1A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1600201"/>
            <a:ext cx="5266928" cy="4852988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424498" y="4704679"/>
            <a:ext cx="2251193" cy="452515"/>
          </a:xfrm>
        </p:spPr>
        <p:txBody>
          <a:bodyPr tIns="0" bIns="0"/>
          <a:lstStyle>
            <a:lvl1pPr marL="0" indent="0">
              <a:buFontTx/>
              <a:buNone/>
              <a:defRPr sz="2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Picture title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424498" y="5157193"/>
            <a:ext cx="2251193" cy="1295996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800" i="1" baseline="0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Picture title details</a:t>
            </a:r>
          </a:p>
        </p:txBody>
      </p:sp>
    </p:spTree>
    <p:extLst>
      <p:ext uri="{BB962C8B-B14F-4D97-AF65-F5344CB8AC3E}">
        <p14:creationId xmlns:p14="http://schemas.microsoft.com/office/powerpoint/2010/main" val="242584489"/>
      </p:ext>
    </p:extLst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29B7F5C-0F52-49AF-AF15-DDE638E58A1A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4"/>
          </p:nvPr>
        </p:nvSpPr>
        <p:spPr>
          <a:xfrm>
            <a:off x="468314" y="1600475"/>
            <a:ext cx="1250806" cy="16163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468315" y="4704952"/>
            <a:ext cx="1250807" cy="1604368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0"/>
          </p:nvPr>
        </p:nvSpPr>
        <p:spPr>
          <a:xfrm>
            <a:off x="469491" y="3418768"/>
            <a:ext cx="1249630" cy="189651"/>
          </a:xfrm>
        </p:spPr>
        <p:txBody>
          <a:bodyPr tIns="0" bIns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5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1"/>
          </p:nvPr>
        </p:nvSpPr>
        <p:spPr>
          <a:xfrm>
            <a:off x="461445" y="3659715"/>
            <a:ext cx="1257679" cy="998172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461442" y="4657887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"/>
          <p:cNvSpPr>
            <a:spLocks noGrp="1"/>
          </p:cNvSpPr>
          <p:nvPr>
            <p:ph type="pic" idx="22"/>
          </p:nvPr>
        </p:nvSpPr>
        <p:spPr>
          <a:xfrm>
            <a:off x="2202608" y="1600475"/>
            <a:ext cx="1250806" cy="16163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6" name="Content Placeholder 2"/>
          <p:cNvSpPr>
            <a:spLocks noGrp="1"/>
          </p:cNvSpPr>
          <p:nvPr>
            <p:ph idx="23"/>
          </p:nvPr>
        </p:nvSpPr>
        <p:spPr>
          <a:xfrm>
            <a:off x="2202608" y="4704952"/>
            <a:ext cx="1250807" cy="1604368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24"/>
          </p:nvPr>
        </p:nvSpPr>
        <p:spPr>
          <a:xfrm>
            <a:off x="2203785" y="3418768"/>
            <a:ext cx="1249630" cy="189651"/>
          </a:xfrm>
        </p:spPr>
        <p:txBody>
          <a:bodyPr tIns="0" bIns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5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idx="25"/>
          </p:nvPr>
        </p:nvSpPr>
        <p:spPr>
          <a:xfrm>
            <a:off x="2195739" y="3659715"/>
            <a:ext cx="1257679" cy="998172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2195736" y="4662428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icture Placeholder 2"/>
          <p:cNvSpPr>
            <a:spLocks noGrp="1"/>
          </p:cNvSpPr>
          <p:nvPr>
            <p:ph type="pic" idx="26"/>
          </p:nvPr>
        </p:nvSpPr>
        <p:spPr>
          <a:xfrm>
            <a:off x="3930801" y="1600475"/>
            <a:ext cx="1250806" cy="16163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1" name="Content Placeholder 2"/>
          <p:cNvSpPr>
            <a:spLocks noGrp="1"/>
          </p:cNvSpPr>
          <p:nvPr>
            <p:ph idx="27"/>
          </p:nvPr>
        </p:nvSpPr>
        <p:spPr>
          <a:xfrm>
            <a:off x="3930801" y="4704952"/>
            <a:ext cx="1250807" cy="1604368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28"/>
          </p:nvPr>
        </p:nvSpPr>
        <p:spPr>
          <a:xfrm>
            <a:off x="3931977" y="3418768"/>
            <a:ext cx="1249630" cy="189651"/>
          </a:xfrm>
        </p:spPr>
        <p:txBody>
          <a:bodyPr tIns="0" bIns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5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Content Placeholder 2"/>
          <p:cNvSpPr>
            <a:spLocks noGrp="1"/>
          </p:cNvSpPr>
          <p:nvPr>
            <p:ph idx="29"/>
          </p:nvPr>
        </p:nvSpPr>
        <p:spPr>
          <a:xfrm>
            <a:off x="3923931" y="3659715"/>
            <a:ext cx="1257679" cy="998172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3923928" y="4664197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icture Placeholder 2"/>
          <p:cNvSpPr>
            <a:spLocks noGrp="1"/>
          </p:cNvSpPr>
          <p:nvPr>
            <p:ph type="pic" idx="30"/>
          </p:nvPr>
        </p:nvSpPr>
        <p:spPr>
          <a:xfrm>
            <a:off x="5658992" y="1600475"/>
            <a:ext cx="1250806" cy="16163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6" name="Content Placeholder 2"/>
          <p:cNvSpPr>
            <a:spLocks noGrp="1"/>
          </p:cNvSpPr>
          <p:nvPr>
            <p:ph idx="31"/>
          </p:nvPr>
        </p:nvSpPr>
        <p:spPr>
          <a:xfrm>
            <a:off x="5658994" y="4704952"/>
            <a:ext cx="1250807" cy="1604368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Content Placeholder 2"/>
          <p:cNvSpPr>
            <a:spLocks noGrp="1"/>
          </p:cNvSpPr>
          <p:nvPr>
            <p:ph idx="32"/>
          </p:nvPr>
        </p:nvSpPr>
        <p:spPr>
          <a:xfrm>
            <a:off x="5660169" y="3418768"/>
            <a:ext cx="1249630" cy="189651"/>
          </a:xfrm>
        </p:spPr>
        <p:txBody>
          <a:bodyPr tIns="0" bIns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5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Content Placeholder 2"/>
          <p:cNvSpPr>
            <a:spLocks noGrp="1"/>
          </p:cNvSpPr>
          <p:nvPr>
            <p:ph idx="33"/>
          </p:nvPr>
        </p:nvSpPr>
        <p:spPr>
          <a:xfrm>
            <a:off x="5652123" y="3659715"/>
            <a:ext cx="1257679" cy="998172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5652120" y="4664197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icture Placeholder 2"/>
          <p:cNvSpPr>
            <a:spLocks noGrp="1"/>
          </p:cNvSpPr>
          <p:nvPr>
            <p:ph type="pic" idx="34"/>
          </p:nvPr>
        </p:nvSpPr>
        <p:spPr>
          <a:xfrm>
            <a:off x="7459193" y="1600475"/>
            <a:ext cx="1250806" cy="16163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1" name="Content Placeholder 2"/>
          <p:cNvSpPr>
            <a:spLocks noGrp="1"/>
          </p:cNvSpPr>
          <p:nvPr>
            <p:ph idx="35"/>
          </p:nvPr>
        </p:nvSpPr>
        <p:spPr>
          <a:xfrm>
            <a:off x="7459193" y="4704952"/>
            <a:ext cx="1250807" cy="1604368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36"/>
          </p:nvPr>
        </p:nvSpPr>
        <p:spPr>
          <a:xfrm>
            <a:off x="7460369" y="3418768"/>
            <a:ext cx="1249630" cy="189651"/>
          </a:xfrm>
        </p:spPr>
        <p:txBody>
          <a:bodyPr tIns="0" bIns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5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Content Placeholder 2"/>
          <p:cNvSpPr>
            <a:spLocks noGrp="1"/>
          </p:cNvSpPr>
          <p:nvPr>
            <p:ph idx="37"/>
          </p:nvPr>
        </p:nvSpPr>
        <p:spPr>
          <a:xfrm>
            <a:off x="7452323" y="3659715"/>
            <a:ext cx="1257679" cy="998172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7452320" y="4675051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39874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Separator 1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268760"/>
            <a:ext cx="6732240" cy="1440159"/>
          </a:xfrm>
          <a:prstGeom prst="rect">
            <a:avLst/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2663204"/>
            <a:ext cx="6732240" cy="4571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6" y="1988844"/>
            <a:ext cx="6264696" cy="720079"/>
          </a:xfrm>
        </p:spPr>
        <p:txBody>
          <a:bodyPr anchor="t"/>
          <a:lstStyle>
            <a:lvl1pPr algn="l">
              <a:defRPr sz="40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Chapter 1 title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5" y="1268760"/>
            <a:ext cx="6264695" cy="720080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Chapter subtitle</a:t>
            </a:r>
          </a:p>
        </p:txBody>
      </p:sp>
    </p:spTree>
    <p:extLst>
      <p:ext uri="{BB962C8B-B14F-4D97-AF65-F5344CB8AC3E}">
        <p14:creationId xmlns:p14="http://schemas.microsoft.com/office/powerpoint/2010/main" val="3068402683"/>
      </p:ext>
    </p:extLst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57201" y="1600201"/>
            <a:ext cx="3034680" cy="254044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211960" y="1600201"/>
            <a:ext cx="4464496" cy="4852988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29B7F5C-0F52-49AF-AF15-DDE638E58A1A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3197431681"/>
      </p:ext>
    </p:extLst>
  </p:cSld>
  <p:clrMapOvr>
    <a:masterClrMapping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673805"/>
            <a:ext cx="2989675" cy="7650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8154" y="2528899"/>
            <a:ext cx="8414325" cy="2565285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29B7F5C-0F52-49AF-AF15-DDE638E58A1A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78155" y="5184195"/>
            <a:ext cx="8414325" cy="72008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72023" y="5949280"/>
            <a:ext cx="8414325" cy="495055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</p:txBody>
      </p:sp>
    </p:spTree>
    <p:extLst>
      <p:ext uri="{BB962C8B-B14F-4D97-AF65-F5344CB8AC3E}">
        <p14:creationId xmlns:p14="http://schemas.microsoft.com/office/powerpoint/2010/main" val="3811895944"/>
      </p:ext>
    </p:extLst>
  </p:cSld>
  <p:clrMapOvr>
    <a:masterClrMapping/>
  </p:clrMapOvr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0" y="2276873"/>
            <a:ext cx="9144000" cy="41763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4" y="368240"/>
            <a:ext cx="7427913" cy="1188552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9B7F5C-0F52-49AF-AF15-DDE638E58A1A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79427" y="1700808"/>
            <a:ext cx="5486400" cy="504056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Slide subtitle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575081005"/>
      </p:ext>
    </p:extLst>
  </p:cSld>
  <p:clrMapOvr>
    <a:masterClrMapping/>
  </p:clrMapOvr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652120" y="1608638"/>
            <a:ext cx="3023568" cy="254044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1600201"/>
            <a:ext cx="4474840" cy="4852988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29B7F5C-0F52-49AF-AF15-DDE638E58A1A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4109679897"/>
      </p:ext>
    </p:extLst>
  </p:cSld>
  <p:clrMapOvr>
    <a:masterClrMapping/>
  </p:clrMapOvr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652120" y="3429149"/>
            <a:ext cx="3023568" cy="30241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3429149"/>
            <a:ext cx="4474840" cy="3024188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29B7F5C-0F52-49AF-AF15-DDE638E58A1A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57200" y="1600200"/>
            <a:ext cx="8218488" cy="1756792"/>
          </a:xfrm>
        </p:spPr>
        <p:txBody>
          <a:bodyPr/>
          <a:lstStyle>
            <a:lvl1pPr marL="0" indent="0">
              <a:buFontTx/>
              <a:buNone/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Slide text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3544681135"/>
      </p:ext>
    </p:extLst>
  </p:cSld>
  <p:clrMapOvr>
    <a:masterClrMapping/>
  </p:clrMapOvr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9B7F5C-0F52-49AF-AF15-DDE638E58A1A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 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566739" y="2349502"/>
            <a:ext cx="4860925" cy="2924175"/>
          </a:xfrm>
        </p:spPr>
        <p:txBody>
          <a:bodyPr/>
          <a:lstStyle/>
          <a:p>
            <a:r>
              <a:rPr lang="en-US"/>
              <a:t>Click icon to add chart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539466"/>
      </p:ext>
    </p:extLst>
  </p:cSld>
  <p:clrMapOvr>
    <a:masterClrMapping/>
  </p:clrMapOvr>
  <p:hf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5081738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Picture Title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8"/>
            <a:ext cx="5486400" cy="440040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648476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Picture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9B7F5C-0F52-49AF-AF15-DDE638E58A1A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2526117922"/>
      </p:ext>
    </p:extLst>
  </p:cSld>
  <p:clrMapOvr>
    <a:masterClrMapping/>
  </p:clrMapOvr>
  <p:hf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с двумя скругленными соседними углами 7"/>
          <p:cNvSpPr/>
          <p:nvPr userDrawn="1"/>
        </p:nvSpPr>
        <p:spPr>
          <a:xfrm rot="-5400000">
            <a:off x="3902075" y="-1235075"/>
            <a:ext cx="2044700" cy="8439150"/>
          </a:xfrm>
          <a:prstGeom prst="round2SameRect">
            <a:avLst>
              <a:gd name="adj1" fmla="val 11467"/>
              <a:gd name="adj2" fmla="val 0"/>
            </a:avLst>
          </a:prstGeom>
          <a:gradFill>
            <a:gsLst>
              <a:gs pos="0">
                <a:srgbClr val="9D1E20"/>
              </a:gs>
              <a:gs pos="50000">
                <a:srgbClr val="C60C30"/>
              </a:gs>
            </a:gsLst>
            <a:lin ang="16200000" scaled="0"/>
          </a:gra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060450" y="2317750"/>
            <a:ext cx="4845050" cy="128905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Title </a:t>
            </a:r>
            <a:r>
              <a:rPr lang="de-DE" dirty="0" err="1"/>
              <a:t>TitleTitle</a:t>
            </a:r>
            <a:r>
              <a:rPr lang="de-DE" dirty="0"/>
              <a:t> Title </a:t>
            </a:r>
            <a:r>
              <a:rPr lang="de-DE" dirty="0" err="1"/>
              <a:t>Title</a:t>
            </a:r>
            <a:r>
              <a:rPr lang="de-DE" dirty="0"/>
              <a:t> </a:t>
            </a:r>
            <a:r>
              <a:rPr lang="de-DE" dirty="0" err="1"/>
              <a:t>Title</a:t>
            </a:r>
            <a:r>
              <a:rPr lang="de-DE" dirty="0"/>
              <a:t> </a:t>
            </a:r>
            <a:r>
              <a:rPr lang="de-DE" dirty="0" err="1"/>
              <a:t>Title</a:t>
            </a:r>
            <a:r>
              <a:rPr lang="de-DE" dirty="0"/>
              <a:t> </a:t>
            </a:r>
            <a:r>
              <a:rPr lang="de-DE" dirty="0" err="1"/>
              <a:t>Title</a:t>
            </a:r>
            <a:r>
              <a:rPr lang="de-DE" dirty="0"/>
              <a:t> </a:t>
            </a:r>
            <a:r>
              <a:rPr lang="de-DE" dirty="0" err="1"/>
              <a:t>Title</a:t>
            </a:r>
            <a:endParaRPr lang="de-DE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60450" y="4229100"/>
            <a:ext cx="4889500" cy="1155700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5000"/>
              <a:buFont typeface="Wingdings" pitchFamily="2" charset="2"/>
              <a:buNone/>
              <a:tabLst/>
              <a:defRPr b="0" baseline="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de-DE" dirty="0"/>
              <a:t>Additional Information Additional Information Additional Information Additional Information </a:t>
            </a:r>
          </a:p>
        </p:txBody>
      </p:sp>
      <p:pic>
        <p:nvPicPr>
          <p:cNvPr id="7" name="Рисунок 10" descr="New logo ABBYY_RGB_Re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7727950" y="273400"/>
            <a:ext cx="1246188" cy="35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Скругленный прямоугольник 8"/>
          <p:cNvSpPr/>
          <p:nvPr userDrawn="1"/>
        </p:nvSpPr>
        <p:spPr>
          <a:xfrm>
            <a:off x="6038850" y="1651000"/>
            <a:ext cx="1260000" cy="900000"/>
          </a:xfrm>
          <a:prstGeom prst="round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кругленный прямоугольник 10"/>
          <p:cNvSpPr/>
          <p:nvPr userDrawn="1"/>
        </p:nvSpPr>
        <p:spPr>
          <a:xfrm>
            <a:off x="6438900" y="3496764"/>
            <a:ext cx="1422400" cy="1084235"/>
          </a:xfrm>
          <a:prstGeom prst="roundRect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>
            <a:spLocks/>
          </p:cNvSpPr>
          <p:nvPr userDrawn="1"/>
        </p:nvSpPr>
        <p:spPr>
          <a:xfrm>
            <a:off x="7061200" y="2406650"/>
            <a:ext cx="1564640" cy="1203569"/>
          </a:xfrm>
          <a:prstGeom prst="roundRect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с двумя скругленными соседними углами 11"/>
          <p:cNvSpPr/>
          <p:nvPr userDrawn="1"/>
        </p:nvSpPr>
        <p:spPr>
          <a:xfrm rot="5400000">
            <a:off x="-847725" y="2809875"/>
            <a:ext cx="2044700" cy="3492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C9C9C9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54849D-271E-47CA-BAE0-E1B88282579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Separator 1_Large Titl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268764"/>
            <a:ext cx="6732240" cy="2160239"/>
          </a:xfrm>
          <a:prstGeom prst="rect">
            <a:avLst/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0" y="3383284"/>
            <a:ext cx="6732240" cy="4571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5" y="1988843"/>
            <a:ext cx="6264695" cy="1440159"/>
          </a:xfrm>
        </p:spPr>
        <p:txBody>
          <a:bodyPr anchor="t"/>
          <a:lstStyle>
            <a:lvl1pPr algn="l">
              <a:defRPr sz="40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Chapter 1 title</a:t>
            </a:r>
            <a:br>
              <a:rPr lang="en-US" dirty="0"/>
            </a:br>
            <a:r>
              <a:rPr lang="en-US" dirty="0"/>
              <a:t>large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5" y="1268760"/>
            <a:ext cx="6264695" cy="72008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Chapter subtitle</a:t>
            </a:r>
          </a:p>
        </p:txBody>
      </p:sp>
    </p:spTree>
    <p:extLst>
      <p:ext uri="{BB962C8B-B14F-4D97-AF65-F5344CB8AC3E}">
        <p14:creationId xmlns:p14="http://schemas.microsoft.com/office/powerpoint/2010/main" val="160567221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Separator 2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268760"/>
            <a:ext cx="6732240" cy="1440159"/>
          </a:xfrm>
          <a:prstGeom prst="rect">
            <a:avLst/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2663204"/>
            <a:ext cx="6732240" cy="4571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6" y="1988844"/>
            <a:ext cx="6264696" cy="720079"/>
          </a:xfrm>
        </p:spPr>
        <p:txBody>
          <a:bodyPr anchor="t"/>
          <a:lstStyle>
            <a:lvl1pPr algn="l">
              <a:defRPr sz="40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Chapter 2 title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5" y="1268760"/>
            <a:ext cx="6264695" cy="72008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Chapter subtitle</a:t>
            </a:r>
          </a:p>
        </p:txBody>
      </p:sp>
    </p:spTree>
    <p:extLst>
      <p:ext uri="{BB962C8B-B14F-4D97-AF65-F5344CB8AC3E}">
        <p14:creationId xmlns:p14="http://schemas.microsoft.com/office/powerpoint/2010/main" val="155734482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Separator 2_Large Titl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268764"/>
            <a:ext cx="6732240" cy="2160239"/>
          </a:xfrm>
          <a:prstGeom prst="rect">
            <a:avLst/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0" y="3383284"/>
            <a:ext cx="6732240" cy="4571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5" y="1988843"/>
            <a:ext cx="6264695" cy="1440159"/>
          </a:xfrm>
        </p:spPr>
        <p:txBody>
          <a:bodyPr anchor="t"/>
          <a:lstStyle>
            <a:lvl1pPr algn="l">
              <a:defRPr sz="40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Chapter 2 title</a:t>
            </a:r>
            <a:br>
              <a:rPr lang="en-US" dirty="0"/>
            </a:br>
            <a:r>
              <a:rPr lang="en-US" dirty="0"/>
              <a:t>large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5" y="1268760"/>
            <a:ext cx="6264695" cy="72008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Chapter subtitle</a:t>
            </a:r>
          </a:p>
        </p:txBody>
      </p:sp>
    </p:spTree>
    <p:extLst>
      <p:ext uri="{BB962C8B-B14F-4D97-AF65-F5344CB8AC3E}">
        <p14:creationId xmlns:p14="http://schemas.microsoft.com/office/powerpoint/2010/main" val="3823231378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Separator 3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268760"/>
            <a:ext cx="6732240" cy="1440159"/>
          </a:xfrm>
          <a:prstGeom prst="rect">
            <a:avLst/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" y="2663204"/>
            <a:ext cx="6732241" cy="4571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6" y="1988844"/>
            <a:ext cx="6264696" cy="720079"/>
          </a:xfrm>
        </p:spPr>
        <p:txBody>
          <a:bodyPr anchor="t"/>
          <a:lstStyle>
            <a:lvl1pPr algn="l">
              <a:defRPr sz="40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Chapter 3 title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5" y="1268760"/>
            <a:ext cx="6264695" cy="72008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Chapter subtitle</a:t>
            </a:r>
          </a:p>
        </p:txBody>
      </p:sp>
    </p:spTree>
    <p:extLst>
      <p:ext uri="{BB962C8B-B14F-4D97-AF65-F5344CB8AC3E}">
        <p14:creationId xmlns:p14="http://schemas.microsoft.com/office/powerpoint/2010/main" val="1605672215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Separator 3_Large Titl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268764"/>
            <a:ext cx="6732240" cy="2160239"/>
          </a:xfrm>
          <a:prstGeom prst="rect">
            <a:avLst/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0" y="3383284"/>
            <a:ext cx="6732240" cy="4571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5" y="1988843"/>
            <a:ext cx="6264695" cy="1440159"/>
          </a:xfrm>
        </p:spPr>
        <p:txBody>
          <a:bodyPr anchor="t"/>
          <a:lstStyle>
            <a:lvl1pPr algn="l">
              <a:defRPr sz="40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Chapter 3 title</a:t>
            </a:r>
            <a:br>
              <a:rPr lang="en-US" dirty="0"/>
            </a:br>
            <a:r>
              <a:rPr lang="en-US" dirty="0"/>
              <a:t>large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5" y="1268760"/>
            <a:ext cx="6264695" cy="72008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Chapter subtitle</a:t>
            </a:r>
          </a:p>
        </p:txBody>
      </p:sp>
    </p:spTree>
    <p:extLst>
      <p:ext uri="{BB962C8B-B14F-4D97-AF65-F5344CB8AC3E}">
        <p14:creationId xmlns:p14="http://schemas.microsoft.com/office/powerpoint/2010/main" val="3823231378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Separator 4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268760"/>
            <a:ext cx="6732240" cy="1440159"/>
          </a:xfrm>
          <a:prstGeom prst="rect">
            <a:avLst/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2663204"/>
            <a:ext cx="6732240" cy="4571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6" y="1988844"/>
            <a:ext cx="6264696" cy="720079"/>
          </a:xfrm>
        </p:spPr>
        <p:txBody>
          <a:bodyPr anchor="t"/>
          <a:lstStyle>
            <a:lvl1pPr algn="l">
              <a:defRPr sz="40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Chapter 4 title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5" y="1268760"/>
            <a:ext cx="6264695" cy="72008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Chapter subtitle</a:t>
            </a:r>
          </a:p>
        </p:txBody>
      </p:sp>
    </p:spTree>
    <p:extLst>
      <p:ext uri="{BB962C8B-B14F-4D97-AF65-F5344CB8AC3E}">
        <p14:creationId xmlns:p14="http://schemas.microsoft.com/office/powerpoint/2010/main" val="1605672215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313" y="368240"/>
            <a:ext cx="7416800" cy="118855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18488" cy="48531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  <a:p>
            <a:pPr lvl="2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943" y="269533"/>
            <a:ext cx="806726" cy="23640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29B7F5C-0F52-49AF-AF15-DDE638E58A1A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  <p:pic>
        <p:nvPicPr>
          <p:cNvPr id="9" name="Рисунок 10" descr="New logo ABBYY_RGB_Red.jpg"/>
          <p:cNvPicPr>
            <a:picLocks noChangeAspect="1"/>
          </p:cNvPicPr>
          <p:nvPr userDrawn="1"/>
        </p:nvPicPr>
        <p:blipFill>
          <a:blip r:embed="rId41" cstate="print"/>
          <a:stretch>
            <a:fillRect/>
          </a:stretch>
        </p:blipFill>
        <p:spPr bwMode="auto">
          <a:xfrm>
            <a:off x="7727950" y="273400"/>
            <a:ext cx="1246188" cy="35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Прямоугольник с двумя скругленными соседними углами 11"/>
          <p:cNvSpPr/>
          <p:nvPr userDrawn="1"/>
        </p:nvSpPr>
        <p:spPr>
          <a:xfrm rot="5400000">
            <a:off x="-403225" y="676275"/>
            <a:ext cx="1155700" cy="3492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C9C9C9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63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  <p:sldLayoutId id="2147483704" r:id="rId19"/>
    <p:sldLayoutId id="2147483705" r:id="rId20"/>
    <p:sldLayoutId id="2147483706" r:id="rId21"/>
    <p:sldLayoutId id="2147483707" r:id="rId22"/>
    <p:sldLayoutId id="2147483708" r:id="rId23"/>
    <p:sldLayoutId id="2147483709" r:id="rId24"/>
    <p:sldLayoutId id="2147483710" r:id="rId25"/>
    <p:sldLayoutId id="2147483711" r:id="rId26"/>
    <p:sldLayoutId id="2147483712" r:id="rId27"/>
    <p:sldLayoutId id="2147483713" r:id="rId28"/>
    <p:sldLayoutId id="2147483714" r:id="rId29"/>
    <p:sldLayoutId id="2147483715" r:id="rId30"/>
    <p:sldLayoutId id="2147483716" r:id="rId31"/>
    <p:sldLayoutId id="2147483717" r:id="rId32"/>
    <p:sldLayoutId id="2147483718" r:id="rId33"/>
    <p:sldLayoutId id="2147483719" r:id="rId34"/>
    <p:sldLayoutId id="2147483720" r:id="rId35"/>
    <p:sldLayoutId id="2147483721" r:id="rId36"/>
    <p:sldLayoutId id="2147483722" r:id="rId37"/>
    <p:sldLayoutId id="2147483723" r:id="rId38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3600" b="0" kern="0" baseline="0">
          <a:solidFill>
            <a:schemeClr val="tx1">
              <a:lumMod val="75000"/>
              <a:lumOff val="25000"/>
            </a:schemeClr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576"/>
        </a:spcBef>
        <a:spcAft>
          <a:spcPts val="200"/>
        </a:spcAft>
        <a:buClr>
          <a:srgbClr val="C60C30"/>
        </a:buClr>
        <a:buFont typeface="Calibri" pitchFamily="34" charset="0"/>
        <a:buChar char="●"/>
        <a:defRPr lang="en-US" sz="2400" kern="1200" smtClean="0">
          <a:solidFill>
            <a:schemeClr val="tx1">
              <a:lumMod val="75000"/>
              <a:lumOff val="25000"/>
            </a:schemeClr>
          </a:solidFill>
          <a:effectLst/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spcBef>
          <a:spcPts val="400"/>
        </a:spcBef>
        <a:spcAft>
          <a:spcPts val="0"/>
        </a:spcAft>
        <a:buClr>
          <a:schemeClr val="bg1">
            <a:lumMod val="50000"/>
          </a:schemeClr>
        </a:buClr>
        <a:buFont typeface="Calibri" pitchFamily="34" charset="0"/>
        <a:buChar char="●"/>
        <a:defRPr sz="20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5350" indent="-266700" algn="l" defTabSz="914400" rtl="0" eaLnBrk="1" latinLnBrk="0" hangingPunct="1">
        <a:spcBef>
          <a:spcPts val="384"/>
        </a:spcBef>
        <a:spcAft>
          <a:spcPts val="0"/>
        </a:spcAft>
        <a:buFont typeface="Calibri" pitchFamily="34" charset="0"/>
        <a:buChar char="–"/>
        <a:defRPr sz="16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179388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54125" indent="-176213" algn="l" defTabSz="914400" rtl="0" eaLnBrk="1" latinLnBrk="0" hangingPunct="1">
        <a:spcBef>
          <a:spcPct val="20000"/>
        </a:spcBef>
        <a:buFont typeface="Calibri" pitchFamily="34" charset="0"/>
        <a:buChar char="‐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dirty="0"/>
              <a:t>Теория компиляторов</a:t>
            </a:r>
            <a:br>
              <a:rPr lang="ru-RU" dirty="0"/>
            </a:br>
            <a:r>
              <a:rPr lang="ru-RU"/>
              <a:t>Лекция 10 </a:t>
            </a:r>
            <a:r>
              <a:rPr lang="ru-RU" dirty="0"/>
              <a:t>– ОСНОВЫ АССЕМБЛЕРА</a:t>
            </a: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Виктор Журавлев</a:t>
            </a:r>
            <a:endParaRPr lang="de-D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0"/>
          </p:nvPr>
        </p:nvSpPr>
        <p:spPr/>
        <p:txBody>
          <a:bodyPr/>
          <a:lstStyle/>
          <a:p>
            <a:pPr eaLnBrk="1" hangingPunct="1"/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.data?</a:t>
            </a:r>
            <a:r>
              <a:rPr lang="ru-RU" dirty="0"/>
              <a:t> – сегмент неинициализированных данных</a:t>
            </a:r>
          </a:p>
          <a:p>
            <a:pPr marL="0" indent="0">
              <a:buNone/>
            </a:pPr>
            <a:r>
              <a:rPr lang="en-US" dirty="0"/>
              <a:t>.data – </a:t>
            </a:r>
            <a:r>
              <a:rPr lang="ru-RU" dirty="0"/>
              <a:t>сегмент инициализированных данных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entury Gothic" panose="020B0502020202020204" pitchFamily="34" charset="0"/>
              </a:rPr>
              <a:t>.</a:t>
            </a:r>
            <a:r>
              <a:rPr lang="en-US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const</a:t>
            </a:r>
            <a:endParaRPr lang="en-US" dirty="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	STD_OUTPUT_HANDLE </a:t>
            </a:r>
            <a:r>
              <a:rPr lang="en-US" dirty="0" err="1">
                <a:latin typeface="Century Gothic" panose="020B0502020202020204" pitchFamily="34" charset="0"/>
              </a:rPr>
              <a:t>dd</a:t>
            </a:r>
            <a:r>
              <a:rPr lang="en-US" dirty="0">
                <a:latin typeface="Century Gothic" panose="020B0502020202020204" pitchFamily="34" charset="0"/>
              </a:rPr>
              <a:t> -11</a:t>
            </a:r>
            <a:endParaRPr lang="ru-RU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entury Gothic" panose="020B0502020202020204" pitchFamily="34" charset="0"/>
              </a:rPr>
              <a:t>.data?</a:t>
            </a:r>
          </a:p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	</a:t>
            </a:r>
            <a:r>
              <a:rPr lang="en-US" dirty="0" err="1">
                <a:latin typeface="Century Gothic" panose="020B0502020202020204" pitchFamily="34" charset="0"/>
              </a:rPr>
              <a:t>consoleHandle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dd</a:t>
            </a:r>
            <a:r>
              <a:rPr lang="en-US" dirty="0">
                <a:latin typeface="Century Gothic" panose="020B0502020202020204" pitchFamily="34" charset="0"/>
              </a:rPr>
              <a:t> ?</a:t>
            </a:r>
          </a:p>
          <a:p>
            <a:pPr marL="0" indent="0">
              <a:buNone/>
            </a:pPr>
            <a:endParaRPr lang="en-US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entury Gothic" panose="020B0502020202020204" pitchFamily="34" charset="0"/>
              </a:rPr>
              <a:t>.code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	push STD_OUTPUT_HANDLE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entury Gothic" panose="020B0502020202020204" pitchFamily="34" charset="0"/>
              </a:rPr>
              <a:t>	; </a:t>
            </a:r>
            <a:r>
              <a:rPr lang="ru-RU" dirty="0">
                <a:solidFill>
                  <a:srgbClr val="00B050"/>
                </a:solidFill>
                <a:latin typeface="Century Gothic" panose="020B0502020202020204" pitchFamily="34" charset="0"/>
              </a:rPr>
              <a:t>То же самое</a:t>
            </a:r>
            <a:endParaRPr lang="en-US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	push </a:t>
            </a:r>
            <a:r>
              <a:rPr lang="en-U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dword</a:t>
            </a:r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ptr</a:t>
            </a:r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 -11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	call </a:t>
            </a:r>
            <a:r>
              <a:rPr lang="en-U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GetStdHandle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mov</a:t>
            </a:r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 [</a:t>
            </a:r>
            <a:r>
              <a:rPr lang="en-U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consoleHandle</a:t>
            </a:r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], eax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54849D-271E-47CA-BAE0-E1B882825792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0731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данных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db</a:t>
            </a:r>
            <a:r>
              <a:rPr lang="en-US" dirty="0"/>
              <a:t> – 1</a:t>
            </a:r>
            <a:r>
              <a:rPr lang="ru-RU" dirty="0"/>
              <a:t> байт</a:t>
            </a:r>
            <a:endParaRPr lang="en-US" dirty="0"/>
          </a:p>
          <a:p>
            <a:r>
              <a:rPr lang="en-US" dirty="0" err="1"/>
              <a:t>dw</a:t>
            </a:r>
            <a:r>
              <a:rPr lang="en-US" dirty="0"/>
              <a:t> – </a:t>
            </a:r>
            <a:r>
              <a:rPr lang="ru-RU" dirty="0"/>
              <a:t>2 байт</a:t>
            </a:r>
            <a:endParaRPr lang="en-US" dirty="0"/>
          </a:p>
          <a:p>
            <a:r>
              <a:rPr lang="en-US" dirty="0" err="1"/>
              <a:t>dd</a:t>
            </a:r>
            <a:r>
              <a:rPr lang="en-US" dirty="0"/>
              <a:t> – </a:t>
            </a:r>
            <a:r>
              <a:rPr lang="ru-RU" dirty="0"/>
              <a:t>4 байт</a:t>
            </a:r>
            <a:endParaRPr lang="en-US" dirty="0"/>
          </a:p>
          <a:p>
            <a:r>
              <a:rPr lang="en-US" dirty="0" err="1"/>
              <a:t>df</a:t>
            </a:r>
            <a:r>
              <a:rPr lang="en-US" dirty="0"/>
              <a:t> – </a:t>
            </a:r>
            <a:r>
              <a:rPr lang="ru-RU" dirty="0"/>
              <a:t>6 байт</a:t>
            </a:r>
            <a:endParaRPr lang="en-US" dirty="0"/>
          </a:p>
          <a:p>
            <a:r>
              <a:rPr lang="en-US" dirty="0" err="1"/>
              <a:t>dq</a:t>
            </a:r>
            <a:r>
              <a:rPr lang="en-US" dirty="0"/>
              <a:t> – </a:t>
            </a:r>
            <a:r>
              <a:rPr lang="ru-RU" dirty="0"/>
              <a:t>8 байт</a:t>
            </a:r>
            <a:endParaRPr lang="en-US" dirty="0"/>
          </a:p>
          <a:p>
            <a:r>
              <a:rPr lang="en-US" dirty="0" err="1"/>
              <a:t>dt</a:t>
            </a:r>
            <a:r>
              <a:rPr lang="en-US" dirty="0"/>
              <a:t> – 1</a:t>
            </a:r>
            <a:r>
              <a:rPr lang="ru-RU" dirty="0"/>
              <a:t>0 байт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Контроль типов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.data</a:t>
            </a:r>
          </a:p>
          <a:p>
            <a:pPr marL="0" indent="0">
              <a:buNone/>
            </a:pPr>
            <a:r>
              <a:rPr lang="en-US" dirty="0"/>
              <a:t>	value </a:t>
            </a:r>
            <a:r>
              <a:rPr lang="en-US" dirty="0" err="1"/>
              <a:t>dq</a:t>
            </a:r>
            <a:r>
              <a:rPr lang="en-US" dirty="0"/>
              <a:t> </a:t>
            </a:r>
            <a:r>
              <a:rPr lang="ru-RU" dirty="0"/>
              <a:t>10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.code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mov</a:t>
            </a:r>
            <a:r>
              <a:rPr lang="en-US" dirty="0"/>
              <a:t> al, value	</a:t>
            </a:r>
            <a:r>
              <a:rPr lang="en-US" dirty="0">
                <a:solidFill>
                  <a:srgbClr val="00B050"/>
                </a:solidFill>
              </a:rPr>
              <a:t>;</a:t>
            </a:r>
            <a:r>
              <a:rPr lang="ru-RU" dirty="0">
                <a:solidFill>
                  <a:srgbClr val="00B050"/>
                </a:solidFill>
              </a:rPr>
              <a:t> Ошибка</a:t>
            </a:r>
            <a:endParaRPr lang="en-US" dirty="0">
              <a:solidFill>
                <a:srgbClr val="00B050"/>
              </a:solidFill>
            </a:endParaRP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54849D-271E-47CA-BAE0-E1B882825792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5210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.data</a:t>
            </a:r>
          </a:p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	array0 </a:t>
            </a:r>
            <a:r>
              <a:rPr lang="en-US" dirty="0" err="1">
                <a:latin typeface="Century Gothic" panose="020B0502020202020204" pitchFamily="34" charset="0"/>
              </a:rPr>
              <a:t>db</a:t>
            </a:r>
            <a:r>
              <a:rPr lang="en-US" dirty="0">
                <a:latin typeface="Century Gothic" panose="020B0502020202020204" pitchFamily="34" charset="0"/>
              </a:rPr>
              <a:t> 100 dup( 0 )	</a:t>
            </a:r>
            <a:r>
              <a:rPr lang="en-US" dirty="0">
                <a:solidFill>
                  <a:srgbClr val="00B050"/>
                </a:solidFill>
                <a:latin typeface="Century Gothic" panose="020B0502020202020204" pitchFamily="34" charset="0"/>
              </a:rPr>
              <a:t>; </a:t>
            </a:r>
            <a:r>
              <a:rPr lang="ru-RU" dirty="0">
                <a:solidFill>
                  <a:srgbClr val="00B050"/>
                </a:solidFill>
                <a:latin typeface="Century Gothic" panose="020B0502020202020204" pitchFamily="34" charset="0"/>
              </a:rPr>
              <a:t>Массив из ста нулей</a:t>
            </a: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  <a:latin typeface="Century Gothic" panose="020B0502020202020204" pitchFamily="34" charset="0"/>
              </a:rPr>
              <a:t>	</a:t>
            </a:r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array </a:t>
            </a:r>
            <a:r>
              <a:rPr lang="en-U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db</a:t>
            </a:r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 0, 1, 2, 3, 4, 5, 6, 7, 8</a:t>
            </a:r>
          </a:p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.code</a:t>
            </a:r>
            <a:endParaRPr lang="ru-RU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ru-RU" dirty="0">
                <a:latin typeface="Century Gothic" panose="020B0502020202020204" pitchFamily="34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Century Gothic" panose="020B0502020202020204" pitchFamily="34" charset="0"/>
              </a:rPr>
              <a:t>; </a:t>
            </a:r>
            <a:r>
              <a:rPr lang="ru-RU" dirty="0">
                <a:solidFill>
                  <a:srgbClr val="00B050"/>
                </a:solidFill>
                <a:latin typeface="Century Gothic" panose="020B0502020202020204" pitchFamily="34" charset="0"/>
              </a:rPr>
              <a:t>Индекс 6-го элемента</a:t>
            </a:r>
            <a:endParaRPr lang="en-US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	</a:t>
            </a:r>
            <a:r>
              <a:rPr lang="en-US" dirty="0" err="1">
                <a:latin typeface="Century Gothic" panose="020B0502020202020204" pitchFamily="34" charset="0"/>
              </a:rPr>
              <a:t>mov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esi</a:t>
            </a:r>
            <a:r>
              <a:rPr lang="en-US" dirty="0">
                <a:latin typeface="Century Gothic" panose="020B0502020202020204" pitchFamily="34" charset="0"/>
              </a:rPr>
              <a:t>, 5</a:t>
            </a:r>
            <a:endParaRPr lang="ru-RU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ru-RU" dirty="0">
                <a:latin typeface="Century Gothic" panose="020B0502020202020204" pitchFamily="34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Century Gothic" panose="020B0502020202020204" pitchFamily="34" charset="0"/>
              </a:rPr>
              <a:t>; </a:t>
            </a:r>
            <a:r>
              <a:rPr lang="ru-RU" dirty="0">
                <a:solidFill>
                  <a:srgbClr val="00B050"/>
                </a:solidFill>
                <a:latin typeface="Century Gothic" panose="020B0502020202020204" pitchFamily="34" charset="0"/>
              </a:rPr>
              <a:t>Обращение к нему</a:t>
            </a:r>
            <a:endParaRPr lang="en-US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	</a:t>
            </a:r>
            <a:r>
              <a:rPr lang="en-US" dirty="0" err="1">
                <a:latin typeface="Century Gothic" panose="020B0502020202020204" pitchFamily="34" charset="0"/>
              </a:rPr>
              <a:t>mov</a:t>
            </a:r>
            <a:r>
              <a:rPr lang="en-US" dirty="0">
                <a:latin typeface="Century Gothic" panose="020B0502020202020204" pitchFamily="34" charset="0"/>
              </a:rPr>
              <a:t> al, array[</a:t>
            </a:r>
            <a:r>
              <a:rPr lang="en-US" dirty="0" err="1">
                <a:latin typeface="Century Gothic" panose="020B0502020202020204" pitchFamily="34" charset="0"/>
              </a:rPr>
              <a:t>esi</a:t>
            </a:r>
            <a:r>
              <a:rPr lang="en-US" dirty="0">
                <a:latin typeface="Century Gothic" panose="020B0502020202020204" pitchFamily="34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entury Gothic" panose="020B0502020202020204" pitchFamily="34" charset="0"/>
              </a:rPr>
              <a:t>	; </a:t>
            </a:r>
            <a:r>
              <a:rPr lang="ru-RU" dirty="0">
                <a:solidFill>
                  <a:srgbClr val="00B050"/>
                </a:solidFill>
                <a:latin typeface="Century Gothic" panose="020B0502020202020204" pitchFamily="34" charset="0"/>
              </a:rPr>
              <a:t>Нельзя, контроль типов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mov</a:t>
            </a:r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 eax, array[</a:t>
            </a:r>
            <a:r>
              <a:rPr lang="en-U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esi</a:t>
            </a:r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]</a:t>
            </a:r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54849D-271E-47CA-BAE0-E1B882825792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0330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entury Gothic" panose="020B0502020202020204" pitchFamily="34" charset="0"/>
              </a:rPr>
              <a:t>.data</a:t>
            </a:r>
          </a:p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	element </a:t>
            </a:r>
            <a:r>
              <a:rPr lang="en-US" dirty="0" err="1">
                <a:latin typeface="Century Gothic" panose="020B0502020202020204" pitchFamily="34" charset="0"/>
              </a:rPr>
              <a:t>dd</a:t>
            </a:r>
            <a:r>
              <a:rPr lang="en-US" dirty="0">
                <a:latin typeface="Century Gothic" panose="020B0502020202020204" pitchFamily="34" charset="0"/>
              </a:rPr>
              <a:t> 0AABBCCDDh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entury Gothic" panose="020B0502020202020204" pitchFamily="34" charset="0"/>
              </a:rPr>
              <a:t>.code</a:t>
            </a:r>
            <a:endParaRPr lang="ru-RU" dirty="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7030A0"/>
                </a:solidFill>
                <a:latin typeface="Century Gothic" panose="020B0502020202020204" pitchFamily="34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Century Gothic" panose="020B0502020202020204" pitchFamily="34" charset="0"/>
              </a:rPr>
              <a:t>; </a:t>
            </a:r>
            <a:r>
              <a:rPr lang="ru-RU" dirty="0">
                <a:solidFill>
                  <a:srgbClr val="00B050"/>
                </a:solidFill>
                <a:latin typeface="Century Gothic" panose="020B0502020202020204" pitchFamily="34" charset="0"/>
              </a:rPr>
              <a:t>Пишем значение </a:t>
            </a:r>
            <a:r>
              <a:rPr lang="en-US" dirty="0">
                <a:solidFill>
                  <a:srgbClr val="00B050"/>
                </a:solidFill>
                <a:latin typeface="Century Gothic" panose="020B0502020202020204" pitchFamily="34" charset="0"/>
              </a:rPr>
              <a:t>0xCC</a:t>
            </a:r>
            <a:endParaRPr lang="en-US" dirty="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	</a:t>
            </a:r>
            <a:r>
              <a:rPr lang="en-US" dirty="0" err="1">
                <a:latin typeface="Century Gothic" panose="020B0502020202020204" pitchFamily="34" charset="0"/>
              </a:rPr>
              <a:t>mov</a:t>
            </a:r>
            <a:r>
              <a:rPr lang="en-US" dirty="0">
                <a:latin typeface="Century Gothic" panose="020B0502020202020204" pitchFamily="34" charset="0"/>
              </a:rPr>
              <a:t> al, byte </a:t>
            </a:r>
            <a:r>
              <a:rPr lang="en-US" dirty="0" err="1">
                <a:latin typeface="Century Gothic" panose="020B0502020202020204" pitchFamily="34" charset="0"/>
              </a:rPr>
              <a:t>ptr</a:t>
            </a:r>
            <a:r>
              <a:rPr lang="en-US" dirty="0">
                <a:latin typeface="Century Gothic" panose="020B0502020202020204" pitchFamily="34" charset="0"/>
              </a:rPr>
              <a:t> element + 1	</a:t>
            </a:r>
            <a:endParaRPr lang="en-US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54849D-271E-47CA-BAE0-E1B882825792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2629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Регистр флагов </a:t>
            </a:r>
            <a:r>
              <a:rPr lang="en-US" dirty="0" err="1"/>
              <a:t>eflags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Состоит из отдельных битов, значения которых могут использоваться в операциях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cmp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eax, 5</a:t>
            </a:r>
          </a:p>
          <a:p>
            <a:pPr marL="0" indent="0">
              <a:buNone/>
            </a:pP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jz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&lt;</a:t>
            </a:r>
            <a:r>
              <a:rPr lang="ru-RU" dirty="0">
                <a:latin typeface="Century Gothic" panose="020B0502020202020204" pitchFamily="34" charset="0"/>
                <a:cs typeface="Arial" panose="020B0604020202020204" pitchFamily="34" charset="0"/>
              </a:rPr>
              <a:t>метка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&gt;	</a:t>
            </a:r>
            <a:r>
              <a:rPr lang="en-US" dirty="0">
                <a:solidFill>
                  <a:srgbClr val="00B05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; </a:t>
            </a:r>
            <a:r>
              <a:rPr lang="ru-RU" dirty="0">
                <a:solidFill>
                  <a:srgbClr val="00B05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Переход, если </a:t>
            </a:r>
            <a:r>
              <a:rPr lang="en-US" dirty="0">
                <a:solidFill>
                  <a:srgbClr val="00B05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eax == 5</a:t>
            </a:r>
          </a:p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je &lt;</a:t>
            </a:r>
            <a:r>
              <a:rPr lang="ru-RU" dirty="0">
                <a:latin typeface="Century Gothic" panose="020B0502020202020204" pitchFamily="34" charset="0"/>
                <a:cs typeface="Arial" panose="020B0604020202020204" pitchFamily="34" charset="0"/>
              </a:rPr>
              <a:t>метка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&gt;	</a:t>
            </a:r>
            <a:r>
              <a:rPr lang="en-US" dirty="0">
                <a:solidFill>
                  <a:srgbClr val="00B05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; </a:t>
            </a:r>
            <a:r>
              <a:rPr lang="ru-RU" dirty="0">
                <a:solidFill>
                  <a:srgbClr val="00B05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Синтаксический сахар</a:t>
            </a:r>
          </a:p>
          <a:p>
            <a:pPr marL="0" indent="0">
              <a:buNone/>
            </a:pPr>
            <a:endParaRPr lang="ru-RU" dirty="0">
              <a:solidFill>
                <a:srgbClr val="00B050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add eax, 5</a:t>
            </a:r>
          </a:p>
          <a:p>
            <a:pPr marL="0" indent="0">
              <a:buNone/>
            </a:pPr>
            <a:r>
              <a:rPr lang="en-US" dirty="0" err="1">
                <a:latin typeface="Century Gothic" panose="020B0502020202020204" pitchFamily="34" charset="0"/>
              </a:rPr>
              <a:t>adc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ebx</a:t>
            </a:r>
            <a:r>
              <a:rPr lang="en-US" dirty="0">
                <a:latin typeface="Century Gothic" panose="020B0502020202020204" pitchFamily="34" charset="0"/>
              </a:rPr>
              <a:t>, 6	</a:t>
            </a:r>
            <a:r>
              <a:rPr lang="en-US" dirty="0">
                <a:solidFill>
                  <a:srgbClr val="00B050"/>
                </a:solidFill>
                <a:latin typeface="Century Gothic" panose="020B0502020202020204" pitchFamily="34" charset="0"/>
              </a:rPr>
              <a:t>; </a:t>
            </a:r>
            <a:r>
              <a:rPr lang="ru-RU" dirty="0">
                <a:solidFill>
                  <a:srgbClr val="00B050"/>
                </a:solidFill>
                <a:latin typeface="Century Gothic" panose="020B0502020202020204" pitchFamily="34" charset="0"/>
              </a:rPr>
              <a:t>Добавление с учетом переноса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54849D-271E-47CA-BAE0-E1B882825792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4530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Условные операции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entury Gothic" panose="020B0502020202020204" pitchFamily="34" charset="0"/>
              </a:rPr>
              <a:t>mov</a:t>
            </a:r>
            <a:r>
              <a:rPr lang="en-US" dirty="0">
                <a:latin typeface="Century Gothic" panose="020B0502020202020204" pitchFamily="34" charset="0"/>
              </a:rPr>
              <a:t> al, 0FFh</a:t>
            </a:r>
          </a:p>
          <a:p>
            <a:pPr marL="0" indent="0">
              <a:buNone/>
            </a:pPr>
            <a:r>
              <a:rPr lang="en-US" dirty="0" err="1">
                <a:latin typeface="Century Gothic" panose="020B0502020202020204" pitchFamily="34" charset="0"/>
              </a:rPr>
              <a:t>mov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bl</a:t>
            </a:r>
            <a:r>
              <a:rPr lang="en-US" dirty="0">
                <a:latin typeface="Century Gothic" panose="020B0502020202020204" pitchFamily="34" charset="0"/>
              </a:rPr>
              <a:t>, 1</a:t>
            </a:r>
          </a:p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add al, </a:t>
            </a:r>
            <a:r>
              <a:rPr lang="en-US" dirty="0" err="1">
                <a:latin typeface="Century Gothic" panose="020B0502020202020204" pitchFamily="34" charset="0"/>
              </a:rPr>
              <a:t>bl</a:t>
            </a:r>
            <a:endParaRPr lang="en-US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Century Gothic" panose="020B0502020202020204" pitchFamily="34" charset="0"/>
              </a:rPr>
              <a:t>jc</a:t>
            </a:r>
            <a:r>
              <a:rPr lang="en-US" dirty="0">
                <a:latin typeface="Century Gothic" panose="020B0502020202020204" pitchFamily="34" charset="0"/>
              </a:rPr>
              <a:t> &lt;</a:t>
            </a:r>
            <a:r>
              <a:rPr lang="ru-RU" dirty="0">
                <a:latin typeface="Century Gothic" panose="020B0502020202020204" pitchFamily="34" charset="0"/>
              </a:rPr>
              <a:t>метка</a:t>
            </a:r>
            <a:r>
              <a:rPr lang="en-US" dirty="0">
                <a:latin typeface="Century Gothic" panose="020B0502020202020204" pitchFamily="34" charset="0"/>
              </a:rPr>
              <a:t>&gt;	</a:t>
            </a:r>
            <a:r>
              <a:rPr lang="en-US" dirty="0">
                <a:solidFill>
                  <a:srgbClr val="00B050"/>
                </a:solidFill>
                <a:latin typeface="Century Gothic" panose="020B0502020202020204" pitchFamily="34" charset="0"/>
              </a:rPr>
              <a:t>; </a:t>
            </a:r>
            <a:r>
              <a:rPr lang="ru-RU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Беззнаковое</a:t>
            </a:r>
            <a:r>
              <a:rPr lang="ru-RU" dirty="0">
                <a:solidFill>
                  <a:srgbClr val="00B050"/>
                </a:solidFill>
                <a:latin typeface="Century Gothic" panose="020B0502020202020204" pitchFamily="34" charset="0"/>
              </a:rPr>
              <a:t> переполнение</a:t>
            </a:r>
            <a:endParaRPr lang="en-US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Century Gothic" panose="020B0502020202020204" pitchFamily="34" charset="0"/>
              </a:rPr>
              <a:t>mov</a:t>
            </a:r>
            <a:r>
              <a:rPr lang="en-US" dirty="0">
                <a:latin typeface="Century Gothic" panose="020B0502020202020204" pitchFamily="34" charset="0"/>
              </a:rPr>
              <a:t> al, 07Fh</a:t>
            </a:r>
          </a:p>
          <a:p>
            <a:pPr marL="0" indent="0">
              <a:buNone/>
            </a:pPr>
            <a:r>
              <a:rPr lang="en-US" dirty="0" err="1">
                <a:latin typeface="Century Gothic" panose="020B0502020202020204" pitchFamily="34" charset="0"/>
              </a:rPr>
              <a:t>mov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bl</a:t>
            </a:r>
            <a:r>
              <a:rPr lang="en-US" dirty="0">
                <a:latin typeface="Century Gothic" panose="020B0502020202020204" pitchFamily="34" charset="0"/>
              </a:rPr>
              <a:t>, 1</a:t>
            </a:r>
          </a:p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add al, </a:t>
            </a:r>
            <a:r>
              <a:rPr lang="en-US" dirty="0" err="1">
                <a:latin typeface="Century Gothic" panose="020B0502020202020204" pitchFamily="34" charset="0"/>
              </a:rPr>
              <a:t>bl</a:t>
            </a:r>
            <a:endParaRPr lang="en-US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Century Gothic" panose="020B0502020202020204" pitchFamily="34" charset="0"/>
              </a:rPr>
              <a:t>js</a:t>
            </a:r>
            <a:r>
              <a:rPr lang="en-US" dirty="0">
                <a:latin typeface="Century Gothic" panose="020B0502020202020204" pitchFamily="34" charset="0"/>
              </a:rPr>
              <a:t> &lt;</a:t>
            </a:r>
            <a:r>
              <a:rPr lang="ru-RU" dirty="0">
                <a:latin typeface="Century Gothic" panose="020B0502020202020204" pitchFamily="34" charset="0"/>
              </a:rPr>
              <a:t>метка</a:t>
            </a:r>
            <a:r>
              <a:rPr lang="en-US" dirty="0">
                <a:latin typeface="Century Gothic" panose="020B0502020202020204" pitchFamily="34" charset="0"/>
              </a:rPr>
              <a:t>&gt;	</a:t>
            </a:r>
            <a:r>
              <a:rPr lang="en-US" dirty="0">
                <a:solidFill>
                  <a:srgbClr val="00B050"/>
                </a:solidFill>
                <a:latin typeface="Century Gothic" panose="020B0502020202020204" pitchFamily="34" charset="0"/>
              </a:rPr>
              <a:t>; </a:t>
            </a:r>
            <a:r>
              <a:rPr lang="ru-RU" dirty="0">
                <a:solidFill>
                  <a:srgbClr val="00B050"/>
                </a:solidFill>
                <a:latin typeface="Century Gothic" panose="020B0502020202020204" pitchFamily="34" charset="0"/>
              </a:rPr>
              <a:t>Знаковое переполнение</a:t>
            </a:r>
            <a:endParaRPr lang="en-US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54849D-271E-47CA-BAE0-E1B882825792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7589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Условные операции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cmp</a:t>
            </a:r>
            <a:r>
              <a:rPr lang="en-US" dirty="0"/>
              <a:t> – </a:t>
            </a:r>
            <a:r>
              <a:rPr lang="ru-RU" dirty="0"/>
              <a:t>сравнение вычитанием</a:t>
            </a:r>
          </a:p>
          <a:p>
            <a:pPr marL="0" indent="0">
              <a:buNone/>
            </a:pPr>
            <a:r>
              <a:rPr lang="en-US" dirty="0"/>
              <a:t>test – </a:t>
            </a:r>
            <a:r>
              <a:rPr lang="ru-RU" dirty="0"/>
              <a:t>сравнение логическим И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CF - carry flag Set on high-order bit carry or borrow; cleared otherwise</a:t>
            </a:r>
          </a:p>
          <a:p>
            <a:r>
              <a:rPr lang="en-US" dirty="0"/>
              <a:t>PF - parity flag Set if low-order eight bits of result contain an even number of "1" bits; cleared otherwise</a:t>
            </a:r>
          </a:p>
          <a:p>
            <a:r>
              <a:rPr lang="en-US" dirty="0"/>
              <a:t>ZF - zero flags Set if result is zero; cleared otherwise</a:t>
            </a:r>
          </a:p>
          <a:p>
            <a:r>
              <a:rPr lang="en-US" dirty="0"/>
              <a:t>SF - sign flag Set equal to high-order bit of result (0 if positive 1 if negative)</a:t>
            </a:r>
          </a:p>
          <a:p>
            <a:r>
              <a:rPr lang="en-US" dirty="0"/>
              <a:t>OF - overflow flag Set if result is too large a positive number or too small a negative number (excluding sign bit) to fit in destination operand; cleared otherwise 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54849D-271E-47CA-BAE0-E1B882825792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1948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Условные операции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54849D-271E-47CA-BAE0-E1B882825792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100655"/>
              </p:ext>
            </p:extLst>
          </p:nvPr>
        </p:nvGraphicFramePr>
        <p:xfrm>
          <a:off x="386533" y="1403773"/>
          <a:ext cx="8010892" cy="5307127"/>
        </p:xfrm>
        <a:graphic>
          <a:graphicData uri="http://schemas.openxmlformats.org/drawingml/2006/table">
            <a:tbl>
              <a:tblPr/>
              <a:tblGrid>
                <a:gridCol w="4005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5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4807">
                <a:tc>
                  <a:txBody>
                    <a:bodyPr/>
                    <a:lstStyle/>
                    <a:p>
                      <a:r>
                        <a:rPr lang="en-US" sz="1600" dirty="0"/>
                        <a:t>JO </a:t>
                      </a:r>
                    </a:p>
                  </a:txBody>
                  <a:tcPr marL="21959" marR="21959" marT="10980" marB="1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Jump if overflow </a:t>
                      </a:r>
                    </a:p>
                  </a:txBody>
                  <a:tcPr marL="21959" marR="21959" marT="10980" marB="1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807">
                <a:tc>
                  <a:txBody>
                    <a:bodyPr/>
                    <a:lstStyle/>
                    <a:p>
                      <a:r>
                        <a:rPr lang="en-US" sz="1600" dirty="0"/>
                        <a:t>JNO </a:t>
                      </a:r>
                    </a:p>
                  </a:txBody>
                  <a:tcPr marL="21959" marR="21959" marT="10980" marB="109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Jump if not overflow </a:t>
                      </a:r>
                    </a:p>
                  </a:txBody>
                  <a:tcPr marL="21959" marR="21959" marT="10980" marB="109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914">
                <a:tc>
                  <a:txBody>
                    <a:bodyPr/>
                    <a:lstStyle/>
                    <a:p>
                      <a:r>
                        <a:rPr lang="en-US" sz="1600" dirty="0"/>
                        <a:t>JS </a:t>
                      </a:r>
                    </a:p>
                  </a:txBody>
                  <a:tcPr marL="21959" marR="21959" marT="10980" marB="109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Jump if sign </a:t>
                      </a:r>
                    </a:p>
                  </a:txBody>
                  <a:tcPr marL="21959" marR="21959" marT="10980" marB="109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807">
                <a:tc>
                  <a:txBody>
                    <a:bodyPr/>
                    <a:lstStyle/>
                    <a:p>
                      <a:r>
                        <a:rPr lang="en-US" sz="1600" dirty="0"/>
                        <a:t>JNS </a:t>
                      </a:r>
                    </a:p>
                  </a:txBody>
                  <a:tcPr marL="21959" marR="21959" marT="10980" marB="109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Jump if not sign </a:t>
                      </a:r>
                    </a:p>
                  </a:txBody>
                  <a:tcPr marL="21959" marR="21959" marT="10980" marB="109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1744">
                <a:tc>
                  <a:txBody>
                    <a:bodyPr/>
                    <a:lstStyle/>
                    <a:p>
                      <a:r>
                        <a:rPr lang="en-US" sz="1600" dirty="0"/>
                        <a:t>JE 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JZ </a:t>
                      </a:r>
                    </a:p>
                  </a:txBody>
                  <a:tcPr marL="21959" marR="21959" marT="10980" marB="109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Jump if equal </a:t>
                      </a:r>
                      <a:br>
                        <a:rPr lang="en-US" sz="1600"/>
                      </a:br>
                      <a:r>
                        <a:rPr lang="en-US" sz="1600"/>
                        <a:t>Jump if zero </a:t>
                      </a:r>
                    </a:p>
                  </a:txBody>
                  <a:tcPr marL="21959" marR="21959" marT="10980" marB="109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7832">
                <a:tc>
                  <a:txBody>
                    <a:bodyPr/>
                    <a:lstStyle/>
                    <a:p>
                      <a:r>
                        <a:rPr lang="en-US" sz="1600" dirty="0"/>
                        <a:t>JNE 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JNZ </a:t>
                      </a:r>
                    </a:p>
                  </a:txBody>
                  <a:tcPr marL="21959" marR="21959" marT="10980" marB="109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Jump if not equal 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Jump if not zero </a:t>
                      </a:r>
                    </a:p>
                  </a:txBody>
                  <a:tcPr marL="21959" marR="21959" marT="10980" marB="109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90853">
                <a:tc>
                  <a:txBody>
                    <a:bodyPr/>
                    <a:lstStyle/>
                    <a:p>
                      <a:r>
                        <a:rPr lang="en-US" sz="1600" dirty="0"/>
                        <a:t>JB 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JNAE 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JC </a:t>
                      </a:r>
                    </a:p>
                  </a:txBody>
                  <a:tcPr marL="21959" marR="21959" marT="10980" marB="109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Jump if below 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Jump if not above or equal 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Jump if carry </a:t>
                      </a:r>
                    </a:p>
                  </a:txBody>
                  <a:tcPr marL="21959" marR="21959" marT="10980" marB="109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62363">
                <a:tc>
                  <a:txBody>
                    <a:bodyPr/>
                    <a:lstStyle/>
                    <a:p>
                      <a:r>
                        <a:rPr lang="en-US" sz="1600" dirty="0"/>
                        <a:t>JNB 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JAE 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JNC </a:t>
                      </a:r>
                    </a:p>
                  </a:txBody>
                  <a:tcPr marL="21959" marR="21959" marT="10980" marB="109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Jump if not below 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Jump if above or equal 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Jump if not carry </a:t>
                      </a:r>
                    </a:p>
                  </a:txBody>
                  <a:tcPr marL="21959" marR="21959" marT="10980" marB="109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9579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Условные операции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54849D-271E-47CA-BAE0-E1B882825792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865791"/>
              </p:ext>
            </p:extLst>
          </p:nvPr>
        </p:nvGraphicFramePr>
        <p:xfrm>
          <a:off x="386535" y="1403775"/>
          <a:ext cx="8010892" cy="4973106"/>
        </p:xfrm>
        <a:graphic>
          <a:graphicData uri="http://schemas.openxmlformats.org/drawingml/2006/table">
            <a:tbl>
              <a:tblPr/>
              <a:tblGrid>
                <a:gridCol w="4005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5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6544">
                <a:tc>
                  <a:txBody>
                    <a:bodyPr/>
                    <a:lstStyle/>
                    <a:p>
                      <a:r>
                        <a:rPr lang="en-US" sz="1600" dirty="0"/>
                        <a:t>JBE 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JNA </a:t>
                      </a:r>
                    </a:p>
                  </a:txBody>
                  <a:tcPr marL="21959" marR="21959" marT="10980" marB="1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Jump if below or equal </a:t>
                      </a:r>
                      <a:br>
                        <a:rPr lang="en-US" sz="1600"/>
                      </a:br>
                      <a:r>
                        <a:rPr lang="en-US" sz="1600"/>
                        <a:t>Jump if not above </a:t>
                      </a:r>
                    </a:p>
                  </a:txBody>
                  <a:tcPr marL="21959" marR="21959" marT="10980" marB="1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544">
                <a:tc>
                  <a:txBody>
                    <a:bodyPr/>
                    <a:lstStyle/>
                    <a:p>
                      <a:r>
                        <a:rPr lang="en-US" sz="1600" dirty="0"/>
                        <a:t>JA 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JNBE </a:t>
                      </a:r>
                    </a:p>
                  </a:txBody>
                  <a:tcPr marL="21959" marR="21959" marT="10980" marB="109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Jump if above 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Jump if not below or equal </a:t>
                      </a:r>
                    </a:p>
                  </a:txBody>
                  <a:tcPr marL="21959" marR="21959" marT="10980" marB="109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503">
                <a:tc>
                  <a:txBody>
                    <a:bodyPr/>
                    <a:lstStyle/>
                    <a:p>
                      <a:r>
                        <a:rPr lang="en-US" sz="1600" dirty="0"/>
                        <a:t>JL 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JNGE </a:t>
                      </a:r>
                    </a:p>
                  </a:txBody>
                  <a:tcPr marL="21959" marR="21959" marT="10980" marB="109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Jump if less </a:t>
                      </a:r>
                      <a:br>
                        <a:rPr lang="en-US" sz="1600"/>
                      </a:br>
                      <a:r>
                        <a:rPr lang="en-US" sz="1600"/>
                        <a:t>Jump if not greater or equal </a:t>
                      </a:r>
                    </a:p>
                  </a:txBody>
                  <a:tcPr marL="21959" marR="21959" marT="10980" marB="109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544">
                <a:tc>
                  <a:txBody>
                    <a:bodyPr/>
                    <a:lstStyle/>
                    <a:p>
                      <a:r>
                        <a:rPr lang="en-US" sz="1600" dirty="0"/>
                        <a:t>JGE 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JNL </a:t>
                      </a:r>
                    </a:p>
                  </a:txBody>
                  <a:tcPr marL="21959" marR="21959" marT="10980" marB="109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Jump if greater or equal </a:t>
                      </a:r>
                      <a:br>
                        <a:rPr lang="en-US" sz="1600"/>
                      </a:br>
                      <a:r>
                        <a:rPr lang="en-US" sz="1600"/>
                        <a:t>Jump if not less </a:t>
                      </a:r>
                    </a:p>
                  </a:txBody>
                  <a:tcPr marL="21959" marR="21959" marT="10980" marB="109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376">
                <a:tc>
                  <a:txBody>
                    <a:bodyPr/>
                    <a:lstStyle/>
                    <a:p>
                      <a:r>
                        <a:rPr lang="en-US" sz="1600" dirty="0"/>
                        <a:t>JLE 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JNG </a:t>
                      </a:r>
                    </a:p>
                  </a:txBody>
                  <a:tcPr marL="21959" marR="21959" marT="10980" marB="109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Jump if less or equal 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Jump if not greater </a:t>
                      </a:r>
                    </a:p>
                  </a:txBody>
                  <a:tcPr marL="21959" marR="21959" marT="10980" marB="109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4777">
                <a:tc>
                  <a:txBody>
                    <a:bodyPr/>
                    <a:lstStyle/>
                    <a:p>
                      <a:r>
                        <a:rPr lang="en-US" sz="1600" dirty="0"/>
                        <a:t>JG 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JNLE </a:t>
                      </a:r>
                    </a:p>
                  </a:txBody>
                  <a:tcPr marL="21959" marR="21959" marT="10980" marB="109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Jump if greater 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Jump if not less or equal </a:t>
                      </a:r>
                    </a:p>
                  </a:txBody>
                  <a:tcPr marL="21959" marR="21959" marT="10980" marB="109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53007">
                <a:tc>
                  <a:txBody>
                    <a:bodyPr/>
                    <a:lstStyle/>
                    <a:p>
                      <a:r>
                        <a:rPr lang="en-US" sz="1600" dirty="0"/>
                        <a:t>JP 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JPE </a:t>
                      </a:r>
                    </a:p>
                  </a:txBody>
                  <a:tcPr marL="21959" marR="21959" marT="10980" marB="109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Jump if parity 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Jump if parity even </a:t>
                      </a:r>
                    </a:p>
                  </a:txBody>
                  <a:tcPr marL="21959" marR="21959" marT="10980" marB="109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87122">
                <a:tc>
                  <a:txBody>
                    <a:bodyPr/>
                    <a:lstStyle/>
                    <a:p>
                      <a:r>
                        <a:rPr lang="en-US" sz="1600" dirty="0"/>
                        <a:t>JNP 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JPO </a:t>
                      </a:r>
                    </a:p>
                  </a:txBody>
                  <a:tcPr marL="21959" marR="21959" marT="10980" marB="109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Jump if not parity 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Jump if parity odd </a:t>
                      </a:r>
                    </a:p>
                  </a:txBody>
                  <a:tcPr marL="21959" marR="21959" marT="10980" marB="109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2708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Регистр </a:t>
            </a:r>
            <a:r>
              <a:rPr lang="en-US" dirty="0" err="1"/>
              <a:t>ecx</a:t>
            </a:r>
            <a:r>
              <a:rPr lang="en-US" dirty="0"/>
              <a:t>/cx </a:t>
            </a:r>
            <a:r>
              <a:rPr lang="ru-RU" dirty="0"/>
              <a:t>имеет особенный функционал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.data</a:t>
            </a:r>
          </a:p>
          <a:p>
            <a:pPr marL="0" indent="0">
              <a:buNone/>
            </a:pPr>
            <a:r>
              <a:rPr lang="en-US" dirty="0"/>
              <a:t>	array </a:t>
            </a:r>
            <a:r>
              <a:rPr lang="en-US" dirty="0" err="1"/>
              <a:t>db</a:t>
            </a:r>
            <a:r>
              <a:rPr lang="en-US" dirty="0"/>
              <a:t> 0, 1, 2, 3, 4, 5, 6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arrayLengt</a:t>
            </a:r>
            <a:r>
              <a:rPr lang="en-US" dirty="0"/>
              <a:t> EQU $ - array - 1	</a:t>
            </a:r>
            <a:r>
              <a:rPr lang="en-US" dirty="0">
                <a:solidFill>
                  <a:srgbClr val="00B050"/>
                </a:solidFill>
              </a:rPr>
              <a:t>; $ - </a:t>
            </a:r>
            <a:r>
              <a:rPr lang="ru-RU" dirty="0">
                <a:solidFill>
                  <a:srgbClr val="00B050"/>
                </a:solidFill>
              </a:rPr>
              <a:t>текущий адрес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.code</a:t>
            </a:r>
          </a:p>
          <a:p>
            <a:pPr marL="0" indent="0">
              <a:buNone/>
            </a:pPr>
            <a:r>
              <a:rPr lang="en-US" dirty="0"/>
              <a:t>start: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ecx</a:t>
            </a:r>
            <a:r>
              <a:rPr lang="en-US" dirty="0"/>
              <a:t>, </a:t>
            </a:r>
            <a:r>
              <a:rPr lang="en-US" dirty="0" err="1"/>
              <a:t>arrayLength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xor</a:t>
            </a:r>
            <a:r>
              <a:rPr lang="en-US" dirty="0"/>
              <a:t> eax, eax</a:t>
            </a:r>
          </a:p>
          <a:p>
            <a:pPr marL="0" indent="0">
              <a:buNone/>
            </a:pPr>
            <a:r>
              <a:rPr lang="en-US" dirty="0"/>
              <a:t>cycle:</a:t>
            </a:r>
          </a:p>
          <a:p>
            <a:pPr marL="0" indent="0">
              <a:buNone/>
            </a:pPr>
            <a:r>
              <a:rPr lang="en-US" dirty="0"/>
              <a:t>	add al, array[</a:t>
            </a:r>
            <a:r>
              <a:rPr lang="en-US" dirty="0" err="1"/>
              <a:t>ecx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	loop cycle	</a:t>
            </a:r>
            <a:r>
              <a:rPr lang="en-US" dirty="0">
                <a:solidFill>
                  <a:srgbClr val="00B050"/>
                </a:solidFill>
              </a:rPr>
              <a:t>; </a:t>
            </a:r>
            <a:r>
              <a:rPr lang="ru-RU" dirty="0">
                <a:solidFill>
                  <a:srgbClr val="00B050"/>
                </a:solidFill>
              </a:rPr>
              <a:t>Уменьшить </a:t>
            </a:r>
            <a:r>
              <a:rPr lang="en-US" dirty="0" err="1">
                <a:solidFill>
                  <a:srgbClr val="00B050"/>
                </a:solidFill>
              </a:rPr>
              <a:t>ecx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ru-RU" dirty="0">
                <a:solidFill>
                  <a:srgbClr val="00B050"/>
                </a:solidFill>
              </a:rPr>
              <a:t>на 1 и проверить на 0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54849D-271E-47CA-BAE0-E1B882825792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4462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Регистры процессора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54849D-271E-47CA-BAE0-E1B882825792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spcBef>
                <a:spcPts val="576"/>
              </a:spcBef>
              <a:spcAft>
                <a:spcPts val="200"/>
              </a:spcAft>
              <a:buClr>
                <a:srgbClr val="C60C30"/>
              </a:buClr>
            </a:pPr>
            <a:r>
              <a:rPr lang="ru-RU" sz="2400" dirty="0"/>
              <a:t>Общие</a:t>
            </a:r>
            <a:r>
              <a:rPr lang="en-US" sz="2400" dirty="0"/>
              <a:t> - eax, </a:t>
            </a:r>
            <a:r>
              <a:rPr lang="en-US" sz="2400" dirty="0" err="1"/>
              <a:t>ebx</a:t>
            </a:r>
            <a:r>
              <a:rPr lang="en-US" sz="2400" dirty="0"/>
              <a:t>, </a:t>
            </a:r>
            <a:r>
              <a:rPr lang="en-US" sz="2400" dirty="0" err="1"/>
              <a:t>ecx</a:t>
            </a:r>
            <a:r>
              <a:rPr lang="en-US" sz="2400" dirty="0"/>
              <a:t>, </a:t>
            </a:r>
            <a:r>
              <a:rPr lang="en-US" sz="2400" dirty="0" err="1"/>
              <a:t>edx</a:t>
            </a:r>
            <a:r>
              <a:rPr lang="en-US" sz="2400" dirty="0"/>
              <a:t>, </a:t>
            </a:r>
            <a:r>
              <a:rPr lang="en-US" sz="2400" dirty="0" err="1"/>
              <a:t>ebp</a:t>
            </a:r>
            <a:r>
              <a:rPr lang="en-US" sz="2400" dirty="0"/>
              <a:t>, </a:t>
            </a:r>
            <a:r>
              <a:rPr lang="en-US" sz="2400" dirty="0" err="1"/>
              <a:t>esi</a:t>
            </a:r>
            <a:r>
              <a:rPr lang="en-US" sz="2400" dirty="0"/>
              <a:t>, </a:t>
            </a:r>
            <a:r>
              <a:rPr lang="en-US" sz="2400" dirty="0" err="1"/>
              <a:t>edi</a:t>
            </a:r>
            <a:endParaRPr lang="ru-RU" sz="2400" dirty="0"/>
          </a:p>
          <a:p>
            <a:r>
              <a:rPr lang="ru-RU" dirty="0"/>
              <a:t>Сегментные</a:t>
            </a:r>
            <a:r>
              <a:rPr lang="en-US" dirty="0"/>
              <a:t> </a:t>
            </a:r>
            <a:r>
              <a:rPr lang="ru-RU" dirty="0"/>
              <a:t>– </a:t>
            </a:r>
            <a:r>
              <a:rPr lang="en-US" dirty="0" err="1"/>
              <a:t>cs</a:t>
            </a:r>
            <a:r>
              <a:rPr lang="en-US" dirty="0"/>
              <a:t>, ds, </a:t>
            </a:r>
            <a:r>
              <a:rPr lang="en-US" dirty="0" err="1"/>
              <a:t>ss</a:t>
            </a:r>
            <a:r>
              <a:rPr lang="en-US" dirty="0"/>
              <a:t>, </a:t>
            </a:r>
            <a:r>
              <a:rPr lang="en-US" dirty="0" err="1"/>
              <a:t>es</a:t>
            </a:r>
            <a:r>
              <a:rPr lang="en-US" dirty="0"/>
              <a:t>, fs, </a:t>
            </a:r>
            <a:r>
              <a:rPr lang="en-US" dirty="0" err="1"/>
              <a:t>gs</a:t>
            </a:r>
            <a:endParaRPr lang="en-US" dirty="0"/>
          </a:p>
          <a:p>
            <a:r>
              <a:rPr lang="ru-RU" dirty="0"/>
              <a:t>Управляющие – </a:t>
            </a:r>
            <a:r>
              <a:rPr lang="en-US" dirty="0" err="1"/>
              <a:t>eflags</a:t>
            </a:r>
            <a:r>
              <a:rPr lang="en-US" dirty="0"/>
              <a:t>, </a:t>
            </a:r>
            <a:r>
              <a:rPr lang="en-US" dirty="0" err="1"/>
              <a:t>eip</a:t>
            </a:r>
            <a:r>
              <a:rPr lang="en-US" dirty="0"/>
              <a:t>, </a:t>
            </a:r>
            <a:r>
              <a:rPr lang="en-US" dirty="0" err="1"/>
              <a:t>esp</a:t>
            </a:r>
            <a:endParaRPr lang="en-US" dirty="0"/>
          </a:p>
          <a:p>
            <a:r>
              <a:rPr lang="ru-RU" dirty="0"/>
              <a:t>Сопроцессора – </a:t>
            </a:r>
            <a:r>
              <a:rPr lang="en-US" dirty="0"/>
              <a:t>st0..st7, </a:t>
            </a:r>
            <a:r>
              <a:rPr lang="ru-RU" dirty="0"/>
              <a:t>они же </a:t>
            </a:r>
            <a:r>
              <a:rPr lang="en-US" dirty="0"/>
              <a:t>mmx0..mmx7</a:t>
            </a:r>
          </a:p>
          <a:p>
            <a:r>
              <a:rPr lang="ru-RU" dirty="0"/>
              <a:t>Более лучшего </a:t>
            </a:r>
            <a:r>
              <a:rPr lang="en-US" dirty="0"/>
              <a:t>MMX – xmm0..xmm7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5954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MSGSTRUCT </a:t>
            </a:r>
            <a:r>
              <a:rPr lang="en-US" dirty="0">
                <a:solidFill>
                  <a:srgbClr val="0070C0"/>
                </a:solidFill>
                <a:latin typeface="Century Gothic" panose="020B0502020202020204" pitchFamily="34" charset="0"/>
              </a:rPr>
              <a:t>STRUC</a:t>
            </a:r>
          </a:p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	HWND	</a:t>
            </a:r>
            <a:r>
              <a:rPr lang="en-US" dirty="0" err="1">
                <a:latin typeface="Century Gothic" panose="020B0502020202020204" pitchFamily="34" charset="0"/>
              </a:rPr>
              <a:t>dd</a:t>
            </a:r>
            <a:r>
              <a:rPr lang="en-US" dirty="0">
                <a:latin typeface="Century Gothic" panose="020B0502020202020204" pitchFamily="34" charset="0"/>
              </a:rPr>
              <a:t>	?</a:t>
            </a:r>
          </a:p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	MESSAGE	</a:t>
            </a:r>
            <a:r>
              <a:rPr lang="en-US" dirty="0" err="1">
                <a:latin typeface="Century Gothic" panose="020B0502020202020204" pitchFamily="34" charset="0"/>
              </a:rPr>
              <a:t>dd</a:t>
            </a:r>
            <a:r>
              <a:rPr lang="en-US" dirty="0">
                <a:latin typeface="Century Gothic" panose="020B0502020202020204" pitchFamily="34" charset="0"/>
              </a:rPr>
              <a:t>	?</a:t>
            </a:r>
          </a:p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	WPARAM	</a:t>
            </a:r>
            <a:r>
              <a:rPr lang="en-US" dirty="0" err="1">
                <a:latin typeface="Century Gothic" panose="020B0502020202020204" pitchFamily="34" charset="0"/>
              </a:rPr>
              <a:t>dd</a:t>
            </a:r>
            <a:r>
              <a:rPr lang="en-US" dirty="0">
                <a:latin typeface="Century Gothic" panose="020B0502020202020204" pitchFamily="34" charset="0"/>
              </a:rPr>
              <a:t>	?</a:t>
            </a:r>
          </a:p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	LPARAM	</a:t>
            </a:r>
            <a:r>
              <a:rPr lang="en-US" dirty="0" err="1">
                <a:latin typeface="Century Gothic" panose="020B0502020202020204" pitchFamily="34" charset="0"/>
              </a:rPr>
              <a:t>dd</a:t>
            </a:r>
            <a:r>
              <a:rPr lang="en-US" dirty="0">
                <a:latin typeface="Century Gothic" panose="020B0502020202020204" pitchFamily="34" charset="0"/>
              </a:rPr>
              <a:t>	?</a:t>
            </a:r>
          </a:p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	TIME		</a:t>
            </a:r>
            <a:r>
              <a:rPr lang="en-US" dirty="0" err="1">
                <a:latin typeface="Century Gothic" panose="020B0502020202020204" pitchFamily="34" charset="0"/>
              </a:rPr>
              <a:t>dd</a:t>
            </a:r>
            <a:r>
              <a:rPr lang="en-US" dirty="0">
                <a:latin typeface="Century Gothic" panose="020B0502020202020204" pitchFamily="34" charset="0"/>
              </a:rPr>
              <a:t>	?</a:t>
            </a:r>
          </a:p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	PT		</a:t>
            </a:r>
            <a:r>
              <a:rPr lang="en-US" dirty="0" err="1">
                <a:latin typeface="Century Gothic" panose="020B0502020202020204" pitchFamily="34" charset="0"/>
              </a:rPr>
              <a:t>dd</a:t>
            </a:r>
            <a:r>
              <a:rPr lang="en-US" dirty="0">
                <a:latin typeface="Century Gothic" panose="020B0502020202020204" pitchFamily="34" charset="0"/>
              </a:rPr>
              <a:t>	?</a:t>
            </a:r>
          </a:p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MSGSTRUCT </a:t>
            </a:r>
            <a:r>
              <a:rPr lang="en-US" dirty="0">
                <a:solidFill>
                  <a:srgbClr val="0070C0"/>
                </a:solidFill>
                <a:latin typeface="Century Gothic" panose="020B0502020202020204" pitchFamily="34" charset="0"/>
              </a:rPr>
              <a:t>ENDS</a:t>
            </a:r>
          </a:p>
          <a:p>
            <a:pPr marL="0" indent="0">
              <a:buNone/>
            </a:pPr>
            <a:endParaRPr lang="en-US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entury Gothic" panose="020B0502020202020204" pitchFamily="34" charset="0"/>
              </a:rPr>
              <a:t>.data</a:t>
            </a:r>
          </a:p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	</a:t>
            </a:r>
            <a:r>
              <a:rPr lang="en-US" dirty="0" err="1">
                <a:latin typeface="Century Gothic" panose="020B0502020202020204" pitchFamily="34" charset="0"/>
              </a:rPr>
              <a:t>msg</a:t>
            </a:r>
            <a:r>
              <a:rPr lang="en-US" dirty="0">
                <a:latin typeface="Century Gothic" panose="020B0502020202020204" pitchFamily="34" charset="0"/>
              </a:rPr>
              <a:t> MSGSTRUCT &lt;?&gt;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54849D-271E-47CA-BAE0-E1B882825792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3568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Цепочечные команды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Выполняют операцию, не более </a:t>
            </a:r>
            <a:r>
              <a:rPr lang="en-US" dirty="0" err="1"/>
              <a:t>ecx</a:t>
            </a:r>
            <a:r>
              <a:rPr lang="en-US" dirty="0"/>
              <a:t> </a:t>
            </a:r>
            <a:r>
              <a:rPr lang="ru-RU" dirty="0"/>
              <a:t>раз, пока условие не выполнится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edi</a:t>
            </a:r>
            <a:r>
              <a:rPr lang="en-US" dirty="0"/>
              <a:t>, [</a:t>
            </a:r>
            <a:r>
              <a:rPr lang="en-US" dirty="0" err="1"/>
              <a:t>msg</a:t>
            </a:r>
            <a:r>
              <a:rPr lang="en-US" dirty="0"/>
              <a:t>]		</a:t>
            </a:r>
            <a:r>
              <a:rPr lang="en-US" dirty="0">
                <a:solidFill>
                  <a:srgbClr val="00B050"/>
                </a:solidFill>
              </a:rPr>
              <a:t>; </a:t>
            </a:r>
            <a:r>
              <a:rPr lang="ru-RU" dirty="0">
                <a:solidFill>
                  <a:srgbClr val="00B050"/>
                </a:solidFill>
              </a:rPr>
              <a:t>Текст, в котором ищем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ecx</a:t>
            </a:r>
            <a:r>
              <a:rPr lang="en-US" dirty="0"/>
              <a:t>, 1000</a:t>
            </a:r>
            <a:r>
              <a:rPr lang="ru-RU" dirty="0"/>
              <a:t>		</a:t>
            </a:r>
            <a:r>
              <a:rPr lang="en-US" dirty="0">
                <a:solidFill>
                  <a:srgbClr val="00B050"/>
                </a:solidFill>
              </a:rPr>
              <a:t>; </a:t>
            </a:r>
            <a:r>
              <a:rPr lang="ru-RU" dirty="0">
                <a:solidFill>
                  <a:srgbClr val="00B050"/>
                </a:solidFill>
              </a:rPr>
              <a:t>Ограничение сверху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mov</a:t>
            </a:r>
            <a:r>
              <a:rPr lang="en-US" dirty="0"/>
              <a:t> al, 0</a:t>
            </a:r>
            <a:r>
              <a:rPr lang="ru-RU" dirty="0"/>
              <a:t>		</a:t>
            </a:r>
            <a:r>
              <a:rPr lang="en-US" dirty="0">
                <a:solidFill>
                  <a:srgbClr val="00B050"/>
                </a:solidFill>
              </a:rPr>
              <a:t>; </a:t>
            </a:r>
            <a:r>
              <a:rPr lang="ru-RU" dirty="0">
                <a:solidFill>
                  <a:srgbClr val="00B050"/>
                </a:solidFill>
              </a:rPr>
              <a:t>Что ищем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cld</a:t>
            </a:r>
            <a:r>
              <a:rPr lang="ru-RU" dirty="0"/>
              <a:t>			</a:t>
            </a:r>
            <a:r>
              <a:rPr lang="en-US" dirty="0">
                <a:solidFill>
                  <a:srgbClr val="00B050"/>
                </a:solidFill>
              </a:rPr>
              <a:t>; </a:t>
            </a:r>
            <a:r>
              <a:rPr lang="ru-RU" dirty="0">
                <a:solidFill>
                  <a:srgbClr val="00B050"/>
                </a:solidFill>
              </a:rPr>
              <a:t>Идем от начала к концу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 err="1"/>
              <a:t>repne</a:t>
            </a:r>
            <a:r>
              <a:rPr lang="en-US" u="sng" dirty="0"/>
              <a:t> </a:t>
            </a:r>
            <a:r>
              <a:rPr lang="en-US" u="sng" dirty="0" err="1"/>
              <a:t>scasb</a:t>
            </a:r>
            <a:r>
              <a:rPr lang="ru-RU" dirty="0"/>
              <a:t>		</a:t>
            </a:r>
            <a:r>
              <a:rPr lang="en-US" dirty="0">
                <a:solidFill>
                  <a:srgbClr val="00B050"/>
                </a:solidFill>
              </a:rPr>
              <a:t>; </a:t>
            </a:r>
            <a:r>
              <a:rPr lang="ru-RU" dirty="0">
                <a:solidFill>
                  <a:srgbClr val="00B050"/>
                </a:solidFill>
              </a:rPr>
              <a:t>Выполняем поиск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	je found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54849D-271E-47CA-BAE0-E1B882825792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0348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Вызов процедур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Функция поиска длины строки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.</a:t>
            </a:r>
            <a:r>
              <a:rPr lang="en-US" dirty="0" err="1">
                <a:solidFill>
                  <a:srgbClr val="7030A0"/>
                </a:solidFill>
              </a:rPr>
              <a:t>const</a:t>
            </a: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msg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"Hello, world!", 13, 10, 0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.code</a:t>
            </a:r>
          </a:p>
          <a:p>
            <a:pPr marL="0" indent="0">
              <a:buNone/>
            </a:pPr>
            <a:r>
              <a:rPr lang="en-US" dirty="0"/>
              <a:t>_START:</a:t>
            </a:r>
          </a:p>
          <a:p>
            <a:pPr marL="0" indent="0">
              <a:buNone/>
            </a:pPr>
            <a:r>
              <a:rPr lang="en-US" dirty="0"/>
              <a:t>	push offset </a:t>
            </a:r>
            <a:r>
              <a:rPr lang="en-US" dirty="0" err="1"/>
              <a:t>msg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call </a:t>
            </a:r>
            <a:r>
              <a:rPr lang="en-US" dirty="0" err="1"/>
              <a:t>strlen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54849D-271E-47CA-BAE0-E1B882825792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4633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Вызов процедур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strlen</a:t>
            </a:r>
            <a:r>
              <a:rPr lang="en-US" dirty="0"/>
              <a:t> </a:t>
            </a:r>
            <a:r>
              <a:rPr lang="en-US" dirty="0" err="1"/>
              <a:t>proc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ebp</a:t>
            </a:r>
            <a:r>
              <a:rPr lang="en-US" dirty="0"/>
              <a:t>, </a:t>
            </a:r>
            <a:r>
              <a:rPr lang="en-US" dirty="0" err="1"/>
              <a:t>esp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push </a:t>
            </a:r>
            <a:r>
              <a:rPr lang="en-US" dirty="0" err="1"/>
              <a:t>ebp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push </a:t>
            </a:r>
            <a:r>
              <a:rPr lang="en-US" dirty="0" err="1"/>
              <a:t>edi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push </a:t>
            </a:r>
            <a:r>
              <a:rPr lang="en-US" dirty="0" err="1"/>
              <a:t>ecx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edi</a:t>
            </a:r>
            <a:r>
              <a:rPr lang="en-US" dirty="0"/>
              <a:t>, [ebp+4]	</a:t>
            </a:r>
            <a:r>
              <a:rPr lang="en-US" dirty="0">
                <a:solidFill>
                  <a:srgbClr val="00B050"/>
                </a:solidFill>
              </a:rPr>
              <a:t>; </a:t>
            </a:r>
            <a:r>
              <a:rPr lang="ru-RU" dirty="0">
                <a:solidFill>
                  <a:srgbClr val="00B050"/>
                </a:solidFill>
              </a:rPr>
              <a:t>1-й аргумент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54849D-271E-47CA-BAE0-E1B882825792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779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Вызов процедур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…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mov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ecx</a:t>
            </a:r>
            <a:r>
              <a:rPr lang="en-US" dirty="0">
                <a:solidFill>
                  <a:schemeClr val="tx1"/>
                </a:solidFill>
              </a:rPr>
              <a:t>, 1000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mov</a:t>
            </a:r>
            <a:r>
              <a:rPr lang="en-US" dirty="0">
                <a:solidFill>
                  <a:schemeClr val="tx1"/>
                </a:solidFill>
              </a:rPr>
              <a:t> al, 0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cld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repne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scasb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je found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failed: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mov</a:t>
            </a:r>
            <a:r>
              <a:rPr lang="en-US" dirty="0">
                <a:solidFill>
                  <a:schemeClr val="tx1"/>
                </a:solidFill>
              </a:rPr>
              <a:t> eax, -1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jmp</a:t>
            </a:r>
            <a:r>
              <a:rPr lang="en-US" dirty="0">
                <a:solidFill>
                  <a:schemeClr val="tx1"/>
                </a:solidFill>
              </a:rPr>
              <a:t> cleanup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found: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mov</a:t>
            </a:r>
            <a:r>
              <a:rPr lang="en-US" dirty="0">
                <a:solidFill>
                  <a:schemeClr val="tx1"/>
                </a:solidFill>
              </a:rPr>
              <a:t> eax, 1000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sub eax, </a:t>
            </a:r>
            <a:r>
              <a:rPr lang="en-US" dirty="0" err="1">
                <a:solidFill>
                  <a:schemeClr val="tx1"/>
                </a:solidFill>
              </a:rPr>
              <a:t>ecx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jmp</a:t>
            </a:r>
            <a:r>
              <a:rPr lang="en-US" dirty="0">
                <a:solidFill>
                  <a:schemeClr val="tx1"/>
                </a:solidFill>
              </a:rPr>
              <a:t> cleanup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54849D-271E-47CA-BAE0-E1B882825792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3574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Вызов процедур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cleanup: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pop </a:t>
            </a:r>
            <a:r>
              <a:rPr lang="en-US" dirty="0" err="1">
                <a:solidFill>
                  <a:schemeClr val="tx1"/>
                </a:solidFill>
              </a:rPr>
              <a:t>ecx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pop </a:t>
            </a:r>
            <a:r>
              <a:rPr lang="en-US" dirty="0" err="1">
                <a:solidFill>
                  <a:schemeClr val="tx1"/>
                </a:solidFill>
              </a:rPr>
              <a:t>edi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pop </a:t>
            </a:r>
            <a:r>
              <a:rPr lang="en-US" dirty="0" err="1">
                <a:solidFill>
                  <a:schemeClr val="tx1"/>
                </a:solidFill>
              </a:rPr>
              <a:t>ebp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retn</a:t>
            </a:r>
            <a:r>
              <a:rPr lang="en-US" dirty="0">
                <a:solidFill>
                  <a:schemeClr val="tx1"/>
                </a:solidFill>
              </a:rPr>
              <a:t> 4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strlen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endp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54849D-271E-47CA-BAE0-E1B882825792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38922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Работа в среде </a:t>
            </a:r>
            <a:r>
              <a:rPr lang="en-US" dirty="0"/>
              <a:t>Visual Studio 2012</a:t>
            </a:r>
            <a:endParaRPr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Без расширений студия не умеет создавать проекты на чистом ассемблере, хотя и имеет его компилятор в своем составе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Процедура </a:t>
            </a:r>
            <a:r>
              <a:rPr lang="ru-RU" dirty="0" err="1"/>
              <a:t>дообучения</a:t>
            </a:r>
            <a:r>
              <a:rPr lang="ru-RU" dirty="0"/>
              <a:t> студии: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ru-RU" dirty="0"/>
              <a:t>Создать текстовый файл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ru-RU" dirty="0"/>
              <a:t>На вкладке свойств, странице </a:t>
            </a:r>
            <a:r>
              <a:rPr lang="en-US" dirty="0"/>
              <a:t>General </a:t>
            </a:r>
            <a:r>
              <a:rPr lang="ru-RU" dirty="0"/>
              <a:t>выбрать </a:t>
            </a:r>
            <a:r>
              <a:rPr lang="en-US" dirty="0"/>
              <a:t>Item type = </a:t>
            </a:r>
            <a:r>
              <a:rPr lang="en-US" b="1" dirty="0"/>
              <a:t>Custom Build Step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Установить ему команду для сборки</a:t>
            </a:r>
            <a:br>
              <a:rPr lang="ru-RU" dirty="0"/>
            </a:br>
            <a:r>
              <a:rPr lang="en-US" b="1" dirty="0"/>
              <a:t>ml.exe /c /</a:t>
            </a:r>
            <a:r>
              <a:rPr lang="en-US" b="1" dirty="0" err="1"/>
              <a:t>Cp</a:t>
            </a:r>
            <a:r>
              <a:rPr lang="en-US" b="1" dirty="0"/>
              <a:t> /WX /</a:t>
            </a:r>
            <a:r>
              <a:rPr lang="en-US" b="1" dirty="0" err="1"/>
              <a:t>Fo</a:t>
            </a:r>
            <a:r>
              <a:rPr lang="en-US" b="1" dirty="0"/>
              <a:t> "$(</a:t>
            </a:r>
            <a:r>
              <a:rPr lang="en-US" b="1" dirty="0" err="1"/>
              <a:t>IntDir</a:t>
            </a:r>
            <a:r>
              <a:rPr lang="en-US" b="1" dirty="0"/>
              <a:t>)\%(Filename).</a:t>
            </a:r>
            <a:r>
              <a:rPr lang="en-US" b="1" dirty="0" err="1"/>
              <a:t>obj</a:t>
            </a:r>
            <a:r>
              <a:rPr lang="en-US" b="1" dirty="0"/>
              <a:t>" /</a:t>
            </a:r>
            <a:r>
              <a:rPr lang="en-US" b="1" dirty="0" err="1"/>
              <a:t>nologo</a:t>
            </a:r>
            <a:r>
              <a:rPr lang="en-US" b="1" dirty="0"/>
              <a:t> %(</a:t>
            </a:r>
            <a:r>
              <a:rPr lang="en-US" b="1" dirty="0" err="1"/>
              <a:t>FullPath</a:t>
            </a:r>
            <a:r>
              <a:rPr lang="en-US" b="1" dirty="0"/>
              <a:t>) </a:t>
            </a:r>
            <a:endParaRPr lang="ru-RU" b="1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Установить </a:t>
            </a:r>
            <a:r>
              <a:rPr lang="en-US" dirty="0"/>
              <a:t>Outputs </a:t>
            </a:r>
            <a:r>
              <a:rPr lang="ru-RU" dirty="0"/>
              <a:t>в </a:t>
            </a:r>
            <a:r>
              <a:rPr lang="en-US" b="1" dirty="0"/>
              <a:t>$(</a:t>
            </a:r>
            <a:r>
              <a:rPr lang="en-US" b="1" dirty="0" err="1"/>
              <a:t>IntDir</a:t>
            </a:r>
            <a:r>
              <a:rPr lang="en-US" b="1" dirty="0"/>
              <a:t>)\%(Filename).obj</a:t>
            </a:r>
            <a:endParaRPr lang="ru-RU" b="1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 настройках проекта, на вкладке линковщика указать </a:t>
            </a:r>
            <a:r>
              <a:rPr lang="en-US" dirty="0" err="1"/>
              <a:t>SubSystem</a:t>
            </a:r>
            <a:r>
              <a:rPr lang="en-US" dirty="0"/>
              <a:t> = </a:t>
            </a:r>
            <a:r>
              <a:rPr lang="en-US" b="1" dirty="0"/>
              <a:t>Console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Entry Point = </a:t>
            </a:r>
            <a:r>
              <a:rPr lang="en-US" b="1" dirty="0"/>
              <a:t>START</a:t>
            </a:r>
            <a:endParaRPr lang="de-DE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54849D-271E-47CA-BAE0-E1B882825792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под </a:t>
            </a:r>
            <a:r>
              <a:rPr lang="en-US" dirty="0"/>
              <a:t>Linux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Для компиляции используем </a:t>
            </a:r>
            <a:r>
              <a:rPr lang="en-US" dirty="0"/>
              <a:t>Netwide Assembler (NASM, </a:t>
            </a:r>
            <a:r>
              <a:rPr lang="ru-RU" dirty="0"/>
              <a:t>вызываемый командой </a:t>
            </a:r>
            <a:r>
              <a:rPr lang="en-US" dirty="0" err="1"/>
              <a:t>nasm</a:t>
            </a:r>
            <a:r>
              <a:rPr lang="en-US" dirty="0"/>
              <a:t>)</a:t>
            </a:r>
            <a:r>
              <a:rPr lang="ru-RU" dirty="0"/>
              <a:t>. Он поддерживает синтаксис, практически совпадающий с </a:t>
            </a:r>
            <a:r>
              <a:rPr lang="en-US" dirty="0"/>
              <a:t>MASM</a:t>
            </a:r>
            <a:endParaRPr lang="ru-RU" dirty="0"/>
          </a:p>
          <a:p>
            <a:r>
              <a:rPr lang="ru-RU" dirty="0"/>
              <a:t>Имена внешних функций не «украшенные». Секция кода называется </a:t>
            </a:r>
            <a:r>
              <a:rPr lang="en-US" dirty="0"/>
              <a:t>.text</a:t>
            </a:r>
            <a:endParaRPr lang="ru-RU" dirty="0"/>
          </a:p>
          <a:p>
            <a:r>
              <a:rPr lang="ru-RU" dirty="0"/>
              <a:t>Линкуем со стандартной библиотекой с помощью </a:t>
            </a:r>
            <a:r>
              <a:rPr lang="en-US" dirty="0" err="1"/>
              <a:t>gcc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nasm</a:t>
            </a:r>
            <a:r>
              <a:rPr lang="en-US" dirty="0"/>
              <a:t> -f elf example.asm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gcc</a:t>
            </a:r>
            <a:r>
              <a:rPr lang="en-US" dirty="0"/>
              <a:t> </a:t>
            </a:r>
            <a:r>
              <a:rPr lang="en-US" dirty="0" err="1"/>
              <a:t>example.o</a:t>
            </a:r>
            <a:endParaRPr lang="ru-RU" dirty="0"/>
          </a:p>
          <a:p>
            <a:r>
              <a:rPr lang="ru-RU" dirty="0"/>
              <a:t>Для выхода из программы нужно немного магии: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eax</a:t>
            </a:r>
            <a:r>
              <a:rPr lang="en-US" dirty="0"/>
              <a:t>, 1 ; </a:t>
            </a:r>
            <a:r>
              <a:rPr lang="ru-RU" dirty="0"/>
              <a:t>системный вызов № 1 — </a:t>
            </a:r>
            <a:r>
              <a:rPr lang="en-US" dirty="0" err="1"/>
              <a:t>sys_exit</a:t>
            </a:r>
            <a:br>
              <a:rPr lang="en-US" dirty="0"/>
            </a:br>
            <a:r>
              <a:rPr lang="ru-RU" dirty="0"/>
              <a:t>	</a:t>
            </a:r>
            <a:r>
              <a:rPr lang="en-US" dirty="0" err="1"/>
              <a:t>xor</a:t>
            </a:r>
            <a:r>
              <a:rPr lang="en-US" dirty="0"/>
              <a:t> </a:t>
            </a:r>
            <a:r>
              <a:rPr lang="en-US" dirty="0" err="1"/>
              <a:t>ebx</a:t>
            </a:r>
            <a:r>
              <a:rPr lang="en-US" dirty="0"/>
              <a:t>, </a:t>
            </a:r>
            <a:r>
              <a:rPr lang="en-US" dirty="0" err="1"/>
              <a:t>ebx</a:t>
            </a:r>
            <a:r>
              <a:rPr lang="en-US" dirty="0"/>
              <a:t> ; </a:t>
            </a:r>
            <a:r>
              <a:rPr lang="ru-RU" dirty="0"/>
              <a:t>выход с кодом 0</a:t>
            </a:r>
            <a:br>
              <a:rPr lang="ru-RU" dirty="0"/>
            </a:br>
            <a:r>
              <a:rPr lang="ru-RU" dirty="0"/>
              <a:t>	</a:t>
            </a:r>
            <a:r>
              <a:rPr lang="en-US" dirty="0" err="1"/>
              <a:t>int</a:t>
            </a:r>
            <a:r>
              <a:rPr lang="en-US" dirty="0"/>
              <a:t> 80h ; </a:t>
            </a:r>
            <a:r>
              <a:rPr lang="ru-RU" dirty="0"/>
              <a:t>вызов ядра</a:t>
            </a:r>
            <a:r>
              <a:rPr lang="en-US" dirty="0"/>
              <a:t> </a:t>
            </a:r>
            <a:r>
              <a:rPr lang="ru-RU" dirty="0"/>
              <a:t>через прерывание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54849D-271E-47CA-BAE0-E1B882825792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4411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Матрешка регистров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0168577"/>
              </p:ext>
            </p:extLst>
          </p:nvPr>
        </p:nvGraphicFramePr>
        <p:xfrm>
          <a:off x="457200" y="1600200"/>
          <a:ext cx="8218488" cy="184912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054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46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46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Биты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31..24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23..16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15..8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7..0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eax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ax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02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54849D-271E-47CA-BAE0-E1B882825792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57200" y="3609020"/>
            <a:ext cx="8218488" cy="284431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576"/>
              </a:spcBef>
              <a:spcAft>
                <a:spcPts val="200"/>
              </a:spcAft>
              <a:buClr>
                <a:srgbClr val="C60C30"/>
              </a:buClr>
              <a:buFont typeface="Calibri" pitchFamily="34" charset="0"/>
              <a:buChar char="●"/>
              <a:defRPr lang="en-US" sz="2400" kern="120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628650" indent="-271463" algn="l" defTabSz="91440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Font typeface="Calibri" pitchFamily="34" charset="0"/>
              <a:buChar char="●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95350" indent="-266700" algn="l" defTabSz="914400" rtl="0" eaLnBrk="1" latinLnBrk="0" hangingPunct="1">
              <a:spcBef>
                <a:spcPts val="384"/>
              </a:spcBef>
              <a:spcAft>
                <a:spcPts val="0"/>
              </a:spcAft>
              <a:buFont typeface="Calibri" pitchFamily="34" charset="0"/>
              <a:buChar char="–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1793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176213" algn="l" defTabSz="914400" rtl="0" eaLnBrk="1" latinLnBrk="0" hangingPunct="1">
              <a:spcBef>
                <a:spcPct val="20000"/>
              </a:spcBef>
              <a:buFont typeface="Calibri" pitchFamily="34" charset="0"/>
              <a:buChar char="‐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ru-RU" dirty="0"/>
              <a:t>Аналогично </a:t>
            </a:r>
            <a:r>
              <a:rPr lang="ru-RU" dirty="0" err="1"/>
              <a:t>ebx</a:t>
            </a:r>
            <a:r>
              <a:rPr lang="ru-RU" dirty="0"/>
              <a:t>, </a:t>
            </a:r>
            <a:r>
              <a:rPr lang="ru-RU" dirty="0" err="1"/>
              <a:t>ecx</a:t>
            </a:r>
            <a:r>
              <a:rPr lang="ru-RU" dirty="0"/>
              <a:t>, </a:t>
            </a:r>
            <a:r>
              <a:rPr lang="ru-RU" dirty="0" err="1"/>
              <a:t>edx</a:t>
            </a:r>
            <a:endParaRPr lang="ru-RU" dirty="0"/>
          </a:p>
          <a:p>
            <a:pPr fontAlgn="auto"/>
            <a:r>
              <a:rPr lang="ru-RU" dirty="0"/>
              <a:t>Почти аналогично </a:t>
            </a:r>
            <a:r>
              <a:rPr lang="ru-RU" dirty="0" err="1"/>
              <a:t>eip</a:t>
            </a:r>
            <a:r>
              <a:rPr lang="en-US" dirty="0"/>
              <a:t>/</a:t>
            </a:r>
            <a:r>
              <a:rPr lang="en-US" dirty="0" err="1"/>
              <a:t>ip</a:t>
            </a:r>
            <a:r>
              <a:rPr lang="ru-RU" dirty="0"/>
              <a:t>, </a:t>
            </a:r>
            <a:r>
              <a:rPr lang="ru-RU" dirty="0" err="1"/>
              <a:t>esp</a:t>
            </a:r>
            <a:r>
              <a:rPr lang="en-US" dirty="0"/>
              <a:t>/</a:t>
            </a:r>
            <a:r>
              <a:rPr lang="en-US" dirty="0" err="1"/>
              <a:t>sp</a:t>
            </a:r>
            <a:endParaRPr lang="ru-RU" dirty="0"/>
          </a:p>
          <a:p>
            <a:pPr fontAlgn="auto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229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Регистры </a:t>
            </a:r>
            <a:r>
              <a:rPr lang="en-US" dirty="0"/>
              <a:t>Intel 8086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54849D-271E-47CA-BAE0-E1B882825792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2200335"/>
              </p:ext>
            </p:extLst>
          </p:nvPr>
        </p:nvGraphicFramePr>
        <p:xfrm>
          <a:off x="701570" y="1673806"/>
          <a:ext cx="6570727" cy="4965690"/>
        </p:xfrm>
        <a:graphic>
          <a:graphicData uri="http://schemas.openxmlformats.org/drawingml/2006/table">
            <a:tbl>
              <a:tblPr/>
              <a:tblGrid>
                <a:gridCol w="323302">
                  <a:extLst>
                    <a:ext uri="{9D8B030D-6E8A-4147-A177-3AD203B41FA5}">
                      <a16:colId xmlns:a16="http://schemas.microsoft.com/office/drawing/2014/main" val="1665709890"/>
                    </a:ext>
                  </a:extLst>
                </a:gridCol>
                <a:gridCol w="323302">
                  <a:extLst>
                    <a:ext uri="{9D8B030D-6E8A-4147-A177-3AD203B41FA5}">
                      <a16:colId xmlns:a16="http://schemas.microsoft.com/office/drawing/2014/main" val="932488897"/>
                    </a:ext>
                  </a:extLst>
                </a:gridCol>
                <a:gridCol w="323302">
                  <a:extLst>
                    <a:ext uri="{9D8B030D-6E8A-4147-A177-3AD203B41FA5}">
                      <a16:colId xmlns:a16="http://schemas.microsoft.com/office/drawing/2014/main" val="3233030286"/>
                    </a:ext>
                  </a:extLst>
                </a:gridCol>
                <a:gridCol w="323302">
                  <a:extLst>
                    <a:ext uri="{9D8B030D-6E8A-4147-A177-3AD203B41FA5}">
                      <a16:colId xmlns:a16="http://schemas.microsoft.com/office/drawing/2014/main" val="2822672687"/>
                    </a:ext>
                  </a:extLst>
                </a:gridCol>
                <a:gridCol w="323302">
                  <a:extLst>
                    <a:ext uri="{9D8B030D-6E8A-4147-A177-3AD203B41FA5}">
                      <a16:colId xmlns:a16="http://schemas.microsoft.com/office/drawing/2014/main" val="1374937915"/>
                    </a:ext>
                  </a:extLst>
                </a:gridCol>
                <a:gridCol w="323302">
                  <a:extLst>
                    <a:ext uri="{9D8B030D-6E8A-4147-A177-3AD203B41FA5}">
                      <a16:colId xmlns:a16="http://schemas.microsoft.com/office/drawing/2014/main" val="134883259"/>
                    </a:ext>
                  </a:extLst>
                </a:gridCol>
                <a:gridCol w="323302">
                  <a:extLst>
                    <a:ext uri="{9D8B030D-6E8A-4147-A177-3AD203B41FA5}">
                      <a16:colId xmlns:a16="http://schemas.microsoft.com/office/drawing/2014/main" val="3493355617"/>
                    </a:ext>
                  </a:extLst>
                </a:gridCol>
                <a:gridCol w="323302">
                  <a:extLst>
                    <a:ext uri="{9D8B030D-6E8A-4147-A177-3AD203B41FA5}">
                      <a16:colId xmlns:a16="http://schemas.microsoft.com/office/drawing/2014/main" val="3261678698"/>
                    </a:ext>
                  </a:extLst>
                </a:gridCol>
                <a:gridCol w="323302">
                  <a:extLst>
                    <a:ext uri="{9D8B030D-6E8A-4147-A177-3AD203B41FA5}">
                      <a16:colId xmlns:a16="http://schemas.microsoft.com/office/drawing/2014/main" val="762414480"/>
                    </a:ext>
                  </a:extLst>
                </a:gridCol>
                <a:gridCol w="323302">
                  <a:extLst>
                    <a:ext uri="{9D8B030D-6E8A-4147-A177-3AD203B41FA5}">
                      <a16:colId xmlns:a16="http://schemas.microsoft.com/office/drawing/2014/main" val="2899194239"/>
                    </a:ext>
                  </a:extLst>
                </a:gridCol>
                <a:gridCol w="323302">
                  <a:extLst>
                    <a:ext uri="{9D8B030D-6E8A-4147-A177-3AD203B41FA5}">
                      <a16:colId xmlns:a16="http://schemas.microsoft.com/office/drawing/2014/main" val="3400801125"/>
                    </a:ext>
                  </a:extLst>
                </a:gridCol>
                <a:gridCol w="323302">
                  <a:extLst>
                    <a:ext uri="{9D8B030D-6E8A-4147-A177-3AD203B41FA5}">
                      <a16:colId xmlns:a16="http://schemas.microsoft.com/office/drawing/2014/main" val="2633632297"/>
                    </a:ext>
                  </a:extLst>
                </a:gridCol>
                <a:gridCol w="323302">
                  <a:extLst>
                    <a:ext uri="{9D8B030D-6E8A-4147-A177-3AD203B41FA5}">
                      <a16:colId xmlns:a16="http://schemas.microsoft.com/office/drawing/2014/main" val="1767945256"/>
                    </a:ext>
                  </a:extLst>
                </a:gridCol>
                <a:gridCol w="323302">
                  <a:extLst>
                    <a:ext uri="{9D8B030D-6E8A-4147-A177-3AD203B41FA5}">
                      <a16:colId xmlns:a16="http://schemas.microsoft.com/office/drawing/2014/main" val="3976365290"/>
                    </a:ext>
                  </a:extLst>
                </a:gridCol>
                <a:gridCol w="323302">
                  <a:extLst>
                    <a:ext uri="{9D8B030D-6E8A-4147-A177-3AD203B41FA5}">
                      <a16:colId xmlns:a16="http://schemas.microsoft.com/office/drawing/2014/main" val="1341114408"/>
                    </a:ext>
                  </a:extLst>
                </a:gridCol>
                <a:gridCol w="146025">
                  <a:extLst>
                    <a:ext uri="{9D8B030D-6E8A-4147-A177-3AD203B41FA5}">
                      <a16:colId xmlns:a16="http://schemas.microsoft.com/office/drawing/2014/main" val="3276377984"/>
                    </a:ext>
                  </a:extLst>
                </a:gridCol>
                <a:gridCol w="1575172">
                  <a:extLst>
                    <a:ext uri="{9D8B030D-6E8A-4147-A177-3AD203B41FA5}">
                      <a16:colId xmlns:a16="http://schemas.microsoft.com/office/drawing/2014/main" val="3982987858"/>
                    </a:ext>
                  </a:extLst>
                </a:gridCol>
              </a:tblGrid>
              <a:tr h="269456">
                <a:tc gridSpan="17">
                  <a:txBody>
                    <a:bodyPr/>
                    <a:lstStyle/>
                    <a:p>
                      <a:pPr fontAlgn="t"/>
                      <a:r>
                        <a:rPr lang="ru-RU" sz="700" b="1">
                          <a:effectLst/>
                        </a:rPr>
                        <a:t>Регистры общего назначения</a:t>
                      </a:r>
                      <a:br>
                        <a:rPr lang="ru-RU" sz="700">
                          <a:effectLst/>
                        </a:rPr>
                      </a:br>
                      <a:endParaRPr lang="ru-RU" sz="700">
                        <a:effectLst/>
                      </a:endParaRPr>
                    </a:p>
                  </a:txBody>
                  <a:tcPr marL="37620" marR="37620" marT="18810" marB="188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726135"/>
                  </a:ext>
                </a:extLst>
              </a:tr>
              <a:tr h="269456">
                <a:tc gridSpan="8">
                  <a:txBody>
                    <a:bodyPr/>
                    <a:lstStyle/>
                    <a:p>
                      <a:pPr algn="ctr" fontAlgn="t"/>
                      <a:r>
                        <a:rPr lang="en-US" sz="700">
                          <a:effectLst/>
                        </a:rPr>
                        <a:t>AH</a:t>
                      </a:r>
                    </a:p>
                  </a:txBody>
                  <a:tcPr marL="37620" marR="37620" marT="18810" marB="188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t"/>
                      <a:r>
                        <a:rPr lang="en-US" sz="700">
                          <a:effectLst/>
                        </a:rPr>
                        <a:t>AL</a:t>
                      </a:r>
                    </a:p>
                  </a:txBody>
                  <a:tcPr marL="37620" marR="37620" marT="18810" marB="188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700" b="1" dirty="0">
                          <a:solidFill>
                            <a:srgbClr val="000000"/>
                          </a:solidFill>
                          <a:effectLst/>
                        </a:rPr>
                        <a:t>AX</a:t>
                      </a:r>
                      <a:r>
                        <a:rPr lang="en-US" sz="700" dirty="0">
                          <a:solidFill>
                            <a:srgbClr val="000000"/>
                          </a:solidFill>
                          <a:effectLst/>
                        </a:rPr>
                        <a:t> (primary accumulator)</a:t>
                      </a:r>
                    </a:p>
                  </a:txBody>
                  <a:tcPr marL="37620" marR="37620" marT="18810" marB="188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763972"/>
                  </a:ext>
                </a:extLst>
              </a:tr>
              <a:tr h="269456">
                <a:tc gridSpan="8">
                  <a:txBody>
                    <a:bodyPr/>
                    <a:lstStyle/>
                    <a:p>
                      <a:pPr algn="ctr" fontAlgn="t"/>
                      <a:r>
                        <a:rPr lang="en-US" sz="700">
                          <a:effectLst/>
                        </a:rPr>
                        <a:t>BH</a:t>
                      </a:r>
                    </a:p>
                  </a:txBody>
                  <a:tcPr marL="37620" marR="37620" marT="18810" marB="188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t"/>
                      <a:r>
                        <a:rPr lang="en-US" sz="700">
                          <a:effectLst/>
                        </a:rPr>
                        <a:t>BL</a:t>
                      </a:r>
                    </a:p>
                  </a:txBody>
                  <a:tcPr marL="37620" marR="37620" marT="18810" marB="188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700" b="1" dirty="0">
                          <a:solidFill>
                            <a:srgbClr val="000000"/>
                          </a:solidFill>
                          <a:effectLst/>
                        </a:rPr>
                        <a:t>BX</a:t>
                      </a:r>
                      <a:r>
                        <a:rPr lang="en-US" sz="700" dirty="0">
                          <a:solidFill>
                            <a:srgbClr val="000000"/>
                          </a:solidFill>
                          <a:effectLst/>
                        </a:rPr>
                        <a:t> (base, accumulator)</a:t>
                      </a:r>
                    </a:p>
                  </a:txBody>
                  <a:tcPr marL="37620" marR="37620" marT="18810" marB="188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114886"/>
                  </a:ext>
                </a:extLst>
              </a:tr>
              <a:tr h="269456">
                <a:tc gridSpan="8">
                  <a:txBody>
                    <a:bodyPr/>
                    <a:lstStyle/>
                    <a:p>
                      <a:pPr algn="ctr" fontAlgn="t"/>
                      <a:r>
                        <a:rPr lang="en-US" sz="700">
                          <a:effectLst/>
                        </a:rPr>
                        <a:t>CH</a:t>
                      </a:r>
                    </a:p>
                  </a:txBody>
                  <a:tcPr marL="37620" marR="37620" marT="18810" marB="188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t"/>
                      <a:r>
                        <a:rPr lang="en-US" sz="700">
                          <a:effectLst/>
                        </a:rPr>
                        <a:t>CL</a:t>
                      </a:r>
                    </a:p>
                  </a:txBody>
                  <a:tcPr marL="37620" marR="37620" marT="18810" marB="188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</a:rPr>
                        <a:t>CX</a:t>
                      </a: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</a:rPr>
                        <a:t> (counter, accumulator)</a:t>
                      </a:r>
                    </a:p>
                  </a:txBody>
                  <a:tcPr marL="37620" marR="37620" marT="18810" marB="188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115227"/>
                  </a:ext>
                </a:extLst>
              </a:tr>
              <a:tr h="384937">
                <a:tc gridSpan="8">
                  <a:txBody>
                    <a:bodyPr/>
                    <a:lstStyle/>
                    <a:p>
                      <a:pPr algn="ctr" fontAlgn="t"/>
                      <a:r>
                        <a:rPr lang="en-US" sz="700">
                          <a:effectLst/>
                        </a:rPr>
                        <a:t>DH</a:t>
                      </a:r>
                    </a:p>
                  </a:txBody>
                  <a:tcPr marL="37620" marR="37620" marT="18810" marB="188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t"/>
                      <a:r>
                        <a:rPr lang="en-US" sz="700">
                          <a:effectLst/>
                        </a:rPr>
                        <a:t>DL</a:t>
                      </a:r>
                    </a:p>
                  </a:txBody>
                  <a:tcPr marL="37620" marR="37620" marT="18810" marB="188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</a:rPr>
                        <a:t>DX</a:t>
                      </a: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</a:rPr>
                        <a:t> (accumulator, other functions)</a:t>
                      </a:r>
                    </a:p>
                  </a:txBody>
                  <a:tcPr marL="37620" marR="37620" marT="18810" marB="188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131877"/>
                  </a:ext>
                </a:extLst>
              </a:tr>
              <a:tr h="269456">
                <a:tc gridSpan="17">
                  <a:txBody>
                    <a:bodyPr/>
                    <a:lstStyle/>
                    <a:p>
                      <a:pPr fontAlgn="t"/>
                      <a:r>
                        <a:rPr lang="ru-RU" sz="700" b="1">
                          <a:effectLst/>
                        </a:rPr>
                        <a:t>Индексные регистры</a:t>
                      </a:r>
                      <a:br>
                        <a:rPr lang="ru-RU" sz="700">
                          <a:effectLst/>
                        </a:rPr>
                      </a:br>
                      <a:endParaRPr lang="ru-RU" sz="700">
                        <a:effectLst/>
                      </a:endParaRPr>
                    </a:p>
                  </a:txBody>
                  <a:tcPr marL="37620" marR="37620" marT="18810" marB="188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593841"/>
                  </a:ext>
                </a:extLst>
              </a:tr>
              <a:tr h="153975">
                <a:tc gridSpan="16">
                  <a:txBody>
                    <a:bodyPr/>
                    <a:lstStyle/>
                    <a:p>
                      <a:pPr algn="ctr" fontAlgn="t"/>
                      <a:r>
                        <a:rPr lang="en-US" sz="700">
                          <a:effectLst/>
                        </a:rPr>
                        <a:t>SI</a:t>
                      </a:r>
                    </a:p>
                  </a:txBody>
                  <a:tcPr marL="37620" marR="37620" marT="18810" marB="188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</a:rPr>
                        <a:t>S</a:t>
                      </a: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</a:rPr>
                        <a:t>ource </a:t>
                      </a:r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</a:rPr>
                        <a:t>I</a:t>
                      </a: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</a:rPr>
                        <a:t>ndex</a:t>
                      </a:r>
                    </a:p>
                  </a:txBody>
                  <a:tcPr marL="37620" marR="37620" marT="18810" marB="188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178437"/>
                  </a:ext>
                </a:extLst>
              </a:tr>
              <a:tr h="269456">
                <a:tc gridSpan="16">
                  <a:txBody>
                    <a:bodyPr/>
                    <a:lstStyle/>
                    <a:p>
                      <a:pPr algn="ctr" fontAlgn="t"/>
                      <a:r>
                        <a:rPr lang="en-US" sz="700">
                          <a:effectLst/>
                        </a:rPr>
                        <a:t>DI</a:t>
                      </a:r>
                    </a:p>
                  </a:txBody>
                  <a:tcPr marL="37620" marR="37620" marT="18810" marB="188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</a:rPr>
                        <a:t>D</a:t>
                      </a: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</a:rPr>
                        <a:t>estination </a:t>
                      </a:r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</a:rPr>
                        <a:t>I</a:t>
                      </a: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</a:rPr>
                        <a:t>ndex</a:t>
                      </a:r>
                    </a:p>
                  </a:txBody>
                  <a:tcPr marL="37620" marR="37620" marT="18810" marB="188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99649"/>
                  </a:ext>
                </a:extLst>
              </a:tr>
              <a:tr h="269456">
                <a:tc gridSpan="17">
                  <a:txBody>
                    <a:bodyPr/>
                    <a:lstStyle/>
                    <a:p>
                      <a:pPr fontAlgn="t"/>
                      <a:r>
                        <a:rPr lang="ru-RU" sz="700" b="1">
                          <a:effectLst/>
                        </a:rPr>
                        <a:t>Указательные регистры</a:t>
                      </a:r>
                      <a:br>
                        <a:rPr lang="ru-RU" sz="700">
                          <a:effectLst/>
                        </a:rPr>
                      </a:br>
                      <a:endParaRPr lang="ru-RU" sz="700">
                        <a:effectLst/>
                      </a:endParaRPr>
                    </a:p>
                  </a:txBody>
                  <a:tcPr marL="37620" marR="37620" marT="18810" marB="188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133274"/>
                  </a:ext>
                </a:extLst>
              </a:tr>
              <a:tr h="153975">
                <a:tc gridSpan="16">
                  <a:txBody>
                    <a:bodyPr/>
                    <a:lstStyle/>
                    <a:p>
                      <a:pPr algn="ctr" fontAlgn="t"/>
                      <a:r>
                        <a:rPr lang="en-US" sz="700">
                          <a:effectLst/>
                        </a:rPr>
                        <a:t>BP</a:t>
                      </a:r>
                    </a:p>
                  </a:txBody>
                  <a:tcPr marL="37620" marR="37620" marT="18810" marB="188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</a:rPr>
                        <a:t>ase </a:t>
                      </a:r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</a:rPr>
                        <a:t>P</a:t>
                      </a: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</a:rPr>
                        <a:t>ointer</a:t>
                      </a:r>
                    </a:p>
                  </a:txBody>
                  <a:tcPr marL="37620" marR="37620" marT="18810" marB="188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015883"/>
                  </a:ext>
                </a:extLst>
              </a:tr>
              <a:tr h="153975">
                <a:tc gridSpan="16">
                  <a:txBody>
                    <a:bodyPr/>
                    <a:lstStyle/>
                    <a:p>
                      <a:pPr algn="ctr" fontAlgn="t"/>
                      <a:r>
                        <a:rPr lang="en-US" sz="700">
                          <a:effectLst/>
                        </a:rPr>
                        <a:t>SP</a:t>
                      </a:r>
                    </a:p>
                  </a:txBody>
                  <a:tcPr marL="37620" marR="37620" marT="18810" marB="188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</a:rPr>
                        <a:t>S</a:t>
                      </a: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</a:rPr>
                        <a:t>tack </a:t>
                      </a:r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</a:rPr>
                        <a:t>P</a:t>
                      </a: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</a:rPr>
                        <a:t>ointer</a:t>
                      </a:r>
                    </a:p>
                  </a:txBody>
                  <a:tcPr marL="37620" marR="37620" marT="18810" marB="188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610479"/>
                  </a:ext>
                </a:extLst>
              </a:tr>
              <a:tr h="153975">
                <a:tc gridSpan="17">
                  <a:txBody>
                    <a:bodyPr/>
                    <a:lstStyle/>
                    <a:p>
                      <a:pPr fontAlgn="t"/>
                      <a:r>
                        <a:rPr lang="ru-RU" sz="700" b="1">
                          <a:effectLst/>
                        </a:rPr>
                        <a:t>Регистр состояния</a:t>
                      </a:r>
                      <a:endParaRPr lang="ru-RU" sz="700">
                        <a:effectLst/>
                      </a:endParaRPr>
                    </a:p>
                  </a:txBody>
                  <a:tcPr marL="37620" marR="37620" marT="18810" marB="188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9571"/>
                  </a:ext>
                </a:extLst>
              </a:tr>
              <a:tr h="269456">
                <a:tc>
                  <a:txBody>
                    <a:bodyPr/>
                    <a:lstStyle/>
                    <a:p>
                      <a:pPr algn="ctr" fontAlgn="t"/>
                      <a:r>
                        <a:rPr lang="ru-RU" sz="700">
                          <a:effectLst/>
                        </a:rPr>
                        <a:t>15</a:t>
                      </a:r>
                    </a:p>
                  </a:txBody>
                  <a:tcPr marL="37620" marR="37620" marT="18810" marB="188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700">
                          <a:effectLst/>
                        </a:rPr>
                        <a:t>14</a:t>
                      </a:r>
                    </a:p>
                  </a:txBody>
                  <a:tcPr marL="37620" marR="37620" marT="18810" marB="188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700">
                          <a:effectLst/>
                        </a:rPr>
                        <a:t>13</a:t>
                      </a:r>
                    </a:p>
                  </a:txBody>
                  <a:tcPr marL="37620" marR="37620" marT="18810" marB="188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700">
                          <a:effectLst/>
                        </a:rPr>
                        <a:t>12</a:t>
                      </a:r>
                    </a:p>
                  </a:txBody>
                  <a:tcPr marL="37620" marR="37620" marT="18810" marB="188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700">
                          <a:effectLst/>
                        </a:rPr>
                        <a:t>11</a:t>
                      </a:r>
                    </a:p>
                  </a:txBody>
                  <a:tcPr marL="37620" marR="37620" marT="18810" marB="188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700">
                          <a:effectLst/>
                        </a:rPr>
                        <a:t>10</a:t>
                      </a:r>
                    </a:p>
                  </a:txBody>
                  <a:tcPr marL="37620" marR="37620" marT="18810" marB="188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700">
                          <a:effectLst/>
                        </a:rPr>
                        <a:t>9</a:t>
                      </a:r>
                    </a:p>
                  </a:txBody>
                  <a:tcPr marL="37620" marR="37620" marT="18810" marB="188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700">
                          <a:effectLst/>
                        </a:rPr>
                        <a:t>8</a:t>
                      </a:r>
                    </a:p>
                  </a:txBody>
                  <a:tcPr marL="37620" marR="37620" marT="18810" marB="188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700">
                          <a:effectLst/>
                        </a:rPr>
                        <a:t>7</a:t>
                      </a:r>
                    </a:p>
                  </a:txBody>
                  <a:tcPr marL="37620" marR="37620" marT="18810" marB="188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700">
                          <a:effectLst/>
                        </a:rPr>
                        <a:t>6</a:t>
                      </a:r>
                    </a:p>
                  </a:txBody>
                  <a:tcPr marL="37620" marR="37620" marT="18810" marB="188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700">
                          <a:effectLst/>
                        </a:rPr>
                        <a:t>5</a:t>
                      </a:r>
                    </a:p>
                  </a:txBody>
                  <a:tcPr marL="37620" marR="37620" marT="18810" marB="188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700">
                          <a:effectLst/>
                        </a:rPr>
                        <a:t>4</a:t>
                      </a:r>
                    </a:p>
                  </a:txBody>
                  <a:tcPr marL="37620" marR="37620" marT="18810" marB="188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700">
                          <a:effectLst/>
                        </a:rPr>
                        <a:t>3</a:t>
                      </a:r>
                    </a:p>
                  </a:txBody>
                  <a:tcPr marL="37620" marR="37620" marT="18810" marB="188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700">
                          <a:effectLst/>
                        </a:rPr>
                        <a:t>2</a:t>
                      </a:r>
                    </a:p>
                  </a:txBody>
                  <a:tcPr marL="37620" marR="37620" marT="18810" marB="188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700">
                          <a:effectLst/>
                        </a:rPr>
                        <a:t>1</a:t>
                      </a:r>
                    </a:p>
                  </a:txBody>
                  <a:tcPr marL="37620" marR="37620" marT="18810" marB="188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700">
                          <a:effectLst/>
                        </a:rPr>
                        <a:t>0</a:t>
                      </a:r>
                    </a:p>
                  </a:txBody>
                  <a:tcPr marL="37620" marR="37620" marT="18810" marB="188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</a:rPr>
                        <a:t>(bit position)</a:t>
                      </a:r>
                    </a:p>
                  </a:txBody>
                  <a:tcPr marL="37620" marR="37620" marT="18810" marB="188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214280"/>
                  </a:ext>
                </a:extLst>
              </a:tr>
              <a:tr h="153975">
                <a:tc>
                  <a:txBody>
                    <a:bodyPr/>
                    <a:lstStyle/>
                    <a:p>
                      <a:pPr algn="ctr" fontAlgn="t"/>
                      <a:r>
                        <a:rPr lang="ru-RU" sz="700">
                          <a:effectLst/>
                        </a:rPr>
                        <a:t>-</a:t>
                      </a:r>
                    </a:p>
                  </a:txBody>
                  <a:tcPr marL="37620" marR="37620" marT="18810" marB="188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700">
                          <a:effectLst/>
                        </a:rPr>
                        <a:t>-</a:t>
                      </a:r>
                    </a:p>
                  </a:txBody>
                  <a:tcPr marL="37620" marR="37620" marT="18810" marB="188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700">
                          <a:effectLst/>
                        </a:rPr>
                        <a:t>-</a:t>
                      </a:r>
                    </a:p>
                  </a:txBody>
                  <a:tcPr marL="37620" marR="37620" marT="18810" marB="188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700">
                          <a:effectLst/>
                        </a:rPr>
                        <a:t>-</a:t>
                      </a:r>
                    </a:p>
                  </a:txBody>
                  <a:tcPr marL="37620" marR="37620" marT="18810" marB="188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>
                          <a:effectLst/>
                        </a:rPr>
                        <a:t>O</a:t>
                      </a:r>
                    </a:p>
                  </a:txBody>
                  <a:tcPr marL="37620" marR="37620" marT="18810" marB="188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>
                          <a:effectLst/>
                        </a:rPr>
                        <a:t>D</a:t>
                      </a:r>
                    </a:p>
                  </a:txBody>
                  <a:tcPr marL="37620" marR="37620" marT="18810" marB="188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>
                          <a:effectLst/>
                        </a:rPr>
                        <a:t>I</a:t>
                      </a:r>
                    </a:p>
                  </a:txBody>
                  <a:tcPr marL="37620" marR="37620" marT="18810" marB="188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>
                          <a:effectLst/>
                        </a:rPr>
                        <a:t>T</a:t>
                      </a:r>
                    </a:p>
                  </a:txBody>
                  <a:tcPr marL="37620" marR="37620" marT="18810" marB="188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>
                          <a:effectLst/>
                        </a:rPr>
                        <a:t>S</a:t>
                      </a:r>
                    </a:p>
                  </a:txBody>
                  <a:tcPr marL="37620" marR="37620" marT="18810" marB="188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>
                          <a:effectLst/>
                        </a:rPr>
                        <a:t>Z</a:t>
                      </a:r>
                    </a:p>
                  </a:txBody>
                  <a:tcPr marL="37620" marR="37620" marT="18810" marB="188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700">
                          <a:effectLst/>
                        </a:rPr>
                        <a:t>-</a:t>
                      </a:r>
                    </a:p>
                  </a:txBody>
                  <a:tcPr marL="37620" marR="37620" marT="18810" marB="188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>
                          <a:effectLst/>
                        </a:rPr>
                        <a:t>A</a:t>
                      </a:r>
                    </a:p>
                  </a:txBody>
                  <a:tcPr marL="37620" marR="37620" marT="18810" marB="188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700">
                          <a:effectLst/>
                        </a:rPr>
                        <a:t>-</a:t>
                      </a:r>
                    </a:p>
                  </a:txBody>
                  <a:tcPr marL="37620" marR="37620" marT="18810" marB="188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>
                          <a:effectLst/>
                        </a:rPr>
                        <a:t>P</a:t>
                      </a:r>
                    </a:p>
                  </a:txBody>
                  <a:tcPr marL="37620" marR="37620" marT="18810" marB="188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700">
                          <a:effectLst/>
                        </a:rPr>
                        <a:t>-</a:t>
                      </a:r>
                    </a:p>
                  </a:txBody>
                  <a:tcPr marL="37620" marR="37620" marT="18810" marB="188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>
                          <a:effectLst/>
                        </a:rPr>
                        <a:t>C</a:t>
                      </a:r>
                    </a:p>
                  </a:txBody>
                  <a:tcPr marL="37620" marR="37620" marT="18810" marB="188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700">
                          <a:solidFill>
                            <a:srgbClr val="000000"/>
                          </a:solidFill>
                          <a:effectLst/>
                        </a:rPr>
                        <a:t>Флаги</a:t>
                      </a:r>
                    </a:p>
                  </a:txBody>
                  <a:tcPr marL="37620" marR="37620" marT="18810" marB="188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15911"/>
                  </a:ext>
                </a:extLst>
              </a:tr>
              <a:tr h="269456">
                <a:tc gridSpan="17">
                  <a:txBody>
                    <a:bodyPr/>
                    <a:lstStyle/>
                    <a:p>
                      <a:pPr fontAlgn="t"/>
                      <a:r>
                        <a:rPr lang="ru-RU" sz="700" b="1">
                          <a:effectLst/>
                        </a:rPr>
                        <a:t>Сегментные регистры</a:t>
                      </a:r>
                      <a:br>
                        <a:rPr lang="ru-RU" sz="700">
                          <a:effectLst/>
                        </a:rPr>
                      </a:br>
                      <a:endParaRPr lang="ru-RU" sz="700">
                        <a:effectLst/>
                      </a:endParaRPr>
                    </a:p>
                  </a:txBody>
                  <a:tcPr marL="37620" marR="37620" marT="18810" marB="188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426699"/>
                  </a:ext>
                </a:extLst>
              </a:tr>
              <a:tr h="269456">
                <a:tc gridSpan="16">
                  <a:txBody>
                    <a:bodyPr/>
                    <a:lstStyle/>
                    <a:p>
                      <a:pPr algn="ctr" fontAlgn="t"/>
                      <a:r>
                        <a:rPr lang="en-US" sz="700">
                          <a:effectLst/>
                        </a:rPr>
                        <a:t>CS</a:t>
                      </a:r>
                    </a:p>
                  </a:txBody>
                  <a:tcPr marL="37620" marR="37620" marT="18810" marB="188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</a:rPr>
                        <a:t>ode </a:t>
                      </a:r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</a:rPr>
                        <a:t>S</a:t>
                      </a: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</a:rPr>
                        <a:t>egment</a:t>
                      </a:r>
                    </a:p>
                  </a:txBody>
                  <a:tcPr marL="37620" marR="37620" marT="18810" marB="188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150057"/>
                  </a:ext>
                </a:extLst>
              </a:tr>
              <a:tr h="153975">
                <a:tc gridSpan="16">
                  <a:txBody>
                    <a:bodyPr/>
                    <a:lstStyle/>
                    <a:p>
                      <a:pPr algn="ctr" fontAlgn="t"/>
                      <a:r>
                        <a:rPr lang="en-US" sz="700">
                          <a:effectLst/>
                        </a:rPr>
                        <a:t>DS</a:t>
                      </a:r>
                    </a:p>
                  </a:txBody>
                  <a:tcPr marL="37620" marR="37620" marT="18810" marB="188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</a:rPr>
                        <a:t>D</a:t>
                      </a: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</a:rPr>
                        <a:t>ata </a:t>
                      </a:r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</a:rPr>
                        <a:t>S</a:t>
                      </a: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</a:rPr>
                        <a:t>egment</a:t>
                      </a:r>
                    </a:p>
                  </a:txBody>
                  <a:tcPr marL="37620" marR="37620" marT="18810" marB="188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713254"/>
                  </a:ext>
                </a:extLst>
              </a:tr>
              <a:tr h="153975">
                <a:tc gridSpan="16">
                  <a:txBody>
                    <a:bodyPr/>
                    <a:lstStyle/>
                    <a:p>
                      <a:pPr algn="ctr" fontAlgn="t"/>
                      <a:r>
                        <a:rPr lang="en-US" sz="700">
                          <a:effectLst/>
                        </a:rPr>
                        <a:t>ES</a:t>
                      </a:r>
                    </a:p>
                  </a:txBody>
                  <a:tcPr marL="37620" marR="37620" marT="18810" marB="188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</a:rPr>
                        <a:t>E</a:t>
                      </a: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</a:rPr>
                        <a:t>xtra</a:t>
                      </a:r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</a:rPr>
                        <a:t>S</a:t>
                      </a: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</a:rPr>
                        <a:t>egment</a:t>
                      </a:r>
                    </a:p>
                  </a:txBody>
                  <a:tcPr marL="37620" marR="37620" marT="18810" marB="188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708576"/>
                  </a:ext>
                </a:extLst>
              </a:tr>
              <a:tr h="269456">
                <a:tc gridSpan="16">
                  <a:txBody>
                    <a:bodyPr/>
                    <a:lstStyle/>
                    <a:p>
                      <a:pPr algn="ctr" fontAlgn="t"/>
                      <a:r>
                        <a:rPr lang="en-US" sz="700">
                          <a:effectLst/>
                        </a:rPr>
                        <a:t>SS</a:t>
                      </a:r>
                    </a:p>
                  </a:txBody>
                  <a:tcPr marL="37620" marR="37620" marT="18810" marB="188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</a:rPr>
                        <a:t>S</a:t>
                      </a: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</a:rPr>
                        <a:t>tack </a:t>
                      </a:r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</a:rPr>
                        <a:t>S</a:t>
                      </a: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</a:rPr>
                        <a:t>egment</a:t>
                      </a:r>
                    </a:p>
                  </a:txBody>
                  <a:tcPr marL="37620" marR="37620" marT="18810" marB="188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362977"/>
                  </a:ext>
                </a:extLst>
              </a:tr>
              <a:tr h="269456">
                <a:tc gridSpan="17">
                  <a:txBody>
                    <a:bodyPr/>
                    <a:lstStyle/>
                    <a:p>
                      <a:pPr fontAlgn="t"/>
                      <a:r>
                        <a:rPr lang="ru-RU" sz="700" b="1">
                          <a:effectLst/>
                        </a:rPr>
                        <a:t>Указатель команды</a:t>
                      </a:r>
                      <a:br>
                        <a:rPr lang="ru-RU" sz="700">
                          <a:effectLst/>
                        </a:rPr>
                      </a:br>
                      <a:endParaRPr lang="ru-RU" sz="700">
                        <a:effectLst/>
                      </a:endParaRPr>
                    </a:p>
                  </a:txBody>
                  <a:tcPr marL="37620" marR="37620" marT="18810" marB="188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729965"/>
                  </a:ext>
                </a:extLst>
              </a:tr>
              <a:tr h="269456">
                <a:tc gridSpan="16">
                  <a:txBody>
                    <a:bodyPr/>
                    <a:lstStyle/>
                    <a:p>
                      <a:pPr algn="ctr" fontAlgn="t"/>
                      <a:r>
                        <a:rPr lang="en-US" sz="700">
                          <a:effectLst/>
                        </a:rPr>
                        <a:t>IP</a:t>
                      </a:r>
                    </a:p>
                  </a:txBody>
                  <a:tcPr marL="37620" marR="37620" marT="18810" marB="188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700" b="1" dirty="0">
                          <a:solidFill>
                            <a:srgbClr val="000000"/>
                          </a:solidFill>
                          <a:effectLst/>
                        </a:rPr>
                        <a:t>I</a:t>
                      </a:r>
                      <a:r>
                        <a:rPr lang="en-US" sz="700" dirty="0">
                          <a:solidFill>
                            <a:srgbClr val="000000"/>
                          </a:solidFill>
                          <a:effectLst/>
                        </a:rPr>
                        <a:t>nstruction </a:t>
                      </a:r>
                      <a:r>
                        <a:rPr lang="en-US" sz="700" b="1" dirty="0">
                          <a:solidFill>
                            <a:srgbClr val="000000"/>
                          </a:solidFill>
                          <a:effectLst/>
                        </a:rPr>
                        <a:t>P</a:t>
                      </a:r>
                      <a:r>
                        <a:rPr lang="en-US" sz="700" dirty="0">
                          <a:solidFill>
                            <a:srgbClr val="000000"/>
                          </a:solidFill>
                          <a:effectLst/>
                        </a:rPr>
                        <a:t>ointer</a:t>
                      </a:r>
                    </a:p>
                  </a:txBody>
                  <a:tcPr marL="37620" marR="37620" marT="18810" marB="188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409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0226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Организация памяти в реальном режиме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Раньше для указания адреса использовалась пара регистров, например, </a:t>
            </a:r>
            <a:r>
              <a:rPr lang="en-US" dirty="0" err="1"/>
              <a:t>cs:ip</a:t>
            </a:r>
            <a:r>
              <a:rPr lang="en-US" dirty="0"/>
              <a:t>. </a:t>
            </a:r>
            <a:r>
              <a:rPr lang="ru-RU" dirty="0"/>
              <a:t>Адрес = </a:t>
            </a:r>
            <a:r>
              <a:rPr lang="en-US" dirty="0" err="1"/>
              <a:t>cs</a:t>
            </a:r>
            <a:r>
              <a:rPr lang="en-US" dirty="0"/>
              <a:t> &lt;&lt; 4 +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ru-RU" dirty="0"/>
              <a:t>(было актуально во времена 8086, когда регистры были 16 бит, а шина данных – 20 бит)</a:t>
            </a:r>
            <a:endParaRPr lang="en-US" dirty="0"/>
          </a:p>
          <a:p>
            <a:r>
              <a:rPr lang="ru-RU" dirty="0"/>
              <a:t>Адреса, расположенные в одном сегменте (отличающиеся на 16 бит), являются близкими (</a:t>
            </a:r>
            <a:r>
              <a:rPr lang="en-US" dirty="0"/>
              <a:t>near), </a:t>
            </a:r>
            <a:r>
              <a:rPr lang="ru-RU" dirty="0"/>
              <a:t>остальные – далекими </a:t>
            </a:r>
            <a:r>
              <a:rPr lang="en-US" dirty="0"/>
              <a:t>(far)</a:t>
            </a:r>
            <a:r>
              <a:rPr lang="ru-RU" dirty="0"/>
              <a:t>. Переход по дальнему адресу выполнялся дольше, т.к. Приходилось</a:t>
            </a:r>
            <a:r>
              <a:rPr lang="en-US" dirty="0"/>
              <a:t> </a:t>
            </a:r>
            <a:r>
              <a:rPr lang="ru-RU" dirty="0"/>
              <a:t>менять и </a:t>
            </a:r>
            <a:r>
              <a:rPr lang="en-US" dirty="0" err="1"/>
              <a:t>cs</a:t>
            </a:r>
            <a:endParaRPr lang="en-US" dirty="0"/>
          </a:p>
          <a:p>
            <a:r>
              <a:rPr lang="ru-RU" dirty="0"/>
              <a:t>Сейчас регистры стали 32 битными (</a:t>
            </a:r>
            <a:r>
              <a:rPr lang="en-US" dirty="0" err="1"/>
              <a:t>eip</a:t>
            </a:r>
            <a:r>
              <a:rPr lang="en-US" dirty="0"/>
              <a:t>) </a:t>
            </a:r>
            <a:r>
              <a:rPr lang="ru-RU" dirty="0"/>
              <a:t>и нужда в сегментных регистрах отпала</a:t>
            </a:r>
            <a:r>
              <a:rPr lang="en-US" dirty="0"/>
              <a:t> (</a:t>
            </a:r>
            <a:r>
              <a:rPr lang="ru-RU" dirty="0"/>
              <a:t>они ещё используются, но для других целей</a:t>
            </a:r>
            <a:r>
              <a:rPr lang="en-US" dirty="0"/>
              <a:t>)</a:t>
            </a:r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54849D-271E-47CA-BAE0-E1B882825792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0837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Организация памяти в защищенном режиме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Процессор работает в виртуальном 4 ГиБ адресном пространстве</a:t>
            </a:r>
          </a:p>
          <a:p>
            <a:r>
              <a:rPr lang="ru-RU" dirty="0"/>
              <a:t>Пространство нарезается на куски, отображаемые в физическую память. Каждый кусок имеет свой набор разрешений на чтение, запись и выполнение.</a:t>
            </a:r>
          </a:p>
          <a:p>
            <a:r>
              <a:rPr lang="ru-RU" dirty="0"/>
              <a:t>Значения сегментных регистров равны нулю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54849D-271E-47CA-BAE0-E1B882825792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0859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Общий вид программы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entury Gothic" panose="020B0502020202020204" pitchFamily="34" charset="0"/>
              </a:rPr>
              <a:t>.386</a:t>
            </a:r>
            <a:r>
              <a:rPr lang="en-US" dirty="0">
                <a:latin typeface="Century Gothic" panose="020B0502020202020204" pitchFamily="34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Century Gothic" panose="020B0502020202020204" pitchFamily="34" charset="0"/>
              </a:rPr>
              <a:t>; </a:t>
            </a:r>
            <a:r>
              <a:rPr lang="ru-RU" dirty="0">
                <a:solidFill>
                  <a:srgbClr val="00B050"/>
                </a:solidFill>
                <a:latin typeface="Century Gothic" panose="020B0502020202020204" pitchFamily="34" charset="0"/>
              </a:rPr>
              <a:t>Используем систему команд процессора </a:t>
            </a:r>
            <a:r>
              <a:rPr lang="en-US" dirty="0">
                <a:solidFill>
                  <a:srgbClr val="00B050"/>
                </a:solidFill>
                <a:latin typeface="Century Gothic" panose="020B0502020202020204" pitchFamily="34" charset="0"/>
              </a:rPr>
              <a:t>Intel </a:t>
            </a:r>
            <a:r>
              <a:rPr lang="ru-RU" dirty="0">
                <a:solidFill>
                  <a:srgbClr val="00B050"/>
                </a:solidFill>
                <a:latin typeface="Century Gothic" panose="020B0502020202020204" pitchFamily="34" charset="0"/>
              </a:rPr>
              <a:t>80</a:t>
            </a:r>
            <a:r>
              <a:rPr lang="en-US" dirty="0">
                <a:solidFill>
                  <a:srgbClr val="00B050"/>
                </a:solidFill>
                <a:latin typeface="Century Gothic" panose="020B0502020202020204" pitchFamily="34" charset="0"/>
              </a:rPr>
              <a:t>386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entury Gothic" panose="020B0502020202020204" pitchFamily="34" charset="0"/>
              </a:rPr>
              <a:t>.model flat ;</a:t>
            </a:r>
            <a:r>
              <a:rPr lang="ru-RU" dirty="0">
                <a:solidFill>
                  <a:srgbClr val="7030A0"/>
                </a:solidFill>
                <a:latin typeface="Century Gothic" panose="020B0502020202020204" pitchFamily="34" charset="0"/>
              </a:rPr>
              <a:t> </a:t>
            </a:r>
            <a:r>
              <a:rPr lang="ru-RU" dirty="0">
                <a:solidFill>
                  <a:srgbClr val="00B050"/>
                </a:solidFill>
                <a:latin typeface="Century Gothic" panose="020B0502020202020204" pitchFamily="34" charset="0"/>
              </a:rPr>
              <a:t>«Плоская» модель памяти – данные и код в одном адресном пространстве</a:t>
            </a:r>
            <a:endParaRPr lang="en-US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entury Gothic" panose="020B0502020202020204" pitchFamily="34" charset="0"/>
              </a:rPr>
              <a:t>.</a:t>
            </a:r>
            <a:r>
              <a:rPr lang="en-US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const</a:t>
            </a:r>
            <a:r>
              <a:rPr lang="ru-RU" dirty="0">
                <a:latin typeface="Century Gothic" panose="020B0502020202020204" pitchFamily="34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Century Gothic" panose="020B0502020202020204" pitchFamily="34" charset="0"/>
              </a:rPr>
              <a:t>; </a:t>
            </a:r>
            <a:r>
              <a:rPr lang="ru-RU" dirty="0">
                <a:solidFill>
                  <a:srgbClr val="00B050"/>
                </a:solidFill>
                <a:latin typeface="Century Gothic" panose="020B0502020202020204" pitchFamily="34" charset="0"/>
              </a:rPr>
              <a:t>Начало сегмента неизменяемых данных</a:t>
            </a:r>
          </a:p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	</a:t>
            </a:r>
            <a:r>
              <a:rPr lang="en-US" dirty="0" err="1">
                <a:latin typeface="Century Gothic" panose="020B0502020202020204" pitchFamily="34" charset="0"/>
              </a:rPr>
              <a:t>msg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db</a:t>
            </a:r>
            <a:r>
              <a:rPr lang="en-US" dirty="0">
                <a:latin typeface="Century Gothic" panose="020B0502020202020204" pitchFamily="34" charset="0"/>
              </a:rPr>
              <a:t> “Hello, world”, 13, 10, 0	</a:t>
            </a:r>
            <a:r>
              <a:rPr lang="en-US" dirty="0">
                <a:solidFill>
                  <a:srgbClr val="00B050"/>
                </a:solidFill>
                <a:latin typeface="Century Gothic" panose="020B0502020202020204" pitchFamily="34" charset="0"/>
              </a:rPr>
              <a:t>; </a:t>
            </a:r>
            <a:r>
              <a:rPr lang="en-US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db</a:t>
            </a:r>
            <a:r>
              <a:rPr lang="en-US" dirty="0">
                <a:solidFill>
                  <a:srgbClr val="00B050"/>
                </a:solidFill>
                <a:latin typeface="Century Gothic" panose="020B0502020202020204" pitchFamily="34" charset="0"/>
              </a:rPr>
              <a:t> – data byte</a:t>
            </a:r>
          </a:p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	</a:t>
            </a:r>
            <a:r>
              <a:rPr lang="en-US" dirty="0" err="1">
                <a:latin typeface="Century Gothic" panose="020B0502020202020204" pitchFamily="34" charset="0"/>
              </a:rPr>
              <a:t>msglen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dd</a:t>
            </a:r>
            <a:r>
              <a:rPr lang="en-US" dirty="0">
                <a:latin typeface="Century Gothic" panose="020B0502020202020204" pitchFamily="34" charset="0"/>
              </a:rPr>
              <a:t> (</a:t>
            </a:r>
            <a:r>
              <a:rPr lang="en-US" dirty="0" err="1">
                <a:latin typeface="Century Gothic" panose="020B0502020202020204" pitchFamily="34" charset="0"/>
              </a:rPr>
              <a:t>msglen</a:t>
            </a:r>
            <a:r>
              <a:rPr lang="en-US" dirty="0">
                <a:latin typeface="Century Gothic" panose="020B0502020202020204" pitchFamily="34" charset="0"/>
              </a:rPr>
              <a:t> – </a:t>
            </a:r>
            <a:r>
              <a:rPr lang="en-US" dirty="0" err="1">
                <a:latin typeface="Century Gothic" panose="020B0502020202020204" pitchFamily="34" charset="0"/>
              </a:rPr>
              <a:t>msg</a:t>
            </a:r>
            <a:r>
              <a:rPr lang="en-US" dirty="0">
                <a:latin typeface="Century Gothic" panose="020B0502020202020204" pitchFamily="34" charset="0"/>
              </a:rPr>
              <a:t> - 1)	</a:t>
            </a:r>
            <a:r>
              <a:rPr lang="en-US" dirty="0">
                <a:solidFill>
                  <a:srgbClr val="00B050"/>
                </a:solidFill>
                <a:latin typeface="Century Gothic" panose="020B0502020202020204" pitchFamily="34" charset="0"/>
              </a:rPr>
              <a:t>; </a:t>
            </a:r>
            <a:r>
              <a:rPr lang="en-US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dd</a:t>
            </a:r>
            <a:r>
              <a:rPr lang="en-US" dirty="0">
                <a:solidFill>
                  <a:srgbClr val="00B050"/>
                </a:solidFill>
                <a:latin typeface="Century Gothic" panose="020B0502020202020204" pitchFamily="34" charset="0"/>
              </a:rPr>
              <a:t> – data </a:t>
            </a:r>
            <a:r>
              <a:rPr lang="en-US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dword</a:t>
            </a:r>
            <a:endParaRPr lang="en-US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entury Gothic" panose="020B0502020202020204" pitchFamily="34" charset="0"/>
              </a:rPr>
              <a:t>.code</a:t>
            </a:r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Century Gothic" panose="020B0502020202020204" pitchFamily="34" charset="0"/>
              </a:rPr>
              <a:t>; </a:t>
            </a:r>
            <a:r>
              <a:rPr lang="ru-RU" dirty="0">
                <a:solidFill>
                  <a:srgbClr val="00B050"/>
                </a:solidFill>
                <a:latin typeface="Century Gothic" panose="020B0502020202020204" pitchFamily="34" charset="0"/>
              </a:rPr>
              <a:t>Начало сегмента с исполняемыми командами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START:	</a:t>
            </a:r>
            <a:r>
              <a:rPr lang="en-US" dirty="0">
                <a:solidFill>
                  <a:srgbClr val="00B050"/>
                </a:solidFill>
                <a:latin typeface="Century Gothic" panose="020B0502020202020204" pitchFamily="34" charset="0"/>
              </a:rPr>
              <a:t>; </a:t>
            </a:r>
            <a:r>
              <a:rPr lang="ru-RU" dirty="0">
                <a:solidFill>
                  <a:srgbClr val="00B050"/>
                </a:solidFill>
                <a:latin typeface="Century Gothic" panose="020B0502020202020204" pitchFamily="34" charset="0"/>
              </a:rPr>
              <a:t>Метка точки входа</a:t>
            </a:r>
            <a:endParaRPr lang="en-US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entury Gothic" panose="020B0502020202020204" pitchFamily="34" charset="0"/>
              </a:rPr>
              <a:t>	 ; </a:t>
            </a:r>
            <a:r>
              <a:rPr lang="ru-RU" dirty="0">
                <a:solidFill>
                  <a:srgbClr val="00B050"/>
                </a:solidFill>
                <a:latin typeface="Century Gothic" panose="020B0502020202020204" pitchFamily="34" charset="0"/>
              </a:rPr>
              <a:t>Записываем в </a:t>
            </a:r>
            <a:r>
              <a:rPr lang="en-US" dirty="0">
                <a:solidFill>
                  <a:srgbClr val="00B050"/>
                </a:solidFill>
                <a:latin typeface="Century Gothic" panose="020B0502020202020204" pitchFamily="34" charset="0"/>
              </a:rPr>
              <a:t>eax </a:t>
            </a:r>
            <a:r>
              <a:rPr lang="ru-RU" dirty="0">
                <a:solidFill>
                  <a:srgbClr val="00B050"/>
                </a:solidFill>
                <a:latin typeface="Century Gothic" panose="020B0502020202020204" pitchFamily="34" charset="0"/>
              </a:rPr>
              <a:t>адрес </a:t>
            </a:r>
            <a:r>
              <a:rPr lang="en-US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msg</a:t>
            </a:r>
            <a:endParaRPr lang="en-US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  <a:latin typeface="Century Gothic" panose="020B0502020202020204" pitchFamily="34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mov</a:t>
            </a:r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 eax, </a:t>
            </a:r>
            <a:r>
              <a:rPr lang="en-U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msg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entury Gothic" panose="020B0502020202020204" pitchFamily="34" charset="0"/>
              </a:rPr>
              <a:t>	; </a:t>
            </a:r>
            <a:r>
              <a:rPr lang="ru-RU" dirty="0">
                <a:solidFill>
                  <a:srgbClr val="00B050"/>
                </a:solidFill>
                <a:latin typeface="Century Gothic" panose="020B0502020202020204" pitchFamily="34" charset="0"/>
              </a:rPr>
              <a:t>То же самое</a:t>
            </a:r>
            <a:endParaRPr lang="en-US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  <a:latin typeface="Century Gothic" panose="020B0502020202020204" pitchFamily="34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mov</a:t>
            </a:r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 eax, offset </a:t>
            </a:r>
            <a:r>
              <a:rPr lang="en-U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msg</a:t>
            </a:r>
            <a:endParaRPr lang="en-US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entury Gothic" panose="020B0502020202020204" pitchFamily="34" charset="0"/>
              </a:rPr>
              <a:t>	; </a:t>
            </a:r>
            <a:r>
              <a:rPr lang="ru-RU" dirty="0">
                <a:solidFill>
                  <a:srgbClr val="00B050"/>
                </a:solidFill>
                <a:latin typeface="Century Gothic" panose="020B0502020202020204" pitchFamily="34" charset="0"/>
              </a:rPr>
              <a:t>Записываем в </a:t>
            </a:r>
            <a:r>
              <a:rPr lang="en-US" dirty="0">
                <a:solidFill>
                  <a:srgbClr val="00B050"/>
                </a:solidFill>
                <a:latin typeface="Century Gothic" panose="020B0502020202020204" pitchFamily="34" charset="0"/>
              </a:rPr>
              <a:t>eax </a:t>
            </a:r>
            <a:r>
              <a:rPr lang="ru-RU" dirty="0">
                <a:solidFill>
                  <a:srgbClr val="00B050"/>
                </a:solidFill>
                <a:latin typeface="Century Gothic" panose="020B0502020202020204" pitchFamily="34" charset="0"/>
              </a:rPr>
              <a:t>первые четыре буквы</a:t>
            </a:r>
            <a:endParaRPr lang="en-US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entury Gothic" panose="020B0502020202020204" pitchFamily="34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mov</a:t>
            </a:r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 eax, </a:t>
            </a:r>
            <a:r>
              <a:rPr lang="en-U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dword</a:t>
            </a:r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ptr</a:t>
            </a:r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[</a:t>
            </a:r>
            <a:r>
              <a:rPr lang="en-U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msg</a:t>
            </a:r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]</a:t>
            </a:r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  <a:latin typeface="Century Gothic" panose="020B0502020202020204" pitchFamily="34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Century Gothic" panose="020B0502020202020204" pitchFamily="34" charset="0"/>
              </a:rPr>
              <a:t>; </a:t>
            </a:r>
            <a:r>
              <a:rPr lang="ru-RU" dirty="0">
                <a:solidFill>
                  <a:srgbClr val="00B050"/>
                </a:solidFill>
                <a:latin typeface="Century Gothic" panose="020B0502020202020204" pitchFamily="34" charset="0"/>
              </a:rPr>
              <a:t>Продолжаем выполнять содержимое ОЗУ</a:t>
            </a:r>
            <a:endParaRPr lang="en-US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end</a:t>
            </a:r>
            <a:r>
              <a:rPr lang="ru-RU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START	</a:t>
            </a:r>
            <a:r>
              <a:rPr lang="en-US" dirty="0">
                <a:solidFill>
                  <a:srgbClr val="00B050"/>
                </a:solidFill>
                <a:latin typeface="Century Gothic" panose="020B0502020202020204" pitchFamily="34" charset="0"/>
              </a:rPr>
              <a:t>; </a:t>
            </a:r>
            <a:r>
              <a:rPr lang="ru-RU" dirty="0">
                <a:solidFill>
                  <a:srgbClr val="00B050"/>
                </a:solidFill>
                <a:latin typeface="Century Gothic" panose="020B0502020202020204" pitchFamily="34" charset="0"/>
              </a:rPr>
              <a:t>Конец файла, указание точки входа</a:t>
            </a:r>
            <a:endParaRPr lang="en-US" dirty="0">
              <a:solidFill>
                <a:srgbClr val="00B050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54849D-271E-47CA-BAE0-E1B882825792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6604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Вызовы процедур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Каждую процедуру необходимо объявить. </a:t>
            </a:r>
            <a:r>
              <a:rPr lang="en-US" dirty="0" err="1"/>
              <a:t>WinAPI</a:t>
            </a:r>
            <a:r>
              <a:rPr lang="en-US" dirty="0"/>
              <a:t> </a:t>
            </a:r>
            <a:r>
              <a:rPr lang="ru-RU" dirty="0"/>
              <a:t>использует соглашение о вызовах </a:t>
            </a:r>
            <a:r>
              <a:rPr lang="en-US" dirty="0"/>
              <a:t>Pascal.</a:t>
            </a:r>
          </a:p>
          <a:p>
            <a:pPr marL="0" indent="0">
              <a:buNone/>
            </a:pPr>
            <a:r>
              <a:rPr lang="ru-RU" dirty="0"/>
              <a:t>Язык </a:t>
            </a:r>
            <a:r>
              <a:rPr lang="en-US" dirty="0"/>
              <a:t>C++:</a:t>
            </a:r>
          </a:p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VOID WINAPI </a:t>
            </a:r>
            <a:r>
              <a:rPr lang="en-US" dirty="0" err="1">
                <a:latin typeface="Century Gothic" panose="020B0502020202020204" pitchFamily="34" charset="0"/>
              </a:rPr>
              <a:t>ExitProcess</a:t>
            </a:r>
            <a:r>
              <a:rPr lang="en-US" dirty="0">
                <a:latin typeface="Century Gothic" panose="020B0502020202020204" pitchFamily="34" charset="0"/>
              </a:rPr>
              <a:t>( _In_  UINT </a:t>
            </a:r>
            <a:r>
              <a:rPr lang="en-US" dirty="0" err="1">
                <a:latin typeface="Century Gothic" panose="020B0502020202020204" pitchFamily="34" charset="0"/>
              </a:rPr>
              <a:t>uExitCode</a:t>
            </a:r>
            <a:r>
              <a:rPr lang="en-US" dirty="0">
                <a:latin typeface="Century Gothic" panose="020B0502020202020204" pitchFamily="34" charset="0"/>
              </a:rPr>
              <a:t> );</a:t>
            </a:r>
            <a:endParaRPr lang="ru-RU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ru-RU" dirty="0"/>
              <a:t>Ассемблер: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_ExitProcess@4</a:t>
            </a:r>
          </a:p>
          <a:p>
            <a:pPr marL="0" indent="0">
              <a:buNone/>
            </a:pPr>
            <a:endParaRPr lang="en-US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ru-RU" dirty="0"/>
              <a:t>Объявление:</a:t>
            </a:r>
          </a:p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EXTERN _ExitProcess@4:NEAR	</a:t>
            </a:r>
            <a:r>
              <a:rPr lang="en-US" dirty="0">
                <a:solidFill>
                  <a:srgbClr val="00B050"/>
                </a:solidFill>
                <a:latin typeface="Century Gothic" panose="020B0502020202020204" pitchFamily="34" charset="0"/>
              </a:rPr>
              <a:t>; </a:t>
            </a:r>
            <a:r>
              <a:rPr lang="ru-RU" dirty="0">
                <a:solidFill>
                  <a:srgbClr val="00B050"/>
                </a:solidFill>
                <a:latin typeface="Century Gothic" panose="020B0502020202020204" pitchFamily="34" charset="0"/>
              </a:rPr>
              <a:t>Сейчас всё </a:t>
            </a:r>
            <a:r>
              <a:rPr lang="en-US" dirty="0">
                <a:solidFill>
                  <a:srgbClr val="00B050"/>
                </a:solidFill>
                <a:latin typeface="Century Gothic" panose="020B0502020202020204" pitchFamily="34" charset="0"/>
              </a:rPr>
              <a:t>NEAR</a:t>
            </a:r>
          </a:p>
          <a:p>
            <a:pPr marL="0" indent="0">
              <a:buNone/>
            </a:pPr>
            <a:r>
              <a:rPr lang="en-US" dirty="0" err="1">
                <a:latin typeface="Century Gothic" panose="020B0502020202020204" pitchFamily="34" charset="0"/>
              </a:rPr>
              <a:t>ExitProcess</a:t>
            </a:r>
            <a:r>
              <a:rPr lang="ru-RU" dirty="0">
                <a:latin typeface="Century Gothic" panose="020B0502020202020204" pitchFamily="34" charset="0"/>
              </a:rPr>
              <a:t> </a:t>
            </a:r>
            <a:r>
              <a:rPr lang="en-US" dirty="0">
                <a:latin typeface="Century Gothic" panose="020B0502020202020204" pitchFamily="34" charset="0"/>
              </a:rPr>
              <a:t>EQU _ExitProcess@4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54849D-271E-47CA-BAE0-E1B882825792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222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Вызовы процедур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entury Gothic" panose="020B0502020202020204" pitchFamily="34" charset="0"/>
              </a:rPr>
              <a:t>.386</a:t>
            </a:r>
            <a:r>
              <a:rPr lang="en-US" dirty="0">
                <a:latin typeface="Century Gothic" panose="020B0502020202020204" pitchFamily="34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Century Gothic" panose="020B0502020202020204" pitchFamily="34" charset="0"/>
              </a:rPr>
              <a:t>; </a:t>
            </a:r>
            <a:r>
              <a:rPr lang="ru-RU" dirty="0">
                <a:solidFill>
                  <a:srgbClr val="00B050"/>
                </a:solidFill>
                <a:latin typeface="Century Gothic" panose="020B0502020202020204" pitchFamily="34" charset="0"/>
              </a:rPr>
              <a:t>Используем систему команд процессора </a:t>
            </a:r>
            <a:r>
              <a:rPr lang="en-US" dirty="0">
                <a:solidFill>
                  <a:srgbClr val="00B050"/>
                </a:solidFill>
                <a:latin typeface="Century Gothic" panose="020B0502020202020204" pitchFamily="34" charset="0"/>
              </a:rPr>
              <a:t>Intel </a:t>
            </a:r>
            <a:r>
              <a:rPr lang="ru-RU" dirty="0">
                <a:solidFill>
                  <a:srgbClr val="00B050"/>
                </a:solidFill>
                <a:latin typeface="Century Gothic" panose="020B0502020202020204" pitchFamily="34" charset="0"/>
              </a:rPr>
              <a:t>80</a:t>
            </a:r>
            <a:r>
              <a:rPr lang="en-US" dirty="0">
                <a:solidFill>
                  <a:srgbClr val="00B050"/>
                </a:solidFill>
                <a:latin typeface="Century Gothic" panose="020B0502020202020204" pitchFamily="34" charset="0"/>
              </a:rPr>
              <a:t>386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entury Gothic" panose="020B0502020202020204" pitchFamily="34" charset="0"/>
              </a:rPr>
              <a:t>EXTERN </a:t>
            </a:r>
            <a:r>
              <a:rPr lang="en-US" dirty="0" err="1">
                <a:latin typeface="Century Gothic" panose="020B0502020202020204" pitchFamily="34" charset="0"/>
              </a:rPr>
              <a:t>EXTERN</a:t>
            </a:r>
            <a:r>
              <a:rPr lang="en-US" dirty="0">
                <a:latin typeface="Century Gothic" panose="020B0502020202020204" pitchFamily="34" charset="0"/>
              </a:rPr>
              <a:t> _ExitProcess@4:NEAR</a:t>
            </a:r>
            <a:endParaRPr lang="en-US" dirty="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entury Gothic" panose="020B0502020202020204" pitchFamily="34" charset="0"/>
              </a:rPr>
              <a:t>.code</a:t>
            </a:r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Century Gothic" panose="020B0502020202020204" pitchFamily="34" charset="0"/>
              </a:rPr>
              <a:t>; </a:t>
            </a:r>
            <a:r>
              <a:rPr lang="ru-RU" dirty="0">
                <a:solidFill>
                  <a:srgbClr val="00B050"/>
                </a:solidFill>
                <a:latin typeface="Century Gothic" panose="020B0502020202020204" pitchFamily="34" charset="0"/>
              </a:rPr>
              <a:t>Начало сегмента с исполняемыми командами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START:	</a:t>
            </a:r>
            <a:r>
              <a:rPr lang="en-US" dirty="0">
                <a:solidFill>
                  <a:srgbClr val="00B050"/>
                </a:solidFill>
                <a:latin typeface="Century Gothic" panose="020B0502020202020204" pitchFamily="34" charset="0"/>
              </a:rPr>
              <a:t>; </a:t>
            </a:r>
            <a:r>
              <a:rPr lang="ru-RU" dirty="0">
                <a:solidFill>
                  <a:srgbClr val="00B050"/>
                </a:solidFill>
                <a:latin typeface="Century Gothic" panose="020B0502020202020204" pitchFamily="34" charset="0"/>
              </a:rPr>
              <a:t>Метка точки входа</a:t>
            </a:r>
            <a:endParaRPr lang="en-US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entury Gothic" panose="020B0502020202020204" pitchFamily="34" charset="0"/>
              </a:rPr>
              <a:t>	 ; </a:t>
            </a:r>
            <a:r>
              <a:rPr lang="ru-RU" dirty="0">
                <a:solidFill>
                  <a:srgbClr val="00B050"/>
                </a:solidFill>
                <a:latin typeface="Century Gothic" panose="020B0502020202020204" pitchFamily="34" charset="0"/>
              </a:rPr>
              <a:t>Записываем аргумент</a:t>
            </a: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  <a:latin typeface="Century Gothic" panose="020B0502020202020204" pitchFamily="34" charset="0"/>
              </a:rPr>
              <a:t>	</a:t>
            </a:r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push 0	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entury Gothic" panose="020B0502020202020204" pitchFamily="34" charset="0"/>
              </a:rPr>
              <a:t>	; </a:t>
            </a:r>
            <a:r>
              <a:rPr lang="ru-RU" dirty="0">
                <a:solidFill>
                  <a:srgbClr val="00B050"/>
                </a:solidFill>
                <a:latin typeface="Century Gothic" panose="020B0502020202020204" pitchFamily="34" charset="0"/>
              </a:rPr>
              <a:t>Вызываем</a:t>
            </a:r>
            <a:endParaRPr lang="en-US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  <a:latin typeface="Century Gothic" panose="020B0502020202020204" pitchFamily="34" charset="0"/>
              </a:rPr>
              <a:t>	</a:t>
            </a:r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call _ExitProcess@4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entury Gothic" panose="020B0502020202020204" pitchFamily="34" charset="0"/>
              </a:rPr>
              <a:t>	;</a:t>
            </a:r>
            <a:r>
              <a:rPr lang="ru-RU" dirty="0">
                <a:solidFill>
                  <a:srgbClr val="00B050"/>
                </a:solidFill>
                <a:latin typeface="Century Gothic" panose="020B0502020202020204" pitchFamily="34" charset="0"/>
              </a:rPr>
              <a:t> Здесь жизни нет</a:t>
            </a:r>
            <a:endParaRPr lang="en-US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end</a:t>
            </a:r>
            <a:r>
              <a:rPr lang="ru-RU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START	</a:t>
            </a:r>
            <a:r>
              <a:rPr lang="en-US" dirty="0">
                <a:solidFill>
                  <a:srgbClr val="00B050"/>
                </a:solidFill>
                <a:latin typeface="Century Gothic" panose="020B0502020202020204" pitchFamily="34" charset="0"/>
              </a:rPr>
              <a:t>; </a:t>
            </a:r>
            <a:r>
              <a:rPr lang="ru-RU" dirty="0">
                <a:solidFill>
                  <a:srgbClr val="00B050"/>
                </a:solidFill>
                <a:latin typeface="Century Gothic" panose="020B0502020202020204" pitchFamily="34" charset="0"/>
              </a:rPr>
              <a:t>Конец файла, указание точки входа</a:t>
            </a:r>
            <a:endParaRPr lang="en-US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54849D-271E-47CA-BAE0-E1B882825792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5188545"/>
      </p:ext>
    </p:extLst>
  </p:cSld>
  <p:clrMapOvr>
    <a:masterClrMapping/>
  </p:clrMapOvr>
</p:sld>
</file>

<file path=ppt/theme/theme1.xml><?xml version="1.0" encoding="utf-8"?>
<a:theme xmlns:a="http://schemas.openxmlformats.org/drawingml/2006/main" name="ABBYY Corpor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B8BBD03C0CA9408053EDDF7BCDEF99" ma:contentTypeVersion="0" ma:contentTypeDescription="Create a new document." ma:contentTypeScope="" ma:versionID="2317145b41b58f29a065bb1c397990a0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A72EA048-24B7-4070-B858-86CED1CEA1A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FC32196-31AA-43CB-B7A8-5CCD99E51038}">
  <ds:schemaRefs>
    <ds:schemaRef ds:uri="http://purl.org/dc/elements/1.1/"/>
    <ds:schemaRef ds:uri="http://purl.org/dc/dcmitype/"/>
    <ds:schemaRef ds:uri="http://www.w3.org/XML/1998/namespace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548A7336-14AA-4CD0-8F18-E464960BBF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5744e_Presentation_Corporate_Template</Template>
  <TotalTime>24254</TotalTime>
  <Words>816</Words>
  <Application>Microsoft Office PowerPoint</Application>
  <PresentationFormat>Экран (4:3)</PresentationFormat>
  <Paragraphs>363</Paragraphs>
  <Slides>27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2" baseType="lpstr">
      <vt:lpstr>Wingdings</vt:lpstr>
      <vt:lpstr>Century Gothic</vt:lpstr>
      <vt:lpstr>Calibri</vt:lpstr>
      <vt:lpstr>Arial</vt:lpstr>
      <vt:lpstr>ABBYY Corporate</vt:lpstr>
      <vt:lpstr>Теория компиляторов Лекция 10 – ОСНОВЫ АССЕМБЛЕРА</vt:lpstr>
      <vt:lpstr>Регистры процессора</vt:lpstr>
      <vt:lpstr>Матрешка регистров</vt:lpstr>
      <vt:lpstr>Регистры Intel 8086</vt:lpstr>
      <vt:lpstr>Организация памяти в реальном режиме</vt:lpstr>
      <vt:lpstr>Организация памяти в защищенном режиме</vt:lpstr>
      <vt:lpstr>Общий вид программы</vt:lpstr>
      <vt:lpstr>Вызовы процедур</vt:lpstr>
      <vt:lpstr>Вызовы процедур</vt:lpstr>
      <vt:lpstr>Переменные</vt:lpstr>
      <vt:lpstr>Типы данных</vt:lpstr>
      <vt:lpstr>Массивы</vt:lpstr>
      <vt:lpstr>Преобразование типов</vt:lpstr>
      <vt:lpstr>Регистр флагов eflags</vt:lpstr>
      <vt:lpstr>Условные операции</vt:lpstr>
      <vt:lpstr>Условные операции</vt:lpstr>
      <vt:lpstr>Условные операции</vt:lpstr>
      <vt:lpstr>Условные операции</vt:lpstr>
      <vt:lpstr>Циклы</vt:lpstr>
      <vt:lpstr>Структуры</vt:lpstr>
      <vt:lpstr>Цепочечные команды</vt:lpstr>
      <vt:lpstr>Вызов процедур</vt:lpstr>
      <vt:lpstr>Вызов процедур</vt:lpstr>
      <vt:lpstr>Вызов процедур</vt:lpstr>
      <vt:lpstr>Вызов процедур</vt:lpstr>
      <vt:lpstr>Работа в среде Visual Studio 2012</vt:lpstr>
      <vt:lpstr>Работа под Linux</vt:lpstr>
    </vt:vector>
  </TitlesOfParts>
  <Company>ABBYY Europe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Лексический анализ</dc:title>
  <dc:creator>Valery_N@abbyy.com</dc:creator>
  <cp:lastModifiedBy>Егор Яковлев</cp:lastModifiedBy>
  <cp:revision>251</cp:revision>
  <dcterms:created xsi:type="dcterms:W3CDTF">2007-03-05T15:15:23Z</dcterms:created>
  <dcterms:modified xsi:type="dcterms:W3CDTF">2017-02-09T21:44:35Z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0x01010004B8BBD03C0CA9408053EDDF7BCDEF99</vt:lpwstr>
  </property>
</Properties>
</file>