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6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7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4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7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35E-FA82-454A-9643-FF5FEB6B2450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09D6-1A31-4688-8E7C-355EB06A8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3. Потоки в целочисленных сетях. Проталкивание </a:t>
            </a:r>
            <a:r>
              <a:rPr lang="ru-RU" dirty="0" err="1" smtClean="0"/>
              <a:t>предпотока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8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Единичные сети и алгоритм </a:t>
            </a:r>
            <a:r>
              <a:rPr lang="ru-RU" dirty="0" err="1" smtClean="0"/>
              <a:t>Диница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 smtClean="0"/>
              <a:t>Теорема</a:t>
            </a:r>
            <a:r>
              <a:rPr lang="ru-RU" dirty="0" smtClean="0"/>
              <a:t>: алгоритм </a:t>
            </a:r>
            <a:r>
              <a:rPr lang="ru-RU" dirty="0" err="1" smtClean="0"/>
              <a:t>Диница</a:t>
            </a:r>
            <a:r>
              <a:rPr lang="ru-RU" dirty="0" smtClean="0"/>
              <a:t> ищет максимальный поток в единичной сети за время </a:t>
            </a:r>
            <a:r>
              <a:rPr lang="en-US" dirty="0" smtClean="0"/>
              <a:t>O(|E|*min(|V|, |E|</a:t>
            </a:r>
            <a:r>
              <a:rPr lang="ru-RU" baseline="30000" dirty="0" smtClean="0"/>
              <a:t>0.5 </a:t>
            </a:r>
            <a:r>
              <a:rPr lang="en-US" dirty="0" smtClean="0"/>
              <a:t>)).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Заметим, что при итерации алгоритма </a:t>
            </a:r>
            <a:r>
              <a:rPr lang="ru-RU" dirty="0" err="1" smtClean="0"/>
              <a:t>Диница</a:t>
            </a:r>
            <a:r>
              <a:rPr lang="ru-RU" dirty="0" smtClean="0"/>
              <a:t> при пропускании пути насыщаются все ребра пути; следовательно, одна итерация выполняется за время </a:t>
            </a:r>
            <a:r>
              <a:rPr lang="en-US" dirty="0" smtClean="0"/>
              <a:t>O(|E|); </a:t>
            </a:r>
          </a:p>
          <a:p>
            <a:pPr lvl="1"/>
            <a:r>
              <a:rPr lang="ru-RU" dirty="0" smtClean="0"/>
              <a:t>Отсюда, из общих соображений и леммы 3.3 и получаем требуемую оценку на время работы.</a:t>
            </a:r>
          </a:p>
          <a:p>
            <a:r>
              <a:rPr lang="ru-RU" b="1" u="sng" dirty="0" smtClean="0"/>
              <a:t>Упражнение (алгоритм </a:t>
            </a:r>
            <a:r>
              <a:rPr lang="ru-RU" b="1" u="sng" dirty="0" err="1" smtClean="0"/>
              <a:t>Хопкрофта</a:t>
            </a:r>
            <a:r>
              <a:rPr lang="ru-RU" b="1" u="sng" dirty="0" smtClean="0"/>
              <a:t>-Карпа)</a:t>
            </a:r>
            <a:r>
              <a:rPr lang="ru-RU" dirty="0" smtClean="0"/>
              <a:t>: докажите, что с помощью алгоритма </a:t>
            </a:r>
            <a:r>
              <a:rPr lang="ru-RU" dirty="0" err="1" smtClean="0"/>
              <a:t>Диница</a:t>
            </a:r>
            <a:r>
              <a:rPr lang="ru-RU" dirty="0" smtClean="0"/>
              <a:t> можно найти максимальное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в двудольном графе за время </a:t>
            </a:r>
            <a:r>
              <a:rPr lang="en-US" dirty="0" smtClean="0"/>
              <a:t>O(|E||V|</a:t>
            </a:r>
            <a:r>
              <a:rPr lang="ru-RU" baseline="30000" dirty="0" smtClean="0"/>
              <a:t>0.5 </a:t>
            </a:r>
            <a:r>
              <a:rPr lang="en-US" dirty="0" smtClean="0"/>
              <a:t>).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40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еще несколько определений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G = (V, E) – </a:t>
            </a:r>
            <a:r>
              <a:rPr lang="ru-RU" dirty="0" smtClean="0"/>
              <a:t>сеть. Введем </a:t>
            </a:r>
            <a:r>
              <a:rPr lang="ru-RU" b="1" dirty="0" smtClean="0"/>
              <a:t>исходящую и входящую пропускные способности вершины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baseline="30000" dirty="0" smtClean="0"/>
              <a:t>+</a:t>
            </a:r>
            <a:r>
              <a:rPr lang="en-US" dirty="0" smtClean="0"/>
              <a:t>(u)</a:t>
            </a:r>
            <a:r>
              <a:rPr lang="ru-RU" dirty="0" smtClean="0"/>
              <a:t> = ∑</a:t>
            </a:r>
            <a:r>
              <a:rPr lang="en-US" dirty="0" smtClean="0"/>
              <a:t>{c(u, v)|v</a:t>
            </a:r>
            <a:r>
              <a:rPr lang="ru-RU" dirty="0" smtClean="0"/>
              <a:t>∈</a:t>
            </a:r>
            <a:r>
              <a:rPr lang="en-US" dirty="0" smtClean="0"/>
              <a:t>V};</a:t>
            </a:r>
          </a:p>
          <a:p>
            <a:pPr lvl="1"/>
            <a:r>
              <a:rPr lang="en-US" dirty="0" smtClean="0"/>
              <a:t>c</a:t>
            </a:r>
            <a:r>
              <a:rPr lang="en-US" baseline="30000" dirty="0" smtClean="0"/>
              <a:t>-</a:t>
            </a:r>
            <a:r>
              <a:rPr lang="en-US" dirty="0" smtClean="0"/>
              <a:t>(u)</a:t>
            </a:r>
            <a:r>
              <a:rPr lang="ru-RU" dirty="0" smtClean="0"/>
              <a:t> = ∑</a:t>
            </a:r>
            <a:r>
              <a:rPr lang="en-US" dirty="0" smtClean="0"/>
              <a:t>{c(v, </a:t>
            </a:r>
            <a:r>
              <a:rPr lang="en-US" dirty="0"/>
              <a:t>u</a:t>
            </a:r>
            <a:r>
              <a:rPr lang="en-US" dirty="0" smtClean="0"/>
              <a:t>)|v</a:t>
            </a:r>
            <a:r>
              <a:rPr lang="ru-RU" dirty="0" smtClean="0"/>
              <a:t>∈</a:t>
            </a:r>
            <a:r>
              <a:rPr lang="en-US" dirty="0" smtClean="0"/>
              <a:t>V};</a:t>
            </a:r>
          </a:p>
          <a:p>
            <a:r>
              <a:rPr lang="ru-RU" dirty="0" smtClean="0"/>
              <a:t>Определим </a:t>
            </a:r>
            <a:r>
              <a:rPr lang="ru-RU" b="1" dirty="0" smtClean="0"/>
              <a:t>потенциал вершины</a:t>
            </a:r>
            <a:r>
              <a:rPr lang="ru-RU" dirty="0" smtClean="0"/>
              <a:t> </a:t>
            </a:r>
            <a:r>
              <a:rPr lang="en-US" dirty="0" smtClean="0"/>
              <a:t>u: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(u) = min(c</a:t>
            </a:r>
            <a:r>
              <a:rPr lang="en-US" baseline="30000" dirty="0" smtClean="0"/>
              <a:t>+</a:t>
            </a:r>
            <a:r>
              <a:rPr lang="en-US" dirty="0" smtClean="0"/>
              <a:t>(u), c</a:t>
            </a:r>
            <a:r>
              <a:rPr lang="en-US" baseline="30000" dirty="0"/>
              <a:t>-</a:t>
            </a:r>
            <a:r>
              <a:rPr lang="en-US" dirty="0" smtClean="0"/>
              <a:t>(u));</a:t>
            </a:r>
          </a:p>
          <a:p>
            <a:r>
              <a:rPr lang="ru-RU" b="1" dirty="0" smtClean="0"/>
              <a:t>Потенциалом</a:t>
            </a:r>
            <a:r>
              <a:rPr lang="ru-RU" dirty="0" smtClean="0"/>
              <a:t> же </a:t>
            </a:r>
            <a:r>
              <a:rPr lang="ru-RU" b="1" dirty="0" smtClean="0"/>
              <a:t>сети</a:t>
            </a:r>
            <a:r>
              <a:rPr lang="ru-RU" dirty="0" smtClean="0"/>
              <a:t> </a:t>
            </a:r>
            <a:r>
              <a:rPr lang="en-US" dirty="0" smtClean="0"/>
              <a:t>G </a:t>
            </a:r>
            <a:r>
              <a:rPr lang="ru-RU" dirty="0" smtClean="0"/>
              <a:t>назовем число</a:t>
            </a:r>
          </a:p>
          <a:p>
            <a:pPr lvl="1"/>
            <a:r>
              <a:rPr lang="en-US" dirty="0" smtClean="0"/>
              <a:t>P = P(G) = </a:t>
            </a:r>
            <a:r>
              <a:rPr lang="ru-RU" dirty="0" smtClean="0"/>
              <a:t>∑</a:t>
            </a:r>
            <a:r>
              <a:rPr lang="en-US" dirty="0" smtClean="0"/>
              <a:t>{c(v)|v</a:t>
            </a:r>
            <a:r>
              <a:rPr lang="ru-RU" dirty="0" smtClean="0"/>
              <a:t>∈</a:t>
            </a:r>
            <a:r>
              <a:rPr lang="en-US" dirty="0" smtClean="0"/>
              <a:t>V\{s, t}}.</a:t>
            </a:r>
          </a:p>
          <a:p>
            <a:r>
              <a:rPr lang="ru-RU" dirty="0" smtClean="0"/>
              <a:t>Длину же кратчайшего пути из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 </a:t>
            </a:r>
            <a:r>
              <a:rPr lang="ru-RU" dirty="0" smtClean="0"/>
              <a:t>в сети </a:t>
            </a:r>
            <a:r>
              <a:rPr lang="en-US" dirty="0" smtClean="0"/>
              <a:t>G</a:t>
            </a:r>
            <a:r>
              <a:rPr lang="ru-RU" dirty="0" smtClean="0"/>
              <a:t>(в </a:t>
            </a:r>
            <a:r>
              <a:rPr lang="ru-RU" dirty="0" err="1" smtClean="0"/>
              <a:t>т.ч</a:t>
            </a:r>
            <a:r>
              <a:rPr lang="ru-RU" dirty="0" smtClean="0"/>
              <a:t>. Остаточной) будем обозначать как </a:t>
            </a:r>
            <a:r>
              <a:rPr lang="en-US" dirty="0" smtClean="0"/>
              <a:t>l = l(G).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76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b="1" u="sng" dirty="0" smtClean="0"/>
              <a:t>Лемма 3.4</a:t>
            </a:r>
            <a:r>
              <a:rPr lang="ru-RU" dirty="0" smtClean="0"/>
              <a:t>: в целочисленной сети </a:t>
            </a:r>
            <a:r>
              <a:rPr lang="en-US" dirty="0" smtClean="0"/>
              <a:t>G l &lt;= P/F + 1.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Декомпозируем целочисленный максимальный поток </a:t>
            </a:r>
            <a:r>
              <a:rPr lang="en-US" dirty="0" smtClean="0"/>
              <a:t>f, </a:t>
            </a:r>
            <a:r>
              <a:rPr lang="ru-RU" dirty="0" smtClean="0"/>
              <a:t>на </a:t>
            </a:r>
            <a:r>
              <a:rPr lang="en-US" dirty="0" smtClean="0"/>
              <a:t>|f| = F </a:t>
            </a:r>
            <a:r>
              <a:rPr lang="ru-RU" dirty="0" smtClean="0"/>
              <a:t>путей, по каждому из которых течет по потоку величины 1;</a:t>
            </a:r>
          </a:p>
          <a:p>
            <a:pPr lvl="1"/>
            <a:r>
              <a:rPr lang="ru-RU" dirty="0" smtClean="0"/>
              <a:t>Каждый такой путь содержит как минимум </a:t>
            </a:r>
            <a:r>
              <a:rPr lang="en-US" dirty="0" smtClean="0"/>
              <a:t>l-1 </a:t>
            </a:r>
            <a:r>
              <a:rPr lang="ru-RU" dirty="0" smtClean="0"/>
              <a:t>промежуточных вершин;</a:t>
            </a:r>
          </a:p>
          <a:p>
            <a:pPr lvl="1"/>
            <a:r>
              <a:rPr lang="ru-RU" dirty="0" smtClean="0"/>
              <a:t>Через каждую вершину </a:t>
            </a:r>
            <a:r>
              <a:rPr lang="en-US" dirty="0" smtClean="0"/>
              <a:t>u</a:t>
            </a:r>
            <a:r>
              <a:rPr lang="ru-RU" dirty="0" smtClean="0"/>
              <a:t>∈</a:t>
            </a:r>
            <a:r>
              <a:rPr lang="en-US" dirty="0" smtClean="0"/>
              <a:t>V\{s, t} </a:t>
            </a:r>
            <a:r>
              <a:rPr lang="ru-RU" dirty="0" smtClean="0"/>
              <a:t>может проходить не более, чем </a:t>
            </a:r>
            <a:r>
              <a:rPr lang="en-US" dirty="0" smtClean="0"/>
              <a:t>c(u) </a:t>
            </a:r>
            <a:r>
              <a:rPr lang="ru-RU" dirty="0" smtClean="0"/>
              <a:t>путей;</a:t>
            </a:r>
          </a:p>
          <a:p>
            <a:pPr lvl="1"/>
            <a:r>
              <a:rPr lang="ru-RU" dirty="0" smtClean="0"/>
              <a:t>Следовательно, (</a:t>
            </a:r>
            <a:r>
              <a:rPr lang="en-US" dirty="0" smtClean="0"/>
              <a:t>l-1)*F </a:t>
            </a:r>
            <a:r>
              <a:rPr lang="ru-RU" dirty="0" smtClean="0"/>
              <a:t>⩽</a:t>
            </a:r>
            <a:r>
              <a:rPr lang="en-US" dirty="0" smtClean="0"/>
              <a:t> P, </a:t>
            </a:r>
            <a:r>
              <a:rPr lang="ru-RU" dirty="0" smtClean="0"/>
              <a:t>откуда </a:t>
            </a:r>
            <a:r>
              <a:rPr lang="en-US" dirty="0" smtClean="0"/>
              <a:t>l &lt;= P/F + 1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8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7366" y="1340768"/>
            <a:ext cx="9161365" cy="5517232"/>
          </a:xfrm>
        </p:spPr>
        <p:txBody>
          <a:bodyPr/>
          <a:lstStyle/>
          <a:p>
            <a:r>
              <a:rPr lang="ru-RU" b="1" u="sng" dirty="0" smtClean="0"/>
              <a:t>Лемма 3.5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</a:t>
            </a:r>
            <a:r>
              <a:rPr lang="en-US" dirty="0" smtClean="0"/>
              <a:t>; </a:t>
            </a:r>
            <a:r>
              <a:rPr lang="ru-RU" dirty="0" smtClean="0"/>
              <a:t>пусть </a:t>
            </a:r>
            <a:r>
              <a:rPr lang="en-US" dirty="0" smtClean="0"/>
              <a:t>f – </a:t>
            </a:r>
            <a:r>
              <a:rPr lang="ru-RU" dirty="0" smtClean="0"/>
              <a:t>некоторый (не обязательно максимальный) поток в сети </a:t>
            </a:r>
            <a:r>
              <a:rPr lang="en-US" dirty="0" smtClean="0"/>
              <a:t>G.</a:t>
            </a:r>
            <a:r>
              <a:rPr lang="ru-RU" dirty="0"/>
              <a:t> </a:t>
            </a:r>
            <a:r>
              <a:rPr lang="ru-RU" dirty="0" smtClean="0"/>
              <a:t>Тогда </a:t>
            </a:r>
            <a:r>
              <a:rPr lang="en-US" dirty="0" smtClean="0"/>
              <a:t>P(G) = P(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Доказательство оставляем в качестве упражнения.</a:t>
            </a:r>
          </a:p>
          <a:p>
            <a:r>
              <a:rPr lang="ru-RU" b="1" u="sng" dirty="0" smtClean="0"/>
              <a:t>Теорема (первая теорема </a:t>
            </a:r>
            <a:r>
              <a:rPr lang="ru-RU" b="1" u="sng" dirty="0" err="1" smtClean="0"/>
              <a:t>Карзанова</a:t>
            </a:r>
            <a:r>
              <a:rPr lang="ru-RU" b="1" u="sng" dirty="0" smtClean="0"/>
              <a:t>)</a:t>
            </a:r>
            <a:r>
              <a:rPr lang="ru-RU" dirty="0" smtClean="0"/>
              <a:t>: количество итераций в методе блокирующего потока в сети </a:t>
            </a:r>
            <a:r>
              <a:rPr lang="en-US" dirty="0" smtClean="0"/>
              <a:t>G </a:t>
            </a:r>
            <a:r>
              <a:rPr lang="ru-RU" dirty="0" smtClean="0"/>
              <a:t>с целочисленными пропускными способностями не превосходит </a:t>
            </a:r>
            <a:r>
              <a:rPr lang="en-US" dirty="0" smtClean="0"/>
              <a:t>O(P</a:t>
            </a:r>
            <a:r>
              <a:rPr lang="en-US" baseline="30000" dirty="0" smtClean="0"/>
              <a:t>0.5</a:t>
            </a:r>
            <a:r>
              <a:rPr lang="en-US" dirty="0" smtClean="0"/>
              <a:t>).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8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 1-ой теоремы </a:t>
            </a:r>
            <a:r>
              <a:rPr lang="ru-RU" dirty="0" err="1" smtClean="0"/>
              <a:t>Карзанова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P</a:t>
            </a:r>
            <a:r>
              <a:rPr lang="en-US" baseline="30000" dirty="0" smtClean="0"/>
              <a:t>0.5</a:t>
            </a:r>
            <a:r>
              <a:rPr lang="en-US" dirty="0" smtClean="0"/>
              <a:t>, </a:t>
            </a:r>
            <a:r>
              <a:rPr lang="ru-RU" dirty="0" smtClean="0"/>
              <a:t>то все очевидно;</a:t>
            </a:r>
          </a:p>
          <a:p>
            <a:pPr lvl="1"/>
            <a:r>
              <a:rPr lang="ru-RU" dirty="0" smtClean="0"/>
              <a:t>Пусть теперь </a:t>
            </a:r>
            <a:r>
              <a:rPr lang="en-US" dirty="0" smtClean="0"/>
              <a:t>F </a:t>
            </a:r>
            <a:r>
              <a:rPr lang="en-US" dirty="0"/>
              <a:t>&gt;</a:t>
            </a:r>
            <a:r>
              <a:rPr lang="en-US" dirty="0" smtClean="0"/>
              <a:t> P</a:t>
            </a:r>
            <a:r>
              <a:rPr lang="en-US" baseline="30000" dirty="0" smtClean="0"/>
              <a:t>0.5</a:t>
            </a:r>
            <a:r>
              <a:rPr lang="en-US" dirty="0" smtClean="0"/>
              <a:t>, </a:t>
            </a:r>
            <a:r>
              <a:rPr lang="ru-RU" dirty="0" smtClean="0"/>
              <a:t>и пусть прошло ровно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/>
              <a:t>итераций до того момента, когда теку</a:t>
            </a:r>
            <a:r>
              <a:rPr lang="ru-RU" dirty="0"/>
              <a:t>щ</a:t>
            </a:r>
            <a:r>
              <a:rPr lang="ru-RU" dirty="0" smtClean="0"/>
              <a:t>ий поток </a:t>
            </a:r>
            <a:r>
              <a:rPr lang="en-US" dirty="0" smtClean="0"/>
              <a:t>|f|</a:t>
            </a:r>
            <a:r>
              <a:rPr lang="ru-RU" dirty="0" smtClean="0"/>
              <a:t> впервые достиг величины </a:t>
            </a:r>
            <a:r>
              <a:rPr lang="en-US" dirty="0" smtClean="0"/>
              <a:t>F </a:t>
            </a:r>
            <a:r>
              <a:rPr lang="ru-RU" dirty="0" smtClean="0"/>
              <a:t>- </a:t>
            </a:r>
            <a:r>
              <a:rPr lang="en-US" dirty="0" smtClean="0"/>
              <a:t>P</a:t>
            </a:r>
            <a:r>
              <a:rPr lang="en-US" baseline="30000" dirty="0" smtClean="0"/>
              <a:t>0.5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пусть </a:t>
            </a:r>
            <a:r>
              <a:rPr lang="en-US" dirty="0" smtClean="0"/>
              <a:t>f’ – </a:t>
            </a:r>
            <a:r>
              <a:rPr lang="ru-RU" dirty="0" smtClean="0"/>
              <a:t>поток перед </a:t>
            </a:r>
            <a:r>
              <a:rPr lang="en-US" dirty="0" smtClean="0"/>
              <a:t>k-</a:t>
            </a:r>
            <a:r>
              <a:rPr lang="ru-RU" dirty="0" smtClean="0"/>
              <a:t>ой итерацией;</a:t>
            </a:r>
            <a:endParaRPr lang="ru-RU" dirty="0" smtClean="0"/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l – </a:t>
            </a:r>
            <a:r>
              <a:rPr lang="ru-RU" dirty="0" smtClean="0"/>
              <a:t>расстояние в остаточной сети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’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Т.к. величина максимального потока в остаточной сети не превосходит </a:t>
            </a:r>
            <a:r>
              <a:rPr lang="en-US" dirty="0" smtClean="0"/>
              <a:t>P</a:t>
            </a:r>
            <a:r>
              <a:rPr lang="en-US" baseline="30000" dirty="0" smtClean="0"/>
              <a:t>0.5</a:t>
            </a:r>
            <a:r>
              <a:rPr lang="ru-RU" dirty="0" smtClean="0"/>
              <a:t>, то осталось выполнить не более, чем </a:t>
            </a:r>
            <a:r>
              <a:rPr lang="en-US" dirty="0" smtClean="0"/>
              <a:t>P</a:t>
            </a:r>
            <a:r>
              <a:rPr lang="en-US" baseline="30000" dirty="0" smtClean="0"/>
              <a:t>0.5 </a:t>
            </a:r>
            <a:r>
              <a:rPr lang="ru-RU" dirty="0" smtClean="0"/>
              <a:t>итераций;</a:t>
            </a:r>
          </a:p>
          <a:p>
            <a:pPr lvl="1"/>
            <a:r>
              <a:rPr lang="ru-RU" dirty="0" smtClean="0"/>
              <a:t>С другой стороны, в силу роста расстояния от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 smtClean="0"/>
              <a:t>t </a:t>
            </a:r>
            <a:r>
              <a:rPr lang="ru-RU" dirty="0" smtClean="0"/>
              <a:t>от итерации к итерации и леммам 3.4 и 3.5 получаем:    </a:t>
            </a:r>
            <a:r>
              <a:rPr lang="en-US" dirty="0" smtClean="0"/>
              <a:t>k - 1 </a:t>
            </a:r>
            <a:r>
              <a:rPr lang="ru-RU" dirty="0" smtClean="0"/>
              <a:t>⩽</a:t>
            </a:r>
            <a:r>
              <a:rPr lang="en-US" dirty="0" smtClean="0"/>
              <a:t> l </a:t>
            </a:r>
            <a:r>
              <a:rPr lang="ru-RU" dirty="0" smtClean="0"/>
              <a:t>⩽</a:t>
            </a:r>
            <a:r>
              <a:rPr lang="en-US" dirty="0" smtClean="0"/>
              <a:t> P/</a:t>
            </a:r>
            <a:r>
              <a:rPr lang="ru-RU" dirty="0" smtClean="0"/>
              <a:t>(</a:t>
            </a:r>
            <a:r>
              <a:rPr lang="en-US" dirty="0" smtClean="0"/>
              <a:t>F - |</a:t>
            </a:r>
            <a:r>
              <a:rPr lang="en-US" dirty="0" smtClean="0"/>
              <a:t>f</a:t>
            </a:r>
            <a:r>
              <a:rPr lang="en-US" dirty="0" smtClean="0"/>
              <a:t>’</a:t>
            </a:r>
            <a:r>
              <a:rPr lang="en-US" dirty="0" smtClean="0"/>
              <a:t>|) </a:t>
            </a:r>
            <a:r>
              <a:rPr lang="en-US" dirty="0" smtClean="0"/>
              <a:t>+ 1 </a:t>
            </a:r>
            <a:r>
              <a:rPr lang="ru-RU" dirty="0" smtClean="0"/>
              <a:t>⩽</a:t>
            </a:r>
            <a:r>
              <a:rPr lang="en-US" dirty="0" smtClean="0"/>
              <a:t> P/P</a:t>
            </a:r>
            <a:r>
              <a:rPr lang="en-US" baseline="30000" dirty="0" smtClean="0"/>
              <a:t>0.5 </a:t>
            </a:r>
            <a:r>
              <a:rPr lang="en-US" dirty="0" smtClean="0"/>
              <a:t>+ 1 = P</a:t>
            </a:r>
            <a:r>
              <a:rPr lang="en-US" baseline="30000" dirty="0" smtClean="0"/>
              <a:t>0.5</a:t>
            </a:r>
            <a:r>
              <a:rPr lang="ru-RU" baseline="30000" dirty="0" smtClean="0"/>
              <a:t> </a:t>
            </a:r>
            <a:r>
              <a:rPr lang="ru-RU" dirty="0" smtClean="0"/>
              <a:t>+ 1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Таким образом, общее число итераций не превосходит 2*</a:t>
            </a:r>
            <a:r>
              <a:rPr lang="en-US" dirty="0" smtClean="0"/>
              <a:t>P</a:t>
            </a:r>
            <a:r>
              <a:rPr lang="en-US" baseline="30000" dirty="0" smtClean="0"/>
              <a:t>0.5</a:t>
            </a:r>
            <a:r>
              <a:rPr lang="ru-RU" baseline="30000" dirty="0" smtClean="0"/>
              <a:t> </a:t>
            </a:r>
            <a:r>
              <a:rPr lang="ru-RU" dirty="0" smtClean="0"/>
              <a:t>+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O(P</a:t>
            </a:r>
            <a:r>
              <a:rPr lang="en-US" baseline="30000" dirty="0" smtClean="0"/>
              <a:t>0.5</a:t>
            </a:r>
            <a:r>
              <a:rPr lang="ru-RU" dirty="0" smtClean="0"/>
              <a:t>)</a:t>
            </a:r>
            <a:r>
              <a:rPr lang="en-US" dirty="0" smtClean="0"/>
              <a:t>, QED.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4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ru-RU" b="1" u="sng" dirty="0" smtClean="0"/>
              <a:t>Лемма 3.6</a:t>
            </a:r>
            <a:r>
              <a:rPr lang="ru-RU" dirty="0" smtClean="0"/>
              <a:t>: пусть в целочисленной сети </a:t>
            </a:r>
            <a:r>
              <a:rPr lang="en-US" dirty="0" smtClean="0"/>
              <a:t>G = (V, E) </a:t>
            </a:r>
            <a:r>
              <a:rPr lang="ru-RU" dirty="0" smtClean="0"/>
              <a:t>нет кратных ребер. Тогда </a:t>
            </a:r>
            <a:r>
              <a:rPr lang="en-US" dirty="0" smtClean="0"/>
              <a:t>l </a:t>
            </a:r>
            <a:r>
              <a:rPr lang="ru-RU" dirty="0" smtClean="0"/>
              <a:t>⩽</a:t>
            </a:r>
            <a:r>
              <a:rPr lang="en-US" dirty="0" smtClean="0"/>
              <a:t> |V| (2*C/F)</a:t>
            </a:r>
            <a:r>
              <a:rPr lang="en-US" baseline="30000" dirty="0" smtClean="0"/>
              <a:t> 0.5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множество вершин, расстояние до которых от истока </a:t>
            </a:r>
            <a:r>
              <a:rPr lang="en-US" dirty="0" smtClean="0"/>
              <a:t>s </a:t>
            </a:r>
            <a:r>
              <a:rPr lang="ru-RU" dirty="0" smtClean="0"/>
              <a:t>в сети </a:t>
            </a:r>
            <a:r>
              <a:rPr lang="en-US" dirty="0" smtClean="0"/>
              <a:t>G </a:t>
            </a:r>
            <a:r>
              <a:rPr lang="ru-RU" dirty="0" smtClean="0"/>
              <a:t>равно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Пусть 0 ⩽ </a:t>
            </a:r>
            <a:r>
              <a:rPr lang="en-US" dirty="0" err="1"/>
              <a:t>i</a:t>
            </a:r>
            <a:r>
              <a:rPr lang="en-US" dirty="0" smtClean="0"/>
              <a:t> &lt; l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пусть 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= ∪</a:t>
            </a:r>
            <a:r>
              <a:rPr lang="en-US" dirty="0" smtClean="0"/>
              <a:t>{</a:t>
            </a:r>
            <a:r>
              <a:rPr lang="en-US" dirty="0" err="1" smtClean="0"/>
              <a:t>V</a:t>
            </a:r>
            <a:r>
              <a:rPr lang="en-US" baseline="-25000" dirty="0" err="1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|0</a:t>
            </a:r>
            <a:r>
              <a:rPr lang="ru-RU" dirty="0" smtClean="0"/>
              <a:t>⩽</a:t>
            </a:r>
            <a:r>
              <a:rPr lang="en-US" dirty="0" smtClean="0"/>
              <a:t>j</a:t>
            </a:r>
            <a:r>
              <a:rPr lang="ru-RU" dirty="0" smtClean="0"/>
              <a:t>⩽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  <a:r>
              <a:rPr lang="ru-RU" dirty="0" smtClean="0"/>
              <a:t>, и пусть (</a:t>
            </a:r>
            <a:r>
              <a:rPr lang="en-US" dirty="0"/>
              <a:t>S</a:t>
            </a:r>
            <a:r>
              <a:rPr lang="en-US" baseline="-25000" dirty="0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baseline="-25000" dirty="0" smtClean="0"/>
              <a:t>i</a:t>
            </a:r>
            <a:r>
              <a:rPr lang="ru-RU" dirty="0" smtClean="0"/>
              <a:t>) – разрез;</a:t>
            </a:r>
            <a:endParaRPr lang="en-US" dirty="0" smtClean="0"/>
          </a:p>
          <a:p>
            <a:pPr lvl="1"/>
            <a:r>
              <a:rPr lang="ru-RU" dirty="0" smtClean="0"/>
              <a:t>Все ребра разреза (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 T</a:t>
            </a:r>
            <a:r>
              <a:rPr lang="en-US" baseline="-25000" dirty="0" smtClean="0"/>
              <a:t>i</a:t>
            </a:r>
            <a:r>
              <a:rPr lang="ru-RU" dirty="0" smtClean="0"/>
              <a:t>) соединяют </a:t>
            </a:r>
            <a:r>
              <a:rPr lang="en-US" dirty="0" smtClean="0"/>
              <a:t>V</a:t>
            </a:r>
            <a:r>
              <a:rPr lang="en-US" baseline="-25000" dirty="0" smtClean="0"/>
              <a:t>i </a:t>
            </a:r>
            <a:r>
              <a:rPr lang="ru-RU" baseline="-25000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ru-RU" dirty="0" smtClean="0"/>
              <a:t>; следовательно, в силу отсутствия кратных ребер,  </a:t>
            </a:r>
            <a:r>
              <a:rPr lang="en-US" dirty="0" smtClean="0"/>
              <a:t>F</a:t>
            </a:r>
            <a:r>
              <a:rPr lang="ru-RU" dirty="0" smtClean="0"/>
              <a:t> ⩽</a:t>
            </a:r>
            <a:r>
              <a:rPr lang="en-US" dirty="0" smtClean="0"/>
              <a:t> </a:t>
            </a:r>
            <a:r>
              <a:rPr lang="ru-RU" dirty="0" smtClean="0"/>
              <a:t>с(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 T</a:t>
            </a:r>
            <a:r>
              <a:rPr lang="en-US" baseline="-25000" dirty="0" smtClean="0"/>
              <a:t>i</a:t>
            </a:r>
            <a:r>
              <a:rPr lang="ru-RU" dirty="0" smtClean="0"/>
              <a:t>) ⩽  2С</a:t>
            </a:r>
            <a:r>
              <a:rPr lang="en-US" dirty="0" smtClean="0"/>
              <a:t>|V</a:t>
            </a:r>
            <a:r>
              <a:rPr lang="en-US" baseline="-25000" dirty="0" smtClean="0"/>
              <a:t>i </a:t>
            </a:r>
            <a:r>
              <a:rPr lang="en-US" dirty="0" smtClean="0"/>
              <a:t>|*|V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</a:t>
            </a:r>
            <a:r>
              <a:rPr lang="ru-RU" dirty="0" smtClean="0"/>
              <a:t> (вопрос к залу: почему 2?)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Таким образом,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ru-RU" dirty="0" smtClean="0"/>
              <a:t>2С*</a:t>
            </a:r>
            <a:r>
              <a:rPr lang="en-US" dirty="0" smtClean="0"/>
              <a:t>min{|V</a:t>
            </a:r>
            <a:r>
              <a:rPr lang="en-US" baseline="-25000" dirty="0" smtClean="0"/>
              <a:t>i </a:t>
            </a:r>
            <a:r>
              <a:rPr lang="en-US" dirty="0" smtClean="0"/>
              <a:t>|*|V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&lt; l};</a:t>
            </a:r>
          </a:p>
        </p:txBody>
      </p:sp>
    </p:spTree>
    <p:extLst>
      <p:ext uri="{BB962C8B-B14F-4D97-AF65-F5344CB8AC3E}">
        <p14:creationId xmlns:p14="http://schemas.microsoft.com/office/powerpoint/2010/main" val="1394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Доказательство леммы 3.6 – продолжение:</a:t>
            </a:r>
          </a:p>
          <a:p>
            <a:pPr lvl="1"/>
            <a:r>
              <a:rPr lang="ru-RU" dirty="0" smtClean="0"/>
              <a:t>Итак,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ru-RU" dirty="0" smtClean="0"/>
              <a:t>2С*</a:t>
            </a:r>
            <a:r>
              <a:rPr lang="en-US" dirty="0" smtClean="0"/>
              <a:t>min{|V</a:t>
            </a:r>
            <a:r>
              <a:rPr lang="en-US" baseline="-25000" dirty="0" smtClean="0"/>
              <a:t>i </a:t>
            </a:r>
            <a:r>
              <a:rPr lang="en-US" dirty="0" smtClean="0"/>
              <a:t>|*|V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l};</a:t>
            </a:r>
            <a:endParaRPr lang="ru-RU" dirty="0"/>
          </a:p>
          <a:p>
            <a:pPr lvl="1"/>
            <a:r>
              <a:rPr lang="ru-RU" dirty="0" smtClean="0"/>
              <a:t>По неравенству о средних </a:t>
            </a:r>
            <a:r>
              <a:rPr lang="en-US" dirty="0" smtClean="0"/>
              <a:t>min{|V</a:t>
            </a:r>
            <a:r>
              <a:rPr lang="en-US" baseline="-25000" dirty="0" smtClean="0"/>
              <a:t>i </a:t>
            </a:r>
            <a:r>
              <a:rPr lang="en-US" dirty="0" smtClean="0"/>
              <a:t>|*|V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l}</a:t>
            </a:r>
            <a:r>
              <a:rPr lang="ru-RU" dirty="0" smtClean="0"/>
              <a:t> ⩽ </a:t>
            </a:r>
            <a:r>
              <a:rPr lang="en-US" dirty="0" smtClean="0"/>
              <a:t>min{((|V</a:t>
            </a:r>
            <a:r>
              <a:rPr lang="en-US" baseline="-25000" dirty="0" smtClean="0"/>
              <a:t>i </a:t>
            </a:r>
            <a:r>
              <a:rPr lang="en-US" dirty="0" smtClean="0"/>
              <a:t>|+|V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|)/2)</a:t>
            </a:r>
            <a:r>
              <a:rPr lang="en-US" baseline="30000" dirty="0" smtClean="0"/>
              <a:t> 2</a:t>
            </a:r>
            <a:r>
              <a:rPr lang="en-US" dirty="0" smtClean="0"/>
              <a:t>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l};</a:t>
            </a:r>
          </a:p>
          <a:p>
            <a:pPr lvl="1"/>
            <a:r>
              <a:rPr lang="ru-RU" dirty="0" smtClean="0"/>
              <a:t>Очевидно, ∑</a:t>
            </a:r>
            <a:r>
              <a:rPr lang="en-US" dirty="0" smtClean="0"/>
              <a:t>{(|V</a:t>
            </a:r>
            <a:r>
              <a:rPr lang="en-US" baseline="-25000" dirty="0" smtClean="0"/>
              <a:t>i </a:t>
            </a:r>
            <a:r>
              <a:rPr lang="en-US" dirty="0" smtClean="0"/>
              <a:t>|+|V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|)/2</a:t>
            </a:r>
            <a:r>
              <a:rPr lang="en-US" baseline="30000" dirty="0" smtClean="0"/>
              <a:t> </a:t>
            </a:r>
            <a:r>
              <a:rPr lang="en-US" dirty="0" smtClean="0"/>
              <a:t>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l} </a:t>
            </a:r>
            <a:r>
              <a:rPr lang="ru-RU" dirty="0" smtClean="0"/>
              <a:t>⩽</a:t>
            </a:r>
            <a:r>
              <a:rPr lang="en-US" dirty="0" smtClean="0"/>
              <a:t> |V|;</a:t>
            </a:r>
            <a:r>
              <a:rPr lang="ru-RU" dirty="0" smtClean="0"/>
              <a:t> следовательно, по принципу Дирихле:</a:t>
            </a:r>
          </a:p>
          <a:p>
            <a:pPr lvl="2"/>
            <a:r>
              <a:rPr lang="en-US" dirty="0" smtClean="0"/>
              <a:t>min{(|V</a:t>
            </a:r>
            <a:r>
              <a:rPr lang="en-US" baseline="-25000" dirty="0" smtClean="0"/>
              <a:t>i </a:t>
            </a:r>
            <a:r>
              <a:rPr lang="en-US" dirty="0" smtClean="0"/>
              <a:t>|+|V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+1</a:t>
            </a:r>
            <a:r>
              <a:rPr lang="en-US" dirty="0" smtClean="0"/>
              <a:t>|)/2 | 0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l}</a:t>
            </a:r>
            <a:r>
              <a:rPr lang="ru-RU" dirty="0" smtClean="0"/>
              <a:t> ⩽ </a:t>
            </a:r>
            <a:r>
              <a:rPr lang="en-US" dirty="0" smtClean="0"/>
              <a:t>|V|/l;</a:t>
            </a:r>
          </a:p>
          <a:p>
            <a:pPr lvl="1"/>
            <a:r>
              <a:rPr lang="ru-RU" dirty="0" smtClean="0"/>
              <a:t>Таким образом,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2C</a:t>
            </a:r>
            <a:r>
              <a:rPr lang="ru-RU" dirty="0" smtClean="0"/>
              <a:t>(</a:t>
            </a:r>
            <a:r>
              <a:rPr lang="en-US" dirty="0" smtClean="0"/>
              <a:t>|V|/l)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откуда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 </a:t>
            </a:r>
            <a:r>
              <a:rPr lang="en-US" dirty="0" smtClean="0"/>
              <a:t>l </a:t>
            </a:r>
            <a:r>
              <a:rPr lang="ru-RU" dirty="0" smtClean="0"/>
              <a:t>⩽</a:t>
            </a:r>
            <a:r>
              <a:rPr lang="en-US" dirty="0" smtClean="0"/>
              <a:t> |V</a:t>
            </a:r>
            <a:r>
              <a:rPr lang="en-US" smtClean="0"/>
              <a:t>|(</a:t>
            </a:r>
            <a:r>
              <a:rPr lang="en-US" smtClean="0"/>
              <a:t>2C/F)</a:t>
            </a:r>
            <a:r>
              <a:rPr lang="en-US" baseline="30000" smtClean="0"/>
              <a:t>0.5</a:t>
            </a:r>
            <a:r>
              <a:rPr lang="en-US" smtClean="0"/>
              <a:t>, </a:t>
            </a:r>
            <a:r>
              <a:rPr lang="en-US" dirty="0" smtClean="0"/>
              <a:t>QED.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6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b="1" dirty="0" smtClean="0"/>
              <a:t>Теорема (2-ая теорема </a:t>
            </a:r>
            <a:r>
              <a:rPr lang="ru-RU" b="1" dirty="0" err="1" smtClean="0"/>
              <a:t>Карзанова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пусть в целочисленной сети </a:t>
            </a:r>
            <a:r>
              <a:rPr lang="en-US" dirty="0" smtClean="0"/>
              <a:t>G = (V, E) </a:t>
            </a:r>
            <a:r>
              <a:rPr lang="ru-RU" dirty="0" smtClean="0"/>
              <a:t>нет кратных ребер; тогда количество итераций в методе блокирующего потока не превосходит</a:t>
            </a:r>
            <a:r>
              <a:rPr lang="en-US" dirty="0" smtClean="0"/>
              <a:t> O(C</a:t>
            </a:r>
            <a:r>
              <a:rPr lang="en-US" baseline="30000" dirty="0" smtClean="0"/>
              <a:t>1/3</a:t>
            </a:r>
            <a:r>
              <a:rPr lang="en-US" dirty="0" smtClean="0"/>
              <a:t>|V|</a:t>
            </a:r>
            <a:r>
              <a:rPr lang="en-US" baseline="30000" dirty="0" smtClean="0"/>
              <a:t>2/3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 smtClean="0"/>
              <a:t>Доказательство:</a:t>
            </a:r>
            <a:endParaRPr lang="en-US" dirty="0" smtClean="0"/>
          </a:p>
          <a:p>
            <a:pPr lvl="1"/>
            <a:r>
              <a:rPr lang="ru-RU" dirty="0" smtClean="0"/>
              <a:t>Пусть </a:t>
            </a:r>
            <a:r>
              <a:rPr lang="en-US" dirty="0"/>
              <a:t>X</a:t>
            </a:r>
            <a:r>
              <a:rPr lang="en-US" dirty="0" smtClean="0"/>
              <a:t> = C</a:t>
            </a:r>
            <a:r>
              <a:rPr lang="en-US" baseline="30000" dirty="0" smtClean="0"/>
              <a:t>1/3</a:t>
            </a:r>
            <a:r>
              <a:rPr lang="en-US" dirty="0" smtClean="0"/>
              <a:t>|V|</a:t>
            </a:r>
            <a:r>
              <a:rPr lang="en-US" baseline="30000" dirty="0" smtClean="0"/>
              <a:t>2/3</a:t>
            </a:r>
            <a:r>
              <a:rPr lang="ru-RU" dirty="0" smtClean="0"/>
              <a:t>; пусть </a:t>
            </a:r>
            <a:r>
              <a:rPr lang="en-US" dirty="0" smtClean="0"/>
              <a:t>F &gt; X, </a:t>
            </a:r>
            <a:r>
              <a:rPr lang="ru-RU" dirty="0" smtClean="0"/>
              <a:t>и пусть после </a:t>
            </a:r>
            <a:r>
              <a:rPr lang="en-US" dirty="0" smtClean="0"/>
              <a:t>k-</a:t>
            </a:r>
            <a:r>
              <a:rPr lang="ru-RU" dirty="0" smtClean="0"/>
              <a:t>ой итерации величина </a:t>
            </a:r>
            <a:r>
              <a:rPr lang="en-US" dirty="0" smtClean="0"/>
              <a:t>|f| </a:t>
            </a:r>
            <a:r>
              <a:rPr lang="ru-RU" dirty="0" smtClean="0"/>
              <a:t>текущего потока </a:t>
            </a:r>
            <a:r>
              <a:rPr lang="en-US" dirty="0" smtClean="0"/>
              <a:t>f </a:t>
            </a:r>
            <a:r>
              <a:rPr lang="ru-RU" dirty="0" smtClean="0"/>
              <a:t>впервые оказывается больше либо равна </a:t>
            </a:r>
            <a:r>
              <a:rPr lang="en-US" dirty="0" smtClean="0"/>
              <a:t>F – X;</a:t>
            </a:r>
          </a:p>
          <a:p>
            <a:pPr lvl="1"/>
            <a:r>
              <a:rPr lang="ru-RU" dirty="0" smtClean="0"/>
              <a:t>Очевидно, осталось выполнить не более, чем Х + 1 фаз;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3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Целочисленные сети: теоремы </a:t>
            </a:r>
            <a:r>
              <a:rPr lang="ru-RU" dirty="0" err="1" smtClean="0"/>
              <a:t>Карзанова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Доказательство 2-ой теоремы </a:t>
            </a:r>
            <a:r>
              <a:rPr lang="ru-RU" dirty="0" err="1" smtClean="0"/>
              <a:t>Карзанова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 другой стороны, пусть </a:t>
            </a:r>
            <a:r>
              <a:rPr lang="en-US" dirty="0" smtClean="0"/>
              <a:t>k – </a:t>
            </a:r>
            <a:r>
              <a:rPr lang="ru-RU" dirty="0" smtClean="0"/>
              <a:t>количество выполненных на текущий момент итераций, а </a:t>
            </a:r>
            <a:r>
              <a:rPr lang="en-US" dirty="0" smtClean="0"/>
              <a:t>l</a:t>
            </a:r>
            <a:r>
              <a:rPr lang="ru-RU" dirty="0" smtClean="0"/>
              <a:t> – текущее расстояние в остаточной сети от </a:t>
            </a:r>
            <a:r>
              <a:rPr lang="en-US" dirty="0" smtClean="0"/>
              <a:t>s </a:t>
            </a:r>
            <a:r>
              <a:rPr lang="ru-RU" dirty="0" smtClean="0"/>
              <a:t>до </a:t>
            </a:r>
            <a:r>
              <a:rPr lang="en-US" dirty="0" smtClean="0"/>
              <a:t>t;</a:t>
            </a:r>
          </a:p>
          <a:p>
            <a:pPr lvl="1"/>
            <a:r>
              <a:rPr lang="ru-RU" dirty="0" smtClean="0"/>
              <a:t>Тогда по лемме 3.6 </a:t>
            </a:r>
            <a:r>
              <a:rPr lang="en-US" dirty="0" smtClean="0"/>
              <a:t>l </a:t>
            </a:r>
            <a:r>
              <a:rPr lang="ru-RU" dirty="0" smtClean="0"/>
              <a:t>⩽</a:t>
            </a:r>
            <a:r>
              <a:rPr lang="en-US" dirty="0" smtClean="0"/>
              <a:t> |V|*(2C/(F - |f|))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  <a:r>
              <a:rPr lang="ru-RU" dirty="0" smtClean="0"/>
              <a:t>⩽</a:t>
            </a:r>
            <a:r>
              <a:rPr lang="en-US" dirty="0" smtClean="0"/>
              <a:t> |V|*(2C/X)</a:t>
            </a:r>
            <a:r>
              <a:rPr lang="en-US" baseline="30000" dirty="0" smtClean="0"/>
              <a:t>1/2 </a:t>
            </a:r>
            <a:r>
              <a:rPr lang="en-US" dirty="0" smtClean="0"/>
              <a:t>= |V|*(2C/ (C</a:t>
            </a:r>
            <a:r>
              <a:rPr lang="en-US" baseline="30000" dirty="0" smtClean="0"/>
              <a:t>1/3</a:t>
            </a:r>
            <a:r>
              <a:rPr lang="en-US" dirty="0" smtClean="0"/>
              <a:t>|V|</a:t>
            </a:r>
            <a:r>
              <a:rPr lang="en-US" baseline="30000" dirty="0" smtClean="0"/>
              <a:t>2/3</a:t>
            </a:r>
            <a:r>
              <a:rPr lang="en-US" dirty="0" smtClean="0"/>
              <a:t>))</a:t>
            </a:r>
            <a:r>
              <a:rPr lang="en-US" baseline="30000" dirty="0" smtClean="0"/>
              <a:t>1/2  </a:t>
            </a:r>
            <a:r>
              <a:rPr lang="en-US" dirty="0" smtClean="0"/>
              <a:t>= |V|*2</a:t>
            </a:r>
            <a:r>
              <a:rPr lang="en-US" baseline="30000" dirty="0" smtClean="0"/>
              <a:t>1/2 </a:t>
            </a:r>
            <a:r>
              <a:rPr lang="en-US" dirty="0" smtClean="0"/>
              <a:t>*C</a:t>
            </a:r>
            <a:r>
              <a:rPr lang="en-US" baseline="30000" dirty="0" smtClean="0"/>
              <a:t>1/3</a:t>
            </a:r>
            <a:r>
              <a:rPr lang="en-US" dirty="0" smtClean="0"/>
              <a:t>/|V|</a:t>
            </a:r>
            <a:r>
              <a:rPr lang="en-US" baseline="30000" dirty="0" smtClean="0"/>
              <a:t>1/3  </a:t>
            </a:r>
            <a:r>
              <a:rPr lang="en-US" dirty="0" smtClean="0"/>
              <a:t>= O(C</a:t>
            </a:r>
            <a:r>
              <a:rPr lang="en-US" baseline="30000" dirty="0" smtClean="0"/>
              <a:t>1/3</a:t>
            </a:r>
            <a:r>
              <a:rPr lang="en-US" dirty="0" smtClean="0"/>
              <a:t>|V|</a:t>
            </a:r>
            <a:r>
              <a:rPr lang="en-US" baseline="30000" dirty="0" smtClean="0"/>
              <a:t>2/3</a:t>
            </a:r>
            <a:r>
              <a:rPr lang="en-US" dirty="0" smtClean="0"/>
              <a:t>), QED.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9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Проталкивание </a:t>
            </a:r>
            <a:r>
              <a:rPr lang="ru-RU" dirty="0" err="1" smtClean="0"/>
              <a:t>предпотока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Целочисленная 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Очень часто пропускные способности в сетях оказываются целочисленными;</a:t>
            </a:r>
          </a:p>
          <a:p>
            <a:r>
              <a:rPr lang="ru-RU" dirty="0" smtClean="0"/>
              <a:t>Более того, часто оказывается, что в таких сетях максимальная пропускная способность оказывается невелика.</a:t>
            </a:r>
          </a:p>
          <a:p>
            <a:r>
              <a:rPr lang="ru-RU" dirty="0" smtClean="0"/>
              <a:t>Как можно использовать такую дополнительную информацию? Можно ли дополнить уже известные алгоритмы или построить новые, используя информацию о пропускных способностях?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1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общие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идеи метода: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Допустима ситуация, когда в вершину «втекает больше воды, чем вытекает»;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Все вершины расположены на некоторых высотах; исток</a:t>
            </a:r>
            <a:r>
              <a:rPr lang="en-US" dirty="0" smtClean="0"/>
              <a:t> s</a:t>
            </a:r>
            <a:r>
              <a:rPr lang="ru-RU" dirty="0" smtClean="0"/>
              <a:t> расположен на высоте </a:t>
            </a:r>
            <a:r>
              <a:rPr lang="en-US" dirty="0" smtClean="0"/>
              <a:t>|V|, </a:t>
            </a:r>
            <a:r>
              <a:rPr lang="ru-RU" dirty="0" smtClean="0"/>
              <a:t>сток </a:t>
            </a:r>
            <a:r>
              <a:rPr lang="en-US" dirty="0" smtClean="0"/>
              <a:t>t</a:t>
            </a:r>
            <a:r>
              <a:rPr lang="ru-RU" dirty="0" smtClean="0"/>
              <a:t> расположен на высоте 0; вода может течь лишь «вниз»;</a:t>
            </a:r>
          </a:p>
          <a:p>
            <a:pPr marL="971550" lvl="1" indent="-514350">
              <a:buFont typeface="+mj-lt"/>
              <a:buAutoNum type="arabicParenR"/>
            </a:pPr>
            <a:r>
              <a:rPr lang="ru-RU" dirty="0" smtClean="0"/>
              <a:t>Вершины могут «подниматься»; но сделать они это могут, лишь если в них есть избыток, а уменьшить его на текущей высоте они не могут.</a:t>
            </a:r>
          </a:p>
        </p:txBody>
      </p:sp>
    </p:spTree>
    <p:extLst>
      <p:ext uri="{BB962C8B-B14F-4D97-AF65-F5344CB8AC3E}">
        <p14:creationId xmlns:p14="http://schemas.microsoft.com/office/powerpoint/2010/main" val="25468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ru-RU" u="sng" dirty="0" smtClean="0"/>
              <a:t>Определение</a:t>
            </a:r>
            <a:r>
              <a:rPr lang="ru-RU" dirty="0" smtClean="0"/>
              <a:t>: пусть </a:t>
            </a:r>
            <a:r>
              <a:rPr lang="en-US" dirty="0" smtClean="0"/>
              <a:t>G = (V, E) – </a:t>
            </a:r>
            <a:r>
              <a:rPr lang="ru-RU" dirty="0" smtClean="0"/>
              <a:t>сеть; тогда </a:t>
            </a:r>
            <a:r>
              <a:rPr lang="ru-RU" b="1" dirty="0" err="1" smtClean="0"/>
              <a:t>предпотоком</a:t>
            </a:r>
            <a:r>
              <a:rPr lang="ru-RU" b="1" dirty="0" smtClean="0"/>
              <a:t> </a:t>
            </a:r>
            <a:r>
              <a:rPr lang="ru-RU" dirty="0" smtClean="0"/>
              <a:t>является такая функция </a:t>
            </a:r>
            <a:r>
              <a:rPr lang="en-US" dirty="0" smtClean="0"/>
              <a:t>f: E</a:t>
            </a:r>
            <a:r>
              <a:rPr lang="ru-RU" dirty="0" smtClean="0"/>
              <a:t>→</a:t>
            </a:r>
            <a:r>
              <a:rPr lang="ru-RU" dirty="0"/>
              <a:t>ℝ</a:t>
            </a:r>
            <a:r>
              <a:rPr lang="en-US" baseline="-25000" dirty="0" smtClean="0"/>
              <a:t>+</a:t>
            </a:r>
            <a:r>
              <a:rPr lang="en-US" dirty="0" smtClean="0"/>
              <a:t>,</a:t>
            </a:r>
            <a:r>
              <a:rPr lang="ru-RU" dirty="0" smtClean="0"/>
              <a:t> что: </a:t>
            </a:r>
          </a:p>
          <a:p>
            <a:pPr lvl="1"/>
            <a:r>
              <a:rPr lang="ru-RU" dirty="0" smtClean="0"/>
              <a:t>∀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V\{</a:t>
            </a:r>
            <a:r>
              <a:rPr lang="en-US" dirty="0" err="1" smtClean="0"/>
              <a:t>s,t</a:t>
            </a:r>
            <a:r>
              <a:rPr lang="en-US" dirty="0" smtClean="0"/>
              <a:t>}:</a:t>
            </a:r>
            <a:r>
              <a:rPr lang="ru-RU" dirty="0" smtClean="0"/>
              <a:t> </a:t>
            </a:r>
            <a:r>
              <a:rPr lang="en-US" b="1" dirty="0" smtClean="0"/>
              <a:t>e(v) </a:t>
            </a:r>
            <a:r>
              <a:rPr lang="ru-RU" dirty="0" smtClean="0"/>
              <a:t>⩾</a:t>
            </a:r>
            <a:r>
              <a:rPr lang="en-US" dirty="0" smtClean="0"/>
              <a:t> 0</a:t>
            </a:r>
            <a:r>
              <a:rPr lang="ru-RU" dirty="0" smtClean="0"/>
              <a:t>; где </a:t>
            </a:r>
            <a:r>
              <a:rPr lang="en-US" dirty="0" smtClean="0"/>
              <a:t>e(v) = </a:t>
            </a:r>
            <a:r>
              <a:rPr lang="ru-RU" dirty="0" smtClean="0"/>
              <a:t>∑</a:t>
            </a:r>
            <a:r>
              <a:rPr lang="en-US" dirty="0" smtClean="0"/>
              <a:t>{f(e)|</a:t>
            </a:r>
            <a:r>
              <a:rPr lang="en-US" dirty="0" err="1" smtClean="0"/>
              <a:t>e.finish</a:t>
            </a:r>
            <a:r>
              <a:rPr lang="en-US" dirty="0" smtClean="0"/>
              <a:t>=v} - </a:t>
            </a:r>
            <a:r>
              <a:rPr lang="ru-RU" dirty="0" smtClean="0"/>
              <a:t>∑</a:t>
            </a:r>
            <a:r>
              <a:rPr lang="en-US" dirty="0" smtClean="0"/>
              <a:t>{f(e)|</a:t>
            </a:r>
            <a:r>
              <a:rPr lang="en-US" dirty="0" err="1" smtClean="0"/>
              <a:t>e.start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v} – </a:t>
            </a:r>
            <a:r>
              <a:rPr lang="ru-RU" b="1" dirty="0" smtClean="0"/>
              <a:t>избыток</a:t>
            </a:r>
            <a:r>
              <a:rPr lang="en-US" dirty="0" smtClean="0"/>
              <a:t>, </a:t>
            </a:r>
            <a:r>
              <a:rPr lang="ru-RU" dirty="0" smtClean="0"/>
              <a:t>или</a:t>
            </a:r>
            <a:r>
              <a:rPr lang="ru-RU" b="1" dirty="0" smtClean="0"/>
              <a:t> избыточный поток</a:t>
            </a:r>
            <a:r>
              <a:rPr lang="ru-RU" dirty="0" smtClean="0"/>
              <a:t> в вершине </a:t>
            </a:r>
            <a:r>
              <a:rPr lang="en-US" dirty="0" smtClean="0"/>
              <a:t>v;</a:t>
            </a:r>
            <a:r>
              <a:rPr lang="ru-RU" dirty="0" smtClean="0"/>
              <a:t> избыток НЕ определен для </a:t>
            </a:r>
            <a:r>
              <a:rPr lang="en-US" dirty="0" smtClean="0"/>
              <a:t>s </a:t>
            </a:r>
            <a:r>
              <a:rPr lang="ru-RU" dirty="0" smtClean="0"/>
              <a:t>и</a:t>
            </a:r>
            <a:r>
              <a:rPr lang="en-US" dirty="0" smtClean="0"/>
              <a:t> t;</a:t>
            </a:r>
            <a:endParaRPr lang="ru-RU" dirty="0" smtClean="0"/>
          </a:p>
          <a:p>
            <a:pPr lvl="1"/>
            <a:r>
              <a:rPr lang="ru-RU" dirty="0" smtClean="0"/>
              <a:t>∀</a:t>
            </a:r>
            <a:r>
              <a:rPr lang="en-US" dirty="0"/>
              <a:t>e</a:t>
            </a:r>
            <a:r>
              <a:rPr lang="ru-RU" dirty="0" smtClean="0"/>
              <a:t>∈</a:t>
            </a:r>
            <a:r>
              <a:rPr lang="en-US" dirty="0" smtClean="0"/>
              <a:t>E: </a:t>
            </a:r>
            <a:r>
              <a:rPr lang="en-US" dirty="0" err="1" smtClean="0"/>
              <a:t>e.flow</a:t>
            </a:r>
            <a:r>
              <a:rPr lang="en-US" dirty="0" smtClean="0"/>
              <a:t>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n-US" dirty="0" err="1" smtClean="0"/>
              <a:t>e.capacity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Будем говорить, что вершина </a:t>
            </a:r>
            <a:r>
              <a:rPr lang="en-US" dirty="0" smtClean="0"/>
              <a:t>v </a:t>
            </a:r>
            <a:r>
              <a:rPr lang="ru-RU" b="1" dirty="0" smtClean="0"/>
              <a:t>переполненная</a:t>
            </a:r>
            <a:r>
              <a:rPr lang="ru-RU" dirty="0" smtClean="0"/>
              <a:t>, если </a:t>
            </a:r>
            <a:r>
              <a:rPr lang="en-US" dirty="0" smtClean="0"/>
              <a:t>e(v) &gt; 0</a:t>
            </a:r>
            <a:r>
              <a:rPr lang="ru-RU" dirty="0" smtClean="0"/>
              <a:t>.</a:t>
            </a:r>
            <a:endParaRPr lang="ru-RU" b="1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74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высота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процессе алгоритмов, использующих метод </a:t>
            </a:r>
            <a:r>
              <a:rPr lang="ru-RU" dirty="0" err="1" smtClean="0"/>
              <a:t>предпотока</a:t>
            </a:r>
            <a:r>
              <a:rPr lang="ru-RU" dirty="0" smtClean="0"/>
              <a:t>, поддерживается массив-функция </a:t>
            </a:r>
            <a:r>
              <a:rPr lang="en-US" dirty="0" smtClean="0"/>
              <a:t>h: V</a:t>
            </a:r>
            <a:r>
              <a:rPr lang="ru-RU" dirty="0"/>
              <a:t>→</a:t>
            </a:r>
            <a:r>
              <a:rPr lang="ru-RU" dirty="0" smtClean="0"/>
              <a:t>ℤ</a:t>
            </a:r>
            <a:r>
              <a:rPr lang="en-US" baseline="-25000" dirty="0" smtClean="0"/>
              <a:t>+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В каждый момент времени в сети запущен некий </a:t>
            </a:r>
            <a:r>
              <a:rPr lang="ru-RU" dirty="0" err="1" smtClean="0"/>
              <a:t>предпоток</a:t>
            </a:r>
            <a:r>
              <a:rPr lang="ru-RU" dirty="0" smtClean="0"/>
              <a:t> </a:t>
            </a:r>
            <a:r>
              <a:rPr lang="en-US" dirty="0" smtClean="0"/>
              <a:t>f; h </a:t>
            </a:r>
            <a:r>
              <a:rPr lang="ru-RU" dirty="0" smtClean="0"/>
              <a:t>же устроена таким образом, что: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h(s) = |V|; h(t) = 0;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∀</a:t>
            </a:r>
            <a:r>
              <a:rPr lang="en-US" dirty="0" smtClean="0"/>
              <a:t>e</a:t>
            </a:r>
            <a:r>
              <a:rPr lang="ru-RU" dirty="0" smtClean="0"/>
              <a:t>∈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: h(</a:t>
            </a:r>
            <a:r>
              <a:rPr lang="en-US" dirty="0" err="1" smtClean="0"/>
              <a:t>e.start</a:t>
            </a:r>
            <a:r>
              <a:rPr lang="en-US" dirty="0" smtClean="0"/>
              <a:t>) </a:t>
            </a:r>
            <a:r>
              <a:rPr lang="ru-RU" dirty="0" smtClean="0"/>
              <a:t>⩽</a:t>
            </a:r>
            <a:r>
              <a:rPr lang="en-US" dirty="0" smtClean="0"/>
              <a:t> h(</a:t>
            </a:r>
            <a:r>
              <a:rPr lang="en-US" dirty="0" err="1" smtClean="0"/>
              <a:t>e.finish</a:t>
            </a:r>
            <a:r>
              <a:rPr lang="en-US" dirty="0" smtClean="0"/>
              <a:t>) + 1.</a:t>
            </a:r>
            <a:endParaRPr lang="ru-RU" dirty="0" smtClean="0"/>
          </a:p>
          <a:p>
            <a:pPr marL="571500" indent="-514350"/>
            <a:r>
              <a:rPr lang="ru-RU" dirty="0" smtClean="0"/>
              <a:t>Высота не может уменьшаться в процессе; теоретически, она может быть бесконечной; однако применяемые нами операции </a:t>
            </a:r>
            <a:r>
              <a:rPr lang="en-US" dirty="0" smtClean="0"/>
              <a:t>push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relabel</a:t>
            </a:r>
            <a:r>
              <a:rPr lang="ru-RU" dirty="0" smtClean="0"/>
              <a:t> не позволят вершине «улететь» слишком далеко.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71500" indent="-514350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1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4509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операция </a:t>
            </a:r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ush(u, v)</a:t>
            </a:r>
            <a:r>
              <a:rPr lang="ru-RU" dirty="0"/>
              <a:t> </a:t>
            </a:r>
            <a:r>
              <a:rPr lang="ru-RU" dirty="0" smtClean="0"/>
              <a:t>пытается «протолкнуть» максимально возможный поток из вершины </a:t>
            </a:r>
            <a:r>
              <a:rPr lang="en-US" dirty="0" smtClean="0"/>
              <a:t>u</a:t>
            </a:r>
            <a:r>
              <a:rPr lang="ru-RU" dirty="0" smtClean="0"/>
              <a:t> в вершину </a:t>
            </a:r>
            <a:r>
              <a:rPr lang="en-US" dirty="0" smtClean="0"/>
              <a:t>v </a:t>
            </a:r>
            <a:r>
              <a:rPr lang="ru-RU" dirty="0" smtClean="0"/>
              <a:t>по ребру </a:t>
            </a:r>
            <a:r>
              <a:rPr lang="en-US" dirty="0" smtClean="0"/>
              <a:t>(u, v)</a:t>
            </a:r>
            <a:r>
              <a:rPr lang="ru-RU" dirty="0"/>
              <a:t>;</a:t>
            </a:r>
            <a:endParaRPr lang="en-US" dirty="0" smtClean="0"/>
          </a:p>
          <a:p>
            <a:r>
              <a:rPr lang="ru-RU" dirty="0" smtClean="0"/>
              <a:t>Необходимые условия для выполнения </a:t>
            </a:r>
            <a:r>
              <a:rPr lang="en-US" dirty="0" smtClean="0"/>
              <a:t>push:</a:t>
            </a:r>
          </a:p>
          <a:p>
            <a:pPr lvl="1"/>
            <a:r>
              <a:rPr lang="en-US" dirty="0" smtClean="0"/>
              <a:t>e(u) &gt; 0;</a:t>
            </a:r>
          </a:p>
          <a:p>
            <a:pPr lvl="1"/>
            <a:r>
              <a:rPr lang="en-US" dirty="0" smtClean="0"/>
              <a:t>h(u) = h(v) + 1;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(u, v) &gt; 0 (</a:t>
            </a:r>
            <a:r>
              <a:rPr lang="ru-RU" dirty="0" smtClean="0"/>
              <a:t>т.е. в текущей остаточной сети ребро (</a:t>
            </a:r>
            <a:r>
              <a:rPr lang="en-US" dirty="0" smtClean="0"/>
              <a:t>u, v) </a:t>
            </a:r>
            <a:r>
              <a:rPr lang="ru-RU" dirty="0" smtClean="0"/>
              <a:t>существует).</a:t>
            </a:r>
          </a:p>
          <a:p>
            <a:r>
              <a:rPr lang="ru-RU" dirty="0" smtClean="0"/>
              <a:t>Выполняемые действия: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low := min(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(u, v));</a:t>
            </a:r>
          </a:p>
          <a:p>
            <a:pPr lvl="1"/>
            <a:r>
              <a:rPr lang="en-US" dirty="0" smtClean="0"/>
              <a:t>f(u, v) += flow;  f(v, u) -= flow; </a:t>
            </a:r>
          </a:p>
          <a:p>
            <a:pPr lvl="1"/>
            <a:r>
              <a:rPr lang="en-US" dirty="0" smtClean="0"/>
              <a:t>e(u) -= flow;  e(v) += flow;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операция </a:t>
            </a:r>
            <a:r>
              <a:rPr lang="en-US" dirty="0" err="1" smtClean="0"/>
              <a:t>relabel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en-US" dirty="0" err="1" smtClean="0"/>
              <a:t>Relabel</a:t>
            </a:r>
            <a:r>
              <a:rPr lang="en-US" dirty="0" smtClean="0"/>
              <a:t>(u) </a:t>
            </a:r>
            <a:r>
              <a:rPr lang="ru-RU" dirty="0" smtClean="0"/>
              <a:t>увеличивает высоту переполненной вершины таким образом, чтобы избыток можно было «протолкнуть» вниз;</a:t>
            </a:r>
          </a:p>
          <a:p>
            <a:r>
              <a:rPr lang="ru-RU" dirty="0" smtClean="0"/>
              <a:t>Необходимые условия:</a:t>
            </a:r>
          </a:p>
          <a:p>
            <a:pPr lvl="1"/>
            <a:r>
              <a:rPr lang="en-US" dirty="0" smtClean="0"/>
              <a:t>e(u) &gt; 0;</a:t>
            </a:r>
          </a:p>
          <a:p>
            <a:pPr lvl="1"/>
            <a:r>
              <a:rPr lang="ru-RU" dirty="0" smtClean="0"/>
              <a:t>Из вершины </a:t>
            </a:r>
            <a:r>
              <a:rPr lang="en-US" dirty="0" smtClean="0"/>
              <a:t>u</a:t>
            </a:r>
            <a:r>
              <a:rPr lang="ru-RU" dirty="0" smtClean="0"/>
              <a:t> невозможно выполнить </a:t>
            </a:r>
            <a:r>
              <a:rPr lang="en-US" dirty="0" smtClean="0"/>
              <a:t>push; </a:t>
            </a:r>
            <a:r>
              <a:rPr lang="ru-RU" dirty="0" smtClean="0"/>
              <a:t>другими словами, ∀</a:t>
            </a:r>
            <a:r>
              <a:rPr lang="en-US" dirty="0" smtClean="0"/>
              <a:t>v</a:t>
            </a:r>
            <a:r>
              <a:rPr lang="ru-RU" dirty="0" smtClean="0"/>
              <a:t>∈</a:t>
            </a:r>
            <a:r>
              <a:rPr lang="en-US" dirty="0" smtClean="0"/>
              <a:t>V,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(u, v) &gt; 0: h(v) </a:t>
            </a:r>
            <a:r>
              <a:rPr lang="ru-RU" dirty="0" smtClean="0"/>
              <a:t>⩾</a:t>
            </a:r>
            <a:r>
              <a:rPr lang="en-US" dirty="0" smtClean="0"/>
              <a:t> h(u);</a:t>
            </a:r>
          </a:p>
          <a:p>
            <a:r>
              <a:rPr lang="ru-RU" dirty="0" smtClean="0"/>
              <a:t>Выполняемые действия:</a:t>
            </a:r>
          </a:p>
          <a:p>
            <a:pPr lvl="1"/>
            <a:r>
              <a:rPr lang="en-US" dirty="0" smtClean="0"/>
              <a:t>h(u) := 1 + min{h(v) | v</a:t>
            </a:r>
            <a:r>
              <a:rPr lang="ru-RU" dirty="0" smtClean="0"/>
              <a:t>∈</a:t>
            </a:r>
            <a:r>
              <a:rPr lang="en-US" dirty="0" smtClean="0"/>
              <a:t>V,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(u, v) &gt; 0}</a:t>
            </a:r>
          </a:p>
          <a:p>
            <a:r>
              <a:rPr lang="ru-RU" dirty="0" smtClean="0"/>
              <a:t>Очевидно, каждый </a:t>
            </a:r>
            <a:r>
              <a:rPr lang="en-US" dirty="0" err="1" smtClean="0"/>
              <a:t>relabel</a:t>
            </a:r>
            <a:r>
              <a:rPr lang="en-US" dirty="0" smtClean="0"/>
              <a:t> </a:t>
            </a:r>
            <a:r>
              <a:rPr lang="ru-RU" dirty="0" smtClean="0"/>
              <a:t>увеличивает высоту вершины как минимум на 1.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2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ru-RU" dirty="0" err="1" smtClean="0"/>
              <a:t>Предпоток</a:t>
            </a:r>
            <a:r>
              <a:rPr lang="ru-RU" dirty="0" smtClean="0"/>
              <a:t>: общая технология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Алгоритмы, базирующиеся на методе </a:t>
            </a:r>
            <a:r>
              <a:rPr lang="ru-RU" dirty="0" err="1" smtClean="0"/>
              <a:t>предпотока</a:t>
            </a:r>
            <a:r>
              <a:rPr lang="ru-RU" dirty="0" smtClean="0"/>
              <a:t>, устроены следующим образом:</a:t>
            </a:r>
          </a:p>
          <a:p>
            <a:pPr lvl="1"/>
            <a:r>
              <a:rPr lang="ru-RU" dirty="0" smtClean="0"/>
              <a:t>Изначально</a:t>
            </a:r>
            <a:r>
              <a:rPr lang="en-US" dirty="0" smtClean="0"/>
              <a:t> h(s) := |V|, </a:t>
            </a:r>
            <a:r>
              <a:rPr lang="ru-RU" dirty="0" smtClean="0"/>
              <a:t>а для всех остальных вершин, включая сток, </a:t>
            </a:r>
            <a:r>
              <a:rPr lang="en-US" dirty="0" smtClean="0"/>
              <a:t>h(v) := 0;</a:t>
            </a:r>
          </a:p>
          <a:p>
            <a:pPr lvl="1"/>
            <a:r>
              <a:rPr lang="ru-RU" dirty="0" smtClean="0"/>
              <a:t>Пропускаем максимальное количество</a:t>
            </a:r>
            <a:r>
              <a:rPr lang="en-US" dirty="0" smtClean="0"/>
              <a:t> </a:t>
            </a:r>
            <a:r>
              <a:rPr lang="ru-RU" dirty="0" smtClean="0"/>
              <a:t>жидкости по всем ребрам, исходящим из истока; соответствующим образом обновляем избытки;</a:t>
            </a:r>
          </a:p>
          <a:p>
            <a:pPr lvl="1"/>
            <a:r>
              <a:rPr lang="ru-RU" dirty="0" smtClean="0"/>
              <a:t>В каком-то порядке выполняем операции </a:t>
            </a:r>
            <a:r>
              <a:rPr lang="en-US" dirty="0" smtClean="0"/>
              <a:t>push </a:t>
            </a:r>
            <a:r>
              <a:rPr lang="ru-RU" dirty="0" smtClean="0"/>
              <a:t>и </a:t>
            </a:r>
            <a:r>
              <a:rPr lang="en-US" dirty="0" err="1" smtClean="0"/>
              <a:t>relabel</a:t>
            </a:r>
            <a:r>
              <a:rPr lang="en-US" dirty="0" smtClean="0"/>
              <a:t>, </a:t>
            </a:r>
            <a:r>
              <a:rPr lang="ru-RU" dirty="0" smtClean="0"/>
              <a:t>пока все избытки не окажутся нулевыми;</a:t>
            </a:r>
          </a:p>
          <a:p>
            <a:pPr lvl="1"/>
            <a:r>
              <a:rPr lang="ru-RU" dirty="0" smtClean="0"/>
              <a:t>В этом случае, </a:t>
            </a:r>
            <a:r>
              <a:rPr lang="ru-RU" dirty="0" err="1" smtClean="0"/>
              <a:t>предпоток</a:t>
            </a:r>
            <a:r>
              <a:rPr lang="ru-RU" dirty="0" smtClean="0"/>
              <a:t> окажется потоком, причем максимальным!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 в целочисленной сети: базовые определения и 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Сеть </a:t>
            </a:r>
            <a:r>
              <a:rPr lang="en-US" dirty="0" smtClean="0"/>
              <a:t>G = (V, E) </a:t>
            </a:r>
            <a:r>
              <a:rPr lang="ru-RU" dirty="0" smtClean="0"/>
              <a:t>будем называть целочисленной, если все пропускные способности в ней </a:t>
            </a:r>
            <a:r>
              <a:rPr lang="ru-RU" dirty="0" err="1" smtClean="0"/>
              <a:t>целочисленны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Обозначим за С = </a:t>
            </a:r>
            <a:r>
              <a:rPr lang="en-US" dirty="0" smtClean="0"/>
              <a:t>C</a:t>
            </a:r>
            <a:r>
              <a:rPr lang="en-US" baseline="-25000" dirty="0" smtClean="0"/>
              <a:t>G</a:t>
            </a:r>
            <a:r>
              <a:rPr lang="ru-RU" dirty="0" smtClean="0"/>
              <a:t> величину максимальной пропускной способности в сети </a:t>
            </a:r>
            <a:r>
              <a:rPr lang="en-US" dirty="0" smtClean="0"/>
              <a:t>G, </a:t>
            </a:r>
            <a:r>
              <a:rPr lang="ru-RU" dirty="0" smtClean="0"/>
              <a:t>а за </a:t>
            </a:r>
            <a:r>
              <a:rPr lang="en-US" dirty="0" smtClean="0"/>
              <a:t>F – </a:t>
            </a:r>
            <a:r>
              <a:rPr lang="ru-RU" dirty="0" smtClean="0"/>
              <a:t>величину максимального потока</a:t>
            </a:r>
            <a:r>
              <a:rPr lang="en-US" dirty="0" smtClean="0"/>
              <a:t> (</a:t>
            </a:r>
            <a:r>
              <a:rPr lang="ru-RU" dirty="0" smtClean="0"/>
              <a:t>в сети </a:t>
            </a:r>
            <a:r>
              <a:rPr lang="en-US" dirty="0" smtClean="0"/>
              <a:t>G);</a:t>
            </a:r>
          </a:p>
          <a:p>
            <a:r>
              <a:rPr lang="ru-RU" dirty="0" smtClean="0"/>
              <a:t>Очевидно,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|E|</a:t>
            </a:r>
            <a:r>
              <a:rPr lang="ru-RU" dirty="0" smtClean="0"/>
              <a:t> (более того,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|V|, </a:t>
            </a:r>
            <a:r>
              <a:rPr lang="ru-RU" dirty="0" smtClean="0"/>
              <a:t>если в сети нет кратных ребер);</a:t>
            </a:r>
          </a:p>
          <a:p>
            <a:r>
              <a:rPr lang="ru-RU" dirty="0" smtClean="0"/>
              <a:t>Следовательно, алгоритм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 может найти максимальный поток за время </a:t>
            </a:r>
            <a:r>
              <a:rPr lang="en-US" dirty="0" smtClean="0"/>
              <a:t>O(C|E|</a:t>
            </a:r>
            <a:r>
              <a:rPr lang="en-US" baseline="30000" dirty="0" smtClean="0"/>
              <a:t>2</a:t>
            </a:r>
            <a:r>
              <a:rPr lang="en-US" dirty="0" smtClean="0"/>
              <a:t>) (</a:t>
            </a:r>
            <a:r>
              <a:rPr lang="ru-RU" dirty="0" smtClean="0"/>
              <a:t>или </a:t>
            </a:r>
            <a:r>
              <a:rPr lang="en-US" dirty="0" smtClean="0"/>
              <a:t>O(C|V||E|), </a:t>
            </a:r>
            <a:r>
              <a:rPr lang="ru-RU" dirty="0" smtClean="0"/>
              <a:t>если нет кратных ребер).</a:t>
            </a:r>
          </a:p>
        </p:txBody>
      </p:sp>
    </p:spTree>
    <p:extLst>
      <p:ext uri="{BB962C8B-B14F-4D97-AF65-F5344CB8AC3E}">
        <p14:creationId xmlns:p14="http://schemas.microsoft.com/office/powerpoint/2010/main" val="15748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13407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Масштабирование потока: </a:t>
            </a:r>
            <a:br>
              <a:rPr lang="ru-RU" dirty="0" smtClean="0"/>
            </a:br>
            <a:r>
              <a:rPr lang="ru-RU" dirty="0" smtClean="0"/>
              <a:t>базовый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29411"/>
          </a:xfrm>
        </p:spPr>
        <p:txBody>
          <a:bodyPr>
            <a:normAutofit/>
          </a:bodyPr>
          <a:lstStyle/>
          <a:p>
            <a:r>
              <a:rPr lang="ru-RU" dirty="0" smtClean="0"/>
              <a:t>Идея масштабирования: будем пропускать поток в первую очередь по ребрам с «большой» пропускной способностью;</a:t>
            </a:r>
          </a:p>
          <a:p>
            <a:r>
              <a:rPr lang="ru-RU" dirty="0" smtClean="0"/>
              <a:t>Более точно, пусть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r>
              <a:rPr lang="ru-RU" dirty="0" smtClean="0"/>
              <a:t>«пробегает» значения </a:t>
            </a:r>
            <a:r>
              <a:rPr lang="en-US" dirty="0"/>
              <a:t>2</a:t>
            </a:r>
            <a:r>
              <a:rPr lang="en-US" baseline="30000" dirty="0"/>
              <a:t>logC</a:t>
            </a:r>
            <a:r>
              <a:rPr lang="en-US" dirty="0"/>
              <a:t>, 2</a:t>
            </a:r>
            <a:r>
              <a:rPr lang="en-US" baseline="30000" dirty="0"/>
              <a:t>logC-1</a:t>
            </a:r>
            <a:r>
              <a:rPr lang="en-US" dirty="0"/>
              <a:t>, …, 2, </a:t>
            </a:r>
            <a:r>
              <a:rPr lang="en-US" dirty="0" smtClean="0"/>
              <a:t>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для каждого из таких </a:t>
            </a:r>
            <a:r>
              <a:rPr lang="el-GR" dirty="0" smtClean="0"/>
              <a:t>Δ</a:t>
            </a:r>
            <a:r>
              <a:rPr lang="ru-RU" dirty="0" smtClean="0"/>
              <a:t> будем искать дополняющие пути в сети методом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, однако лишь среди ребер с пропускной способностью не меньше </a:t>
            </a:r>
            <a:r>
              <a:rPr lang="el-GR" dirty="0" smtClean="0"/>
              <a:t>Δ</a:t>
            </a:r>
            <a:r>
              <a:rPr lang="ru-RU" dirty="0" smtClean="0"/>
              <a:t>;</a:t>
            </a:r>
          </a:p>
          <a:p>
            <a:r>
              <a:rPr lang="ru-RU" dirty="0" smtClean="0"/>
              <a:t>За какое же время работает такой алгоритм?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0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Масштабирование потока – базовый алгоритм: оценка времени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ru-RU" b="1" u="sng" dirty="0" smtClean="0"/>
              <a:t>Лемма 3.1</a:t>
            </a:r>
            <a:r>
              <a:rPr lang="ru-RU" dirty="0" smtClean="0"/>
              <a:t>: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|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/>
              <a:t>|</a:t>
            </a:r>
            <a:r>
              <a:rPr lang="en-US" dirty="0" smtClean="0"/>
              <a:t>+ 2</a:t>
            </a:r>
            <a:r>
              <a:rPr lang="en-US" baseline="30000" dirty="0" smtClean="0"/>
              <a:t>k</a:t>
            </a:r>
            <a:r>
              <a:rPr lang="en-US" dirty="0" smtClean="0"/>
              <a:t>|E|</a:t>
            </a:r>
            <a:r>
              <a:rPr lang="ru-RU" dirty="0" smtClean="0"/>
              <a:t>, где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ru-RU" dirty="0" smtClean="0"/>
              <a:t>– поток, полученный в результате такой итерации масштабирования, что </a:t>
            </a:r>
            <a:r>
              <a:rPr lang="el-GR" dirty="0" smtClean="0"/>
              <a:t>Δ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ru-RU" dirty="0" smtClean="0"/>
              <a:t>– остаточная сеть после заданной в условии итерации;</a:t>
            </a:r>
          </a:p>
          <a:p>
            <a:pPr lvl="1"/>
            <a:r>
              <a:rPr lang="ru-RU" dirty="0" smtClean="0"/>
              <a:t>Рассмотрим разрез </a:t>
            </a:r>
            <a:r>
              <a:rPr lang="en-US" dirty="0" smtClean="0"/>
              <a:t>(S, T), </a:t>
            </a:r>
            <a:r>
              <a:rPr lang="ru-RU" dirty="0" smtClean="0"/>
              <a:t>где </a:t>
            </a:r>
            <a:r>
              <a:rPr lang="en-US" dirty="0" smtClean="0"/>
              <a:t>S </a:t>
            </a:r>
            <a:r>
              <a:rPr lang="ru-RU" dirty="0" smtClean="0"/>
              <a:t>есть множество доступных в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ru-RU" dirty="0" smtClean="0"/>
              <a:t>из истока </a:t>
            </a:r>
            <a:r>
              <a:rPr lang="en-US" dirty="0" smtClean="0"/>
              <a:t>s </a:t>
            </a:r>
            <a:r>
              <a:rPr lang="ru-RU" dirty="0" smtClean="0"/>
              <a:t>по ребрам с пропускной способностью </a:t>
            </a:r>
            <a:r>
              <a:rPr lang="ru-RU" dirty="0"/>
              <a:t>⩾ </a:t>
            </a:r>
            <a:r>
              <a:rPr lang="el-GR" dirty="0" smtClean="0"/>
              <a:t>Δ </a:t>
            </a:r>
            <a:r>
              <a:rPr lang="ru-RU" dirty="0" smtClean="0"/>
              <a:t>вершин;</a:t>
            </a:r>
          </a:p>
          <a:p>
            <a:pPr lvl="1"/>
            <a:r>
              <a:rPr lang="ru-RU" dirty="0" smtClean="0"/>
              <a:t>Тогда </a:t>
            </a:r>
            <a:r>
              <a:rPr lang="en-US" dirty="0" smtClean="0"/>
              <a:t>F - |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| </a:t>
            </a:r>
            <a:r>
              <a:rPr lang="en-US" dirty="0"/>
              <a:t>=</a:t>
            </a:r>
            <a:r>
              <a:rPr lang="en-US" dirty="0" smtClean="0"/>
              <a:t>|</a:t>
            </a:r>
            <a:r>
              <a:rPr lang="en-US" dirty="0" err="1" smtClean="0"/>
              <a:t>f</a:t>
            </a:r>
            <a:r>
              <a:rPr lang="en-US" baseline="-25000" dirty="0" err="1" smtClean="0"/>
              <a:t>Gk</a:t>
            </a:r>
            <a:r>
              <a:rPr lang="en-US" baseline="-25000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⩽</a:t>
            </a:r>
            <a:r>
              <a:rPr lang="en-US" dirty="0" smtClean="0"/>
              <a:t> c(S, T) </a:t>
            </a:r>
            <a:r>
              <a:rPr lang="ru-RU" dirty="0" smtClean="0"/>
              <a:t>⩽</a:t>
            </a:r>
            <a:r>
              <a:rPr lang="en-US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|E| = 2</a:t>
            </a:r>
            <a:r>
              <a:rPr lang="en-US" baseline="30000" dirty="0" smtClean="0"/>
              <a:t>k </a:t>
            </a:r>
            <a:r>
              <a:rPr lang="en-US" dirty="0" smtClean="0"/>
              <a:t>|E|;</a:t>
            </a:r>
          </a:p>
          <a:p>
            <a:pPr lvl="1"/>
            <a:r>
              <a:rPr lang="ru-RU" dirty="0" smtClean="0"/>
              <a:t>Следовательно, </a:t>
            </a:r>
            <a:r>
              <a:rPr lang="en-US" dirty="0" smtClean="0"/>
              <a:t>F </a:t>
            </a:r>
            <a:r>
              <a:rPr lang="ru-RU" dirty="0" smtClean="0"/>
              <a:t>⩽</a:t>
            </a:r>
            <a:r>
              <a:rPr lang="en-US" dirty="0" smtClean="0"/>
              <a:t> |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| + 2</a:t>
            </a:r>
            <a:r>
              <a:rPr lang="en-US" baseline="30000" dirty="0" smtClean="0"/>
              <a:t>k </a:t>
            </a:r>
            <a:r>
              <a:rPr lang="en-US" dirty="0" smtClean="0"/>
              <a:t>|E|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8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Масштабирование потока – базовый алгоритм: оценка времени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24136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b="1" u="sng" dirty="0" smtClean="0"/>
              <a:t>Лемма 3.2</a:t>
            </a:r>
            <a:r>
              <a:rPr lang="ru-RU" dirty="0" smtClean="0"/>
              <a:t>: суммарное количество найденных увеличивающих путей – </a:t>
            </a:r>
            <a:r>
              <a:rPr lang="en-US" dirty="0" smtClean="0"/>
              <a:t>O(|E| log C).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Рассмотрим итерацию с </a:t>
            </a:r>
            <a:r>
              <a:rPr lang="el-GR" dirty="0" smtClean="0"/>
              <a:t>Δ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Перед этой итерацией, величина максимального потока в остаточной сети не превосходила </a:t>
            </a:r>
            <a:r>
              <a:rPr lang="en-US" dirty="0" smtClean="0"/>
              <a:t>2</a:t>
            </a:r>
            <a:r>
              <a:rPr lang="en-US" baseline="30000" dirty="0" smtClean="0"/>
              <a:t>k+1</a:t>
            </a:r>
            <a:r>
              <a:rPr lang="en-US" dirty="0" smtClean="0"/>
              <a:t>|E| (</a:t>
            </a:r>
            <a:r>
              <a:rPr lang="ru-RU" dirty="0" smtClean="0"/>
              <a:t>лемма 3.1);</a:t>
            </a:r>
            <a:endParaRPr lang="en-US" dirty="0" smtClean="0"/>
          </a:p>
          <a:p>
            <a:pPr lvl="1"/>
            <a:r>
              <a:rPr lang="ru-RU" dirty="0" smtClean="0"/>
              <a:t>Каждый увеличивающий путь на этой итерации увеличивает поток на как минимум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 smtClean="0"/>
              <a:t>; следовательно, общее число увеличивающих путей на одной итерации не превосходит 2</a:t>
            </a:r>
            <a:r>
              <a:rPr lang="en-US" dirty="0" smtClean="0"/>
              <a:t>|E|</a:t>
            </a:r>
            <a:r>
              <a:rPr lang="ru-RU" dirty="0" smtClean="0"/>
              <a:t>, а их общее число не превосходит </a:t>
            </a:r>
            <a:r>
              <a:rPr lang="en-US" dirty="0" smtClean="0"/>
              <a:t>O(|E| log C), QED.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5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Масштабирование потока – базовый алгоритм: оценка времени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 smtClean="0"/>
              <a:t>Теорема (об оценке времени работы)</a:t>
            </a:r>
            <a:r>
              <a:rPr lang="ru-RU" dirty="0" smtClean="0"/>
              <a:t>: время работы рассматриваемого алгоритма – </a:t>
            </a:r>
            <a:r>
              <a:rPr lang="en-US" dirty="0" smtClean="0"/>
              <a:t>O(</a:t>
            </a:r>
            <a:r>
              <a:rPr lang="en-US" dirty="0"/>
              <a:t>|E|</a:t>
            </a:r>
            <a:r>
              <a:rPr lang="en-US" baseline="30000" dirty="0"/>
              <a:t>2</a:t>
            </a:r>
            <a:r>
              <a:rPr lang="en-US" dirty="0" smtClean="0"/>
              <a:t>log C).</a:t>
            </a:r>
          </a:p>
          <a:p>
            <a:r>
              <a:rPr lang="ru-RU" b="1" dirty="0" smtClean="0"/>
              <a:t>Доказательство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Вспомним, что каждый увеличивающий путь можно найти за время </a:t>
            </a:r>
            <a:r>
              <a:rPr lang="en-US" dirty="0" smtClean="0"/>
              <a:t>O(|E|);</a:t>
            </a:r>
            <a:endParaRPr lang="ru-RU" dirty="0" smtClean="0"/>
          </a:p>
          <a:p>
            <a:pPr lvl="1"/>
            <a:r>
              <a:rPr lang="ru-RU" dirty="0" smtClean="0"/>
              <a:t>Следовательно, по лемме 3.2 получаем, что время работы алгоритма не превосходит </a:t>
            </a:r>
            <a:r>
              <a:rPr lang="en-US" dirty="0" smtClean="0"/>
              <a:t>O(|E|) * O(|E| log C) = O(|E|</a:t>
            </a:r>
            <a:r>
              <a:rPr lang="en-US" baseline="30000" dirty="0" smtClean="0"/>
              <a:t>2</a:t>
            </a:r>
            <a:r>
              <a:rPr lang="en-US" dirty="0" smtClean="0"/>
              <a:t>log C), QED.</a:t>
            </a:r>
          </a:p>
          <a:p>
            <a:r>
              <a:rPr lang="ru-RU" dirty="0" smtClean="0"/>
              <a:t>Вопрос на будущее: а если использовать не метод Форда-</a:t>
            </a:r>
            <a:r>
              <a:rPr lang="ru-RU" dirty="0" err="1" smtClean="0"/>
              <a:t>Фалкерсона</a:t>
            </a:r>
            <a:r>
              <a:rPr lang="ru-RU" dirty="0" smtClean="0"/>
              <a:t>, а, например, алгоритм </a:t>
            </a:r>
            <a:r>
              <a:rPr lang="ru-RU" dirty="0" err="1" smtClean="0"/>
              <a:t>Диница</a:t>
            </a:r>
            <a:r>
              <a:rPr lang="ru-RU" dirty="0" smtClean="0"/>
              <a:t>?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7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Единичные сети и метод блокирующих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ru-RU" dirty="0" smtClean="0"/>
              <a:t>Будем называть сеть </a:t>
            </a:r>
            <a:r>
              <a:rPr lang="ru-RU" b="1" dirty="0" smtClean="0"/>
              <a:t>единичной</a:t>
            </a:r>
            <a:r>
              <a:rPr lang="ru-RU" dirty="0" smtClean="0"/>
              <a:t>, если все пропускные способности в ней равны 1.</a:t>
            </a:r>
          </a:p>
          <a:p>
            <a:r>
              <a:rPr lang="ru-RU" b="1" u="sng" dirty="0" smtClean="0"/>
              <a:t>Лемма 3.3</a:t>
            </a:r>
            <a:r>
              <a:rPr lang="ru-RU" dirty="0" smtClean="0"/>
              <a:t>: метод блокирующих потоков в единичной сети совершает не более, чем </a:t>
            </a:r>
            <a:r>
              <a:rPr lang="en-US" dirty="0" smtClean="0"/>
              <a:t>O(|E|</a:t>
            </a:r>
            <a:r>
              <a:rPr lang="ru-RU" baseline="30000" dirty="0" smtClean="0"/>
              <a:t>0.5</a:t>
            </a:r>
            <a:r>
              <a:rPr lang="en-US" dirty="0" smtClean="0"/>
              <a:t>)</a:t>
            </a:r>
            <a:r>
              <a:rPr lang="ru-RU" dirty="0" smtClean="0"/>
              <a:t> итераций.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На каждой итерации найденный поток увеличивается как минимум на один;</a:t>
            </a:r>
          </a:p>
          <a:p>
            <a:pPr lvl="1"/>
            <a:r>
              <a:rPr lang="ru-RU" dirty="0" smtClean="0"/>
              <a:t>Пусть было выполнено </a:t>
            </a:r>
            <a:r>
              <a:rPr lang="en-US" dirty="0" smtClean="0"/>
              <a:t>|E|</a:t>
            </a:r>
            <a:r>
              <a:rPr lang="ru-RU" baseline="30000" dirty="0" smtClean="0"/>
              <a:t>0.5 </a:t>
            </a:r>
            <a:r>
              <a:rPr lang="ru-RU" dirty="0" smtClean="0"/>
              <a:t>итераций поиска блокирующего потока; пусть </a:t>
            </a:r>
            <a:r>
              <a:rPr lang="en-US" dirty="0" err="1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остаточная сеть, и </a:t>
            </a:r>
            <a:r>
              <a:rPr lang="en-US" dirty="0" smtClean="0"/>
              <a:t>f’ – </a:t>
            </a:r>
            <a:r>
              <a:rPr lang="ru-RU" dirty="0" smtClean="0"/>
              <a:t>максимальный поток в ней;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4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Единичные сети и метод блокирующих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dirty="0" smtClean="0"/>
              <a:t>Доказательство леммы 3.3 – продолжение: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’ </a:t>
            </a:r>
            <a:r>
              <a:rPr lang="ru-RU" dirty="0" smtClean="0"/>
              <a:t>можно декомпозировать на пути и циклы, причем эти пути и циклы не пересекаются по ребрам (пересечение по вершинам возможно);</a:t>
            </a:r>
          </a:p>
          <a:p>
            <a:pPr lvl="1"/>
            <a:r>
              <a:rPr lang="ru-RU" dirty="0" smtClean="0"/>
              <a:t>Каждый путь состоит из как минимум </a:t>
            </a:r>
            <a:r>
              <a:rPr lang="en-US" dirty="0" smtClean="0"/>
              <a:t>|E|</a:t>
            </a:r>
            <a:r>
              <a:rPr lang="ru-RU" baseline="30000" dirty="0" smtClean="0"/>
              <a:t>0.5 </a:t>
            </a:r>
            <a:r>
              <a:rPr lang="ru-RU" dirty="0" smtClean="0"/>
              <a:t>ребер; следовательно, этих путей всего не больше, чем </a:t>
            </a:r>
            <a:r>
              <a:rPr lang="en-US" dirty="0" smtClean="0"/>
              <a:t>|E| / |E|</a:t>
            </a:r>
            <a:r>
              <a:rPr lang="ru-RU" baseline="30000" dirty="0" smtClean="0"/>
              <a:t>0.5</a:t>
            </a:r>
            <a:r>
              <a:rPr lang="en-US" baseline="30000" dirty="0" smtClean="0"/>
              <a:t> </a:t>
            </a:r>
            <a:r>
              <a:rPr lang="en-US" dirty="0" smtClean="0"/>
              <a:t>=|E|</a:t>
            </a:r>
            <a:r>
              <a:rPr lang="ru-RU" baseline="30000" dirty="0" smtClean="0"/>
              <a:t>0.5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Таким образом, </a:t>
            </a:r>
            <a:r>
              <a:rPr lang="en-US" dirty="0" smtClean="0"/>
              <a:t>|f’| </a:t>
            </a:r>
            <a:r>
              <a:rPr lang="ru-RU" dirty="0" smtClean="0"/>
              <a:t>⩽</a:t>
            </a:r>
            <a:r>
              <a:rPr lang="en-US" dirty="0" smtClean="0"/>
              <a:t> |E|</a:t>
            </a:r>
            <a:r>
              <a:rPr lang="ru-RU" baseline="30000" dirty="0" smtClean="0"/>
              <a:t>0.5</a:t>
            </a:r>
            <a:r>
              <a:rPr lang="ru-RU" dirty="0" smtClean="0"/>
              <a:t>; следовательно, методу осталось выполнить не более, чем </a:t>
            </a:r>
            <a:r>
              <a:rPr lang="en-US" dirty="0" smtClean="0"/>
              <a:t>|E|</a:t>
            </a:r>
            <a:r>
              <a:rPr lang="ru-RU" baseline="30000" dirty="0" smtClean="0"/>
              <a:t>0.5 </a:t>
            </a:r>
            <a:r>
              <a:rPr lang="ru-RU" dirty="0" smtClean="0"/>
              <a:t>итераций, а суммарно этот метод выполняет не более, чем 2</a:t>
            </a:r>
            <a:r>
              <a:rPr lang="en-US" dirty="0" smtClean="0"/>
              <a:t> |E|</a:t>
            </a:r>
            <a:r>
              <a:rPr lang="ru-RU" baseline="30000" dirty="0" smtClean="0"/>
              <a:t>0.5</a:t>
            </a:r>
            <a:r>
              <a:rPr lang="ru-RU" dirty="0" smtClean="0"/>
              <a:t> = </a:t>
            </a:r>
            <a:r>
              <a:rPr lang="en-US" dirty="0" smtClean="0"/>
              <a:t>O(|E|</a:t>
            </a:r>
            <a:r>
              <a:rPr lang="ru-RU" baseline="30000" dirty="0" smtClean="0"/>
              <a:t>0.5 </a:t>
            </a:r>
            <a:r>
              <a:rPr lang="en-US" dirty="0" smtClean="0"/>
              <a:t>) </a:t>
            </a:r>
            <a:r>
              <a:rPr lang="ru-RU" dirty="0" smtClean="0"/>
              <a:t>итераций, </a:t>
            </a:r>
            <a:r>
              <a:rPr lang="en-US" dirty="0" smtClean="0"/>
              <a:t>QED.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5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2279</Words>
  <Application>Microsoft Office PowerPoint</Application>
  <PresentationFormat>Экран (4:3)</PresentationFormat>
  <Paragraphs>151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Алгоритмы и структуры данных – 2-ой курс</vt:lpstr>
      <vt:lpstr>Целочисленная сеть</vt:lpstr>
      <vt:lpstr>Поток в целочисленной сети: базовые определения и замечания</vt:lpstr>
      <vt:lpstr>Масштабирование потока:  базовый алгоритм</vt:lpstr>
      <vt:lpstr>Масштабирование потока – базовый алгоритм: оценка времени работы</vt:lpstr>
      <vt:lpstr>Масштабирование потока – базовый алгоритм: оценка времени работы</vt:lpstr>
      <vt:lpstr>Масштабирование потока – базовый алгоритм: оценка времени работы</vt:lpstr>
      <vt:lpstr>Единичные сети и метод блокирующих потоков</vt:lpstr>
      <vt:lpstr>Единичные сети и метод блокирующих потоков</vt:lpstr>
      <vt:lpstr>Единичные сети и алгоритм Диница</vt:lpstr>
      <vt:lpstr>Целочисленные сети: еще несколько определений</vt:lpstr>
      <vt:lpstr>Целочисленные сети: теоремы Карзанова</vt:lpstr>
      <vt:lpstr>Целочисленные сети: теоремы Карзанова</vt:lpstr>
      <vt:lpstr>Целочисленные сети: теоремы Карзанова</vt:lpstr>
      <vt:lpstr>Целочисленные сети: теоремы Карзанова</vt:lpstr>
      <vt:lpstr>Целочисленные сети: теоремы Карзанова</vt:lpstr>
      <vt:lpstr>Целочисленные сети: теоремы Карзанова</vt:lpstr>
      <vt:lpstr>Целочисленные сети: теоремы Карзанова</vt:lpstr>
      <vt:lpstr>Проталкивание предпотока</vt:lpstr>
      <vt:lpstr>Предпоток: общие идеи</vt:lpstr>
      <vt:lpstr>Предпоток: определения</vt:lpstr>
      <vt:lpstr>Предпоток: высота</vt:lpstr>
      <vt:lpstr>Предпоток: операция push</vt:lpstr>
      <vt:lpstr>Предпоток: операция relabel</vt:lpstr>
      <vt:lpstr>Предпоток: общая технология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50</cp:revision>
  <dcterms:created xsi:type="dcterms:W3CDTF">2016-09-15T12:47:45Z</dcterms:created>
  <dcterms:modified xsi:type="dcterms:W3CDTF">2016-09-16T10:30:40Z</dcterms:modified>
</cp:coreProperties>
</file>