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7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5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86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8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1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38BB-277C-491D-9C54-2372AEF704D7}" type="datetimeFigureOut">
              <a:rPr lang="ru-RU" smtClean="0"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6F4F-7642-4423-A019-00DB38770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1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4. Проталкивание </a:t>
            </a:r>
            <a:r>
              <a:rPr lang="ru-RU" dirty="0" err="1" smtClean="0"/>
              <a:t>предпотока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0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b="1" u="sng" dirty="0" smtClean="0"/>
              <a:t>Лемма 4.5</a:t>
            </a:r>
            <a:r>
              <a:rPr lang="ru-RU" dirty="0" smtClean="0"/>
              <a:t>: пусть </a:t>
            </a:r>
            <a:r>
              <a:rPr lang="en-US" dirty="0" smtClean="0"/>
              <a:t>f – </a:t>
            </a:r>
            <a:r>
              <a:rPr lang="ru-RU" dirty="0" err="1" smtClean="0"/>
              <a:t>предпоток</a:t>
            </a:r>
            <a:r>
              <a:rPr lang="ru-RU" dirty="0" smtClean="0"/>
              <a:t> в сети </a:t>
            </a:r>
            <a:r>
              <a:rPr lang="en-US" dirty="0" smtClean="0"/>
              <a:t>G</a:t>
            </a:r>
            <a:r>
              <a:rPr lang="ru-RU" dirty="0" smtClean="0"/>
              <a:t>, и пусть </a:t>
            </a:r>
            <a:r>
              <a:rPr lang="en-US" dirty="0" smtClean="0"/>
              <a:t>x – </a:t>
            </a:r>
            <a:r>
              <a:rPr lang="ru-RU" dirty="0" smtClean="0"/>
              <a:t>переполненная вершина. Тогда в остаточной сети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ru-RU" baseline="-25000" dirty="0" smtClean="0"/>
              <a:t> </a:t>
            </a:r>
            <a:r>
              <a:rPr lang="ru-RU" dirty="0" smtClean="0"/>
              <a:t>есть путь из </a:t>
            </a:r>
            <a:r>
              <a:rPr lang="en-US" dirty="0" smtClean="0"/>
              <a:t>x </a:t>
            </a:r>
            <a:r>
              <a:rPr lang="ru-RU" dirty="0" smtClean="0"/>
              <a:t>в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/>
              <a:t>x</a:t>
            </a:r>
            <a:r>
              <a:rPr lang="en-US" dirty="0" smtClean="0"/>
              <a:t> – </a:t>
            </a:r>
            <a:r>
              <a:rPr lang="ru-RU" dirty="0" smtClean="0"/>
              <a:t>переполненная вершина, из которой нет пути в </a:t>
            </a:r>
            <a:r>
              <a:rPr lang="en-US" dirty="0" smtClean="0"/>
              <a:t>s;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U </a:t>
            </a:r>
            <a:r>
              <a:rPr lang="ru-RU" dirty="0" smtClean="0"/>
              <a:t>⊆</a:t>
            </a:r>
            <a:r>
              <a:rPr lang="en-US" dirty="0" smtClean="0"/>
              <a:t> V, U := {v</a:t>
            </a:r>
            <a:r>
              <a:rPr lang="ru-RU" dirty="0" smtClean="0"/>
              <a:t>∈</a:t>
            </a:r>
            <a:r>
              <a:rPr lang="en-US" dirty="0" smtClean="0"/>
              <a:t>V | </a:t>
            </a:r>
            <a:r>
              <a:rPr lang="ru-RU" dirty="0" smtClean="0"/>
              <a:t>в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ru-RU" baseline="-25000" dirty="0" smtClean="0"/>
              <a:t> </a:t>
            </a:r>
            <a:r>
              <a:rPr lang="ru-RU" dirty="0" smtClean="0"/>
              <a:t>есть путь из 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v};</a:t>
            </a:r>
            <a:endParaRPr lang="ru-RU" dirty="0" smtClean="0"/>
          </a:p>
          <a:p>
            <a:pPr lvl="1"/>
            <a:r>
              <a:rPr lang="ru-RU" dirty="0" smtClean="0"/>
              <a:t>В некоторых вершинах множества </a:t>
            </a:r>
            <a:r>
              <a:rPr lang="en-US" dirty="0" smtClean="0"/>
              <a:t>U </a:t>
            </a:r>
            <a:r>
              <a:rPr lang="ru-RU" dirty="0" smtClean="0"/>
              <a:t>есть ненулевой избыток; 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18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Доказательство леммы 4.5:</a:t>
            </a:r>
          </a:p>
          <a:p>
            <a:pPr lvl="1"/>
            <a:r>
              <a:rPr lang="en-US" dirty="0" smtClean="0"/>
              <a:t>C</a:t>
            </a:r>
            <a:r>
              <a:rPr lang="ru-RU" dirty="0" err="1" smtClean="0"/>
              <a:t>ледовательно</a:t>
            </a:r>
            <a:r>
              <a:rPr lang="ru-RU" dirty="0" smtClean="0"/>
              <a:t>, 0 </a:t>
            </a:r>
            <a:r>
              <a:rPr lang="en-US" dirty="0" smtClean="0"/>
              <a:t>&lt; </a:t>
            </a:r>
            <a:r>
              <a:rPr lang="ru-RU" dirty="0" smtClean="0"/>
              <a:t>∑</a:t>
            </a:r>
            <a:r>
              <a:rPr lang="en-US" dirty="0" smtClean="0"/>
              <a:t>{e(u)|u</a:t>
            </a:r>
            <a:r>
              <a:rPr lang="ru-RU" dirty="0" smtClean="0"/>
              <a:t>∈</a:t>
            </a:r>
            <a:r>
              <a:rPr lang="en-US" dirty="0" smtClean="0"/>
              <a:t>U} = </a:t>
            </a:r>
            <a:r>
              <a:rPr lang="ru-RU" dirty="0" smtClean="0"/>
              <a:t>∑</a:t>
            </a:r>
            <a:r>
              <a:rPr lang="en-US" dirty="0" smtClean="0"/>
              <a:t>{f(v, u)|u</a:t>
            </a:r>
            <a:r>
              <a:rPr lang="ru-RU" dirty="0" smtClean="0"/>
              <a:t>∈</a:t>
            </a:r>
            <a:r>
              <a:rPr lang="en-US" dirty="0" smtClean="0"/>
              <a:t>U, v</a:t>
            </a:r>
            <a:r>
              <a:rPr lang="ru-RU" dirty="0" smtClean="0"/>
              <a:t>∈</a:t>
            </a:r>
            <a:r>
              <a:rPr lang="en-US" dirty="0" smtClean="0"/>
              <a:t>V} = </a:t>
            </a:r>
            <a:r>
              <a:rPr lang="ru-RU" dirty="0" smtClean="0"/>
              <a:t>∑</a:t>
            </a:r>
            <a:r>
              <a:rPr lang="en-US" dirty="0" smtClean="0"/>
              <a:t>{f(v, u)|u</a:t>
            </a:r>
            <a:r>
              <a:rPr lang="ru-RU" dirty="0" smtClean="0"/>
              <a:t>∈</a:t>
            </a:r>
            <a:r>
              <a:rPr lang="en-US" dirty="0" smtClean="0"/>
              <a:t>U, v</a:t>
            </a:r>
            <a:r>
              <a:rPr lang="ru-RU" dirty="0" smtClean="0"/>
              <a:t>∈</a:t>
            </a:r>
            <a:r>
              <a:rPr lang="en-US" dirty="0" smtClean="0"/>
              <a:t>U} + </a:t>
            </a:r>
            <a:r>
              <a:rPr lang="ru-RU" dirty="0" smtClean="0"/>
              <a:t>∑</a:t>
            </a:r>
            <a:r>
              <a:rPr lang="en-US" dirty="0" smtClean="0"/>
              <a:t>{f(v, u)|u</a:t>
            </a:r>
            <a:r>
              <a:rPr lang="ru-RU" dirty="0" smtClean="0"/>
              <a:t>∈</a:t>
            </a:r>
            <a:r>
              <a:rPr lang="en-US" dirty="0" smtClean="0"/>
              <a:t>U, v</a:t>
            </a:r>
            <a:r>
              <a:rPr lang="ru-RU" dirty="0" smtClean="0"/>
              <a:t>∈</a:t>
            </a:r>
            <a:r>
              <a:rPr lang="en-US" dirty="0" smtClean="0"/>
              <a:t>V\U} =</a:t>
            </a:r>
            <a:r>
              <a:rPr lang="ru-RU" dirty="0" smtClean="0"/>
              <a:t> ∑</a:t>
            </a:r>
            <a:r>
              <a:rPr lang="en-US" dirty="0" smtClean="0"/>
              <a:t>{f(v, u)|u</a:t>
            </a:r>
            <a:r>
              <a:rPr lang="ru-RU" dirty="0" smtClean="0"/>
              <a:t>∈</a:t>
            </a:r>
            <a:r>
              <a:rPr lang="en-US" dirty="0" smtClean="0"/>
              <a:t>U, v</a:t>
            </a:r>
            <a:r>
              <a:rPr lang="ru-RU" dirty="0" smtClean="0"/>
              <a:t>∈</a:t>
            </a:r>
            <a:r>
              <a:rPr lang="en-US" dirty="0" smtClean="0"/>
              <a:t>V\U}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Итак, 0 </a:t>
            </a:r>
            <a:r>
              <a:rPr lang="en-US" dirty="0" smtClean="0"/>
              <a:t>&lt; </a:t>
            </a:r>
            <a:r>
              <a:rPr lang="ru-RU" dirty="0" smtClean="0"/>
              <a:t>∑</a:t>
            </a:r>
            <a:r>
              <a:rPr lang="en-US" dirty="0" smtClean="0"/>
              <a:t>{f(v, u)|u</a:t>
            </a:r>
            <a:r>
              <a:rPr lang="ru-RU" dirty="0" smtClean="0"/>
              <a:t>∈</a:t>
            </a:r>
            <a:r>
              <a:rPr lang="en-US" dirty="0" smtClean="0"/>
              <a:t>U, v</a:t>
            </a:r>
            <a:r>
              <a:rPr lang="ru-RU" dirty="0" smtClean="0"/>
              <a:t>∈</a:t>
            </a:r>
            <a:r>
              <a:rPr lang="en-US" dirty="0" smtClean="0"/>
              <a:t>V\U}; </a:t>
            </a:r>
            <a:r>
              <a:rPr lang="ru-RU" dirty="0" smtClean="0"/>
              <a:t>следовательно, существует такое ребро (</a:t>
            </a:r>
            <a:r>
              <a:rPr lang="en-US" dirty="0" smtClean="0"/>
              <a:t>v, u), u</a:t>
            </a:r>
            <a:r>
              <a:rPr lang="ru-RU" dirty="0" smtClean="0"/>
              <a:t>∈</a:t>
            </a:r>
            <a:r>
              <a:rPr lang="en-US" dirty="0" smtClean="0"/>
              <a:t>U, v</a:t>
            </a:r>
            <a:r>
              <a:rPr lang="ru-RU" dirty="0" smtClean="0"/>
              <a:t>∈</a:t>
            </a:r>
            <a:r>
              <a:rPr lang="en-US" dirty="0" smtClean="0"/>
              <a:t>V\U, </a:t>
            </a:r>
            <a:r>
              <a:rPr lang="ru-RU" dirty="0" smtClean="0"/>
              <a:t>что </a:t>
            </a:r>
            <a:r>
              <a:rPr lang="en-US" dirty="0" smtClean="0"/>
              <a:t>f(v, u) &gt; 0, </a:t>
            </a:r>
            <a:r>
              <a:rPr lang="ru-RU" dirty="0" smtClean="0"/>
              <a:t>т.е. из </a:t>
            </a:r>
            <a:r>
              <a:rPr lang="en-US" dirty="0" smtClean="0"/>
              <a:t>u </a:t>
            </a:r>
            <a:r>
              <a:rPr lang="ru-RU" dirty="0" smtClean="0"/>
              <a:t>в </a:t>
            </a:r>
            <a:r>
              <a:rPr lang="en-US" dirty="0" smtClean="0"/>
              <a:t>v </a:t>
            </a:r>
            <a:r>
              <a:rPr lang="ru-RU" dirty="0" smtClean="0"/>
              <a:t>есть ребро в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ru-RU" dirty="0" smtClean="0"/>
              <a:t>– противоречие с</a:t>
            </a:r>
            <a:r>
              <a:rPr lang="en-US" dirty="0" smtClean="0"/>
              <a:t> </a:t>
            </a:r>
            <a:r>
              <a:rPr lang="ru-RU" dirty="0" smtClean="0"/>
              <a:t>определением множества </a:t>
            </a:r>
            <a:r>
              <a:rPr lang="en-US" dirty="0" smtClean="0"/>
              <a:t>U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Следовательно, </a:t>
            </a:r>
            <a:r>
              <a:rPr lang="en-US" dirty="0" smtClean="0"/>
              <a:t>s </a:t>
            </a:r>
            <a:r>
              <a:rPr lang="ru-RU" dirty="0" smtClean="0"/>
              <a:t>∈ </a:t>
            </a:r>
            <a:r>
              <a:rPr lang="en-US" dirty="0" smtClean="0"/>
              <a:t>U, QED.</a:t>
            </a:r>
          </a:p>
          <a:p>
            <a:r>
              <a:rPr lang="ru-RU" dirty="0" smtClean="0"/>
              <a:t>Таким образом, из переполненной вершины всегда есть путь в </a:t>
            </a:r>
            <a:r>
              <a:rPr lang="en-US" dirty="0" smtClean="0"/>
              <a:t>s</a:t>
            </a:r>
            <a:r>
              <a:rPr lang="ru-RU" dirty="0" smtClean="0"/>
              <a:t>; следовательно, высота вершины ограничена!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0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ru-RU" b="1" u="sng" dirty="0" smtClean="0"/>
              <a:t>Лемма 4.6</a:t>
            </a:r>
            <a:r>
              <a:rPr lang="ru-RU" dirty="0" smtClean="0"/>
              <a:t>: Пусть </a:t>
            </a:r>
            <a:r>
              <a:rPr lang="en-US" dirty="0" smtClean="0"/>
              <a:t>G = (V, E) – </a:t>
            </a:r>
            <a:r>
              <a:rPr lang="ru-RU" dirty="0" smtClean="0"/>
              <a:t>сеть; пусть </a:t>
            </a:r>
            <a:r>
              <a:rPr lang="en-US" dirty="0" smtClean="0"/>
              <a:t>f – </a:t>
            </a:r>
            <a:r>
              <a:rPr lang="ru-RU" dirty="0" err="1" smtClean="0"/>
              <a:t>предпоток</a:t>
            </a:r>
            <a:r>
              <a:rPr lang="ru-RU" dirty="0" smtClean="0"/>
              <a:t> в сети </a:t>
            </a:r>
            <a:r>
              <a:rPr lang="en-US" dirty="0" smtClean="0"/>
              <a:t>G</a:t>
            </a:r>
            <a:r>
              <a:rPr lang="ru-RU" dirty="0" smtClean="0"/>
              <a:t>, полученный в результате последовательности операций </a:t>
            </a:r>
            <a:r>
              <a:rPr lang="en-US" dirty="0" smtClean="0"/>
              <a:t>push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relabel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h – </a:t>
            </a:r>
            <a:r>
              <a:rPr lang="ru-RU" dirty="0" smtClean="0"/>
              <a:t>высота</a:t>
            </a:r>
            <a:r>
              <a:rPr lang="en-US" dirty="0" smtClean="0"/>
              <a:t> </a:t>
            </a:r>
            <a:r>
              <a:rPr lang="ru-RU" dirty="0" smtClean="0"/>
              <a:t>вершин. Тогда</a:t>
            </a:r>
            <a:r>
              <a:rPr lang="en-US" dirty="0" smtClean="0"/>
              <a:t>: </a:t>
            </a:r>
            <a:r>
              <a:rPr lang="ru-RU" dirty="0" smtClean="0"/>
              <a:t>∀</a:t>
            </a:r>
            <a:r>
              <a:rPr lang="en-US" dirty="0" smtClean="0"/>
              <a:t>v</a:t>
            </a:r>
            <a:r>
              <a:rPr lang="ru-RU" dirty="0" smtClean="0"/>
              <a:t>∈</a:t>
            </a:r>
            <a:r>
              <a:rPr lang="en-US" dirty="0" smtClean="0"/>
              <a:t>V: h(v) </a:t>
            </a:r>
            <a:r>
              <a:rPr lang="ru-RU" dirty="0"/>
              <a:t>⩽</a:t>
            </a:r>
            <a:r>
              <a:rPr lang="en-US" dirty="0" smtClean="0"/>
              <a:t> 2|V|-1.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Рассмотрим некоторую вершину </a:t>
            </a:r>
            <a:r>
              <a:rPr lang="en-US" dirty="0" smtClean="0"/>
              <a:t>v</a:t>
            </a:r>
            <a:r>
              <a:rPr lang="ru-RU" dirty="0" smtClean="0"/>
              <a:t>∈</a:t>
            </a:r>
            <a:r>
              <a:rPr lang="en-US" dirty="0" smtClean="0"/>
              <a:t>V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v = s</a:t>
            </a:r>
            <a:r>
              <a:rPr lang="ru-RU" dirty="0" smtClean="0"/>
              <a:t>, </a:t>
            </a:r>
            <a:r>
              <a:rPr lang="en-US" dirty="0" smtClean="0"/>
              <a:t>v = t</a:t>
            </a:r>
            <a:r>
              <a:rPr lang="ru-RU" dirty="0" smtClean="0"/>
              <a:t> или </a:t>
            </a:r>
            <a:r>
              <a:rPr lang="en-US" dirty="0" smtClean="0"/>
              <a:t>h(v) = 0, </a:t>
            </a:r>
            <a:r>
              <a:rPr lang="ru-RU" dirty="0" smtClean="0"/>
              <a:t>то все очевидно;</a:t>
            </a:r>
          </a:p>
          <a:p>
            <a:pPr lvl="1"/>
            <a:r>
              <a:rPr lang="ru-RU" dirty="0" smtClean="0"/>
              <a:t>Иначе к вершине </a:t>
            </a:r>
            <a:r>
              <a:rPr lang="en-US" dirty="0" smtClean="0"/>
              <a:t>v </a:t>
            </a:r>
            <a:r>
              <a:rPr lang="ru-RU" dirty="0" smtClean="0"/>
              <a:t>ненулевое число раз применялась операция </a:t>
            </a:r>
            <a:r>
              <a:rPr lang="en-US" dirty="0" err="1" smtClean="0"/>
              <a:t>relabel</a:t>
            </a:r>
            <a:r>
              <a:rPr lang="ru-RU" dirty="0" smtClean="0"/>
              <a:t>(</a:t>
            </a:r>
            <a:r>
              <a:rPr lang="en-US" dirty="0" smtClean="0"/>
              <a:t>v);</a:t>
            </a:r>
          </a:p>
          <a:p>
            <a:pPr lvl="1"/>
            <a:r>
              <a:rPr lang="ru-RU" dirty="0" smtClean="0"/>
              <a:t>Между</a:t>
            </a:r>
            <a:r>
              <a:rPr lang="en-US" dirty="0" smtClean="0"/>
              <a:t> </a:t>
            </a:r>
            <a:r>
              <a:rPr lang="ru-RU" dirty="0" smtClean="0"/>
              <a:t>вызовами </a:t>
            </a:r>
            <a:r>
              <a:rPr lang="en-US" dirty="0" err="1" smtClean="0"/>
              <a:t>relabel</a:t>
            </a:r>
            <a:r>
              <a:rPr lang="en-US" dirty="0" smtClean="0"/>
              <a:t>(v) </a:t>
            </a:r>
            <a:r>
              <a:rPr lang="ru-RU" dirty="0" smtClean="0"/>
              <a:t>высота </a:t>
            </a:r>
            <a:r>
              <a:rPr lang="en-US" dirty="0" smtClean="0"/>
              <a:t>h(v) </a:t>
            </a:r>
            <a:r>
              <a:rPr lang="ru-RU" dirty="0" smtClean="0"/>
              <a:t>не изменяется; следовательно, достаточно показать, что после каждого вызова </a:t>
            </a:r>
            <a:r>
              <a:rPr lang="en-US" dirty="0" err="1" smtClean="0"/>
              <a:t>relabel</a:t>
            </a:r>
            <a:r>
              <a:rPr lang="en-US" dirty="0" smtClean="0"/>
              <a:t>(v) </a:t>
            </a:r>
            <a:r>
              <a:rPr lang="en-US" dirty="0" smtClean="0"/>
              <a:t>h(v) </a:t>
            </a:r>
            <a:r>
              <a:rPr lang="ru-RU" dirty="0" smtClean="0"/>
              <a:t>⩽</a:t>
            </a:r>
            <a:r>
              <a:rPr lang="en-US" dirty="0" smtClean="0"/>
              <a:t> 2|V|-1.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771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Доказательство леммы 4.6 – продолжение:</a:t>
            </a:r>
          </a:p>
          <a:p>
            <a:pPr lvl="1"/>
            <a:r>
              <a:rPr lang="ru-RU" dirty="0" smtClean="0"/>
              <a:t>Итак, пусть для вершины </a:t>
            </a:r>
            <a:r>
              <a:rPr lang="en-US" dirty="0" smtClean="0"/>
              <a:t>v </a:t>
            </a:r>
            <a:r>
              <a:rPr lang="ru-RU" dirty="0" smtClean="0"/>
              <a:t>«только что» был выполнена операция </a:t>
            </a:r>
            <a:r>
              <a:rPr lang="en-US" dirty="0" err="1" smtClean="0"/>
              <a:t>relabel</a:t>
            </a:r>
            <a:r>
              <a:rPr lang="en-US" dirty="0" smtClean="0"/>
              <a:t>(v).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elabel</a:t>
            </a:r>
            <a:r>
              <a:rPr lang="en-US" dirty="0" smtClean="0"/>
              <a:t>(v)</a:t>
            </a:r>
            <a:r>
              <a:rPr lang="ru-RU" dirty="0" smtClean="0"/>
              <a:t> вызывается лишь для переполненных вершин и не изменяет поток </a:t>
            </a:r>
            <a:r>
              <a:rPr lang="en-US" dirty="0" smtClean="0"/>
              <a:t>f; </a:t>
            </a:r>
            <a:r>
              <a:rPr lang="ru-RU" dirty="0" smtClean="0"/>
              <a:t>следовательно, по лемме 4.5 в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ru-RU" dirty="0" smtClean="0"/>
              <a:t>существует путь </a:t>
            </a:r>
            <a:r>
              <a:rPr lang="en-US" dirty="0" smtClean="0"/>
              <a:t>(v=v</a:t>
            </a:r>
            <a:r>
              <a:rPr lang="en-US" baseline="-25000" dirty="0" smtClean="0"/>
              <a:t>0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= s).</a:t>
            </a:r>
          </a:p>
          <a:p>
            <a:pPr lvl="1"/>
            <a:r>
              <a:rPr lang="ru-RU" dirty="0" smtClean="0"/>
              <a:t>Следовательно, </a:t>
            </a:r>
            <a:r>
              <a:rPr lang="en-US" dirty="0" smtClean="0"/>
              <a:t>h(</a:t>
            </a:r>
            <a:r>
              <a:rPr lang="en-US" dirty="0" smtClean="0"/>
              <a:t>v</a:t>
            </a:r>
            <a:r>
              <a:rPr lang="en-US" dirty="0" smtClean="0"/>
              <a:t>) </a:t>
            </a:r>
            <a:r>
              <a:rPr lang="ru-RU" dirty="0" smtClean="0"/>
              <a:t>⩽</a:t>
            </a:r>
            <a:r>
              <a:rPr lang="en-US" dirty="0" smtClean="0"/>
              <a:t> h(v</a:t>
            </a:r>
            <a:r>
              <a:rPr lang="en-US" baseline="-25000" dirty="0" smtClean="0"/>
              <a:t>1</a:t>
            </a:r>
            <a:r>
              <a:rPr lang="en-US" dirty="0" smtClean="0"/>
              <a:t>)+1 </a:t>
            </a:r>
            <a:r>
              <a:rPr lang="ru-RU" dirty="0" smtClean="0"/>
              <a:t>⩽</a:t>
            </a:r>
            <a:r>
              <a:rPr lang="en-US" dirty="0" smtClean="0"/>
              <a:t> h(v</a:t>
            </a:r>
            <a:r>
              <a:rPr lang="ru-RU" baseline="-25000" dirty="0" smtClean="0"/>
              <a:t>2</a:t>
            </a:r>
            <a:r>
              <a:rPr lang="en-US" dirty="0" smtClean="0"/>
              <a:t>)+2 </a:t>
            </a:r>
            <a:r>
              <a:rPr lang="ru-RU" dirty="0" smtClean="0"/>
              <a:t>⩽</a:t>
            </a:r>
            <a:r>
              <a:rPr lang="en-US" dirty="0" smtClean="0"/>
              <a:t> … </a:t>
            </a:r>
            <a:r>
              <a:rPr lang="ru-RU" dirty="0" smtClean="0"/>
              <a:t>⩽</a:t>
            </a:r>
            <a:r>
              <a:rPr lang="en-US" dirty="0" smtClean="0"/>
              <a:t> h(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) + k = h(s) + k = |V| + k </a:t>
            </a:r>
            <a:r>
              <a:rPr lang="ru-RU" dirty="0" smtClean="0"/>
              <a:t>⩽</a:t>
            </a:r>
            <a:r>
              <a:rPr lang="en-US" dirty="0" smtClean="0"/>
              <a:t> 2|V|-1, QED.</a:t>
            </a:r>
          </a:p>
          <a:p>
            <a:r>
              <a:rPr lang="ru-RU" b="1" u="sng" dirty="0" smtClean="0"/>
              <a:t>Лемма 4.7</a:t>
            </a:r>
            <a:r>
              <a:rPr lang="en-US" b="1" u="sng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(прямое следствие леммы 4.6): количество вызовов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relabel</a:t>
            </a:r>
            <a:r>
              <a:rPr lang="en-US" dirty="0" smtClean="0">
                <a:sym typeface="Wingdings" panose="05000000000000000000" pitchFamily="2" charset="2"/>
              </a:rPr>
              <a:t>(v)</a:t>
            </a:r>
            <a:r>
              <a:rPr lang="ru-RU" dirty="0" smtClean="0">
                <a:sym typeface="Wingdings" panose="05000000000000000000" pitchFamily="2" charset="2"/>
              </a:rPr>
              <a:t> для каждой вершины </a:t>
            </a:r>
            <a:r>
              <a:rPr lang="en-US" dirty="0" smtClean="0">
                <a:sym typeface="Wingdings" panose="05000000000000000000" pitchFamily="2" charset="2"/>
              </a:rPr>
              <a:t>v </a:t>
            </a:r>
            <a:r>
              <a:rPr lang="ru-RU" dirty="0" smtClean="0">
                <a:sym typeface="Wingdings" panose="05000000000000000000" pitchFamily="2" charset="2"/>
              </a:rPr>
              <a:t>не превосходит</a:t>
            </a:r>
            <a:r>
              <a:rPr lang="ru-RU" dirty="0" smtClean="0"/>
              <a:t> </a:t>
            </a:r>
            <a:r>
              <a:rPr lang="en-US" dirty="0" smtClean="0"/>
              <a:t>2|V|-1</a:t>
            </a:r>
            <a:r>
              <a:rPr lang="ru-RU" dirty="0" smtClean="0"/>
              <a:t>, а общее количество таких «подъемов» не превосходит (</a:t>
            </a:r>
            <a:r>
              <a:rPr lang="en-US" dirty="0" smtClean="0"/>
              <a:t>2|V|-1</a:t>
            </a:r>
            <a:r>
              <a:rPr lang="ru-RU" dirty="0" smtClean="0"/>
              <a:t>)*(</a:t>
            </a:r>
            <a:r>
              <a:rPr lang="en-US" dirty="0" smtClean="0"/>
              <a:t>|V|-</a:t>
            </a:r>
            <a:r>
              <a:rPr lang="ru-RU" dirty="0" smtClean="0"/>
              <a:t>2)</a:t>
            </a:r>
            <a:r>
              <a:rPr lang="en-US" dirty="0" smtClean="0"/>
              <a:t>&lt; 2|V|</a:t>
            </a:r>
            <a:r>
              <a:rPr lang="en-US" baseline="30000" dirty="0"/>
              <a:t>2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3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Таким образом, количество </a:t>
            </a:r>
            <a:r>
              <a:rPr lang="en-US" dirty="0" err="1" smtClean="0"/>
              <a:t>relabel</a:t>
            </a:r>
            <a:r>
              <a:rPr lang="en-US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ограничено. Но ограничено ли количество </a:t>
            </a:r>
            <a:r>
              <a:rPr lang="en-US" dirty="0" smtClean="0"/>
              <a:t>push-</a:t>
            </a:r>
            <a:r>
              <a:rPr lang="ru-RU" dirty="0" smtClean="0"/>
              <a:t>ей, т.е. </a:t>
            </a:r>
            <a:r>
              <a:rPr lang="ru-RU" dirty="0" err="1" smtClean="0"/>
              <a:t>проталкиваний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Назовем проталкивание </a:t>
            </a:r>
            <a:r>
              <a:rPr lang="en-US" dirty="0" smtClean="0"/>
              <a:t>push(e) </a:t>
            </a:r>
            <a:r>
              <a:rPr lang="ru-RU" dirty="0" smtClean="0"/>
              <a:t>насыщающим, если в результате проталкивания </a:t>
            </a:r>
            <a:r>
              <a:rPr lang="en-US" dirty="0" err="1" smtClean="0"/>
              <a:t>e.f</a:t>
            </a:r>
            <a:r>
              <a:rPr lang="en-US" dirty="0" smtClean="0"/>
              <a:t> = </a:t>
            </a:r>
            <a:r>
              <a:rPr lang="en-US" dirty="0" err="1" smtClean="0"/>
              <a:t>e.c</a:t>
            </a:r>
            <a:r>
              <a:rPr lang="ru-RU" dirty="0"/>
              <a:t> </a:t>
            </a:r>
            <a:r>
              <a:rPr lang="ru-RU" dirty="0" smtClean="0"/>
              <a:t>(т.е. ребро </a:t>
            </a:r>
            <a:r>
              <a:rPr lang="en-US" dirty="0" smtClean="0"/>
              <a:t>e </a:t>
            </a:r>
            <a:r>
              <a:rPr lang="ru-RU" dirty="0" smtClean="0"/>
              <a:t>насыщено), и ненасыщающим в противном случае.</a:t>
            </a:r>
          </a:p>
          <a:p>
            <a:r>
              <a:rPr lang="ru-RU" b="1" u="sng" dirty="0" smtClean="0"/>
              <a:t>Лемма 4.8</a:t>
            </a:r>
            <a:r>
              <a:rPr lang="ru-RU" dirty="0" smtClean="0"/>
              <a:t>: количество 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 в процессе «общей технологии» не превосходит 2</a:t>
            </a:r>
            <a:r>
              <a:rPr lang="en-US" dirty="0" smtClean="0"/>
              <a:t>|V||E|.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Доказательство леммы 4.8:</a:t>
            </a:r>
          </a:p>
          <a:p>
            <a:pPr lvl="1"/>
            <a:r>
              <a:rPr lang="ru-RU" dirty="0" smtClean="0"/>
              <a:t>Рассмотрим некоторое ребро </a:t>
            </a:r>
            <a:r>
              <a:rPr lang="en-US" dirty="0" smtClean="0"/>
              <a:t>e</a:t>
            </a:r>
            <a:r>
              <a:rPr lang="ru-RU" dirty="0" smtClean="0"/>
              <a:t>∈</a:t>
            </a:r>
            <a:r>
              <a:rPr lang="en-US" dirty="0" smtClean="0"/>
              <a:t>E </a:t>
            </a:r>
            <a:r>
              <a:rPr lang="ru-RU" dirty="0" smtClean="0"/>
              <a:t>и обратное к нему ребро </a:t>
            </a:r>
            <a:r>
              <a:rPr lang="en-US" dirty="0" err="1" smtClean="0"/>
              <a:t>er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Пусть по ребру е было выполнено несколько 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; рассмотрим два соседних из них;</a:t>
            </a:r>
          </a:p>
          <a:p>
            <a:pPr lvl="1"/>
            <a:r>
              <a:rPr lang="ru-RU" dirty="0" smtClean="0"/>
              <a:t>В момент первого проталкивания </a:t>
            </a:r>
            <a:r>
              <a:rPr lang="en-US" dirty="0" smtClean="0"/>
              <a:t>h(</a:t>
            </a:r>
            <a:r>
              <a:rPr lang="en-US" dirty="0" err="1" smtClean="0"/>
              <a:t>e.u</a:t>
            </a:r>
            <a:r>
              <a:rPr lang="en-US" dirty="0" smtClean="0"/>
              <a:t>) = h(</a:t>
            </a:r>
            <a:r>
              <a:rPr lang="en-US" dirty="0" err="1" smtClean="0"/>
              <a:t>e.v</a:t>
            </a:r>
            <a:r>
              <a:rPr lang="en-US" dirty="0" smtClean="0"/>
              <a:t>) + 1, </a:t>
            </a:r>
            <a:r>
              <a:rPr lang="ru-RU" dirty="0" smtClean="0"/>
              <a:t>однако чтобы совершить второе проталкивание, необходимо проталкивание по ребру </a:t>
            </a:r>
            <a:r>
              <a:rPr lang="en-US" dirty="0" smtClean="0"/>
              <a:t>h(</a:t>
            </a:r>
            <a:r>
              <a:rPr lang="en-US" dirty="0" err="1" smtClean="0"/>
              <a:t>e.v</a:t>
            </a:r>
            <a:r>
              <a:rPr lang="en-US" dirty="0" smtClean="0"/>
              <a:t>) = h(</a:t>
            </a:r>
            <a:r>
              <a:rPr lang="en-US" dirty="0" err="1" smtClean="0"/>
              <a:t>e.u</a:t>
            </a:r>
            <a:r>
              <a:rPr lang="en-US" dirty="0" smtClean="0"/>
              <a:t>) + 1; </a:t>
            </a:r>
            <a:r>
              <a:rPr lang="ru-RU" dirty="0" smtClean="0"/>
              <a:t>следовательно, к моменту второго проталкивания высота вершины </a:t>
            </a:r>
            <a:r>
              <a:rPr lang="en-US" dirty="0" err="1" smtClean="0"/>
              <a:t>e.v</a:t>
            </a:r>
            <a:r>
              <a:rPr lang="en-US" dirty="0" smtClean="0"/>
              <a:t> </a:t>
            </a:r>
            <a:r>
              <a:rPr lang="ru-RU" dirty="0" smtClean="0"/>
              <a:t>должна была увеличиться хотя бы на 2!</a:t>
            </a:r>
          </a:p>
          <a:p>
            <a:pPr lvl="1"/>
            <a:r>
              <a:rPr lang="ru-RU" dirty="0" smtClean="0"/>
              <a:t>Следовательно, и высота </a:t>
            </a:r>
            <a:r>
              <a:rPr lang="en-US" dirty="0" err="1" smtClean="0"/>
              <a:t>e.u</a:t>
            </a:r>
            <a:r>
              <a:rPr lang="en-US" dirty="0" smtClean="0"/>
              <a:t> </a:t>
            </a:r>
            <a:r>
              <a:rPr lang="ru-RU" dirty="0" smtClean="0"/>
              <a:t>должна была увеличиться как минимум на 2 к этому моменту; отсюда и по лемме 4.7 получаем, что по ребру </a:t>
            </a:r>
            <a:r>
              <a:rPr lang="en-US" dirty="0" smtClean="0"/>
              <a:t>e </a:t>
            </a:r>
            <a:r>
              <a:rPr lang="ru-RU" dirty="0" smtClean="0"/>
              <a:t>могло быть выполнено не более, чем </a:t>
            </a:r>
            <a:r>
              <a:rPr lang="en-US" dirty="0" smtClean="0"/>
              <a:t>|V| </a:t>
            </a:r>
            <a:r>
              <a:rPr lang="ru-RU" dirty="0" smtClean="0"/>
              <a:t>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, равно как и для обратного ребра </a:t>
            </a:r>
            <a:r>
              <a:rPr lang="en-US" dirty="0" err="1" smtClean="0"/>
              <a:t>er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Таким образом, общее число 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 не превосходит 2</a:t>
            </a:r>
            <a:r>
              <a:rPr lang="en-US" dirty="0" smtClean="0"/>
              <a:t>|V||E|, QED.</a:t>
            </a:r>
          </a:p>
          <a:p>
            <a:r>
              <a:rPr lang="ru-RU" dirty="0" smtClean="0"/>
              <a:t>А что же с ненасыщающими </a:t>
            </a:r>
            <a:r>
              <a:rPr lang="ru-RU" dirty="0" err="1" smtClean="0"/>
              <a:t>проталкиваниями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3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b="1" u="sng" dirty="0" smtClean="0"/>
              <a:t>Лемма 4.9</a:t>
            </a:r>
            <a:r>
              <a:rPr lang="ru-RU" dirty="0" smtClean="0"/>
              <a:t>: количество ненасыщающих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 в процессе «общей технологии» не превосходит </a:t>
            </a:r>
            <a:r>
              <a:rPr lang="en-US" dirty="0" smtClean="0"/>
              <a:t>4</a:t>
            </a:r>
            <a:r>
              <a:rPr lang="en-US" dirty="0" smtClean="0"/>
              <a:t>|V|</a:t>
            </a:r>
            <a:r>
              <a:rPr lang="en-US" baseline="30000" dirty="0" smtClean="0"/>
              <a:t>2</a:t>
            </a:r>
            <a:r>
              <a:rPr lang="en-US" dirty="0" smtClean="0"/>
              <a:t>(|V|+|E|).</a:t>
            </a:r>
            <a:endParaRPr lang="ru-RU" dirty="0" smtClean="0"/>
          </a:p>
          <a:p>
            <a:r>
              <a:rPr lang="ru-RU" dirty="0" smtClean="0"/>
              <a:t>Доказательство:</a:t>
            </a:r>
            <a:endParaRPr lang="en-US" dirty="0" smtClean="0"/>
          </a:p>
          <a:p>
            <a:pPr lvl="1"/>
            <a:r>
              <a:rPr lang="ru-RU" dirty="0" smtClean="0"/>
              <a:t>Введем потенциал Ф </a:t>
            </a:r>
            <a:r>
              <a:rPr lang="en-US" dirty="0" smtClean="0"/>
              <a:t>:= </a:t>
            </a:r>
            <a:r>
              <a:rPr lang="ru-RU" dirty="0" smtClean="0"/>
              <a:t>∑</a:t>
            </a:r>
            <a:r>
              <a:rPr lang="en-US" dirty="0" smtClean="0"/>
              <a:t>{h(v)|e</a:t>
            </a:r>
            <a:r>
              <a:rPr lang="ru-RU" dirty="0" smtClean="0"/>
              <a:t>(</a:t>
            </a:r>
            <a:r>
              <a:rPr lang="en-US" dirty="0" smtClean="0"/>
              <a:t>v) &gt; 0}.</a:t>
            </a:r>
          </a:p>
          <a:p>
            <a:pPr lvl="1"/>
            <a:r>
              <a:rPr lang="ru-RU" dirty="0" smtClean="0"/>
              <a:t>Такой потенциал Ф всегда неотрицателен и равен 0 в начале работы «технологии»; следовательно, Ф не может уменьшиться на суммарно большее число, нежели увеличиться;</a:t>
            </a:r>
          </a:p>
          <a:p>
            <a:pPr lvl="1"/>
            <a:r>
              <a:rPr lang="ru-RU" dirty="0" smtClean="0"/>
              <a:t>Но как же влияют на Ф подъемы, насыщающие и ненасыщающие проталкивания?</a:t>
            </a:r>
          </a:p>
        </p:txBody>
      </p:sp>
    </p:spTree>
    <p:extLst>
      <p:ext uri="{BB962C8B-B14F-4D97-AF65-F5344CB8AC3E}">
        <p14:creationId xmlns:p14="http://schemas.microsoft.com/office/powerpoint/2010/main" val="21242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 леммы 4.9 – продолжение:</a:t>
            </a:r>
          </a:p>
          <a:p>
            <a:pPr lvl="1"/>
            <a:r>
              <a:rPr lang="ru-RU" dirty="0" smtClean="0"/>
              <a:t>По лемме 4.6, каждое насыщающее проталкивание по ребру </a:t>
            </a:r>
            <a:r>
              <a:rPr lang="en-US" dirty="0" smtClean="0"/>
              <a:t>e=(u, v) </a:t>
            </a:r>
            <a:r>
              <a:rPr lang="ru-RU" dirty="0" smtClean="0"/>
              <a:t>увеличивает потенциал не более, чем на 2</a:t>
            </a:r>
            <a:r>
              <a:rPr lang="en-US" dirty="0" smtClean="0"/>
              <a:t>|V| - 2 (</a:t>
            </a:r>
            <a:r>
              <a:rPr lang="ru-RU" dirty="0" smtClean="0"/>
              <a:t>если перед проталкивание </a:t>
            </a:r>
            <a:r>
              <a:rPr lang="en-US" dirty="0" smtClean="0"/>
              <a:t>v </a:t>
            </a:r>
            <a:r>
              <a:rPr lang="ru-RU" dirty="0" smtClean="0"/>
              <a:t>не была избыточной; в противном случае, Ф не увеличился); следовательно, по лемме 4.8 насыщающие проталкивания увеличивают потенциал не более, чем на 4</a:t>
            </a:r>
            <a:r>
              <a:rPr lang="en-US" dirty="0" smtClean="0"/>
              <a:t>|V||E|(|V| - 1) &lt; 4|V|</a:t>
            </a:r>
            <a:r>
              <a:rPr lang="en-US" baseline="30000" dirty="0" smtClean="0"/>
              <a:t>2</a:t>
            </a:r>
            <a:r>
              <a:rPr lang="en-US" dirty="0" smtClean="0"/>
              <a:t>|E|;</a:t>
            </a:r>
          </a:p>
          <a:p>
            <a:pPr lvl="1"/>
            <a:r>
              <a:rPr lang="ru-RU" dirty="0" smtClean="0"/>
              <a:t>Каждый </a:t>
            </a:r>
            <a:r>
              <a:rPr lang="en-US" dirty="0" err="1" smtClean="0"/>
              <a:t>relabel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поднимает переполненную вершину </a:t>
            </a:r>
            <a:r>
              <a:rPr lang="en-US" dirty="0" smtClean="0"/>
              <a:t>v </a:t>
            </a:r>
            <a:r>
              <a:rPr lang="ru-RU" dirty="0" smtClean="0"/>
              <a:t>с высоты </a:t>
            </a:r>
            <a:r>
              <a:rPr lang="en-US" dirty="0" smtClean="0"/>
              <a:t>h(v, time) </a:t>
            </a:r>
            <a:r>
              <a:rPr lang="ru-RU" dirty="0" smtClean="0"/>
              <a:t>до высоты </a:t>
            </a:r>
            <a:r>
              <a:rPr lang="en-US" dirty="0" smtClean="0"/>
              <a:t>H(v, time), </a:t>
            </a:r>
            <a:r>
              <a:rPr lang="ru-RU" dirty="0" smtClean="0"/>
              <a:t>увеличивая потенциал на </a:t>
            </a:r>
            <a:r>
              <a:rPr lang="en-US" dirty="0" smtClean="0"/>
              <a:t>H(v, time) – h(v, time) &lt; 2|V| </a:t>
            </a:r>
            <a:r>
              <a:rPr lang="ru-RU" dirty="0" smtClean="0"/>
              <a:t>по той же лемме 4.6</a:t>
            </a:r>
            <a:r>
              <a:rPr lang="en-US" dirty="0" smtClean="0"/>
              <a:t>; </a:t>
            </a:r>
            <a:r>
              <a:rPr lang="ru-RU" dirty="0" smtClean="0"/>
              <a:t>следовательно (лемма 4.7), суммарно все подъемы увеличивают потенциал не более, чем на 2*</a:t>
            </a:r>
            <a:r>
              <a:rPr lang="en-US" dirty="0" smtClean="0"/>
              <a:t>|V|</a:t>
            </a:r>
            <a:r>
              <a:rPr lang="en-US" baseline="30000" dirty="0" smtClean="0"/>
              <a:t>2 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|V| - 1) &lt; 4</a:t>
            </a:r>
            <a:r>
              <a:rPr lang="en-US" dirty="0" smtClean="0"/>
              <a:t>|V|</a:t>
            </a:r>
            <a:r>
              <a:rPr lang="en-US" baseline="30000" dirty="0" smtClean="0"/>
              <a:t>3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А что же ненасыщающее проталкивание?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Доказательство леммы 4.9 – продолжение:</a:t>
            </a:r>
          </a:p>
          <a:p>
            <a:pPr lvl="1"/>
            <a:r>
              <a:rPr lang="ru-RU" dirty="0" smtClean="0"/>
              <a:t>Пусть по ребру (</a:t>
            </a:r>
            <a:r>
              <a:rPr lang="en-US" dirty="0" smtClean="0"/>
              <a:t>u, v) </a:t>
            </a:r>
            <a:r>
              <a:rPr lang="ru-RU" dirty="0" smtClean="0"/>
              <a:t>только что произошло ненасыщающее проталкивание; тогда </a:t>
            </a:r>
            <a:r>
              <a:rPr lang="en-US" dirty="0" smtClean="0"/>
              <a:t>h(u) = h(v) + 1;</a:t>
            </a:r>
          </a:p>
          <a:p>
            <a:pPr lvl="1"/>
            <a:r>
              <a:rPr lang="ru-RU" dirty="0" smtClean="0"/>
              <a:t>Так как проталкивание ненасыщающее, то </a:t>
            </a:r>
            <a:r>
              <a:rPr lang="en-US" dirty="0" smtClean="0"/>
              <a:t>u</a:t>
            </a:r>
            <a:r>
              <a:rPr lang="ru-RU" dirty="0" smtClean="0"/>
              <a:t> перестала быть переполненной вершиной, уменьшая потенциал на </a:t>
            </a:r>
            <a:r>
              <a:rPr lang="en-US" dirty="0" smtClean="0"/>
              <a:t>h(u); </a:t>
            </a:r>
            <a:r>
              <a:rPr lang="ru-RU" dirty="0" smtClean="0"/>
              <a:t>вершина же </a:t>
            </a:r>
            <a:r>
              <a:rPr lang="en-US" dirty="0" smtClean="0"/>
              <a:t>v </a:t>
            </a:r>
            <a:r>
              <a:rPr lang="ru-RU" dirty="0" smtClean="0"/>
              <a:t>может, став переполненной, увеличить потенциал не более, чем на </a:t>
            </a:r>
            <a:r>
              <a:rPr lang="en-US" dirty="0" smtClean="0"/>
              <a:t>h(v) = h(u) – 1;</a:t>
            </a:r>
          </a:p>
          <a:p>
            <a:pPr lvl="1"/>
            <a:r>
              <a:rPr lang="ru-RU" dirty="0" smtClean="0"/>
              <a:t>Таким образом, каждое ненасыщающее проталкивание уменьшает как минимум на 1 потенциал Ф, который может увеличиться не более, чем на </a:t>
            </a:r>
            <a:r>
              <a:rPr lang="en-US" dirty="0" smtClean="0"/>
              <a:t>4|V|</a:t>
            </a:r>
            <a:r>
              <a:rPr lang="en-US" baseline="30000" dirty="0" smtClean="0"/>
              <a:t>2</a:t>
            </a:r>
            <a:r>
              <a:rPr lang="en-US" dirty="0" smtClean="0"/>
              <a:t>|E|</a:t>
            </a:r>
            <a:r>
              <a:rPr lang="ru-RU" dirty="0" smtClean="0"/>
              <a:t> +</a:t>
            </a:r>
            <a:r>
              <a:rPr lang="en-US" dirty="0" smtClean="0"/>
              <a:t> 4|V|</a:t>
            </a:r>
            <a:r>
              <a:rPr lang="en-US" baseline="30000" dirty="0" smtClean="0"/>
              <a:t>3</a:t>
            </a:r>
            <a:r>
              <a:rPr lang="ru-RU" dirty="0" smtClean="0"/>
              <a:t> = </a:t>
            </a:r>
            <a:r>
              <a:rPr lang="en-US" dirty="0" smtClean="0"/>
              <a:t>4|V|</a:t>
            </a:r>
            <a:r>
              <a:rPr lang="en-US" baseline="30000" dirty="0" smtClean="0"/>
              <a:t>2 </a:t>
            </a:r>
            <a:r>
              <a:rPr lang="ru-RU" dirty="0" smtClean="0"/>
              <a:t>(</a:t>
            </a:r>
            <a:r>
              <a:rPr lang="en-US" dirty="0" smtClean="0"/>
              <a:t>|V|+|E|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С</a:t>
            </a:r>
            <a:r>
              <a:rPr lang="ru-RU" dirty="0" smtClean="0"/>
              <a:t>ледовательно, количество ненасыщающих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 не превосходит </a:t>
            </a:r>
            <a:r>
              <a:rPr lang="en-US" dirty="0" smtClean="0"/>
              <a:t>4|V|</a:t>
            </a:r>
            <a:r>
              <a:rPr lang="en-US" baseline="30000" dirty="0" smtClean="0"/>
              <a:t>2 </a:t>
            </a:r>
            <a:r>
              <a:rPr lang="ru-RU" dirty="0" smtClean="0"/>
              <a:t>(</a:t>
            </a:r>
            <a:r>
              <a:rPr lang="en-US" dirty="0" smtClean="0"/>
              <a:t>|V|+|E|</a:t>
            </a:r>
            <a:r>
              <a:rPr lang="ru-RU" dirty="0" smtClean="0"/>
              <a:t>), </a:t>
            </a:r>
            <a:r>
              <a:rPr lang="en-US" dirty="0" smtClean="0"/>
              <a:t>QED.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4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Леммы 4.1 – 4.9 свидетельствуют о том, что верна</a:t>
            </a:r>
          </a:p>
          <a:p>
            <a:r>
              <a:rPr lang="ru-RU" b="1" u="sng" dirty="0" smtClean="0"/>
              <a:t>Теорема</a:t>
            </a:r>
            <a:r>
              <a:rPr lang="ru-RU" dirty="0" smtClean="0"/>
              <a:t>: (о количестве базовых операций):</a:t>
            </a:r>
          </a:p>
          <a:p>
            <a:pPr lvl="1"/>
            <a:r>
              <a:rPr lang="ru-RU" dirty="0" smtClean="0"/>
              <a:t>Общее число операций </a:t>
            </a:r>
            <a:r>
              <a:rPr lang="en-US" dirty="0" smtClean="0"/>
              <a:t>push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relabel</a:t>
            </a:r>
            <a:r>
              <a:rPr lang="en-US" dirty="0" smtClean="0"/>
              <a:t> </a:t>
            </a:r>
            <a:r>
              <a:rPr lang="ru-RU" dirty="0" smtClean="0"/>
              <a:t>в любом алгоритме, использующем «общую технологию» </a:t>
            </a:r>
            <a:r>
              <a:rPr lang="ru-RU" dirty="0" err="1" smtClean="0"/>
              <a:t>Голдберга</a:t>
            </a:r>
            <a:r>
              <a:rPr lang="ru-RU" dirty="0" smtClean="0"/>
              <a:t>, не превосходит </a:t>
            </a:r>
            <a:r>
              <a:rPr lang="en-US" dirty="0" smtClean="0"/>
              <a:t>O(</a:t>
            </a:r>
            <a:r>
              <a:rPr lang="en-US" dirty="0" smtClean="0"/>
              <a:t>|V|</a:t>
            </a:r>
            <a:r>
              <a:rPr lang="en-US" baseline="30000" dirty="0" smtClean="0"/>
              <a:t>2 </a:t>
            </a:r>
            <a:r>
              <a:rPr lang="en-US" dirty="0" smtClean="0"/>
              <a:t>|E|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Однако как же может выглядеть непосредственно алгоритм?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66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общие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идеи метода: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Допустима ситуация, когда в вершину «втекает больше воды, чем вытекает»;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Все вершины расположены на некоторых высотах; исток</a:t>
            </a:r>
            <a:r>
              <a:rPr lang="en-US" dirty="0" smtClean="0"/>
              <a:t> s</a:t>
            </a:r>
            <a:r>
              <a:rPr lang="ru-RU" dirty="0" smtClean="0"/>
              <a:t> расположен на высоте </a:t>
            </a:r>
            <a:r>
              <a:rPr lang="en-US" dirty="0" smtClean="0"/>
              <a:t>|V|, </a:t>
            </a:r>
            <a:r>
              <a:rPr lang="ru-RU" dirty="0" smtClean="0"/>
              <a:t>сток </a:t>
            </a:r>
            <a:r>
              <a:rPr lang="en-US" dirty="0" smtClean="0"/>
              <a:t>t</a:t>
            </a:r>
            <a:r>
              <a:rPr lang="ru-RU" dirty="0" smtClean="0"/>
              <a:t> расположен на высоте 0; вода может течь лишь «вниз»;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Вершины могут «подниматься»; но сделать они это могут, лишь если в них есть избыток, а уменьшить его на текущей высоте они не могут.</a:t>
            </a:r>
          </a:p>
        </p:txBody>
      </p:sp>
    </p:spTree>
    <p:extLst>
      <p:ext uri="{BB962C8B-B14F-4D97-AF65-F5344CB8AC3E}">
        <p14:creationId xmlns:p14="http://schemas.microsoft.com/office/powerpoint/2010/main" val="22545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Достаточно реализовать некоторую структуру, которая умеет: </a:t>
            </a:r>
          </a:p>
          <a:p>
            <a:pPr lvl="1"/>
            <a:r>
              <a:rPr lang="ru-RU" dirty="0" smtClean="0"/>
              <a:t>а) за О(1) находить вершину и операцию, которую с ней можно сделать;</a:t>
            </a:r>
          </a:p>
          <a:p>
            <a:pPr lvl="1"/>
            <a:r>
              <a:rPr lang="ru-RU" dirty="0" smtClean="0"/>
              <a:t>б) выполняет </a:t>
            </a:r>
            <a:r>
              <a:rPr lang="en-US" dirty="0" smtClean="0"/>
              <a:t>push </a:t>
            </a:r>
            <a:r>
              <a:rPr lang="ru-RU" dirty="0" smtClean="0"/>
              <a:t>за </a:t>
            </a:r>
            <a:r>
              <a:rPr lang="en-US" dirty="0" smtClean="0"/>
              <a:t>O(1);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) выполняет </a:t>
            </a:r>
            <a:r>
              <a:rPr lang="en-US" dirty="0" err="1" smtClean="0"/>
              <a:t>relabel</a:t>
            </a:r>
            <a:r>
              <a:rPr lang="en-US" dirty="0" smtClean="0"/>
              <a:t> </a:t>
            </a:r>
            <a:r>
              <a:rPr lang="ru-RU" dirty="0" smtClean="0"/>
              <a:t>за </a:t>
            </a:r>
            <a:r>
              <a:rPr lang="en-US" dirty="0" smtClean="0"/>
              <a:t>O(|E|).</a:t>
            </a:r>
            <a:endParaRPr lang="ru-RU" dirty="0" smtClean="0"/>
          </a:p>
          <a:p>
            <a:r>
              <a:rPr lang="ru-RU" dirty="0" smtClean="0"/>
              <a:t>Но как же реализовать такую структуру?</a:t>
            </a:r>
          </a:p>
          <a:p>
            <a:pPr lvl="1"/>
            <a:endParaRPr lang="ru-RU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3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за </a:t>
            </a:r>
            <a:r>
              <a:rPr lang="en-US" dirty="0" smtClean="0"/>
              <a:t>O(</a:t>
            </a:r>
            <a:r>
              <a:rPr lang="en-US" dirty="0" smtClean="0"/>
              <a:t>|V|</a:t>
            </a:r>
            <a:r>
              <a:rPr lang="en-US" baseline="30000" dirty="0" smtClean="0"/>
              <a:t>2 </a:t>
            </a:r>
            <a:r>
              <a:rPr lang="en-US" dirty="0" smtClean="0"/>
              <a:t>|E|</a:t>
            </a:r>
            <a:r>
              <a:rPr lang="ru-RU" dirty="0" smtClean="0"/>
              <a:t>) :</a:t>
            </a:r>
          </a:p>
          <a:p>
            <a:pPr lvl="1"/>
            <a:r>
              <a:rPr lang="ru-RU" dirty="0" smtClean="0"/>
              <a:t>Храним список </a:t>
            </a:r>
            <a:r>
              <a:rPr lang="en-US" dirty="0" err="1" smtClean="0"/>
              <a:t>overflowedVertices</a:t>
            </a:r>
            <a:r>
              <a:rPr lang="en-US" dirty="0" smtClean="0"/>
              <a:t> </a:t>
            </a:r>
            <a:r>
              <a:rPr lang="ru-RU" dirty="0" smtClean="0"/>
              <a:t>переполненных вершин, а также массив</a:t>
            </a:r>
            <a:r>
              <a:rPr lang="en-US" dirty="0" smtClean="0"/>
              <a:t> e[0..|V|-1], </a:t>
            </a:r>
            <a:r>
              <a:rPr lang="ru-RU" dirty="0" smtClean="0"/>
              <a:t>где </a:t>
            </a:r>
            <a:r>
              <a:rPr lang="en-US" dirty="0" smtClean="0"/>
              <a:t>e - </a:t>
            </a:r>
            <a:r>
              <a:rPr lang="ru-RU" dirty="0" smtClean="0"/>
              <a:t>избыток;</a:t>
            </a:r>
          </a:p>
          <a:p>
            <a:pPr lvl="1"/>
            <a:r>
              <a:rPr lang="ru-RU" dirty="0" smtClean="0"/>
              <a:t>Для каждой вершины </a:t>
            </a:r>
            <a:r>
              <a:rPr lang="en-US" dirty="0" smtClean="0"/>
              <a:t>u </a:t>
            </a:r>
            <a:r>
              <a:rPr lang="ru-RU" dirty="0" smtClean="0"/>
              <a:t>храним список </a:t>
            </a:r>
            <a:r>
              <a:rPr lang="en-US" dirty="0" err="1" smtClean="0"/>
              <a:t>nonSaturatedEdges</a:t>
            </a:r>
            <a:r>
              <a:rPr lang="en-US" dirty="0" smtClean="0"/>
              <a:t>[u] </a:t>
            </a:r>
            <a:r>
              <a:rPr lang="ru-RU" dirty="0" smtClean="0"/>
              <a:t>некоторых исходящих из неё ненасыщенных ребер</a:t>
            </a:r>
            <a:r>
              <a:rPr lang="en-US" dirty="0" smtClean="0"/>
              <a:t>;</a:t>
            </a:r>
            <a:r>
              <a:rPr lang="ru-RU" dirty="0" smtClean="0"/>
              <a:t> гарантируется, что все ненасыщенные ребра </a:t>
            </a:r>
            <a:r>
              <a:rPr lang="en-US" dirty="0" smtClean="0"/>
              <a:t>e,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err="1"/>
              <a:t>e</a:t>
            </a:r>
            <a:r>
              <a:rPr lang="en-US" dirty="0" err="1" smtClean="0"/>
              <a:t>.start</a:t>
            </a:r>
            <a:r>
              <a:rPr lang="en-US" dirty="0" smtClean="0"/>
              <a:t> = u, </a:t>
            </a:r>
            <a:r>
              <a:rPr lang="en-US" dirty="0" err="1" smtClean="0"/>
              <a:t>e.finish</a:t>
            </a:r>
            <a:r>
              <a:rPr lang="en-US" dirty="0" smtClean="0"/>
              <a:t> = v, h(v) = h(u) – 1, </a:t>
            </a:r>
            <a:r>
              <a:rPr lang="ru-RU" dirty="0" smtClean="0"/>
              <a:t>находятся в списке;</a:t>
            </a:r>
            <a:endParaRPr lang="en-US" dirty="0" smtClean="0"/>
          </a:p>
          <a:p>
            <a:pPr lvl="1"/>
            <a:r>
              <a:rPr lang="ru-RU" dirty="0" smtClean="0"/>
              <a:t>Инициализация выполняется за </a:t>
            </a:r>
            <a:r>
              <a:rPr lang="en-US" dirty="0" smtClean="0"/>
              <a:t>O(|V| + |E|) </a:t>
            </a:r>
            <a:r>
              <a:rPr lang="ru-RU" dirty="0" smtClean="0"/>
              <a:t>тривиально;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2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за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|E|</a:t>
            </a:r>
            <a:r>
              <a:rPr lang="ru-RU" dirty="0" smtClean="0"/>
              <a:t>) </a:t>
            </a:r>
            <a:r>
              <a:rPr lang="ru-RU" dirty="0" smtClean="0"/>
              <a:t>– продолжение:</a:t>
            </a:r>
          </a:p>
          <a:p>
            <a:pPr lvl="1"/>
            <a:r>
              <a:rPr lang="ru-RU" dirty="0" smtClean="0"/>
              <a:t>На каждой итерации достаем вершину из </a:t>
            </a:r>
            <a:r>
              <a:rPr lang="en-US" dirty="0" err="1" smtClean="0"/>
              <a:t>overflowedVertices</a:t>
            </a:r>
            <a:r>
              <a:rPr lang="en-US" dirty="0" smtClean="0"/>
              <a:t> (</a:t>
            </a:r>
            <a:r>
              <a:rPr lang="ru-RU" dirty="0" smtClean="0"/>
              <a:t>если вершины там нет, то переполненных вершин в сети не осталось, и поток найден); пусть это вершина </a:t>
            </a:r>
            <a:r>
              <a:rPr lang="en-US" dirty="0" smtClean="0"/>
              <a:t>v.</a:t>
            </a:r>
          </a:p>
          <a:p>
            <a:pPr lvl="1"/>
            <a:r>
              <a:rPr lang="ru-RU" dirty="0" smtClean="0"/>
              <a:t>Рассмотрим два случая:</a:t>
            </a:r>
          </a:p>
          <a:p>
            <a:pPr lvl="2"/>
            <a:r>
              <a:rPr lang="en-US" dirty="0" err="1" smtClean="0"/>
              <a:t>nonSaturatedEdges</a:t>
            </a:r>
            <a:r>
              <a:rPr lang="en-US" dirty="0" smtClean="0"/>
              <a:t>[v] </a:t>
            </a:r>
            <a:r>
              <a:rPr lang="ru-RU" dirty="0" smtClean="0"/>
              <a:t>пуст; в этом случае выполняем </a:t>
            </a:r>
            <a:r>
              <a:rPr lang="en-US" dirty="0" err="1" smtClean="0"/>
              <a:t>relabel</a:t>
            </a:r>
            <a:r>
              <a:rPr lang="en-US" dirty="0" smtClean="0"/>
              <a:t>(v), </a:t>
            </a:r>
            <a:r>
              <a:rPr lang="ru-RU" dirty="0" smtClean="0"/>
              <a:t>в котором без асимптотических потерь заполняем </a:t>
            </a:r>
            <a:r>
              <a:rPr lang="en-US" dirty="0" err="1" smtClean="0"/>
              <a:t>nonSaturatedEdges</a:t>
            </a:r>
            <a:r>
              <a:rPr lang="en-US" dirty="0" smtClean="0"/>
              <a:t>[v];</a:t>
            </a:r>
          </a:p>
          <a:p>
            <a:pPr lvl="2"/>
            <a:r>
              <a:rPr lang="en-US" dirty="0" err="1" smtClean="0"/>
              <a:t>nonSaturatedEdges</a:t>
            </a:r>
            <a:r>
              <a:rPr lang="en-US" dirty="0" smtClean="0"/>
              <a:t>[v] </a:t>
            </a:r>
            <a:r>
              <a:rPr lang="ru-RU" dirty="0" smtClean="0"/>
              <a:t>не пуст; возьмем какое-то ребро </a:t>
            </a:r>
            <a:r>
              <a:rPr lang="en-US" dirty="0" smtClean="0"/>
              <a:t>e </a:t>
            </a:r>
            <a:r>
              <a:rPr lang="ru-RU" dirty="0" smtClean="0"/>
              <a:t>из этого списка. </a:t>
            </a:r>
            <a:r>
              <a:rPr lang="ru-RU" dirty="0"/>
              <a:t>Т</a:t>
            </a:r>
            <a:r>
              <a:rPr lang="ru-RU" dirty="0" smtClean="0"/>
              <a:t>огда если ребро насыщенно или не удовлетворяет свойству высоты, то мы игнорируем это ребро; в противном случае, выполняем </a:t>
            </a:r>
            <a:r>
              <a:rPr lang="en-US" dirty="0" smtClean="0"/>
              <a:t>push(e)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0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Алгоритм за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|E|</a:t>
            </a:r>
            <a:r>
              <a:rPr lang="ru-RU" dirty="0" smtClean="0"/>
              <a:t>) – продолжение:</a:t>
            </a:r>
          </a:p>
          <a:p>
            <a:pPr lvl="1"/>
            <a:r>
              <a:rPr lang="ru-RU" dirty="0" smtClean="0"/>
              <a:t>Технические особенности: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ush(e): </a:t>
            </a:r>
          </a:p>
          <a:p>
            <a:pPr lvl="3"/>
            <a:r>
              <a:rPr lang="ru-RU" dirty="0" smtClean="0"/>
              <a:t>Если ребро е не насытилось, то возвращаем ребро в </a:t>
            </a:r>
            <a:r>
              <a:rPr lang="en-US" dirty="0" err="1" smtClean="0"/>
              <a:t>nonSaturatedEdges</a:t>
            </a:r>
            <a:r>
              <a:rPr lang="en-US" dirty="0" smtClean="0"/>
              <a:t>(v)</a:t>
            </a:r>
            <a:r>
              <a:rPr lang="ru-RU" dirty="0" smtClean="0"/>
              <a:t>;</a:t>
            </a:r>
            <a:endParaRPr lang="ru-RU" dirty="0" smtClean="0"/>
          </a:p>
          <a:p>
            <a:pPr lvl="3"/>
            <a:r>
              <a:rPr lang="ru-RU" dirty="0" smtClean="0"/>
              <a:t>Если в вершине </a:t>
            </a:r>
            <a:r>
              <a:rPr lang="en-US" dirty="0" smtClean="0"/>
              <a:t>v</a:t>
            </a:r>
            <a:r>
              <a:rPr lang="ru-RU" dirty="0"/>
              <a:t> </a:t>
            </a:r>
            <a:r>
              <a:rPr lang="ru-RU" dirty="0" smtClean="0"/>
              <a:t>остался избыток, то </a:t>
            </a:r>
            <a:r>
              <a:rPr lang="en-US" dirty="0" smtClean="0"/>
              <a:t>v </a:t>
            </a:r>
            <a:r>
              <a:rPr lang="ru-RU" dirty="0" smtClean="0"/>
              <a:t>возвращаем в </a:t>
            </a:r>
            <a:r>
              <a:rPr lang="en-US" dirty="0" err="1" smtClean="0"/>
              <a:t>overflowedVertices</a:t>
            </a:r>
            <a:r>
              <a:rPr lang="en-US" dirty="0" smtClean="0"/>
              <a:t>;</a:t>
            </a:r>
          </a:p>
          <a:p>
            <a:pPr lvl="3"/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dirty="0" smtClean="0"/>
              <a:t>push-</a:t>
            </a:r>
            <a:r>
              <a:rPr lang="ru-RU" dirty="0" smtClean="0"/>
              <a:t>а в вершине </a:t>
            </a:r>
            <a:r>
              <a:rPr lang="en-US" dirty="0" err="1" smtClean="0"/>
              <a:t>e.finish</a:t>
            </a:r>
            <a:r>
              <a:rPr lang="en-US" dirty="0" smtClean="0"/>
              <a:t> </a:t>
            </a:r>
            <a:r>
              <a:rPr lang="ru-RU" dirty="0" smtClean="0"/>
              <a:t>не было избытка, то добавляем </a:t>
            </a:r>
            <a:r>
              <a:rPr lang="en-US" dirty="0" err="1" smtClean="0"/>
              <a:t>e.finish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nonSaturated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Relabel</a:t>
            </a:r>
            <a:r>
              <a:rPr lang="en-US" dirty="0" smtClean="0"/>
              <a:t>(v):</a:t>
            </a:r>
          </a:p>
          <a:p>
            <a:pPr lvl="3"/>
            <a:r>
              <a:rPr lang="ru-RU" dirty="0" smtClean="0"/>
              <a:t>После </a:t>
            </a:r>
            <a:r>
              <a:rPr lang="en-US" dirty="0" err="1" smtClean="0"/>
              <a:t>Relabel</a:t>
            </a:r>
            <a:r>
              <a:rPr lang="en-US" dirty="0" smtClean="0"/>
              <a:t> </a:t>
            </a:r>
            <a:r>
              <a:rPr lang="ru-RU" dirty="0" smtClean="0"/>
              <a:t>возвращаем </a:t>
            </a:r>
            <a:r>
              <a:rPr lang="en-US" dirty="0" smtClean="0"/>
              <a:t>v</a:t>
            </a:r>
            <a:r>
              <a:rPr lang="ru-RU" dirty="0" smtClean="0"/>
              <a:t> в </a:t>
            </a:r>
            <a:r>
              <a:rPr lang="en-US" dirty="0" err="1" smtClean="0"/>
              <a:t>overflowedVertices</a:t>
            </a:r>
            <a:r>
              <a:rPr lang="en-US" dirty="0" smtClean="0"/>
              <a:t>;</a:t>
            </a:r>
          </a:p>
          <a:p>
            <a:pPr lvl="3"/>
            <a:r>
              <a:rPr lang="ru-RU" dirty="0" smtClean="0"/>
              <a:t>В </a:t>
            </a:r>
            <a:r>
              <a:rPr lang="en-US" dirty="0" err="1" smtClean="0"/>
              <a:t>nonSaturatedEdges</a:t>
            </a:r>
            <a:r>
              <a:rPr lang="en-US" dirty="0" smtClean="0"/>
              <a:t>(v)</a:t>
            </a:r>
            <a:r>
              <a:rPr lang="ru-RU" dirty="0" smtClean="0"/>
              <a:t> добавляем все исходящие из </a:t>
            </a:r>
            <a:r>
              <a:rPr lang="en-US" dirty="0" smtClean="0"/>
              <a:t>v </a:t>
            </a:r>
            <a:r>
              <a:rPr lang="ru-RU" dirty="0" smtClean="0"/>
              <a:t>ребра.</a:t>
            </a:r>
          </a:p>
          <a:p>
            <a:pPr lvl="1"/>
            <a:r>
              <a:rPr lang="ru-RU" dirty="0" smtClean="0"/>
              <a:t>По существу, весь алгоритм есть последовательность из </a:t>
            </a:r>
            <a:r>
              <a:rPr lang="en-US" dirty="0" smtClean="0"/>
              <a:t>push, </a:t>
            </a:r>
            <a:r>
              <a:rPr lang="en-US" dirty="0" err="1" smtClean="0"/>
              <a:t>relabel</a:t>
            </a:r>
            <a:r>
              <a:rPr lang="en-US" dirty="0" smtClean="0"/>
              <a:t> </a:t>
            </a:r>
            <a:r>
              <a:rPr lang="ru-RU" dirty="0" smtClean="0"/>
              <a:t>и «неудачных </a:t>
            </a:r>
            <a:r>
              <a:rPr lang="en-US" dirty="0" smtClean="0"/>
              <a:t>push-</a:t>
            </a:r>
            <a:r>
              <a:rPr lang="ru-RU" dirty="0" smtClean="0"/>
              <a:t>ей», коих, очевидно, не более </a:t>
            </a:r>
            <a:r>
              <a:rPr lang="en-US" dirty="0" smtClean="0"/>
              <a:t>O(|V||E|); </a:t>
            </a:r>
            <a:r>
              <a:rPr lang="ru-RU" dirty="0" smtClean="0"/>
              <a:t>следовательно,  время работы предложенного алгоритма не превосходит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|E|</a:t>
            </a:r>
            <a:r>
              <a:rPr lang="ru-RU" dirty="0" smtClean="0"/>
              <a:t>).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ru-RU" u="sng" dirty="0" smtClean="0"/>
              <a:t>Определение</a:t>
            </a:r>
            <a:r>
              <a:rPr lang="ru-RU" dirty="0" smtClean="0"/>
              <a:t>: пусть </a:t>
            </a:r>
            <a:r>
              <a:rPr lang="en-US" dirty="0" smtClean="0"/>
              <a:t>G = (V, E) – </a:t>
            </a:r>
            <a:r>
              <a:rPr lang="ru-RU" dirty="0" smtClean="0"/>
              <a:t>сеть; тогда </a:t>
            </a:r>
            <a:r>
              <a:rPr lang="ru-RU" b="1" dirty="0" err="1" smtClean="0"/>
              <a:t>предпотоком</a:t>
            </a:r>
            <a:r>
              <a:rPr lang="ru-RU" b="1" dirty="0" smtClean="0"/>
              <a:t> </a:t>
            </a:r>
            <a:r>
              <a:rPr lang="ru-RU" dirty="0" smtClean="0"/>
              <a:t>является такая функция </a:t>
            </a:r>
            <a:r>
              <a:rPr lang="en-US" dirty="0" smtClean="0"/>
              <a:t>f: E</a:t>
            </a:r>
            <a:r>
              <a:rPr lang="ru-RU" dirty="0" smtClean="0"/>
              <a:t>→</a:t>
            </a:r>
            <a:r>
              <a:rPr lang="ru-RU" dirty="0"/>
              <a:t>ℝ</a:t>
            </a:r>
            <a:r>
              <a:rPr lang="en-US" baseline="-25000" dirty="0" smtClean="0"/>
              <a:t>+</a:t>
            </a:r>
            <a:r>
              <a:rPr lang="en-US" dirty="0" smtClean="0"/>
              <a:t>,</a:t>
            </a:r>
            <a:r>
              <a:rPr lang="ru-RU" dirty="0" smtClean="0"/>
              <a:t> что: </a:t>
            </a:r>
          </a:p>
          <a:p>
            <a:pPr lvl="1"/>
            <a:r>
              <a:rPr lang="ru-RU" dirty="0" smtClean="0"/>
              <a:t>∀</a:t>
            </a:r>
            <a:r>
              <a:rPr lang="en-US" dirty="0" smtClean="0"/>
              <a:t>v</a:t>
            </a:r>
            <a:r>
              <a:rPr lang="ru-RU" dirty="0" smtClean="0"/>
              <a:t>∈</a:t>
            </a:r>
            <a:r>
              <a:rPr lang="en-US" dirty="0" smtClean="0"/>
              <a:t>V\{</a:t>
            </a:r>
            <a:r>
              <a:rPr lang="en-US" dirty="0" err="1" smtClean="0"/>
              <a:t>s,t</a:t>
            </a:r>
            <a:r>
              <a:rPr lang="en-US" dirty="0" smtClean="0"/>
              <a:t>}:</a:t>
            </a:r>
            <a:r>
              <a:rPr lang="ru-RU" dirty="0" smtClean="0"/>
              <a:t> </a:t>
            </a:r>
            <a:r>
              <a:rPr lang="en-US" b="1" dirty="0" smtClean="0"/>
              <a:t>e(v) </a:t>
            </a:r>
            <a:r>
              <a:rPr lang="ru-RU" dirty="0" smtClean="0"/>
              <a:t>⩾</a:t>
            </a:r>
            <a:r>
              <a:rPr lang="en-US" dirty="0" smtClean="0"/>
              <a:t> 0</a:t>
            </a:r>
            <a:r>
              <a:rPr lang="ru-RU" dirty="0" smtClean="0"/>
              <a:t>; где </a:t>
            </a:r>
            <a:r>
              <a:rPr lang="en-US" dirty="0" smtClean="0"/>
              <a:t>e(v) = </a:t>
            </a:r>
            <a:r>
              <a:rPr lang="ru-RU" dirty="0" smtClean="0"/>
              <a:t>∑</a:t>
            </a:r>
            <a:r>
              <a:rPr lang="en-US" dirty="0" smtClean="0"/>
              <a:t>{f(e)|</a:t>
            </a:r>
            <a:r>
              <a:rPr lang="en-US" dirty="0" err="1" smtClean="0"/>
              <a:t>e.finish</a:t>
            </a:r>
            <a:r>
              <a:rPr lang="en-US" dirty="0" smtClean="0"/>
              <a:t>=v} - </a:t>
            </a:r>
            <a:r>
              <a:rPr lang="ru-RU" dirty="0" smtClean="0"/>
              <a:t>∑</a:t>
            </a:r>
            <a:r>
              <a:rPr lang="en-US" dirty="0" smtClean="0"/>
              <a:t>{f(e)|</a:t>
            </a:r>
            <a:r>
              <a:rPr lang="en-US" dirty="0" err="1" smtClean="0"/>
              <a:t>e.start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v} – </a:t>
            </a:r>
            <a:r>
              <a:rPr lang="ru-RU" b="1" dirty="0" smtClean="0"/>
              <a:t>избыток</a:t>
            </a:r>
            <a:r>
              <a:rPr lang="en-US" dirty="0" smtClean="0"/>
              <a:t>, </a:t>
            </a:r>
            <a:r>
              <a:rPr lang="ru-RU" dirty="0" smtClean="0"/>
              <a:t>или</a:t>
            </a:r>
            <a:r>
              <a:rPr lang="ru-RU" b="1" dirty="0" smtClean="0"/>
              <a:t> избыточный поток</a:t>
            </a:r>
            <a:r>
              <a:rPr lang="ru-RU" dirty="0" smtClean="0"/>
              <a:t> в вершине </a:t>
            </a:r>
            <a:r>
              <a:rPr lang="en-US" dirty="0" smtClean="0"/>
              <a:t>v;</a:t>
            </a:r>
            <a:r>
              <a:rPr lang="ru-RU" dirty="0" smtClean="0"/>
              <a:t> избыток НЕ определен для </a:t>
            </a:r>
            <a:r>
              <a:rPr lang="en-US" dirty="0" smtClean="0"/>
              <a:t>s </a:t>
            </a:r>
            <a:r>
              <a:rPr lang="ru-RU" dirty="0" smtClean="0"/>
              <a:t>и</a:t>
            </a:r>
            <a:r>
              <a:rPr lang="en-US" dirty="0" smtClean="0"/>
              <a:t> t;</a:t>
            </a:r>
            <a:endParaRPr lang="ru-RU" dirty="0" smtClean="0"/>
          </a:p>
          <a:p>
            <a:pPr lvl="1"/>
            <a:r>
              <a:rPr lang="ru-RU" dirty="0" smtClean="0"/>
              <a:t>∀</a:t>
            </a:r>
            <a:r>
              <a:rPr lang="en-US" dirty="0"/>
              <a:t>e</a:t>
            </a:r>
            <a:r>
              <a:rPr lang="ru-RU" dirty="0" smtClean="0"/>
              <a:t>∈</a:t>
            </a:r>
            <a:r>
              <a:rPr lang="en-US" dirty="0" smtClean="0"/>
              <a:t>E: </a:t>
            </a:r>
            <a:r>
              <a:rPr lang="en-US" dirty="0" err="1" smtClean="0"/>
              <a:t>e.flow</a:t>
            </a:r>
            <a:r>
              <a:rPr lang="en-US" dirty="0" smtClean="0"/>
              <a:t>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e.capacity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Будем говорить, что вершина </a:t>
            </a:r>
            <a:r>
              <a:rPr lang="en-US" dirty="0" smtClean="0"/>
              <a:t>v </a:t>
            </a:r>
            <a:r>
              <a:rPr lang="ru-RU" b="1" dirty="0" smtClean="0"/>
              <a:t>переполненная</a:t>
            </a:r>
            <a:r>
              <a:rPr lang="ru-RU" dirty="0" smtClean="0"/>
              <a:t>, если </a:t>
            </a:r>
            <a:r>
              <a:rPr lang="en-US" dirty="0" smtClean="0"/>
              <a:t>e(v) &gt; 0</a:t>
            </a:r>
            <a:r>
              <a:rPr lang="ru-RU" dirty="0" smtClean="0"/>
              <a:t>.</a:t>
            </a:r>
            <a:endParaRPr lang="ru-RU" b="1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883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высота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процессе алгоритмов, использующих метод </a:t>
            </a:r>
            <a:r>
              <a:rPr lang="ru-RU" dirty="0" err="1" smtClean="0"/>
              <a:t>предпотока</a:t>
            </a:r>
            <a:r>
              <a:rPr lang="ru-RU" dirty="0" smtClean="0"/>
              <a:t>, поддерживается массив-функция </a:t>
            </a:r>
            <a:r>
              <a:rPr lang="en-US" dirty="0" smtClean="0"/>
              <a:t>h: V</a:t>
            </a:r>
            <a:r>
              <a:rPr lang="ru-RU" dirty="0"/>
              <a:t>→</a:t>
            </a:r>
            <a:r>
              <a:rPr lang="ru-RU" dirty="0" smtClean="0"/>
              <a:t>ℤ</a:t>
            </a:r>
            <a:r>
              <a:rPr lang="en-US" baseline="-25000" dirty="0" smtClean="0"/>
              <a:t>+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В каждый момент времени в сети запущен некий </a:t>
            </a:r>
            <a:r>
              <a:rPr lang="ru-RU" dirty="0" err="1" smtClean="0"/>
              <a:t>предпоток</a:t>
            </a:r>
            <a:r>
              <a:rPr lang="ru-RU" dirty="0" smtClean="0"/>
              <a:t> </a:t>
            </a:r>
            <a:r>
              <a:rPr lang="en-US" dirty="0" smtClean="0"/>
              <a:t>f; h </a:t>
            </a:r>
            <a:r>
              <a:rPr lang="ru-RU" dirty="0" smtClean="0"/>
              <a:t>же устроена таким образом, что: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h(s) = |V|; h(t) = 0;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∀</a:t>
            </a:r>
            <a:r>
              <a:rPr lang="en-US" dirty="0" smtClean="0"/>
              <a:t>e</a:t>
            </a:r>
            <a:r>
              <a:rPr lang="ru-RU" dirty="0" smtClean="0"/>
              <a:t>∈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: h(</a:t>
            </a:r>
            <a:r>
              <a:rPr lang="en-US" dirty="0" err="1" smtClean="0"/>
              <a:t>e.start</a:t>
            </a:r>
            <a:r>
              <a:rPr lang="en-US" dirty="0" smtClean="0"/>
              <a:t>) </a:t>
            </a:r>
            <a:r>
              <a:rPr lang="ru-RU" dirty="0" smtClean="0"/>
              <a:t>⩽</a:t>
            </a:r>
            <a:r>
              <a:rPr lang="en-US" dirty="0" smtClean="0"/>
              <a:t> h(</a:t>
            </a:r>
            <a:r>
              <a:rPr lang="en-US" dirty="0" err="1" smtClean="0"/>
              <a:t>e.finish</a:t>
            </a:r>
            <a:r>
              <a:rPr lang="en-US" dirty="0" smtClean="0"/>
              <a:t>) + 1.</a:t>
            </a:r>
            <a:endParaRPr lang="ru-RU" dirty="0" smtClean="0"/>
          </a:p>
          <a:p>
            <a:pPr marL="571500" indent="-514350"/>
            <a:r>
              <a:rPr lang="ru-RU" dirty="0" smtClean="0"/>
              <a:t>Высота не может уменьшаться в процессе; теоретически, она может быть бесконечной; однако применяемые нами операции </a:t>
            </a:r>
            <a:r>
              <a:rPr lang="en-US" dirty="0" smtClean="0"/>
              <a:t>push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relabel</a:t>
            </a:r>
            <a:r>
              <a:rPr lang="ru-RU" dirty="0" smtClean="0"/>
              <a:t> не позволят вершине «улететь» слишком далеко.</a:t>
            </a:r>
          </a:p>
          <a:p>
            <a:pPr marL="5715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71500" indent="-514350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3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94509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операция </a:t>
            </a:r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ush(u, v)</a:t>
            </a:r>
            <a:r>
              <a:rPr lang="ru-RU" dirty="0"/>
              <a:t> </a:t>
            </a:r>
            <a:r>
              <a:rPr lang="ru-RU" dirty="0" smtClean="0"/>
              <a:t>пытается «протолкнуть» максимально возможный поток из вершины </a:t>
            </a:r>
            <a:r>
              <a:rPr lang="en-US" dirty="0" smtClean="0"/>
              <a:t>u</a:t>
            </a:r>
            <a:r>
              <a:rPr lang="ru-RU" dirty="0" smtClean="0"/>
              <a:t> в вершину </a:t>
            </a:r>
            <a:r>
              <a:rPr lang="en-US" dirty="0" smtClean="0"/>
              <a:t>v </a:t>
            </a:r>
            <a:r>
              <a:rPr lang="ru-RU" dirty="0" smtClean="0"/>
              <a:t>по ребру </a:t>
            </a:r>
            <a:r>
              <a:rPr lang="en-US" dirty="0" smtClean="0"/>
              <a:t>(u, v)</a:t>
            </a:r>
            <a:r>
              <a:rPr lang="ru-RU" dirty="0"/>
              <a:t>;</a:t>
            </a:r>
            <a:endParaRPr lang="en-US" dirty="0" smtClean="0"/>
          </a:p>
          <a:p>
            <a:r>
              <a:rPr lang="ru-RU" dirty="0" smtClean="0"/>
              <a:t>Необходимые условия для выполнения </a:t>
            </a:r>
            <a:r>
              <a:rPr lang="en-US" dirty="0" smtClean="0"/>
              <a:t>push:</a:t>
            </a:r>
          </a:p>
          <a:p>
            <a:pPr lvl="1"/>
            <a:r>
              <a:rPr lang="en-US" dirty="0" smtClean="0"/>
              <a:t>e(u) &gt; 0;</a:t>
            </a:r>
          </a:p>
          <a:p>
            <a:pPr lvl="1"/>
            <a:r>
              <a:rPr lang="en-US" dirty="0" smtClean="0"/>
              <a:t>h(u) = h(v) + 1;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(u, v) &gt; 0 (</a:t>
            </a:r>
            <a:r>
              <a:rPr lang="ru-RU" dirty="0" smtClean="0"/>
              <a:t>т.е. в текущей остаточной сети ребро (</a:t>
            </a:r>
            <a:r>
              <a:rPr lang="en-US" dirty="0" smtClean="0"/>
              <a:t>u, v) </a:t>
            </a:r>
            <a:r>
              <a:rPr lang="ru-RU" dirty="0" smtClean="0"/>
              <a:t>существует).</a:t>
            </a:r>
          </a:p>
          <a:p>
            <a:r>
              <a:rPr lang="ru-RU" dirty="0" smtClean="0"/>
              <a:t>Выполняемые действия: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low := min(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(u, </a:t>
            </a:r>
            <a:r>
              <a:rPr lang="en-US" dirty="0" smtClean="0"/>
              <a:t>v)</a:t>
            </a:r>
            <a:r>
              <a:rPr lang="ru-RU" dirty="0" smtClean="0"/>
              <a:t>, </a:t>
            </a:r>
            <a:r>
              <a:rPr lang="en-US" dirty="0" smtClean="0"/>
              <a:t>e(u)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smtClean="0"/>
              <a:t>f(u, v) += flow;  f(v, u) -= flow; </a:t>
            </a:r>
          </a:p>
          <a:p>
            <a:pPr lvl="1"/>
            <a:r>
              <a:rPr lang="en-US" dirty="0" smtClean="0"/>
              <a:t>e(u) -= flow;  e(v) += flow;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9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операция </a:t>
            </a:r>
            <a:r>
              <a:rPr lang="en-US" dirty="0" err="1" smtClean="0"/>
              <a:t>relabel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en-US" dirty="0" err="1" smtClean="0"/>
              <a:t>Relabel</a:t>
            </a:r>
            <a:r>
              <a:rPr lang="en-US" dirty="0" smtClean="0"/>
              <a:t>(u) </a:t>
            </a:r>
            <a:r>
              <a:rPr lang="ru-RU" dirty="0" smtClean="0"/>
              <a:t>увеличивает высоту переполненной вершины таким образом, чтобы избыток можно было «протолкнуть» вниз;</a:t>
            </a:r>
          </a:p>
          <a:p>
            <a:r>
              <a:rPr lang="ru-RU" dirty="0" smtClean="0"/>
              <a:t>Необходимые условия:</a:t>
            </a:r>
          </a:p>
          <a:p>
            <a:pPr lvl="1"/>
            <a:r>
              <a:rPr lang="en-US" dirty="0" smtClean="0"/>
              <a:t>e(u) &gt; 0;</a:t>
            </a:r>
          </a:p>
          <a:p>
            <a:pPr lvl="1"/>
            <a:r>
              <a:rPr lang="ru-RU" dirty="0" smtClean="0"/>
              <a:t>Из вершины </a:t>
            </a:r>
            <a:r>
              <a:rPr lang="en-US" dirty="0" smtClean="0"/>
              <a:t>u</a:t>
            </a:r>
            <a:r>
              <a:rPr lang="ru-RU" dirty="0" smtClean="0"/>
              <a:t> невозможно выполнить </a:t>
            </a:r>
            <a:r>
              <a:rPr lang="en-US" dirty="0" smtClean="0"/>
              <a:t>push; </a:t>
            </a:r>
            <a:r>
              <a:rPr lang="ru-RU" dirty="0" smtClean="0"/>
              <a:t>другими словами, ∀</a:t>
            </a:r>
            <a:r>
              <a:rPr lang="en-US" dirty="0" smtClean="0"/>
              <a:t>v</a:t>
            </a:r>
            <a:r>
              <a:rPr lang="ru-RU" dirty="0" smtClean="0"/>
              <a:t>∈</a:t>
            </a:r>
            <a:r>
              <a:rPr lang="en-US" dirty="0" smtClean="0"/>
              <a:t>V,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(u, v) &gt; 0: h(v) </a:t>
            </a:r>
            <a:r>
              <a:rPr lang="ru-RU" dirty="0" smtClean="0"/>
              <a:t>⩾</a:t>
            </a:r>
            <a:r>
              <a:rPr lang="en-US" dirty="0" smtClean="0"/>
              <a:t> h(u);</a:t>
            </a:r>
          </a:p>
          <a:p>
            <a:r>
              <a:rPr lang="ru-RU" dirty="0" smtClean="0"/>
              <a:t>Выполняемые действия:</a:t>
            </a:r>
          </a:p>
          <a:p>
            <a:pPr lvl="1"/>
            <a:r>
              <a:rPr lang="en-US" dirty="0" smtClean="0"/>
              <a:t>h(u) := 1 + min{h(v) | v</a:t>
            </a:r>
            <a:r>
              <a:rPr lang="ru-RU" dirty="0" smtClean="0"/>
              <a:t>∈</a:t>
            </a:r>
            <a:r>
              <a:rPr lang="en-US" dirty="0" smtClean="0"/>
              <a:t>V,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(u, v) &gt; 0}</a:t>
            </a:r>
          </a:p>
          <a:p>
            <a:r>
              <a:rPr lang="ru-RU" dirty="0" smtClean="0"/>
              <a:t>Очевидно, каждый </a:t>
            </a:r>
            <a:r>
              <a:rPr lang="en-US" dirty="0" err="1" smtClean="0"/>
              <a:t>relabel</a:t>
            </a:r>
            <a:r>
              <a:rPr lang="en-US" dirty="0" smtClean="0"/>
              <a:t> </a:t>
            </a:r>
            <a:r>
              <a:rPr lang="ru-RU" dirty="0" smtClean="0"/>
              <a:t>увеличивает высоту вершины как минимум на 1.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2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</a:t>
            </a:r>
            <a:r>
              <a:rPr lang="ru-RU" dirty="0" smtClean="0"/>
              <a:t>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Алгоритмы, базирующиеся на методе </a:t>
            </a:r>
            <a:r>
              <a:rPr lang="ru-RU" dirty="0" err="1" smtClean="0"/>
              <a:t>предпотока</a:t>
            </a:r>
            <a:r>
              <a:rPr lang="ru-RU" dirty="0" smtClean="0"/>
              <a:t>, устроены следующим образом:</a:t>
            </a:r>
          </a:p>
          <a:p>
            <a:pPr lvl="1"/>
            <a:r>
              <a:rPr lang="ru-RU" dirty="0" smtClean="0"/>
              <a:t>Изначально</a:t>
            </a:r>
            <a:r>
              <a:rPr lang="en-US" dirty="0" smtClean="0"/>
              <a:t> h(s) := |V|, </a:t>
            </a:r>
            <a:r>
              <a:rPr lang="ru-RU" dirty="0" smtClean="0"/>
              <a:t>а для всех остальных вершин, включая сток, </a:t>
            </a:r>
            <a:r>
              <a:rPr lang="en-US" dirty="0" smtClean="0"/>
              <a:t>h(v) := 0;</a:t>
            </a:r>
          </a:p>
          <a:p>
            <a:pPr lvl="1"/>
            <a:r>
              <a:rPr lang="ru-RU" dirty="0" smtClean="0"/>
              <a:t>Пропускаем максимальное количество</a:t>
            </a:r>
            <a:r>
              <a:rPr lang="en-US" dirty="0" smtClean="0"/>
              <a:t> </a:t>
            </a:r>
            <a:r>
              <a:rPr lang="ru-RU" dirty="0" smtClean="0"/>
              <a:t>жидкости по всем ребрам, исходящим из истока; соответствующим образом обновляем избытки;</a:t>
            </a:r>
          </a:p>
          <a:p>
            <a:pPr lvl="1"/>
            <a:r>
              <a:rPr lang="ru-RU" dirty="0" smtClean="0"/>
              <a:t>Выполняем </a:t>
            </a:r>
            <a:r>
              <a:rPr lang="ru-RU" dirty="0" smtClean="0"/>
              <a:t>операции </a:t>
            </a:r>
            <a:r>
              <a:rPr lang="en-US" dirty="0" smtClean="0"/>
              <a:t>push </a:t>
            </a:r>
            <a:r>
              <a:rPr lang="ru-RU" dirty="0" smtClean="0"/>
              <a:t>и </a:t>
            </a:r>
            <a:r>
              <a:rPr lang="en-US" dirty="0" err="1" smtClean="0"/>
              <a:t>relabel</a:t>
            </a:r>
            <a:r>
              <a:rPr lang="ru-RU" dirty="0" smtClean="0"/>
              <a:t> для переполненных вершин в некотором до тех пор</a:t>
            </a:r>
            <a:r>
              <a:rPr lang="en-US" dirty="0" smtClean="0"/>
              <a:t>, </a:t>
            </a:r>
            <a:r>
              <a:rPr lang="ru-RU" dirty="0" smtClean="0"/>
              <a:t>пока все избытки не окажутся нулевыми;</a:t>
            </a:r>
          </a:p>
          <a:p>
            <a:pPr lvl="1"/>
            <a:r>
              <a:rPr lang="ru-RU" dirty="0" smtClean="0"/>
              <a:t>В этом случае, </a:t>
            </a:r>
            <a:r>
              <a:rPr lang="ru-RU" dirty="0" err="1" smtClean="0"/>
              <a:t>предпоток</a:t>
            </a:r>
            <a:r>
              <a:rPr lang="ru-RU" dirty="0" smtClean="0"/>
              <a:t> окажется потоком, причем максимальным</a:t>
            </a:r>
            <a:r>
              <a:rPr lang="ru-RU" dirty="0" smtClean="0"/>
              <a:t>!</a:t>
            </a:r>
          </a:p>
          <a:p>
            <a:pPr lvl="1"/>
            <a:r>
              <a:rPr lang="ru-RU" dirty="0" smtClean="0"/>
              <a:t>Почему максимальным? Не зациклится ли такой процесс?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b="1" u="sng" dirty="0" smtClean="0"/>
              <a:t>Лемма 4.1</a:t>
            </a:r>
            <a:r>
              <a:rPr lang="ru-RU" dirty="0" smtClean="0"/>
              <a:t>: Для переполненной вершины всегда можно выполнить либо </a:t>
            </a:r>
            <a:r>
              <a:rPr lang="en-US" dirty="0" smtClean="0"/>
              <a:t>push, </a:t>
            </a:r>
            <a:r>
              <a:rPr lang="ru-RU" dirty="0" smtClean="0"/>
              <a:t>либо </a:t>
            </a:r>
            <a:r>
              <a:rPr lang="en-US" dirty="0" err="1" smtClean="0"/>
              <a:t>relabel</a:t>
            </a:r>
            <a:r>
              <a:rPr lang="en-US" dirty="0" smtClean="0"/>
              <a:t> (</a:t>
            </a:r>
            <a:r>
              <a:rPr lang="ru-RU" dirty="0" smtClean="0"/>
              <a:t>очевидно).</a:t>
            </a:r>
          </a:p>
          <a:p>
            <a:r>
              <a:rPr lang="ru-RU" b="1" u="sng" dirty="0" smtClean="0"/>
              <a:t>Лемма 4.2</a:t>
            </a:r>
            <a:r>
              <a:rPr lang="ru-RU" dirty="0" smtClean="0"/>
              <a:t>: в процессе выполнения «общей технологии» свойства функции высоты сохраняются (по индукции по числу операций).</a:t>
            </a:r>
          </a:p>
          <a:p>
            <a:r>
              <a:rPr lang="ru-RU" b="1" u="sng" dirty="0" smtClean="0"/>
              <a:t>Лемма 4.3</a:t>
            </a:r>
            <a:r>
              <a:rPr lang="ru-RU" dirty="0" smtClean="0"/>
              <a:t>: 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</a:t>
            </a:r>
            <a:r>
              <a:rPr lang="en-US" dirty="0" smtClean="0"/>
              <a:t>f – </a:t>
            </a:r>
            <a:r>
              <a:rPr lang="ru-RU" dirty="0" err="1" smtClean="0"/>
              <a:t>предпоток</a:t>
            </a:r>
            <a:r>
              <a:rPr lang="ru-RU" dirty="0" smtClean="0"/>
              <a:t> в сети </a:t>
            </a:r>
            <a:r>
              <a:rPr lang="en-US" dirty="0" smtClean="0"/>
              <a:t>G</a:t>
            </a:r>
            <a:r>
              <a:rPr lang="ru-RU" dirty="0" smtClean="0"/>
              <a:t>, а </a:t>
            </a:r>
            <a:r>
              <a:rPr lang="en-US" dirty="0" smtClean="0"/>
              <a:t>h</a:t>
            </a:r>
            <a:r>
              <a:rPr lang="ru-RU" dirty="0" smtClean="0"/>
              <a:t> – функция высоты.</a:t>
            </a:r>
            <a:r>
              <a:rPr lang="en-US" dirty="0" smtClean="0"/>
              <a:t> </a:t>
            </a:r>
            <a:r>
              <a:rPr lang="ru-RU" dirty="0" smtClean="0"/>
              <a:t>Тогда в остаточной сети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ru-RU" dirty="0" smtClean="0"/>
              <a:t>не существует пути между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t.</a:t>
            </a:r>
          </a:p>
          <a:p>
            <a:r>
              <a:rPr lang="ru-RU" dirty="0" smtClean="0"/>
              <a:t>Доказательство: пусть между </a:t>
            </a:r>
            <a:r>
              <a:rPr lang="en-US" dirty="0" smtClean="0"/>
              <a:t>s </a:t>
            </a:r>
            <a:r>
              <a:rPr lang="ru-RU" dirty="0" smtClean="0"/>
              <a:t>и</a:t>
            </a:r>
            <a:r>
              <a:rPr lang="en-US" dirty="0" smtClean="0"/>
              <a:t> t </a:t>
            </a:r>
            <a:r>
              <a:rPr lang="ru-RU" dirty="0" smtClean="0"/>
              <a:t>существует путь </a:t>
            </a:r>
            <a:r>
              <a:rPr lang="en-US" dirty="0" smtClean="0"/>
              <a:t>(s=v</a:t>
            </a:r>
            <a:r>
              <a:rPr lang="en-US" baseline="-25000" dirty="0" smtClean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= t</a:t>
            </a:r>
            <a:r>
              <a:rPr lang="en-US" dirty="0" smtClean="0"/>
              <a:t>). </a:t>
            </a:r>
            <a:r>
              <a:rPr lang="ru-RU" dirty="0" smtClean="0"/>
              <a:t>Тогда </a:t>
            </a:r>
            <a:r>
              <a:rPr lang="en-US" dirty="0" smtClean="0"/>
              <a:t>|V| = h(s) </a:t>
            </a:r>
            <a:r>
              <a:rPr lang="ru-RU" dirty="0" smtClean="0"/>
              <a:t>⩽</a:t>
            </a:r>
            <a:r>
              <a:rPr lang="en-US" dirty="0" smtClean="0"/>
              <a:t> h(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)+1 </a:t>
            </a:r>
            <a:r>
              <a:rPr lang="ru-RU" dirty="0" smtClean="0"/>
              <a:t>⩽</a:t>
            </a:r>
            <a:r>
              <a:rPr lang="en-US" dirty="0" smtClean="0"/>
              <a:t> h(</a:t>
            </a:r>
            <a:r>
              <a:rPr lang="en-US" dirty="0" smtClean="0"/>
              <a:t>v</a:t>
            </a:r>
            <a:r>
              <a:rPr lang="ru-RU" baseline="-25000" dirty="0"/>
              <a:t>2</a:t>
            </a:r>
            <a:r>
              <a:rPr lang="en-US" dirty="0" smtClean="0"/>
              <a:t>)+2 </a:t>
            </a:r>
            <a:r>
              <a:rPr lang="ru-RU" dirty="0" smtClean="0"/>
              <a:t>⩽</a:t>
            </a:r>
            <a:r>
              <a:rPr lang="en-US" dirty="0" smtClean="0"/>
              <a:t> … </a:t>
            </a:r>
            <a:r>
              <a:rPr lang="ru-RU" dirty="0" smtClean="0"/>
              <a:t>⩽</a:t>
            </a:r>
            <a:r>
              <a:rPr lang="en-US" dirty="0" smtClean="0"/>
              <a:t> h(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) + k = h(t) + k = k &lt; |V| - </a:t>
            </a:r>
            <a:r>
              <a:rPr lang="ru-RU" dirty="0" smtClean="0"/>
              <a:t>противоречие; следовательно, такого пути не существует.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2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«общая технология»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r>
              <a:rPr lang="ru-RU" b="1" u="sng" dirty="0" smtClean="0"/>
              <a:t>Лемма 4.4</a:t>
            </a:r>
            <a:r>
              <a:rPr lang="ru-RU" dirty="0" smtClean="0"/>
              <a:t>: если алгоритм, базирующийся на «общей технологии», примененный к сети </a:t>
            </a:r>
            <a:r>
              <a:rPr lang="en-US" dirty="0" smtClean="0"/>
              <a:t>G = (V, E), </a:t>
            </a:r>
            <a:r>
              <a:rPr lang="ru-RU" dirty="0" smtClean="0"/>
              <a:t>завершает свою работу, то найденный им </a:t>
            </a:r>
            <a:r>
              <a:rPr lang="ru-RU" dirty="0" err="1" smtClean="0"/>
              <a:t>предпоток</a:t>
            </a:r>
            <a:r>
              <a:rPr lang="ru-RU" dirty="0" smtClean="0"/>
              <a:t> </a:t>
            </a:r>
            <a:r>
              <a:rPr lang="en-US" dirty="0" smtClean="0"/>
              <a:t>f </a:t>
            </a:r>
            <a:r>
              <a:rPr lang="ru-RU" dirty="0" smtClean="0"/>
              <a:t>есть максимальный поток в сети</a:t>
            </a:r>
            <a:r>
              <a:rPr lang="en-US" dirty="0" smtClean="0"/>
              <a:t> G.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 если алгоритм остановился, то в сети не осталось избыточных вершин (лемма 4.1); следовательно, </a:t>
            </a:r>
            <a:r>
              <a:rPr lang="en-US" dirty="0" smtClean="0"/>
              <a:t>f – </a:t>
            </a:r>
            <a:r>
              <a:rPr lang="ru-RU" dirty="0" smtClean="0"/>
              <a:t>поток;</a:t>
            </a:r>
          </a:p>
          <a:p>
            <a:pPr lvl="1"/>
            <a:r>
              <a:rPr lang="ru-RU" dirty="0" smtClean="0"/>
              <a:t>по лемме 4.3 </a:t>
            </a:r>
            <a:r>
              <a:rPr lang="en-US" dirty="0" smtClean="0"/>
              <a:t>f – </a:t>
            </a:r>
            <a:r>
              <a:rPr lang="ru-RU" dirty="0" smtClean="0"/>
              <a:t>такой поток в сети </a:t>
            </a:r>
            <a:r>
              <a:rPr lang="en-US" dirty="0" smtClean="0"/>
              <a:t>G, </a:t>
            </a:r>
            <a:r>
              <a:rPr lang="ru-RU" dirty="0" smtClean="0"/>
              <a:t>что в остаточной сети нет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ru-RU" baseline="-25000" dirty="0" smtClean="0"/>
              <a:t> </a:t>
            </a:r>
            <a:r>
              <a:rPr lang="ru-RU" dirty="0" smtClean="0"/>
              <a:t>нет удлиняющего пути; следовательно, по теореме Форда-</a:t>
            </a:r>
            <a:r>
              <a:rPr lang="ru-RU" dirty="0" err="1" smtClean="0"/>
              <a:t>Фалкерсона</a:t>
            </a:r>
            <a:r>
              <a:rPr lang="ru-RU" dirty="0" smtClean="0"/>
              <a:t> </a:t>
            </a:r>
            <a:r>
              <a:rPr lang="en-US" dirty="0" smtClean="0"/>
              <a:t>f – </a:t>
            </a:r>
            <a:r>
              <a:rPr lang="ru-RU" dirty="0" smtClean="0"/>
              <a:t>максимальный поток, </a:t>
            </a:r>
            <a:r>
              <a:rPr lang="en-US" dirty="0" smtClean="0"/>
              <a:t>QED.</a:t>
            </a:r>
            <a:endParaRPr lang="ru-RU" dirty="0" smtClean="0"/>
          </a:p>
          <a:p>
            <a:r>
              <a:rPr lang="ru-RU" dirty="0" smtClean="0"/>
              <a:t>Максимальность доказана; но может ли процесс зациклиться?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4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2409</Words>
  <Application>Microsoft Office PowerPoint</Application>
  <PresentationFormat>Экран (4:3)</PresentationFormat>
  <Paragraphs>145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Алгоритмы и структуры данных – 2-ой курс</vt:lpstr>
      <vt:lpstr>Предпоток: общие идеи</vt:lpstr>
      <vt:lpstr>Предпоток: определения</vt:lpstr>
      <vt:lpstr>Предпоток: высота</vt:lpstr>
      <vt:lpstr>Предпоток: операция push</vt:lpstr>
      <vt:lpstr>Предпоток: операция relabel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  <vt:lpstr>Предпоток: «общая технология» Голдберга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dprpavlin</dc:creator>
  <cp:lastModifiedBy>dprpavlin</cp:lastModifiedBy>
  <cp:revision>56</cp:revision>
  <dcterms:created xsi:type="dcterms:W3CDTF">2016-09-22T09:33:10Z</dcterms:created>
  <dcterms:modified xsi:type="dcterms:W3CDTF">2016-09-23T10:48:39Z</dcterms:modified>
</cp:coreProperties>
</file>