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7CF0-56EE-4F77-9604-B2C5A84E3767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73B84-9B9C-46D0-A0ED-5354F8416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11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5FE-7551-4137-81F2-20CD91861D6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8099-0125-4775-B20D-F52D3DCECA1A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67E-6B00-4294-A1B8-C6D34900C91B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793-8EB3-4B34-91EB-8237E9C7A10D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7A5D-5BC0-46A9-9369-F648C208CBF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0E7D-CD98-441E-AFD5-C836B2BEE15D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2C6E-5E99-44BD-B8CE-3A840CEA2C2F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5B38-E6EA-4307-9A72-B612122003C4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CD1-4029-46C9-BF2E-7C76FFA567A4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D786-C241-4345-B20A-11184675A0CB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EA5-E1B0-4D12-BA0B-C693A8BA275B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02C2-F889-49DB-9371-7BF0E743273D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A622-0011-4F38-A7CE-8D90ACE5A5CA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4C3A-6E6E-4ABF-82A0-F34977BD7E16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DB1-A413-40C7-98D5-B810BF3CD18D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DFBE-D2C3-4B17-827C-F3F2DB078C3C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4C49-7094-4DB9-82FC-DC40378F30D5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BF9C68-BF10-4C79-BE92-8FFD19B53908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2471" y="465221"/>
            <a:ext cx="8825658" cy="3329581"/>
          </a:xfrm>
        </p:spPr>
        <p:txBody>
          <a:bodyPr/>
          <a:lstStyle/>
          <a:p>
            <a:pPr algn="ctr"/>
            <a:r>
              <a:rPr lang="ru-RU" sz="4800" dirty="0"/>
              <a:t>Разработка механизма автоматического перевода текста на фотографии для мобильных устройств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2471" y="4264033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Выполнил: студент 597 гр. </a:t>
            </a:r>
          </a:p>
          <a:p>
            <a:pPr algn="ctr"/>
            <a:r>
              <a:rPr lang="ru-RU" dirty="0" smtClean="0"/>
              <a:t>Ткаченко Д.А.</a:t>
            </a:r>
          </a:p>
          <a:p>
            <a:pPr algn="ctr"/>
            <a:r>
              <a:rPr lang="ru-RU" dirty="0" smtClean="0"/>
              <a:t>Научный руководитель:</a:t>
            </a:r>
          </a:p>
          <a:p>
            <a:pPr algn="ctr"/>
            <a:r>
              <a:rPr lang="ru-RU" dirty="0" smtClean="0"/>
              <a:t>Родюков А.В.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90100"/>
            <a:ext cx="9685005" cy="1400530"/>
          </a:xfrm>
        </p:spPr>
        <p:txBody>
          <a:bodyPr/>
          <a:lstStyle/>
          <a:p>
            <a:r>
              <a:rPr lang="ru-RU" u="sng" dirty="0" smtClean="0"/>
              <a:t>Архитектурная разработка (</a:t>
            </a:r>
            <a:r>
              <a:rPr lang="en-US" u="sng" dirty="0" smtClean="0"/>
              <a:t>VIPER)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1283" y="1125764"/>
            <a:ext cx="6900717" cy="4392720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View</a:t>
            </a:r>
            <a:r>
              <a:rPr lang="en-US" dirty="0" smtClean="0"/>
              <a:t> – </a:t>
            </a:r>
            <a:r>
              <a:rPr lang="ru-RU" dirty="0" smtClean="0"/>
              <a:t>визуальное отображение данных и взаимодействие с пользователем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Interactor</a:t>
            </a:r>
            <a:r>
              <a:rPr lang="en-US" dirty="0" smtClean="0"/>
              <a:t> – </a:t>
            </a:r>
            <a:r>
              <a:rPr lang="ru-RU" dirty="0" smtClean="0"/>
              <a:t>взаимодействие с данными в базе и их изменение, взаимодействие с сетью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Presenter</a:t>
            </a:r>
            <a:r>
              <a:rPr lang="en-US" dirty="0" smtClean="0"/>
              <a:t> – </a:t>
            </a:r>
            <a:r>
              <a:rPr lang="ru-RU" dirty="0" smtClean="0"/>
              <a:t>взаимодействие объектов-представлений и данных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Entity</a:t>
            </a:r>
            <a:r>
              <a:rPr lang="en-US" dirty="0" smtClean="0"/>
              <a:t> – </a:t>
            </a:r>
            <a:r>
              <a:rPr lang="ru-RU" dirty="0" smtClean="0"/>
              <a:t>сущности базы данных, доступные только для чтения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Router</a:t>
            </a:r>
            <a:r>
              <a:rPr lang="en-US" dirty="0" smtClean="0"/>
              <a:t> – </a:t>
            </a:r>
            <a:r>
              <a:rPr lang="ru-RU" dirty="0" smtClean="0"/>
              <a:t>перемещение между экранами приложения</a:t>
            </a:r>
            <a:endParaRPr lang="ru-RU" dirty="0"/>
          </a:p>
        </p:txBody>
      </p:sp>
      <p:sp>
        <p:nvSpPr>
          <p:cNvPr id="7" name="Плюс 6"/>
          <p:cNvSpPr/>
          <p:nvPr/>
        </p:nvSpPr>
        <p:spPr>
          <a:xfrm>
            <a:off x="325268" y="5462574"/>
            <a:ext cx="926016" cy="930442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инус 7"/>
          <p:cNvSpPr/>
          <p:nvPr/>
        </p:nvSpPr>
        <p:spPr>
          <a:xfrm>
            <a:off x="5896456" y="5330226"/>
            <a:ext cx="1088650" cy="1195137"/>
          </a:xfrm>
          <a:prstGeom prst="mathMinu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315201" y="5602033"/>
            <a:ext cx="364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Высокий порог вхождения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Обилие классов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81379" y="5430490"/>
            <a:ext cx="31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Тестируемость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Удобство поддержки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Четкое разделение ответственности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ÐÐ°ÑÑÐ¸Ð½ÐºÐ¸ Ð¿Ð¾ Ð·Ð°Ð¿ÑÐ¾ÑÑ viper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68" y="1333500"/>
            <a:ext cx="4861367" cy="30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395" y="436676"/>
            <a:ext cx="9829384" cy="1400530"/>
          </a:xfrm>
        </p:spPr>
        <p:txBody>
          <a:bodyPr/>
          <a:lstStyle/>
          <a:p>
            <a:r>
              <a:rPr lang="ru-RU" u="sng" dirty="0"/>
              <a:t>Архитектурная разработка </a:t>
            </a:r>
            <a:r>
              <a:rPr lang="ru-RU" u="sng" dirty="0" smtClean="0"/>
              <a:t>(</a:t>
            </a:r>
            <a:r>
              <a:rPr lang="en-US" u="sng" dirty="0" smtClean="0"/>
              <a:t>MVVM)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81010" y="1259400"/>
            <a:ext cx="51655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Model</a:t>
            </a:r>
            <a:r>
              <a:rPr lang="en-US" sz="2000" dirty="0" smtClean="0"/>
              <a:t> – </a:t>
            </a:r>
            <a:r>
              <a:rPr lang="ru-RU" sz="2000" dirty="0" smtClean="0"/>
              <a:t>создание и хранение моделей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View</a:t>
            </a:r>
            <a:r>
              <a:rPr lang="en-US" sz="2000" dirty="0" smtClean="0"/>
              <a:t> – </a:t>
            </a:r>
            <a:r>
              <a:rPr lang="ru-RU" sz="2000" dirty="0" smtClean="0"/>
              <a:t>интерфейсы представлений, логика отображения и обработка событий от пользователя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View-Model</a:t>
            </a:r>
            <a:r>
              <a:rPr lang="en-US" sz="2000" dirty="0" smtClean="0"/>
              <a:t> – </a:t>
            </a:r>
            <a:r>
              <a:rPr lang="ru-RU" sz="2000" dirty="0" smtClean="0"/>
              <a:t>преобразователь данных Модели для отображения во </a:t>
            </a:r>
            <a:r>
              <a:rPr lang="en-US" sz="2000" dirty="0" smtClean="0"/>
              <a:t>View, </a:t>
            </a:r>
            <a:r>
              <a:rPr lang="ru-RU" sz="2000" dirty="0" smtClean="0"/>
              <a:t>транслятор событий от</a:t>
            </a:r>
            <a:r>
              <a:rPr lang="en-US" sz="2000" dirty="0" smtClean="0"/>
              <a:t> View </a:t>
            </a:r>
            <a:r>
              <a:rPr lang="ru-RU" sz="2000" dirty="0" smtClean="0"/>
              <a:t>для обновления Модели </a:t>
            </a:r>
            <a:endParaRPr lang="ru-RU" sz="2000" dirty="0"/>
          </a:p>
        </p:txBody>
      </p:sp>
      <p:sp>
        <p:nvSpPr>
          <p:cNvPr id="6" name="Плюс 5"/>
          <p:cNvSpPr/>
          <p:nvPr/>
        </p:nvSpPr>
        <p:spPr>
          <a:xfrm>
            <a:off x="678195" y="5284307"/>
            <a:ext cx="926016" cy="930442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Минус 6"/>
          <p:cNvSpPr/>
          <p:nvPr/>
        </p:nvSpPr>
        <p:spPr>
          <a:xfrm>
            <a:off x="6249383" y="5151959"/>
            <a:ext cx="1088650" cy="1195137"/>
          </a:xfrm>
          <a:prstGeom prst="mathMinu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84171" y="5151959"/>
            <a:ext cx="3641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Нестрогая грань между </a:t>
            </a:r>
            <a:r>
              <a:rPr lang="en-US" dirty="0" smtClean="0"/>
              <a:t>Model </a:t>
            </a:r>
            <a:r>
              <a:rPr lang="ru-RU" dirty="0" smtClean="0"/>
              <a:t>и </a:t>
            </a:r>
            <a:r>
              <a:rPr lang="en-US" dirty="0" smtClean="0"/>
              <a:t>View-Model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Все взаимодействия происходят через </a:t>
            </a:r>
            <a:r>
              <a:rPr lang="en-US" dirty="0" smtClean="0"/>
              <a:t>View-Model</a:t>
            </a:r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34306" y="5252223"/>
            <a:ext cx="31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Тестируемость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Простота класса представления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Модульность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ÐÐ°ÑÑÐ¸Ð½ÐºÐ¸ Ð¿Ð¾ Ð·Ð°Ð¿ÑÐ¾ÑÑ mvvm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3" y="1497946"/>
            <a:ext cx="5791200" cy="269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2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Разработка приложения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492303"/>
            <a:ext cx="5855368" cy="4881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Основной язык разработки приложений для платформы </a:t>
            </a:r>
            <a:r>
              <a:rPr lang="en-US" sz="2800" dirty="0" smtClean="0"/>
              <a:t>iOS – </a:t>
            </a:r>
            <a:r>
              <a:rPr lang="en-US" sz="2800" b="1" dirty="0" smtClean="0"/>
              <a:t>Swift.</a:t>
            </a:r>
          </a:p>
          <a:p>
            <a:pPr marL="0" indent="0">
              <a:buNone/>
            </a:pPr>
            <a:r>
              <a:rPr lang="ru-RU" sz="2800" dirty="0" smtClean="0"/>
              <a:t>Его отличительные особенности: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 smtClean="0"/>
              <a:t>Протоколоориентированность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Типизированные перечисления с присоединяемыми значениями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Возможность запуска С++ кода</a:t>
            </a:r>
            <a:endParaRPr lang="ru-RU" sz="2800" dirty="0"/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01" y="2388754"/>
            <a:ext cx="1135737" cy="11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>
            <a:endCxn id="21" idx="1"/>
          </p:cNvCxnSpPr>
          <p:nvPr/>
        </p:nvCxnSpPr>
        <p:spPr>
          <a:xfrm>
            <a:off x="5855369" y="3739072"/>
            <a:ext cx="212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31042" y="3933062"/>
            <a:ext cx="237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Использование в приложении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81402" y="1492303"/>
            <a:ext cx="413886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Реализация базы данных с возможностью подписки на обновления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dirty="0" err="1" smtClean="0"/>
              <a:t>Переиспользуемый</a:t>
            </a:r>
            <a:r>
              <a:rPr lang="ru-RU" sz="2600" dirty="0" smtClean="0"/>
              <a:t> экран настроек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Обработка изображений при помощи библиотеки </a:t>
            </a:r>
            <a:r>
              <a:rPr lang="en-US" sz="2600" dirty="0" err="1" smtClean="0"/>
              <a:t>OpenCV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2297"/>
            <a:ext cx="10738239" cy="1327955"/>
          </a:xfrm>
        </p:spPr>
        <p:txBody>
          <a:bodyPr/>
          <a:lstStyle/>
          <a:p>
            <a:r>
              <a:rPr lang="ru-RU" u="sng" dirty="0" smtClean="0"/>
              <a:t>Библиотеки сторонних разработчиков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417" y="1620252"/>
            <a:ext cx="10238456" cy="48050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Google Translate API</a:t>
            </a:r>
            <a:r>
              <a:rPr lang="en-US" sz="2400" dirty="0" smtClean="0"/>
              <a:t> – </a:t>
            </a:r>
            <a:r>
              <a:rPr lang="ru-RU" sz="2400" dirty="0" smtClean="0"/>
              <a:t>текстовый перевод. Отправка и получение сетевых запросов, обработка результатов.</a:t>
            </a:r>
          </a:p>
          <a:p>
            <a:r>
              <a:rPr lang="en-US" sz="2400" b="1" dirty="0" smtClean="0"/>
              <a:t>Firebase</a:t>
            </a:r>
            <a:r>
              <a:rPr lang="en-US" sz="2400" dirty="0" smtClean="0"/>
              <a:t> – </a:t>
            </a:r>
            <a:r>
              <a:rPr lang="en-US" sz="2400" dirty="0" err="1" smtClean="0"/>
              <a:t>BaaS</a:t>
            </a:r>
            <a:r>
              <a:rPr lang="ru-RU" sz="2400" dirty="0" smtClean="0"/>
              <a:t>-платформа от </a:t>
            </a:r>
            <a:r>
              <a:rPr lang="en-US" sz="2400" dirty="0" smtClean="0"/>
              <a:t>Google. </a:t>
            </a:r>
            <a:r>
              <a:rPr lang="ru-RU" sz="2400" dirty="0" smtClean="0"/>
              <a:t>Содержит в том числе модели для распознавания языка и текста на фотографии.</a:t>
            </a:r>
          </a:p>
          <a:p>
            <a:r>
              <a:rPr lang="en-US" sz="2400" b="1" dirty="0" smtClean="0"/>
              <a:t>Tesseract</a:t>
            </a:r>
            <a:r>
              <a:rPr lang="en-US" sz="2400" dirty="0" smtClean="0"/>
              <a:t> – </a:t>
            </a:r>
            <a:r>
              <a:rPr lang="ru-RU" sz="2400" dirty="0" smtClean="0"/>
              <a:t>открытая библиотека для распознавания текстов на фотографии.</a:t>
            </a:r>
          </a:p>
          <a:p>
            <a:r>
              <a:rPr lang="en-US" sz="2400" b="1" dirty="0" err="1" smtClean="0"/>
              <a:t>OpenCV</a:t>
            </a:r>
            <a:r>
              <a:rPr lang="en-US" sz="2400" dirty="0" smtClean="0"/>
              <a:t> – </a:t>
            </a:r>
            <a:r>
              <a:rPr lang="ru-RU" sz="2400" dirty="0" smtClean="0"/>
              <a:t>библиотека компьютерного зрения. Использовалась для обработки фотографий перед процессом распознавания.</a:t>
            </a:r>
          </a:p>
          <a:p>
            <a:pPr marL="0" indent="0">
              <a:buNone/>
            </a:pP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0" y="5566611"/>
            <a:ext cx="12448674" cy="1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417" y="5819327"/>
            <a:ext cx="1138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BaaS</a:t>
            </a:r>
            <a:r>
              <a:rPr lang="en-US" dirty="0" smtClean="0"/>
              <a:t> (</a:t>
            </a:r>
            <a:r>
              <a:rPr lang="en-US" dirty="0"/>
              <a:t>“Backend-as-a-Service</a:t>
            </a:r>
            <a:r>
              <a:rPr lang="en-US" dirty="0" smtClean="0"/>
              <a:t>”) –</a:t>
            </a:r>
            <a:r>
              <a:rPr lang="ru-RU" dirty="0" smtClean="0"/>
              <a:t> </a:t>
            </a:r>
            <a:r>
              <a:rPr lang="ru-RU" dirty="0"/>
              <a:t>модель, позволяющая разработчикам веб-приложений и мобильных приложений связать их приложения с серверным облачным хранилищем и API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003" y="180002"/>
            <a:ext cx="10347158" cy="1400530"/>
          </a:xfrm>
        </p:spPr>
        <p:txBody>
          <a:bodyPr/>
          <a:lstStyle/>
          <a:p>
            <a:r>
              <a:rPr lang="ru-RU" u="sng" dirty="0" smtClean="0"/>
              <a:t>Архитектура конвертируемой модели распознавания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1438" y="1844370"/>
            <a:ext cx="10254499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Выбранная модель – </a:t>
            </a:r>
            <a:r>
              <a:rPr lang="en-US" dirty="0" smtClean="0"/>
              <a:t>Image OCR </a:t>
            </a:r>
            <a:r>
              <a:rPr lang="ru-RU" dirty="0" smtClean="0"/>
              <a:t>с функцией потерь</a:t>
            </a:r>
            <a:r>
              <a:rPr lang="en-US" dirty="0" smtClean="0"/>
              <a:t> CTC (Connectionist Temporal Classification)</a:t>
            </a:r>
            <a:r>
              <a:rPr lang="ru-RU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Хорошая точность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Быстрое время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Использование в популярных продуктах (</a:t>
            </a:r>
            <a:r>
              <a:rPr lang="en-US" dirty="0" smtClean="0"/>
              <a:t>Dropbox document scanner)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8" y="4188554"/>
            <a:ext cx="9801727" cy="239964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774" y="0"/>
            <a:ext cx="9404723" cy="1400530"/>
          </a:xfrm>
        </p:spPr>
        <p:txBody>
          <a:bodyPr/>
          <a:lstStyle/>
          <a:p>
            <a:r>
              <a:rPr lang="ru-RU" u="sng" dirty="0"/>
              <a:t>Архитектура конвертируемой модели распознавания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774" y="1635824"/>
            <a:ext cx="1036679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Верхнеуровневое</a:t>
            </a:r>
            <a:r>
              <a:rPr lang="ru-RU" sz="2400" dirty="0" smtClean="0"/>
              <a:t> описание архитектуры: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/>
              <a:t>Конволюционные</a:t>
            </a:r>
            <a:r>
              <a:rPr lang="ru-RU" sz="2400" dirty="0" smtClean="0"/>
              <a:t> нейроны, извлекающие признаки изображения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Слой изменения размерности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Рекуррентные нейроны </a:t>
            </a:r>
            <a:r>
              <a:rPr lang="en-US" sz="2400" dirty="0" smtClean="0"/>
              <a:t>LSTM (long short-term memory)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/>
              <a:t>Полносвязный</a:t>
            </a:r>
            <a:r>
              <a:rPr lang="ru-RU" sz="2400" dirty="0" smtClean="0"/>
              <a:t> слой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Softmax</a:t>
            </a:r>
            <a:r>
              <a:rPr lang="en-US" sz="2400" dirty="0" smtClean="0"/>
              <a:t> – </a:t>
            </a:r>
            <a:r>
              <a:rPr lang="ru-RU" sz="2400" dirty="0" smtClean="0"/>
              <a:t>вероятности каждого символа исходного алфавита</a:t>
            </a:r>
            <a:endParaRPr lang="ru-RU" sz="2400" dirty="0"/>
          </a:p>
        </p:txBody>
      </p:sp>
      <p:sp>
        <p:nvSpPr>
          <p:cNvPr id="5" name="Плюс 4"/>
          <p:cNvSpPr/>
          <p:nvPr/>
        </p:nvSpPr>
        <p:spPr>
          <a:xfrm>
            <a:off x="5364285" y="5085347"/>
            <a:ext cx="673769" cy="74595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99118" y="5887452"/>
            <a:ext cx="813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Алгоритм декодирования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732" y="0"/>
            <a:ext cx="9404723" cy="1400530"/>
          </a:xfrm>
        </p:spPr>
        <p:txBody>
          <a:bodyPr/>
          <a:lstStyle/>
          <a:p>
            <a:r>
              <a:rPr lang="ru-RU" u="sng" dirty="0"/>
              <a:t>Архитектура конвертируемой модели распознавания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40" y="1400530"/>
            <a:ext cx="8886202" cy="522117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63960"/>
            <a:ext cx="9404723" cy="1400530"/>
          </a:xfrm>
        </p:spPr>
        <p:txBody>
          <a:bodyPr/>
          <a:lstStyle/>
          <a:p>
            <a:r>
              <a:rPr lang="ru-RU" sz="4400" u="sng" dirty="0"/>
              <a:t>Алгоритм декодирования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130" y="1083227"/>
            <a:ext cx="10595285" cy="4195481"/>
          </a:xfrm>
        </p:spPr>
        <p:txBody>
          <a:bodyPr/>
          <a:lstStyle/>
          <a:p>
            <a:r>
              <a:rPr lang="ru-RU" dirty="0" smtClean="0"/>
              <a:t>Задача – преобразование итоговых вероятностей в строку.</a:t>
            </a:r>
          </a:p>
          <a:p>
            <a:r>
              <a:rPr lang="ru-RU" dirty="0" smtClean="0"/>
              <a:t>Самый распространенный подход – жадный алгоритм: выбор из каждого вектора самого вероятного элемента, затем наивная конкатенация элементов.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82" y="2483757"/>
            <a:ext cx="8828571" cy="413333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564" y="212086"/>
            <a:ext cx="9404723" cy="1400530"/>
          </a:xfrm>
        </p:spPr>
        <p:txBody>
          <a:bodyPr/>
          <a:lstStyle/>
          <a:p>
            <a:r>
              <a:rPr lang="ru-RU" u="sng" dirty="0" smtClean="0"/>
              <a:t>Конвертация и использование полученной модели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444" y="2591184"/>
            <a:ext cx="10755325" cy="453151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Обученную модель необходимо конвертировать в формат, пригодный для использования на мобильном устройстве.</a:t>
            </a:r>
          </a:p>
          <a:p>
            <a:r>
              <a:rPr lang="ru-RU" sz="2400" dirty="0" smtClean="0"/>
              <a:t>Реализованная библиотека конвертации моделей 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  <a:r>
              <a:rPr lang="ru-RU" sz="2400" dirty="0" smtClean="0"/>
              <a:t>в требуемый формат – библиотека </a:t>
            </a:r>
            <a:r>
              <a:rPr lang="en-US" sz="2400" dirty="0" err="1" smtClean="0"/>
              <a:t>coremltools</a:t>
            </a:r>
            <a:r>
              <a:rPr lang="en-US" sz="2400" dirty="0" smtClean="0"/>
              <a:t> </a:t>
            </a:r>
            <a:r>
              <a:rPr lang="ru-RU" sz="2400" dirty="0" smtClean="0"/>
              <a:t>от </a:t>
            </a:r>
            <a:r>
              <a:rPr lang="en-US" sz="2400" dirty="0" smtClean="0"/>
              <a:t>Apple.</a:t>
            </a:r>
          </a:p>
          <a:p>
            <a:r>
              <a:rPr lang="ru-RU" sz="2400" dirty="0" smtClean="0"/>
              <a:t>Для обработки изображений перед процессом распознавания использована библиотека </a:t>
            </a:r>
            <a:r>
              <a:rPr lang="en-US" sz="2400" dirty="0" err="1" smtClean="0"/>
              <a:t>OpenCV</a:t>
            </a:r>
            <a:r>
              <a:rPr lang="en-US" sz="2400" dirty="0" smtClean="0"/>
              <a:t>, </a:t>
            </a:r>
            <a:r>
              <a:rPr lang="ru-RU" sz="2400" dirty="0" smtClean="0"/>
              <a:t>которая так же была использована в процессе обучения модели.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Тестирование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5628" y="1603740"/>
            <a:ext cx="8946541" cy="97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Тестирование используемых моделей распознавания происходило на 10 тестовых кейсах.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8630" y="6105448"/>
            <a:ext cx="470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Кейсы первого этапа тестирования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919" y="5832617"/>
            <a:ext cx="526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Кейсы второго этапа тестирования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20210"/>
              </p:ext>
            </p:extLst>
          </p:nvPr>
        </p:nvGraphicFramePr>
        <p:xfrm>
          <a:off x="308629" y="2502470"/>
          <a:ext cx="5565532" cy="344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83">
                  <a:extLst>
                    <a:ext uri="{9D8B030D-6E8A-4147-A177-3AD203B41FA5}">
                      <a16:colId xmlns:a16="http://schemas.microsoft.com/office/drawing/2014/main" val="3037685438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571057684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2360429962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3762195761"/>
                    </a:ext>
                  </a:extLst>
                </a:gridCol>
              </a:tblGrid>
              <a:tr h="425922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Номер теста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Надпись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Шрифт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Размер</a:t>
                      </a:r>
                      <a:r>
                        <a:rPr lang="ru-RU" sz="1100" baseline="0" dirty="0" smtClean="0"/>
                        <a:t> шрифта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66143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Lemon grass jasmine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Times new Roman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18939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Test for the testing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Arial Bold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77536"/>
                  </a:ext>
                </a:extLst>
              </a:tr>
              <a:tr h="77668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This </a:t>
                      </a:r>
                    </a:p>
                    <a:p>
                      <a:r>
                        <a:rPr lang="en-US" sz="1100" dirty="0" smtClean="0"/>
                        <a:t>Is</a:t>
                      </a:r>
                    </a:p>
                    <a:p>
                      <a:r>
                        <a:rPr lang="en-US" sz="1100" dirty="0" smtClean="0"/>
                        <a:t>Multiline</a:t>
                      </a:r>
                    </a:p>
                    <a:p>
                      <a:r>
                        <a:rPr lang="en-US" sz="1100" dirty="0" smtClean="0"/>
                        <a:t>Test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Verdana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96600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This is tricky test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Times new Roman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20, 32, 40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66445"/>
                  </a:ext>
                </a:extLst>
              </a:tr>
              <a:tr h="9520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r>
                        <a:rPr lang="en-US" sz="1100" baseline="0" dirty="0" smtClean="0"/>
                        <a:t> is also tricky test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Times new Roman, Calibri, Tahoma, Impact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28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704914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35442"/>
              </p:ext>
            </p:extLst>
          </p:nvPr>
        </p:nvGraphicFramePr>
        <p:xfrm>
          <a:off x="6832602" y="2900159"/>
          <a:ext cx="4843584" cy="247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528">
                  <a:extLst>
                    <a:ext uri="{9D8B030D-6E8A-4147-A177-3AD203B41FA5}">
                      <a16:colId xmlns:a16="http://schemas.microsoft.com/office/drawing/2014/main" val="1929668778"/>
                    </a:ext>
                  </a:extLst>
                </a:gridCol>
                <a:gridCol w="1614528">
                  <a:extLst>
                    <a:ext uri="{9D8B030D-6E8A-4147-A177-3AD203B41FA5}">
                      <a16:colId xmlns:a16="http://schemas.microsoft.com/office/drawing/2014/main" val="4180509067"/>
                    </a:ext>
                  </a:extLst>
                </a:gridCol>
                <a:gridCol w="1614528">
                  <a:extLst>
                    <a:ext uri="{9D8B030D-6E8A-4147-A177-3AD203B41FA5}">
                      <a16:colId xmlns:a16="http://schemas.microsoft.com/office/drawing/2014/main" val="230480830"/>
                    </a:ext>
                  </a:extLst>
                </a:gridCol>
              </a:tblGrid>
              <a:tr h="398480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Номер теста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Надпись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Шрифт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33100"/>
                  </a:ext>
                </a:extLst>
              </a:tr>
              <a:tr h="398480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6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Courier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Courier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2980"/>
                  </a:ext>
                </a:extLst>
              </a:tr>
              <a:tr h="398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2738"/>
                  </a:ext>
                </a:extLst>
              </a:tr>
              <a:tr h="398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Urw</a:t>
                      </a:r>
                      <a:r>
                        <a:rPr lang="en-US" sz="1100" dirty="0" smtClean="0"/>
                        <a:t> chancery l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URW Chancery L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17532"/>
                  </a:ext>
                </a:extLst>
              </a:tr>
              <a:tr h="4795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Century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Schoolbok</a:t>
                      </a:r>
                      <a:r>
                        <a:rPr lang="en-US" sz="1100" baseline="0" dirty="0" smtClean="0"/>
                        <a:t>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Century Schoolbook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02627"/>
                  </a:ext>
                </a:extLst>
              </a:tr>
              <a:tr h="398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Freemono</a:t>
                      </a:r>
                      <a:r>
                        <a:rPr lang="en-US" sz="1100" dirty="0" smtClean="0"/>
                        <a:t>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Freemono</a:t>
                      </a:r>
                      <a:r>
                        <a:rPr lang="en-US" sz="1100" dirty="0" smtClean="0"/>
                        <a:t> font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4037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661266"/>
            <a:ext cx="10503152" cy="1400530"/>
          </a:xfrm>
        </p:spPr>
        <p:txBody>
          <a:bodyPr/>
          <a:lstStyle/>
          <a:p>
            <a:r>
              <a:rPr lang="ru-RU" u="sng" dirty="0" smtClean="0"/>
              <a:t>Объекты и предмет исследования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925054"/>
            <a:ext cx="9547665" cy="470835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Объекты исследования – механизмы распознавания текста на фотографии, сторонние библиотеки и механизмы проектирования и реализации мобильного приложения </a:t>
            </a:r>
            <a:endParaRPr lang="en-US" sz="2800" dirty="0" smtClean="0"/>
          </a:p>
          <a:p>
            <a:r>
              <a:rPr lang="ru-RU" sz="2800" dirty="0" smtClean="0"/>
              <a:t>Предмет исследования – процесс создания приложения по автоматическому переводу на платформе </a:t>
            </a:r>
            <a:r>
              <a:rPr lang="en-US" sz="2800" dirty="0" smtClean="0"/>
              <a:t>iOS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Результаты тестирования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4154" y="1853248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Результаты обоих этапов тестирования в долях распознанных символов: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12287" y="354871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Первый этап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62522" y="548421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Второй этап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31099"/>
              </p:ext>
            </p:extLst>
          </p:nvPr>
        </p:nvGraphicFramePr>
        <p:xfrm>
          <a:off x="4114801" y="2999879"/>
          <a:ext cx="6778866" cy="121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11">
                  <a:extLst>
                    <a:ext uri="{9D8B030D-6E8A-4147-A177-3AD203B41FA5}">
                      <a16:colId xmlns:a16="http://schemas.microsoft.com/office/drawing/2014/main" val="1936113108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189364059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2696591328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1305149927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4057960042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762934740"/>
                    </a:ext>
                  </a:extLst>
                </a:gridCol>
              </a:tblGrid>
              <a:tr h="303661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25438"/>
                  </a:ext>
                </a:extLst>
              </a:tr>
              <a:tr h="30366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Firebase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126"/>
                  </a:ext>
                </a:extLst>
              </a:tr>
              <a:tr h="30366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Tesseract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13610"/>
                  </a:ext>
                </a:extLst>
              </a:tr>
              <a:tr h="303661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Собственная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70</a:t>
                      </a:r>
                      <a:r>
                        <a:rPr lang="en-US" sz="1100" dirty="0" smtClean="0"/>
                        <a:t>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90%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6359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85374"/>
              </p:ext>
            </p:extLst>
          </p:nvPr>
        </p:nvGraphicFramePr>
        <p:xfrm>
          <a:off x="646113" y="4832557"/>
          <a:ext cx="6887184" cy="151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64">
                  <a:extLst>
                    <a:ext uri="{9D8B030D-6E8A-4147-A177-3AD203B41FA5}">
                      <a16:colId xmlns:a16="http://schemas.microsoft.com/office/drawing/2014/main" val="428595092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2416575581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2449130594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2517015297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716697227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3371831197"/>
                    </a:ext>
                  </a:extLst>
                </a:gridCol>
              </a:tblGrid>
              <a:tr h="378395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89213"/>
                  </a:ext>
                </a:extLst>
              </a:tr>
              <a:tr h="3783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Firebase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72435"/>
                  </a:ext>
                </a:extLst>
              </a:tr>
              <a:tr h="3783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Tesseract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0%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8755"/>
                  </a:ext>
                </a:extLst>
              </a:tr>
              <a:tr h="378395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Собственная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100</a:t>
                      </a:r>
                      <a:r>
                        <a:rPr lang="en-US" sz="1100" dirty="0" smtClean="0"/>
                        <a:t>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&gt;95%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0168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626226" cy="1087324"/>
          </a:xfrm>
        </p:spPr>
        <p:txBody>
          <a:bodyPr/>
          <a:lstStyle/>
          <a:p>
            <a:r>
              <a:rPr lang="ru-RU" u="sng" dirty="0" smtClean="0"/>
              <a:t>Заключение и результаты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776" y="1956193"/>
            <a:ext cx="11305256" cy="4428093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Разработана архитектура мобильного приложения</a:t>
            </a:r>
          </a:p>
          <a:p>
            <a:r>
              <a:rPr lang="ru-RU" dirty="0" smtClean="0"/>
              <a:t>Изучены и применены особенности языка </a:t>
            </a:r>
            <a:r>
              <a:rPr lang="en-US" dirty="0" smtClean="0"/>
              <a:t>Swift </a:t>
            </a:r>
            <a:r>
              <a:rPr lang="ru-RU" dirty="0" smtClean="0"/>
              <a:t>и стандартных библиотек </a:t>
            </a:r>
            <a:r>
              <a:rPr lang="en-US" dirty="0" smtClean="0"/>
              <a:t>Apple</a:t>
            </a:r>
          </a:p>
          <a:p>
            <a:r>
              <a:rPr lang="ru-RU" dirty="0" smtClean="0"/>
              <a:t>Реализован механизм использования </a:t>
            </a:r>
            <a:r>
              <a:rPr lang="en-US" dirty="0" smtClean="0"/>
              <a:t>C++ </a:t>
            </a:r>
            <a:r>
              <a:rPr lang="ru-RU" dirty="0" smtClean="0"/>
              <a:t>кода в </a:t>
            </a:r>
            <a:r>
              <a:rPr lang="en-US" dirty="0" smtClean="0"/>
              <a:t>Swift</a:t>
            </a:r>
            <a:r>
              <a:rPr lang="ru-RU" dirty="0" smtClean="0"/>
              <a:t>-проекте.</a:t>
            </a:r>
          </a:p>
          <a:p>
            <a:r>
              <a:rPr lang="ru-RU" dirty="0" smtClean="0"/>
              <a:t>Выбрана и реализована архитектура модели распознавания. Данная модель конвертирована в формат, пригодный для использования на мобильном устройстве.</a:t>
            </a:r>
          </a:p>
          <a:p>
            <a:r>
              <a:rPr lang="ru-RU" dirty="0" smtClean="0"/>
              <a:t>Протестированы три модели распознавания. Выявлены недостатки конвертированной модели, в связи с чем поставлены дальнейшие задачи по ее улучшению.</a:t>
            </a:r>
          </a:p>
          <a:p>
            <a:r>
              <a:rPr lang="ru-RU" dirty="0" smtClean="0"/>
              <a:t>Исправлены основные слабые стороны существующих решений.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Актуальность проблемы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199" y="2264765"/>
            <a:ext cx="4431214" cy="3937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Глобализация </a:t>
            </a:r>
          </a:p>
          <a:p>
            <a:pPr marL="0" indent="0" algn="ctr">
              <a:buNone/>
            </a:pPr>
            <a:r>
              <a:rPr lang="ru-RU" sz="3200" dirty="0" smtClean="0"/>
              <a:t> </a:t>
            </a:r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Эра мобильных устройств </a:t>
            </a:r>
          </a:p>
          <a:p>
            <a:pPr marL="0" indent="0" algn="ctr">
              <a:buNone/>
            </a:pPr>
            <a:endParaRPr lang="ru-RU" sz="3200" dirty="0" smtClean="0"/>
          </a:p>
        </p:txBody>
      </p:sp>
      <p:sp>
        <p:nvSpPr>
          <p:cNvPr id="4" name="Равно 3"/>
          <p:cNvSpPr/>
          <p:nvPr/>
        </p:nvSpPr>
        <p:spPr>
          <a:xfrm>
            <a:off x="4682836" y="3048191"/>
            <a:ext cx="1331270" cy="914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люс 4"/>
          <p:cNvSpPr/>
          <p:nvPr/>
        </p:nvSpPr>
        <p:spPr>
          <a:xfrm>
            <a:off x="2107739" y="3086580"/>
            <a:ext cx="892135" cy="83762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14107" y="1908266"/>
            <a:ext cx="60639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Практическая значимость автоматического перевода </a:t>
            </a:r>
          </a:p>
          <a:p>
            <a:pPr algn="ctr"/>
            <a:endParaRPr lang="ru-RU" sz="3200" dirty="0" smtClean="0"/>
          </a:p>
          <a:p>
            <a:pPr algn="ctr"/>
            <a:endParaRPr lang="ru-RU" sz="3200" dirty="0"/>
          </a:p>
          <a:p>
            <a:pPr algn="ctr"/>
            <a:endParaRPr lang="ru-RU" sz="3200" dirty="0"/>
          </a:p>
          <a:p>
            <a:pPr algn="ctr"/>
            <a:r>
              <a:rPr lang="ru-RU" sz="3200" dirty="0"/>
              <a:t>Необходимость развития направления использования мобильных устройств</a:t>
            </a:r>
          </a:p>
        </p:txBody>
      </p:sp>
      <p:sp>
        <p:nvSpPr>
          <p:cNvPr id="7" name="Плюс 6"/>
          <p:cNvSpPr/>
          <p:nvPr/>
        </p:nvSpPr>
        <p:spPr>
          <a:xfrm>
            <a:off x="8599997" y="3124968"/>
            <a:ext cx="892135" cy="83762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Цель работы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65186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Основная цель работы – изучение </a:t>
            </a:r>
            <a:r>
              <a:rPr lang="ru-RU" sz="3200" b="1" dirty="0" smtClean="0"/>
              <a:t>архитектурной</a:t>
            </a:r>
            <a:r>
              <a:rPr lang="ru-RU" sz="3200" dirty="0" smtClean="0"/>
              <a:t> и </a:t>
            </a:r>
            <a:r>
              <a:rPr lang="ru-RU" sz="3200" b="1" dirty="0" smtClean="0"/>
              <a:t>прикладной</a:t>
            </a:r>
            <a:r>
              <a:rPr lang="ru-RU" sz="3200" dirty="0" smtClean="0"/>
              <a:t> разработки мобильного приложения и применение знаний в области </a:t>
            </a:r>
            <a:r>
              <a:rPr lang="ru-RU" sz="3200" b="1" dirty="0" smtClean="0"/>
              <a:t>машинного обучения </a:t>
            </a:r>
            <a:r>
              <a:rPr lang="ru-RU" sz="3200" dirty="0" smtClean="0"/>
              <a:t>для использования модели распознавания непосредственно на мобильном устройстве.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Поставленные задачи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Разработка архитектуры приложения и взаимодействия его компонент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Исследование и применение существующих библиотек сторонних разработчиков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Выбор модели для распознавания и ее обучение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Конвертация обученной модели в формат, пригодный для использования на мобильном устройстве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Тестирование полученного прототипа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Анализ существующих решений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75402"/>
            <a:ext cx="10920247" cy="4764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Для анализа существующих решений были выбраны 5 приложений: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Google </a:t>
            </a:r>
            <a:r>
              <a:rPr lang="ru-RU" dirty="0" smtClean="0"/>
              <a:t>переводчик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Яндекс переводчик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Переводчик с Фото и Сканер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Сканер </a:t>
            </a:r>
            <a:r>
              <a:rPr lang="ru-RU" dirty="0" err="1" smtClean="0"/>
              <a:t>Переводчик+перевод</a:t>
            </a:r>
            <a:r>
              <a:rPr lang="ru-RU" dirty="0" smtClean="0"/>
              <a:t> </a:t>
            </a:r>
            <a:r>
              <a:rPr lang="en-US" dirty="0" smtClean="0"/>
              <a:t>OCR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Переводи фото + сканер текста</a:t>
            </a:r>
          </a:p>
          <a:p>
            <a:pPr marL="0" indent="0">
              <a:buNone/>
            </a:pPr>
            <a:r>
              <a:rPr lang="ru-RU" dirty="0" smtClean="0"/>
              <a:t>Два первых решения обладают существенным плюсом перед остальными – возможностью распознавания и перевода текста без подключения к Сети. Но их основной направленностью не является перевод текста с фотографии – основной интерфейс заточен на ввод с клавиатуры или голосовой ввод. Последние три решения работают только при подключении к Сети и не имеют возможности сохранения результатов перевода.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Анализ существующих решений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30" y="1462382"/>
            <a:ext cx="2327062" cy="504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38" y="1462382"/>
            <a:ext cx="2327062" cy="504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527" y="1462382"/>
            <a:ext cx="2327062" cy="504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0" y="1462382"/>
            <a:ext cx="2327063" cy="504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1462382"/>
            <a:ext cx="2327063" cy="5040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Архитектурная разработка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038" y="1988748"/>
            <a:ext cx="7013993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Основные структурные компоненты: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Сущность приложения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Контекст – состояние базы данных и сетевых взаимодействий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Объект, контролирующий переходы между экранами приложения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Объект, работающий с </a:t>
            </a:r>
            <a:r>
              <a:rPr lang="en-US" dirty="0" smtClean="0"/>
              <a:t>API </a:t>
            </a:r>
            <a:r>
              <a:rPr lang="ru-RU" dirty="0" smtClean="0"/>
              <a:t>перевода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Объект, работающий с видеопотоком камеры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Объект, распознающий текст с фотографии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54" y="1529191"/>
            <a:ext cx="4847474" cy="511459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Архитектурная разработка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8112" y="1491444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Принципы разделения ответственности компонент и их взаимодействия</a:t>
            </a:r>
            <a:endParaRPr lang="ru-RU" sz="3200" dirty="0"/>
          </a:p>
        </p:txBody>
      </p:sp>
      <p:cxnSp>
        <p:nvCxnSpPr>
          <p:cNvPr id="9" name="Прямая со стрелкой 8"/>
          <p:cNvCxnSpPr>
            <a:endCxn id="12" idx="0"/>
          </p:cNvCxnSpPr>
          <p:nvPr/>
        </p:nvCxnSpPr>
        <p:spPr>
          <a:xfrm flipH="1">
            <a:off x="2492749" y="2506964"/>
            <a:ext cx="1374236" cy="526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829859" y="2548489"/>
            <a:ext cx="1378309" cy="484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111" y="3033172"/>
            <a:ext cx="36932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Приложения в целом</a:t>
            </a:r>
            <a:r>
              <a:rPr lang="ru-RU" dirty="0" smtClean="0"/>
              <a:t>:</a:t>
            </a:r>
          </a:p>
          <a:p>
            <a:pPr algn="ctr"/>
            <a:r>
              <a:rPr lang="en-US" sz="6000" b="1" dirty="0" smtClean="0"/>
              <a:t>VIPER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View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Interactor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Presenter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Entity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Router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4692" y="3113553"/>
            <a:ext cx="36519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Модулей приложения:</a:t>
            </a:r>
          </a:p>
          <a:p>
            <a:pPr algn="ctr"/>
            <a:r>
              <a:rPr lang="en-US" sz="6000" b="1" dirty="0" smtClean="0"/>
              <a:t>MVVM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Model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View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View-Model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1002</Words>
  <Application>Microsoft Office PowerPoint</Application>
  <PresentationFormat>Широкоэкранный</PresentationFormat>
  <Paragraphs>241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Ион</vt:lpstr>
      <vt:lpstr>Разработка механизма автоматического перевода текста на фотографии для мобильных устройств</vt:lpstr>
      <vt:lpstr>Объекты и предмет исследования</vt:lpstr>
      <vt:lpstr>Актуальность проблемы</vt:lpstr>
      <vt:lpstr>Цель работы</vt:lpstr>
      <vt:lpstr>Поставленные задачи</vt:lpstr>
      <vt:lpstr>Анализ существующих решений</vt:lpstr>
      <vt:lpstr>Анализ существующих решений</vt:lpstr>
      <vt:lpstr>Архитектурная разработка</vt:lpstr>
      <vt:lpstr>Архитектурная разработка</vt:lpstr>
      <vt:lpstr>Архитектурная разработка (VIPER)</vt:lpstr>
      <vt:lpstr>Архитектурная разработка (MVVM)</vt:lpstr>
      <vt:lpstr>Разработка приложения</vt:lpstr>
      <vt:lpstr>Библиотеки сторонних разработчиков</vt:lpstr>
      <vt:lpstr>Архитектура конвертируемой модели распознавания</vt:lpstr>
      <vt:lpstr>Архитектура конвертируемой модели распознавания</vt:lpstr>
      <vt:lpstr>Архитектура конвертируемой модели распознавания</vt:lpstr>
      <vt:lpstr>Алгоритм декодирования</vt:lpstr>
      <vt:lpstr>Конвертация и использование полученной модели</vt:lpstr>
      <vt:lpstr>Тестирование</vt:lpstr>
      <vt:lpstr>Результаты тестирования</vt:lpstr>
      <vt:lpstr>Заключение и 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механизма автоматического перевода текста на фотографии для мобильных устройств</dc:title>
  <dc:creator>Dmitry</dc:creator>
  <cp:lastModifiedBy>Dmitry</cp:lastModifiedBy>
  <cp:revision>16</cp:revision>
  <dcterms:created xsi:type="dcterms:W3CDTF">2019-06-17T18:16:58Z</dcterms:created>
  <dcterms:modified xsi:type="dcterms:W3CDTF">2019-06-22T11:39:35Z</dcterms:modified>
</cp:coreProperties>
</file>