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32471" y="465221"/>
            <a:ext cx="8825658" cy="3329581"/>
          </a:xfrm>
        </p:spPr>
        <p:txBody>
          <a:bodyPr/>
          <a:lstStyle/>
          <a:p>
            <a:pPr algn="ctr"/>
            <a:r>
              <a:rPr lang="ru-RU" sz="4800" dirty="0"/>
              <a:t>Разработка механизма автоматического перевода текста на фотографии для мобильных устройств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32471" y="4264033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Выполнил: студент 597 гр. </a:t>
            </a:r>
          </a:p>
          <a:p>
            <a:pPr algn="ctr"/>
            <a:r>
              <a:rPr lang="ru-RU" dirty="0" smtClean="0"/>
              <a:t>Ткаченко Д.А.</a:t>
            </a:r>
          </a:p>
          <a:p>
            <a:pPr algn="ctr"/>
            <a:r>
              <a:rPr lang="ru-RU" dirty="0" smtClean="0"/>
              <a:t>Научный руководитель:</a:t>
            </a:r>
          </a:p>
          <a:p>
            <a:pPr algn="ctr"/>
            <a:r>
              <a:rPr lang="ru-RU" dirty="0" smtClean="0"/>
              <a:t>Родюков А.В.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6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290100"/>
            <a:ext cx="9685005" cy="1400530"/>
          </a:xfrm>
        </p:spPr>
        <p:txBody>
          <a:bodyPr/>
          <a:lstStyle/>
          <a:p>
            <a:r>
              <a:rPr lang="ru-RU" u="sng" dirty="0" smtClean="0"/>
              <a:t>Архитектурная разработка (</a:t>
            </a:r>
            <a:r>
              <a:rPr lang="en-US" u="sng" dirty="0" smtClean="0"/>
              <a:t>VIPER)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91283" y="1125764"/>
            <a:ext cx="6900717" cy="4392720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View</a:t>
            </a:r>
            <a:r>
              <a:rPr lang="en-US" dirty="0" smtClean="0"/>
              <a:t> – </a:t>
            </a:r>
            <a:r>
              <a:rPr lang="ru-RU" dirty="0" smtClean="0"/>
              <a:t>визуальное отображение данных и взаимодействие с пользователем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Interactor</a:t>
            </a:r>
            <a:r>
              <a:rPr lang="en-US" dirty="0" smtClean="0"/>
              <a:t> – </a:t>
            </a:r>
            <a:r>
              <a:rPr lang="ru-RU" dirty="0" smtClean="0"/>
              <a:t>взаимодействие с данными в базе и их изменение, взаимодействие с сетью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Presenter</a:t>
            </a:r>
            <a:r>
              <a:rPr lang="en-US" dirty="0" smtClean="0"/>
              <a:t> – </a:t>
            </a:r>
            <a:r>
              <a:rPr lang="ru-RU" dirty="0" smtClean="0"/>
              <a:t>взаимодействие объектов-представлений и данных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Entity</a:t>
            </a:r>
            <a:r>
              <a:rPr lang="en-US" dirty="0" smtClean="0"/>
              <a:t> – </a:t>
            </a:r>
            <a:r>
              <a:rPr lang="ru-RU" dirty="0" smtClean="0"/>
              <a:t>сущности базы данных, доступные только для чтения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Router</a:t>
            </a:r>
            <a:r>
              <a:rPr lang="en-US" dirty="0" smtClean="0"/>
              <a:t> – </a:t>
            </a:r>
            <a:r>
              <a:rPr lang="ru-RU" dirty="0" smtClean="0"/>
              <a:t>перемещение между экранами приложения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68" y="1530209"/>
            <a:ext cx="4594983" cy="2692256"/>
          </a:xfrm>
          <a:prstGeom prst="rect">
            <a:avLst/>
          </a:prstGeom>
        </p:spPr>
      </p:pic>
      <p:sp>
        <p:nvSpPr>
          <p:cNvPr id="7" name="Плюс 6"/>
          <p:cNvSpPr/>
          <p:nvPr/>
        </p:nvSpPr>
        <p:spPr>
          <a:xfrm>
            <a:off x="325268" y="5462574"/>
            <a:ext cx="926016" cy="930442"/>
          </a:xfrm>
          <a:prstGeom prst="mathPlu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Минус 7"/>
          <p:cNvSpPr/>
          <p:nvPr/>
        </p:nvSpPr>
        <p:spPr>
          <a:xfrm>
            <a:off x="5896456" y="5330226"/>
            <a:ext cx="1088650" cy="1195137"/>
          </a:xfrm>
          <a:prstGeom prst="mathMinu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315201" y="5602033"/>
            <a:ext cx="3641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Высокий порог вхождения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Обилие классов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581379" y="5430490"/>
            <a:ext cx="31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Тестируемость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Удобство поддержки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Четкое разделение ответственности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25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3395" y="436676"/>
            <a:ext cx="9829384" cy="1400530"/>
          </a:xfrm>
        </p:spPr>
        <p:txBody>
          <a:bodyPr/>
          <a:lstStyle/>
          <a:p>
            <a:r>
              <a:rPr lang="ru-RU" u="sng" dirty="0"/>
              <a:t>Архитектурная разработка </a:t>
            </a:r>
            <a:r>
              <a:rPr lang="ru-RU" u="sng" dirty="0" smtClean="0"/>
              <a:t>(</a:t>
            </a:r>
            <a:r>
              <a:rPr lang="en-US" u="sng" dirty="0" smtClean="0"/>
              <a:t>MVVM)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5" y="1458563"/>
            <a:ext cx="5019675" cy="2771775"/>
          </a:xfrm>
        </p:spPr>
      </p:pic>
      <p:sp>
        <p:nvSpPr>
          <p:cNvPr id="5" name="TextBox 4"/>
          <p:cNvSpPr txBox="1"/>
          <p:nvPr/>
        </p:nvSpPr>
        <p:spPr>
          <a:xfrm>
            <a:off x="6481010" y="1259400"/>
            <a:ext cx="51655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Model</a:t>
            </a:r>
            <a:r>
              <a:rPr lang="en-US" sz="2000" dirty="0" smtClean="0"/>
              <a:t> – </a:t>
            </a:r>
            <a:r>
              <a:rPr lang="ru-RU" sz="2000" dirty="0" smtClean="0"/>
              <a:t>создание и хранение моделей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View</a:t>
            </a:r>
            <a:r>
              <a:rPr lang="en-US" sz="2000" dirty="0" smtClean="0"/>
              <a:t> – </a:t>
            </a:r>
            <a:r>
              <a:rPr lang="ru-RU" sz="2000" dirty="0" smtClean="0"/>
              <a:t>интерфейсы представлений, логика отображения и обработка событий от пользователя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View-Model</a:t>
            </a:r>
            <a:r>
              <a:rPr lang="en-US" sz="2000" dirty="0" smtClean="0"/>
              <a:t> – </a:t>
            </a:r>
            <a:r>
              <a:rPr lang="ru-RU" sz="2000" dirty="0" smtClean="0"/>
              <a:t>преобразователь данных Модели для отображения во </a:t>
            </a:r>
            <a:r>
              <a:rPr lang="en-US" sz="2000" dirty="0" smtClean="0"/>
              <a:t>View, </a:t>
            </a:r>
            <a:r>
              <a:rPr lang="ru-RU" sz="2000" dirty="0" smtClean="0"/>
              <a:t>транслятор событий от</a:t>
            </a:r>
            <a:r>
              <a:rPr lang="en-US" sz="2000" dirty="0" smtClean="0"/>
              <a:t> View </a:t>
            </a:r>
            <a:r>
              <a:rPr lang="ru-RU" sz="2000" dirty="0" smtClean="0"/>
              <a:t>для обновления Модели </a:t>
            </a:r>
            <a:endParaRPr lang="ru-RU" sz="2000" dirty="0"/>
          </a:p>
        </p:txBody>
      </p:sp>
      <p:sp>
        <p:nvSpPr>
          <p:cNvPr id="6" name="Плюс 5"/>
          <p:cNvSpPr/>
          <p:nvPr/>
        </p:nvSpPr>
        <p:spPr>
          <a:xfrm>
            <a:off x="678195" y="5284307"/>
            <a:ext cx="926016" cy="930442"/>
          </a:xfrm>
          <a:prstGeom prst="mathPlu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Минус 6"/>
          <p:cNvSpPr/>
          <p:nvPr/>
        </p:nvSpPr>
        <p:spPr>
          <a:xfrm>
            <a:off x="6249383" y="5151959"/>
            <a:ext cx="1088650" cy="1195137"/>
          </a:xfrm>
          <a:prstGeom prst="mathMinu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684171" y="5151959"/>
            <a:ext cx="3641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Нестрогая грань между </a:t>
            </a:r>
            <a:r>
              <a:rPr lang="en-US" dirty="0" smtClean="0"/>
              <a:t>Model </a:t>
            </a:r>
            <a:r>
              <a:rPr lang="ru-RU" dirty="0" smtClean="0"/>
              <a:t>и </a:t>
            </a:r>
            <a:r>
              <a:rPr lang="en-US" dirty="0" smtClean="0"/>
              <a:t>View-Model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Все взаимодействия происходят через </a:t>
            </a:r>
            <a:r>
              <a:rPr lang="en-US" dirty="0" smtClean="0"/>
              <a:t>View-Model</a:t>
            </a:r>
            <a:endParaRPr lang="ru-RU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934306" y="5252223"/>
            <a:ext cx="31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Тестируемость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Простота класса представления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Модульность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2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Разработка приложения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1492303"/>
            <a:ext cx="5855368" cy="48815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Основной язык разработки приложений для платформы </a:t>
            </a:r>
            <a:r>
              <a:rPr lang="en-US" sz="2800" dirty="0" smtClean="0"/>
              <a:t>iOS – </a:t>
            </a:r>
            <a:r>
              <a:rPr lang="en-US" sz="2800" b="1" dirty="0" smtClean="0"/>
              <a:t>Swift.</a:t>
            </a:r>
          </a:p>
          <a:p>
            <a:pPr marL="0" indent="0">
              <a:buNone/>
            </a:pPr>
            <a:r>
              <a:rPr lang="ru-RU" sz="2800" dirty="0" smtClean="0"/>
              <a:t>Его отличительные особенности: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err="1" smtClean="0"/>
              <a:t>Протоколоориентированность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Типизированные перечисления с присоединяемыми значениями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Возможность запуска С++ кода</a:t>
            </a:r>
            <a:endParaRPr lang="ru-RU" sz="2800" dirty="0"/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901" y="2388754"/>
            <a:ext cx="1135737" cy="113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>
            <a:endCxn id="21" idx="1"/>
          </p:cNvCxnSpPr>
          <p:nvPr/>
        </p:nvCxnSpPr>
        <p:spPr>
          <a:xfrm>
            <a:off x="5855369" y="3739072"/>
            <a:ext cx="2126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31042" y="3933062"/>
            <a:ext cx="2374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Использование в приложении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981402" y="1492303"/>
            <a:ext cx="413886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600" dirty="0" smtClean="0"/>
              <a:t>Реализация базы данных с возможностью подписки на обновления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600" dirty="0" err="1" smtClean="0"/>
              <a:t>Переиспользуемый</a:t>
            </a:r>
            <a:r>
              <a:rPr lang="ru-RU" sz="2600" dirty="0" smtClean="0"/>
              <a:t> экран настроек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600" dirty="0" smtClean="0"/>
              <a:t>Обработка изображений при помощи библиотеки </a:t>
            </a:r>
            <a:r>
              <a:rPr lang="en-US" sz="2600" dirty="0" err="1" smtClean="0"/>
              <a:t>OpenCV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3014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2297"/>
            <a:ext cx="10738239" cy="1327955"/>
          </a:xfrm>
        </p:spPr>
        <p:txBody>
          <a:bodyPr/>
          <a:lstStyle/>
          <a:p>
            <a:r>
              <a:rPr lang="ru-RU" u="sng" dirty="0" smtClean="0"/>
              <a:t>Библиотеки сторонних разработчиков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417" y="1620252"/>
            <a:ext cx="10238456" cy="480508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Google Translate API</a:t>
            </a:r>
            <a:r>
              <a:rPr lang="en-US" sz="2400" dirty="0" smtClean="0"/>
              <a:t> – </a:t>
            </a:r>
            <a:r>
              <a:rPr lang="ru-RU" sz="2400" dirty="0" smtClean="0"/>
              <a:t>текстовый перевод. Отправка и получение сетевых запросов, обработка результатов.</a:t>
            </a:r>
          </a:p>
          <a:p>
            <a:r>
              <a:rPr lang="en-US" sz="2400" b="1" dirty="0" smtClean="0"/>
              <a:t>Firebase</a:t>
            </a:r>
            <a:r>
              <a:rPr lang="en-US" sz="2400" dirty="0" smtClean="0"/>
              <a:t> – </a:t>
            </a:r>
            <a:r>
              <a:rPr lang="en-US" sz="2400" dirty="0" err="1" smtClean="0"/>
              <a:t>BaaS</a:t>
            </a:r>
            <a:r>
              <a:rPr lang="ru-RU" sz="2400" dirty="0" smtClean="0"/>
              <a:t>-платформа от </a:t>
            </a:r>
            <a:r>
              <a:rPr lang="en-US" sz="2400" dirty="0" smtClean="0"/>
              <a:t>Google. </a:t>
            </a:r>
            <a:r>
              <a:rPr lang="ru-RU" sz="2400" dirty="0" smtClean="0"/>
              <a:t>Содержит в том числе модели для распознавания языка и текста на фотографии.</a:t>
            </a:r>
          </a:p>
          <a:p>
            <a:r>
              <a:rPr lang="en-US" sz="2400" b="1" dirty="0" smtClean="0"/>
              <a:t>Tesseract</a:t>
            </a:r>
            <a:r>
              <a:rPr lang="en-US" sz="2400" dirty="0" smtClean="0"/>
              <a:t> – </a:t>
            </a:r>
            <a:r>
              <a:rPr lang="ru-RU" sz="2400" dirty="0" smtClean="0"/>
              <a:t>открытая библиотека для распознавания текстов на фотографии.</a:t>
            </a:r>
          </a:p>
          <a:p>
            <a:r>
              <a:rPr lang="en-US" sz="2400" b="1" dirty="0" err="1" smtClean="0"/>
              <a:t>OpenCV</a:t>
            </a:r>
            <a:r>
              <a:rPr lang="en-US" sz="2400" dirty="0" smtClean="0"/>
              <a:t> – </a:t>
            </a:r>
            <a:r>
              <a:rPr lang="ru-RU" sz="2400" dirty="0" smtClean="0"/>
              <a:t>библиотека компьютерного зрения. Использовалась для обработки фотографий перед процессом распознавания.</a:t>
            </a:r>
          </a:p>
          <a:p>
            <a:pPr marL="0" indent="0">
              <a:buNone/>
            </a:pPr>
            <a:endParaRPr lang="ru-RU" sz="24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0" y="5566611"/>
            <a:ext cx="12448674" cy="16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1417" y="5819327"/>
            <a:ext cx="11389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BaaS</a:t>
            </a:r>
            <a:r>
              <a:rPr lang="en-US" dirty="0" smtClean="0"/>
              <a:t> (</a:t>
            </a:r>
            <a:r>
              <a:rPr lang="en-US" dirty="0"/>
              <a:t>“Backend-as-a-Service</a:t>
            </a:r>
            <a:r>
              <a:rPr lang="en-US" dirty="0" smtClean="0"/>
              <a:t>”) –</a:t>
            </a:r>
            <a:r>
              <a:rPr lang="ru-RU" dirty="0" smtClean="0"/>
              <a:t> </a:t>
            </a:r>
            <a:r>
              <a:rPr lang="ru-RU" dirty="0"/>
              <a:t>модель, позволяющая разработчикам веб-приложений и мобильных приложений связать их приложения с серверным облачным хранилищем и API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36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003" y="180002"/>
            <a:ext cx="10347158" cy="1400530"/>
          </a:xfrm>
        </p:spPr>
        <p:txBody>
          <a:bodyPr/>
          <a:lstStyle/>
          <a:p>
            <a:r>
              <a:rPr lang="ru-RU" u="sng" dirty="0" smtClean="0"/>
              <a:t>Архитектура конвертируемой модели распознавания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1438" y="1844370"/>
            <a:ext cx="10254499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Выбранная модель – </a:t>
            </a:r>
            <a:r>
              <a:rPr lang="en-US" dirty="0" smtClean="0"/>
              <a:t>Image OCR </a:t>
            </a:r>
            <a:r>
              <a:rPr lang="ru-RU" dirty="0" smtClean="0"/>
              <a:t>с функцией потерь</a:t>
            </a:r>
            <a:r>
              <a:rPr lang="en-US" dirty="0" smtClean="0"/>
              <a:t> CTC (Connectionist Temporal Classification)</a:t>
            </a:r>
            <a:r>
              <a:rPr lang="ru-RU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Хорошая точность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Быстрое время работы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Использование в популярных продуктах (</a:t>
            </a:r>
            <a:r>
              <a:rPr lang="en-US" dirty="0" smtClean="0"/>
              <a:t>Dropbox document scanner)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38" y="4188554"/>
            <a:ext cx="9801727" cy="239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7774" y="0"/>
            <a:ext cx="9404723" cy="1400530"/>
          </a:xfrm>
        </p:spPr>
        <p:txBody>
          <a:bodyPr/>
          <a:lstStyle/>
          <a:p>
            <a:r>
              <a:rPr lang="ru-RU" u="sng" dirty="0"/>
              <a:t>Архитектура конвертируемой модели распознавания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7774" y="1635824"/>
            <a:ext cx="10366793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 smtClean="0"/>
              <a:t>Верхнеуровневое</a:t>
            </a:r>
            <a:r>
              <a:rPr lang="ru-RU" sz="2400" dirty="0" smtClean="0"/>
              <a:t> описание архитектуры: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err="1" smtClean="0"/>
              <a:t>Конволюционные</a:t>
            </a:r>
            <a:r>
              <a:rPr lang="ru-RU" sz="2400" dirty="0" smtClean="0"/>
              <a:t> нейроны, извлекающие признаки изображения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Слой изменения размерности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Рекуррентные нейроны </a:t>
            </a:r>
            <a:r>
              <a:rPr lang="en-US" sz="2400" dirty="0" smtClean="0"/>
              <a:t>LSTM (long short-term memory)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err="1" smtClean="0"/>
              <a:t>Полносвязный</a:t>
            </a:r>
            <a:r>
              <a:rPr lang="ru-RU" sz="2400" dirty="0" smtClean="0"/>
              <a:t> слой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Softmax</a:t>
            </a:r>
            <a:r>
              <a:rPr lang="en-US" sz="2400" dirty="0" smtClean="0"/>
              <a:t> – </a:t>
            </a:r>
            <a:r>
              <a:rPr lang="ru-RU" sz="2400" dirty="0" smtClean="0"/>
              <a:t>вероятности каждого символа исходного алфавита</a:t>
            </a:r>
            <a:endParaRPr lang="ru-RU" sz="2400" dirty="0"/>
          </a:p>
        </p:txBody>
      </p:sp>
      <p:sp>
        <p:nvSpPr>
          <p:cNvPr id="5" name="Плюс 4"/>
          <p:cNvSpPr/>
          <p:nvPr/>
        </p:nvSpPr>
        <p:spPr>
          <a:xfrm>
            <a:off x="5364285" y="5085347"/>
            <a:ext cx="673769" cy="74595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699118" y="5887452"/>
            <a:ext cx="8133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Алгоритм декодирования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475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1732" y="0"/>
            <a:ext cx="9404723" cy="1400530"/>
          </a:xfrm>
        </p:spPr>
        <p:txBody>
          <a:bodyPr/>
          <a:lstStyle/>
          <a:p>
            <a:r>
              <a:rPr lang="ru-RU" u="sng" dirty="0"/>
              <a:t>Архитектура конвертируемой модели распознавания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40" y="1400530"/>
            <a:ext cx="8886202" cy="5221170"/>
          </a:xfrm>
        </p:spPr>
      </p:pic>
    </p:spTree>
    <p:extLst>
      <p:ext uri="{BB962C8B-B14F-4D97-AF65-F5344CB8AC3E}">
        <p14:creationId xmlns:p14="http://schemas.microsoft.com/office/powerpoint/2010/main" val="83939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163960"/>
            <a:ext cx="9404723" cy="1400530"/>
          </a:xfrm>
        </p:spPr>
        <p:txBody>
          <a:bodyPr/>
          <a:lstStyle/>
          <a:p>
            <a:r>
              <a:rPr lang="ru-RU" sz="4400" u="sng" dirty="0"/>
              <a:t>Алгоритм декодирования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130" y="1083227"/>
            <a:ext cx="10595285" cy="4195481"/>
          </a:xfrm>
        </p:spPr>
        <p:txBody>
          <a:bodyPr/>
          <a:lstStyle/>
          <a:p>
            <a:r>
              <a:rPr lang="ru-RU" dirty="0" smtClean="0"/>
              <a:t>Задача – преобразование итоговых вероятностей в строку.</a:t>
            </a:r>
          </a:p>
          <a:p>
            <a:r>
              <a:rPr lang="ru-RU" dirty="0" smtClean="0"/>
              <a:t>Самый распространенный подход – жадный алгоритм: выбор из каждого вектора самого вероятного элемента, затем наивная конкатенация элементов.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82" y="2483757"/>
            <a:ext cx="8828571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7564" y="212086"/>
            <a:ext cx="9404723" cy="1400530"/>
          </a:xfrm>
        </p:spPr>
        <p:txBody>
          <a:bodyPr/>
          <a:lstStyle/>
          <a:p>
            <a:r>
              <a:rPr lang="ru-RU" u="sng" dirty="0" smtClean="0"/>
              <a:t>Конвертация и использование полученной модели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444" y="2591184"/>
            <a:ext cx="10755325" cy="453151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Обученную модель необходимо конвертировать в формат, пригодный для использования на мобильном устройстве.</a:t>
            </a:r>
          </a:p>
          <a:p>
            <a:r>
              <a:rPr lang="ru-RU" sz="2400" dirty="0" smtClean="0"/>
              <a:t>Реализованная библиотека конвертации моделей </a:t>
            </a:r>
            <a:r>
              <a:rPr lang="en-US" sz="2400" dirty="0" err="1" smtClean="0"/>
              <a:t>Keras</a:t>
            </a:r>
            <a:r>
              <a:rPr lang="en-US" sz="2400" dirty="0" smtClean="0"/>
              <a:t> </a:t>
            </a:r>
            <a:r>
              <a:rPr lang="ru-RU" sz="2400" dirty="0" smtClean="0"/>
              <a:t>в требуемый формат – библиотека </a:t>
            </a:r>
            <a:r>
              <a:rPr lang="en-US" sz="2400" dirty="0" err="1" smtClean="0"/>
              <a:t>coremltools</a:t>
            </a:r>
            <a:r>
              <a:rPr lang="en-US" sz="2400" dirty="0" smtClean="0"/>
              <a:t> </a:t>
            </a:r>
            <a:r>
              <a:rPr lang="ru-RU" sz="2400" dirty="0" smtClean="0"/>
              <a:t>от </a:t>
            </a:r>
            <a:r>
              <a:rPr lang="en-US" sz="2400" dirty="0" smtClean="0"/>
              <a:t>Apple.</a:t>
            </a:r>
          </a:p>
          <a:p>
            <a:r>
              <a:rPr lang="ru-RU" sz="2400" dirty="0" smtClean="0"/>
              <a:t>Для обработки изображений перед процессом распознавания использована библиотека </a:t>
            </a:r>
            <a:r>
              <a:rPr lang="en-US" sz="2400" dirty="0" err="1" smtClean="0"/>
              <a:t>OpenCV</a:t>
            </a:r>
            <a:r>
              <a:rPr lang="en-US" sz="2400" dirty="0" smtClean="0"/>
              <a:t>, </a:t>
            </a:r>
            <a:r>
              <a:rPr lang="ru-RU" sz="2400" dirty="0" smtClean="0"/>
              <a:t>которая так же была использована в процессе обучения модели.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8261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Тестирование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5628" y="1603740"/>
            <a:ext cx="8946541" cy="97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Тестирование используемых моделей распознавания происходило на 10 тестовых кейсах.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8630" y="6105448"/>
            <a:ext cx="470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Кейсы первого этапа тестирования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543919" y="5832617"/>
            <a:ext cx="526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Кейсы второго этапа тестирования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320210"/>
              </p:ext>
            </p:extLst>
          </p:nvPr>
        </p:nvGraphicFramePr>
        <p:xfrm>
          <a:off x="308629" y="2502470"/>
          <a:ext cx="5565532" cy="344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383">
                  <a:extLst>
                    <a:ext uri="{9D8B030D-6E8A-4147-A177-3AD203B41FA5}">
                      <a16:colId xmlns:a16="http://schemas.microsoft.com/office/drawing/2014/main" val="3037685438"/>
                    </a:ext>
                  </a:extLst>
                </a:gridCol>
                <a:gridCol w="1391383">
                  <a:extLst>
                    <a:ext uri="{9D8B030D-6E8A-4147-A177-3AD203B41FA5}">
                      <a16:colId xmlns:a16="http://schemas.microsoft.com/office/drawing/2014/main" val="571057684"/>
                    </a:ext>
                  </a:extLst>
                </a:gridCol>
                <a:gridCol w="1391383">
                  <a:extLst>
                    <a:ext uri="{9D8B030D-6E8A-4147-A177-3AD203B41FA5}">
                      <a16:colId xmlns:a16="http://schemas.microsoft.com/office/drawing/2014/main" val="2360429962"/>
                    </a:ext>
                  </a:extLst>
                </a:gridCol>
                <a:gridCol w="1391383">
                  <a:extLst>
                    <a:ext uri="{9D8B030D-6E8A-4147-A177-3AD203B41FA5}">
                      <a16:colId xmlns:a16="http://schemas.microsoft.com/office/drawing/2014/main" val="3762195761"/>
                    </a:ext>
                  </a:extLst>
                </a:gridCol>
              </a:tblGrid>
              <a:tr h="425922"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Номер теста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Надпись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Шрифт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Размер</a:t>
                      </a:r>
                      <a:r>
                        <a:rPr lang="ru-RU" sz="1100" baseline="0" dirty="0" smtClean="0"/>
                        <a:t> шрифта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66143"/>
                  </a:ext>
                </a:extLst>
              </a:tr>
              <a:tr h="43041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Lemon grass jasmine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Times new Roman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40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218939"/>
                  </a:ext>
                </a:extLst>
              </a:tr>
              <a:tr h="43041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Test for the testing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Arial Bold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40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077536"/>
                  </a:ext>
                </a:extLst>
              </a:tr>
              <a:tr h="77668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This </a:t>
                      </a:r>
                    </a:p>
                    <a:p>
                      <a:r>
                        <a:rPr lang="en-US" sz="1100" dirty="0" smtClean="0"/>
                        <a:t>Is</a:t>
                      </a:r>
                    </a:p>
                    <a:p>
                      <a:r>
                        <a:rPr lang="en-US" sz="1100" dirty="0" smtClean="0"/>
                        <a:t>Multiline</a:t>
                      </a:r>
                    </a:p>
                    <a:p>
                      <a:r>
                        <a:rPr lang="en-US" sz="1100" dirty="0" smtClean="0"/>
                        <a:t>Test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Verdana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40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296600"/>
                  </a:ext>
                </a:extLst>
              </a:tr>
              <a:tr h="43041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This is tricky test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Times new Roman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20, 32, 40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466445"/>
                  </a:ext>
                </a:extLst>
              </a:tr>
              <a:tr h="9520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It</a:t>
                      </a:r>
                      <a:r>
                        <a:rPr lang="en-US" sz="1100" baseline="0" dirty="0" smtClean="0"/>
                        <a:t> is also tricky test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Times new Roman, Calibri, Tahoma, Impact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28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704914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635442"/>
              </p:ext>
            </p:extLst>
          </p:nvPr>
        </p:nvGraphicFramePr>
        <p:xfrm>
          <a:off x="6832602" y="2900159"/>
          <a:ext cx="4843584" cy="2471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528">
                  <a:extLst>
                    <a:ext uri="{9D8B030D-6E8A-4147-A177-3AD203B41FA5}">
                      <a16:colId xmlns:a16="http://schemas.microsoft.com/office/drawing/2014/main" val="1929668778"/>
                    </a:ext>
                  </a:extLst>
                </a:gridCol>
                <a:gridCol w="1614528">
                  <a:extLst>
                    <a:ext uri="{9D8B030D-6E8A-4147-A177-3AD203B41FA5}">
                      <a16:colId xmlns:a16="http://schemas.microsoft.com/office/drawing/2014/main" val="4180509067"/>
                    </a:ext>
                  </a:extLst>
                </a:gridCol>
                <a:gridCol w="1614528">
                  <a:extLst>
                    <a:ext uri="{9D8B030D-6E8A-4147-A177-3AD203B41FA5}">
                      <a16:colId xmlns:a16="http://schemas.microsoft.com/office/drawing/2014/main" val="230480830"/>
                    </a:ext>
                  </a:extLst>
                </a:gridCol>
              </a:tblGrid>
              <a:tr h="398480"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Номер теста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Надпись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Шрифт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33100"/>
                  </a:ext>
                </a:extLst>
              </a:tr>
              <a:tr h="398480"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6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Courier font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Courier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52980"/>
                  </a:ext>
                </a:extLst>
              </a:tr>
              <a:tr h="3984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Stix font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Stix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42738"/>
                  </a:ext>
                </a:extLst>
              </a:tr>
              <a:tr h="3984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Urw</a:t>
                      </a:r>
                      <a:r>
                        <a:rPr lang="en-US" sz="1100" dirty="0" smtClean="0"/>
                        <a:t> chancery l font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URW Chancery L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517532"/>
                  </a:ext>
                </a:extLst>
              </a:tr>
              <a:tr h="47954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Century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Schoolbok</a:t>
                      </a:r>
                      <a:r>
                        <a:rPr lang="en-US" sz="1100" baseline="0" dirty="0" smtClean="0"/>
                        <a:t> font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Century Schoolbook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02627"/>
                  </a:ext>
                </a:extLst>
              </a:tr>
              <a:tr h="3984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Freemono</a:t>
                      </a:r>
                      <a:r>
                        <a:rPr lang="en-US" sz="1100" dirty="0" smtClean="0"/>
                        <a:t> font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Freemono</a:t>
                      </a:r>
                      <a:r>
                        <a:rPr lang="en-US" sz="1100" dirty="0" smtClean="0"/>
                        <a:t> font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940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47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661266"/>
            <a:ext cx="10503152" cy="1400530"/>
          </a:xfrm>
        </p:spPr>
        <p:txBody>
          <a:bodyPr/>
          <a:lstStyle/>
          <a:p>
            <a:r>
              <a:rPr lang="ru-RU" u="sng" dirty="0" smtClean="0"/>
              <a:t>Объекты и предмет исследования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925054"/>
            <a:ext cx="9547665" cy="470835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Объекты исследования – механизмы распознавания текста на фотографии, сторонние библиотеки и механизмы проектирования и реализации мобильного приложения </a:t>
            </a:r>
            <a:endParaRPr lang="en-US" sz="2800" dirty="0" smtClean="0"/>
          </a:p>
          <a:p>
            <a:r>
              <a:rPr lang="ru-RU" sz="2800" dirty="0" smtClean="0"/>
              <a:t>Предмет исследования – процесс создания приложения по автоматическому переводу на платформе </a:t>
            </a:r>
            <a:r>
              <a:rPr lang="en-US" sz="2800" dirty="0" smtClean="0"/>
              <a:t>iOS</a:t>
            </a:r>
            <a:r>
              <a:rPr lang="ru-RU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6904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Результаты тестирования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24154" y="1853248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 smtClean="0"/>
              <a:t>Результаты обоих этапов тестирования в долях распознанных символов: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12287" y="3548713"/>
            <a:ext cx="312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Первый этап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262522" y="5484213"/>
            <a:ext cx="312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Второй этап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931099"/>
              </p:ext>
            </p:extLst>
          </p:nvPr>
        </p:nvGraphicFramePr>
        <p:xfrm>
          <a:off x="4114801" y="2999879"/>
          <a:ext cx="6778866" cy="1214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811">
                  <a:extLst>
                    <a:ext uri="{9D8B030D-6E8A-4147-A177-3AD203B41FA5}">
                      <a16:colId xmlns:a16="http://schemas.microsoft.com/office/drawing/2014/main" val="1936113108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189364059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2696591328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1305149927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4057960042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762934740"/>
                    </a:ext>
                  </a:extLst>
                </a:gridCol>
              </a:tblGrid>
              <a:tr h="303661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25438"/>
                  </a:ext>
                </a:extLst>
              </a:tr>
              <a:tr h="30366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Firebase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3126"/>
                  </a:ext>
                </a:extLst>
              </a:tr>
              <a:tr h="30366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Tesseract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13610"/>
                  </a:ext>
                </a:extLst>
              </a:tr>
              <a:tr h="303661"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Собственная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70</a:t>
                      </a:r>
                      <a:r>
                        <a:rPr lang="en-US" sz="1100" dirty="0" smtClean="0"/>
                        <a:t>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90%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763591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85374"/>
              </p:ext>
            </p:extLst>
          </p:nvPr>
        </p:nvGraphicFramePr>
        <p:xfrm>
          <a:off x="646113" y="4832557"/>
          <a:ext cx="6887184" cy="151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864">
                  <a:extLst>
                    <a:ext uri="{9D8B030D-6E8A-4147-A177-3AD203B41FA5}">
                      <a16:colId xmlns:a16="http://schemas.microsoft.com/office/drawing/2014/main" val="428595092"/>
                    </a:ext>
                  </a:extLst>
                </a:gridCol>
                <a:gridCol w="1147864">
                  <a:extLst>
                    <a:ext uri="{9D8B030D-6E8A-4147-A177-3AD203B41FA5}">
                      <a16:colId xmlns:a16="http://schemas.microsoft.com/office/drawing/2014/main" val="2416575581"/>
                    </a:ext>
                  </a:extLst>
                </a:gridCol>
                <a:gridCol w="1147864">
                  <a:extLst>
                    <a:ext uri="{9D8B030D-6E8A-4147-A177-3AD203B41FA5}">
                      <a16:colId xmlns:a16="http://schemas.microsoft.com/office/drawing/2014/main" val="2449130594"/>
                    </a:ext>
                  </a:extLst>
                </a:gridCol>
                <a:gridCol w="1147864">
                  <a:extLst>
                    <a:ext uri="{9D8B030D-6E8A-4147-A177-3AD203B41FA5}">
                      <a16:colId xmlns:a16="http://schemas.microsoft.com/office/drawing/2014/main" val="2517015297"/>
                    </a:ext>
                  </a:extLst>
                </a:gridCol>
                <a:gridCol w="1147864">
                  <a:extLst>
                    <a:ext uri="{9D8B030D-6E8A-4147-A177-3AD203B41FA5}">
                      <a16:colId xmlns:a16="http://schemas.microsoft.com/office/drawing/2014/main" val="716697227"/>
                    </a:ext>
                  </a:extLst>
                </a:gridCol>
                <a:gridCol w="1147864">
                  <a:extLst>
                    <a:ext uri="{9D8B030D-6E8A-4147-A177-3AD203B41FA5}">
                      <a16:colId xmlns:a16="http://schemas.microsoft.com/office/drawing/2014/main" val="3371831197"/>
                    </a:ext>
                  </a:extLst>
                </a:gridCol>
              </a:tblGrid>
              <a:tr h="378395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89213"/>
                  </a:ext>
                </a:extLst>
              </a:tr>
              <a:tr h="37839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Firebase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772435"/>
                  </a:ext>
                </a:extLst>
              </a:tr>
              <a:tr h="37839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Tesseract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0%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8755"/>
                  </a:ext>
                </a:extLst>
              </a:tr>
              <a:tr h="378395"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Собственная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100</a:t>
                      </a:r>
                      <a:r>
                        <a:rPr lang="en-US" sz="1100" dirty="0" smtClean="0"/>
                        <a:t>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&gt;95%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100%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10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0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626226" cy="1087324"/>
          </a:xfrm>
        </p:spPr>
        <p:txBody>
          <a:bodyPr/>
          <a:lstStyle/>
          <a:p>
            <a:r>
              <a:rPr lang="ru-RU" u="sng" dirty="0" smtClean="0"/>
              <a:t>Заключение и результаты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7776" y="1956193"/>
            <a:ext cx="11305256" cy="4428093"/>
          </a:xfrm>
        </p:spPr>
        <p:txBody>
          <a:bodyPr>
            <a:normAutofit/>
          </a:bodyPr>
          <a:lstStyle/>
          <a:p>
            <a:r>
              <a:rPr lang="ru-RU" dirty="0" smtClean="0"/>
              <a:t>Разработана архитектура мобильного приложения</a:t>
            </a:r>
          </a:p>
          <a:p>
            <a:r>
              <a:rPr lang="ru-RU" dirty="0" smtClean="0"/>
              <a:t>Изучены и применены особенности языка </a:t>
            </a:r>
            <a:r>
              <a:rPr lang="en-US" dirty="0" smtClean="0"/>
              <a:t>Swift </a:t>
            </a:r>
            <a:r>
              <a:rPr lang="ru-RU" dirty="0" smtClean="0"/>
              <a:t>и стандартных библиотек </a:t>
            </a:r>
            <a:r>
              <a:rPr lang="en-US" dirty="0" smtClean="0"/>
              <a:t>Apple</a:t>
            </a:r>
          </a:p>
          <a:p>
            <a:r>
              <a:rPr lang="ru-RU" dirty="0" smtClean="0"/>
              <a:t>Реализован механизм использования </a:t>
            </a:r>
            <a:r>
              <a:rPr lang="en-US" dirty="0" smtClean="0"/>
              <a:t>C++ </a:t>
            </a:r>
            <a:r>
              <a:rPr lang="ru-RU" dirty="0" smtClean="0"/>
              <a:t>кода в </a:t>
            </a:r>
            <a:r>
              <a:rPr lang="en-US" dirty="0" smtClean="0"/>
              <a:t>Swift</a:t>
            </a:r>
            <a:r>
              <a:rPr lang="ru-RU" dirty="0" smtClean="0"/>
              <a:t>-проекте.</a:t>
            </a:r>
          </a:p>
          <a:p>
            <a:r>
              <a:rPr lang="ru-RU" dirty="0" smtClean="0"/>
              <a:t>Выбрана и реализована архитектура модели распознавания. Данная модель конвертирована в формат, пригодный для использования на мобильном устройстве.</a:t>
            </a:r>
          </a:p>
          <a:p>
            <a:r>
              <a:rPr lang="ru-RU" dirty="0" smtClean="0"/>
              <a:t>Протестированы три модели распознавания. Выявлены недостатки конвертированной модели, в связи с чем поставлены дальнейшие задачи по ее улучшению.</a:t>
            </a:r>
          </a:p>
          <a:p>
            <a:r>
              <a:rPr lang="ru-RU" dirty="0" smtClean="0"/>
              <a:t>Исправлены основные слабые стороны существующих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10133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Актуальность проблемы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8199" y="2264765"/>
            <a:ext cx="4431214" cy="39379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smtClean="0"/>
              <a:t>Глобализация </a:t>
            </a:r>
          </a:p>
          <a:p>
            <a:pPr marL="0" indent="0" algn="ctr">
              <a:buNone/>
            </a:pPr>
            <a:r>
              <a:rPr lang="ru-RU" sz="3200" dirty="0" smtClean="0"/>
              <a:t> </a:t>
            </a:r>
          </a:p>
          <a:p>
            <a:pPr marL="0" indent="0" algn="ctr">
              <a:buNone/>
            </a:pPr>
            <a:endParaRPr lang="ru-RU" sz="3200" dirty="0" smtClean="0"/>
          </a:p>
          <a:p>
            <a:pPr marL="0" indent="0" algn="ctr">
              <a:buNone/>
            </a:pPr>
            <a:r>
              <a:rPr lang="ru-RU" sz="3200" dirty="0" smtClean="0"/>
              <a:t>Эра мобильных устройств </a:t>
            </a:r>
          </a:p>
          <a:p>
            <a:pPr marL="0" indent="0" algn="ctr">
              <a:buNone/>
            </a:pPr>
            <a:endParaRPr lang="ru-RU" sz="3200" dirty="0" smtClean="0"/>
          </a:p>
        </p:txBody>
      </p:sp>
      <p:sp>
        <p:nvSpPr>
          <p:cNvPr id="4" name="Равно 3"/>
          <p:cNvSpPr/>
          <p:nvPr/>
        </p:nvSpPr>
        <p:spPr>
          <a:xfrm>
            <a:off x="4682836" y="3048191"/>
            <a:ext cx="1331270" cy="91440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Плюс 4"/>
          <p:cNvSpPr/>
          <p:nvPr/>
        </p:nvSpPr>
        <p:spPr>
          <a:xfrm>
            <a:off x="2107739" y="3086580"/>
            <a:ext cx="892135" cy="83762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014107" y="1908266"/>
            <a:ext cx="60639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Практическая значимость автоматического перевода </a:t>
            </a:r>
          </a:p>
          <a:p>
            <a:pPr algn="ctr"/>
            <a:endParaRPr lang="ru-RU" sz="3200" dirty="0" smtClean="0"/>
          </a:p>
          <a:p>
            <a:pPr algn="ctr"/>
            <a:endParaRPr lang="ru-RU" sz="3200" dirty="0"/>
          </a:p>
          <a:p>
            <a:pPr algn="ctr"/>
            <a:endParaRPr lang="ru-RU" sz="3200" dirty="0"/>
          </a:p>
          <a:p>
            <a:pPr algn="ctr"/>
            <a:r>
              <a:rPr lang="ru-RU" sz="3200" dirty="0"/>
              <a:t>Необходимость развития направления использования мобильных устройств</a:t>
            </a:r>
          </a:p>
        </p:txBody>
      </p:sp>
      <p:sp>
        <p:nvSpPr>
          <p:cNvPr id="7" name="Плюс 6"/>
          <p:cNvSpPr/>
          <p:nvPr/>
        </p:nvSpPr>
        <p:spPr>
          <a:xfrm>
            <a:off x="8599997" y="3124968"/>
            <a:ext cx="892135" cy="83762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5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Цель работы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651866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Основная цель работы – изучение </a:t>
            </a:r>
            <a:r>
              <a:rPr lang="ru-RU" sz="3200" b="1" dirty="0" smtClean="0"/>
              <a:t>архитектурной</a:t>
            </a:r>
            <a:r>
              <a:rPr lang="ru-RU" sz="3200" dirty="0" smtClean="0"/>
              <a:t> и </a:t>
            </a:r>
            <a:r>
              <a:rPr lang="ru-RU" sz="3200" b="1" dirty="0" smtClean="0"/>
              <a:t>прикладной</a:t>
            </a:r>
            <a:r>
              <a:rPr lang="ru-RU" sz="3200" dirty="0" smtClean="0"/>
              <a:t> разработки мобильного приложения и применение знаний в области </a:t>
            </a:r>
            <a:r>
              <a:rPr lang="ru-RU" sz="3200" b="1" dirty="0" smtClean="0"/>
              <a:t>машинного обучения </a:t>
            </a:r>
            <a:r>
              <a:rPr lang="ru-RU" sz="3200" dirty="0" smtClean="0"/>
              <a:t>для использования модели распознавания непосредственно на мобильном устройстве.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919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Поставленные задачи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Разработка архитектуры приложения и взаимодействия его компонент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Исследование и применение существующих библиотек сторонних разработчиков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Выбор модели для распознавания и ее обучение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Конвертация обученной модели в формат, пригодный для использования на мобильном устройстве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Тестирование полученного прототипа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531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Анализ существующих решений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475402"/>
            <a:ext cx="10920247" cy="47649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Для анализа существующих решений были выбраны 5 приложений: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Google </a:t>
            </a:r>
            <a:r>
              <a:rPr lang="ru-RU" dirty="0" smtClean="0"/>
              <a:t>переводчик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Яндекс переводчик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Переводчик с Фото и Сканер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Сканер </a:t>
            </a:r>
            <a:r>
              <a:rPr lang="ru-RU" dirty="0" err="1" smtClean="0"/>
              <a:t>Переводчик+перевод</a:t>
            </a:r>
            <a:r>
              <a:rPr lang="ru-RU" dirty="0" smtClean="0"/>
              <a:t> </a:t>
            </a:r>
            <a:r>
              <a:rPr lang="en-US" dirty="0" smtClean="0"/>
              <a:t>OCR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Переводи фото + сканер текста</a:t>
            </a:r>
          </a:p>
          <a:p>
            <a:pPr marL="0" indent="0">
              <a:buNone/>
            </a:pPr>
            <a:r>
              <a:rPr lang="ru-RU" dirty="0" smtClean="0"/>
              <a:t>Два первых решения обладают существенным плюсом перед остальными – возможностью распознавания и перевода текста без подключения к Сети. Но их основной направленностью не является перевод текста с фотографии – основной интерфейс заточен на ввод с клавиатуры или голосовой ввод. Последние три решения работают только при подключении к Сети и не имеют возможности сохранения результатов перевода.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7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/>
              <a:t>Анализ существующих решений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430" y="1462382"/>
            <a:ext cx="2327062" cy="504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38" y="1462382"/>
            <a:ext cx="2327062" cy="504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527" y="1462382"/>
            <a:ext cx="2327062" cy="504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80" y="1462382"/>
            <a:ext cx="2327063" cy="504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1462382"/>
            <a:ext cx="232706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6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Архитектурная разработка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7038" y="1988748"/>
            <a:ext cx="7013993" cy="4195481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Основные структурные компоненты: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Сущность приложения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Контекст – состояние базы данных и сетевых взаимодействий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Объект, контролирующий переходы между экранами приложения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Объект, работающий с </a:t>
            </a:r>
            <a:r>
              <a:rPr lang="en-US" dirty="0" smtClean="0"/>
              <a:t>API </a:t>
            </a:r>
            <a:r>
              <a:rPr lang="ru-RU" dirty="0" smtClean="0"/>
              <a:t>перевода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Объект, работающий с видеопотоком камеры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Объект, распознающий текст с фотографии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854" y="1529191"/>
            <a:ext cx="4847474" cy="51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Архитектурная разработка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8112" y="1491444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smtClean="0"/>
              <a:t>Принципы разделения ответственности компонент и их взаимодействия</a:t>
            </a:r>
            <a:endParaRPr lang="ru-RU" sz="3200" dirty="0"/>
          </a:p>
        </p:txBody>
      </p:sp>
      <p:cxnSp>
        <p:nvCxnSpPr>
          <p:cNvPr id="9" name="Прямая со стрелкой 8"/>
          <p:cNvCxnSpPr>
            <a:endCxn id="12" idx="0"/>
          </p:cNvCxnSpPr>
          <p:nvPr/>
        </p:nvCxnSpPr>
        <p:spPr>
          <a:xfrm flipH="1">
            <a:off x="2492749" y="2506964"/>
            <a:ext cx="1374236" cy="526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7829859" y="2548489"/>
            <a:ext cx="1378309" cy="484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6111" y="3033172"/>
            <a:ext cx="369327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Приложения в целом</a:t>
            </a:r>
            <a:r>
              <a:rPr lang="ru-RU" dirty="0" smtClean="0"/>
              <a:t>:</a:t>
            </a:r>
          </a:p>
          <a:p>
            <a:pPr algn="ctr"/>
            <a:r>
              <a:rPr lang="en-US" sz="6000" b="1" dirty="0" smtClean="0"/>
              <a:t>VIPER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2400" dirty="0" smtClean="0"/>
              <a:t>View 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2400" dirty="0" smtClean="0"/>
              <a:t>Interactor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2400" dirty="0" smtClean="0"/>
              <a:t>Presenter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2400" dirty="0" smtClean="0"/>
              <a:t>Entity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2400" dirty="0" smtClean="0"/>
              <a:t>Router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464692" y="3113553"/>
            <a:ext cx="365196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Модулей приложения:</a:t>
            </a:r>
          </a:p>
          <a:p>
            <a:pPr algn="ctr"/>
            <a:r>
              <a:rPr lang="en-US" sz="6000" b="1" dirty="0" smtClean="0"/>
              <a:t>MVVM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2400" dirty="0" smtClean="0"/>
              <a:t>Model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2400" dirty="0" smtClean="0"/>
              <a:t>View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2400" dirty="0" smtClean="0"/>
              <a:t>View-Model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31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</TotalTime>
  <Words>981</Words>
  <Application>Microsoft Office PowerPoint</Application>
  <PresentationFormat>Широкоэкранный</PresentationFormat>
  <Paragraphs>220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Ион</vt:lpstr>
      <vt:lpstr>Разработка механизма автоматического перевода текста на фотографии для мобильных устройств</vt:lpstr>
      <vt:lpstr>Объекты и предмет исследования</vt:lpstr>
      <vt:lpstr>Актуальность проблемы</vt:lpstr>
      <vt:lpstr>Цель работы</vt:lpstr>
      <vt:lpstr>Поставленные задачи</vt:lpstr>
      <vt:lpstr>Анализ существующих решений</vt:lpstr>
      <vt:lpstr>Анализ существующих решений</vt:lpstr>
      <vt:lpstr>Архитектурная разработка</vt:lpstr>
      <vt:lpstr>Архитектурная разработка</vt:lpstr>
      <vt:lpstr>Архитектурная разработка (VIPER)</vt:lpstr>
      <vt:lpstr>Архитектурная разработка (MVVM)</vt:lpstr>
      <vt:lpstr>Разработка приложения</vt:lpstr>
      <vt:lpstr>Библиотеки сторонних разработчиков</vt:lpstr>
      <vt:lpstr>Архитектура конвертируемой модели распознавания</vt:lpstr>
      <vt:lpstr>Архитектура конвертируемой модели распознавания</vt:lpstr>
      <vt:lpstr>Архитектура конвертируемой модели распознавания</vt:lpstr>
      <vt:lpstr>Алгоритм декодирования</vt:lpstr>
      <vt:lpstr>Конвертация и использование полученной модели</vt:lpstr>
      <vt:lpstr>Тестирование</vt:lpstr>
      <vt:lpstr>Результаты тестирования</vt:lpstr>
      <vt:lpstr>Заключение и 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механизма автоматического перевода текста на фотографии для мобильных устройств</dc:title>
  <dc:creator>Dmitry</dc:creator>
  <cp:lastModifiedBy>Dmitry</cp:lastModifiedBy>
  <cp:revision>15</cp:revision>
  <dcterms:created xsi:type="dcterms:W3CDTF">2019-06-17T18:16:58Z</dcterms:created>
  <dcterms:modified xsi:type="dcterms:W3CDTF">2019-06-17T20:40:28Z</dcterms:modified>
</cp:coreProperties>
</file>