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0" r:id="rId2"/>
    <p:sldId id="453" r:id="rId3"/>
    <p:sldId id="427" r:id="rId4"/>
    <p:sldId id="482" r:id="rId5"/>
    <p:sldId id="483" r:id="rId6"/>
    <p:sldId id="484" r:id="rId7"/>
    <p:sldId id="485" r:id="rId8"/>
    <p:sldId id="486" r:id="rId9"/>
    <p:sldId id="487" r:id="rId10"/>
    <p:sldId id="489" r:id="rId11"/>
    <p:sldId id="490" r:id="rId12"/>
    <p:sldId id="491" r:id="rId13"/>
    <p:sldId id="492" r:id="rId14"/>
    <p:sldId id="507" r:id="rId15"/>
    <p:sldId id="494" r:id="rId16"/>
    <p:sldId id="508" r:id="rId17"/>
    <p:sldId id="509" r:id="rId18"/>
    <p:sldId id="510" r:id="rId19"/>
    <p:sldId id="511" r:id="rId20"/>
    <p:sldId id="517" r:id="rId21"/>
    <p:sldId id="512" r:id="rId22"/>
    <p:sldId id="500" r:id="rId23"/>
    <p:sldId id="501" r:id="rId24"/>
    <p:sldId id="502" r:id="rId25"/>
    <p:sldId id="513" r:id="rId26"/>
    <p:sldId id="514" r:id="rId27"/>
    <p:sldId id="506" r:id="rId28"/>
    <p:sldId id="516" r:id="rId29"/>
    <p:sldId id="29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EF85F-3F3E-4FCC-B3A4-2EC2F3DD2A49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C70A7-1462-4133-913C-3205EB7AB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1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753C7-3AC5-4AD3-9E09-10DB3C56C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5290E6-1968-4586-8A02-9312DACFD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8B8FB-9029-40D9-8A52-04627313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CDE2-6E0C-4169-BD1E-9FE298F8B24F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3EACE-5E0B-45FA-AB57-821811E9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F4F59-0875-4F56-9CE0-D8F717DC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49D4-7BF8-45EE-8D53-9379C9208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88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E6D9F-E846-4ECE-8A34-BF9991B0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1B82B0-ABE2-4E5F-AA22-BE1659AE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D689F-97F7-4747-B92D-E22D8259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CDE2-6E0C-4169-BD1E-9FE298F8B24F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8206F-BEC6-4DAE-9F30-118F9073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79EC9-8C4B-4391-ACB7-189C0FB4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49D4-7BF8-45EE-8D53-9379C9208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4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57B16D-AFFD-40AD-965E-758C5E5FC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39362D-EACF-4AEB-9D2D-25F64FDF0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7CDAA-43F9-4EED-9DC7-FFA8AB48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CDE2-6E0C-4169-BD1E-9FE298F8B24F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11A31-BAD2-4AE1-8B93-784D8522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13C4B-2F13-48DF-8C8F-BA377BC2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49D4-7BF8-45EE-8D53-9379C9208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6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1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DEFD5C5-9250-4187-BEF9-22A9E9EF909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0" y="260350"/>
            <a:ext cx="12192000" cy="5905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134080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B5850-D04C-4D9F-915C-E496D2E5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C18F3-BAD3-4539-BEDC-9089FDDC4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4E343-41FB-4627-B79A-6BA75DBD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CDE2-6E0C-4169-BD1E-9FE298F8B24F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688E8-A1CE-4CF3-85BF-AB6B129C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AA3CF-9AD1-46AC-A7FF-C34415EA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49D4-7BF8-45EE-8D53-9379C9208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9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ABF7D-CCB1-45FB-B0D2-BF9AEC7D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18DB6-DE36-4331-ABE6-FF694A5D0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15866-3DA1-490B-B22E-4D8E1570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CDE2-6E0C-4169-BD1E-9FE298F8B24F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D746B-818D-46EC-8EAD-836C06B1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1AA52-FE64-4756-A302-5FBDA111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49D4-7BF8-45EE-8D53-9379C9208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1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263D8-12BA-4317-B21C-AD73E0AE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0DC07-7E9C-4ED1-9623-BFE530F2F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FACC06-0D2A-4A2A-8840-7687F32E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4B47AC-090C-4EB8-8350-4CB1714A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CDE2-6E0C-4169-BD1E-9FE298F8B24F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344E82-EC17-4B08-B8C9-4F95959F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B73F1F-C6B2-4107-8730-AD70B3B2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49D4-7BF8-45EE-8D53-9379C9208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4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C649C-91D6-4667-B782-E2B14B5D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FEEAA-6B22-490C-818F-4E0B2547B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9F2FEE-DE3C-42FE-9E5C-1C7A235E5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3679CB-E4F5-4B8A-92E7-C22AB59CE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723DCA-888E-413B-803D-AFBC71590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5EAB68-CE23-4901-AB8E-8F1F4877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CDE2-6E0C-4169-BD1E-9FE298F8B24F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798F93-B5E4-4D21-8D90-AB669666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84EF6B-FBA8-47B7-82AA-0A3F494A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49D4-7BF8-45EE-8D53-9379C9208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59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5E7F2-342F-4EDD-B450-065CCE5B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310987-0ADE-4AF5-B81D-88F3F177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CDE2-6E0C-4169-BD1E-9FE298F8B24F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A4A758-301B-4AD3-BA2F-548337FC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71E041-26BE-4384-B4E6-BAFB8109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49D4-7BF8-45EE-8D53-9379C9208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30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8CA8E1-616E-4400-913F-1090CED7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CDE2-6E0C-4169-BD1E-9FE298F8B24F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38E53F-70F2-420F-A823-E45A7E60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8334A6-C30D-4167-912A-F3387F4E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49D4-7BF8-45EE-8D53-9379C9208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0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EC4F5-B084-484C-8F98-80B1EF22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E6F89-0505-4207-9570-E66D665C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58981-6932-4914-89EA-94D584DEE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DB5598-7B45-498E-904C-12A8C0D8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CDE2-6E0C-4169-BD1E-9FE298F8B24F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AEE48D-FCAC-41F3-8769-5B8A97FC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3A2DAB-6DD7-47D6-B53A-6C88B379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49D4-7BF8-45EE-8D53-9379C9208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86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7A06D-48E3-4090-AC0B-A883B761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C9DE0B-EB32-438C-AFE2-022A5F4BE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BEF772-A765-4D81-81F2-315A30AE2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FA8B53-4487-4B50-9520-A6124AE8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CDE2-6E0C-4169-BD1E-9FE298F8B24F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C6AC9-9563-467D-AAB5-788FA595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AB5AE1-D67B-4DFB-B155-964A467B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49D4-7BF8-45EE-8D53-9379C9208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2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3069B6-ECD7-4690-9883-80F0ED8E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BBBF5-2365-42BA-90F3-B2B9C653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180ED-3531-4D03-B444-7F7C7659B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3CDE2-6E0C-4169-BD1E-9FE298F8B24F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07679-A667-41A9-B604-246372CE6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CCCF6-DF5B-4F51-A0E8-93B23186F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549D4-7BF8-45EE-8D53-9379C9208F4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193FA2-B5E3-4815-B8CD-256F135106B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351" y="213381"/>
            <a:ext cx="1990725" cy="5143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812E270-2774-46D3-8C23-7A5358483FE0}"/>
              </a:ext>
            </a:extLst>
          </p:cNvPr>
          <p:cNvCxnSpPr/>
          <p:nvPr userDrawn="1">
            <p:custDataLst>
              <p:tags r:id="rId15"/>
            </p:custDataLst>
          </p:nvPr>
        </p:nvCxnSpPr>
        <p:spPr>
          <a:xfrm>
            <a:off x="838200" y="1073886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4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-1"/>
            <a:ext cx="12191600" cy="686341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481238" y="893886"/>
            <a:ext cx="25186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从零开始学电脑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461D236-8556-0E43-9A91-B72C33169561}"/>
              </a:ext>
            </a:extLst>
          </p:cNvPr>
          <p:cNvSpPr txBox="1"/>
          <p:nvPr/>
        </p:nvSpPr>
        <p:spPr>
          <a:xfrm>
            <a:off x="6333458" y="2310007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计算机的诞生与发展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3C35017A-0500-A64D-82BB-F2BE1182D9BF}"/>
              </a:ext>
            </a:extLst>
          </p:cNvPr>
          <p:cNvSpPr txBox="1"/>
          <p:nvPr/>
        </p:nvSpPr>
        <p:spPr>
          <a:xfrm>
            <a:off x="6538942" y="2950094"/>
            <a:ext cx="2159566" cy="2187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计算机的起源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电子计算机的问世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电子计算机的发展阶段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现代计算机的分类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未来计算机技术发展展望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D2A08B8-0C80-0E48-8E89-D7206F888275}"/>
              </a:ext>
            </a:extLst>
          </p:cNvPr>
          <p:cNvSpPr txBox="1"/>
          <p:nvPr/>
        </p:nvSpPr>
        <p:spPr>
          <a:xfrm>
            <a:off x="9587346" y="6049801"/>
            <a:ext cx="213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讲师：杜军强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6890CE87-A143-5848-80CE-9662F13C6E88}"/>
              </a:ext>
            </a:extLst>
          </p:cNvPr>
          <p:cNvSpPr txBox="1"/>
          <p:nvPr/>
        </p:nvSpPr>
        <p:spPr>
          <a:xfrm>
            <a:off x="1251285" y="1386329"/>
            <a:ext cx="388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让天下没有难学的技术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Text Box 2">
            <a:extLst>
              <a:ext uri="{FF2B5EF4-FFF2-40B4-BE49-F238E27FC236}">
                <a16:creationId xmlns:a16="http://schemas.microsoft.com/office/drawing/2014/main" id="{DEC35B81-3E42-4C71-B49D-86E90F06F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04" y="389659"/>
            <a:ext cx="604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计算机发展的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5821" name="Text Box 13">
            <a:extLst>
              <a:ext uri="{FF2B5EF4-FFF2-40B4-BE49-F238E27FC236}">
                <a16:creationId xmlns:a16="http://schemas.microsoft.com/office/drawing/2014/main" id="{F1CAF637-D166-43DD-9AE1-6E7BF8CD1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04" y="1412876"/>
            <a:ext cx="9192346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 </a:t>
            </a:r>
            <a:r>
              <a:rPr lang="zh-CN" altLang="en-US" sz="2800" dirty="0"/>
              <a:t>第一台</a:t>
            </a:r>
            <a:r>
              <a:rPr lang="zh-CN" altLang="en-US" sz="2800" dirty="0">
                <a:latin typeface="Arial" panose="020B0604020202020204" pitchFamily="34" charset="0"/>
              </a:rPr>
              <a:t>“</a:t>
            </a:r>
            <a:r>
              <a:rPr lang="zh-CN" altLang="en-US" sz="2800" dirty="0"/>
              <a:t>存储程序</a:t>
            </a:r>
            <a:r>
              <a:rPr lang="zh-CN" altLang="en-US" sz="2800" dirty="0">
                <a:latin typeface="Arial" panose="020B0604020202020204" pitchFamily="34" charset="0"/>
              </a:rPr>
              <a:t>”</a:t>
            </a:r>
            <a:r>
              <a:rPr lang="zh-CN" altLang="en-US" sz="2800" dirty="0"/>
              <a:t>式计算机：</a:t>
            </a:r>
            <a:r>
              <a:rPr lang="en-US" altLang="zh-CN" sz="2800" dirty="0">
                <a:solidFill>
                  <a:srgbClr val="FF0000"/>
                </a:solidFill>
              </a:rPr>
              <a:t>EDVAC</a:t>
            </a:r>
            <a:r>
              <a:rPr lang="zh-CN" altLang="en-US" sz="2800" dirty="0"/>
              <a:t>（离散变量自动电子计算机），</a:t>
            </a:r>
            <a:r>
              <a:rPr lang="en-US" altLang="zh-CN" sz="2800" dirty="0"/>
              <a:t>1952</a:t>
            </a:r>
            <a:r>
              <a:rPr lang="zh-CN" altLang="en-US" sz="2800" dirty="0"/>
              <a:t>年研制成功并投入使用，其运算速度是 </a:t>
            </a:r>
            <a:r>
              <a:rPr lang="en-US" altLang="zh-CN" sz="2800" dirty="0"/>
              <a:t>ENIAC</a:t>
            </a:r>
            <a:r>
              <a:rPr lang="zh-CN" altLang="en-US" sz="2800" dirty="0"/>
              <a:t>的 </a:t>
            </a:r>
            <a:r>
              <a:rPr lang="en-US" altLang="zh-CN" sz="2800" dirty="0"/>
              <a:t>240</a:t>
            </a:r>
            <a:r>
              <a:rPr lang="zh-CN" altLang="en-US" sz="2800" dirty="0"/>
              <a:t>倍。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第一台</a:t>
            </a:r>
            <a:r>
              <a:rPr lang="zh-CN" altLang="en-US" sz="2800" dirty="0">
                <a:latin typeface="Arial" panose="020B0604020202020204" pitchFamily="34" charset="0"/>
              </a:rPr>
              <a:t>“</a:t>
            </a:r>
            <a:r>
              <a:rPr lang="zh-CN" altLang="en-US" sz="2800" dirty="0"/>
              <a:t>存储程序</a:t>
            </a:r>
            <a:r>
              <a:rPr lang="zh-CN" altLang="en-US" sz="2800" dirty="0">
                <a:latin typeface="Arial" panose="020B0604020202020204" pitchFamily="34" charset="0"/>
              </a:rPr>
              <a:t>”</a:t>
            </a:r>
            <a:r>
              <a:rPr lang="zh-CN" altLang="en-US" sz="2800" dirty="0"/>
              <a:t>控制的实验室计算机：     </a:t>
            </a:r>
            <a:r>
              <a:rPr lang="en-US" altLang="zh-CN" sz="2800" dirty="0">
                <a:solidFill>
                  <a:srgbClr val="FF0000"/>
                </a:solidFill>
              </a:rPr>
              <a:t>EDSAC</a:t>
            </a:r>
            <a:r>
              <a:rPr lang="en-US" altLang="zh-CN" dirty="0"/>
              <a:t> </a:t>
            </a:r>
            <a:r>
              <a:rPr lang="zh-CN" altLang="en-US" dirty="0"/>
              <a:t>， </a:t>
            </a:r>
            <a:r>
              <a:rPr lang="en-US" altLang="zh-CN" sz="2800" dirty="0"/>
              <a:t>1949</a:t>
            </a:r>
            <a:r>
              <a:rPr lang="zh-CN" altLang="en-US" sz="2800" dirty="0"/>
              <a:t>年</a:t>
            </a:r>
            <a:r>
              <a:rPr lang="en-US" altLang="zh-CN" sz="2800" dirty="0"/>
              <a:t>5</a:t>
            </a:r>
            <a:r>
              <a:rPr lang="zh-CN" altLang="en-US" sz="2800" dirty="0"/>
              <a:t>月在英国剑桥大学完成。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第一台</a:t>
            </a:r>
            <a:r>
              <a:rPr lang="zh-CN" altLang="en-US" sz="2800" dirty="0">
                <a:latin typeface="Arial" panose="020B0604020202020204" pitchFamily="34" charset="0"/>
              </a:rPr>
              <a:t>“</a:t>
            </a:r>
            <a:r>
              <a:rPr lang="zh-CN" altLang="en-US" sz="2800" dirty="0"/>
              <a:t>存储程序</a:t>
            </a:r>
            <a:r>
              <a:rPr lang="zh-CN" altLang="en-US" sz="2800" dirty="0">
                <a:latin typeface="Arial" panose="020B0604020202020204" pitchFamily="34" charset="0"/>
              </a:rPr>
              <a:t>”</a:t>
            </a:r>
            <a:r>
              <a:rPr lang="zh-CN" altLang="en-US" sz="2800" dirty="0"/>
              <a:t>控制的商品化计算机： </a:t>
            </a:r>
            <a:r>
              <a:rPr lang="en-US" altLang="zh-CN" sz="2800" dirty="0">
                <a:solidFill>
                  <a:srgbClr val="FF0000"/>
                </a:solidFill>
              </a:rPr>
              <a:t>UNIVAC-I</a:t>
            </a:r>
            <a:r>
              <a:rPr lang="zh-CN" altLang="en-US" sz="2800" dirty="0"/>
              <a:t>，</a:t>
            </a:r>
            <a:r>
              <a:rPr lang="en-US" altLang="zh-CN" sz="2800" dirty="0"/>
              <a:t>1951</a:t>
            </a:r>
            <a:r>
              <a:rPr lang="zh-CN" altLang="en-US" sz="2800" dirty="0"/>
              <a:t>年问世。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75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75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75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75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75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75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75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75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75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5" name="Rectangle 3">
            <a:extLst>
              <a:ext uri="{FF2B5EF4-FFF2-40B4-BE49-F238E27FC236}">
                <a16:creationId xmlns:a16="http://schemas.microsoft.com/office/drawing/2014/main" id="{22C22F1B-BED4-4F3C-B487-9D18FB946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5170" y="340447"/>
            <a:ext cx="7416800" cy="6921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电子计算机的发展阶段</a:t>
            </a:r>
          </a:p>
        </p:txBody>
      </p:sp>
      <p:sp>
        <p:nvSpPr>
          <p:cNvPr id="376836" name="Rectangle 4">
            <a:extLst>
              <a:ext uri="{FF2B5EF4-FFF2-40B4-BE49-F238E27FC236}">
                <a16:creationId xmlns:a16="http://schemas.microsoft.com/office/drawing/2014/main" id="{870C524E-CE7E-46DE-B761-E6451B171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8041" y="1493693"/>
            <a:ext cx="7848600" cy="647700"/>
          </a:xfrm>
          <a:noFill/>
          <a:ln/>
        </p:spPr>
        <p:txBody>
          <a:bodyPr/>
          <a:lstStyle/>
          <a:p>
            <a:r>
              <a:rPr lang="zh-CN" altLang="en-US" b="1" dirty="0"/>
              <a:t>电子管计算机（</a:t>
            </a:r>
            <a:r>
              <a:rPr lang="en-US" altLang="zh-CN" b="1" dirty="0"/>
              <a:t>1946</a:t>
            </a:r>
            <a:r>
              <a:rPr lang="zh-CN" altLang="en-US" b="1" dirty="0"/>
              <a:t>～</a:t>
            </a:r>
            <a:r>
              <a:rPr lang="en-US" altLang="zh-CN" b="1" dirty="0"/>
              <a:t>1957</a:t>
            </a:r>
            <a:r>
              <a:rPr lang="zh-CN" altLang="en-US" b="1" dirty="0"/>
              <a:t>年</a:t>
            </a:r>
            <a:r>
              <a:rPr lang="zh-CN" altLang="en-US" dirty="0"/>
              <a:t> </a:t>
            </a:r>
            <a:r>
              <a:rPr lang="zh-CN" altLang="en-US" b="1" dirty="0"/>
              <a:t>）</a:t>
            </a:r>
          </a:p>
        </p:txBody>
      </p:sp>
      <p:sp>
        <p:nvSpPr>
          <p:cNvPr id="376846" name="Text Box 14">
            <a:extLst>
              <a:ext uri="{FF2B5EF4-FFF2-40B4-BE49-F238E27FC236}">
                <a16:creationId xmlns:a16="http://schemas.microsoft.com/office/drawing/2014/main" id="{23F49C60-6C2D-4823-B939-A00BC8BB9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105" y="1936028"/>
            <a:ext cx="9746095" cy="390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 </a:t>
            </a:r>
            <a:r>
              <a:rPr lang="zh-CN" altLang="en-US" sz="2800" dirty="0"/>
              <a:t>组成：基本逻辑元件是电子管，内存储器采用水银延迟线或磁鼓，外存储器采用磁带等。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特点：速度慢，可靠性差，体积庞大，功耗高，价格昂贵。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编程语言：机器语言，汇编语言。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代表产品：</a:t>
            </a:r>
            <a:r>
              <a:rPr lang="en-US" altLang="zh-CN" sz="2800" dirty="0"/>
              <a:t>ENIAC</a:t>
            </a:r>
            <a:r>
              <a:rPr lang="zh-CN" altLang="en-US" sz="2800" dirty="0"/>
              <a:t>、</a:t>
            </a:r>
            <a:r>
              <a:rPr lang="en-US" altLang="zh-CN" sz="2800" dirty="0"/>
              <a:t>EDSAC</a:t>
            </a:r>
            <a:r>
              <a:rPr lang="zh-CN" altLang="en-US" sz="2800" dirty="0"/>
              <a:t>、</a:t>
            </a:r>
            <a:r>
              <a:rPr lang="en-US" altLang="zh-CN" sz="2800" dirty="0"/>
              <a:t>UNIVAC-Ⅰ</a:t>
            </a:r>
            <a:r>
              <a:rPr lang="zh-CN" altLang="en-US" sz="2800" dirty="0"/>
              <a:t>等。  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应用领域：军事研究中的科学计算。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76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76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76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76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76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76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76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76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76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376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376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376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376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376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376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animBg="1"/>
      <p:bldP spid="37683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0" name="Rectangle 4">
            <a:extLst>
              <a:ext uri="{FF2B5EF4-FFF2-40B4-BE49-F238E27FC236}">
                <a16:creationId xmlns:a16="http://schemas.microsoft.com/office/drawing/2014/main" id="{585DB907-83A1-4CA0-B2BA-7330A8C0B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8046" y="1489217"/>
            <a:ext cx="7848600" cy="647700"/>
          </a:xfrm>
          <a:noFill/>
          <a:ln/>
        </p:spPr>
        <p:txBody>
          <a:bodyPr/>
          <a:lstStyle/>
          <a:p>
            <a:r>
              <a:rPr lang="zh-CN" altLang="en-US" b="1" dirty="0"/>
              <a:t>晶体管计算机（</a:t>
            </a:r>
            <a:r>
              <a:rPr lang="en-US" altLang="zh-CN" b="1" dirty="0"/>
              <a:t>1958</a:t>
            </a:r>
            <a:r>
              <a:rPr lang="zh-CN" altLang="en-US" b="1" dirty="0"/>
              <a:t>～</a:t>
            </a:r>
            <a:r>
              <a:rPr lang="en-US" altLang="zh-CN" b="1" dirty="0"/>
              <a:t>1964</a:t>
            </a:r>
            <a:r>
              <a:rPr lang="zh-CN" altLang="en-US" b="1" dirty="0"/>
              <a:t>年</a:t>
            </a:r>
            <a:r>
              <a:rPr lang="zh-CN" altLang="en-US" dirty="0"/>
              <a:t> </a:t>
            </a:r>
            <a:r>
              <a:rPr lang="zh-CN" altLang="en-US" b="1" dirty="0"/>
              <a:t>）</a:t>
            </a:r>
          </a:p>
        </p:txBody>
      </p:sp>
      <p:sp>
        <p:nvSpPr>
          <p:cNvPr id="377870" name="Text Box 14">
            <a:extLst>
              <a:ext uri="{FF2B5EF4-FFF2-40B4-BE49-F238E27FC236}">
                <a16:creationId xmlns:a16="http://schemas.microsoft.com/office/drawing/2014/main" id="{781E68CF-B793-4FEE-8916-1C2C0D3D0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937" y="1902545"/>
            <a:ext cx="9062017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 </a:t>
            </a:r>
            <a:r>
              <a:rPr lang="zh-CN" altLang="en-US" sz="2800" dirty="0"/>
              <a:t>组成：基本逻辑元件为晶体管，内存大量使用磁性材料制成的磁芯，外存采用磁盘和磁带。 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特点：体积小，重量轻，速度快，逻辑运算功能强，可靠性大大提高。</a:t>
            </a:r>
            <a:r>
              <a:rPr lang="zh-CN" altLang="en-US" dirty="0"/>
              <a:t> </a:t>
            </a:r>
            <a:endParaRPr lang="zh-CN" altLang="en-US" sz="2800" dirty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编程语言：汇编语言，</a:t>
            </a:r>
            <a:r>
              <a:rPr lang="en-US" altLang="zh-CN" sz="2800" dirty="0"/>
              <a:t>FORTRAN</a:t>
            </a:r>
            <a:r>
              <a:rPr lang="zh-CN" altLang="en-US" sz="2800" dirty="0"/>
              <a:t>、</a:t>
            </a:r>
            <a:r>
              <a:rPr lang="en-US" altLang="zh-CN" sz="2800" dirty="0"/>
              <a:t>COBOL</a:t>
            </a:r>
            <a:r>
              <a:rPr lang="zh-CN" altLang="en-US" sz="2800" dirty="0"/>
              <a:t>等。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代表产品：</a:t>
            </a:r>
            <a:r>
              <a:rPr lang="en-US" altLang="zh-CN" sz="2800" dirty="0"/>
              <a:t>IBM 700</a:t>
            </a:r>
            <a:r>
              <a:rPr lang="zh-CN" altLang="en-US" sz="2800" dirty="0"/>
              <a:t>系列。  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应用领域：扩展到数据处理和工业控制方面。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2033C8-DF5D-4011-A08A-AF62ED8C7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5170" y="340447"/>
            <a:ext cx="7416800" cy="6921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电子计算机的发展阶段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77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77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77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77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77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77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77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77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77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77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77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77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77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77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77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B7F5589-5E01-43A8-9065-AACE65B1A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5170" y="340447"/>
            <a:ext cx="7416800" cy="6921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电子计算机的发展阶段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A573D1B-C5E4-49B8-92AE-2A4940A99B1E}"/>
              </a:ext>
            </a:extLst>
          </p:cNvPr>
          <p:cNvSpPr txBox="1">
            <a:spLocks noChangeArrowheads="1"/>
          </p:cNvSpPr>
          <p:nvPr/>
        </p:nvSpPr>
        <p:spPr>
          <a:xfrm>
            <a:off x="1528046" y="1489217"/>
            <a:ext cx="7848600" cy="6477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集成电路计算机（</a:t>
            </a:r>
            <a:r>
              <a:rPr lang="en-US" altLang="zh-CN" b="1" dirty="0"/>
              <a:t>1965</a:t>
            </a:r>
            <a:r>
              <a:rPr lang="zh-CN" altLang="en-US" b="1" dirty="0"/>
              <a:t>～</a:t>
            </a:r>
            <a:r>
              <a:rPr lang="en-US" altLang="zh-CN" b="1" dirty="0"/>
              <a:t>1970</a:t>
            </a:r>
            <a:r>
              <a:rPr lang="zh-CN" altLang="en-US" b="1" dirty="0"/>
              <a:t>年</a:t>
            </a:r>
            <a:r>
              <a:rPr lang="zh-CN" altLang="en-US" dirty="0"/>
              <a:t> </a:t>
            </a:r>
            <a:r>
              <a:rPr lang="zh-CN" altLang="en-US" b="1" dirty="0"/>
              <a:t>）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977CD4EF-D0CF-419A-AD58-8EF39803A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937" y="1902545"/>
            <a:ext cx="8137525" cy="5197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 </a:t>
            </a:r>
            <a:r>
              <a:rPr lang="zh-CN" altLang="en-US" sz="2800" dirty="0"/>
              <a:t>组成：基本逻辑元件为中小规模集成电路，内存大量使用半导体存储器，而外存大量使用高速磁盘。 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特点：体积、功耗减小，可靠性、运行速度提高，内存容量大，价格低。 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编程语言：操作系统，</a:t>
            </a:r>
            <a:r>
              <a:rPr lang="en-US" altLang="zh-CN" sz="2800" dirty="0"/>
              <a:t>BASIC</a:t>
            </a:r>
            <a:r>
              <a:rPr lang="zh-CN" altLang="en-US" sz="2800" dirty="0"/>
              <a:t>，</a:t>
            </a:r>
            <a:r>
              <a:rPr lang="en-US" altLang="zh-CN" sz="2800" dirty="0"/>
              <a:t>Pascal</a:t>
            </a:r>
            <a:r>
              <a:rPr lang="zh-CN" altLang="en-US" sz="2800" dirty="0"/>
              <a:t>等。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代表产品：</a:t>
            </a:r>
            <a:r>
              <a:rPr lang="en-US" altLang="zh-CN" sz="2800" dirty="0"/>
              <a:t>IBM 360</a:t>
            </a:r>
            <a:r>
              <a:rPr lang="zh-CN" altLang="en-US" sz="2800" dirty="0"/>
              <a:t>和</a:t>
            </a:r>
            <a:r>
              <a:rPr lang="en-US" altLang="zh-CN" sz="2800" dirty="0"/>
              <a:t>PDP-11</a:t>
            </a:r>
            <a:r>
              <a:rPr lang="zh-CN" altLang="en-US" sz="2800" dirty="0"/>
              <a:t>等。  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应用领域：已扩大到各个领域。 </a:t>
            </a:r>
          </a:p>
          <a:p>
            <a:pPr>
              <a:lnSpc>
                <a:spcPct val="150000"/>
              </a:lnSpc>
              <a:buClr>
                <a:srgbClr val="FFFF66"/>
              </a:buClr>
              <a:buFont typeface="Wingdings" panose="05000000000000000000" pitchFamily="2" charset="2"/>
              <a:buChar char="Ø"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B7F5589-5E01-43A8-9065-AACE65B1A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5170" y="340447"/>
            <a:ext cx="7416800" cy="6921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电子计算机的发展阶段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A573D1B-C5E4-49B8-92AE-2A4940A99B1E}"/>
              </a:ext>
            </a:extLst>
          </p:cNvPr>
          <p:cNvSpPr txBox="1">
            <a:spLocks noChangeArrowheads="1"/>
          </p:cNvSpPr>
          <p:nvPr/>
        </p:nvSpPr>
        <p:spPr>
          <a:xfrm>
            <a:off x="1528046" y="1489217"/>
            <a:ext cx="7848600" cy="6477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大规模和超大规模集成电路计算机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/>
              <a:t>1971</a:t>
            </a:r>
            <a:r>
              <a:rPr lang="zh-CN" altLang="en-US" b="1" dirty="0"/>
              <a:t>年至今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zh-CN" altLang="en-US" b="1" dirty="0"/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977CD4EF-D0CF-419A-AD58-8EF39803A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937" y="1902545"/>
            <a:ext cx="8724318" cy="390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组成：基本逻辑元件为大规模和超大规模集成电路。内存采用半导体存储器，外存则采用大容量磁盘和光盘。 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特点：计算机速度达到每秒几百万次至上亿次。 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编程语言：</a:t>
            </a:r>
            <a:r>
              <a:rPr lang="en-US" altLang="zh-CN" sz="2800" dirty="0"/>
              <a:t>VC++</a:t>
            </a:r>
            <a:r>
              <a:rPr lang="zh-CN" altLang="en-US" sz="2800" dirty="0"/>
              <a:t>等面向对象程序设计语言。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代表产品：巨型机，工作站，微型计算机，个人计算机（</a:t>
            </a:r>
            <a:r>
              <a:rPr lang="en-US" altLang="zh-CN" sz="2800" dirty="0"/>
              <a:t>PC</a:t>
            </a:r>
            <a:r>
              <a:rPr lang="zh-CN" altLang="en-US" sz="2800" dirty="0"/>
              <a:t>）等。  </a:t>
            </a:r>
          </a:p>
        </p:txBody>
      </p:sp>
    </p:spTree>
    <p:extLst>
      <p:ext uri="{BB962C8B-B14F-4D97-AF65-F5344CB8AC3E}">
        <p14:creationId xmlns:p14="http://schemas.microsoft.com/office/powerpoint/2010/main" val="65502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>
            <a:extLst>
              <a:ext uri="{FF2B5EF4-FFF2-40B4-BE49-F238E27FC236}">
                <a16:creationId xmlns:a16="http://schemas.microsoft.com/office/drawing/2014/main" id="{87A9D201-089C-4A5E-945C-8DD5F8815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879" y="302779"/>
            <a:ext cx="7416800" cy="6921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现代计算机的分类</a:t>
            </a:r>
          </a:p>
        </p:txBody>
      </p:sp>
      <p:sp>
        <p:nvSpPr>
          <p:cNvPr id="380932" name="Rectangle 4">
            <a:extLst>
              <a:ext uri="{FF2B5EF4-FFF2-40B4-BE49-F238E27FC236}">
                <a16:creationId xmlns:a16="http://schemas.microsoft.com/office/drawing/2014/main" id="{79BE1108-FAE1-494B-BDDF-B307F0A8F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92700" y="1539007"/>
            <a:ext cx="5256213" cy="647700"/>
          </a:xfrm>
          <a:noFill/>
          <a:ln/>
        </p:spPr>
        <p:txBody>
          <a:bodyPr/>
          <a:lstStyle/>
          <a:p>
            <a:r>
              <a:rPr lang="zh-CN" altLang="en-US" b="1" dirty="0"/>
              <a:t>巨型机：</a:t>
            </a:r>
            <a:r>
              <a:rPr lang="zh-CN" altLang="en-US" dirty="0">
                <a:effectLst/>
              </a:rPr>
              <a:t>也称为超级计算机</a:t>
            </a:r>
          </a:p>
        </p:txBody>
      </p:sp>
      <p:sp>
        <p:nvSpPr>
          <p:cNvPr id="380942" name="Text Box 14">
            <a:extLst>
              <a:ext uri="{FF2B5EF4-FFF2-40B4-BE49-F238E27FC236}">
                <a16:creationId xmlns:a16="http://schemas.microsoft.com/office/drawing/2014/main" id="{376CE8EA-E746-4E20-86F7-FCD663E8B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038" y="1989858"/>
            <a:ext cx="8137525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 </a:t>
            </a:r>
            <a:r>
              <a:rPr lang="zh-CN" altLang="en-US" sz="2800" dirty="0"/>
              <a:t>特点：占地最大，价格最贵，功能最强，浮点运算速度最快（</a:t>
            </a:r>
            <a:r>
              <a:rPr lang="en-US" altLang="zh-CN" sz="2800" dirty="0"/>
              <a:t>1998</a:t>
            </a:r>
            <a:r>
              <a:rPr lang="zh-CN" altLang="en-US" sz="2800" dirty="0"/>
              <a:t>年已达</a:t>
            </a:r>
            <a:r>
              <a:rPr lang="en-US" altLang="zh-CN" sz="2800" dirty="0"/>
              <a:t>3.9</a:t>
            </a:r>
            <a:r>
              <a:rPr lang="zh-CN" altLang="en-US" sz="2800" dirty="0"/>
              <a:t>万亿次</a:t>
            </a:r>
            <a:r>
              <a:rPr lang="en-US" altLang="zh-CN" sz="2800" dirty="0"/>
              <a:t>/</a:t>
            </a:r>
            <a:r>
              <a:rPr lang="zh-CN" altLang="en-US" sz="2800" dirty="0"/>
              <a:t>秒）。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应用领域：多用于战略武器（如核武器和反导弹武器）的设计，空间技术，石油勘探，中、长期天气预报以及社会模拟等领域。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是衡量一个国家经济实力与科技水平的重要标志。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80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80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80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80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80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80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animBg="1"/>
      <p:bldP spid="38093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>
            <a:extLst>
              <a:ext uri="{FF2B5EF4-FFF2-40B4-BE49-F238E27FC236}">
                <a16:creationId xmlns:a16="http://schemas.microsoft.com/office/drawing/2014/main" id="{87A9D201-089C-4A5E-945C-8DD5F8815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879" y="302779"/>
            <a:ext cx="7416800" cy="6921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现代计算机的分类</a:t>
            </a:r>
          </a:p>
        </p:txBody>
      </p:sp>
      <p:sp>
        <p:nvSpPr>
          <p:cNvPr id="380932" name="Rectangle 4">
            <a:extLst>
              <a:ext uri="{FF2B5EF4-FFF2-40B4-BE49-F238E27FC236}">
                <a16:creationId xmlns:a16="http://schemas.microsoft.com/office/drawing/2014/main" id="{79BE1108-FAE1-494B-BDDF-B307F0A8F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92700" y="1539007"/>
            <a:ext cx="8631955" cy="647700"/>
          </a:xfrm>
          <a:noFill/>
          <a:ln/>
        </p:spPr>
        <p:txBody>
          <a:bodyPr>
            <a:normAutofit/>
          </a:bodyPr>
          <a:lstStyle/>
          <a:p>
            <a:r>
              <a:rPr lang="zh-CN" altLang="en-US" b="1" dirty="0"/>
              <a:t>小巨型机：</a:t>
            </a:r>
            <a:r>
              <a:rPr lang="zh-CN" altLang="en-US" dirty="0"/>
              <a:t>也称为小型超级电脑或桌上超级计算机</a:t>
            </a:r>
            <a:endParaRPr lang="zh-CN" altLang="en-US" dirty="0">
              <a:effectLst/>
            </a:endParaRPr>
          </a:p>
        </p:txBody>
      </p:sp>
      <p:sp>
        <p:nvSpPr>
          <p:cNvPr id="380942" name="Text Box 14">
            <a:extLst>
              <a:ext uri="{FF2B5EF4-FFF2-40B4-BE49-F238E27FC236}">
                <a16:creationId xmlns:a16="http://schemas.microsoft.com/office/drawing/2014/main" id="{376CE8EA-E746-4E20-86F7-FCD663E8B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038" y="1989858"/>
            <a:ext cx="8137525" cy="196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出现于</a:t>
            </a:r>
            <a:r>
              <a:rPr lang="en-US" altLang="zh-CN" sz="2800" dirty="0"/>
              <a:t>20</a:t>
            </a:r>
            <a:r>
              <a:rPr lang="zh-CN" altLang="en-US" sz="2800" dirty="0"/>
              <a:t>世纪</a:t>
            </a:r>
            <a:r>
              <a:rPr lang="en-US" altLang="zh-CN" sz="2800" dirty="0"/>
              <a:t>80</a:t>
            </a:r>
            <a:r>
              <a:rPr lang="zh-CN" altLang="en-US" sz="2800" dirty="0"/>
              <a:t>年代中期。该机的功能略低于巨型机，速度达</a:t>
            </a:r>
            <a:r>
              <a:rPr lang="en-US" altLang="zh-CN" sz="2800" dirty="0"/>
              <a:t>1 GFLOPS</a:t>
            </a:r>
            <a:r>
              <a:rPr lang="zh-CN" altLang="en-US" sz="2800" dirty="0"/>
              <a:t>，即每秒</a:t>
            </a:r>
            <a:r>
              <a:rPr lang="en-US" altLang="zh-CN" sz="2800" dirty="0"/>
              <a:t>10</a:t>
            </a:r>
            <a:r>
              <a:rPr lang="zh-CN" altLang="en-US" sz="2800" dirty="0"/>
              <a:t>亿次，而价格只有巨型机的十分之一，可满足一些特殊用户的需求。</a:t>
            </a:r>
          </a:p>
        </p:txBody>
      </p:sp>
    </p:spTree>
    <p:extLst>
      <p:ext uri="{BB962C8B-B14F-4D97-AF65-F5344CB8AC3E}">
        <p14:creationId xmlns:p14="http://schemas.microsoft.com/office/powerpoint/2010/main" val="36958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animBg="1"/>
      <p:bldP spid="38093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>
            <a:extLst>
              <a:ext uri="{FF2B5EF4-FFF2-40B4-BE49-F238E27FC236}">
                <a16:creationId xmlns:a16="http://schemas.microsoft.com/office/drawing/2014/main" id="{87A9D201-089C-4A5E-945C-8DD5F8815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879" y="302779"/>
            <a:ext cx="7416800" cy="6921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现代计算机的分类</a:t>
            </a:r>
          </a:p>
        </p:txBody>
      </p:sp>
      <p:sp>
        <p:nvSpPr>
          <p:cNvPr id="380932" name="Rectangle 4">
            <a:extLst>
              <a:ext uri="{FF2B5EF4-FFF2-40B4-BE49-F238E27FC236}">
                <a16:creationId xmlns:a16="http://schemas.microsoft.com/office/drawing/2014/main" id="{79BE1108-FAE1-494B-BDDF-B307F0A8F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92700" y="1539007"/>
            <a:ext cx="8631955" cy="647700"/>
          </a:xfrm>
          <a:noFill/>
          <a:ln/>
        </p:spPr>
        <p:txBody>
          <a:bodyPr>
            <a:normAutofit/>
          </a:bodyPr>
          <a:lstStyle/>
          <a:p>
            <a:r>
              <a:rPr lang="zh-CN" altLang="en-US" b="1" dirty="0"/>
              <a:t>大型主机：</a:t>
            </a:r>
            <a:r>
              <a:rPr lang="zh-CN" altLang="en-US" dirty="0"/>
              <a:t>也称为大型电脑</a:t>
            </a:r>
            <a:endParaRPr lang="zh-CN" altLang="en-US" dirty="0">
              <a:effectLst/>
            </a:endParaRPr>
          </a:p>
        </p:txBody>
      </p:sp>
      <p:sp>
        <p:nvSpPr>
          <p:cNvPr id="380942" name="Text Box 14">
            <a:extLst>
              <a:ext uri="{FF2B5EF4-FFF2-40B4-BE49-F238E27FC236}">
                <a16:creationId xmlns:a16="http://schemas.microsoft.com/office/drawing/2014/main" id="{376CE8EA-E746-4E20-86F7-FCD663E8B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038" y="1989858"/>
            <a:ext cx="8137525" cy="196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特点：大型、通用，具有很强的处理和管理能力。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应用领域：主要用于大银行、大公司、规模较大的高校和科研院所。</a:t>
            </a:r>
          </a:p>
        </p:txBody>
      </p:sp>
    </p:spTree>
    <p:extLst>
      <p:ext uri="{BB962C8B-B14F-4D97-AF65-F5344CB8AC3E}">
        <p14:creationId xmlns:p14="http://schemas.microsoft.com/office/powerpoint/2010/main" val="375348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80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80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80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animBg="1"/>
      <p:bldP spid="38093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>
            <a:extLst>
              <a:ext uri="{FF2B5EF4-FFF2-40B4-BE49-F238E27FC236}">
                <a16:creationId xmlns:a16="http://schemas.microsoft.com/office/drawing/2014/main" id="{87A9D201-089C-4A5E-945C-8DD5F8815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879" y="302779"/>
            <a:ext cx="7416800" cy="6921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现代计算机的分类</a:t>
            </a:r>
          </a:p>
        </p:txBody>
      </p:sp>
      <p:sp>
        <p:nvSpPr>
          <p:cNvPr id="380932" name="Rectangle 4">
            <a:extLst>
              <a:ext uri="{FF2B5EF4-FFF2-40B4-BE49-F238E27FC236}">
                <a16:creationId xmlns:a16="http://schemas.microsoft.com/office/drawing/2014/main" id="{79BE1108-FAE1-494B-BDDF-B307F0A8F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92700" y="1539007"/>
            <a:ext cx="8631955" cy="647700"/>
          </a:xfrm>
          <a:noFill/>
          <a:ln/>
        </p:spPr>
        <p:txBody>
          <a:bodyPr>
            <a:normAutofit/>
          </a:bodyPr>
          <a:lstStyle/>
          <a:p>
            <a:r>
              <a:rPr lang="zh-CN" altLang="en-US" b="1" dirty="0"/>
              <a:t>小型机</a:t>
            </a:r>
            <a:endParaRPr lang="zh-CN" altLang="en-US" dirty="0">
              <a:effectLst/>
            </a:endParaRPr>
          </a:p>
        </p:txBody>
      </p:sp>
      <p:sp>
        <p:nvSpPr>
          <p:cNvPr id="380942" name="Text Box 14">
            <a:extLst>
              <a:ext uri="{FF2B5EF4-FFF2-40B4-BE49-F238E27FC236}">
                <a16:creationId xmlns:a16="http://schemas.microsoft.com/office/drawing/2014/main" id="{376CE8EA-E746-4E20-86F7-FCD663E8B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038" y="1989858"/>
            <a:ext cx="8137525" cy="196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特点：结构简单，可靠性高，成本较低，不需要长期培训即可维护和使用。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应用领域：主要用于广大中、小用户。</a:t>
            </a:r>
          </a:p>
        </p:txBody>
      </p:sp>
    </p:spTree>
    <p:extLst>
      <p:ext uri="{BB962C8B-B14F-4D97-AF65-F5344CB8AC3E}">
        <p14:creationId xmlns:p14="http://schemas.microsoft.com/office/powerpoint/2010/main" val="248608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80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80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80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animBg="1"/>
      <p:bldP spid="38093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>
            <a:extLst>
              <a:ext uri="{FF2B5EF4-FFF2-40B4-BE49-F238E27FC236}">
                <a16:creationId xmlns:a16="http://schemas.microsoft.com/office/drawing/2014/main" id="{87A9D201-089C-4A5E-945C-8DD5F8815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879" y="302779"/>
            <a:ext cx="7416800" cy="6921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现代计算机的分类</a:t>
            </a:r>
          </a:p>
        </p:txBody>
      </p:sp>
      <p:sp>
        <p:nvSpPr>
          <p:cNvPr id="380932" name="Rectangle 4">
            <a:extLst>
              <a:ext uri="{FF2B5EF4-FFF2-40B4-BE49-F238E27FC236}">
                <a16:creationId xmlns:a16="http://schemas.microsoft.com/office/drawing/2014/main" id="{79BE1108-FAE1-494B-BDDF-B307F0A8F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92700" y="1539007"/>
            <a:ext cx="8631955" cy="647700"/>
          </a:xfrm>
          <a:noFill/>
          <a:ln/>
        </p:spPr>
        <p:txBody>
          <a:bodyPr>
            <a:normAutofit/>
          </a:bodyPr>
          <a:lstStyle/>
          <a:p>
            <a:r>
              <a:rPr lang="zh-CN" altLang="en-US" b="1" dirty="0"/>
              <a:t>工作站</a:t>
            </a:r>
            <a:endParaRPr lang="zh-CN" altLang="en-US" dirty="0">
              <a:effectLst/>
            </a:endParaRPr>
          </a:p>
        </p:txBody>
      </p:sp>
      <p:sp>
        <p:nvSpPr>
          <p:cNvPr id="380942" name="Text Box 14">
            <a:extLst>
              <a:ext uri="{FF2B5EF4-FFF2-40B4-BE49-F238E27FC236}">
                <a16:creationId xmlns:a16="http://schemas.microsoft.com/office/drawing/2014/main" id="{376CE8EA-E746-4E20-86F7-FCD663E8B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038" y="1989858"/>
            <a:ext cx="8137525" cy="261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特点：是介于</a:t>
            </a:r>
            <a:r>
              <a:rPr lang="en-US" altLang="zh-CN" sz="2800" dirty="0"/>
              <a:t>PC</a:t>
            </a:r>
            <a:r>
              <a:rPr lang="zh-CN" altLang="en-US" sz="2800" dirty="0"/>
              <a:t>与小型机之间的一种高档微机，其运算速度比微机快，且有较强的联网功能 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应用领域：主要用于特殊的专业领域，例如图像处理、计算机辅助设计等。</a:t>
            </a:r>
          </a:p>
        </p:txBody>
      </p:sp>
    </p:spTree>
    <p:extLst>
      <p:ext uri="{BB962C8B-B14F-4D97-AF65-F5344CB8AC3E}">
        <p14:creationId xmlns:p14="http://schemas.microsoft.com/office/powerpoint/2010/main" val="70529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80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80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80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animBg="1"/>
      <p:bldP spid="38093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22" name="Rectangle 26">
            <a:extLst>
              <a:ext uri="{FF2B5EF4-FFF2-40B4-BE49-F238E27FC236}">
                <a16:creationId xmlns:a16="http://schemas.microsoft.com/office/drawing/2014/main" id="{256B0DA5-B7D4-4CAE-87D3-B82A17F11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7418" y="1823895"/>
            <a:ext cx="7777163" cy="720725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/>
              <a:t>最早的计算工具：人的双手</a:t>
            </a:r>
          </a:p>
        </p:txBody>
      </p:sp>
      <p:pic>
        <p:nvPicPr>
          <p:cNvPr id="336934" name="Picture 38">
            <a:extLst>
              <a:ext uri="{FF2B5EF4-FFF2-40B4-BE49-F238E27FC236}">
                <a16:creationId xmlns:a16="http://schemas.microsoft.com/office/drawing/2014/main" id="{6C6BAD59-1BB1-4DC8-B460-E9DB1B2B6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3068638"/>
            <a:ext cx="5400675" cy="27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9782F42E-40F1-4330-9C70-66ED606FD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513" y="338932"/>
            <a:ext cx="7416800" cy="6921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计算机的起源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6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22" grpId="0" build="p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>
            <a:extLst>
              <a:ext uri="{FF2B5EF4-FFF2-40B4-BE49-F238E27FC236}">
                <a16:creationId xmlns:a16="http://schemas.microsoft.com/office/drawing/2014/main" id="{87A9D201-089C-4A5E-945C-8DD5F8815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879" y="302779"/>
            <a:ext cx="7416800" cy="6921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现代计算机的分类</a:t>
            </a:r>
          </a:p>
        </p:txBody>
      </p:sp>
      <p:sp>
        <p:nvSpPr>
          <p:cNvPr id="380932" name="Rectangle 4">
            <a:extLst>
              <a:ext uri="{FF2B5EF4-FFF2-40B4-BE49-F238E27FC236}">
                <a16:creationId xmlns:a16="http://schemas.microsoft.com/office/drawing/2014/main" id="{79BE1108-FAE1-494B-BDDF-B307F0A8F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2337" y="1345043"/>
            <a:ext cx="8631955" cy="647700"/>
          </a:xfrm>
          <a:noFill/>
          <a:ln/>
        </p:spPr>
        <p:txBody>
          <a:bodyPr>
            <a:normAutofit/>
          </a:bodyPr>
          <a:lstStyle/>
          <a:p>
            <a:r>
              <a:rPr lang="zh-CN" altLang="en-US" b="1" dirty="0"/>
              <a:t>工作站</a:t>
            </a:r>
            <a:endParaRPr lang="zh-CN" altLang="en-US" dirty="0"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8D2B42-B7BC-4327-BF3E-74421B8D7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86" y="1992743"/>
            <a:ext cx="5805627" cy="40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5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animBg="1"/>
      <p:bldP spid="38093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>
            <a:extLst>
              <a:ext uri="{FF2B5EF4-FFF2-40B4-BE49-F238E27FC236}">
                <a16:creationId xmlns:a16="http://schemas.microsoft.com/office/drawing/2014/main" id="{87A9D201-089C-4A5E-945C-8DD5F8815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879" y="302779"/>
            <a:ext cx="7416800" cy="6921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现代计算机的分类</a:t>
            </a:r>
          </a:p>
        </p:txBody>
      </p:sp>
      <p:sp>
        <p:nvSpPr>
          <p:cNvPr id="380932" name="Rectangle 4">
            <a:extLst>
              <a:ext uri="{FF2B5EF4-FFF2-40B4-BE49-F238E27FC236}">
                <a16:creationId xmlns:a16="http://schemas.microsoft.com/office/drawing/2014/main" id="{79BE1108-FAE1-494B-BDDF-B307F0A8F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92700" y="1539007"/>
            <a:ext cx="8631955" cy="647700"/>
          </a:xfrm>
          <a:noFill/>
          <a:ln/>
        </p:spPr>
        <p:txBody>
          <a:bodyPr>
            <a:normAutofit/>
          </a:bodyPr>
          <a:lstStyle/>
          <a:p>
            <a:r>
              <a:rPr lang="zh-CN" altLang="en-US" b="1" dirty="0"/>
              <a:t>个人计算机：也就是</a:t>
            </a:r>
            <a:r>
              <a:rPr lang="en-US" altLang="zh-CN" b="1" dirty="0"/>
              <a:t>PC</a:t>
            </a:r>
            <a:r>
              <a:rPr lang="zh-CN" altLang="en-US" b="1" dirty="0"/>
              <a:t>机</a:t>
            </a:r>
            <a:endParaRPr lang="zh-CN" altLang="en-US" dirty="0">
              <a:effectLst/>
            </a:endParaRPr>
          </a:p>
        </p:txBody>
      </p:sp>
      <p:sp>
        <p:nvSpPr>
          <p:cNvPr id="380942" name="Text Box 14">
            <a:extLst>
              <a:ext uri="{FF2B5EF4-FFF2-40B4-BE49-F238E27FC236}">
                <a16:creationId xmlns:a16="http://schemas.microsoft.com/office/drawing/2014/main" id="{376CE8EA-E746-4E20-86F7-FCD663E8B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038" y="1989858"/>
            <a:ext cx="9194362" cy="261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特点：设计先进（总是率先采用高性能处理器</a:t>
            </a:r>
            <a:r>
              <a:rPr lang="en-US" altLang="zh-CN" sz="2800" dirty="0"/>
              <a:t>CPU</a:t>
            </a:r>
            <a:r>
              <a:rPr lang="zh-CN" altLang="en-US" sz="2800" dirty="0"/>
              <a:t>）、软件丰富、功能齐全、价格便宜 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应用领域：应用非常广泛，几乎无处不在，无所不用，除了台式的，还有膝上型、笔记本型、掌上型、手表型等。</a:t>
            </a:r>
          </a:p>
        </p:txBody>
      </p:sp>
    </p:spTree>
    <p:extLst>
      <p:ext uri="{BB962C8B-B14F-4D97-AF65-F5344CB8AC3E}">
        <p14:creationId xmlns:p14="http://schemas.microsoft.com/office/powerpoint/2010/main" val="245258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80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80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80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80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animBg="1"/>
      <p:bldP spid="3809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5" name="Rectangle 3">
            <a:extLst>
              <a:ext uri="{FF2B5EF4-FFF2-40B4-BE49-F238E27FC236}">
                <a16:creationId xmlns:a16="http://schemas.microsoft.com/office/drawing/2014/main" id="{90A1E3B7-BEC1-4D88-A82B-868D9C6E2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0588" y="352425"/>
            <a:ext cx="7416800" cy="6921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未来计算机发展展望</a:t>
            </a:r>
          </a:p>
        </p:txBody>
      </p:sp>
      <p:sp>
        <p:nvSpPr>
          <p:cNvPr id="387076" name="Rectangle 4">
            <a:extLst>
              <a:ext uri="{FF2B5EF4-FFF2-40B4-BE49-F238E27FC236}">
                <a16:creationId xmlns:a16="http://schemas.microsoft.com/office/drawing/2014/main" id="{DDEB5099-F133-4194-A50A-E72BF91D2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6298" y="1546802"/>
            <a:ext cx="5545138" cy="647700"/>
          </a:xfrm>
          <a:noFill/>
          <a:ln/>
        </p:spPr>
        <p:txBody>
          <a:bodyPr/>
          <a:lstStyle/>
          <a:p>
            <a:r>
              <a:rPr lang="zh-CN" altLang="en-US" b="1" dirty="0"/>
              <a:t>计算机发展的整体趋势：</a:t>
            </a:r>
            <a:endParaRPr lang="zh-CN" altLang="en-US" dirty="0">
              <a:effectLst/>
            </a:endParaRPr>
          </a:p>
        </p:txBody>
      </p:sp>
      <p:grpSp>
        <p:nvGrpSpPr>
          <p:cNvPr id="387104" name="Group 32">
            <a:extLst>
              <a:ext uri="{FF2B5EF4-FFF2-40B4-BE49-F238E27FC236}">
                <a16:creationId xmlns:a16="http://schemas.microsoft.com/office/drawing/2014/main" id="{F9FD2DA8-3792-47C7-BD6B-FFA73D3BFB51}"/>
              </a:ext>
            </a:extLst>
          </p:cNvPr>
          <p:cNvGrpSpPr>
            <a:grpSpLocks/>
          </p:cNvGrpSpPr>
          <p:nvPr/>
        </p:nvGrpSpPr>
        <p:grpSpPr bwMode="auto">
          <a:xfrm>
            <a:off x="1978462" y="2261177"/>
            <a:ext cx="4968875" cy="673100"/>
            <a:chOff x="839" y="1884"/>
            <a:chExt cx="3130" cy="424"/>
          </a:xfrm>
        </p:grpSpPr>
        <p:sp>
          <p:nvSpPr>
            <p:cNvPr id="387086" name="Text Box 14">
              <a:extLst>
                <a:ext uri="{FF2B5EF4-FFF2-40B4-BE49-F238E27FC236}">
                  <a16:creationId xmlns:a16="http://schemas.microsoft.com/office/drawing/2014/main" id="{E6C094D7-29C8-4FDC-8386-780F8189D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884"/>
              <a:ext cx="3130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en-US" altLang="zh-CN" sz="2800" dirty="0"/>
                <a:t> </a:t>
              </a:r>
              <a:r>
                <a:rPr lang="zh-CN" altLang="en-US" sz="2800" dirty="0"/>
                <a:t>体积              变小</a:t>
              </a:r>
            </a:p>
          </p:txBody>
        </p:sp>
        <p:sp>
          <p:nvSpPr>
            <p:cNvPr id="387087" name="Line 15">
              <a:extLst>
                <a:ext uri="{FF2B5EF4-FFF2-40B4-BE49-F238E27FC236}">
                  <a16:creationId xmlns:a16="http://schemas.microsoft.com/office/drawing/2014/main" id="{F9EF82E5-DD34-4E49-928A-42FC243DC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8" y="2158"/>
              <a:ext cx="77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7106" name="Group 34">
            <a:extLst>
              <a:ext uri="{FF2B5EF4-FFF2-40B4-BE49-F238E27FC236}">
                <a16:creationId xmlns:a16="http://schemas.microsoft.com/office/drawing/2014/main" id="{21E3A536-A6C6-4FC7-8F70-B765FC12E2CF}"/>
              </a:ext>
            </a:extLst>
          </p:cNvPr>
          <p:cNvGrpSpPr>
            <a:grpSpLocks/>
          </p:cNvGrpSpPr>
          <p:nvPr/>
        </p:nvGrpSpPr>
        <p:grpSpPr bwMode="auto">
          <a:xfrm>
            <a:off x="1978462" y="3000952"/>
            <a:ext cx="4968875" cy="673100"/>
            <a:chOff x="748" y="2296"/>
            <a:chExt cx="3130" cy="424"/>
          </a:xfrm>
        </p:grpSpPr>
        <p:sp>
          <p:nvSpPr>
            <p:cNvPr id="387095" name="Text Box 23">
              <a:extLst>
                <a:ext uri="{FF2B5EF4-FFF2-40B4-BE49-F238E27FC236}">
                  <a16:creationId xmlns:a16="http://schemas.microsoft.com/office/drawing/2014/main" id="{5F792804-87A6-439A-AC72-7A81FB53D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296"/>
              <a:ext cx="3130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en-US" altLang="zh-CN" sz="2800" dirty="0"/>
                <a:t> </a:t>
              </a:r>
              <a:r>
                <a:rPr lang="zh-CN" altLang="en-US" sz="2800" dirty="0"/>
                <a:t>性能              提高</a:t>
              </a:r>
            </a:p>
          </p:txBody>
        </p:sp>
        <p:sp>
          <p:nvSpPr>
            <p:cNvPr id="387096" name="Line 24">
              <a:extLst>
                <a:ext uri="{FF2B5EF4-FFF2-40B4-BE49-F238E27FC236}">
                  <a16:creationId xmlns:a16="http://schemas.microsoft.com/office/drawing/2014/main" id="{F0696316-EDF6-4B40-9F03-C80045588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7" y="2570"/>
              <a:ext cx="77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7105" name="Group 33">
            <a:extLst>
              <a:ext uri="{FF2B5EF4-FFF2-40B4-BE49-F238E27FC236}">
                <a16:creationId xmlns:a16="http://schemas.microsoft.com/office/drawing/2014/main" id="{72EECED7-36A9-4355-ADDB-BE8DA5C39F30}"/>
              </a:ext>
            </a:extLst>
          </p:cNvPr>
          <p:cNvGrpSpPr>
            <a:grpSpLocks/>
          </p:cNvGrpSpPr>
          <p:nvPr/>
        </p:nvGrpSpPr>
        <p:grpSpPr bwMode="auto">
          <a:xfrm>
            <a:off x="1978462" y="3837565"/>
            <a:ext cx="4968875" cy="673100"/>
            <a:chOff x="793" y="2840"/>
            <a:chExt cx="3130" cy="424"/>
          </a:xfrm>
        </p:grpSpPr>
        <p:sp>
          <p:nvSpPr>
            <p:cNvPr id="387100" name="Text Box 28">
              <a:extLst>
                <a:ext uri="{FF2B5EF4-FFF2-40B4-BE49-F238E27FC236}">
                  <a16:creationId xmlns:a16="http://schemas.microsoft.com/office/drawing/2014/main" id="{C780801D-2CD8-4E78-90A0-161B5BBC1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840"/>
              <a:ext cx="3130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Ø"/>
              </a:pPr>
              <a:r>
                <a:rPr lang="en-US" altLang="zh-CN" sz="2800" dirty="0"/>
                <a:t> </a:t>
              </a:r>
              <a:r>
                <a:rPr lang="zh-CN" altLang="en-US" sz="2800" dirty="0"/>
                <a:t>速度              提高 </a:t>
              </a:r>
            </a:p>
          </p:txBody>
        </p:sp>
        <p:sp>
          <p:nvSpPr>
            <p:cNvPr id="387101" name="Line 29">
              <a:extLst>
                <a:ext uri="{FF2B5EF4-FFF2-40B4-BE49-F238E27FC236}">
                  <a16:creationId xmlns:a16="http://schemas.microsoft.com/office/drawing/2014/main" id="{C07A4CDC-F7AE-4ECC-913B-CE89FB779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2" y="3114"/>
              <a:ext cx="77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7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animBg="1"/>
      <p:bldP spid="38707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0" name="Rectangle 4">
            <a:extLst>
              <a:ext uri="{FF2B5EF4-FFF2-40B4-BE49-F238E27FC236}">
                <a16:creationId xmlns:a16="http://schemas.microsoft.com/office/drawing/2014/main" id="{5FD33119-52D6-41BA-8653-8C2978879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2626" y="1484313"/>
            <a:ext cx="6264275" cy="647700"/>
          </a:xfrm>
          <a:noFill/>
          <a:ln/>
        </p:spPr>
        <p:txBody>
          <a:bodyPr/>
          <a:lstStyle/>
          <a:p>
            <a:r>
              <a:rPr lang="zh-CN" altLang="en-US" dirty="0">
                <a:effectLst/>
              </a:rPr>
              <a:t>超越冯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·</a:t>
            </a:r>
            <a:r>
              <a:rPr lang="zh-CN" altLang="en-US" dirty="0">
                <a:effectLst/>
              </a:rPr>
              <a:t>诺依曼结构（两个方向）</a:t>
            </a:r>
            <a:r>
              <a:rPr lang="zh-CN" altLang="en-US" dirty="0"/>
              <a:t> </a:t>
            </a:r>
          </a:p>
        </p:txBody>
      </p:sp>
      <p:sp>
        <p:nvSpPr>
          <p:cNvPr id="388110" name="Text Box 14">
            <a:extLst>
              <a:ext uri="{FF2B5EF4-FFF2-40B4-BE49-F238E27FC236}">
                <a16:creationId xmlns:a16="http://schemas.microsoft.com/office/drawing/2014/main" id="{E3011E5C-8942-43B6-8823-2CC768C59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509" y="2205039"/>
            <a:ext cx="9171709" cy="261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 </a:t>
            </a:r>
            <a:r>
              <a:rPr lang="zh-CN" altLang="en-US" sz="2800" dirty="0"/>
              <a:t>创建新的程序设计语言，即所谓的</a:t>
            </a:r>
            <a:r>
              <a:rPr lang="zh-CN" altLang="en-US" sz="2800" dirty="0">
                <a:latin typeface="Arial" panose="020B0604020202020204" pitchFamily="34" charset="0"/>
              </a:rPr>
              <a:t>“</a:t>
            </a:r>
            <a:r>
              <a:rPr lang="zh-CN" altLang="en-US" sz="2800" dirty="0"/>
              <a:t>非冯</a:t>
            </a:r>
            <a:r>
              <a:rPr lang="en-US" altLang="zh-CN" sz="2800" dirty="0">
                <a:latin typeface="Arial" panose="020B0604020202020204" pitchFamily="34" charset="0"/>
              </a:rPr>
              <a:t>·</a:t>
            </a:r>
            <a:r>
              <a:rPr lang="zh-CN" altLang="en-US" sz="2800" dirty="0"/>
              <a:t>诺依曼语言</a:t>
            </a:r>
            <a:r>
              <a:rPr lang="zh-CN" altLang="en-US" sz="2800" dirty="0">
                <a:latin typeface="Arial" panose="020B0604020202020204" pitchFamily="34" charset="0"/>
              </a:rPr>
              <a:t>”</a:t>
            </a:r>
            <a:r>
              <a:rPr lang="zh-CN" altLang="en-US" sz="2800" dirty="0"/>
              <a:t>：</a:t>
            </a:r>
            <a:r>
              <a:rPr lang="en-US" altLang="zh-CN" sz="2800" dirty="0"/>
              <a:t>LISP</a:t>
            </a:r>
            <a:r>
              <a:rPr lang="zh-CN" altLang="en-US" sz="2800" dirty="0"/>
              <a:t>、</a:t>
            </a:r>
            <a:r>
              <a:rPr lang="en-US" altLang="zh-CN" sz="2800" dirty="0"/>
              <a:t>PROLOG</a:t>
            </a:r>
            <a:r>
              <a:rPr lang="zh-CN" altLang="en-US" sz="2800" dirty="0"/>
              <a:t>和</a:t>
            </a:r>
            <a:r>
              <a:rPr lang="en-US" altLang="zh-CN" sz="2800" dirty="0"/>
              <a:t>F.P.LISP</a:t>
            </a:r>
            <a:r>
              <a:rPr lang="zh-CN" altLang="en-US" sz="2800" dirty="0"/>
              <a:t>语言等。 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从计算机元件方面，提出了与人脑神经网络相类似的新型超大规模集成电路的设想，即</a:t>
            </a:r>
            <a:r>
              <a:rPr lang="zh-CN" altLang="en-US" sz="2800" dirty="0">
                <a:latin typeface="Arial" panose="020B0604020202020204" pitchFamily="34" charset="0"/>
              </a:rPr>
              <a:t>“</a:t>
            </a:r>
            <a:r>
              <a:rPr lang="zh-CN" altLang="en-US" sz="2800" dirty="0"/>
              <a:t>分子芯片</a:t>
            </a:r>
            <a:r>
              <a:rPr lang="zh-CN" altLang="en-US" sz="2800" dirty="0">
                <a:latin typeface="Arial" panose="020B0604020202020204" pitchFamily="34" charset="0"/>
              </a:rPr>
              <a:t>”</a:t>
            </a:r>
            <a:r>
              <a:rPr lang="zh-CN" altLang="en-US" sz="2800" dirty="0"/>
              <a:t>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E30514A-3A04-4812-9E82-327F78148AED}"/>
              </a:ext>
            </a:extLst>
          </p:cNvPr>
          <p:cNvSpPr txBox="1">
            <a:spLocks noChangeArrowheads="1"/>
          </p:cNvSpPr>
          <p:nvPr/>
        </p:nvSpPr>
        <p:spPr>
          <a:xfrm>
            <a:off x="890588" y="352425"/>
            <a:ext cx="7416800" cy="69215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未来计算机发展展望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8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8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8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8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88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88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88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0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3" name="Rectangle 3">
            <a:extLst>
              <a:ext uri="{FF2B5EF4-FFF2-40B4-BE49-F238E27FC236}">
                <a16:creationId xmlns:a16="http://schemas.microsoft.com/office/drawing/2014/main" id="{16519E57-9F28-4F2E-A03A-953F6F8D4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4099" y="1412875"/>
            <a:ext cx="6264275" cy="647700"/>
          </a:xfrm>
          <a:noFill/>
          <a:ln/>
        </p:spPr>
        <p:txBody>
          <a:bodyPr/>
          <a:lstStyle/>
          <a:p>
            <a:r>
              <a:rPr lang="zh-CN" altLang="en-US" dirty="0">
                <a:effectLst/>
              </a:rPr>
              <a:t>高速计算机</a:t>
            </a:r>
            <a:r>
              <a:rPr lang="zh-CN" altLang="en-US" dirty="0"/>
              <a:t> </a:t>
            </a:r>
          </a:p>
        </p:txBody>
      </p:sp>
      <p:sp>
        <p:nvSpPr>
          <p:cNvPr id="389133" name="Text Box 13">
            <a:extLst>
              <a:ext uri="{FF2B5EF4-FFF2-40B4-BE49-F238E27FC236}">
                <a16:creationId xmlns:a16="http://schemas.microsoft.com/office/drawing/2014/main" id="{2389F32A-322E-438B-B084-3DEA3825E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436" y="1965326"/>
            <a:ext cx="9360614" cy="325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 </a:t>
            </a:r>
            <a:r>
              <a:rPr lang="zh-CN" altLang="en-US" sz="2800" dirty="0"/>
              <a:t>新近研制的</a:t>
            </a:r>
            <a:r>
              <a:rPr lang="zh-CN" altLang="en-US" sz="2800" dirty="0">
                <a:latin typeface="Arial" panose="020B0604020202020204" pitchFamily="34" charset="0"/>
              </a:rPr>
              <a:t>“</a:t>
            </a:r>
            <a:r>
              <a:rPr lang="zh-CN" altLang="en-US" sz="2800" dirty="0"/>
              <a:t>空气胶滞体</a:t>
            </a:r>
            <a:r>
              <a:rPr lang="zh-CN" altLang="en-US" sz="2800" dirty="0">
                <a:latin typeface="Arial" panose="020B0604020202020204" pitchFamily="34" charset="0"/>
              </a:rPr>
              <a:t>”</a:t>
            </a:r>
            <a:r>
              <a:rPr lang="zh-CN" altLang="en-US" sz="2800" dirty="0"/>
              <a:t>导线在传输信号的过程中几乎不吸收任何信号，并可以降低电耗，从而成倍地提高计算机的运行速度。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运算速度最快的</a:t>
            </a:r>
            <a:r>
              <a:rPr lang="en-US" altLang="zh-CN" sz="2800" dirty="0"/>
              <a:t>Linux</a:t>
            </a:r>
            <a:r>
              <a:rPr lang="zh-CN" altLang="en-US" sz="2800" dirty="0"/>
              <a:t>超级计算机：美国</a:t>
            </a:r>
            <a:r>
              <a:rPr lang="en-US" altLang="zh-CN" sz="2800" dirty="0"/>
              <a:t>IBM</a:t>
            </a:r>
            <a:r>
              <a:rPr lang="zh-CN" altLang="en-US" sz="2800" dirty="0"/>
              <a:t>公司制造的两台</a:t>
            </a:r>
            <a:r>
              <a:rPr lang="en-US" altLang="zh-CN" sz="2800" dirty="0"/>
              <a:t>IBM Linux</a:t>
            </a:r>
            <a:r>
              <a:rPr lang="zh-CN" altLang="en-US" sz="2800" dirty="0"/>
              <a:t>集群计算机，每秒可执行</a:t>
            </a:r>
            <a:r>
              <a:rPr lang="en-US" altLang="zh-CN" sz="2800" dirty="0"/>
              <a:t>2</a:t>
            </a:r>
            <a:r>
              <a:rPr lang="zh-CN" altLang="en-US" sz="2800" dirty="0"/>
              <a:t>万亿次浮点运算。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13501E4-F841-40EC-9CA1-A89B8DE13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0588" y="352425"/>
            <a:ext cx="7416800" cy="6921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未来计算机发展展望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9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9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9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89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89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89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3" name="Rectangle 3">
            <a:extLst>
              <a:ext uri="{FF2B5EF4-FFF2-40B4-BE49-F238E27FC236}">
                <a16:creationId xmlns:a16="http://schemas.microsoft.com/office/drawing/2014/main" id="{16519E57-9F28-4F2E-A03A-953F6F8D4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4099" y="1412875"/>
            <a:ext cx="7080228" cy="647700"/>
          </a:xfrm>
          <a:noFill/>
          <a:ln/>
        </p:spPr>
        <p:txBody>
          <a:bodyPr>
            <a:noAutofit/>
          </a:bodyPr>
          <a:lstStyle/>
          <a:p>
            <a:r>
              <a:rPr lang="zh-CN" altLang="en-US" dirty="0"/>
              <a:t>生物计算机（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80</a:t>
            </a:r>
            <a:r>
              <a:rPr lang="zh-CN" altLang="en-US" dirty="0"/>
              <a:t>年代中期开始）</a:t>
            </a:r>
          </a:p>
        </p:txBody>
      </p:sp>
      <p:sp>
        <p:nvSpPr>
          <p:cNvPr id="389133" name="Text Box 13">
            <a:extLst>
              <a:ext uri="{FF2B5EF4-FFF2-40B4-BE49-F238E27FC236}">
                <a16:creationId xmlns:a16="http://schemas.microsoft.com/office/drawing/2014/main" id="{2389F32A-322E-438B-B084-3DEA3825E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436" y="1965326"/>
            <a:ext cx="9360614" cy="390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  </a:t>
            </a:r>
            <a:r>
              <a:rPr lang="zh-CN" altLang="en-US" sz="2800" dirty="0"/>
              <a:t>特点：采用了生物芯片，由蛋白质分子构成。信息以波的形式传播，运算速度非常快，能耗低，存储能力大，具有生物体的一些特点，如能自动修复芯片故障，还能模仿人脑的思考机制。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应用：美国首次公布的生物计算机被用来模拟电子计算机的逻辑运算，解决虚构的</a:t>
            </a:r>
            <a:r>
              <a:rPr lang="en-US" altLang="zh-CN" sz="2800" dirty="0"/>
              <a:t>7</a:t>
            </a:r>
            <a:r>
              <a:rPr lang="zh-CN" altLang="en-US" sz="2800" dirty="0"/>
              <a:t>城市间最佳路径问题。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13501E4-F841-40EC-9CA1-A89B8DE13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0588" y="352425"/>
            <a:ext cx="7416800" cy="6921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未来计算机发展展望</a:t>
            </a:r>
          </a:p>
        </p:txBody>
      </p:sp>
    </p:spTree>
    <p:extLst>
      <p:ext uri="{BB962C8B-B14F-4D97-AF65-F5344CB8AC3E}">
        <p14:creationId xmlns:p14="http://schemas.microsoft.com/office/powerpoint/2010/main" val="171467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9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9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9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89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89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89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3" name="Rectangle 3">
            <a:extLst>
              <a:ext uri="{FF2B5EF4-FFF2-40B4-BE49-F238E27FC236}">
                <a16:creationId xmlns:a16="http://schemas.microsoft.com/office/drawing/2014/main" id="{16519E57-9F28-4F2E-A03A-953F6F8D4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4099" y="1412875"/>
            <a:ext cx="7080228" cy="647700"/>
          </a:xfrm>
          <a:noFill/>
          <a:ln/>
        </p:spPr>
        <p:txBody>
          <a:bodyPr>
            <a:noAutofit/>
          </a:bodyPr>
          <a:lstStyle/>
          <a:p>
            <a:r>
              <a:rPr lang="zh-CN" altLang="en-US" dirty="0"/>
              <a:t>光学计算机</a:t>
            </a:r>
          </a:p>
        </p:txBody>
      </p:sp>
      <p:sp>
        <p:nvSpPr>
          <p:cNvPr id="389133" name="Text Box 13">
            <a:extLst>
              <a:ext uri="{FF2B5EF4-FFF2-40B4-BE49-F238E27FC236}">
                <a16:creationId xmlns:a16="http://schemas.microsoft.com/office/drawing/2014/main" id="{2389F32A-322E-438B-B084-3DEA3825E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436" y="1965326"/>
            <a:ext cx="9360614" cy="325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定义：就是利用光作为信息的传输媒体。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光子的优点：速度等于光速，具有频率及偏振特征，传输信息能力强，抗干扰能力强。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光学计算机特点：并行能力强，具有超高速的运算潜力，且在室温下就可以正常工作。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13501E4-F841-40EC-9CA1-A89B8DE13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0588" y="352425"/>
            <a:ext cx="7416800" cy="6921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未来计算机发展展望</a:t>
            </a:r>
          </a:p>
        </p:txBody>
      </p:sp>
    </p:spTree>
    <p:extLst>
      <p:ext uri="{BB962C8B-B14F-4D97-AF65-F5344CB8AC3E}">
        <p14:creationId xmlns:p14="http://schemas.microsoft.com/office/powerpoint/2010/main" val="122677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9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9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9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89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89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89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89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89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89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9" name="Rectangle 3">
            <a:extLst>
              <a:ext uri="{FF2B5EF4-FFF2-40B4-BE49-F238E27FC236}">
                <a16:creationId xmlns:a16="http://schemas.microsoft.com/office/drawing/2014/main" id="{6FAC3361-C4FD-4925-9BEE-A7C5E0C2B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456" y="471919"/>
            <a:ext cx="5434446" cy="647700"/>
          </a:xfrm>
          <a:noFill/>
          <a:ln/>
        </p:spPr>
        <p:txBody>
          <a:bodyPr/>
          <a:lstStyle/>
          <a:p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光学计算机</a:t>
            </a:r>
          </a:p>
        </p:txBody>
      </p:sp>
      <p:sp>
        <p:nvSpPr>
          <p:cNvPr id="393229" name="Text Box 13">
            <a:extLst>
              <a:ext uri="{FF2B5EF4-FFF2-40B4-BE49-F238E27FC236}">
                <a16:creationId xmlns:a16="http://schemas.microsoft.com/office/drawing/2014/main" id="{0794F5D8-CD61-41EB-A5A6-A4213805D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981" y="1412876"/>
            <a:ext cx="9365673" cy="325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 </a:t>
            </a:r>
            <a:r>
              <a:rPr lang="zh-CN" altLang="en-US" sz="2800" dirty="0"/>
              <a:t>研究成果：由法国、德国等</a:t>
            </a:r>
            <a:r>
              <a:rPr lang="en-US" altLang="zh-CN" sz="2800" dirty="0"/>
              <a:t>60</a:t>
            </a:r>
            <a:r>
              <a:rPr lang="zh-CN" altLang="en-US" sz="2800" dirty="0"/>
              <a:t>多名科学家联合研制开发成功的世界上第一台光学计算机，其运算速度比目前世界上最快的超级计算机快</a:t>
            </a:r>
            <a:r>
              <a:rPr lang="en-US" altLang="zh-CN" sz="2800" dirty="0"/>
              <a:t>1000</a:t>
            </a:r>
            <a:r>
              <a:rPr lang="zh-CN" altLang="en-US" sz="2800" dirty="0"/>
              <a:t>多倍，并且准确性极高。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研究现状：目前光学计算机的许多关键技术，如光存储技术与光存储器、光电子集成电路等都已取得重大突破。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93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93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93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93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93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93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3" name="Rectangle 3">
            <a:extLst>
              <a:ext uri="{FF2B5EF4-FFF2-40B4-BE49-F238E27FC236}">
                <a16:creationId xmlns:a16="http://schemas.microsoft.com/office/drawing/2014/main" id="{16519E57-9F28-4F2E-A03A-953F6F8D4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4099" y="1412875"/>
            <a:ext cx="7080228" cy="647700"/>
          </a:xfrm>
          <a:noFill/>
          <a:ln/>
        </p:spPr>
        <p:txBody>
          <a:bodyPr>
            <a:noAutofit/>
          </a:bodyPr>
          <a:lstStyle/>
          <a:p>
            <a:r>
              <a:rPr lang="zh-CN" altLang="en-US" dirty="0"/>
              <a:t>量子计算机</a:t>
            </a:r>
          </a:p>
        </p:txBody>
      </p:sp>
      <p:sp>
        <p:nvSpPr>
          <p:cNvPr id="389133" name="Text Box 13">
            <a:extLst>
              <a:ext uri="{FF2B5EF4-FFF2-40B4-BE49-F238E27FC236}">
                <a16:creationId xmlns:a16="http://schemas.microsoft.com/office/drawing/2014/main" id="{2389F32A-322E-438B-B084-3DEA3825E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436" y="1965326"/>
            <a:ext cx="9360614" cy="325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定义：是指利用处于多现实态下的原子进行运算的计算机。这种多现实态是量子力学的标志。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优点：解题速度快、存储量大、搜索功能强。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研究成果：美国科学家已成功实现了</a:t>
            </a:r>
            <a:r>
              <a:rPr lang="en-US" altLang="zh-CN" sz="2800" dirty="0"/>
              <a:t>4</a:t>
            </a:r>
            <a:r>
              <a:rPr lang="zh-CN" altLang="en-US" sz="2800" dirty="0"/>
              <a:t>量子位逻辑门，取得了</a:t>
            </a:r>
            <a:r>
              <a:rPr lang="en-US" altLang="zh-CN" sz="2800" dirty="0"/>
              <a:t>4</a:t>
            </a:r>
            <a:r>
              <a:rPr lang="zh-CN" altLang="en-US" sz="2800" dirty="0"/>
              <a:t>个锂离子的量子缠结状态。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13501E4-F841-40EC-9CA1-A89B8DE13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0588" y="352425"/>
            <a:ext cx="7416800" cy="6921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未来计算机发展展望</a:t>
            </a:r>
          </a:p>
        </p:txBody>
      </p:sp>
    </p:spTree>
    <p:extLst>
      <p:ext uri="{BB962C8B-B14F-4D97-AF65-F5344CB8AC3E}">
        <p14:creationId xmlns:p14="http://schemas.microsoft.com/office/powerpoint/2010/main" val="33233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9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9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9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89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89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89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89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89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89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233BA83-9632-4D4A-977E-5084EAA9B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3"/>
            <a:ext cx="12195535" cy="686563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8921" y="875899"/>
            <a:ext cx="9260693" cy="5190058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753853" y="2080639"/>
            <a:ext cx="4572000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42141" y="2254055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DCBA92-CA80-E246-ADCB-05223CD02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42" y="4000398"/>
            <a:ext cx="3202067" cy="1183373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47B16593-BADA-7E44-9D97-0DF544F73380}"/>
              </a:ext>
            </a:extLst>
          </p:cNvPr>
          <p:cNvSpPr txBox="1"/>
          <p:nvPr/>
        </p:nvSpPr>
        <p:spPr>
          <a:xfrm>
            <a:off x="4676896" y="4718948"/>
            <a:ext cx="3023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/>
                </a:solidFill>
                <a:latin typeface="+mj-ea"/>
                <a:ea typeface="+mj-ea"/>
              </a:rPr>
              <a:t>让天下没有难学的技术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4" name="Rectangle 4">
            <a:extLst>
              <a:ext uri="{FF2B5EF4-FFF2-40B4-BE49-F238E27FC236}">
                <a16:creationId xmlns:a16="http://schemas.microsoft.com/office/drawing/2014/main" id="{5F398146-7CB8-447E-B219-E87A2368F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412875"/>
            <a:ext cx="62658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6009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20000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宋体" panose="02010600030101010101" pitchFamily="2" charset="-122"/>
              </a:rPr>
              <a:t>劳动实践中发明的计算工具</a:t>
            </a:r>
          </a:p>
        </p:txBody>
      </p:sp>
      <p:sp>
        <p:nvSpPr>
          <p:cNvPr id="307211" name="Text Box 11">
            <a:extLst>
              <a:ext uri="{FF2B5EF4-FFF2-40B4-BE49-F238E27FC236}">
                <a16:creationId xmlns:a16="http://schemas.microsoft.com/office/drawing/2014/main" id="{B77CE45C-BB6D-4660-886F-30E47C481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916114"/>
            <a:ext cx="5256212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 </a:t>
            </a:r>
            <a:r>
              <a:rPr lang="zh-CN" altLang="en-US" sz="2800" dirty="0"/>
              <a:t>原始社会：结绳、垒石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春秋战国：算筹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唐代末：算盘</a:t>
            </a:r>
          </a:p>
        </p:txBody>
      </p:sp>
      <p:sp>
        <p:nvSpPr>
          <p:cNvPr id="307212" name="Rectangle 12">
            <a:extLst>
              <a:ext uri="{FF2B5EF4-FFF2-40B4-BE49-F238E27FC236}">
                <a16:creationId xmlns:a16="http://schemas.microsoft.com/office/drawing/2014/main" id="{724A3649-8690-4A70-B1F9-F7A0AAD24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513" y="338932"/>
            <a:ext cx="7416800" cy="6921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计算机的起源</a:t>
            </a:r>
          </a:p>
        </p:txBody>
      </p:sp>
      <p:pic>
        <p:nvPicPr>
          <p:cNvPr id="307231" name="Picture 31" descr="算盘">
            <a:extLst>
              <a:ext uri="{FF2B5EF4-FFF2-40B4-BE49-F238E27FC236}">
                <a16:creationId xmlns:a16="http://schemas.microsoft.com/office/drawing/2014/main" id="{70E7E5A6-7D29-4D89-B4A4-EF9A10794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1" y="4076700"/>
            <a:ext cx="4392613" cy="21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07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07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07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07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07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07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07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07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07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07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0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/>
      <p:bldP spid="3072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C5E29FC9-90DB-4BF1-886B-6ABF4DCA4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412875"/>
            <a:ext cx="62658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6009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20000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宋体" panose="02010600030101010101" pitchFamily="2" charset="-122"/>
              </a:rPr>
              <a:t>十七世纪以来出现的计算工具</a:t>
            </a:r>
          </a:p>
        </p:txBody>
      </p:sp>
      <p:sp>
        <p:nvSpPr>
          <p:cNvPr id="368643" name="Text Box 3">
            <a:extLst>
              <a:ext uri="{FF2B5EF4-FFF2-40B4-BE49-F238E27FC236}">
                <a16:creationId xmlns:a16="http://schemas.microsoft.com/office/drawing/2014/main" id="{145B945C-A875-4E4C-9FD8-86520FF62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2074864"/>
            <a:ext cx="7911378" cy="261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 1622</a:t>
            </a:r>
            <a:r>
              <a:rPr lang="zh-CN" altLang="en-US" sz="2800" dirty="0"/>
              <a:t>年英国数学家奥特瑞德</a:t>
            </a:r>
            <a:r>
              <a:rPr lang="zh-CN" altLang="en-US" dirty="0"/>
              <a:t> </a:t>
            </a:r>
            <a:r>
              <a:rPr lang="zh-CN" altLang="en-US" sz="2800" dirty="0"/>
              <a:t>：计算尺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</a:t>
            </a:r>
            <a:r>
              <a:rPr lang="en-US" altLang="zh-CN" sz="2800" dirty="0"/>
              <a:t>1642</a:t>
            </a:r>
            <a:r>
              <a:rPr lang="zh-CN" altLang="en-US" sz="2800" dirty="0"/>
              <a:t>年法国物理学家帕斯卡</a:t>
            </a:r>
            <a:r>
              <a:rPr lang="zh-CN" altLang="en-US" dirty="0"/>
              <a:t> </a:t>
            </a:r>
            <a:r>
              <a:rPr lang="zh-CN" altLang="en-US" sz="2800" dirty="0"/>
              <a:t>：齿轮式加减法器</a:t>
            </a:r>
            <a:r>
              <a:rPr lang="zh-CN" altLang="en-US" dirty="0"/>
              <a:t> </a:t>
            </a:r>
            <a:endParaRPr lang="zh-CN" altLang="en-US" sz="2800" dirty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</a:t>
            </a:r>
            <a:r>
              <a:rPr lang="en-US" altLang="zh-CN" sz="2800" dirty="0"/>
              <a:t>1673</a:t>
            </a:r>
            <a:r>
              <a:rPr lang="zh-CN" altLang="en-US" sz="2800" dirty="0"/>
              <a:t>年德国数学家莱布尼兹 ：能进行四则运算的机械式计算机 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AA214529-C788-475A-AF6C-AB918338A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513" y="338932"/>
            <a:ext cx="7416800" cy="6921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计算机的起源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2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>
            <a:extLst>
              <a:ext uri="{FF2B5EF4-FFF2-40B4-BE49-F238E27FC236}">
                <a16:creationId xmlns:a16="http://schemas.microsoft.com/office/drawing/2014/main" id="{168730F0-5007-462F-B2C4-270DFFA02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412875"/>
            <a:ext cx="62658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6009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20000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宋体" panose="02010600030101010101" pitchFamily="2" charset="-122"/>
              </a:rPr>
              <a:t>近代的计算机发展</a:t>
            </a:r>
          </a:p>
        </p:txBody>
      </p:sp>
      <p:sp>
        <p:nvSpPr>
          <p:cNvPr id="369667" name="Text Box 3">
            <a:extLst>
              <a:ext uri="{FF2B5EF4-FFF2-40B4-BE49-F238E27FC236}">
                <a16:creationId xmlns:a16="http://schemas.microsoft.com/office/drawing/2014/main" id="{348FDB86-D7F6-439C-A158-E1CF66E51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674" y="2074864"/>
            <a:ext cx="5571116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 1822</a:t>
            </a:r>
            <a:r>
              <a:rPr lang="zh-CN" altLang="en-US" sz="2800" dirty="0"/>
              <a:t>年英国数学家查尔斯</a:t>
            </a:r>
            <a:r>
              <a:rPr lang="en-US" altLang="zh-CN" sz="2800" dirty="0"/>
              <a:t>·</a:t>
            </a:r>
            <a:r>
              <a:rPr lang="zh-CN" altLang="en-US" sz="2800" dirty="0"/>
              <a:t>巴贝奇 ：差分机</a:t>
            </a:r>
          </a:p>
          <a:p>
            <a:pPr indent="-45720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</a:t>
            </a:r>
            <a:r>
              <a:rPr lang="en-US" altLang="zh-CN" sz="2800" dirty="0"/>
              <a:t>1834</a:t>
            </a:r>
            <a:r>
              <a:rPr lang="zh-CN" altLang="en-US" sz="2800" dirty="0"/>
              <a:t>年英国数学家查尔斯</a:t>
            </a:r>
            <a:r>
              <a:rPr lang="en-US" altLang="zh-CN" sz="2800" dirty="0"/>
              <a:t>·</a:t>
            </a:r>
            <a:r>
              <a:rPr lang="zh-CN" altLang="en-US" sz="2800" dirty="0"/>
              <a:t>巴贝奇 ：分析机 </a:t>
            </a:r>
          </a:p>
          <a:p>
            <a:pPr indent="-45720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</a:t>
            </a:r>
            <a:r>
              <a:rPr lang="en-US" altLang="zh-CN" sz="2800" dirty="0"/>
              <a:t>1944</a:t>
            </a:r>
            <a:r>
              <a:rPr lang="zh-CN" altLang="en-US" sz="2800" dirty="0"/>
              <a:t>年美国科学家霍德华</a:t>
            </a:r>
            <a:r>
              <a:rPr lang="en-US" altLang="zh-CN" sz="2800" dirty="0"/>
              <a:t>·</a:t>
            </a:r>
            <a:r>
              <a:rPr lang="zh-CN" altLang="en-US" sz="2800" dirty="0"/>
              <a:t>艾肯 ：提出用机电方法来实现巴贝奇分析机，制造出</a:t>
            </a:r>
            <a:r>
              <a:rPr lang="en-US" altLang="zh-CN" sz="2800" dirty="0"/>
              <a:t>Mark I </a:t>
            </a:r>
            <a:r>
              <a:rPr lang="zh-CN" altLang="en-US" sz="2800" dirty="0"/>
              <a:t>计算机 </a:t>
            </a:r>
          </a:p>
        </p:txBody>
      </p:sp>
      <p:sp>
        <p:nvSpPr>
          <p:cNvPr id="369678" name="AutoShape 14">
            <a:extLst>
              <a:ext uri="{FF2B5EF4-FFF2-40B4-BE49-F238E27FC236}">
                <a16:creationId xmlns:a16="http://schemas.microsoft.com/office/drawing/2014/main" id="{175F7822-5D31-4A26-93A1-405254501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1916113"/>
            <a:ext cx="2232025" cy="3600450"/>
          </a:xfrm>
          <a:prstGeom prst="wedgeRoundRectCallout">
            <a:avLst>
              <a:gd name="adj1" fmla="val -213940"/>
              <a:gd name="adj2" fmla="val 19796"/>
              <a:gd name="adj3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已使计算机具有输入、处理、存储、输出及控制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个基本装置的构想，建构了今天电子计算机硬件系统组成的基本框架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C3873A2F-0AE1-4776-8DB9-7D2A43FC4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513" y="338932"/>
            <a:ext cx="7416800" cy="6921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计算机的起源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696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369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369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369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4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/>
      <p:bldP spid="369678" grpId="0" build="allAtOnce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1" name="Rectangle 3">
            <a:extLst>
              <a:ext uri="{FF2B5EF4-FFF2-40B4-BE49-F238E27FC236}">
                <a16:creationId xmlns:a16="http://schemas.microsoft.com/office/drawing/2014/main" id="{9238AB64-A43F-46A1-AD1C-620369C4A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788" y="357622"/>
            <a:ext cx="7416800" cy="6921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电子计算机的问世</a:t>
            </a:r>
          </a:p>
        </p:txBody>
      </p:sp>
      <p:sp>
        <p:nvSpPr>
          <p:cNvPr id="370692" name="Rectangle 4">
            <a:extLst>
              <a:ext uri="{FF2B5EF4-FFF2-40B4-BE49-F238E27FC236}">
                <a16:creationId xmlns:a16="http://schemas.microsoft.com/office/drawing/2014/main" id="{7D914602-5B1A-4533-A101-44B2DC671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54777" y="1576822"/>
            <a:ext cx="5976938" cy="720725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/>
              <a:t>计算机发展中最杰出的代表人物</a:t>
            </a:r>
          </a:p>
        </p:txBody>
      </p:sp>
      <p:sp>
        <p:nvSpPr>
          <p:cNvPr id="370705" name="Text Box 17">
            <a:extLst>
              <a:ext uri="{FF2B5EF4-FFF2-40B4-BE49-F238E27FC236}">
                <a16:creationId xmlns:a16="http://schemas.microsoft.com/office/drawing/2014/main" id="{E6B512B0-1949-4B09-AA58-912A0EF73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383" y="2067648"/>
            <a:ext cx="3309792" cy="66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 </a:t>
            </a:r>
            <a:r>
              <a:rPr lang="zh-CN" altLang="en-US" sz="2800" dirty="0"/>
              <a:t>英国的艾伦</a:t>
            </a:r>
            <a:r>
              <a:rPr lang="en-US" altLang="zh-CN" sz="2800" dirty="0">
                <a:latin typeface="Arial" panose="020B0604020202020204" pitchFamily="34" charset="0"/>
              </a:rPr>
              <a:t>·</a:t>
            </a:r>
            <a:r>
              <a:rPr lang="zh-CN" altLang="en-US" sz="2800" dirty="0"/>
              <a:t>图灵 </a:t>
            </a:r>
          </a:p>
        </p:txBody>
      </p:sp>
      <p:sp>
        <p:nvSpPr>
          <p:cNvPr id="370706" name="AutoShape 18">
            <a:extLst>
              <a:ext uri="{FF2B5EF4-FFF2-40B4-BE49-F238E27FC236}">
                <a16:creationId xmlns:a16="http://schemas.microsoft.com/office/drawing/2014/main" id="{844D440C-E04E-4B54-A490-FF51C253C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4" y="3842474"/>
            <a:ext cx="7127875" cy="2087562"/>
          </a:xfrm>
          <a:prstGeom prst="wedgeRoundRectCallout">
            <a:avLst>
              <a:gd name="adj1" fmla="val -17907"/>
              <a:gd name="adj2" fmla="val -80495"/>
              <a:gd name="adj3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主要贡献：一是建立了图灵机（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TM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）的理论模型，对数字计算机的一般结构、可实现性和局限性产生了意义深远的影响；二是提出了定义机器智能的图灵测试（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Turing Test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），奠定了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“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人工智能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”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的理论基础。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70716" name="Picture 28" descr="tuling">
            <a:extLst>
              <a:ext uri="{FF2B5EF4-FFF2-40B4-BE49-F238E27FC236}">
                <a16:creationId xmlns:a16="http://schemas.microsoft.com/office/drawing/2014/main" id="{378D8ECD-273E-4C97-A913-03455ED0C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1484313"/>
            <a:ext cx="167481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0717" name="Line 29">
            <a:extLst>
              <a:ext uri="{FF2B5EF4-FFF2-40B4-BE49-F238E27FC236}">
                <a16:creationId xmlns:a16="http://schemas.microsoft.com/office/drawing/2014/main" id="{DB178437-A223-46E4-8407-0979EA370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8034" y="2499448"/>
            <a:ext cx="24890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70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70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70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707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7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7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7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animBg="1"/>
      <p:bldP spid="370692" grpId="0" build="p"/>
      <p:bldP spid="370706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2">
            <a:extLst>
              <a:ext uri="{FF2B5EF4-FFF2-40B4-BE49-F238E27FC236}">
                <a16:creationId xmlns:a16="http://schemas.microsoft.com/office/drawing/2014/main" id="{98438648-E381-43B0-96C6-770BBD1CD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327820"/>
            <a:ext cx="6337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计算机发展中最杰出的代表人物</a:t>
            </a:r>
          </a:p>
        </p:txBody>
      </p:sp>
      <p:sp>
        <p:nvSpPr>
          <p:cNvPr id="371726" name="Text Box 14">
            <a:extLst>
              <a:ext uri="{FF2B5EF4-FFF2-40B4-BE49-F238E27FC236}">
                <a16:creationId xmlns:a16="http://schemas.microsoft.com/office/drawing/2014/main" id="{D09DDCCE-4EB9-4305-B15E-4251B9222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484314"/>
            <a:ext cx="4608512" cy="66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 </a:t>
            </a:r>
            <a:r>
              <a:rPr lang="zh-CN" altLang="en-US" sz="2800" dirty="0"/>
              <a:t>美籍匈牙利人冯</a:t>
            </a:r>
            <a:r>
              <a:rPr lang="en-US" altLang="zh-CN" sz="2800" dirty="0"/>
              <a:t>·</a:t>
            </a:r>
            <a:r>
              <a:rPr lang="zh-CN" altLang="en-US" sz="2800" dirty="0"/>
              <a:t>诺依曼 </a:t>
            </a:r>
          </a:p>
        </p:txBody>
      </p:sp>
      <p:sp>
        <p:nvSpPr>
          <p:cNvPr id="371727" name="AutoShape 15">
            <a:extLst>
              <a:ext uri="{FF2B5EF4-FFF2-40B4-BE49-F238E27FC236}">
                <a16:creationId xmlns:a16="http://schemas.microsoft.com/office/drawing/2014/main" id="{A29EB18F-2FD4-4391-83B2-FD06DEAEA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3933825"/>
            <a:ext cx="7489825" cy="2374900"/>
          </a:xfrm>
          <a:prstGeom prst="wedgeRoundRectCallout">
            <a:avLst>
              <a:gd name="adj1" fmla="val -13778"/>
              <a:gd name="adj2" fmla="val -110227"/>
              <a:gd name="adj3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在纯粹数学、应用数学、量子物理学、逻辑学、气象学、军事学、计算机理论及应用、对策论和经济学诸领域都有重要建树和贡献。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首先提出了在计算机内存储程序的概念，使用单一处理部件来完成计算、存储及通信工作，使具有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“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存储程序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”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的计算机成为现代计算机的重要标志。</a:t>
            </a:r>
          </a:p>
        </p:txBody>
      </p:sp>
      <p:graphicFrame>
        <p:nvGraphicFramePr>
          <p:cNvPr id="371739" name="Object 27">
            <a:extLst>
              <a:ext uri="{FF2B5EF4-FFF2-40B4-BE49-F238E27FC236}">
                <a16:creationId xmlns:a16="http://schemas.microsoft.com/office/drawing/2014/main" id="{17776E4E-82E0-4050-BEBB-97A9B3C986ED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7823200" y="1268414"/>
          <a:ext cx="1944688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2742857" imgH="3523810" progId="Photoshop.Image.7">
                  <p:embed/>
                </p:oleObj>
              </mc:Choice>
              <mc:Fallback>
                <p:oleObj name="Image" r:id="rId3" imgW="2742857" imgH="3523810" progId="Photoshop.Image.7">
                  <p:embed/>
                  <p:pic>
                    <p:nvPicPr>
                      <p:cNvPr id="371739" name="Object 27">
                        <a:extLst>
                          <a:ext uri="{FF2B5EF4-FFF2-40B4-BE49-F238E27FC236}">
                            <a16:creationId xmlns:a16="http://schemas.microsoft.com/office/drawing/2014/main" id="{17776E4E-82E0-4050-BEBB-97A9B3C986E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1268414"/>
                        <a:ext cx="1944688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41" name="Line 29">
            <a:extLst>
              <a:ext uri="{FF2B5EF4-FFF2-40B4-BE49-F238E27FC236}">
                <a16:creationId xmlns:a16="http://schemas.microsoft.com/office/drawing/2014/main" id="{FC8F37A6-39F1-4ACF-ABEE-A31214795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63" y="191611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71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71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71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71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71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1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71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717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71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71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71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860"/>
                            </p:stCondLst>
                            <p:childTnLst>
                              <p:par>
                                <p:cTn id="3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371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371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371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4" grpId="0"/>
      <p:bldP spid="371727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50" name="Text Box 14">
            <a:extLst>
              <a:ext uri="{FF2B5EF4-FFF2-40B4-BE49-F238E27FC236}">
                <a16:creationId xmlns:a16="http://schemas.microsoft.com/office/drawing/2014/main" id="{093A04C4-044D-4366-B0C2-DECFDBAE7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1773238"/>
            <a:ext cx="7488237" cy="673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dirty="0"/>
              <a:t> </a:t>
            </a:r>
            <a:r>
              <a:rPr lang="zh-CN" altLang="en-US" sz="2800" dirty="0"/>
              <a:t>第一台电子计算机 ：埃尼亚克（</a:t>
            </a:r>
            <a:r>
              <a:rPr lang="en-US" altLang="zh-CN" sz="2800" dirty="0"/>
              <a:t>ENIAC</a:t>
            </a:r>
            <a:r>
              <a:rPr lang="zh-CN" altLang="en-US" sz="2800" dirty="0"/>
              <a:t>）</a:t>
            </a:r>
          </a:p>
        </p:txBody>
      </p:sp>
      <p:sp>
        <p:nvSpPr>
          <p:cNvPr id="372751" name="AutoShape 15">
            <a:extLst>
              <a:ext uri="{FF2B5EF4-FFF2-40B4-BE49-F238E27FC236}">
                <a16:creationId xmlns:a16="http://schemas.microsoft.com/office/drawing/2014/main" id="{C017247E-0CF4-49F6-80E3-C5539F889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3141664"/>
            <a:ext cx="8713788" cy="3240087"/>
          </a:xfrm>
          <a:prstGeom prst="wedgeRoundRectCallout">
            <a:avLst>
              <a:gd name="adj1" fmla="val 7843"/>
              <a:gd name="adj2" fmla="val -71213"/>
              <a:gd name="adj3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1946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14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日诞生于美国。需要功率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150 kW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17 000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多只电子管、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10 000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多只电容器、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7 000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多只电阻、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1 500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多个继电器，占地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160 m</a:t>
            </a:r>
            <a:r>
              <a:rPr lang="en-US" altLang="zh-CN" sz="2400" baseline="30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，重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30 t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，是名符其实的庞然大物。</a:t>
            </a:r>
            <a:b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400" dirty="0">
                <a:solidFill>
                  <a:schemeClr val="accent4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优点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：每秒能够完成加法运算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5 000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次。利用它计算炮弹从发射到进入轨道的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40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个点仅用了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s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，而用手工操作台式计算机则需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～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小时，速度提高了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8 400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倍以上。</a:t>
            </a:r>
            <a:r>
              <a:rPr lang="zh-CN" altLang="en-US" sz="2400" dirty="0">
                <a:solidFill>
                  <a:schemeClr val="accent4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缺点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：不能存储程序、使用十进制数、且在机外用线路连接的方法来编排程序等严重缺陷。 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ENIAC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宣告了电子计算机时代的到来。</a:t>
            </a:r>
          </a:p>
        </p:txBody>
      </p:sp>
      <p:sp>
        <p:nvSpPr>
          <p:cNvPr id="372754" name="Rectangle 18">
            <a:extLst>
              <a:ext uri="{FF2B5EF4-FFF2-40B4-BE49-F238E27FC236}">
                <a16:creationId xmlns:a16="http://schemas.microsoft.com/office/drawing/2014/main" id="{45180CF3-C271-4039-802F-3134C0B37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9650" y="1268414"/>
            <a:ext cx="5976938" cy="720725"/>
          </a:xfrm>
          <a:noFill/>
          <a:ln/>
        </p:spPr>
        <p:txBody>
          <a:bodyPr/>
          <a:lstStyle/>
          <a:p>
            <a:r>
              <a:rPr lang="en-US" altLang="zh-CN" b="1"/>
              <a:t>2</a:t>
            </a:r>
            <a:r>
              <a:rPr lang="zh-CN" altLang="en-US" b="1"/>
              <a:t>．计算机发展的</a:t>
            </a:r>
            <a:r>
              <a:rPr lang="zh-CN" altLang="en-US" b="1">
                <a:latin typeface="Arial" panose="020B0604020202020204" pitchFamily="34" charset="0"/>
              </a:rPr>
              <a:t>“</a:t>
            </a:r>
            <a:r>
              <a:rPr lang="zh-CN" altLang="en-US" b="1"/>
              <a:t>第一</a:t>
            </a:r>
            <a:r>
              <a:rPr lang="zh-CN" altLang="en-US" b="1">
                <a:latin typeface="Arial" panose="020B0604020202020204" pitchFamily="34" charset="0"/>
              </a:rPr>
              <a:t>”</a:t>
            </a:r>
            <a:endParaRPr lang="zh-CN" altLang="en-US" b="1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AE5D005-9CD0-42EB-885E-AF089F4A9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788" y="357622"/>
            <a:ext cx="7416800" cy="6921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电子计算机的问世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7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7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7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727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727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727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727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51" grpId="0" build="allAtOnce" animBg="1"/>
      <p:bldP spid="372751" grpId="1" animBg="1"/>
      <p:bldP spid="372754" grpId="0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ext Box 2">
            <a:extLst>
              <a:ext uri="{FF2B5EF4-FFF2-40B4-BE49-F238E27FC236}">
                <a16:creationId xmlns:a16="http://schemas.microsoft.com/office/drawing/2014/main" id="{F9A908DC-4EFE-4C55-9DB0-EB567D9BD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623" y="357332"/>
            <a:ext cx="6769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第一台电子计算机：埃尼亚克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0000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ENIAC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grpSp>
        <p:nvGrpSpPr>
          <p:cNvPr id="373778" name="Group 18">
            <a:extLst>
              <a:ext uri="{FF2B5EF4-FFF2-40B4-BE49-F238E27FC236}">
                <a16:creationId xmlns:a16="http://schemas.microsoft.com/office/drawing/2014/main" id="{70763E5E-CD0B-41D7-AEDE-CE0A98589ED3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1557338"/>
            <a:ext cx="7923212" cy="4176712"/>
            <a:chOff x="521" y="981"/>
            <a:chExt cx="4991" cy="2631"/>
          </a:xfrm>
        </p:grpSpPr>
        <p:pic>
          <p:nvPicPr>
            <p:cNvPr id="373776" name="Picture 16" descr="埃尼亚克">
              <a:extLst>
                <a:ext uri="{FF2B5EF4-FFF2-40B4-BE49-F238E27FC236}">
                  <a16:creationId xmlns:a16="http://schemas.microsoft.com/office/drawing/2014/main" id="{61518CC2-7333-4176-9793-76954910EE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981"/>
              <a:ext cx="2314" cy="172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</p:pic>
        <p:pic>
          <p:nvPicPr>
            <p:cNvPr id="373777" name="Picture 17" descr="埃尼亚克">
              <a:extLst>
                <a:ext uri="{FF2B5EF4-FFF2-40B4-BE49-F238E27FC236}">
                  <a16:creationId xmlns:a16="http://schemas.microsoft.com/office/drawing/2014/main" id="{4B4DFEE7-ED04-471A-8475-1792CD9E51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933"/>
              <a:ext cx="2496" cy="167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3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73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1722</Words>
  <Application>Microsoft Office PowerPoint</Application>
  <PresentationFormat>宽屏</PresentationFormat>
  <Paragraphs>129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等线</vt:lpstr>
      <vt:lpstr>等线 Light</vt:lpstr>
      <vt:lpstr>黑体</vt:lpstr>
      <vt:lpstr>华文新魏</vt:lpstr>
      <vt:lpstr>宋体</vt:lpstr>
      <vt:lpstr>微软雅黑</vt:lpstr>
      <vt:lpstr>Arial</vt:lpstr>
      <vt:lpstr>Times New Roman</vt:lpstr>
      <vt:lpstr>Wingdings</vt:lpstr>
      <vt:lpstr>Office 主题​​</vt:lpstr>
      <vt:lpstr>Image</vt:lpstr>
      <vt:lpstr>PowerPoint 演示文稿</vt:lpstr>
      <vt:lpstr>计算机的起源</vt:lpstr>
      <vt:lpstr>计算机的起源</vt:lpstr>
      <vt:lpstr>计算机的起源</vt:lpstr>
      <vt:lpstr>计算机的起源</vt:lpstr>
      <vt:lpstr>电子计算机的问世</vt:lpstr>
      <vt:lpstr>PowerPoint 演示文稿</vt:lpstr>
      <vt:lpstr>电子计算机的问世</vt:lpstr>
      <vt:lpstr>PowerPoint 演示文稿</vt:lpstr>
      <vt:lpstr>PowerPoint 演示文稿</vt:lpstr>
      <vt:lpstr>电子计算机的发展阶段</vt:lpstr>
      <vt:lpstr>电子计算机的发展阶段</vt:lpstr>
      <vt:lpstr>电子计算机的发展阶段</vt:lpstr>
      <vt:lpstr>电子计算机的发展阶段</vt:lpstr>
      <vt:lpstr>现代计算机的分类</vt:lpstr>
      <vt:lpstr>现代计算机的分类</vt:lpstr>
      <vt:lpstr>现代计算机的分类</vt:lpstr>
      <vt:lpstr>现代计算机的分类</vt:lpstr>
      <vt:lpstr>现代计算机的分类</vt:lpstr>
      <vt:lpstr>现代计算机的分类</vt:lpstr>
      <vt:lpstr>现代计算机的分类</vt:lpstr>
      <vt:lpstr>未来计算机发展展望</vt:lpstr>
      <vt:lpstr>PowerPoint 演示文稿</vt:lpstr>
      <vt:lpstr>未来计算机发展展望</vt:lpstr>
      <vt:lpstr>未来计算机发展展望</vt:lpstr>
      <vt:lpstr>未来计算机发展展望</vt:lpstr>
      <vt:lpstr>PowerPoint 演示文稿</vt:lpstr>
      <vt:lpstr>未来计算机发展展望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zelei</dc:creator>
  <cp:lastModifiedBy>Dushine2008</cp:lastModifiedBy>
  <cp:revision>25</cp:revision>
  <dcterms:created xsi:type="dcterms:W3CDTF">2019-04-11T01:47:59Z</dcterms:created>
  <dcterms:modified xsi:type="dcterms:W3CDTF">2021-04-20T01:34:01Z</dcterms:modified>
</cp:coreProperties>
</file>