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90" r:id="rId2"/>
    <p:sldId id="453" r:id="rId3"/>
    <p:sldId id="427" r:id="rId4"/>
    <p:sldId id="518" r:id="rId5"/>
    <p:sldId id="482" r:id="rId6"/>
    <p:sldId id="519" r:id="rId7"/>
    <p:sldId id="520" r:id="rId8"/>
    <p:sldId id="521" r:id="rId9"/>
    <p:sldId id="522" r:id="rId10"/>
    <p:sldId id="523" r:id="rId11"/>
    <p:sldId id="29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EF85F-3F3E-4FCC-B3A4-2EC2F3DD2A49}" type="datetimeFigureOut">
              <a:rPr lang="zh-CN" altLang="en-US" smtClean="0"/>
              <a:t>2021/4/20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BC70A7-1462-4133-913C-3205EB7ABC3F}" type="slidenum">
              <a:rPr lang="zh-CN" altLang="en-US" smtClean="0"/>
              <a:t>‹#›</a:t>
            </a:fld>
            <a:endParaRPr lang="zh-CN" altLang="en-US"/>
          </a:p>
        </p:txBody>
      </p:sp>
    </p:spTree>
    <p:extLst>
      <p:ext uri="{BB962C8B-B14F-4D97-AF65-F5344CB8AC3E}">
        <p14:creationId xmlns:p14="http://schemas.microsoft.com/office/powerpoint/2010/main" val="107161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753C7-3AC5-4AD3-9E09-10DB3C56C87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E5290E6-1968-4586-8A02-9312DACFDD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048B8FB-9029-40D9-8A52-046273138161}"/>
              </a:ext>
            </a:extLst>
          </p:cNvPr>
          <p:cNvSpPr>
            <a:spLocks noGrp="1"/>
          </p:cNvSpPr>
          <p:nvPr>
            <p:ph type="dt" sz="half" idx="10"/>
          </p:nvPr>
        </p:nvSpPr>
        <p:spPr/>
        <p:txBody>
          <a:bodyPr/>
          <a:lstStyle/>
          <a:p>
            <a:fld id="{CBC3CDE2-6E0C-4169-BD1E-9FE298F8B24F}" type="datetimeFigureOut">
              <a:rPr lang="zh-CN" altLang="en-US" smtClean="0"/>
              <a:t>2021/4/20</a:t>
            </a:fld>
            <a:endParaRPr lang="zh-CN" altLang="en-US"/>
          </a:p>
        </p:txBody>
      </p:sp>
      <p:sp>
        <p:nvSpPr>
          <p:cNvPr id="5" name="页脚占位符 4">
            <a:extLst>
              <a:ext uri="{FF2B5EF4-FFF2-40B4-BE49-F238E27FC236}">
                <a16:creationId xmlns:a16="http://schemas.microsoft.com/office/drawing/2014/main" id="{08F3EACE-5E0B-45FA-AB57-821811E93F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8F4F59-0875-4F56-9CE0-D8F717DC6E35}"/>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416188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E6D9F-E846-4ECE-8A34-BF9991B0EC6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21B82B0-ABE2-4E5F-AA22-BE1659AE8A4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AD689F-97F7-4747-B92D-E22D8259AC63}"/>
              </a:ext>
            </a:extLst>
          </p:cNvPr>
          <p:cNvSpPr>
            <a:spLocks noGrp="1"/>
          </p:cNvSpPr>
          <p:nvPr>
            <p:ph type="dt" sz="half" idx="10"/>
          </p:nvPr>
        </p:nvSpPr>
        <p:spPr/>
        <p:txBody>
          <a:bodyPr/>
          <a:lstStyle/>
          <a:p>
            <a:fld id="{CBC3CDE2-6E0C-4169-BD1E-9FE298F8B24F}" type="datetimeFigureOut">
              <a:rPr lang="zh-CN" altLang="en-US" smtClean="0"/>
              <a:t>2021/4/20</a:t>
            </a:fld>
            <a:endParaRPr lang="zh-CN" altLang="en-US"/>
          </a:p>
        </p:txBody>
      </p:sp>
      <p:sp>
        <p:nvSpPr>
          <p:cNvPr id="5" name="页脚占位符 4">
            <a:extLst>
              <a:ext uri="{FF2B5EF4-FFF2-40B4-BE49-F238E27FC236}">
                <a16:creationId xmlns:a16="http://schemas.microsoft.com/office/drawing/2014/main" id="{91F8206F-BEC6-4DAE-9F30-118F9073D7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879EC9-8C4B-4391-ACB7-189C0FB4AE35}"/>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151494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257B16D-AFFD-40AD-965E-758C5E5FC2C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839362D-EACF-4AEB-9D2D-25F64FDF000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77CDAA-43F9-4EED-9DC7-FFA8AB48CB25}"/>
              </a:ext>
            </a:extLst>
          </p:cNvPr>
          <p:cNvSpPr>
            <a:spLocks noGrp="1"/>
          </p:cNvSpPr>
          <p:nvPr>
            <p:ph type="dt" sz="half" idx="10"/>
          </p:nvPr>
        </p:nvSpPr>
        <p:spPr/>
        <p:txBody>
          <a:bodyPr/>
          <a:lstStyle/>
          <a:p>
            <a:fld id="{CBC3CDE2-6E0C-4169-BD1E-9FE298F8B24F}" type="datetimeFigureOut">
              <a:rPr lang="zh-CN" altLang="en-US" smtClean="0"/>
              <a:t>2021/4/20</a:t>
            </a:fld>
            <a:endParaRPr lang="zh-CN" altLang="en-US"/>
          </a:p>
        </p:txBody>
      </p:sp>
      <p:sp>
        <p:nvSpPr>
          <p:cNvPr id="5" name="页脚占位符 4">
            <a:extLst>
              <a:ext uri="{FF2B5EF4-FFF2-40B4-BE49-F238E27FC236}">
                <a16:creationId xmlns:a16="http://schemas.microsoft.com/office/drawing/2014/main" id="{F6611A31-BAD2-4AE1-8B93-784D85222E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513C4B-2F13-48DF-8C8F-BA377BC215A1}"/>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2895967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518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B5850-D04C-4D9F-915C-E496D2E587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3C18F3-BAD3-4539-BEDC-9089FDDC4FA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54E343-41FB-4627-B79A-6BA75DBD0B6C}"/>
              </a:ext>
            </a:extLst>
          </p:cNvPr>
          <p:cNvSpPr>
            <a:spLocks noGrp="1"/>
          </p:cNvSpPr>
          <p:nvPr>
            <p:ph type="dt" sz="half" idx="10"/>
          </p:nvPr>
        </p:nvSpPr>
        <p:spPr/>
        <p:txBody>
          <a:bodyPr/>
          <a:lstStyle/>
          <a:p>
            <a:fld id="{CBC3CDE2-6E0C-4169-BD1E-9FE298F8B24F}" type="datetimeFigureOut">
              <a:rPr lang="zh-CN" altLang="en-US" smtClean="0"/>
              <a:t>2021/4/20</a:t>
            </a:fld>
            <a:endParaRPr lang="zh-CN" altLang="en-US"/>
          </a:p>
        </p:txBody>
      </p:sp>
      <p:sp>
        <p:nvSpPr>
          <p:cNvPr id="5" name="页脚占位符 4">
            <a:extLst>
              <a:ext uri="{FF2B5EF4-FFF2-40B4-BE49-F238E27FC236}">
                <a16:creationId xmlns:a16="http://schemas.microsoft.com/office/drawing/2014/main" id="{956688E8-A1CE-4CF3-85BF-AB6B129CCA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0AA3CF-9AD1-46AC-A7FF-C34415EA66FA}"/>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589395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ABF7D-CCB1-45FB-B0D2-BF9AEC7D58C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4318DB6-DE36-4331-ABE6-FF694A5D0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E015866-3DA1-490B-B22E-4D8E1570FAC8}"/>
              </a:ext>
            </a:extLst>
          </p:cNvPr>
          <p:cNvSpPr>
            <a:spLocks noGrp="1"/>
          </p:cNvSpPr>
          <p:nvPr>
            <p:ph type="dt" sz="half" idx="10"/>
          </p:nvPr>
        </p:nvSpPr>
        <p:spPr/>
        <p:txBody>
          <a:bodyPr/>
          <a:lstStyle/>
          <a:p>
            <a:fld id="{CBC3CDE2-6E0C-4169-BD1E-9FE298F8B24F}" type="datetimeFigureOut">
              <a:rPr lang="zh-CN" altLang="en-US" smtClean="0"/>
              <a:t>2021/4/20</a:t>
            </a:fld>
            <a:endParaRPr lang="zh-CN" altLang="en-US"/>
          </a:p>
        </p:txBody>
      </p:sp>
      <p:sp>
        <p:nvSpPr>
          <p:cNvPr id="5" name="页脚占位符 4">
            <a:extLst>
              <a:ext uri="{FF2B5EF4-FFF2-40B4-BE49-F238E27FC236}">
                <a16:creationId xmlns:a16="http://schemas.microsoft.com/office/drawing/2014/main" id="{61ED746B-818D-46EC-8EAD-836C06B134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31AA52-FE64-4756-A302-5FBDA11165E6}"/>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23701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E263D8-12BA-4317-B21C-AD73E0AE72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00DC07-7E9C-4ED1-9623-BFE530F2F45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FACC06-0D2A-4A2A-8840-7687F32E7B8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E4B47AC-090C-4EB8-8350-4CB1714A33D5}"/>
              </a:ext>
            </a:extLst>
          </p:cNvPr>
          <p:cNvSpPr>
            <a:spLocks noGrp="1"/>
          </p:cNvSpPr>
          <p:nvPr>
            <p:ph type="dt" sz="half" idx="10"/>
          </p:nvPr>
        </p:nvSpPr>
        <p:spPr/>
        <p:txBody>
          <a:bodyPr/>
          <a:lstStyle/>
          <a:p>
            <a:fld id="{CBC3CDE2-6E0C-4169-BD1E-9FE298F8B24F}" type="datetimeFigureOut">
              <a:rPr lang="zh-CN" altLang="en-US" smtClean="0"/>
              <a:t>2021/4/20</a:t>
            </a:fld>
            <a:endParaRPr lang="zh-CN" altLang="en-US"/>
          </a:p>
        </p:txBody>
      </p:sp>
      <p:sp>
        <p:nvSpPr>
          <p:cNvPr id="6" name="页脚占位符 5">
            <a:extLst>
              <a:ext uri="{FF2B5EF4-FFF2-40B4-BE49-F238E27FC236}">
                <a16:creationId xmlns:a16="http://schemas.microsoft.com/office/drawing/2014/main" id="{CD344E82-EC17-4B08-B8C9-4F95959FCB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B73F1F-C6B2-4107-8730-AD70B3B2F16E}"/>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3438741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3C649C-91D6-4667-B782-E2B14B5D577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75FEEAA-6B22-490C-818F-4E0B2547B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B9F2FEE-DE3C-42FE-9E5C-1C7A235E550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B3679CB-E4F5-4B8A-92E7-C22AB59CE1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3723DCA-888E-413B-803D-AFBC7159041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25EAB68-CE23-4901-AB8E-8F1F4877DFF9}"/>
              </a:ext>
            </a:extLst>
          </p:cNvPr>
          <p:cNvSpPr>
            <a:spLocks noGrp="1"/>
          </p:cNvSpPr>
          <p:nvPr>
            <p:ph type="dt" sz="half" idx="10"/>
          </p:nvPr>
        </p:nvSpPr>
        <p:spPr/>
        <p:txBody>
          <a:bodyPr/>
          <a:lstStyle/>
          <a:p>
            <a:fld id="{CBC3CDE2-6E0C-4169-BD1E-9FE298F8B24F}" type="datetimeFigureOut">
              <a:rPr lang="zh-CN" altLang="en-US" smtClean="0"/>
              <a:t>2021/4/20</a:t>
            </a:fld>
            <a:endParaRPr lang="zh-CN" altLang="en-US"/>
          </a:p>
        </p:txBody>
      </p:sp>
      <p:sp>
        <p:nvSpPr>
          <p:cNvPr id="8" name="页脚占位符 7">
            <a:extLst>
              <a:ext uri="{FF2B5EF4-FFF2-40B4-BE49-F238E27FC236}">
                <a16:creationId xmlns:a16="http://schemas.microsoft.com/office/drawing/2014/main" id="{C2798F93-B5E4-4D21-8D90-AB669666BA9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84EF6B-FBA8-47B7-82AA-0A3F494A848D}"/>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422859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5E7F2-342F-4EDD-B450-065CCE5BB2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C310987-0ADE-4AF5-B81D-88F3F17736C1}"/>
              </a:ext>
            </a:extLst>
          </p:cNvPr>
          <p:cNvSpPr>
            <a:spLocks noGrp="1"/>
          </p:cNvSpPr>
          <p:nvPr>
            <p:ph type="dt" sz="half" idx="10"/>
          </p:nvPr>
        </p:nvSpPr>
        <p:spPr/>
        <p:txBody>
          <a:bodyPr/>
          <a:lstStyle/>
          <a:p>
            <a:fld id="{CBC3CDE2-6E0C-4169-BD1E-9FE298F8B24F}" type="datetimeFigureOut">
              <a:rPr lang="zh-CN" altLang="en-US" smtClean="0"/>
              <a:t>2021/4/20</a:t>
            </a:fld>
            <a:endParaRPr lang="zh-CN" altLang="en-US"/>
          </a:p>
        </p:txBody>
      </p:sp>
      <p:sp>
        <p:nvSpPr>
          <p:cNvPr id="4" name="页脚占位符 3">
            <a:extLst>
              <a:ext uri="{FF2B5EF4-FFF2-40B4-BE49-F238E27FC236}">
                <a16:creationId xmlns:a16="http://schemas.microsoft.com/office/drawing/2014/main" id="{59A4A758-301B-4AD3-BA2F-548337FC7BC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971E041-26BE-4384-B4E6-BAFB8109086F}"/>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2200304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8CA8E1-616E-4400-913F-1090CED7CB6F}"/>
              </a:ext>
            </a:extLst>
          </p:cNvPr>
          <p:cNvSpPr>
            <a:spLocks noGrp="1"/>
          </p:cNvSpPr>
          <p:nvPr>
            <p:ph type="dt" sz="half" idx="10"/>
          </p:nvPr>
        </p:nvSpPr>
        <p:spPr/>
        <p:txBody>
          <a:bodyPr/>
          <a:lstStyle/>
          <a:p>
            <a:fld id="{CBC3CDE2-6E0C-4169-BD1E-9FE298F8B24F}" type="datetimeFigureOut">
              <a:rPr lang="zh-CN" altLang="en-US" smtClean="0"/>
              <a:t>2021/4/20</a:t>
            </a:fld>
            <a:endParaRPr lang="zh-CN" altLang="en-US"/>
          </a:p>
        </p:txBody>
      </p:sp>
      <p:sp>
        <p:nvSpPr>
          <p:cNvPr id="3" name="页脚占位符 2">
            <a:extLst>
              <a:ext uri="{FF2B5EF4-FFF2-40B4-BE49-F238E27FC236}">
                <a16:creationId xmlns:a16="http://schemas.microsoft.com/office/drawing/2014/main" id="{1638E53F-70F2-420F-A823-E45A7E6016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C8334A6-C30D-4167-912A-F3387F4E9245}"/>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100610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EC4F5-B084-484C-8F98-80B1EF22CE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9E6F89-0505-4207-9570-E66D665CA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7258981-6932-4914-89EA-94D584DEE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DB5598-7B45-498E-904C-12A8C0D859AD}"/>
              </a:ext>
            </a:extLst>
          </p:cNvPr>
          <p:cNvSpPr>
            <a:spLocks noGrp="1"/>
          </p:cNvSpPr>
          <p:nvPr>
            <p:ph type="dt" sz="half" idx="10"/>
          </p:nvPr>
        </p:nvSpPr>
        <p:spPr/>
        <p:txBody>
          <a:bodyPr/>
          <a:lstStyle/>
          <a:p>
            <a:fld id="{CBC3CDE2-6E0C-4169-BD1E-9FE298F8B24F}" type="datetimeFigureOut">
              <a:rPr lang="zh-CN" altLang="en-US" smtClean="0"/>
              <a:t>2021/4/20</a:t>
            </a:fld>
            <a:endParaRPr lang="zh-CN" altLang="en-US"/>
          </a:p>
        </p:txBody>
      </p:sp>
      <p:sp>
        <p:nvSpPr>
          <p:cNvPr id="6" name="页脚占位符 5">
            <a:extLst>
              <a:ext uri="{FF2B5EF4-FFF2-40B4-BE49-F238E27FC236}">
                <a16:creationId xmlns:a16="http://schemas.microsoft.com/office/drawing/2014/main" id="{64AEE48D-FCAC-41F3-8769-5B8A97FCA9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3A2DAB-6DD7-47D6-B53A-6C88B3798188}"/>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96786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37A06D-48E3-4090-AC0B-A883B76100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DC9DE0B-EB32-438C-AFE2-022A5F4BE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8BEF772-A765-4D81-81F2-315A30AE2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FA8B53-4487-4B50-9520-A6124AE88CAD}"/>
              </a:ext>
            </a:extLst>
          </p:cNvPr>
          <p:cNvSpPr>
            <a:spLocks noGrp="1"/>
          </p:cNvSpPr>
          <p:nvPr>
            <p:ph type="dt" sz="half" idx="10"/>
          </p:nvPr>
        </p:nvSpPr>
        <p:spPr/>
        <p:txBody>
          <a:bodyPr/>
          <a:lstStyle/>
          <a:p>
            <a:fld id="{CBC3CDE2-6E0C-4169-BD1E-9FE298F8B24F}" type="datetimeFigureOut">
              <a:rPr lang="zh-CN" altLang="en-US" smtClean="0"/>
              <a:t>2021/4/20</a:t>
            </a:fld>
            <a:endParaRPr lang="zh-CN" altLang="en-US"/>
          </a:p>
        </p:txBody>
      </p:sp>
      <p:sp>
        <p:nvSpPr>
          <p:cNvPr id="6" name="页脚占位符 5">
            <a:extLst>
              <a:ext uri="{FF2B5EF4-FFF2-40B4-BE49-F238E27FC236}">
                <a16:creationId xmlns:a16="http://schemas.microsoft.com/office/drawing/2014/main" id="{EE2C6AC9-9563-467D-AAB5-788FA5955C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AB5AE1-D67B-4DFB-B155-964A467BA99E}"/>
              </a:ext>
            </a:extLst>
          </p:cNvPr>
          <p:cNvSpPr>
            <a:spLocks noGrp="1"/>
          </p:cNvSpPr>
          <p:nvPr>
            <p:ph type="sldNum" sz="quarter" idx="12"/>
          </p:nvPr>
        </p:nvSpPr>
        <p:spPr/>
        <p:txBody>
          <a:bodyPr/>
          <a:lstStyle/>
          <a:p>
            <a:fld id="{B82549D4-7BF8-45EE-8D53-9379C9208F41}" type="slidenum">
              <a:rPr lang="zh-CN" altLang="en-US" smtClean="0"/>
              <a:t>‹#›</a:t>
            </a:fld>
            <a:endParaRPr lang="zh-CN" altLang="en-US"/>
          </a:p>
        </p:txBody>
      </p:sp>
    </p:spTree>
    <p:extLst>
      <p:ext uri="{BB962C8B-B14F-4D97-AF65-F5344CB8AC3E}">
        <p14:creationId xmlns:p14="http://schemas.microsoft.com/office/powerpoint/2010/main" val="224322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23069B6-ECD7-4690-9883-80F0ED8EE7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8DBBBF5-2365-42BA-90F3-B2B9C6533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E180ED-3531-4D03-B444-7F7C7659BC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3CDE2-6E0C-4169-BD1E-9FE298F8B24F}" type="datetimeFigureOut">
              <a:rPr lang="zh-CN" altLang="en-US" smtClean="0"/>
              <a:t>2021/4/20</a:t>
            </a:fld>
            <a:endParaRPr lang="zh-CN" altLang="en-US"/>
          </a:p>
        </p:txBody>
      </p:sp>
      <p:sp>
        <p:nvSpPr>
          <p:cNvPr id="5" name="页脚占位符 4">
            <a:extLst>
              <a:ext uri="{FF2B5EF4-FFF2-40B4-BE49-F238E27FC236}">
                <a16:creationId xmlns:a16="http://schemas.microsoft.com/office/drawing/2014/main" id="{95807679-A667-41A9-B604-246372CE6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57CCCF6-DF5B-4F51-A0E8-93B23186F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549D4-7BF8-45EE-8D53-9379C9208F41}" type="slidenum">
              <a:rPr lang="zh-CN" altLang="en-US" smtClean="0"/>
              <a:t>‹#›</a:t>
            </a:fld>
            <a:endParaRPr lang="zh-CN" altLang="en-US"/>
          </a:p>
        </p:txBody>
      </p:sp>
      <p:pic>
        <p:nvPicPr>
          <p:cNvPr id="7" name="图片 6">
            <a:extLst>
              <a:ext uri="{FF2B5EF4-FFF2-40B4-BE49-F238E27FC236}">
                <a16:creationId xmlns:a16="http://schemas.microsoft.com/office/drawing/2014/main" id="{39193FA2-B5E3-4815-B8CD-256F135106BA}"/>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509351" y="213381"/>
            <a:ext cx="1990725" cy="514350"/>
          </a:xfrm>
          <a:prstGeom prst="rect">
            <a:avLst/>
          </a:prstGeom>
        </p:spPr>
      </p:pic>
      <p:cxnSp>
        <p:nvCxnSpPr>
          <p:cNvPr id="8" name="直接连接符 7">
            <a:extLst>
              <a:ext uri="{FF2B5EF4-FFF2-40B4-BE49-F238E27FC236}">
                <a16:creationId xmlns:a16="http://schemas.microsoft.com/office/drawing/2014/main" id="{3812E270-2774-46D3-8C23-7A5358483FE0}"/>
              </a:ext>
            </a:extLst>
          </p:cNvPr>
          <p:cNvCxnSpPr/>
          <p:nvPr userDrawn="1">
            <p:custDataLst>
              <p:tags r:id="rId14"/>
            </p:custDataLst>
          </p:nvPr>
        </p:nvCxnSpPr>
        <p:spPr>
          <a:xfrm>
            <a:off x="838200" y="1073886"/>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247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 y="-1"/>
            <a:ext cx="12191600" cy="6863419"/>
          </a:xfrm>
          <a:prstGeom prst="rect">
            <a:avLst/>
          </a:prstGeom>
          <a:noFill/>
        </p:spPr>
      </p:pic>
      <p:sp>
        <p:nvSpPr>
          <p:cNvPr id="4" name="TextBox 3"/>
          <p:cNvSpPr txBox="1"/>
          <p:nvPr/>
        </p:nvSpPr>
        <p:spPr>
          <a:xfrm>
            <a:off x="9481238" y="893886"/>
            <a:ext cx="2518638" cy="492443"/>
          </a:xfrm>
          <a:prstGeom prst="rect">
            <a:avLst/>
          </a:prstGeom>
          <a:noFill/>
        </p:spPr>
        <p:txBody>
          <a:bodyPr wrap="none" rtlCol="0">
            <a:spAutoFit/>
          </a:bodyPr>
          <a:lstStyle/>
          <a:p>
            <a:pPr algn="ctr"/>
            <a:r>
              <a:rPr lang="zh-CN" altLang="en-US" sz="2600" dirty="0">
                <a:solidFill>
                  <a:schemeClr val="bg1"/>
                </a:solidFill>
                <a:latin typeface="微软雅黑" panose="020B0503020204020204" pitchFamily="34" charset="-122"/>
                <a:ea typeface="微软雅黑" panose="020B0503020204020204" pitchFamily="34" charset="-122"/>
              </a:rPr>
              <a:t>从零开始学电脑</a:t>
            </a:r>
          </a:p>
        </p:txBody>
      </p:sp>
      <p:sp>
        <p:nvSpPr>
          <p:cNvPr id="5" name="TextBox 3">
            <a:extLst>
              <a:ext uri="{FF2B5EF4-FFF2-40B4-BE49-F238E27FC236}">
                <a16:creationId xmlns:a16="http://schemas.microsoft.com/office/drawing/2014/main" id="{9461D236-8556-0E43-9A91-B72C33169561}"/>
              </a:ext>
            </a:extLst>
          </p:cNvPr>
          <p:cNvSpPr txBox="1"/>
          <p:nvPr/>
        </p:nvSpPr>
        <p:spPr>
          <a:xfrm>
            <a:off x="6333458" y="2310007"/>
            <a:ext cx="4307589"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约翰</a:t>
            </a:r>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冯</a:t>
            </a:r>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诺依曼的故事</a:t>
            </a:r>
            <a:r>
              <a:rPr lang="en-US" altLang="zh-CN" sz="2800" dirty="0">
                <a:solidFill>
                  <a:schemeClr val="bg1"/>
                </a:solidFill>
                <a:latin typeface="微软雅黑" panose="020B0503020204020204" pitchFamily="34" charset="-122"/>
                <a:ea typeface="微软雅黑" panose="020B0503020204020204" pitchFamily="34" charset="-122"/>
              </a:rPr>
              <a: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 name="TextBox 3">
            <a:extLst>
              <a:ext uri="{FF2B5EF4-FFF2-40B4-BE49-F238E27FC236}">
                <a16:creationId xmlns:a16="http://schemas.microsoft.com/office/drawing/2014/main" id="{3C35017A-0500-A64D-82BB-F2BE1182D9BF}"/>
              </a:ext>
            </a:extLst>
          </p:cNvPr>
          <p:cNvSpPr txBox="1"/>
          <p:nvPr/>
        </p:nvSpPr>
        <p:spPr>
          <a:xfrm>
            <a:off x="6538942" y="2950094"/>
            <a:ext cx="2488182" cy="458202"/>
          </a:xfrm>
          <a:prstGeom prst="rect">
            <a:avLst/>
          </a:prstGeom>
          <a:noFill/>
        </p:spPr>
        <p:txBody>
          <a:bodyPr wrap="none" rtlCol="0">
            <a:spAutoFit/>
          </a:bodyPr>
          <a:lstStyle/>
          <a:p>
            <a:pPr>
              <a:lnSpc>
                <a:spcPct val="200000"/>
              </a:lnSpc>
            </a:pPr>
            <a:r>
              <a:rPr lang="zh-CN" altLang="en-US" sz="1400" dirty="0">
                <a:solidFill>
                  <a:schemeClr val="bg1"/>
                </a:solidFill>
                <a:latin typeface="微软雅黑" panose="020B0503020204020204" pitchFamily="34" charset="-122"/>
                <a:ea typeface="微软雅黑" panose="020B0503020204020204" pitchFamily="34" charset="-122"/>
              </a:rPr>
              <a:t>计算机之父  冯</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诺依曼的故事</a:t>
            </a:r>
          </a:p>
        </p:txBody>
      </p:sp>
      <p:sp>
        <p:nvSpPr>
          <p:cNvPr id="7" name="TextBox 3">
            <a:extLst>
              <a:ext uri="{FF2B5EF4-FFF2-40B4-BE49-F238E27FC236}">
                <a16:creationId xmlns:a16="http://schemas.microsoft.com/office/drawing/2014/main" id="{0D2A08B8-0C80-0E48-8E89-D7206F888275}"/>
              </a:ext>
            </a:extLst>
          </p:cNvPr>
          <p:cNvSpPr txBox="1"/>
          <p:nvPr/>
        </p:nvSpPr>
        <p:spPr>
          <a:xfrm>
            <a:off x="9587346" y="6049801"/>
            <a:ext cx="2132336"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讲师：杜军强</a:t>
            </a:r>
          </a:p>
        </p:txBody>
      </p:sp>
      <p:sp>
        <p:nvSpPr>
          <p:cNvPr id="8" name="TextBox 3">
            <a:extLst>
              <a:ext uri="{FF2B5EF4-FFF2-40B4-BE49-F238E27FC236}">
                <a16:creationId xmlns:a16="http://schemas.microsoft.com/office/drawing/2014/main" id="{6890CE87-A143-5848-80CE-9662F13C6E88}"/>
              </a:ext>
            </a:extLst>
          </p:cNvPr>
          <p:cNvSpPr txBox="1"/>
          <p:nvPr/>
        </p:nvSpPr>
        <p:spPr>
          <a:xfrm>
            <a:off x="1251285" y="1386329"/>
            <a:ext cx="3888607" cy="338554"/>
          </a:xfrm>
          <a:prstGeom prst="rect">
            <a:avLst/>
          </a:prstGeom>
          <a:noFill/>
        </p:spPr>
        <p:txBody>
          <a:bodyPr wrap="square" rtlCol="0">
            <a:spAutoFit/>
          </a:bodyPr>
          <a:lstStyle/>
          <a:p>
            <a:pPr algn="dist"/>
            <a:r>
              <a:rPr lang="zh-CN" altLang="en-US" sz="1600" dirty="0">
                <a:solidFill>
                  <a:schemeClr val="bg1"/>
                </a:solidFill>
                <a:latin typeface="+mj-ea"/>
                <a:ea typeface="+mj-ea"/>
              </a:rPr>
              <a:t>让天下没有难学的技术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7C17B5E-5197-4AB5-BC7C-8E0FB65ABDAB}"/>
              </a:ext>
            </a:extLst>
          </p:cNvPr>
          <p:cNvPicPr>
            <a:picLocks noChangeAspect="1"/>
          </p:cNvPicPr>
          <p:nvPr/>
        </p:nvPicPr>
        <p:blipFill rotWithShape="1">
          <a:blip r:embed="rId2">
            <a:extLst>
              <a:ext uri="{28A0092B-C50C-407E-A947-70E740481C1C}">
                <a14:useLocalDpi xmlns:a14="http://schemas.microsoft.com/office/drawing/2010/main" val="0"/>
              </a:ext>
            </a:extLst>
          </a:blip>
          <a:srcRect b="10111"/>
          <a:stretch/>
        </p:blipFill>
        <p:spPr>
          <a:xfrm>
            <a:off x="1024657" y="1563110"/>
            <a:ext cx="3334905" cy="3904817"/>
          </a:xfrm>
          <a:prstGeom prst="rect">
            <a:avLst/>
          </a:prstGeom>
        </p:spPr>
      </p:pic>
      <p:sp>
        <p:nvSpPr>
          <p:cNvPr id="6" name="文本框 5">
            <a:extLst>
              <a:ext uri="{FF2B5EF4-FFF2-40B4-BE49-F238E27FC236}">
                <a16:creationId xmlns:a16="http://schemas.microsoft.com/office/drawing/2014/main" id="{1EE59516-A4EC-4A37-BDE8-EFF28E4BF789}"/>
              </a:ext>
            </a:extLst>
          </p:cNvPr>
          <p:cNvSpPr txBox="1"/>
          <p:nvPr/>
        </p:nvSpPr>
        <p:spPr>
          <a:xfrm>
            <a:off x="5052291" y="1995055"/>
            <a:ext cx="6031345" cy="142295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指令和数据一起存储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这个概念被誉为“计算机发展史上的一个里程碑”。它标志着电子计算机时代的真正开始，指导着以后的计算机设计。</a:t>
            </a:r>
          </a:p>
        </p:txBody>
      </p:sp>
      <p:sp>
        <p:nvSpPr>
          <p:cNvPr id="7" name="Rectangle 12">
            <a:extLst>
              <a:ext uri="{FF2B5EF4-FFF2-40B4-BE49-F238E27FC236}">
                <a16:creationId xmlns:a16="http://schemas.microsoft.com/office/drawing/2014/main" id="{2B8C2164-5D50-4515-9F90-296053761971}"/>
              </a:ext>
            </a:extLst>
          </p:cNvPr>
          <p:cNvSpPr txBox="1">
            <a:spLocks noChangeArrowheads="1"/>
          </p:cNvSpPr>
          <p:nvPr/>
        </p:nvSpPr>
        <p:spPr>
          <a:xfrm>
            <a:off x="784513" y="338932"/>
            <a:ext cx="7416800" cy="692150"/>
          </a:xfrm>
          <a:prstGeom prst="rect">
            <a:avLst/>
          </a:prstGeom>
          <a:no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rPr>
              <a:t>计算机之父</a:t>
            </a: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冯</a:t>
            </a: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诺依曼</a:t>
            </a:r>
          </a:p>
        </p:txBody>
      </p:sp>
    </p:spTree>
    <p:extLst>
      <p:ext uri="{BB962C8B-B14F-4D97-AF65-F5344CB8AC3E}">
        <p14:creationId xmlns:p14="http://schemas.microsoft.com/office/powerpoint/2010/main" val="315344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233BA83-9632-4D4A-977E-5084EAA9B9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3"/>
            <a:ext cx="12195535" cy="6865635"/>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68921" y="875899"/>
            <a:ext cx="9260693" cy="5190058"/>
          </a:xfrm>
          <a:prstGeom prst="rect">
            <a:avLst/>
          </a:prstGeom>
          <a:noFill/>
        </p:spPr>
      </p:pic>
      <p:sp>
        <p:nvSpPr>
          <p:cNvPr id="8" name="矩形 7"/>
          <p:cNvSpPr/>
          <p:nvPr/>
        </p:nvSpPr>
        <p:spPr>
          <a:xfrm>
            <a:off x="3753853" y="2080639"/>
            <a:ext cx="4572000"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542141" y="2254055"/>
            <a:ext cx="4674858" cy="707886"/>
          </a:xfrm>
          <a:prstGeom prst="rect">
            <a:avLst/>
          </a:prstGeom>
          <a:noFill/>
        </p:spPr>
        <p:txBody>
          <a:bodyPr wrap="square" rtlCol="0">
            <a:spAutoFit/>
          </a:bodyPr>
          <a:lstStyle/>
          <a:p>
            <a:r>
              <a:rPr lang="en-US" altLang="zh-CN" sz="4000" b="1" dirty="0">
                <a:solidFill>
                  <a:srgbClr val="232A34"/>
                </a:solidFill>
              </a:rPr>
              <a:t>THANK  YOU</a:t>
            </a:r>
            <a:endParaRPr lang="zh-CN" altLang="en-US" sz="4000" b="1" dirty="0">
              <a:solidFill>
                <a:srgbClr val="232A34"/>
              </a:solidFill>
            </a:endParaRPr>
          </a:p>
        </p:txBody>
      </p:sp>
      <p:pic>
        <p:nvPicPr>
          <p:cNvPr id="4" name="图片 3">
            <a:extLst>
              <a:ext uri="{FF2B5EF4-FFF2-40B4-BE49-F238E27FC236}">
                <a16:creationId xmlns:a16="http://schemas.microsoft.com/office/drawing/2014/main" id="{7CDCBA92-CA80-E246-ADCB-05223CD020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1142" y="4000398"/>
            <a:ext cx="3202067" cy="1183373"/>
          </a:xfrm>
          <a:prstGeom prst="rect">
            <a:avLst/>
          </a:prstGeom>
        </p:spPr>
      </p:pic>
      <p:sp>
        <p:nvSpPr>
          <p:cNvPr id="10" name="TextBox 3">
            <a:extLst>
              <a:ext uri="{FF2B5EF4-FFF2-40B4-BE49-F238E27FC236}">
                <a16:creationId xmlns:a16="http://schemas.microsoft.com/office/drawing/2014/main" id="{47B16593-BADA-7E44-9D97-0DF544F73380}"/>
              </a:ext>
            </a:extLst>
          </p:cNvPr>
          <p:cNvSpPr txBox="1"/>
          <p:nvPr/>
        </p:nvSpPr>
        <p:spPr>
          <a:xfrm>
            <a:off x="4676896" y="4718948"/>
            <a:ext cx="3023317" cy="276999"/>
          </a:xfrm>
          <a:prstGeom prst="rect">
            <a:avLst/>
          </a:prstGeom>
          <a:noFill/>
        </p:spPr>
        <p:txBody>
          <a:bodyPr wrap="square" rtlCol="0">
            <a:spAutoFit/>
          </a:bodyPr>
          <a:lstStyle/>
          <a:p>
            <a:pPr algn="dist"/>
            <a:r>
              <a:rPr lang="zh-CN" altLang="en-US" sz="1200" dirty="0">
                <a:solidFill>
                  <a:schemeClr val="bg1"/>
                </a:solidFill>
                <a:latin typeface="+mj-ea"/>
                <a:ea typeface="+mj-ea"/>
              </a:rPr>
              <a:t>让天下没有难学的技术</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2">
            <a:extLst>
              <a:ext uri="{FF2B5EF4-FFF2-40B4-BE49-F238E27FC236}">
                <a16:creationId xmlns:a16="http://schemas.microsoft.com/office/drawing/2014/main" id="{9782F42E-40F1-4330-9C70-66ED606FDD22}"/>
              </a:ext>
            </a:extLst>
          </p:cNvPr>
          <p:cNvSpPr>
            <a:spLocks noGrp="1" noChangeArrowheads="1"/>
          </p:cNvSpPr>
          <p:nvPr>
            <p:ph type="title"/>
          </p:nvPr>
        </p:nvSpPr>
        <p:spPr>
          <a:xfrm>
            <a:off x="784513" y="338932"/>
            <a:ext cx="7416800" cy="692150"/>
          </a:xfrm>
          <a:noFill/>
          <a:ln/>
        </p:spPr>
        <p:txBody>
          <a:bodyPr>
            <a:normAutofit/>
          </a:bodyPr>
          <a:lstStyle/>
          <a:p>
            <a:r>
              <a:rPr lang="zh-CN" altLang="en-US" sz="3900" dirty="0">
                <a:latin typeface="微软雅黑" panose="020B0503020204020204" pitchFamily="34" charset="-122"/>
                <a:ea typeface="微软雅黑" panose="020B0503020204020204" pitchFamily="34" charset="-122"/>
              </a:rPr>
              <a:t>冯</a:t>
            </a:r>
            <a:r>
              <a:rPr lang="en-US" altLang="zh-CN" sz="3900" dirty="0">
                <a:latin typeface="微软雅黑" panose="020B0503020204020204" pitchFamily="34" charset="-122"/>
                <a:ea typeface="微软雅黑" panose="020B0503020204020204" pitchFamily="34" charset="-122"/>
              </a:rPr>
              <a:t>·</a:t>
            </a:r>
            <a:r>
              <a:rPr lang="zh-CN" altLang="en-US" sz="3900" dirty="0">
                <a:latin typeface="微软雅黑" panose="020B0503020204020204" pitchFamily="34" charset="-122"/>
                <a:ea typeface="微软雅黑" panose="020B0503020204020204" pitchFamily="34" charset="-122"/>
              </a:rPr>
              <a:t>诺依曼的传奇人生</a:t>
            </a:r>
          </a:p>
        </p:txBody>
      </p:sp>
      <p:pic>
        <p:nvPicPr>
          <p:cNvPr id="3" name="图片 2">
            <a:extLst>
              <a:ext uri="{FF2B5EF4-FFF2-40B4-BE49-F238E27FC236}">
                <a16:creationId xmlns:a16="http://schemas.microsoft.com/office/drawing/2014/main" id="{E7C17B5E-5197-4AB5-BC7C-8E0FB65ABDAB}"/>
              </a:ext>
            </a:extLst>
          </p:cNvPr>
          <p:cNvPicPr>
            <a:picLocks noChangeAspect="1"/>
          </p:cNvPicPr>
          <p:nvPr/>
        </p:nvPicPr>
        <p:blipFill rotWithShape="1">
          <a:blip r:embed="rId2">
            <a:extLst>
              <a:ext uri="{28A0092B-C50C-407E-A947-70E740481C1C}">
                <a14:useLocalDpi xmlns:a14="http://schemas.microsoft.com/office/drawing/2010/main" val="0"/>
              </a:ext>
            </a:extLst>
          </a:blip>
          <a:srcRect b="10111"/>
          <a:stretch/>
        </p:blipFill>
        <p:spPr>
          <a:xfrm>
            <a:off x="1024657" y="1563110"/>
            <a:ext cx="3334905" cy="3904817"/>
          </a:xfrm>
          <a:prstGeom prst="rect">
            <a:avLst/>
          </a:prstGeom>
        </p:spPr>
      </p:pic>
      <p:sp>
        <p:nvSpPr>
          <p:cNvPr id="6" name="文本框 5">
            <a:extLst>
              <a:ext uri="{FF2B5EF4-FFF2-40B4-BE49-F238E27FC236}">
                <a16:creationId xmlns:a16="http://schemas.microsoft.com/office/drawing/2014/main" id="{1EE59516-A4EC-4A37-BDE8-EFF28E4BF789}"/>
              </a:ext>
            </a:extLst>
          </p:cNvPr>
          <p:cNvSpPr txBox="1"/>
          <p:nvPr/>
        </p:nvSpPr>
        <p:spPr>
          <a:xfrm>
            <a:off x="4959927" y="1995055"/>
            <a:ext cx="6123709" cy="142295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约翰</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诺依曼</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JohnVonNouma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1903-1957)</a:t>
            </a:r>
            <a:r>
              <a:rPr lang="zh-CN" altLang="en-US" sz="2000" dirty="0">
                <a:latin typeface="微软雅黑" panose="020B0503020204020204" pitchFamily="34" charset="-122"/>
                <a:ea typeface="微软雅黑" panose="020B0503020204020204" pitchFamily="34" charset="-122"/>
              </a:rPr>
              <a:t>，美藉匈牙利人，</a:t>
            </a:r>
            <a:r>
              <a:rPr lang="en-US" altLang="zh-CN" sz="2000" dirty="0">
                <a:latin typeface="微软雅黑" panose="020B0503020204020204" pitchFamily="34" charset="-122"/>
                <a:ea typeface="微软雅黑" panose="020B0503020204020204" pitchFamily="34" charset="-122"/>
              </a:rPr>
              <a:t>1903</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28</a:t>
            </a:r>
            <a:r>
              <a:rPr lang="zh-CN" altLang="en-US" sz="2000" dirty="0">
                <a:latin typeface="微软雅黑" panose="020B0503020204020204" pitchFamily="34" charset="-122"/>
                <a:ea typeface="微软雅黑" panose="020B0503020204020204" pitchFamily="34" charset="-122"/>
              </a:rPr>
              <a:t>日生于匈牙利的布达佩斯，家庭从事金融行业，家境富裕。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1" name="Text Box 11">
            <a:extLst>
              <a:ext uri="{FF2B5EF4-FFF2-40B4-BE49-F238E27FC236}">
                <a16:creationId xmlns:a16="http://schemas.microsoft.com/office/drawing/2014/main" id="{B77CE45C-BB6D-4660-886F-30E47C4812E5}"/>
              </a:ext>
            </a:extLst>
          </p:cNvPr>
          <p:cNvSpPr txBox="1">
            <a:spLocks noChangeArrowheads="1"/>
          </p:cNvSpPr>
          <p:nvPr/>
        </p:nvSpPr>
        <p:spPr bwMode="auto">
          <a:xfrm>
            <a:off x="784513" y="1463532"/>
            <a:ext cx="508057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Clr>
                <a:schemeClr val="accent5">
                  <a:lumMod val="75000"/>
                </a:schemeClr>
              </a:buClr>
            </a:pPr>
            <a:r>
              <a:rPr lang="zh-CN" altLang="en-US" sz="2400" dirty="0">
                <a:latin typeface="微软雅黑" panose="020B0503020204020204" pitchFamily="34" charset="-122"/>
                <a:ea typeface="微软雅黑" panose="020B0503020204020204" pitchFamily="34" charset="-122"/>
              </a:rPr>
              <a:t>冯</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诺依曼从小聪颖过人，兴趣广泛，读书过目不忘。</a:t>
            </a:r>
          </a:p>
          <a:p>
            <a:pPr>
              <a:lnSpc>
                <a:spcPct val="150000"/>
              </a:lnSpc>
              <a:buClr>
                <a:schemeClr val="accent5">
                  <a:lumMod val="75000"/>
                </a:schemeClr>
              </a:buClr>
            </a:pPr>
            <a:r>
              <a:rPr lang="zh-CN" altLang="en-US" sz="2400" dirty="0">
                <a:latin typeface="微软雅黑" panose="020B0503020204020204" pitchFamily="34" charset="-122"/>
                <a:ea typeface="微软雅黑" panose="020B0503020204020204" pitchFamily="34" charset="-122"/>
              </a:rPr>
              <a:t>据说他</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岁时就能用古希腊语同父亲闲谈，一生掌握了七种语言。最擅德语，可在他用德语思考种种设想时，又能以阅读的速度译成英语。</a:t>
            </a:r>
          </a:p>
          <a:p>
            <a:pPr>
              <a:lnSpc>
                <a:spcPct val="150000"/>
              </a:lnSpc>
              <a:buClr>
                <a:schemeClr val="accent5">
                  <a:lumMod val="75000"/>
                </a:schemeClr>
              </a:buClr>
            </a:pPr>
            <a:r>
              <a:rPr lang="zh-CN" altLang="en-US" sz="2400" dirty="0">
                <a:latin typeface="微软雅黑" panose="020B0503020204020204" pitchFamily="34" charset="-122"/>
                <a:ea typeface="微软雅黑" panose="020B0503020204020204" pitchFamily="34" charset="-122"/>
              </a:rPr>
              <a:t>他对读过的书籍和论文。能很快一句不差地将内容复述出来，而且若干年之后，仍可如此。</a:t>
            </a:r>
          </a:p>
        </p:txBody>
      </p:sp>
      <p:sp>
        <p:nvSpPr>
          <p:cNvPr id="8" name="Rectangle 12">
            <a:extLst>
              <a:ext uri="{FF2B5EF4-FFF2-40B4-BE49-F238E27FC236}">
                <a16:creationId xmlns:a16="http://schemas.microsoft.com/office/drawing/2014/main" id="{CD50C043-77E3-452E-AAA9-2BEDC7B5713B}"/>
              </a:ext>
            </a:extLst>
          </p:cNvPr>
          <p:cNvSpPr txBox="1">
            <a:spLocks noChangeArrowheads="1"/>
          </p:cNvSpPr>
          <p:nvPr/>
        </p:nvSpPr>
        <p:spPr>
          <a:xfrm>
            <a:off x="784513" y="338932"/>
            <a:ext cx="7416800" cy="692150"/>
          </a:xfrm>
          <a:prstGeom prst="rect">
            <a:avLst/>
          </a:prstGeom>
          <a:no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rPr>
              <a:t>冯</a:t>
            </a: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诺依曼的传奇人生</a:t>
            </a:r>
          </a:p>
        </p:txBody>
      </p:sp>
      <p:pic>
        <p:nvPicPr>
          <p:cNvPr id="5" name="图片 4">
            <a:extLst>
              <a:ext uri="{FF2B5EF4-FFF2-40B4-BE49-F238E27FC236}">
                <a16:creationId xmlns:a16="http://schemas.microsoft.com/office/drawing/2014/main" id="{9ACB4BF5-E400-427B-B13B-8955AE48C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34026"/>
            <a:ext cx="5715000" cy="381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07211">
                                            <p:txEl>
                                              <p:pRg st="0" end="0"/>
                                            </p:txEl>
                                          </p:spTgt>
                                        </p:tgtEl>
                                        <p:attrNameLst>
                                          <p:attrName>style.visibility</p:attrName>
                                        </p:attrNameLst>
                                      </p:cBhvr>
                                      <p:to>
                                        <p:strVal val="visible"/>
                                      </p:to>
                                    </p:set>
                                    <p:anim calcmode="discrete" valueType="clr">
                                      <p:cBhvr override="childStyle">
                                        <p:cTn id="7" dur="80"/>
                                        <p:tgtEl>
                                          <p:spTgt spid="30721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721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07211">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07211">
                                            <p:txEl>
                                              <p:pRg st="1" end="1"/>
                                            </p:txEl>
                                          </p:spTgt>
                                        </p:tgtEl>
                                        <p:attrNameLst>
                                          <p:attrName>style.visibility</p:attrName>
                                        </p:attrNameLst>
                                      </p:cBhvr>
                                      <p:to>
                                        <p:strVal val="visible"/>
                                      </p:to>
                                    </p:set>
                                    <p:anim calcmode="discrete" valueType="clr">
                                      <p:cBhvr override="childStyle">
                                        <p:cTn id="14" dur="80"/>
                                        <p:tgtEl>
                                          <p:spTgt spid="30721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07211">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07211">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07211">
                                            <p:txEl>
                                              <p:pRg st="2" end="2"/>
                                            </p:txEl>
                                          </p:spTgt>
                                        </p:tgtEl>
                                        <p:attrNameLst>
                                          <p:attrName>style.visibility</p:attrName>
                                        </p:attrNameLst>
                                      </p:cBhvr>
                                      <p:to>
                                        <p:strVal val="visible"/>
                                      </p:to>
                                    </p:set>
                                    <p:anim calcmode="discrete" valueType="clr">
                                      <p:cBhvr override="childStyle">
                                        <p:cTn id="21" dur="80"/>
                                        <p:tgtEl>
                                          <p:spTgt spid="30721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07211">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07211">
                                            <p:txEl>
                                              <p:pRg st="2" end="2"/>
                                            </p:txEl>
                                          </p:spTgt>
                                        </p:tgtEl>
                                        <p:attrNameLst>
                                          <p:attrName>fill.type</p:attrName>
                                        </p:attrNameLst>
                                      </p:cBhvr>
                                      <p:to>
                                        <p:strVal val="solid"/>
                                      </p:to>
                                    </p:set>
                                  </p:childTnLst>
                                </p:cTn>
                              </p:par>
                            </p:childTnLst>
                          </p:cTn>
                        </p:par>
                        <p:par>
                          <p:cTn id="24" fill="hold">
                            <p:stCondLst>
                              <p:cond delay="1640"/>
                            </p:stCondLst>
                            <p:childTnLst>
                              <p:par>
                                <p:cTn id="25" presetID="9"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1" name="Text Box 11">
            <a:extLst>
              <a:ext uri="{FF2B5EF4-FFF2-40B4-BE49-F238E27FC236}">
                <a16:creationId xmlns:a16="http://schemas.microsoft.com/office/drawing/2014/main" id="{B77CE45C-BB6D-4660-886F-30E47C4812E5}"/>
              </a:ext>
            </a:extLst>
          </p:cNvPr>
          <p:cNvSpPr txBox="1">
            <a:spLocks noChangeArrowheads="1"/>
          </p:cNvSpPr>
          <p:nvPr/>
        </p:nvSpPr>
        <p:spPr bwMode="auto">
          <a:xfrm>
            <a:off x="535708" y="1474427"/>
            <a:ext cx="9023928" cy="4613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Clr>
                <a:schemeClr val="accent5">
                  <a:lumMod val="75000"/>
                </a:schemeClr>
              </a:buClr>
            </a:pPr>
            <a:r>
              <a:rPr lang="en-US" altLang="zh-CN" dirty="0">
                <a:latin typeface="微软雅黑" panose="020B0503020204020204" pitchFamily="34" charset="-122"/>
                <a:ea typeface="微软雅黑" panose="020B0503020204020204" pitchFamily="34" charset="-122"/>
              </a:rPr>
              <a:t>1911</a:t>
            </a:r>
            <a:r>
              <a:rPr lang="zh-CN" altLang="en-US" dirty="0">
                <a:latin typeface="微软雅黑" panose="020B0503020204020204" pitchFamily="34" charset="-122"/>
                <a:ea typeface="微软雅黑" panose="020B0503020204020204" pitchFamily="34" charset="-122"/>
              </a:rPr>
              <a:t>年至</a:t>
            </a:r>
            <a:r>
              <a:rPr lang="en-US" altLang="zh-CN" dirty="0">
                <a:latin typeface="微软雅黑" panose="020B0503020204020204" pitchFamily="34" charset="-122"/>
                <a:ea typeface="微软雅黑" panose="020B0503020204020204" pitchFamily="34" charset="-122"/>
              </a:rPr>
              <a:t>1921</a:t>
            </a:r>
            <a:r>
              <a:rPr lang="zh-CN" altLang="en-US" dirty="0">
                <a:latin typeface="微软雅黑" panose="020B0503020204020204" pitchFamily="34" charset="-122"/>
                <a:ea typeface="微软雅黑" panose="020B0503020204020204" pitchFamily="34" charset="-122"/>
              </a:rPr>
              <a:t>年，冯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诺依曼在布达佩斯的卢瑟伦中学读书期间，就崭露头角而深受老师的器重。在费克特老师的个别指导下合作发表了第一篇数学论文，此时冯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诺依曼还不到</a:t>
            </a:r>
            <a:r>
              <a:rPr lang="en-US" altLang="zh-CN" dirty="0">
                <a:latin typeface="微软雅黑" panose="020B0503020204020204" pitchFamily="34" charset="-122"/>
                <a:ea typeface="微软雅黑" panose="020B0503020204020204" pitchFamily="34" charset="-122"/>
              </a:rPr>
              <a:t>18</a:t>
            </a:r>
            <a:r>
              <a:rPr lang="zh-CN" altLang="en-US" dirty="0">
                <a:latin typeface="微软雅黑" panose="020B0503020204020204" pitchFamily="34" charset="-122"/>
                <a:ea typeface="微软雅黑" panose="020B0503020204020204" pitchFamily="34" charset="-122"/>
              </a:rPr>
              <a:t>岁。</a:t>
            </a:r>
            <a:endParaRPr lang="en-US" altLang="zh-CN" dirty="0">
              <a:latin typeface="微软雅黑" panose="020B0503020204020204" pitchFamily="34" charset="-122"/>
              <a:ea typeface="微软雅黑" panose="020B0503020204020204" pitchFamily="34" charset="-122"/>
            </a:endParaRPr>
          </a:p>
          <a:p>
            <a:pPr>
              <a:lnSpc>
                <a:spcPct val="150000"/>
              </a:lnSpc>
              <a:buClr>
                <a:schemeClr val="accent5">
                  <a:lumMod val="75000"/>
                </a:schemeClr>
              </a:buClr>
            </a:pPr>
            <a:r>
              <a:rPr lang="en-US" altLang="zh-CN" dirty="0">
                <a:latin typeface="微软雅黑" panose="020B0503020204020204" pitchFamily="34" charset="-122"/>
                <a:ea typeface="微软雅黑" panose="020B0503020204020204" pitchFamily="34" charset="-122"/>
              </a:rPr>
              <a:t>1926</a:t>
            </a:r>
            <a:r>
              <a:rPr lang="zh-CN" altLang="en-US" dirty="0">
                <a:latin typeface="微软雅黑" panose="020B0503020204020204" pitchFamily="34" charset="-122"/>
                <a:ea typeface="微软雅黑" panose="020B0503020204020204" pitchFamily="34" charset="-122"/>
              </a:rPr>
              <a:t>年，以优异的成绩获得了布达佩斯大学数学博士学位，此时冯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诺依曼年仅</a:t>
            </a:r>
            <a:r>
              <a:rPr lang="en-US" altLang="zh-CN" dirty="0">
                <a:latin typeface="微软雅黑" panose="020B0503020204020204" pitchFamily="34" charset="-122"/>
                <a:ea typeface="微软雅黑" panose="020B0503020204020204" pitchFamily="34" charset="-122"/>
              </a:rPr>
              <a:t>23</a:t>
            </a:r>
            <a:r>
              <a:rPr lang="zh-CN" altLang="en-US" dirty="0">
                <a:latin typeface="微软雅黑" panose="020B0503020204020204" pitchFamily="34" charset="-122"/>
                <a:ea typeface="微软雅黑" panose="020B0503020204020204" pitchFamily="34" charset="-122"/>
              </a:rPr>
              <a:t>岁。</a:t>
            </a:r>
            <a:endParaRPr lang="en-US" altLang="zh-CN" dirty="0">
              <a:latin typeface="微软雅黑" panose="020B0503020204020204" pitchFamily="34" charset="-122"/>
              <a:ea typeface="微软雅黑" panose="020B0503020204020204" pitchFamily="34" charset="-122"/>
            </a:endParaRPr>
          </a:p>
          <a:p>
            <a:pPr>
              <a:lnSpc>
                <a:spcPct val="150000"/>
              </a:lnSpc>
              <a:buClr>
                <a:schemeClr val="accent5">
                  <a:lumMod val="75000"/>
                </a:schemeClr>
              </a:buClr>
            </a:pPr>
            <a:r>
              <a:rPr lang="en-US" altLang="zh-CN" dirty="0">
                <a:latin typeface="微软雅黑" panose="020B0503020204020204" pitchFamily="34" charset="-122"/>
                <a:ea typeface="微软雅黑" panose="020B0503020204020204" pitchFamily="34" charset="-122"/>
              </a:rPr>
              <a:t>1927</a:t>
            </a:r>
            <a:r>
              <a:rPr lang="zh-CN" altLang="en-US" dirty="0">
                <a:latin typeface="微软雅黑" panose="020B0503020204020204" pitchFamily="34" charset="-122"/>
                <a:ea typeface="微软雅黑" panose="020B0503020204020204" pitchFamily="34" charset="-122"/>
              </a:rPr>
              <a:t>年至</a:t>
            </a:r>
            <a:r>
              <a:rPr lang="en-US" altLang="zh-CN" dirty="0">
                <a:latin typeface="微软雅黑" panose="020B0503020204020204" pitchFamily="34" charset="-122"/>
                <a:ea typeface="微软雅黑" panose="020B0503020204020204" pitchFamily="34" charset="-122"/>
              </a:rPr>
              <a:t>1929</a:t>
            </a:r>
            <a:r>
              <a:rPr lang="zh-CN" altLang="en-US" dirty="0">
                <a:latin typeface="微软雅黑" panose="020B0503020204020204" pitchFamily="34" charset="-122"/>
                <a:ea typeface="微软雅黑" panose="020B0503020204020204" pitchFamily="34" charset="-122"/>
              </a:rPr>
              <a:t>年，冯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诺依曼相继在柏林大学和汉堡大学担任数学讲师。</a:t>
            </a:r>
          </a:p>
          <a:p>
            <a:pPr>
              <a:lnSpc>
                <a:spcPct val="150000"/>
              </a:lnSpc>
              <a:buClr>
                <a:schemeClr val="accent5">
                  <a:lumMod val="75000"/>
                </a:schemeClr>
              </a:buClr>
            </a:pPr>
            <a:r>
              <a:rPr lang="en-US" altLang="zh-CN" dirty="0">
                <a:latin typeface="微软雅黑" panose="020B0503020204020204" pitchFamily="34" charset="-122"/>
                <a:ea typeface="微软雅黑" panose="020B0503020204020204" pitchFamily="34" charset="-122"/>
              </a:rPr>
              <a:t>1930</a:t>
            </a:r>
            <a:r>
              <a:rPr lang="zh-CN" altLang="en-US" dirty="0">
                <a:latin typeface="微软雅黑" panose="020B0503020204020204" pitchFamily="34" charset="-122"/>
                <a:ea typeface="微软雅黑" panose="020B0503020204020204" pitchFamily="34" charset="-122"/>
              </a:rPr>
              <a:t>年，接受了普林斯顿大学客座教授的职位，西渡美国。</a:t>
            </a:r>
            <a:endParaRPr lang="en-US" altLang="zh-CN" dirty="0">
              <a:latin typeface="微软雅黑" panose="020B0503020204020204" pitchFamily="34" charset="-122"/>
              <a:ea typeface="微软雅黑" panose="020B0503020204020204" pitchFamily="34" charset="-122"/>
            </a:endParaRPr>
          </a:p>
          <a:p>
            <a:pPr>
              <a:lnSpc>
                <a:spcPct val="150000"/>
              </a:lnSpc>
              <a:buClr>
                <a:schemeClr val="accent5">
                  <a:lumMod val="75000"/>
                </a:schemeClr>
              </a:buClr>
            </a:pPr>
            <a:r>
              <a:rPr lang="en-US" altLang="zh-CN" dirty="0">
                <a:latin typeface="微软雅黑" panose="020B0503020204020204" pitchFamily="34" charset="-122"/>
                <a:ea typeface="微软雅黑" panose="020B0503020204020204" pitchFamily="34" charset="-122"/>
              </a:rPr>
              <a:t>1931</a:t>
            </a:r>
            <a:r>
              <a:rPr lang="zh-CN" altLang="en-US" dirty="0">
                <a:latin typeface="微软雅黑" panose="020B0503020204020204" pitchFamily="34" charset="-122"/>
                <a:ea typeface="微软雅黑" panose="020B0503020204020204" pitchFamily="34" charset="-122"/>
              </a:rPr>
              <a:t>年，成为该校终身教授。</a:t>
            </a:r>
            <a:endParaRPr lang="en-US" altLang="zh-CN" dirty="0">
              <a:latin typeface="微软雅黑" panose="020B0503020204020204" pitchFamily="34" charset="-122"/>
              <a:ea typeface="微软雅黑" panose="020B0503020204020204" pitchFamily="34" charset="-122"/>
            </a:endParaRPr>
          </a:p>
          <a:p>
            <a:pPr>
              <a:lnSpc>
                <a:spcPct val="150000"/>
              </a:lnSpc>
              <a:buClr>
                <a:schemeClr val="accent5">
                  <a:lumMod val="75000"/>
                </a:schemeClr>
              </a:buClr>
            </a:pPr>
            <a:r>
              <a:rPr lang="en-US" altLang="zh-CN" dirty="0">
                <a:latin typeface="微软雅黑" panose="020B0503020204020204" pitchFamily="34" charset="-122"/>
                <a:ea typeface="微软雅黑" panose="020B0503020204020204" pitchFamily="34" charset="-122"/>
              </a:rPr>
              <a:t>1933</a:t>
            </a:r>
            <a:r>
              <a:rPr lang="zh-CN" altLang="en-US" dirty="0">
                <a:latin typeface="微软雅黑" panose="020B0503020204020204" pitchFamily="34" charset="-122"/>
                <a:ea typeface="微软雅黑" panose="020B0503020204020204" pitchFamily="34" charset="-122"/>
              </a:rPr>
              <a:t>年，转到该校的高级研究所，成为该校最初的六位教授之一。</a:t>
            </a:r>
            <a:endParaRPr lang="en-US" altLang="zh-CN" dirty="0">
              <a:latin typeface="微软雅黑" panose="020B0503020204020204" pitchFamily="34" charset="-122"/>
              <a:ea typeface="微软雅黑" panose="020B0503020204020204" pitchFamily="34" charset="-122"/>
            </a:endParaRPr>
          </a:p>
          <a:p>
            <a:pPr>
              <a:lnSpc>
                <a:spcPct val="150000"/>
              </a:lnSpc>
              <a:buClr>
                <a:schemeClr val="accent5">
                  <a:lumMod val="75000"/>
                </a:schemeClr>
              </a:buClr>
            </a:pPr>
            <a:r>
              <a:rPr lang="en-US" altLang="zh-CN" dirty="0">
                <a:latin typeface="微软雅黑" panose="020B0503020204020204" pitchFamily="34" charset="-122"/>
                <a:ea typeface="微软雅黑" panose="020B0503020204020204" pitchFamily="34" charset="-122"/>
              </a:rPr>
              <a:t>1954</a:t>
            </a:r>
            <a:r>
              <a:rPr lang="zh-CN" altLang="en-US" dirty="0">
                <a:latin typeface="微软雅黑" panose="020B0503020204020204" pitchFamily="34" charset="-122"/>
                <a:ea typeface="微软雅黑" panose="020B0503020204020204" pitchFamily="34" charset="-122"/>
              </a:rPr>
              <a:t>年，任美国原子能委员会委员。</a:t>
            </a:r>
            <a:endParaRPr lang="en-US" altLang="zh-CN" dirty="0">
              <a:latin typeface="微软雅黑" panose="020B0503020204020204" pitchFamily="34" charset="-122"/>
              <a:ea typeface="微软雅黑" panose="020B0503020204020204" pitchFamily="34" charset="-122"/>
            </a:endParaRPr>
          </a:p>
          <a:p>
            <a:pPr>
              <a:lnSpc>
                <a:spcPct val="150000"/>
              </a:lnSpc>
              <a:buClr>
                <a:schemeClr val="accent5">
                  <a:lumMod val="75000"/>
                </a:schemeClr>
              </a:buClr>
            </a:pPr>
            <a:r>
              <a:rPr lang="en-US" altLang="zh-CN" dirty="0">
                <a:latin typeface="微软雅黑" panose="020B0503020204020204" pitchFamily="34" charset="-122"/>
                <a:ea typeface="微软雅黑" panose="020B0503020204020204" pitchFamily="34" charset="-122"/>
              </a:rPr>
              <a:t>1951</a:t>
            </a:r>
            <a:r>
              <a:rPr lang="zh-CN" altLang="en-US" dirty="0">
                <a:latin typeface="微软雅黑" panose="020B0503020204020204" pitchFamily="34" charset="-122"/>
                <a:ea typeface="微软雅黑" panose="020B0503020204020204" pitchFamily="34" charset="-122"/>
              </a:rPr>
              <a:t>年至</a:t>
            </a:r>
            <a:r>
              <a:rPr lang="en-US" altLang="zh-CN" dirty="0">
                <a:latin typeface="微软雅黑" panose="020B0503020204020204" pitchFamily="34" charset="-122"/>
                <a:ea typeface="微软雅黑" panose="020B0503020204020204" pitchFamily="34" charset="-122"/>
              </a:rPr>
              <a:t>1953</a:t>
            </a:r>
            <a:r>
              <a:rPr lang="zh-CN" altLang="en-US" dirty="0">
                <a:latin typeface="微软雅黑" panose="020B0503020204020204" pitchFamily="34" charset="-122"/>
                <a:ea typeface="微软雅黑" panose="020B0503020204020204" pitchFamily="34" charset="-122"/>
              </a:rPr>
              <a:t>年，任美国数学会主席。</a:t>
            </a:r>
          </a:p>
          <a:p>
            <a:pPr>
              <a:lnSpc>
                <a:spcPct val="150000"/>
              </a:lnSpc>
              <a:buClr>
                <a:schemeClr val="accent5">
                  <a:lumMod val="75000"/>
                </a:schemeClr>
              </a:buClr>
            </a:pPr>
            <a:r>
              <a:rPr lang="en-US" altLang="zh-CN" dirty="0">
                <a:latin typeface="微软雅黑" panose="020B0503020204020204" pitchFamily="34" charset="-122"/>
                <a:ea typeface="微软雅黑" panose="020B0503020204020204" pitchFamily="34" charset="-122"/>
              </a:rPr>
              <a:t>1954</a:t>
            </a:r>
            <a:r>
              <a:rPr lang="zh-CN" altLang="en-US" dirty="0">
                <a:latin typeface="微软雅黑" panose="020B0503020204020204" pitchFamily="34" charset="-122"/>
                <a:ea typeface="微软雅黑" panose="020B0503020204020204" pitchFamily="34" charset="-122"/>
              </a:rPr>
              <a:t>年，冯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诺依曼被发现患有癌症，</a:t>
            </a:r>
            <a:r>
              <a:rPr lang="en-US" altLang="zh-CN" dirty="0">
                <a:latin typeface="微软雅黑" panose="020B0503020204020204" pitchFamily="34" charset="-122"/>
                <a:ea typeface="微软雅黑" panose="020B0503020204020204" pitchFamily="34" charset="-122"/>
              </a:rPr>
              <a:t>1957</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日，在华盛顿去世，终年</a:t>
            </a:r>
            <a:r>
              <a:rPr lang="en-US" altLang="zh-CN" dirty="0">
                <a:latin typeface="微软雅黑" panose="020B0503020204020204" pitchFamily="34" charset="-122"/>
                <a:ea typeface="微软雅黑" panose="020B0503020204020204" pitchFamily="34" charset="-122"/>
              </a:rPr>
              <a:t>54</a:t>
            </a:r>
            <a:r>
              <a:rPr lang="zh-CN" altLang="en-US" dirty="0">
                <a:latin typeface="微软雅黑" panose="020B0503020204020204" pitchFamily="34" charset="-122"/>
                <a:ea typeface="微软雅黑" panose="020B0503020204020204" pitchFamily="34" charset="-122"/>
              </a:rPr>
              <a:t>岁。</a:t>
            </a:r>
          </a:p>
        </p:txBody>
      </p:sp>
      <p:sp>
        <p:nvSpPr>
          <p:cNvPr id="8" name="Rectangle 12">
            <a:extLst>
              <a:ext uri="{FF2B5EF4-FFF2-40B4-BE49-F238E27FC236}">
                <a16:creationId xmlns:a16="http://schemas.microsoft.com/office/drawing/2014/main" id="{CD50C043-77E3-452E-AAA9-2BEDC7B5713B}"/>
              </a:ext>
            </a:extLst>
          </p:cNvPr>
          <p:cNvSpPr txBox="1">
            <a:spLocks noChangeArrowheads="1"/>
          </p:cNvSpPr>
          <p:nvPr/>
        </p:nvSpPr>
        <p:spPr>
          <a:xfrm>
            <a:off x="784513" y="338932"/>
            <a:ext cx="7416800" cy="692150"/>
          </a:xfrm>
          <a:prstGeom prst="rect">
            <a:avLst/>
          </a:prstGeom>
          <a:no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rPr>
              <a:t>冯</a:t>
            </a: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诺依曼的传奇人生</a:t>
            </a:r>
          </a:p>
        </p:txBody>
      </p:sp>
      <p:pic>
        <p:nvPicPr>
          <p:cNvPr id="3" name="图片 2">
            <a:extLst>
              <a:ext uri="{FF2B5EF4-FFF2-40B4-BE49-F238E27FC236}">
                <a16:creationId xmlns:a16="http://schemas.microsoft.com/office/drawing/2014/main" id="{82399268-EEED-4F85-9DED-25FA8F92C11A}"/>
              </a:ext>
            </a:extLst>
          </p:cNvPr>
          <p:cNvPicPr>
            <a:picLocks noChangeAspect="1"/>
          </p:cNvPicPr>
          <p:nvPr/>
        </p:nvPicPr>
        <p:blipFill rotWithShape="1">
          <a:blip r:embed="rId2">
            <a:extLst>
              <a:ext uri="{28A0092B-C50C-407E-A947-70E740481C1C}">
                <a14:useLocalDpi xmlns:a14="http://schemas.microsoft.com/office/drawing/2010/main" val="0"/>
              </a:ext>
            </a:extLst>
          </a:blip>
          <a:srcRect l="31043" t="6416" r="28492" b="17280"/>
          <a:stretch/>
        </p:blipFill>
        <p:spPr>
          <a:xfrm>
            <a:off x="9282546" y="1889274"/>
            <a:ext cx="2373746" cy="3079452"/>
          </a:xfrm>
          <a:prstGeom prst="rect">
            <a:avLst/>
          </a:prstGeom>
        </p:spPr>
      </p:pic>
    </p:spTree>
    <p:extLst>
      <p:ext uri="{BB962C8B-B14F-4D97-AF65-F5344CB8AC3E}">
        <p14:creationId xmlns:p14="http://schemas.microsoft.com/office/powerpoint/2010/main" val="3650669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07211">
                                            <p:txEl>
                                              <p:pRg st="0" end="0"/>
                                            </p:txEl>
                                          </p:spTgt>
                                        </p:tgtEl>
                                        <p:attrNameLst>
                                          <p:attrName>style.visibility</p:attrName>
                                        </p:attrNameLst>
                                      </p:cBhvr>
                                      <p:to>
                                        <p:strVal val="visible"/>
                                      </p:to>
                                    </p:set>
                                    <p:anim calcmode="discrete" valueType="clr">
                                      <p:cBhvr override="childStyle">
                                        <p:cTn id="7" dur="80"/>
                                        <p:tgtEl>
                                          <p:spTgt spid="30721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721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07211">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07211">
                                            <p:txEl>
                                              <p:pRg st="1" end="1"/>
                                            </p:txEl>
                                          </p:spTgt>
                                        </p:tgtEl>
                                        <p:attrNameLst>
                                          <p:attrName>style.visibility</p:attrName>
                                        </p:attrNameLst>
                                      </p:cBhvr>
                                      <p:to>
                                        <p:strVal val="visible"/>
                                      </p:to>
                                    </p:set>
                                    <p:anim calcmode="discrete" valueType="clr">
                                      <p:cBhvr override="childStyle">
                                        <p:cTn id="14" dur="80"/>
                                        <p:tgtEl>
                                          <p:spTgt spid="30721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07211">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07211">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07211">
                                            <p:txEl>
                                              <p:pRg st="2" end="2"/>
                                            </p:txEl>
                                          </p:spTgt>
                                        </p:tgtEl>
                                        <p:attrNameLst>
                                          <p:attrName>style.visibility</p:attrName>
                                        </p:attrNameLst>
                                      </p:cBhvr>
                                      <p:to>
                                        <p:strVal val="visible"/>
                                      </p:to>
                                    </p:set>
                                    <p:anim calcmode="discrete" valueType="clr">
                                      <p:cBhvr override="childStyle">
                                        <p:cTn id="21" dur="80"/>
                                        <p:tgtEl>
                                          <p:spTgt spid="30721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07211">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07211">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07211">
                                            <p:txEl>
                                              <p:pRg st="3" end="3"/>
                                            </p:txEl>
                                          </p:spTgt>
                                        </p:tgtEl>
                                        <p:attrNameLst>
                                          <p:attrName>style.visibility</p:attrName>
                                        </p:attrNameLst>
                                      </p:cBhvr>
                                      <p:to>
                                        <p:strVal val="visible"/>
                                      </p:to>
                                    </p:set>
                                    <p:anim calcmode="discrete" valueType="clr">
                                      <p:cBhvr override="childStyle">
                                        <p:cTn id="28" dur="80"/>
                                        <p:tgtEl>
                                          <p:spTgt spid="30721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07211">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07211">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07211">
                                            <p:txEl>
                                              <p:pRg st="4" end="4"/>
                                            </p:txEl>
                                          </p:spTgt>
                                        </p:tgtEl>
                                        <p:attrNameLst>
                                          <p:attrName>style.visibility</p:attrName>
                                        </p:attrNameLst>
                                      </p:cBhvr>
                                      <p:to>
                                        <p:strVal val="visible"/>
                                      </p:to>
                                    </p:set>
                                    <p:anim calcmode="discrete" valueType="clr">
                                      <p:cBhvr override="childStyle">
                                        <p:cTn id="35" dur="80"/>
                                        <p:tgtEl>
                                          <p:spTgt spid="30721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07211">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07211">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307211">
                                            <p:txEl>
                                              <p:pRg st="5" end="5"/>
                                            </p:txEl>
                                          </p:spTgt>
                                        </p:tgtEl>
                                        <p:attrNameLst>
                                          <p:attrName>style.visibility</p:attrName>
                                        </p:attrNameLst>
                                      </p:cBhvr>
                                      <p:to>
                                        <p:strVal val="visible"/>
                                      </p:to>
                                    </p:set>
                                    <p:anim calcmode="discrete" valueType="clr">
                                      <p:cBhvr override="childStyle">
                                        <p:cTn id="42" dur="80"/>
                                        <p:tgtEl>
                                          <p:spTgt spid="30721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07211">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307211">
                                            <p:txEl>
                                              <p:pRg st="5" end="5"/>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307211">
                                            <p:txEl>
                                              <p:pRg st="8" end="8"/>
                                            </p:txEl>
                                          </p:spTgt>
                                        </p:tgtEl>
                                        <p:attrNameLst>
                                          <p:attrName>style.visibility</p:attrName>
                                        </p:attrNameLst>
                                      </p:cBhvr>
                                      <p:to>
                                        <p:strVal val="visible"/>
                                      </p:to>
                                    </p:set>
                                    <p:anim calcmode="discrete" valueType="clr">
                                      <p:cBhvr override="childStyle">
                                        <p:cTn id="49" dur="80"/>
                                        <p:tgtEl>
                                          <p:spTgt spid="307211">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07211">
                                            <p:txEl>
                                              <p:pRg st="8" end="8"/>
                                            </p:txEl>
                                          </p:spTgt>
                                        </p:tgtEl>
                                        <p:attrNameLst>
                                          <p:attrName>fillcolor</p:attrName>
                                        </p:attrNameLst>
                                      </p:cBhvr>
                                      <p:tavLst>
                                        <p:tav tm="0">
                                          <p:val>
                                            <p:clrVal>
                                              <a:schemeClr val="accent2"/>
                                            </p:clrVal>
                                          </p:val>
                                        </p:tav>
                                        <p:tav tm="50000">
                                          <p:val>
                                            <p:clrVal>
                                              <a:schemeClr val="hlink"/>
                                            </p:clrVal>
                                          </p:val>
                                        </p:tav>
                                      </p:tavLst>
                                    </p:anim>
                                    <p:set>
                                      <p:cBhvr>
                                        <p:cTn id="51" dur="80"/>
                                        <p:tgtEl>
                                          <p:spTgt spid="307211">
                                            <p:txEl>
                                              <p:pRg st="8" end="8"/>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307211">
                                            <p:txEl>
                                              <p:pRg st="6" end="6"/>
                                            </p:txEl>
                                          </p:spTgt>
                                        </p:tgtEl>
                                        <p:attrNameLst>
                                          <p:attrName>style.visibility</p:attrName>
                                        </p:attrNameLst>
                                      </p:cBhvr>
                                      <p:to>
                                        <p:strVal val="visible"/>
                                      </p:to>
                                    </p:set>
                                    <p:anim calcmode="discrete" valueType="clr">
                                      <p:cBhvr override="childStyle">
                                        <p:cTn id="56" dur="80"/>
                                        <p:tgtEl>
                                          <p:spTgt spid="30721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307211">
                                            <p:txEl>
                                              <p:pRg st="6" end="6"/>
                                            </p:txEl>
                                          </p:spTgt>
                                        </p:tgtEl>
                                        <p:attrNameLst>
                                          <p:attrName>fillcolor</p:attrName>
                                        </p:attrNameLst>
                                      </p:cBhvr>
                                      <p:tavLst>
                                        <p:tav tm="0">
                                          <p:val>
                                            <p:clrVal>
                                              <a:schemeClr val="accent2"/>
                                            </p:clrVal>
                                          </p:val>
                                        </p:tav>
                                        <p:tav tm="50000">
                                          <p:val>
                                            <p:clrVal>
                                              <a:schemeClr val="hlink"/>
                                            </p:clrVal>
                                          </p:val>
                                        </p:tav>
                                      </p:tavLst>
                                    </p:anim>
                                    <p:set>
                                      <p:cBhvr>
                                        <p:cTn id="58" dur="80"/>
                                        <p:tgtEl>
                                          <p:spTgt spid="307211">
                                            <p:txEl>
                                              <p:pRg st="6" end="6"/>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nodeType="clickEffect">
                                  <p:stCondLst>
                                    <p:cond delay="0"/>
                                  </p:stCondLst>
                                  <p:iterate type="lt">
                                    <p:tmPct val="50000"/>
                                  </p:iterate>
                                  <p:childTnLst>
                                    <p:set>
                                      <p:cBhvr>
                                        <p:cTn id="62" dur="1" fill="hold">
                                          <p:stCondLst>
                                            <p:cond delay="0"/>
                                          </p:stCondLst>
                                        </p:cTn>
                                        <p:tgtEl>
                                          <p:spTgt spid="307211">
                                            <p:txEl>
                                              <p:pRg st="7" end="7"/>
                                            </p:txEl>
                                          </p:spTgt>
                                        </p:tgtEl>
                                        <p:attrNameLst>
                                          <p:attrName>style.visibility</p:attrName>
                                        </p:attrNameLst>
                                      </p:cBhvr>
                                      <p:to>
                                        <p:strVal val="visible"/>
                                      </p:to>
                                    </p:set>
                                    <p:anim calcmode="discrete" valueType="clr">
                                      <p:cBhvr override="childStyle">
                                        <p:cTn id="63" dur="80"/>
                                        <p:tgtEl>
                                          <p:spTgt spid="307211">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307211">
                                            <p:txEl>
                                              <p:pRg st="7" end="7"/>
                                            </p:txEl>
                                          </p:spTgt>
                                        </p:tgtEl>
                                        <p:attrNameLst>
                                          <p:attrName>fillcolor</p:attrName>
                                        </p:attrNameLst>
                                      </p:cBhvr>
                                      <p:tavLst>
                                        <p:tav tm="0">
                                          <p:val>
                                            <p:clrVal>
                                              <a:schemeClr val="accent2"/>
                                            </p:clrVal>
                                          </p:val>
                                        </p:tav>
                                        <p:tav tm="50000">
                                          <p:val>
                                            <p:clrVal>
                                              <a:schemeClr val="hlink"/>
                                            </p:clrVal>
                                          </p:val>
                                        </p:tav>
                                      </p:tavLst>
                                    </p:anim>
                                    <p:set>
                                      <p:cBhvr>
                                        <p:cTn id="65" dur="80"/>
                                        <p:tgtEl>
                                          <p:spTgt spid="307211">
                                            <p:txEl>
                                              <p:pRg st="7" end="7"/>
                                            </p:txEl>
                                          </p:spTgt>
                                        </p:tgtEl>
                                        <p:attrNameLst>
                                          <p:attrName>fill.type</p:attrName>
                                        </p:attrNameLst>
                                      </p:cBhvr>
                                      <p:to>
                                        <p:strVal val="solid"/>
                                      </p:to>
                                    </p:set>
                                  </p:childTnLst>
                                </p:cTn>
                              </p:par>
                            </p:childTnLst>
                          </p:cTn>
                        </p:par>
                        <p:par>
                          <p:cTn id="66" fill="hold">
                            <p:stCondLst>
                              <p:cond delay="880"/>
                            </p:stCondLst>
                            <p:childTnLst>
                              <p:par>
                                <p:cTn id="67" presetID="9" presetClass="entr" presetSubtype="0" fill="hold" grpId="0" nodeType="after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dissolve">
                                      <p:cBhvr>
                                        <p:cTn id="6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830CF210-46AA-4DB6-BD1A-9259098C3F1F}"/>
              </a:ext>
            </a:extLst>
          </p:cNvPr>
          <p:cNvSpPr txBox="1">
            <a:spLocks noChangeArrowheads="1"/>
          </p:cNvSpPr>
          <p:nvPr/>
        </p:nvSpPr>
        <p:spPr>
          <a:xfrm>
            <a:off x="784513" y="338932"/>
            <a:ext cx="7416800" cy="692150"/>
          </a:xfrm>
          <a:prstGeom prst="rect">
            <a:avLst/>
          </a:prstGeom>
          <a:no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rPr>
              <a:t>冯</a:t>
            </a: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诺依曼的主要事迹</a:t>
            </a:r>
          </a:p>
        </p:txBody>
      </p:sp>
      <p:sp>
        <p:nvSpPr>
          <p:cNvPr id="2" name="文本框 1">
            <a:extLst>
              <a:ext uri="{FF2B5EF4-FFF2-40B4-BE49-F238E27FC236}">
                <a16:creationId xmlns:a16="http://schemas.microsoft.com/office/drawing/2014/main" id="{F5AC72D8-0860-432F-AADC-04C7E05BF342}"/>
              </a:ext>
            </a:extLst>
          </p:cNvPr>
          <p:cNvSpPr txBox="1"/>
          <p:nvPr/>
        </p:nvSpPr>
        <p:spPr>
          <a:xfrm>
            <a:off x="868218" y="1283858"/>
            <a:ext cx="10317018" cy="2031325"/>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冯</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诺依曼是普林斯顿大学、宾夕法尼亚大学、哈佛大学、伊斯坦堡大学、马里兰大学、哥伦比亚大学和慕尼黑高等技术学院等校的荣誉博士，美国国家科学院、秘鲁国立自然科学院和意大利国立林且学院等院的院士。</a:t>
            </a:r>
            <a:endParaRPr lang="en-US" altLang="zh-CN" sz="2400" dirty="0">
              <a:latin typeface="微软雅黑" panose="020B0503020204020204" pitchFamily="34" charset="-122"/>
              <a:ea typeface="微软雅黑" panose="020B0503020204020204" pitchFamily="34" charset="-122"/>
            </a:endParaRPr>
          </a:p>
          <a:p>
            <a:endParaRPr lang="zh-CN" altLang="en-US" dirty="0"/>
          </a:p>
        </p:txBody>
      </p:sp>
      <p:pic>
        <p:nvPicPr>
          <p:cNvPr id="4" name="图片 3">
            <a:extLst>
              <a:ext uri="{FF2B5EF4-FFF2-40B4-BE49-F238E27FC236}">
                <a16:creationId xmlns:a16="http://schemas.microsoft.com/office/drawing/2014/main" id="{7A9D7A15-A7F8-4865-9232-C34D36876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0248" y="3353882"/>
            <a:ext cx="5552958" cy="31651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830CF210-46AA-4DB6-BD1A-9259098C3F1F}"/>
              </a:ext>
            </a:extLst>
          </p:cNvPr>
          <p:cNvSpPr txBox="1">
            <a:spLocks noChangeArrowheads="1"/>
          </p:cNvSpPr>
          <p:nvPr/>
        </p:nvSpPr>
        <p:spPr>
          <a:xfrm>
            <a:off x="784513" y="338932"/>
            <a:ext cx="7416800" cy="692150"/>
          </a:xfrm>
          <a:prstGeom prst="rect">
            <a:avLst/>
          </a:prstGeom>
          <a:no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rPr>
              <a:t>冯</a:t>
            </a: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诺依曼的主要事迹</a:t>
            </a:r>
          </a:p>
        </p:txBody>
      </p:sp>
      <p:sp>
        <p:nvSpPr>
          <p:cNvPr id="2" name="文本框 1">
            <a:extLst>
              <a:ext uri="{FF2B5EF4-FFF2-40B4-BE49-F238E27FC236}">
                <a16:creationId xmlns:a16="http://schemas.microsoft.com/office/drawing/2014/main" id="{F5AC72D8-0860-432F-AADC-04C7E05BF342}"/>
              </a:ext>
            </a:extLst>
          </p:cNvPr>
          <p:cNvSpPr txBox="1"/>
          <p:nvPr/>
        </p:nvSpPr>
        <p:spPr>
          <a:xfrm>
            <a:off x="868217" y="1502688"/>
            <a:ext cx="10649527" cy="480131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冯</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诺依曼在数学的诸多领域都进行了开创性工作，并作出了重大贡献。</a:t>
            </a:r>
          </a:p>
          <a:p>
            <a:pPr>
              <a:lnSpc>
                <a:spcPct val="150000"/>
              </a:lnSpc>
            </a:pPr>
            <a:r>
              <a:rPr lang="zh-CN" altLang="en-US" sz="2400" dirty="0">
                <a:latin typeface="微软雅黑" panose="020B0503020204020204" pitchFamily="34" charset="-122"/>
                <a:ea typeface="微软雅黑" panose="020B0503020204020204" pitchFamily="34" charset="-122"/>
              </a:rPr>
              <a:t>在第二次世界大战前，他主要从事算子理论、鼻子理论、集合论等方面的研究。</a:t>
            </a:r>
          </a:p>
          <a:p>
            <a:pPr>
              <a:lnSpc>
                <a:spcPct val="150000"/>
              </a:lnSpc>
            </a:pPr>
            <a:r>
              <a:rPr lang="en-US" altLang="zh-CN" sz="2400" dirty="0">
                <a:latin typeface="微软雅黑" panose="020B0503020204020204" pitchFamily="34" charset="-122"/>
                <a:ea typeface="微软雅黑" panose="020B0503020204020204" pitchFamily="34" charset="-122"/>
              </a:rPr>
              <a:t>1923</a:t>
            </a:r>
            <a:r>
              <a:rPr lang="zh-CN" altLang="en-US" sz="2400" dirty="0">
                <a:latin typeface="微软雅黑" panose="020B0503020204020204" pitchFamily="34" charset="-122"/>
                <a:ea typeface="微软雅黑" panose="020B0503020204020204" pitchFamily="34" charset="-122"/>
              </a:rPr>
              <a:t>年关于集合论中超限序数的论文，显示了冯</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诺依曼处理集合论问题所特有的方式和风格。</a:t>
            </a:r>
          </a:p>
          <a:p>
            <a:pPr>
              <a:lnSpc>
                <a:spcPct val="150000"/>
              </a:lnSpc>
            </a:pPr>
            <a:r>
              <a:rPr lang="zh-CN" altLang="en-US" sz="2400" dirty="0">
                <a:latin typeface="微软雅黑" panose="020B0503020204020204" pitchFamily="34" charset="-122"/>
                <a:ea typeface="微软雅黑" panose="020B0503020204020204" pitchFamily="34" charset="-122"/>
              </a:rPr>
              <a:t>他把集会论加以公理化，他的公理化体系奠定了公理集合论的基础。他从公理出发，用代数导出了集合论中许多重要概念、基本运算、重要定理等。特别在</a:t>
            </a:r>
            <a:r>
              <a:rPr lang="en-US" altLang="zh-CN" sz="2400" dirty="0">
                <a:latin typeface="微软雅黑" panose="020B0503020204020204" pitchFamily="34" charset="-122"/>
                <a:ea typeface="微软雅黑" panose="020B0503020204020204" pitchFamily="34" charset="-122"/>
              </a:rPr>
              <a:t>1925</a:t>
            </a:r>
            <a:r>
              <a:rPr lang="zh-CN" altLang="en-US" sz="2400" dirty="0">
                <a:latin typeface="微软雅黑" panose="020B0503020204020204" pitchFamily="34" charset="-122"/>
                <a:ea typeface="微软雅黑" panose="020B0503020204020204" pitchFamily="34" charset="-122"/>
              </a:rPr>
              <a:t>年的一篇论文中，冯</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诺依曼就指出了任何一种公理化系统中都存在着无法判定的命题。</a:t>
            </a:r>
          </a:p>
          <a:p>
            <a:endParaRPr lang="zh-CN" altLang="en-US" dirty="0"/>
          </a:p>
        </p:txBody>
      </p:sp>
    </p:spTree>
    <p:extLst>
      <p:ext uri="{BB962C8B-B14F-4D97-AF65-F5344CB8AC3E}">
        <p14:creationId xmlns:p14="http://schemas.microsoft.com/office/powerpoint/2010/main" val="2811334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830CF210-46AA-4DB6-BD1A-9259098C3F1F}"/>
              </a:ext>
            </a:extLst>
          </p:cNvPr>
          <p:cNvSpPr txBox="1">
            <a:spLocks noChangeArrowheads="1"/>
          </p:cNvSpPr>
          <p:nvPr/>
        </p:nvSpPr>
        <p:spPr>
          <a:xfrm>
            <a:off x="784513" y="338932"/>
            <a:ext cx="7416800" cy="692150"/>
          </a:xfrm>
          <a:prstGeom prst="rect">
            <a:avLst/>
          </a:prstGeom>
          <a:no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rPr>
              <a:t>冯</a:t>
            </a: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诺依曼的主要事迹</a:t>
            </a:r>
          </a:p>
        </p:txBody>
      </p:sp>
      <p:sp>
        <p:nvSpPr>
          <p:cNvPr id="2" name="文本框 1">
            <a:extLst>
              <a:ext uri="{FF2B5EF4-FFF2-40B4-BE49-F238E27FC236}">
                <a16:creationId xmlns:a16="http://schemas.microsoft.com/office/drawing/2014/main" id="{F5AC72D8-0860-432F-AADC-04C7E05BF342}"/>
              </a:ext>
            </a:extLst>
          </p:cNvPr>
          <p:cNvSpPr txBox="1"/>
          <p:nvPr/>
        </p:nvSpPr>
        <p:spPr>
          <a:xfrm>
            <a:off x="572655" y="1133233"/>
            <a:ext cx="11139054" cy="5122171"/>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1933</a:t>
            </a:r>
            <a:r>
              <a:rPr lang="zh-CN" altLang="en-US" sz="2000" dirty="0">
                <a:latin typeface="微软雅黑" panose="020B0503020204020204" pitchFamily="34" charset="-122"/>
                <a:ea typeface="微软雅黑" panose="020B0503020204020204" pitchFamily="34" charset="-122"/>
              </a:rPr>
              <a:t>年，冯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诺依曼解决了希尔伯特第</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问题，即证明了局部欧几里得紧群是李群。他还对一般拓扑群的结构有深刻的认识，弄清了它的代数结构和拓扑结构与实数是一致的。</a:t>
            </a: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他对其子代数进行了开创性工作，并莫定了它的理论基础，从而建立了算子代数这门新的数学分支。</a:t>
            </a:r>
          </a:p>
          <a:p>
            <a:pPr>
              <a:lnSpc>
                <a:spcPct val="150000"/>
              </a:lnSpc>
            </a:pPr>
            <a:r>
              <a:rPr lang="zh-CN" altLang="en-US" sz="2000" dirty="0">
                <a:latin typeface="微软雅黑" panose="020B0503020204020204" pitchFamily="34" charset="-122"/>
                <a:ea typeface="微软雅黑" panose="020B0503020204020204" pitchFamily="34" charset="-122"/>
              </a:rPr>
              <a:t>这个分支在当代的有关数学文献中均称为冯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诺依曼代数。这是有限维空间中矩阵代数的自然推广。</a:t>
            </a:r>
          </a:p>
          <a:p>
            <a:pPr>
              <a:lnSpc>
                <a:spcPct val="150000"/>
              </a:lnSpc>
            </a:pPr>
            <a:r>
              <a:rPr lang="zh-CN" altLang="en-US" sz="2000" dirty="0">
                <a:latin typeface="微软雅黑" panose="020B0503020204020204" pitchFamily="34" charset="-122"/>
                <a:ea typeface="微软雅黑" panose="020B0503020204020204" pitchFamily="34" charset="-122"/>
              </a:rPr>
              <a:t>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诺依曼还创立了博奕论这一现代数学的又一重要分支。</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1944</a:t>
            </a:r>
            <a:r>
              <a:rPr lang="zh-CN" altLang="en-US" sz="2000" dirty="0">
                <a:latin typeface="微软雅黑" panose="020B0503020204020204" pitchFamily="34" charset="-122"/>
                <a:ea typeface="微软雅黑" panose="020B0503020204020204" pitchFamily="34" charset="-122"/>
              </a:rPr>
              <a:t>年发表了奠基性的重要论文</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博奕论与经济行为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。论文中包含博奕论的纯粹数学形式的阐述以及对于实际博奕应用的详细说明。</a:t>
            </a:r>
          </a:p>
          <a:p>
            <a:pPr>
              <a:lnSpc>
                <a:spcPct val="150000"/>
              </a:lnSpc>
            </a:pPr>
            <a:r>
              <a:rPr lang="zh-CN" altLang="en-US" sz="2000" dirty="0">
                <a:latin typeface="微软雅黑" panose="020B0503020204020204" pitchFamily="34" charset="-122"/>
                <a:ea typeface="微软雅黑" panose="020B0503020204020204" pitchFamily="34" charset="-122"/>
              </a:rPr>
              <a:t>文中还包含了诸如统计理论等教学思想。冯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诺依曼在格论、连续几何、理论物理、动力学、连续介质力学、气象计算、原子能和经济学等领域都做过重要的工作。</a:t>
            </a:r>
            <a:endParaRPr lang="zh-CN" altLang="en-US" sz="1600" dirty="0"/>
          </a:p>
        </p:txBody>
      </p:sp>
    </p:spTree>
    <p:extLst>
      <p:ext uri="{BB962C8B-B14F-4D97-AF65-F5344CB8AC3E}">
        <p14:creationId xmlns:p14="http://schemas.microsoft.com/office/powerpoint/2010/main" val="558532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830CF210-46AA-4DB6-BD1A-9259098C3F1F}"/>
              </a:ext>
            </a:extLst>
          </p:cNvPr>
          <p:cNvSpPr txBox="1">
            <a:spLocks noChangeArrowheads="1"/>
          </p:cNvSpPr>
          <p:nvPr/>
        </p:nvSpPr>
        <p:spPr>
          <a:xfrm>
            <a:off x="784513" y="338932"/>
            <a:ext cx="7416800" cy="692150"/>
          </a:xfrm>
          <a:prstGeom prst="rect">
            <a:avLst/>
          </a:prstGeom>
          <a:no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rPr>
              <a:t>计算机之父</a:t>
            </a: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冯</a:t>
            </a: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诺依曼</a:t>
            </a:r>
          </a:p>
        </p:txBody>
      </p:sp>
      <p:sp>
        <p:nvSpPr>
          <p:cNvPr id="2" name="文本框 1">
            <a:extLst>
              <a:ext uri="{FF2B5EF4-FFF2-40B4-BE49-F238E27FC236}">
                <a16:creationId xmlns:a16="http://schemas.microsoft.com/office/drawing/2014/main" id="{F5AC72D8-0860-432F-AADC-04C7E05BF342}"/>
              </a:ext>
            </a:extLst>
          </p:cNvPr>
          <p:cNvSpPr txBox="1"/>
          <p:nvPr/>
        </p:nvSpPr>
        <p:spPr>
          <a:xfrm>
            <a:off x="572655" y="1133233"/>
            <a:ext cx="4858327" cy="5583836"/>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诺依曼由</a:t>
            </a:r>
            <a:r>
              <a:rPr lang="en-US" altLang="zh-CN" sz="2000" dirty="0">
                <a:latin typeface="微软雅黑" panose="020B0503020204020204" pitchFamily="34" charset="-122"/>
                <a:ea typeface="微软雅黑" panose="020B0503020204020204" pitchFamily="34" charset="-122"/>
              </a:rPr>
              <a:t>ENIAC</a:t>
            </a:r>
            <a:r>
              <a:rPr lang="zh-CN" altLang="en-US" sz="2000" dirty="0">
                <a:latin typeface="微软雅黑" panose="020B0503020204020204" pitchFamily="34" charset="-122"/>
                <a:ea typeface="微软雅黑" panose="020B0503020204020204" pitchFamily="34" charset="-122"/>
              </a:rPr>
              <a:t>机研制组的戈尔德斯廷中尉介绍参加</a:t>
            </a:r>
            <a:r>
              <a:rPr lang="en-US" altLang="zh-CN" sz="2000" dirty="0">
                <a:latin typeface="微软雅黑" panose="020B0503020204020204" pitchFamily="34" charset="-122"/>
                <a:ea typeface="微软雅黑" panose="020B0503020204020204" pitchFamily="34" charset="-122"/>
              </a:rPr>
              <a:t>ENIAC</a:t>
            </a:r>
            <a:r>
              <a:rPr lang="zh-CN" altLang="en-US" sz="2000" dirty="0">
                <a:latin typeface="微软雅黑" panose="020B0503020204020204" pitchFamily="34" charset="-122"/>
                <a:ea typeface="微软雅黑" panose="020B0503020204020204" pitchFamily="34" charset="-122"/>
              </a:rPr>
              <a:t>机研制小组后，便带领这批富有创新精神的年轻科技人员，向着更高的目标进军。</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1945</a:t>
            </a:r>
            <a:r>
              <a:rPr lang="zh-CN" altLang="en-US" sz="2000" dirty="0">
                <a:latin typeface="微软雅黑" panose="020B0503020204020204" pitchFamily="34" charset="-122"/>
                <a:ea typeface="微软雅黑" panose="020B0503020204020204" pitchFamily="34" charset="-122"/>
              </a:rPr>
              <a:t>年，他们在共同讨论的基础上，发表了一个全新的</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存储程序通用电子计算机方案</a:t>
            </a:r>
            <a:r>
              <a:rPr lang="en-US" altLang="zh-CN" sz="2000" dirty="0">
                <a:latin typeface="微软雅黑" panose="020B0503020204020204" pitchFamily="34" charset="-122"/>
                <a:ea typeface="微软雅黑" panose="020B0503020204020204" pitchFamily="34" charset="-122"/>
              </a:rPr>
              <a:t>——EDVAC</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Electronic Discrete Variable </a:t>
            </a:r>
            <a:r>
              <a:rPr lang="en-US" altLang="zh-CN" sz="2000" dirty="0" err="1">
                <a:latin typeface="微软雅黑" panose="020B0503020204020204" pitchFamily="34" charset="-122"/>
                <a:ea typeface="微软雅黑" panose="020B0503020204020204" pitchFamily="34" charset="-122"/>
              </a:rPr>
              <a:t>AutomaticCompUter</a:t>
            </a:r>
            <a:r>
              <a:rPr lang="zh-CN" altLang="en-US" sz="2000" dirty="0">
                <a:latin typeface="微软雅黑" panose="020B0503020204020204" pitchFamily="34" charset="-122"/>
                <a:ea typeface="微软雅黑" panose="020B0503020204020204" pitchFamily="34" charset="-122"/>
              </a:rPr>
              <a:t>的缩写）。在这过程中，冯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诺依曼显示出他雄厚的数理基础知识，充分发挥了他的顾问作用及探索问题和综合分析的能力。</a:t>
            </a:r>
          </a:p>
          <a:p>
            <a:pPr>
              <a:lnSpc>
                <a:spcPct val="150000"/>
              </a:lnSpc>
            </a:pPr>
            <a:r>
              <a:rPr lang="zh-CN" altLang="en-US" sz="2000" dirty="0">
                <a:latin typeface="微软雅黑" panose="020B0503020204020204" pitchFamily="34" charset="-122"/>
                <a:ea typeface="微软雅黑" panose="020B0503020204020204" pitchFamily="34" charset="-122"/>
              </a:rPr>
              <a:t> </a:t>
            </a:r>
            <a:endParaRPr lang="zh-CN" altLang="en-US" sz="1600" dirty="0"/>
          </a:p>
        </p:txBody>
      </p:sp>
      <p:pic>
        <p:nvPicPr>
          <p:cNvPr id="4" name="图片 3">
            <a:extLst>
              <a:ext uri="{FF2B5EF4-FFF2-40B4-BE49-F238E27FC236}">
                <a16:creationId xmlns:a16="http://schemas.microsoft.com/office/drawing/2014/main" id="{082F2ACE-B2FB-42D5-BC38-B23C66DA0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422" y="1865745"/>
            <a:ext cx="5568123" cy="3519054"/>
          </a:xfrm>
          <a:prstGeom prst="rect">
            <a:avLst/>
          </a:prstGeom>
        </p:spPr>
      </p:pic>
    </p:spTree>
    <p:extLst>
      <p:ext uri="{BB962C8B-B14F-4D97-AF65-F5344CB8AC3E}">
        <p14:creationId xmlns:p14="http://schemas.microsoft.com/office/powerpoint/2010/main" val="2220059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830CF210-46AA-4DB6-BD1A-9259098C3F1F}"/>
              </a:ext>
            </a:extLst>
          </p:cNvPr>
          <p:cNvSpPr txBox="1">
            <a:spLocks noChangeArrowheads="1"/>
          </p:cNvSpPr>
          <p:nvPr/>
        </p:nvSpPr>
        <p:spPr>
          <a:xfrm>
            <a:off x="784513" y="338932"/>
            <a:ext cx="7416800" cy="692150"/>
          </a:xfrm>
          <a:prstGeom prst="rect">
            <a:avLst/>
          </a:prstGeom>
          <a:no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rPr>
              <a:t>计算机之父</a:t>
            </a: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冯</a:t>
            </a: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诺依曼</a:t>
            </a:r>
          </a:p>
        </p:txBody>
      </p:sp>
      <p:sp>
        <p:nvSpPr>
          <p:cNvPr id="2" name="文本框 1">
            <a:extLst>
              <a:ext uri="{FF2B5EF4-FFF2-40B4-BE49-F238E27FC236}">
                <a16:creationId xmlns:a16="http://schemas.microsoft.com/office/drawing/2014/main" id="{F5AC72D8-0860-432F-AADC-04C7E05BF342}"/>
              </a:ext>
            </a:extLst>
          </p:cNvPr>
          <p:cNvSpPr txBox="1"/>
          <p:nvPr/>
        </p:nvSpPr>
        <p:spPr>
          <a:xfrm>
            <a:off x="784512" y="1234829"/>
            <a:ext cx="10603923" cy="5583836"/>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EDVAC</a:t>
            </a:r>
            <a:r>
              <a:rPr lang="zh-CN" altLang="en-US" sz="2000" dirty="0">
                <a:latin typeface="微软雅黑" panose="020B0503020204020204" pitchFamily="34" charset="-122"/>
                <a:ea typeface="微软雅黑" panose="020B0503020204020204" pitchFamily="34" charset="-122"/>
              </a:rPr>
              <a:t>方案明确奠定了新机器由五个部分组成，包括：运算器、逻辑控制装置、存储器、输入和输出设备，并描述了这五部分的职能和相互关系．</a:t>
            </a:r>
            <a:r>
              <a:rPr lang="en-US" altLang="zh-CN" sz="2000" dirty="0">
                <a:latin typeface="微软雅黑" panose="020B0503020204020204" pitchFamily="34" charset="-122"/>
                <a:ea typeface="微软雅黑" panose="020B0503020204020204" pitchFamily="34" charset="-122"/>
              </a:rPr>
              <a:t>EDVAC</a:t>
            </a:r>
            <a:r>
              <a:rPr lang="zh-CN" altLang="en-US" sz="2000" dirty="0">
                <a:latin typeface="微软雅黑" panose="020B0503020204020204" pitchFamily="34" charset="-122"/>
                <a:ea typeface="微软雅黑" panose="020B0503020204020204" pitchFamily="34" charset="-122"/>
              </a:rPr>
              <a:t>机还有两个非常重大的改进</a:t>
            </a:r>
            <a:r>
              <a:rPr lang="en-US" altLang="zh-CN" sz="2000" dirty="0">
                <a:latin typeface="微软雅黑" panose="020B0503020204020204" pitchFamily="34" charset="-122"/>
                <a:ea typeface="微软雅黑" panose="020B0503020204020204" pitchFamily="34" charset="-122"/>
              </a:rPr>
              <a:t>:</a:t>
            </a:r>
          </a:p>
          <a:p>
            <a:pPr marL="8001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采用了二进制，不但数据采用二进制，指令也采用二进制</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建立了存储程序，指令和数据便可一起放在存储器里，并作同样处理。简化了计算机的结构，大大提高了计算机的速度。</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1946</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月间，冯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诺依曼和戈尔德斯廷、勃克斯在</a:t>
            </a:r>
            <a:r>
              <a:rPr lang="en-US" altLang="zh-CN" sz="2000" dirty="0">
                <a:latin typeface="微软雅黑" panose="020B0503020204020204" pitchFamily="34" charset="-122"/>
                <a:ea typeface="微软雅黑" panose="020B0503020204020204" pitchFamily="34" charset="-122"/>
              </a:rPr>
              <a:t>EDVAC</a:t>
            </a:r>
            <a:r>
              <a:rPr lang="zh-CN" altLang="en-US" sz="2000" dirty="0">
                <a:latin typeface="微软雅黑" panose="020B0503020204020204" pitchFamily="34" charset="-122"/>
                <a:ea typeface="微软雅黑" panose="020B0503020204020204" pitchFamily="34" charset="-122"/>
              </a:rPr>
              <a:t>方案的基础上，为普林斯顿大学高级研究所研制</a:t>
            </a:r>
            <a:r>
              <a:rPr lang="en-US" altLang="zh-CN" sz="2000" dirty="0">
                <a:latin typeface="微软雅黑" panose="020B0503020204020204" pitchFamily="34" charset="-122"/>
                <a:ea typeface="微软雅黑" panose="020B0503020204020204" pitchFamily="34" charset="-122"/>
              </a:rPr>
              <a:t>IAS</a:t>
            </a:r>
            <a:r>
              <a:rPr lang="zh-CN" altLang="en-US" sz="2000" dirty="0">
                <a:latin typeface="微软雅黑" panose="020B0503020204020204" pitchFamily="34" charset="-122"/>
                <a:ea typeface="微软雅黑" panose="020B0503020204020204" pitchFamily="34" charset="-122"/>
              </a:rPr>
              <a:t>计算机时，又提出了一个更加完善的设计报告</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电子计算机逻辑设计初探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．以上两份既有理论又有具体设计的文件，首次在全世界掀起了一股</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计算机热</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，它们的综合设计思想，便是著名的</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诺依曼机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，其中心就是存储程序。</a:t>
            </a:r>
          </a:p>
          <a:p>
            <a:pPr>
              <a:lnSpc>
                <a:spcPct val="150000"/>
              </a:lnSpc>
            </a:pPr>
            <a:r>
              <a:rPr lang="zh-CN" altLang="en-US" sz="2000" dirty="0">
                <a:latin typeface="微软雅黑" panose="020B0503020204020204" pitchFamily="34" charset="-122"/>
                <a:ea typeface="微软雅黑" panose="020B0503020204020204" pitchFamily="34" charset="-122"/>
              </a:rPr>
              <a:t>     </a:t>
            </a:r>
          </a:p>
          <a:p>
            <a:pPr>
              <a:lnSpc>
                <a:spcPct val="150000"/>
              </a:lnSpc>
            </a:pPr>
            <a:r>
              <a:rPr lang="zh-CN" altLang="en-US" sz="2000" dirty="0">
                <a:latin typeface="微软雅黑" panose="020B0503020204020204" pitchFamily="34" charset="-122"/>
                <a:ea typeface="微软雅黑" panose="020B0503020204020204" pitchFamily="34" charset="-122"/>
              </a:rPr>
              <a:t> </a:t>
            </a:r>
            <a:endParaRPr lang="zh-CN" altLang="en-US" sz="1600" dirty="0"/>
          </a:p>
        </p:txBody>
      </p:sp>
    </p:spTree>
    <p:extLst>
      <p:ext uri="{BB962C8B-B14F-4D97-AF65-F5344CB8AC3E}">
        <p14:creationId xmlns:p14="http://schemas.microsoft.com/office/powerpoint/2010/main" val="2768740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TotalTime>
  <Words>1116</Words>
  <Application>Microsoft Office PowerPoint</Application>
  <PresentationFormat>宽屏</PresentationFormat>
  <Paragraphs>53</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微软雅黑</vt:lpstr>
      <vt:lpstr>Arial</vt:lpstr>
      <vt:lpstr>Wingdings</vt:lpstr>
      <vt:lpstr>Office 主题​​</vt:lpstr>
      <vt:lpstr>PowerPoint 演示文稿</vt:lpstr>
      <vt:lpstr>冯·诺依曼的传奇人生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 zelei</dc:creator>
  <cp:lastModifiedBy>Dushine2008</cp:lastModifiedBy>
  <cp:revision>33</cp:revision>
  <dcterms:created xsi:type="dcterms:W3CDTF">2019-04-11T01:47:59Z</dcterms:created>
  <dcterms:modified xsi:type="dcterms:W3CDTF">2021-04-20T01:47:22Z</dcterms:modified>
</cp:coreProperties>
</file>