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0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1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3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14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5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6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8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19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20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21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22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23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4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5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26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27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8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523" r:id="rId2"/>
    <p:sldId id="524" r:id="rId3"/>
    <p:sldId id="532" r:id="rId4"/>
    <p:sldId id="528" r:id="rId5"/>
    <p:sldId id="530" r:id="rId6"/>
    <p:sldId id="533" r:id="rId7"/>
    <p:sldId id="534" r:id="rId8"/>
    <p:sldId id="536" r:id="rId9"/>
    <p:sldId id="537" r:id="rId10"/>
    <p:sldId id="544" r:id="rId11"/>
    <p:sldId id="546" r:id="rId12"/>
    <p:sldId id="545" r:id="rId13"/>
    <p:sldId id="552" r:id="rId14"/>
    <p:sldId id="553" r:id="rId15"/>
    <p:sldId id="558" r:id="rId16"/>
    <p:sldId id="568" r:id="rId17"/>
    <p:sldId id="570" r:id="rId18"/>
    <p:sldId id="571" r:id="rId19"/>
    <p:sldId id="573" r:id="rId20"/>
    <p:sldId id="634" r:id="rId21"/>
    <p:sldId id="589" r:id="rId22"/>
    <p:sldId id="635" r:id="rId23"/>
    <p:sldId id="585" r:id="rId24"/>
    <p:sldId id="587" r:id="rId25"/>
    <p:sldId id="596" r:id="rId26"/>
    <p:sldId id="599" r:id="rId27"/>
    <p:sldId id="597" r:id="rId28"/>
    <p:sldId id="600" r:id="rId29"/>
    <p:sldId id="63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198EB"/>
    <a:srgbClr val="5F5F5F"/>
    <a:srgbClr val="628EE3"/>
    <a:srgbClr val="11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5481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3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8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52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96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83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797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235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66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24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38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4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AB7CD191-66E7-4640-A4E8-AB9557495B84}" type="slidenum">
              <a:rPr lang="zh-CN" altLang="en-US" smtClean="0">
                <a:latin typeface="Calibri" panose="020F0502020204030204" charset="0"/>
              </a:rPr>
              <a:t>2</a:t>
            </a:fld>
            <a:endParaRPr lang="en-US" altLang="zh-CN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98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211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3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加入此图例后，便于后续讲解</a:t>
            </a:r>
            <a:r>
              <a:rPr lang="en-US" altLang="zh-CN" dirty="0"/>
              <a:t>this</a:t>
            </a:r>
            <a:r>
              <a:rPr lang="zh-CN" altLang="en-US" dirty="0"/>
              <a:t>关键字指向当前对象的概念。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038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29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21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37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1272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1295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53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0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43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5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08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758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6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216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100ACD-FD38-435B-93FE-FF31ECDF37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3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9922" y="2012700"/>
            <a:ext cx="6722899" cy="189379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9922" y="4096590"/>
            <a:ext cx="6722899" cy="60147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1pPr>
            <a:lvl2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2pPr>
            <a:lvl3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3pPr>
            <a:lvl4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4pPr>
            <a:lvl5pPr>
              <a:defRPr b="1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896" y="1709738"/>
            <a:ext cx="5556503" cy="1524781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651" y="3634120"/>
            <a:ext cx="3814318" cy="6512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3"/>
          <p:cNvCxnSpPr>
            <a:cxnSpLocks noChangeShapeType="1"/>
          </p:cNvCxnSpPr>
          <p:nvPr userDrawn="1">
            <p:custDataLst>
              <p:tags r:id="rId1"/>
            </p:custDataLst>
          </p:nvPr>
        </p:nvCxnSpPr>
        <p:spPr bwMode="auto">
          <a:xfrm>
            <a:off x="0" y="3330563"/>
            <a:ext cx="8153399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4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auto">
          <a:xfrm>
            <a:off x="5073651" y="3368062"/>
            <a:ext cx="7118348" cy="0"/>
          </a:xfrm>
          <a:prstGeom prst="line">
            <a:avLst/>
          </a:prstGeom>
          <a:noFill/>
          <a:ln w="19050" algn="ctr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0064-1D3A-4468-A1B1-52CF93AA3DB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838200" y="365125"/>
            <a:ext cx="10515600" cy="917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38200" y="1678675"/>
            <a:ext cx="10515600" cy="44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0064-1D3A-4468-A1B1-52CF93AA3DB0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9EE8-1FE3-4EDB-A8CA-BA68A812CEF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6BABC2-1DD5-1F4E-BA92-50FBE83A7C1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365125"/>
            <a:ext cx="2819400" cy="698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幼圆" panose="02010509060101010101" charset="-122"/>
          <a:ea typeface="幼圆" panose="0201050906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image" Target="../media/image13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14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notesSlide" Target="../notesSlides/notesSlide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slideLayout" Target="../slideLayouts/slideLayout5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7" Type="http://schemas.openxmlformats.org/officeDocument/2006/relationships/image" Target="../media/image15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13.xml"/><Relationship Id="rId7" Type="http://schemas.openxmlformats.org/officeDocument/2006/relationships/image" Target="../media/image16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image" Target="../media/image21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30.xml"/><Relationship Id="rId7" Type="http://schemas.openxmlformats.org/officeDocument/2006/relationships/image" Target="../media/image22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7.xml"/><Relationship Id="rId7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4" Type="http://schemas.openxmlformats.org/officeDocument/2006/relationships/tags" Target="../tags/tag38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49.xml"/><Relationship Id="rId7" Type="http://schemas.openxmlformats.org/officeDocument/2006/relationships/image" Target="../media/image6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9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10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734628" y="3051810"/>
            <a:ext cx="6722745" cy="85471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面向对象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734628" y="4096385"/>
            <a:ext cx="6722745" cy="1074420"/>
          </a:xfrm>
        </p:spPr>
        <p:txBody>
          <a:bodyPr/>
          <a:lstStyle/>
          <a:p>
            <a:r>
              <a:rPr lang="en-US" altLang="zh-CN" dirty="0">
                <a:effectLst/>
                <a:sym typeface="+mn-ea"/>
              </a:rPr>
              <a:t>Java Platform Standard Edition</a:t>
            </a:r>
            <a:endParaRPr lang="en-US" altLang="zh-CN" dirty="0">
              <a:effectLst/>
            </a:endParaRPr>
          </a:p>
          <a:p>
            <a:endParaRPr lang="zh-CN" altLang="en-US" dirty="0">
              <a:effectLst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452880"/>
            <a:ext cx="5828665" cy="457581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类的定义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550160" y="1498600"/>
            <a:ext cx="2449195" cy="529590"/>
            <a:chOff x="4064" y="2384"/>
            <a:chExt cx="3857" cy="834"/>
          </a:xfrm>
        </p:grpSpPr>
        <p:sp>
          <p:nvSpPr>
            <p:cNvPr id="10" name="圆角矩形标注 9"/>
            <p:cNvSpPr/>
            <p:nvPr/>
          </p:nvSpPr>
          <p:spPr>
            <a:xfrm>
              <a:off x="5809" y="2384"/>
              <a:ext cx="2113" cy="835"/>
            </a:xfrm>
            <a:prstGeom prst="wedgeRoundRectCallout">
              <a:avLst>
                <a:gd name="adj1" fmla="val -71202"/>
                <a:gd name="adj2" fmla="val -24131"/>
                <a:gd name="adj3" fmla="val 1666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类名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064" y="2384"/>
              <a:ext cx="879" cy="425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50645" y="3430905"/>
            <a:ext cx="10226040" cy="2598420"/>
            <a:chOff x="2199" y="5403"/>
            <a:chExt cx="16104" cy="4092"/>
          </a:xfrm>
        </p:grpSpPr>
        <p:sp>
          <p:nvSpPr>
            <p:cNvPr id="8" name="矩形 7"/>
            <p:cNvSpPr/>
            <p:nvPr/>
          </p:nvSpPr>
          <p:spPr>
            <a:xfrm>
              <a:off x="2199" y="5640"/>
              <a:ext cx="8205" cy="3352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标注 11"/>
            <p:cNvSpPr/>
            <p:nvPr/>
          </p:nvSpPr>
          <p:spPr>
            <a:xfrm>
              <a:off x="11009" y="5403"/>
              <a:ext cx="7295" cy="4092"/>
            </a:xfrm>
            <a:prstGeom prst="wedgeRoundRectCallout">
              <a:avLst>
                <a:gd name="adj1" fmla="val -58265"/>
                <a:gd name="adj2" fmla="val -21501"/>
                <a:gd name="adj3" fmla="val 1666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方法：通过函数表示，又称实例方法。</a:t>
              </a:r>
            </a:p>
            <a:p>
              <a:pPr algn="l"/>
              <a:endParaRPr lang="zh-CN" altLang="en-US" sz="2000" dirty="0">
                <a:solidFill>
                  <a:schemeClr val="bg1"/>
                </a:solidFill>
                <a:latin typeface="+mn-ea"/>
                <a:cs typeface="Courier New" panose="02070309020205020404" pitchFamily="49" charset="0"/>
                <a:sym typeface="+mn-ea"/>
              </a:endParaRPr>
            </a:p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语法：</a:t>
              </a:r>
            </a:p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  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public 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返回值类型 方法名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形参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){</a:t>
              </a:r>
            </a:p>
            <a:p>
              <a:pPr algn="l"/>
              <a:r>
                <a:rPr lang="en-US" altLang="zh-CN" sz="200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    // </a:t>
              </a:r>
              <a:r>
                <a:rPr lang="zh-CN" altLang="en-US" sz="200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方法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的主体</a:t>
              </a:r>
            </a:p>
            <a:p>
              <a:pPr algn="l"/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  }</a:t>
              </a:r>
            </a:p>
            <a:p>
              <a:pPr algn="l"/>
              <a:endParaRPr lang="en-US" altLang="zh-CN" sz="2000" dirty="0">
                <a:solidFill>
                  <a:schemeClr val="bg1"/>
                </a:solidFill>
                <a:latin typeface="+mn-ea"/>
                <a:cs typeface="Courier New" panose="02070309020205020404" pitchFamily="49" charset="0"/>
                <a:sym typeface="+mn-ea"/>
              </a:endParaRPr>
            </a:p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注意：不再书写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static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，后续详解。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351280" y="1452880"/>
            <a:ext cx="10225405" cy="1828800"/>
            <a:chOff x="2200" y="2288"/>
            <a:chExt cx="16103" cy="2880"/>
          </a:xfrm>
        </p:grpSpPr>
        <p:sp>
          <p:nvSpPr>
            <p:cNvPr id="7" name="矩形 6"/>
            <p:cNvSpPr/>
            <p:nvPr/>
          </p:nvSpPr>
          <p:spPr>
            <a:xfrm>
              <a:off x="2200" y="3280"/>
              <a:ext cx="8204" cy="1889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标注 12"/>
            <p:cNvSpPr/>
            <p:nvPr/>
          </p:nvSpPr>
          <p:spPr>
            <a:xfrm>
              <a:off x="11009" y="2288"/>
              <a:ext cx="7295" cy="2881"/>
            </a:xfrm>
            <a:prstGeom prst="wedgeRoundRectCallout">
              <a:avLst>
                <a:gd name="adj1" fmla="val -58265"/>
                <a:gd name="adj2" fmla="val 20739"/>
                <a:gd name="adj3" fmla="val 1666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属性：通过变量表示，又称实例变量。</a:t>
              </a:r>
            </a:p>
            <a:p>
              <a:pPr algn="l"/>
              <a:endParaRPr lang="zh-CN" altLang="en-US" sz="2000" dirty="0">
                <a:solidFill>
                  <a:schemeClr val="bg1"/>
                </a:solidFill>
                <a:latin typeface="+mn-ea"/>
                <a:cs typeface="Courier New" panose="02070309020205020404" pitchFamily="49" charset="0"/>
                <a:sym typeface="+mn-ea"/>
              </a:endParaRPr>
            </a:p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语法：数据类型 属性名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;</a:t>
              </a:r>
            </a:p>
            <a:p>
              <a:pPr algn="l"/>
              <a:endParaRPr lang="en-US" altLang="zh-CN" sz="2000" dirty="0">
                <a:solidFill>
                  <a:schemeClr val="bg1"/>
                </a:solidFill>
                <a:latin typeface="+mn-ea"/>
                <a:cs typeface="Courier New" panose="02070309020205020404" pitchFamily="49" charset="0"/>
                <a:sym typeface="+mn-ea"/>
              </a:endParaRPr>
            </a:p>
            <a:p>
              <a:pPr algn="l"/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位置：类的内部，方法的外部。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对象的创建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399665"/>
            <a:ext cx="10515600" cy="3886200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7" name="组合 6"/>
          <p:cNvGrpSpPr/>
          <p:nvPr/>
        </p:nvGrpSpPr>
        <p:grpSpPr>
          <a:xfrm>
            <a:off x="2981325" y="3133090"/>
            <a:ext cx="4296410" cy="476250"/>
            <a:chOff x="4695" y="4934"/>
            <a:chExt cx="6766" cy="750"/>
          </a:xfrm>
        </p:grpSpPr>
        <p:sp>
          <p:nvSpPr>
            <p:cNvPr id="10" name="圆角矩形标注 9"/>
            <p:cNvSpPr/>
            <p:nvPr/>
          </p:nvSpPr>
          <p:spPr>
            <a:xfrm>
              <a:off x="7477" y="4934"/>
              <a:ext cx="3984" cy="751"/>
            </a:xfrm>
            <a:prstGeom prst="wedgeRoundRectCallout">
              <a:avLst>
                <a:gd name="adj1" fmla="val -60993"/>
                <a:gd name="adj2" fmla="val -19507"/>
                <a:gd name="adj3" fmla="val 1666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基于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Dog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类创建对象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695" y="4934"/>
              <a:ext cx="1910" cy="425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29410" y="3625850"/>
            <a:ext cx="8024495" cy="955040"/>
            <a:chOff x="2566" y="5710"/>
            <a:chExt cx="12637" cy="1504"/>
          </a:xfrm>
        </p:grpSpPr>
        <p:sp>
          <p:nvSpPr>
            <p:cNvPr id="13" name="矩形 12"/>
            <p:cNvSpPr/>
            <p:nvPr/>
          </p:nvSpPr>
          <p:spPr>
            <a:xfrm>
              <a:off x="2566" y="5710"/>
              <a:ext cx="4262" cy="1505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标注 14"/>
            <p:cNvSpPr/>
            <p:nvPr/>
          </p:nvSpPr>
          <p:spPr>
            <a:xfrm>
              <a:off x="7477" y="5801"/>
              <a:ext cx="7727" cy="751"/>
            </a:xfrm>
            <a:prstGeom prst="wedgeRoundRectCallout">
              <a:avLst>
                <a:gd name="adj1" fmla="val -55940"/>
                <a:gd name="adj2" fmla="val 22303"/>
                <a:gd name="adj3" fmla="val 1666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访问属性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：对象名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.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属性名 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= 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值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; //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赋值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29410" y="5287010"/>
            <a:ext cx="5647690" cy="541020"/>
            <a:chOff x="2566" y="8326"/>
            <a:chExt cx="8894" cy="852"/>
          </a:xfrm>
        </p:grpSpPr>
        <p:sp>
          <p:nvSpPr>
            <p:cNvPr id="17" name="矩形 16"/>
            <p:cNvSpPr/>
            <p:nvPr/>
          </p:nvSpPr>
          <p:spPr>
            <a:xfrm>
              <a:off x="2566" y="8326"/>
              <a:ext cx="2678" cy="808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标注 18"/>
            <p:cNvSpPr/>
            <p:nvPr/>
          </p:nvSpPr>
          <p:spPr>
            <a:xfrm>
              <a:off x="5796" y="8426"/>
              <a:ext cx="5665" cy="752"/>
            </a:xfrm>
            <a:prstGeom prst="wedgeRoundRectCallout">
              <a:avLst>
                <a:gd name="adj1" fmla="val -58314"/>
                <a:gd name="adj2" fmla="val -22606"/>
                <a:gd name="adj3" fmla="val 1666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调用方法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：对象名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.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方法名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();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29410" y="1430655"/>
            <a:ext cx="5648325" cy="1971675"/>
            <a:chOff x="2566" y="2253"/>
            <a:chExt cx="8895" cy="3105"/>
          </a:xfrm>
        </p:grpSpPr>
        <p:sp>
          <p:nvSpPr>
            <p:cNvPr id="26" name="圆角矩形标注 25"/>
            <p:cNvSpPr/>
            <p:nvPr/>
          </p:nvSpPr>
          <p:spPr>
            <a:xfrm>
              <a:off x="3833" y="2253"/>
              <a:ext cx="7628" cy="1293"/>
            </a:xfrm>
            <a:prstGeom prst="wedgeRoundRectCallout">
              <a:avLst>
                <a:gd name="adj1" fmla="val -55715"/>
                <a:gd name="adj2" fmla="val 50266"/>
                <a:gd name="adj3" fmla="val 1666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将对象保存在相同类型的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myDog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变量中，</a:t>
              </a: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myDog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变量称为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“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对象名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”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或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“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引用名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”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2566" y="4934"/>
              <a:ext cx="1791" cy="425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29410" y="4246245"/>
            <a:ext cx="9724390" cy="822325"/>
            <a:chOff x="2566" y="6687"/>
            <a:chExt cx="15314" cy="1295"/>
          </a:xfrm>
        </p:grpSpPr>
        <p:sp>
          <p:nvSpPr>
            <p:cNvPr id="16" name="矩形 15"/>
            <p:cNvSpPr/>
            <p:nvPr/>
          </p:nvSpPr>
          <p:spPr>
            <a:xfrm>
              <a:off x="2566" y="7558"/>
              <a:ext cx="15314" cy="425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圆角矩形标注 2"/>
            <p:cNvSpPr/>
            <p:nvPr/>
          </p:nvSpPr>
          <p:spPr>
            <a:xfrm>
              <a:off x="10645" y="6687"/>
              <a:ext cx="6951" cy="751"/>
            </a:xfrm>
            <a:prstGeom prst="wedgeRoundRectCallout">
              <a:avLst>
                <a:gd name="adj1" fmla="val -57480"/>
                <a:gd name="adj2" fmla="val 42467"/>
                <a:gd name="adj3" fmla="val 16667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访问属性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：对象名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.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属性名</a:t>
              </a:r>
              <a:r>
                <a:rPr lang="en-US" altLang="zh-CN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; //</a:t>
              </a:r>
              <a:r>
                <a:rPr lang="zh-CN" altLang="en-US" sz="2000" dirty="0">
                  <a:solidFill>
                    <a:schemeClr val="bg1"/>
                  </a:solidFill>
                  <a:latin typeface="+mn-ea"/>
                  <a:cs typeface="Courier New" panose="02070309020205020404" pitchFamily="49" charset="0"/>
                  <a:sym typeface="+mn-ea"/>
                </a:rPr>
                <a:t>取值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类与对象的关系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29385"/>
            <a:ext cx="1051560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类：定义了对象应具有的特征和行为，类是对象的模板。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对象：拥有多个特征和行为的实体，对象是类的实例。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242820" y="2009140"/>
            <a:ext cx="7706360" cy="1955800"/>
            <a:chOff x="3264" y="2804"/>
            <a:chExt cx="12136" cy="3080"/>
          </a:xfrm>
        </p:grpSpPr>
        <p:sp>
          <p:nvSpPr>
            <p:cNvPr id="4" name="圆角矩形 3"/>
            <p:cNvSpPr/>
            <p:nvPr/>
          </p:nvSpPr>
          <p:spPr>
            <a:xfrm>
              <a:off x="3264" y="3204"/>
              <a:ext cx="3672" cy="228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/>
                <a:t>类：模板</a:t>
              </a:r>
              <a:endParaRPr lang="en-US" altLang="zh-CN" sz="2400"/>
            </a:p>
            <a:p>
              <a:pPr algn="ctr"/>
              <a:r>
                <a:rPr lang="zh-CN" altLang="en-US" sz="2400"/>
                <a:t>（一个）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928" y="2804"/>
              <a:ext cx="4472" cy="3080"/>
              <a:chOff x="10040" y="2756"/>
              <a:chExt cx="4472" cy="3080"/>
            </a:xfrm>
          </p:grpSpPr>
          <p:sp>
            <p:nvSpPr>
              <p:cNvPr id="5" name="圆角矩形 4"/>
              <p:cNvSpPr/>
              <p:nvPr/>
            </p:nvSpPr>
            <p:spPr>
              <a:xfrm>
                <a:off x="10040" y="2756"/>
                <a:ext cx="3672" cy="228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10240" y="2956"/>
                <a:ext cx="3672" cy="228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0440" y="3156"/>
                <a:ext cx="3672" cy="228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10640" y="3356"/>
                <a:ext cx="3672" cy="228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/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10840" y="3556"/>
                <a:ext cx="3672" cy="2280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/>
                  <a:t>对象：实例</a:t>
                </a:r>
              </a:p>
              <a:p>
                <a:pPr algn="ctr"/>
                <a:r>
                  <a:rPr lang="zh-CN" altLang="en-US" sz="2400"/>
                  <a:t>（多个）</a:t>
                </a:r>
              </a:p>
            </p:txBody>
          </p:sp>
        </p:grpSp>
        <p:sp>
          <p:nvSpPr>
            <p:cNvPr id="11" name="右箭头 10"/>
            <p:cNvSpPr/>
            <p:nvPr/>
          </p:nvSpPr>
          <p:spPr>
            <a:xfrm>
              <a:off x="7135" y="4044"/>
              <a:ext cx="3593" cy="600"/>
            </a:xfrm>
            <a:prstGeom prst="rightArrow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04" y="3324"/>
              <a:ext cx="1256" cy="7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/>
                <a:t>创建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实例变量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798445"/>
            <a:ext cx="10514965" cy="252285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内容占位符 9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51560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思考：之前学习局部变量时，要求必须先赋值再使用，否则编译错误。对于实例变量而言，未赋值并不会编译错误，能否直接访问？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870315" y="2277745"/>
            <a:ext cx="3062605" cy="211899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sym typeface="+mn-ea"/>
              </a:rPr>
              <a:t>实例变量的默认值：</a:t>
            </a:r>
            <a:endParaRPr lang="en-US" altLang="zh-CN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  整数：</a:t>
            </a:r>
            <a:r>
              <a:rPr lang="en-US" altLang="zh-CN" sz="2000" dirty="0">
                <a:sym typeface="+mn-ea"/>
              </a:rPr>
              <a:t>0</a:t>
            </a:r>
          </a:p>
          <a:p>
            <a:pPr algn="l"/>
            <a:r>
              <a:rPr lang="zh-CN" altLang="en-US" sz="2000" dirty="0">
                <a:sym typeface="+mn-ea"/>
              </a:rPr>
              <a:t>  小数：</a:t>
            </a:r>
            <a:r>
              <a:rPr lang="en-US" altLang="zh-CN" sz="2000" dirty="0">
                <a:sym typeface="+mn-ea"/>
              </a:rPr>
              <a:t>0.0</a:t>
            </a:r>
          </a:p>
          <a:p>
            <a:pPr algn="l"/>
            <a:r>
              <a:rPr lang="zh-CN" altLang="en-US" sz="2000" dirty="0">
                <a:sym typeface="+mn-ea"/>
              </a:rPr>
              <a:t>  字符：</a:t>
            </a:r>
            <a:r>
              <a:rPr lang="en-US" altLang="zh-CN" sz="2000" dirty="0">
                <a:sym typeface="+mn-ea"/>
              </a:rPr>
              <a:t>\u0000 </a:t>
            </a:r>
            <a:r>
              <a:rPr lang="zh-CN" altLang="en-US" sz="2000" dirty="0">
                <a:sym typeface="+mn-ea"/>
              </a:rPr>
              <a:t>（空格）</a:t>
            </a:r>
          </a:p>
          <a:p>
            <a:pPr algn="l"/>
            <a:r>
              <a:rPr lang="zh-CN" altLang="en-US" sz="2000" dirty="0">
                <a:sym typeface="+mn-ea"/>
              </a:rPr>
              <a:t>  布尔：</a:t>
            </a:r>
            <a:r>
              <a:rPr lang="en-US" altLang="zh-CN" sz="2000" dirty="0">
                <a:sym typeface="+mn-ea"/>
              </a:rPr>
              <a:t>false</a:t>
            </a:r>
          </a:p>
          <a:p>
            <a:pPr algn="l"/>
            <a:r>
              <a:rPr lang="zh-CN" altLang="en-US" sz="2000" dirty="0">
                <a:sym typeface="+mn-ea"/>
              </a:rPr>
              <a:t>  其它</a:t>
            </a:r>
            <a:r>
              <a:rPr lang="en-US" altLang="zh-CN" sz="2000" dirty="0">
                <a:sym typeface="+mn-ea"/>
              </a:rPr>
              <a:t>(</a:t>
            </a:r>
            <a:r>
              <a:rPr lang="zh-CN" altLang="en-US" sz="2000" dirty="0">
                <a:sym typeface="+mn-ea"/>
              </a:rPr>
              <a:t>引用类型</a:t>
            </a:r>
            <a:r>
              <a:rPr lang="en-US" altLang="zh-CN" sz="2000" dirty="0">
                <a:sym typeface="+mn-ea"/>
              </a:rPr>
              <a:t>)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null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4244975" y="5055235"/>
            <a:ext cx="3703320" cy="72580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000" dirty="0">
                <a:sym typeface="+mn-ea"/>
              </a:rPr>
              <a:t>运行结果：</a:t>
            </a:r>
            <a:r>
              <a:rPr lang="en-US" altLang="zh-CN" sz="2000" dirty="0">
                <a:sym typeface="+mn-ea"/>
              </a:rPr>
              <a:t>null   0   null   </a:t>
            </a:r>
            <a:r>
              <a:rPr lang="en-US" altLang="zh-CN" sz="2000" dirty="0" err="1">
                <a:sym typeface="+mn-ea"/>
              </a:rPr>
              <a:t>null</a:t>
            </a:r>
            <a:endParaRPr lang="en-US" altLang="zh-CN" sz="20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实例变量与局部变量的区别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3899057732"/>
              </p:ext>
            </p:extLst>
          </p:nvPr>
        </p:nvGraphicFramePr>
        <p:xfrm>
          <a:off x="838200" y="1510665"/>
          <a:ext cx="10515600" cy="408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883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zh-CN" altLang="en-US" sz="2000" b="1" u="none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800" b="1" u="none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局部变量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800" b="1" u="none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成员变量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78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 dirty="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定义位置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方法或方法内的结构当中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类的内部，方法的外部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0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默认值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 dirty="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无默认值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 dirty="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字面值（与数组相同）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04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使用范围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 dirty="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从定义行到</a:t>
                      </a:r>
                      <a:r>
                        <a:rPr lang="zh-CN" altLang="en-US" sz="2000" b="0" u="none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包含其所在结构</a:t>
                      </a:r>
                      <a:r>
                        <a:rPr lang="zh-CN" altLang="en-US" sz="2000" b="0" u="none" dirty="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结束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 dirty="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本类有效</a:t>
                      </a: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05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命名冲突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 dirty="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不允许重名</a:t>
                      </a:r>
                    </a:p>
                  </a:txBody>
                  <a:tcPr marL="0" marR="0" marT="0" marB="1"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0" u="none" dirty="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可重名，局部变量优先</a:t>
                      </a:r>
                      <a:r>
                        <a:rPr lang="en-US" altLang="zh-CN" sz="2000" b="0" u="none" dirty="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zh-CN" altLang="en-US" sz="2000" b="0" u="none" dirty="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就近原则</a:t>
                      </a:r>
                      <a:r>
                        <a:rPr lang="en-US" altLang="zh-CN" sz="2000" b="0" u="none" dirty="0">
                          <a:solidFill>
                            <a:srgbClr val="5F5F5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lang="zh-CN" altLang="en-US" sz="2000" b="0" u="none" dirty="0">
                        <a:solidFill>
                          <a:srgbClr val="5F5F5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1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实例方法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12800" y="1393825"/>
            <a:ext cx="1051560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ym typeface="+mn-ea"/>
              </a:rPr>
              <a:t>对象的实例方法</a:t>
            </a:r>
            <a:r>
              <a:rPr lang="zh-CN" altLang="en-US" dirty="0">
                <a:solidFill>
                  <a:schemeClr val="tx1"/>
                </a:solidFill>
              </a:rPr>
              <a:t>包含两部分：方法的声明和方法的实现。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方法的声明：</a:t>
            </a:r>
          </a:p>
          <a:p>
            <a:pPr lvl="2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代表对象能做什么</a:t>
            </a:r>
            <a:r>
              <a:rPr lang="zh-CN" altLang="en-US" dirty="0"/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lvl="2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组成：修饰符  返回值类型  方法名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形参列表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lvl="2"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方法的实现：</a:t>
            </a:r>
          </a:p>
          <a:p>
            <a:pPr lvl="2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代表对象怎么做：即如何实现对应的功能。</a:t>
            </a:r>
          </a:p>
          <a:p>
            <a:pPr lvl="2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组成：</a:t>
            </a:r>
            <a:r>
              <a:rPr lang="en-US" altLang="zh-CN" dirty="0">
                <a:solidFill>
                  <a:schemeClr val="tx1"/>
                </a:solidFill>
              </a:rPr>
              <a:t>{}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课堂案例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51560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定义学生类：</a:t>
            </a:r>
          </a:p>
          <a:p>
            <a:pPr lvl="2" algn="l">
              <a:lnSpc>
                <a:spcPct val="130000"/>
              </a:lnSpc>
              <a:spcBef>
                <a:spcPts val="1000"/>
              </a:spcBef>
            </a:pPr>
            <a:r>
              <a:rPr lang="zh-CN" altLang="en-US" sz="2160" dirty="0">
                <a:solidFill>
                  <a:schemeClr val="tx1"/>
                </a:solidFill>
              </a:rPr>
              <a:t>属性：姓名(name)、年龄(age)、性别(sex)、分数(score)</a:t>
            </a:r>
          </a:p>
          <a:p>
            <a:pPr lvl="2" algn="l">
              <a:lnSpc>
                <a:spcPct val="130000"/>
              </a:lnSpc>
              <a:spcBef>
                <a:spcPts val="1000"/>
              </a:spcBef>
            </a:pPr>
            <a:r>
              <a:rPr lang="zh-CN" altLang="en-US" sz="2160" dirty="0">
                <a:solidFill>
                  <a:schemeClr val="tx1"/>
                </a:solidFill>
              </a:rPr>
              <a:t>方法：打招呼(sayHi) </a:t>
            </a:r>
            <a:r>
              <a:rPr lang="en-US" altLang="zh-CN" sz="2160" dirty="0">
                <a:solidFill>
                  <a:schemeClr val="tx1"/>
                </a:solidFill>
              </a:rPr>
              <a:t>//</a:t>
            </a:r>
            <a:r>
              <a:rPr lang="zh-CN" altLang="en-US" sz="2160" dirty="0">
                <a:solidFill>
                  <a:schemeClr val="tx1"/>
                </a:solidFill>
              </a:rPr>
              <a:t>打印学生所有信息</a:t>
            </a:r>
          </a:p>
          <a:p>
            <a:pPr lvl="2" algn="l">
              <a:lnSpc>
                <a:spcPct val="130000"/>
              </a:lnSpc>
              <a:spcBef>
                <a:spcPts val="1000"/>
              </a:spcBef>
            </a:pPr>
            <a:endParaRPr lang="zh-CN" altLang="en-US" sz="2160" dirty="0">
              <a:solidFill>
                <a:schemeClr val="tx1"/>
              </a:solidFill>
            </a:endParaRPr>
          </a:p>
          <a:p>
            <a:pPr marL="228600" lvl="2" algn="l"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创建多个学生对象，为其各个属性赋值，并调用方法。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方法重载概念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503045"/>
            <a:ext cx="5676265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有些情况下，对象的同一种行为可能存在多种实现过程。</a:t>
            </a:r>
          </a:p>
          <a:p>
            <a:pPr>
              <a:lnSpc>
                <a:spcPct val="130000"/>
              </a:lnSpc>
            </a:pPr>
            <a:endParaRPr lang="zh-CN" altLang="en-US" b="0" dirty="0">
              <a:ln>
                <a:noFill/>
              </a:ln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b="0" dirty="0">
                <a:ln>
                  <a:noFill/>
                </a:ln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例如：人对象的吃行为，吃饭和吃药的过程就存在差异。</a:t>
            </a:r>
            <a:endParaRPr lang="en-US" altLang="zh-CN" dirty="0">
              <a:sym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sz="1665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665" dirty="0">
              <a:solidFill>
                <a:schemeClr val="tx1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1412875" y="4437380"/>
            <a:ext cx="3681095" cy="1297305"/>
          </a:xfrm>
          <a:prstGeom prst="wedgeRoundRectCallout">
            <a:avLst>
              <a:gd name="adj1" fmla="val 60695"/>
              <a:gd name="adj2" fmla="val -23225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到底采用哪种实现形式，</a:t>
            </a:r>
          </a:p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需要取决于调用者给定的参数。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5155" y="1503045"/>
            <a:ext cx="4398645" cy="48183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方法重载</a:t>
            </a:r>
            <a:endParaRPr lang="en-US" altLang="zh-CN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51560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重载（</a:t>
            </a:r>
            <a:r>
              <a:rPr lang="en-US" altLang="zh-CN" dirty="0">
                <a:solidFill>
                  <a:schemeClr val="tx1"/>
                </a:solidFill>
              </a:rPr>
              <a:t>Overload</a:t>
            </a:r>
            <a:r>
              <a:rPr lang="zh-CN" altLang="en-US" dirty="0">
                <a:solidFill>
                  <a:schemeClr val="tx1"/>
                </a:solidFill>
              </a:rPr>
              <a:t>）：一个类中定义多个相同名称的方法。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要求：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1198EB"/>
                </a:solidFill>
              </a:rPr>
              <a:t>方法名称相同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rgbClr val="1198EB"/>
                </a:solidFill>
              </a:rPr>
              <a:t>参数列表不同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/>
              <a:t>类型、个数</a:t>
            </a:r>
            <a:r>
              <a:rPr lang="zh-CN" altLang="en-US" dirty="0">
                <a:solidFill>
                  <a:schemeClr val="tx1"/>
                </a:solidFill>
              </a:rPr>
              <a:t>、顺序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与访问修饰符、返回值类型无关。</a:t>
            </a:r>
          </a:p>
          <a:p>
            <a:pPr lvl="0">
              <a:lnSpc>
                <a:spcPct val="130000"/>
              </a:lnSpc>
            </a:pPr>
            <a:r>
              <a:rPr lang="zh-CN" altLang="en-US" dirty="0">
                <a:sym typeface="+mn-ea"/>
              </a:rPr>
              <a:t>调用带有重载的方法时，需要根据传入的实参去找到与之匹配的方法。</a:t>
            </a:r>
          </a:p>
          <a:p>
            <a:pPr lvl="0">
              <a:lnSpc>
                <a:spcPct val="130000"/>
              </a:lnSpc>
            </a:pPr>
            <a:r>
              <a:rPr lang="zh-CN" altLang="en-US" dirty="0">
                <a:sym typeface="+mn-ea"/>
              </a:rPr>
              <a:t>好处：屏蔽使用差异，灵活、方便。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代码调错</a:t>
            </a:r>
            <a:endParaRPr lang="en-US" altLang="zh-CN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51560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思考：以下方法是不是重载？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public void m(int a){}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public void m(int b){}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R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400" dirty="0">
                <a:sym typeface="+mn-ea"/>
              </a:rPr>
              <a:t>两个方法的方法名称和参数列表都相同，只有参数名称不一样，编译报错。</a:t>
            </a:r>
            <a:endParaRPr kumimoji="0" lang="zh-CN" altLang="en-US" sz="2400" i="0" u="none" strike="noStrike" cap="none" normalizeH="0" baseline="0" dirty="0"/>
          </a:p>
          <a:p>
            <a:pPr marR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400" dirty="0">
                <a:sym typeface="+mn-ea"/>
              </a:rPr>
              <a:t>注意：只是参数名称</a:t>
            </a:r>
            <a:r>
              <a:rPr lang="zh-CN" altLang="en-US" dirty="0">
                <a:sym typeface="+mn-ea"/>
              </a:rPr>
              <a:t>不同</a:t>
            </a:r>
            <a:r>
              <a:rPr lang="zh-CN" altLang="en-US" sz="2400" dirty="0">
                <a:sym typeface="+mn-ea"/>
              </a:rPr>
              <a:t>，并不能构成方法的重载。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77222" y="1081737"/>
            <a:ext cx="2875743" cy="628196"/>
          </a:xfrm>
          <a:prstGeom prst="rect">
            <a:avLst/>
          </a:prstGeom>
          <a:noFill/>
        </p:spPr>
        <p:txBody>
          <a:bodyPr wrap="square">
            <a:normAutofit lnSpcReduction="10000"/>
          </a:bodyPr>
          <a:lstStyle/>
          <a:p>
            <a:pPr>
              <a:defRPr/>
            </a:pPr>
            <a:r>
              <a:rPr lang="en-US" altLang="zh-CN" sz="3600" spc="169">
                <a:solidFill>
                  <a:schemeClr val="bg1">
                    <a:lumMod val="85000"/>
                  </a:schemeClr>
                </a:solidFill>
              </a:rPr>
              <a:t>CONTENTS</a:t>
            </a:r>
          </a:p>
        </p:txBody>
      </p:sp>
      <p:sp>
        <p:nvSpPr>
          <p:cNvPr id="15" name="文本框 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2805" y="335105"/>
            <a:ext cx="2154977" cy="96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rmAutofit fontScale="70000" lnSpcReduction="2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5400" b="1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rPr>
              <a:t>课程目标</a:t>
            </a:r>
          </a:p>
        </p:txBody>
      </p:sp>
      <p:grpSp>
        <p:nvGrpSpPr>
          <p:cNvPr id="10" name="组合 9"/>
          <p:cNvGrpSpPr/>
          <p:nvPr>
            <p:custDataLst>
              <p:tags r:id="rId4"/>
            </p:custDataLst>
          </p:nvPr>
        </p:nvGrpSpPr>
        <p:grpSpPr>
          <a:xfrm>
            <a:off x="806674" y="1998153"/>
            <a:ext cx="4976511" cy="1292397"/>
            <a:chOff x="91325" y="1705186"/>
            <a:chExt cx="4790225" cy="1244019"/>
          </a:xfrm>
        </p:grpSpPr>
        <p:grpSp>
          <p:nvGrpSpPr>
            <p:cNvPr id="2" name="组合 1"/>
            <p:cNvGrpSpPr/>
            <p:nvPr/>
          </p:nvGrpSpPr>
          <p:grpSpPr>
            <a:xfrm>
              <a:off x="91325" y="1888738"/>
              <a:ext cx="4790225" cy="733163"/>
              <a:chOff x="91325" y="1888738"/>
              <a:chExt cx="4790225" cy="733163"/>
            </a:xfrm>
          </p:grpSpPr>
          <p:sp>
            <p:nvSpPr>
              <p:cNvPr id="3080" name="MH_Text_1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1547529" y="1888738"/>
                <a:ext cx="3334021" cy="733163"/>
              </a:xfrm>
              <a:custGeom>
                <a:avLst/>
                <a:gdLst>
                  <a:gd name="T0" fmla="*/ 0 w 3882059"/>
                  <a:gd name="T1" fmla="*/ 0 h 805263"/>
                  <a:gd name="T2" fmla="*/ 3893666 w 3882059"/>
                  <a:gd name="T3" fmla="*/ 0 h 805263"/>
                  <a:gd name="T4" fmla="*/ 3893666 w 3882059"/>
                  <a:gd name="T5" fmla="*/ 800476 h 805263"/>
                  <a:gd name="T6" fmla="*/ 0 w 3882059"/>
                  <a:gd name="T7" fmla="*/ 800476 h 8052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82059"/>
                  <a:gd name="T13" fmla="*/ 0 h 805263"/>
                  <a:gd name="T14" fmla="*/ 3882059 w 3882059"/>
                  <a:gd name="T15" fmla="*/ 805263 h 8052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82059" h="805263">
                    <a:moveTo>
                      <a:pt x="0" y="0"/>
                    </a:moveTo>
                    <a:lnTo>
                      <a:pt x="3882059" y="0"/>
                    </a:lnTo>
                    <a:lnTo>
                      <a:pt x="3882059" y="805263"/>
                    </a:lnTo>
                    <a:lnTo>
                      <a:pt x="0" y="805263"/>
                    </a:lnTo>
                  </a:path>
                </a:pathLst>
              </a:custGeom>
              <a:noFill/>
              <a:ln w="12700" algn="ctr">
                <a:solidFill>
                  <a:schemeClr val="accent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4923" tIns="0" rIns="75928" bIns="0"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charset="-122"/>
                    <a:ea typeface="幼圆" panose="02010509060101010101" charset="-122"/>
                  </a:rPr>
                  <a:t>什么是对象</a:t>
                </a:r>
              </a:p>
            </p:txBody>
          </p:sp>
          <p:sp>
            <p:nvSpPr>
              <p:cNvPr id="3081" name="MH_SubTitle_1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91325" y="1982733"/>
                <a:ext cx="1367993" cy="601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 b="1" dirty="0">
                    <a:solidFill>
                      <a:schemeClr val="accent1"/>
                    </a:solidFill>
                    <a:latin typeface="+mn-lt"/>
                    <a:ea typeface="+mn-ea"/>
                  </a:rPr>
                  <a:t>ITEMS</a:t>
                </a:r>
              </a:p>
            </p:txBody>
          </p:sp>
        </p:grpSp>
        <p:sp>
          <p:nvSpPr>
            <p:cNvPr id="62" name="MH_Other_3"/>
            <p:cNvSpPr txBox="1"/>
            <p:nvPr>
              <p:custDataLst>
                <p:tags r:id="rId25"/>
              </p:custDataLst>
            </p:nvPr>
          </p:nvSpPr>
          <p:spPr>
            <a:xfrm>
              <a:off x="1148411" y="1705186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1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6408814" y="1998153"/>
            <a:ext cx="4976511" cy="1292397"/>
            <a:chOff x="91325" y="2952694"/>
            <a:chExt cx="4790225" cy="1244019"/>
          </a:xfrm>
        </p:grpSpPr>
        <p:grpSp>
          <p:nvGrpSpPr>
            <p:cNvPr id="3" name="组合 2"/>
            <p:cNvGrpSpPr/>
            <p:nvPr/>
          </p:nvGrpSpPr>
          <p:grpSpPr>
            <a:xfrm>
              <a:off x="91325" y="3136246"/>
              <a:ext cx="4790225" cy="733163"/>
              <a:chOff x="91325" y="3136246"/>
              <a:chExt cx="4790225" cy="733163"/>
            </a:xfrm>
          </p:grpSpPr>
          <p:sp>
            <p:nvSpPr>
              <p:cNvPr id="25" name="MH_Text_1"/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1547529" y="3136246"/>
                <a:ext cx="3334021" cy="733163"/>
              </a:xfrm>
              <a:custGeom>
                <a:avLst/>
                <a:gdLst>
                  <a:gd name="T0" fmla="*/ 0 w 3882059"/>
                  <a:gd name="T1" fmla="*/ 0 h 805263"/>
                  <a:gd name="T2" fmla="*/ 3893666 w 3882059"/>
                  <a:gd name="T3" fmla="*/ 0 h 805263"/>
                  <a:gd name="T4" fmla="*/ 3893666 w 3882059"/>
                  <a:gd name="T5" fmla="*/ 800476 h 805263"/>
                  <a:gd name="T6" fmla="*/ 0 w 3882059"/>
                  <a:gd name="T7" fmla="*/ 800476 h 8052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82059"/>
                  <a:gd name="T13" fmla="*/ 0 h 805263"/>
                  <a:gd name="T14" fmla="*/ 3882059 w 3882059"/>
                  <a:gd name="T15" fmla="*/ 805263 h 8052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82059" h="805263">
                    <a:moveTo>
                      <a:pt x="0" y="0"/>
                    </a:moveTo>
                    <a:lnTo>
                      <a:pt x="3882059" y="0"/>
                    </a:lnTo>
                    <a:lnTo>
                      <a:pt x="3882059" y="805263"/>
                    </a:lnTo>
                    <a:lnTo>
                      <a:pt x="0" y="805263"/>
                    </a:lnTo>
                  </a:path>
                </a:pathLst>
              </a:custGeom>
              <a:noFill/>
              <a:ln w="12700" algn="ctr">
                <a:solidFill>
                  <a:schemeClr val="accent1"/>
                </a:solidFill>
                <a:prstDash val="dash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4923" tIns="0" rIns="75928" bIns="0" anchor="ctr">
                <a:norm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幼圆" panose="02010509060101010101" charset="-122"/>
                    <a:ea typeface="幼圆" panose="02010509060101010101" charset="-122"/>
                  </a:rPr>
                  <a:t>什么是类</a:t>
                </a:r>
              </a:p>
            </p:txBody>
          </p:sp>
          <p:sp>
            <p:nvSpPr>
              <p:cNvPr id="26" name="MH_SubTitle_1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91325" y="3230241"/>
                <a:ext cx="1367993" cy="601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norm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1800" b="1">
                    <a:solidFill>
                      <a:schemeClr val="accent1"/>
                    </a:solidFill>
                    <a:latin typeface="+mn-lt"/>
                    <a:ea typeface="+mn-ea"/>
                  </a:rPr>
                  <a:t>ITEMS</a:t>
                </a:r>
              </a:p>
            </p:txBody>
          </p:sp>
        </p:grpSp>
        <p:sp>
          <p:nvSpPr>
            <p:cNvPr id="27" name="MH_Other_3"/>
            <p:cNvSpPr txBox="1"/>
            <p:nvPr>
              <p:custDataLst>
                <p:tags r:id="rId22"/>
              </p:custDataLst>
            </p:nvPr>
          </p:nvSpPr>
          <p:spPr>
            <a:xfrm>
              <a:off x="1148411" y="2952694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2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6"/>
            </p:custDataLst>
          </p:nvPr>
        </p:nvGrpSpPr>
        <p:grpSpPr>
          <a:xfrm>
            <a:off x="806674" y="3462345"/>
            <a:ext cx="4976511" cy="1292397"/>
            <a:chOff x="91325" y="4200202"/>
            <a:chExt cx="4790225" cy="1244019"/>
          </a:xfrm>
        </p:grpSpPr>
        <p:sp>
          <p:nvSpPr>
            <p:cNvPr id="29" name="MH_Text_1"/>
            <p:cNvSpPr/>
            <p:nvPr>
              <p:custDataLst>
                <p:tags r:id="rId19"/>
              </p:custDataLst>
            </p:nvPr>
          </p:nvSpPr>
          <p:spPr bwMode="auto">
            <a:xfrm>
              <a:off x="1547529" y="4383754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类的组成</a:t>
              </a:r>
            </a:p>
          </p:txBody>
        </p:sp>
        <p:sp>
          <p:nvSpPr>
            <p:cNvPr id="30" name="MH_SubTitle_1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91325" y="4477749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</a:rPr>
                <a:t>ITEMS</a:t>
              </a:r>
            </a:p>
          </p:txBody>
        </p:sp>
        <p:sp>
          <p:nvSpPr>
            <p:cNvPr id="31" name="MH_Other_3"/>
            <p:cNvSpPr txBox="1"/>
            <p:nvPr>
              <p:custDataLst>
                <p:tags r:id="rId21"/>
              </p:custDataLst>
            </p:nvPr>
          </p:nvSpPr>
          <p:spPr>
            <a:xfrm>
              <a:off x="1148411" y="4200202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3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7"/>
            </p:custDataLst>
          </p:nvPr>
        </p:nvGrpSpPr>
        <p:grpSpPr>
          <a:xfrm>
            <a:off x="6408814" y="3462346"/>
            <a:ext cx="4976511" cy="1292397"/>
            <a:chOff x="91325" y="5447710"/>
            <a:chExt cx="4790225" cy="1244019"/>
          </a:xfrm>
        </p:grpSpPr>
        <p:sp>
          <p:nvSpPr>
            <p:cNvPr id="33" name="MH_Text_1"/>
            <p:cNvSpPr/>
            <p:nvPr>
              <p:custDataLst>
                <p:tags r:id="rId16"/>
              </p:custDataLst>
            </p:nvPr>
          </p:nvSpPr>
          <p:spPr bwMode="auto">
            <a:xfrm>
              <a:off x="1547529" y="5631262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方法重载</a:t>
              </a:r>
            </a:p>
          </p:txBody>
        </p:sp>
        <p:sp>
          <p:nvSpPr>
            <p:cNvPr id="34" name="MH_SubTitle_1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1325" y="5725257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  <a:sym typeface="+mn-ea"/>
                </a:rPr>
                <a:t>ITEMS</a:t>
              </a:r>
              <a:endParaRPr lang="zh-CN" altLang="en-US" sz="1800" b="1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MH_Other_3"/>
            <p:cNvSpPr txBox="1"/>
            <p:nvPr>
              <p:custDataLst>
                <p:tags r:id="rId18"/>
              </p:custDataLst>
            </p:nvPr>
          </p:nvSpPr>
          <p:spPr>
            <a:xfrm>
              <a:off x="1148411" y="5447710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4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8"/>
            </p:custDataLst>
          </p:nvPr>
        </p:nvGrpSpPr>
        <p:grpSpPr>
          <a:xfrm>
            <a:off x="806674" y="4926789"/>
            <a:ext cx="4976511" cy="1305065"/>
            <a:chOff x="91325" y="6695216"/>
            <a:chExt cx="4790225" cy="1256212"/>
          </a:xfrm>
        </p:grpSpPr>
        <p:sp>
          <p:nvSpPr>
            <p:cNvPr id="37" name="MH_Text_1"/>
            <p:cNvSpPr/>
            <p:nvPr>
              <p:custDataLst>
                <p:tags r:id="rId13"/>
              </p:custDataLst>
            </p:nvPr>
          </p:nvSpPr>
          <p:spPr bwMode="auto">
            <a:xfrm>
              <a:off x="1547529" y="6878770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构造方法</a:t>
              </a:r>
              <a:endParaRPr lang="en-US" altLang="zh-CN" sz="2400" b="1" dirty="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8" name="MH_SubTitle_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91325" y="6972765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  <a:sym typeface="+mn-ea"/>
                </a:rPr>
                <a:t>ITEMS</a:t>
              </a:r>
              <a:endParaRPr lang="zh-CN" altLang="en-US" sz="18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MH_Other_3"/>
            <p:cNvSpPr txBox="1"/>
            <p:nvPr>
              <p:custDataLst>
                <p:tags r:id="rId15"/>
              </p:custDataLst>
            </p:nvPr>
          </p:nvSpPr>
          <p:spPr>
            <a:xfrm>
              <a:off x="1148411" y="6695216"/>
              <a:ext cx="679657" cy="1256212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5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9"/>
            </p:custDataLst>
          </p:nvPr>
        </p:nvGrpSpPr>
        <p:grpSpPr>
          <a:xfrm>
            <a:off x="6408814" y="4939453"/>
            <a:ext cx="4976511" cy="1292397"/>
            <a:chOff x="91325" y="7954917"/>
            <a:chExt cx="4790225" cy="1244019"/>
          </a:xfrm>
        </p:grpSpPr>
        <p:sp>
          <p:nvSpPr>
            <p:cNvPr id="40" name="MH_Text_1"/>
            <p:cNvSpPr/>
            <p:nvPr>
              <p:custDataLst>
                <p:tags r:id="rId10"/>
              </p:custDataLst>
            </p:nvPr>
          </p:nvSpPr>
          <p:spPr bwMode="auto">
            <a:xfrm>
              <a:off x="1547529" y="8126277"/>
              <a:ext cx="3334021" cy="733163"/>
            </a:xfrm>
            <a:custGeom>
              <a:avLst/>
              <a:gdLst>
                <a:gd name="T0" fmla="*/ 0 w 3882059"/>
                <a:gd name="T1" fmla="*/ 0 h 805263"/>
                <a:gd name="T2" fmla="*/ 3893666 w 3882059"/>
                <a:gd name="T3" fmla="*/ 0 h 805263"/>
                <a:gd name="T4" fmla="*/ 3893666 w 3882059"/>
                <a:gd name="T5" fmla="*/ 800476 h 805263"/>
                <a:gd name="T6" fmla="*/ 0 w 3882059"/>
                <a:gd name="T7" fmla="*/ 800476 h 8052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82059"/>
                <a:gd name="T13" fmla="*/ 0 h 805263"/>
                <a:gd name="T14" fmla="*/ 3882059 w 3882059"/>
                <a:gd name="T15" fmla="*/ 805263 h 8052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82059" h="805263">
                  <a:moveTo>
                    <a:pt x="0" y="0"/>
                  </a:moveTo>
                  <a:lnTo>
                    <a:pt x="3882059" y="0"/>
                  </a:lnTo>
                  <a:lnTo>
                    <a:pt x="3882059" y="805263"/>
                  </a:lnTo>
                  <a:lnTo>
                    <a:pt x="0" y="805263"/>
                  </a:lnTo>
                </a:path>
              </a:pathLst>
            </a:custGeom>
            <a:noFill/>
            <a:ln w="12700" algn="ctr">
              <a:solidFill>
                <a:schemeClr val="accent1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4923" tIns="0" rIns="75928" bIns="0"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l">
                <a:lnSpc>
                  <a:spcPct val="120000"/>
                </a:lnSpc>
                <a:defRPr/>
              </a:pPr>
              <a:r>
                <a:rPr lang="en-US" altLang="zh-CN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this</a:t>
              </a:r>
              <a:r>
                <a:rPr lang="zh-CN" altLang="en-US" sz="2400" b="1" dirty="0">
                  <a:solidFill>
                    <a:schemeClr val="tx1"/>
                  </a:solidFill>
                  <a:latin typeface="幼圆" panose="02010509060101010101" charset="-122"/>
                  <a:ea typeface="幼圆" panose="02010509060101010101" charset="-122"/>
                </a:rPr>
                <a:t>关键字</a:t>
              </a:r>
            </a:p>
          </p:txBody>
        </p:sp>
        <p:sp>
          <p:nvSpPr>
            <p:cNvPr id="41" name="MH_SubTitle_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91325" y="8220272"/>
              <a:ext cx="1367993" cy="60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sz="1800" b="1">
                  <a:solidFill>
                    <a:schemeClr val="accent1"/>
                  </a:solidFill>
                  <a:latin typeface="+mn-lt"/>
                  <a:ea typeface="+mn-ea"/>
                  <a:sym typeface="+mn-ea"/>
                </a:rPr>
                <a:t>ITEMS</a:t>
              </a:r>
              <a:endParaRPr lang="zh-CN" altLang="en-US" sz="1800" b="1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MH_Other_3"/>
            <p:cNvSpPr txBox="1"/>
            <p:nvPr>
              <p:custDataLst>
                <p:tags r:id="rId12"/>
              </p:custDataLst>
            </p:nvPr>
          </p:nvSpPr>
          <p:spPr>
            <a:xfrm>
              <a:off x="1148411" y="7954917"/>
              <a:ext cx="679657" cy="1244019"/>
            </a:xfrm>
            <a:prstGeom prst="rect">
              <a:avLst/>
            </a:prstGeom>
            <a:noFill/>
            <a:effectLst/>
          </p:spPr>
          <p:txBody>
            <a:bodyPr>
              <a:normAutofit/>
            </a:bodyPr>
            <a:lstStyle>
              <a:defPPr>
                <a:defRPr lang="zh-CN"/>
              </a:defPPr>
              <a:lvl1pPr algn="ctr">
                <a:defRPr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>
                <a:defRPr/>
              </a:pPr>
              <a:r>
                <a:rPr lang="en-US" altLang="zh-CN" sz="7200" dirty="0">
                  <a:solidFill>
                    <a:schemeClr val="accent1"/>
                  </a:solidFill>
                  <a:latin typeface="+mn-lt"/>
                  <a:ea typeface="+mn-ea"/>
                </a:rPr>
                <a:t>6</a:t>
              </a:r>
              <a:endParaRPr lang="zh-CN" altLang="en-US" sz="7200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latin typeface="微软雅黑" panose="020B0503020204020204" charset="-122"/>
                <a:ea typeface="微软雅黑" panose="020B0503020204020204" charset="-122"/>
              </a:rPr>
              <a:t>构造方法</a:t>
            </a:r>
            <a:endParaRPr lang="en-US" altLang="zh-CN" dirty="0">
              <a:solidFill>
                <a:srgbClr val="1198EB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51560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构造方法：类中的特殊方法，主要用于创建对象。</a:t>
            </a:r>
            <a:endParaRPr lang="en-US" altLang="zh-CN" dirty="0"/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r>
              <a:rPr lang="zh-CN" altLang="en-US" dirty="0"/>
              <a:t>特点：</a:t>
            </a:r>
            <a:endParaRPr lang="en-US" altLang="zh-CN" dirty="0">
              <a:latin typeface="+mn-ea"/>
              <a:sym typeface="+mn-ea"/>
            </a:endParaRPr>
          </a:p>
          <a:p>
            <a:pPr lvl="1"/>
            <a:r>
              <a:rPr lang="zh-CN" altLang="en-US" dirty="0">
                <a:latin typeface="+mn-ea"/>
                <a:sym typeface="+mn-ea"/>
              </a:rPr>
              <a:t>名称与类名完全相同。</a:t>
            </a:r>
            <a:endParaRPr lang="en-US" altLang="zh-CN" dirty="0">
              <a:latin typeface="+mn-ea"/>
              <a:sym typeface="+mn-ea"/>
            </a:endParaRPr>
          </a:p>
          <a:p>
            <a:pPr lvl="1"/>
            <a:r>
              <a:rPr lang="zh-CN" altLang="en-US" dirty="0">
                <a:latin typeface="+mn-ea"/>
                <a:sym typeface="+mn-ea"/>
              </a:rPr>
              <a:t>没有返回值类型。</a:t>
            </a:r>
            <a:endParaRPr lang="en-US" altLang="zh-CN" dirty="0">
              <a:latin typeface="+mn-ea"/>
              <a:sym typeface="+mn-ea"/>
            </a:endParaRPr>
          </a:p>
          <a:p>
            <a:pPr lvl="1"/>
            <a:r>
              <a:rPr lang="zh-CN" altLang="en-US" dirty="0">
                <a:latin typeface="+mn-ea"/>
                <a:sym typeface="+mn-ea"/>
              </a:rPr>
              <a:t>创建对象时，触发构造方法的调用，不可通过句点手动调用。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注意：如果没有在类中显示定义构造方法，则编译器默认提供无参构造方法。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对象创建过程</a:t>
            </a: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7303135" y="1503045"/>
            <a:ext cx="4050665" cy="473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幼圆" panose="02010509060101010101" charset="-122"/>
                <a:ea typeface="幼圆" panose="0201050906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endParaRPr lang="zh-CN" altLang="en-US" sz="2400" dirty="0"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400" dirty="0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 dirty="0">
                <a:sym typeface="+mn-ea"/>
              </a:rPr>
              <a:t>对象的创建过程：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500"/>
              </a:spcBef>
            </a:pPr>
            <a:r>
              <a:rPr lang="zh-CN" altLang="en-US" sz="2000" dirty="0">
                <a:sym typeface="+mn-ea"/>
              </a:rPr>
              <a:t>内存</a:t>
            </a:r>
            <a:r>
              <a:rPr lang="en-US" altLang="zh-CN" sz="2000" dirty="0">
                <a:sym typeface="+mn-ea"/>
              </a:rPr>
              <a:t>中</a:t>
            </a:r>
            <a:r>
              <a:rPr lang="zh-CN" altLang="en-US" sz="2000" dirty="0">
                <a:sym typeface="+mn-ea"/>
              </a:rPr>
              <a:t>开辟</a:t>
            </a:r>
            <a:r>
              <a:rPr lang="en-US" altLang="zh-CN" sz="2000" dirty="0">
                <a:sym typeface="+mn-ea"/>
              </a:rPr>
              <a:t>对象空间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algn="l">
              <a:lnSpc>
                <a:spcPct val="130000"/>
              </a:lnSpc>
              <a:spcBef>
                <a:spcPts val="500"/>
              </a:spcBef>
            </a:pPr>
            <a:r>
              <a:rPr lang="zh-CN" altLang="en-US" sz="2000" dirty="0">
                <a:sym typeface="+mn-ea"/>
              </a:rPr>
              <a:t>为各个属性赋予初始值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lvl="1" algn="l">
              <a:lnSpc>
                <a:spcPct val="130000"/>
              </a:lnSpc>
              <a:spcBef>
                <a:spcPts val="500"/>
              </a:spcBef>
            </a:pPr>
            <a:r>
              <a:rPr lang="en-US" altLang="zh-CN" sz="2000" dirty="0">
                <a:sym typeface="+mn-ea"/>
              </a:rPr>
              <a:t>执行构造方法中的代码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algn="l">
              <a:lnSpc>
                <a:spcPct val="130000"/>
              </a:lnSpc>
              <a:spcBef>
                <a:spcPts val="500"/>
              </a:spcBef>
            </a:pPr>
            <a:r>
              <a:rPr lang="en-US" altLang="zh-CN" sz="2000" dirty="0">
                <a:sym typeface="+mn-ea"/>
              </a:rPr>
              <a:t>[将对象的地址赋值给变量]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503045"/>
            <a:ext cx="6315710" cy="452183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6" name="圆角矩形标注 15"/>
          <p:cNvSpPr/>
          <p:nvPr/>
        </p:nvSpPr>
        <p:spPr>
          <a:xfrm>
            <a:off x="7303135" y="1645920"/>
            <a:ext cx="3729355" cy="838200"/>
          </a:xfrm>
          <a:prstGeom prst="wedgeRoundRectCallout">
            <a:avLst>
              <a:gd name="adj1" fmla="val -59398"/>
              <a:gd name="adj2" fmla="val 20984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ln>
                  <a:noFill/>
                </a:ln>
                <a:effectLst/>
                <a:latin typeface="+mn-ea"/>
                <a:sym typeface="+mn-ea"/>
              </a:rPr>
              <a:t>new Student(); 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触发对象创建</a:t>
            </a:r>
          </a:p>
        </p:txBody>
      </p:sp>
      <p:sp>
        <p:nvSpPr>
          <p:cNvPr id="9" name="矩形 8"/>
          <p:cNvSpPr/>
          <p:nvPr/>
        </p:nvSpPr>
        <p:spPr>
          <a:xfrm>
            <a:off x="1280795" y="3489325"/>
            <a:ext cx="1774190" cy="111125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819275" y="5139690"/>
            <a:ext cx="5202555" cy="30416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19275" y="2081530"/>
            <a:ext cx="1235710" cy="30416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44063" y="2081530"/>
            <a:ext cx="1858131" cy="30416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9" grpId="0" bldLvl="0" animBg="1"/>
      <p:bldP spid="7" grpId="0" bldLvl="0" animBg="1"/>
      <p:bldP spid="8" grpId="0" bldLvl="0" animBg="1"/>
      <p:bldP spid="1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7744" y="1444625"/>
            <a:ext cx="10866120" cy="473265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Student s = new Student();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s.name = </a:t>
            </a:r>
            <a:r>
              <a:rPr lang="en-US" altLang="zh-CN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“</a:t>
            </a:r>
            <a:r>
              <a:rPr lang="en-US" altLang="zh-CN" dirty="0">
                <a:sym typeface="+mn-ea"/>
              </a:rPr>
              <a:t>tom</a:t>
            </a:r>
            <a:r>
              <a:rPr lang="en-US" altLang="zh-CN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“;</a:t>
            </a:r>
            <a:endParaRPr lang="en-US" altLang="zh-CN" dirty="0">
              <a:solidFill>
                <a:schemeClr val="tx1"/>
              </a:solidFill>
              <a:latin typeface="Malgun Gothic" panose="020B0503020000020004" charset="-127"/>
              <a:ea typeface="Malgun Gothic" panose="020B0503020000020004" charset="-127"/>
              <a:sym typeface="+mn-ea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s.age = 20;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s.sex = </a:t>
            </a:r>
            <a:r>
              <a:rPr lang="en-US" altLang="zh-CN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male</a:t>
            </a:r>
            <a:r>
              <a:rPr lang="en-US" altLang="zh-CN" dirty="0">
                <a:latin typeface="Malgun Gothic" panose="020B0503020000020004" charset="-127"/>
                <a:ea typeface="Malgun Gothic" panose="020B0503020000020004" charset="-127"/>
                <a:sym typeface="+mn-ea"/>
              </a:rPr>
              <a:t>“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</a:rPr>
              <a:t>s.score = 98.5;</a:t>
            </a:r>
          </a:p>
          <a:p>
            <a:pPr marL="0" indent="0">
              <a:lnSpc>
                <a:spcPct val="13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对象的内存分配</a:t>
            </a:r>
          </a:p>
        </p:txBody>
      </p:sp>
      <p:sp>
        <p:nvSpPr>
          <p:cNvPr id="14" name="矩形 13"/>
          <p:cNvSpPr/>
          <p:nvPr/>
        </p:nvSpPr>
        <p:spPr>
          <a:xfrm>
            <a:off x="4789731" y="1455420"/>
            <a:ext cx="6917055" cy="4677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r>
              <a:rPr lang="zh-CN" altLang="en-US" sz="2400" b="1">
                <a:solidFill>
                  <a:srgbClr val="5F5F5F"/>
                </a:solidFill>
                <a:latin typeface="幼圆" panose="02010509060101010101" charset="-122"/>
                <a:ea typeface="幼圆" panose="02010509060101010101" charset="-122"/>
                <a:sym typeface="+mn-ea"/>
              </a:rPr>
              <a:t>内存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2104" y="1714500"/>
            <a:ext cx="309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8033946" y="2041525"/>
            <a:ext cx="3199765" cy="3977640"/>
            <a:chOff x="12432" y="3215"/>
            <a:chExt cx="5039" cy="6264"/>
          </a:xfrm>
        </p:grpSpPr>
        <p:sp>
          <p:nvSpPr>
            <p:cNvPr id="3" name="圆角矩形 2"/>
            <p:cNvSpPr/>
            <p:nvPr/>
          </p:nvSpPr>
          <p:spPr>
            <a:xfrm>
              <a:off x="12432" y="3215"/>
              <a:ext cx="5039" cy="5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664" y="8855"/>
              <a:ext cx="257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5F5F5F"/>
                  </a:solidFill>
                </a:rPr>
                <a:t>0x0000A001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2912" y="3696"/>
              <a:ext cx="2160" cy="93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5461" y="3852"/>
              <a:ext cx="133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b="1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2912" y="4884"/>
              <a:ext cx="2160" cy="93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661" y="5040"/>
              <a:ext cx="976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2912" y="6080"/>
              <a:ext cx="2160" cy="93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672" y="6236"/>
              <a:ext cx="954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sex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2912" y="7280"/>
              <a:ext cx="2160" cy="936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5472" y="7432"/>
              <a:ext cx="1354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b="1">
                  <a:solidFill>
                    <a:schemeClr val="bg1"/>
                  </a:solidFill>
                </a:rPr>
                <a:t>score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811321" y="2080260"/>
            <a:ext cx="2529840" cy="1615440"/>
            <a:chOff x="7213" y="3276"/>
            <a:chExt cx="3984" cy="2544"/>
          </a:xfrm>
        </p:grpSpPr>
        <p:sp>
          <p:nvSpPr>
            <p:cNvPr id="9" name="椭圆 8"/>
            <p:cNvSpPr/>
            <p:nvPr/>
          </p:nvSpPr>
          <p:spPr>
            <a:xfrm>
              <a:off x="7213" y="3276"/>
              <a:ext cx="3984" cy="1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950" y="5192"/>
              <a:ext cx="510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solidFill>
                    <a:srgbClr val="5F5F5F"/>
                  </a:solidFill>
                </a:rPr>
                <a:t>s</a:t>
              </a:r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7341161" y="2925554"/>
            <a:ext cx="573129" cy="80350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160571" y="2453005"/>
            <a:ext cx="2529840" cy="1750060"/>
            <a:chOff x="7918" y="3864"/>
            <a:chExt cx="3984" cy="2756"/>
          </a:xfrm>
        </p:grpSpPr>
        <p:sp>
          <p:nvSpPr>
            <p:cNvPr id="10" name="文本框 9"/>
            <p:cNvSpPr txBox="1"/>
            <p:nvPr/>
          </p:nvSpPr>
          <p:spPr>
            <a:xfrm>
              <a:off x="7918" y="3864"/>
              <a:ext cx="2575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0x0000A001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 rot="3300000">
              <a:off x="10546" y="5265"/>
              <a:ext cx="2087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F5F5F"/>
                  </a:solidFill>
                </a:rPr>
                <a:t>reference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8613066" y="2446020"/>
            <a:ext cx="8229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613066" y="3199765"/>
            <a:ext cx="8229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8613066" y="3959860"/>
            <a:ext cx="8229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613066" y="4721860"/>
            <a:ext cx="82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0.0</a:t>
            </a:r>
          </a:p>
        </p:txBody>
      </p:sp>
      <p:sp>
        <p:nvSpPr>
          <p:cNvPr id="12" name="矩形 11"/>
          <p:cNvSpPr/>
          <p:nvPr/>
        </p:nvSpPr>
        <p:spPr>
          <a:xfrm>
            <a:off x="2613337" y="2174291"/>
            <a:ext cx="2106543" cy="34607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12984" y="2174291"/>
            <a:ext cx="1603496" cy="34607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28224" y="2788514"/>
            <a:ext cx="2395975" cy="34607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613066" y="2453640"/>
            <a:ext cx="82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tom</a:t>
            </a:r>
          </a:p>
        </p:txBody>
      </p:sp>
      <p:sp>
        <p:nvSpPr>
          <p:cNvPr id="36" name="矩形 35"/>
          <p:cNvSpPr/>
          <p:nvPr/>
        </p:nvSpPr>
        <p:spPr>
          <a:xfrm>
            <a:off x="697744" y="3398749"/>
            <a:ext cx="2426455" cy="34607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8613066" y="3199130"/>
            <a:ext cx="82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8" name="矩形 37"/>
          <p:cNvSpPr/>
          <p:nvPr/>
        </p:nvSpPr>
        <p:spPr>
          <a:xfrm>
            <a:off x="697745" y="3993744"/>
            <a:ext cx="2426454" cy="34607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613066" y="3970020"/>
            <a:ext cx="82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male</a:t>
            </a:r>
          </a:p>
        </p:txBody>
      </p:sp>
      <p:sp>
        <p:nvSpPr>
          <p:cNvPr id="40" name="矩形 39"/>
          <p:cNvSpPr/>
          <p:nvPr/>
        </p:nvSpPr>
        <p:spPr>
          <a:xfrm>
            <a:off x="697745" y="4588739"/>
            <a:ext cx="2426454" cy="34607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613066" y="4724400"/>
            <a:ext cx="82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98.5</a:t>
            </a:r>
          </a:p>
        </p:txBody>
      </p:sp>
      <p:sp>
        <p:nvSpPr>
          <p:cNvPr id="33" name="圆角矩形标注 32"/>
          <p:cNvSpPr/>
          <p:nvPr/>
        </p:nvSpPr>
        <p:spPr>
          <a:xfrm>
            <a:off x="2011680" y="5104765"/>
            <a:ext cx="5600065" cy="914400"/>
          </a:xfrm>
          <a:prstGeom prst="wedgeRoundRectCallout">
            <a:avLst>
              <a:gd name="adj1" fmla="val 21157"/>
              <a:gd name="adj2" fmla="val -75763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/>
              <a:t>存储对象的变量</a:t>
            </a:r>
            <a:r>
              <a:rPr lang="en-US" altLang="zh-CN" sz="2000"/>
              <a:t>s</a:t>
            </a:r>
            <a:r>
              <a:rPr lang="zh-CN" sz="2000"/>
              <a:t>（</a:t>
            </a:r>
            <a:r>
              <a:rPr sz="2000"/>
              <a:t>引用</a:t>
            </a:r>
            <a:r>
              <a:rPr lang="zh-CN" sz="2000"/>
              <a:t>）</a:t>
            </a:r>
            <a:r>
              <a:rPr sz="2000"/>
              <a:t>中保存对象的地址</a:t>
            </a:r>
            <a:r>
              <a:rPr lang="zh-CN" sz="2000"/>
              <a:t>，</a:t>
            </a:r>
          </a:p>
          <a:p>
            <a:pPr algn="ctr"/>
            <a:r>
              <a:rPr lang="zh-CN" sz="2000"/>
              <a:t>通过变量中的地址访问对象的属性和方法。</a:t>
            </a:r>
            <a:endParaRPr lang="zh-CN" altLang="zh-CN" sz="20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12" grpId="0" bldLvl="0" animBg="1"/>
      <p:bldP spid="25" grpId="0" bldLvl="0" animBg="1"/>
      <p:bldP spid="34" grpId="0" bldLvl="0" animBg="1"/>
      <p:bldP spid="35" grpId="0"/>
      <p:bldP spid="36" grpId="0" bldLvl="0" animBg="1"/>
      <p:bldP spid="37" grpId="0"/>
      <p:bldP spid="38" grpId="0" bldLvl="0" animBg="1"/>
      <p:bldP spid="39" grpId="0"/>
      <p:bldP spid="40" grpId="0" bldLvl="0" animBg="1"/>
      <p:bldP spid="41" grpId="0"/>
      <p:bldP spid="33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构造方法重载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51560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构造方法也可重载，遵循重载规则。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6760" y="2087880"/>
            <a:ext cx="4257040" cy="195262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087880"/>
            <a:ext cx="6070600" cy="344678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矩形 3"/>
          <p:cNvSpPr/>
          <p:nvPr/>
        </p:nvSpPr>
        <p:spPr>
          <a:xfrm>
            <a:off x="7825105" y="3385820"/>
            <a:ext cx="2459355" cy="20891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25105" y="2531110"/>
            <a:ext cx="1407795" cy="20891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825105" y="2958465"/>
            <a:ext cx="1880870" cy="20891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173480" y="3228340"/>
            <a:ext cx="5674360" cy="2099310"/>
            <a:chOff x="1848" y="5084"/>
            <a:chExt cx="8936" cy="3306"/>
          </a:xfrm>
        </p:grpSpPr>
        <p:sp>
          <p:nvSpPr>
            <p:cNvPr id="10" name="矩形 9"/>
            <p:cNvSpPr/>
            <p:nvPr/>
          </p:nvSpPr>
          <p:spPr>
            <a:xfrm>
              <a:off x="1848" y="5084"/>
              <a:ext cx="6192" cy="932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848" y="6271"/>
              <a:ext cx="7713" cy="932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848" y="7458"/>
              <a:ext cx="8937" cy="932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箭头连接符 12"/>
          <p:cNvCxnSpPr>
            <a:stCxn id="5" idx="1"/>
            <a:endCxn id="10" idx="3"/>
          </p:cNvCxnSpPr>
          <p:nvPr/>
        </p:nvCxnSpPr>
        <p:spPr>
          <a:xfrm flipH="1">
            <a:off x="5105400" y="2635885"/>
            <a:ext cx="2719705" cy="8883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1"/>
            <a:endCxn id="11" idx="3"/>
          </p:cNvCxnSpPr>
          <p:nvPr/>
        </p:nvCxnSpPr>
        <p:spPr>
          <a:xfrm flipH="1">
            <a:off x="6071235" y="3063240"/>
            <a:ext cx="1753870" cy="12147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1"/>
            <a:endCxn id="12" idx="3"/>
          </p:cNvCxnSpPr>
          <p:nvPr/>
        </p:nvCxnSpPr>
        <p:spPr>
          <a:xfrm flipH="1">
            <a:off x="6848475" y="3490595"/>
            <a:ext cx="976630" cy="15411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圆角矩形标注 15"/>
          <p:cNvSpPr/>
          <p:nvPr/>
        </p:nvSpPr>
        <p:spPr>
          <a:xfrm>
            <a:off x="7624445" y="4436110"/>
            <a:ext cx="3729355" cy="1098550"/>
          </a:xfrm>
          <a:prstGeom prst="wedgeRoundRectCallout">
            <a:avLst>
              <a:gd name="adj1" fmla="val -21735"/>
              <a:gd name="adj2" fmla="val -78786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创建对象时，根据传入参数，</a:t>
            </a:r>
          </a:p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匹配对应的构造方法。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445260"/>
            <a:ext cx="7333615" cy="4469765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默认构造方法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796405" y="3381375"/>
            <a:ext cx="4557395" cy="1009015"/>
          </a:xfrm>
          <a:prstGeom prst="wedgeRoundRectCallout">
            <a:avLst>
              <a:gd name="adj1" fmla="val -26717"/>
              <a:gd name="adj2" fmla="val 17275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在类中，如果没有显示定义构造方法，则编译器默认提供无参构造方法。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6796405" y="5067935"/>
            <a:ext cx="4557395" cy="1207135"/>
          </a:xfrm>
          <a:prstGeom prst="wedgeRoundRectCallout">
            <a:avLst>
              <a:gd name="adj1" fmla="val 19095"/>
              <a:gd name="adj2" fmla="val -9021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如已手动添加有参构造方法，则无参构造方法不再默认提供，可根据需求自行添加。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7258685" y="1551940"/>
            <a:ext cx="4095115" cy="552450"/>
          </a:xfrm>
          <a:prstGeom prst="wedgeRoundRectCallout">
            <a:avLst>
              <a:gd name="adj1" fmla="val -58900"/>
              <a:gd name="adj2" fmla="val 38390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编译错误：无参构造方法未定义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 bldLvl="0" animBg="1"/>
      <p:bldP spid="1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构造方法为属性赋值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441450"/>
            <a:ext cx="8423275" cy="4871085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26" name="组合 25"/>
          <p:cNvGrpSpPr/>
          <p:nvPr/>
        </p:nvGrpSpPr>
        <p:grpSpPr>
          <a:xfrm>
            <a:off x="4370705" y="1935480"/>
            <a:ext cx="2221230" cy="208280"/>
            <a:chOff x="6883" y="3048"/>
            <a:chExt cx="3498" cy="328"/>
          </a:xfrm>
        </p:grpSpPr>
        <p:sp>
          <p:nvSpPr>
            <p:cNvPr id="8" name="矩形 7"/>
            <p:cNvSpPr/>
            <p:nvPr/>
          </p:nvSpPr>
          <p:spPr>
            <a:xfrm>
              <a:off x="6883" y="3048"/>
              <a:ext cx="888" cy="329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933" y="3048"/>
              <a:ext cx="379" cy="329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473" y="3048"/>
              <a:ext cx="1038" cy="329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663" y="3048"/>
              <a:ext cx="718" cy="329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943860" y="4597400"/>
            <a:ext cx="3966210" cy="208280"/>
            <a:chOff x="4636" y="7240"/>
            <a:chExt cx="6246" cy="328"/>
          </a:xfrm>
        </p:grpSpPr>
        <p:sp>
          <p:nvSpPr>
            <p:cNvPr id="12" name="矩形 11"/>
            <p:cNvSpPr/>
            <p:nvPr/>
          </p:nvSpPr>
          <p:spPr>
            <a:xfrm>
              <a:off x="4636" y="7240"/>
              <a:ext cx="1408" cy="329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6363" y="7240"/>
              <a:ext cx="878" cy="329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566" y="7240"/>
              <a:ext cx="1408" cy="329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9286" y="7240"/>
              <a:ext cx="1597" cy="329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390900" y="2144395"/>
            <a:ext cx="3012440" cy="2452370"/>
            <a:chOff x="5340" y="3377"/>
            <a:chExt cx="4744" cy="3862"/>
          </a:xfrm>
        </p:grpSpPr>
        <p:cxnSp>
          <p:nvCxnSpPr>
            <p:cNvPr id="16" name="直接箭头连接符 15"/>
            <p:cNvCxnSpPr>
              <a:stCxn id="8" idx="2"/>
              <a:endCxn id="12" idx="0"/>
            </p:cNvCxnSpPr>
            <p:nvPr/>
          </p:nvCxnSpPr>
          <p:spPr>
            <a:xfrm flipH="1">
              <a:off x="5340" y="3377"/>
              <a:ext cx="1987" cy="386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9" idx="2"/>
              <a:endCxn id="13" idx="0"/>
            </p:cNvCxnSpPr>
            <p:nvPr/>
          </p:nvCxnSpPr>
          <p:spPr>
            <a:xfrm flipH="1">
              <a:off x="6802" y="3377"/>
              <a:ext cx="1321" cy="386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2"/>
              <a:endCxn id="14" idx="0"/>
            </p:cNvCxnSpPr>
            <p:nvPr/>
          </p:nvCxnSpPr>
          <p:spPr>
            <a:xfrm flipH="1">
              <a:off x="8270" y="3377"/>
              <a:ext cx="722" cy="386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1" idx="2"/>
              <a:endCxn id="15" idx="0"/>
            </p:cNvCxnSpPr>
            <p:nvPr/>
          </p:nvCxnSpPr>
          <p:spPr>
            <a:xfrm>
              <a:off x="10022" y="3377"/>
              <a:ext cx="63" cy="386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圆角矩形标注 21"/>
          <p:cNvSpPr/>
          <p:nvPr/>
        </p:nvSpPr>
        <p:spPr>
          <a:xfrm>
            <a:off x="7374255" y="2673985"/>
            <a:ext cx="4465320" cy="613410"/>
          </a:xfrm>
          <a:prstGeom prst="wedgeRoundRectCallout">
            <a:avLst>
              <a:gd name="adj1" fmla="val -57124"/>
              <a:gd name="adj2" fmla="val -29399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创建对象的同时，将值传入构造方法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4040505" y="5073650"/>
            <a:ext cx="3333750" cy="552450"/>
          </a:xfrm>
          <a:prstGeom prst="wedgeRoundRectCallout">
            <a:avLst>
              <a:gd name="adj1" fmla="val -60685"/>
              <a:gd name="adj2" fmla="val 24597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由构造方法为各个属性赋值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983855" y="4080510"/>
            <a:ext cx="3703320" cy="72580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000">
                <a:sym typeface="+mn-ea"/>
              </a:rPr>
              <a:t>运行结果：</a:t>
            </a:r>
            <a:r>
              <a:rPr lang="en-US" altLang="zh-CN" sz="2000">
                <a:sym typeface="+mn-ea"/>
              </a:rPr>
              <a:t>tom  20  male  98.5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3" grpId="0" bldLvl="0" animBg="1"/>
      <p:bldP spid="25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441450"/>
            <a:ext cx="5152390" cy="479552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365125"/>
            <a:ext cx="10515600" cy="917765"/>
          </a:xfrm>
        </p:spPr>
        <p:txBody>
          <a:bodyPr/>
          <a:lstStyle/>
          <a:p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this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关键字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233795" y="1964690"/>
            <a:ext cx="5516245" cy="16630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sym typeface="+mn-ea"/>
              </a:rPr>
              <a:t>类是模板，可服务于此类的所有对象；</a:t>
            </a:r>
          </a:p>
          <a:p>
            <a:pPr algn="l"/>
            <a:r>
              <a:rPr lang="zh-CN" altLang="en-US" sz="2000" b="1" dirty="0">
                <a:sym typeface="+mn-ea"/>
              </a:rPr>
              <a:t>this</a:t>
            </a:r>
            <a:r>
              <a:rPr lang="zh-CN" altLang="en-US" sz="2000" dirty="0">
                <a:sym typeface="+mn-ea"/>
              </a:rPr>
              <a:t>是类中的默认引用，代表</a:t>
            </a:r>
            <a:r>
              <a:rPr lang="zh-CN" altLang="en-US" sz="2000" b="1" dirty="0">
                <a:solidFill>
                  <a:srgbClr val="FFFF00"/>
                </a:solidFill>
                <a:sym typeface="+mn-ea"/>
              </a:rPr>
              <a:t>当前实例</a:t>
            </a:r>
            <a:r>
              <a:rPr lang="zh-CN" altLang="en-US" sz="2000" dirty="0">
                <a:sym typeface="+mn-ea"/>
              </a:rPr>
              <a:t>；</a:t>
            </a:r>
            <a:endParaRPr lang="en-US" altLang="zh-CN" sz="2000" dirty="0">
              <a:sym typeface="+mn-ea"/>
            </a:endParaRPr>
          </a:p>
          <a:p>
            <a:pPr algn="l"/>
            <a:r>
              <a:rPr lang="zh-CN" altLang="en-US" sz="2000" dirty="0">
                <a:sym typeface="+mn-ea"/>
              </a:rPr>
              <a:t>当类服务于某个对象时，</a:t>
            </a:r>
            <a:r>
              <a:rPr lang="en-US" altLang="zh-CN" sz="2000" b="1" dirty="0">
                <a:sym typeface="+mn-ea"/>
              </a:rPr>
              <a:t>this</a:t>
            </a:r>
            <a:r>
              <a:rPr lang="zh-CN" altLang="en-US" sz="2000" dirty="0">
                <a:sym typeface="+mn-ea"/>
              </a:rPr>
              <a:t>则指向这个对象。</a:t>
            </a:r>
            <a:endParaRPr lang="zh-CN" altLang="en-US" sz="2000" dirty="0">
              <a:ln>
                <a:noFill/>
              </a:ln>
              <a:effectLst/>
              <a:latin typeface="+mn-ea"/>
              <a:sym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624830" y="4464685"/>
            <a:ext cx="6125210" cy="1639570"/>
          </a:xfrm>
          <a:prstGeom prst="wedgeRoundRectCallout">
            <a:avLst>
              <a:gd name="adj1" fmla="val -56261"/>
              <a:gd name="adj2" fmla="val 20604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当创建</a:t>
            </a:r>
            <a:r>
              <a:rPr lang="en-US" altLang="zh-CN" sz="2000" dirty="0">
                <a:ln>
                  <a:noFill/>
                </a:ln>
                <a:effectLst/>
                <a:latin typeface="+mn-ea"/>
                <a:sym typeface="+mn-ea"/>
              </a:rPr>
              <a:t>s1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对象时，</a:t>
            </a:r>
            <a:r>
              <a:rPr lang="en-US" altLang="zh-CN" sz="2000" b="1" dirty="0">
                <a:ln>
                  <a:noFill/>
                </a:ln>
                <a:effectLst/>
                <a:latin typeface="+mn-ea"/>
                <a:sym typeface="+mn-ea"/>
              </a:rPr>
              <a:t>this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指向</a:t>
            </a:r>
            <a:r>
              <a:rPr lang="en-US" altLang="zh-CN" sz="2000" dirty="0">
                <a:ln>
                  <a:noFill/>
                </a:ln>
                <a:effectLst/>
                <a:latin typeface="+mn-ea"/>
                <a:sym typeface="+mn-ea"/>
              </a:rPr>
              <a:t>0x0000A001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，</a:t>
            </a:r>
          </a:p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访问的</a:t>
            </a:r>
            <a:r>
              <a:rPr lang="en-US" altLang="zh-CN" sz="2000" dirty="0">
                <a:ln>
                  <a:noFill/>
                </a:ln>
                <a:effectLst/>
                <a:latin typeface="+mn-ea"/>
                <a:sym typeface="+mn-ea"/>
              </a:rPr>
              <a:t>name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属性即是</a:t>
            </a:r>
            <a:r>
              <a:rPr lang="en-US" altLang="zh-CN" sz="2000" dirty="0">
                <a:ln>
                  <a:noFill/>
                </a:ln>
                <a:effectLst/>
                <a:latin typeface="+mn-ea"/>
                <a:sym typeface="+mn-ea"/>
              </a:rPr>
              <a:t>0x0000A001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地址中的</a:t>
            </a:r>
            <a:r>
              <a:rPr lang="en-US" altLang="zh-CN" sz="2000" dirty="0">
                <a:ln>
                  <a:noFill/>
                </a:ln>
                <a:effectLst/>
                <a:latin typeface="+mn-ea"/>
                <a:sym typeface="+mn-ea"/>
              </a:rPr>
              <a:t>name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空间；</a:t>
            </a:r>
          </a:p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当创建</a:t>
            </a:r>
            <a:r>
              <a:rPr lang="en-US" altLang="zh-CN" sz="2000" dirty="0">
                <a:ln>
                  <a:noFill/>
                </a:ln>
                <a:effectLst/>
                <a:latin typeface="+mn-ea"/>
                <a:sym typeface="+mn-ea"/>
              </a:rPr>
              <a:t>s2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对象时，</a:t>
            </a:r>
            <a:r>
              <a:rPr lang="en-US" altLang="zh-CN" sz="2000" b="1" dirty="0">
                <a:ln>
                  <a:noFill/>
                </a:ln>
                <a:effectLst/>
                <a:latin typeface="+mn-ea"/>
                <a:sym typeface="+mn-ea"/>
              </a:rPr>
              <a:t>this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指向</a:t>
            </a:r>
            <a:r>
              <a:rPr lang="en-US" altLang="zh-CN" sz="2000" dirty="0">
                <a:ln>
                  <a:noFill/>
                </a:ln>
                <a:effectLst/>
                <a:latin typeface="+mn-ea"/>
                <a:sym typeface="+mn-ea"/>
              </a:rPr>
              <a:t>0x0000B002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，</a:t>
            </a:r>
          </a:p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访问的</a:t>
            </a:r>
            <a:r>
              <a:rPr lang="en-US" altLang="zh-CN" sz="2000" dirty="0">
                <a:ln>
                  <a:noFill/>
                </a:ln>
                <a:effectLst/>
                <a:latin typeface="+mn-ea"/>
                <a:sym typeface="+mn-ea"/>
              </a:rPr>
              <a:t>name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属性即是</a:t>
            </a:r>
            <a:r>
              <a:rPr lang="en-US" altLang="zh-CN" sz="2000" dirty="0">
                <a:ln>
                  <a:noFill/>
                </a:ln>
                <a:effectLst/>
                <a:latin typeface="+mn-ea"/>
                <a:sym typeface="+mn-ea"/>
              </a:rPr>
              <a:t>0x0000B002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地址中的</a:t>
            </a:r>
            <a:r>
              <a:rPr lang="en-US" altLang="zh-CN" sz="2000" dirty="0">
                <a:ln>
                  <a:noFill/>
                </a:ln>
                <a:effectLst/>
                <a:latin typeface="+mn-ea"/>
                <a:sym typeface="+mn-ea"/>
              </a:rPr>
              <a:t>name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空间；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1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this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66800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第一种用法：调用实例属性、实例方法。如：</a:t>
            </a:r>
            <a:r>
              <a:rPr lang="en-US" altLang="zh-CN" dirty="0">
                <a:solidFill>
                  <a:schemeClr val="tx1"/>
                </a:solidFill>
              </a:rPr>
              <a:t>this.name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this.sayHi()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064385"/>
            <a:ext cx="5196840" cy="411797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2" name="圆角矩形标注 21"/>
          <p:cNvSpPr/>
          <p:nvPr/>
        </p:nvSpPr>
        <p:spPr>
          <a:xfrm>
            <a:off x="5777230" y="3139440"/>
            <a:ext cx="6125210" cy="1343025"/>
          </a:xfrm>
          <a:prstGeom prst="wedgeRoundRectCallout">
            <a:avLst>
              <a:gd name="adj1" fmla="val -55826"/>
              <a:gd name="adj2" fmla="val 34066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当实例变量和局部变量重名时，优先访问局部变量；</a:t>
            </a:r>
          </a:p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此时，如需访问实例变量，需要增加</a:t>
            </a:r>
            <a:r>
              <a:rPr lang="en-US" altLang="zh-CN" sz="2000" b="1" dirty="0">
                <a:ln>
                  <a:noFill/>
                </a:ln>
                <a:effectLst/>
                <a:latin typeface="+mn-ea"/>
                <a:sym typeface="+mn-ea"/>
              </a:rPr>
              <a:t>this.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前缀。</a:t>
            </a:r>
          </a:p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不存在重名时，则可省略</a:t>
            </a:r>
            <a:r>
              <a:rPr lang="en-US" altLang="zh-CN" sz="2000" b="1" dirty="0">
                <a:ln>
                  <a:noFill/>
                </a:ln>
                <a:effectLst/>
                <a:latin typeface="+mn-ea"/>
                <a:sym typeface="+mn-ea"/>
              </a:rPr>
              <a:t>this.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7102475" y="5041265"/>
            <a:ext cx="3474720" cy="113601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2000">
                <a:sym typeface="+mn-ea"/>
              </a:rPr>
              <a:t>运行结果：</a:t>
            </a:r>
          </a:p>
          <a:p>
            <a:pPr algn="ctr"/>
            <a:r>
              <a:rPr lang="en-US" altLang="zh-CN" sz="2000">
                <a:sym typeface="+mn-ea"/>
              </a:rPr>
              <a:t>jack</a:t>
            </a:r>
          </a:p>
          <a:p>
            <a:pPr algn="ctr"/>
            <a:r>
              <a:rPr lang="en-US" altLang="zh-CN" sz="2000">
                <a:sym typeface="+mn-ea"/>
              </a:rPr>
              <a:t>tom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this</a:t>
            </a:r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51560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</a:rPr>
              <a:t>this</a:t>
            </a:r>
            <a:r>
              <a:rPr lang="zh-CN" altLang="en-US" dirty="0">
                <a:solidFill>
                  <a:schemeClr val="tx1"/>
                </a:solidFill>
              </a:rPr>
              <a:t>第二种用法：调用本类中的其他构造方法。如：</a:t>
            </a:r>
            <a:r>
              <a:rPr lang="en-US" altLang="zh-CN" dirty="0">
                <a:solidFill>
                  <a:schemeClr val="tx1"/>
                </a:solidFill>
              </a:rPr>
              <a:t>this()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this(</a:t>
            </a:r>
            <a:r>
              <a:rPr lang="zh-CN" altLang="en-US" dirty="0">
                <a:solidFill>
                  <a:schemeClr val="tx1"/>
                </a:solidFill>
              </a:rPr>
              <a:t>实参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998345"/>
            <a:ext cx="6852920" cy="4178935"/>
          </a:xfrm>
          <a:prstGeom prst="rect">
            <a:avLst/>
          </a:prstGeom>
          <a:ln>
            <a:solidFill>
              <a:srgbClr val="000000"/>
            </a:solidFill>
          </a:ln>
        </p:spPr>
      </p:pic>
      <p:grpSp>
        <p:nvGrpSpPr>
          <p:cNvPr id="8" name="组合 7"/>
          <p:cNvGrpSpPr/>
          <p:nvPr/>
        </p:nvGrpSpPr>
        <p:grpSpPr>
          <a:xfrm>
            <a:off x="1570355" y="3547110"/>
            <a:ext cx="1774190" cy="1955800"/>
            <a:chOff x="2473" y="5586"/>
            <a:chExt cx="2794" cy="3080"/>
          </a:xfrm>
        </p:grpSpPr>
        <p:sp>
          <p:nvSpPr>
            <p:cNvPr id="9" name="矩形 8"/>
            <p:cNvSpPr/>
            <p:nvPr/>
          </p:nvSpPr>
          <p:spPr>
            <a:xfrm>
              <a:off x="2473" y="5586"/>
              <a:ext cx="2794" cy="1008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473" y="7658"/>
              <a:ext cx="2794" cy="1008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976120"/>
            <a:ext cx="6852285" cy="422275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圆角矩形标注 10"/>
          <p:cNvSpPr/>
          <p:nvPr/>
        </p:nvSpPr>
        <p:spPr>
          <a:xfrm>
            <a:off x="8094345" y="3332480"/>
            <a:ext cx="2604770" cy="1069340"/>
          </a:xfrm>
          <a:prstGeom prst="wedgeRoundRectCallout">
            <a:avLst>
              <a:gd name="adj1" fmla="val -37064"/>
              <a:gd name="adj2" fmla="val -3380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两个构造方法当中，</a:t>
            </a:r>
          </a:p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包含多条冗余代码。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324600" y="3429000"/>
            <a:ext cx="1769745" cy="1143000"/>
            <a:chOff x="9960" y="5699"/>
            <a:chExt cx="2787" cy="1800"/>
          </a:xfrm>
        </p:grpSpPr>
        <p:cxnSp>
          <p:nvCxnSpPr>
            <p:cNvPr id="12" name="直接箭头连接符 11"/>
            <p:cNvCxnSpPr>
              <a:stCxn id="11" idx="1"/>
            </p:cNvCxnSpPr>
            <p:nvPr/>
          </p:nvCxnSpPr>
          <p:spPr>
            <a:xfrm flipH="1" flipV="1">
              <a:off x="9960" y="5699"/>
              <a:ext cx="2787" cy="69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1" idx="1"/>
            </p:cNvCxnSpPr>
            <p:nvPr/>
          </p:nvCxnSpPr>
          <p:spPr>
            <a:xfrm flipH="1">
              <a:off x="10032" y="6389"/>
              <a:ext cx="2715" cy="111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上弧形箭头 14"/>
          <p:cNvSpPr/>
          <p:nvPr/>
        </p:nvSpPr>
        <p:spPr>
          <a:xfrm rot="16200000">
            <a:off x="497205" y="4285615"/>
            <a:ext cx="1345565" cy="5721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16075" y="5061585"/>
            <a:ext cx="2333625" cy="2286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标注 19"/>
          <p:cNvSpPr/>
          <p:nvPr/>
        </p:nvSpPr>
        <p:spPr>
          <a:xfrm>
            <a:off x="3949700" y="5502910"/>
            <a:ext cx="3740785" cy="1007745"/>
          </a:xfrm>
          <a:prstGeom prst="wedgeRoundRectCallout">
            <a:avLst>
              <a:gd name="adj1" fmla="val -56739"/>
              <a:gd name="adj2" fmla="val -41556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四参构造将接收到的实参直接</a:t>
            </a:r>
          </a:p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传递给三参构造进行属性赋值。</a:t>
            </a:r>
          </a:p>
        </p:txBody>
      </p:sp>
      <p:sp>
        <p:nvSpPr>
          <p:cNvPr id="21" name="圆角矩形标注 20"/>
          <p:cNvSpPr/>
          <p:nvPr/>
        </p:nvSpPr>
        <p:spPr>
          <a:xfrm>
            <a:off x="7911465" y="2532380"/>
            <a:ext cx="3442335" cy="1334770"/>
          </a:xfrm>
          <a:prstGeom prst="wedgeRoundRectCallout">
            <a:avLst>
              <a:gd name="adj1" fmla="val -18361"/>
              <a:gd name="adj2" fmla="val -29479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在构造方法中，调用本类的其他构造方法，即可复用构造方法中的逻辑代码。</a:t>
            </a:r>
          </a:p>
        </p:txBody>
      </p:sp>
      <p:sp>
        <p:nvSpPr>
          <p:cNvPr id="23" name="圆角矩形标注 22"/>
          <p:cNvSpPr/>
          <p:nvPr/>
        </p:nvSpPr>
        <p:spPr>
          <a:xfrm>
            <a:off x="7911465" y="4293870"/>
            <a:ext cx="3442335" cy="1334135"/>
          </a:xfrm>
          <a:prstGeom prst="wedgeRoundRectCallout">
            <a:avLst>
              <a:gd name="adj1" fmla="val -18361"/>
              <a:gd name="adj2" fmla="val -29479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2000" dirty="0">
                <a:ln>
                  <a:noFill/>
                </a:ln>
                <a:effectLst/>
                <a:latin typeface="+mn-ea"/>
                <a:sym typeface="+mn-ea"/>
              </a:rPr>
              <a:t>this()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：调用无参构造</a:t>
            </a:r>
          </a:p>
          <a:p>
            <a:pPr algn="l"/>
            <a:r>
              <a:rPr lang="en-US" altLang="zh-CN" sz="2000" dirty="0">
                <a:ln>
                  <a:noFill/>
                </a:ln>
                <a:effectLst/>
                <a:latin typeface="+mn-ea"/>
                <a:sym typeface="+mn-ea"/>
              </a:rPr>
              <a:t>this(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实参</a:t>
            </a:r>
            <a:r>
              <a:rPr lang="en-US" altLang="zh-CN" sz="2000" dirty="0">
                <a:ln>
                  <a:noFill/>
                </a:ln>
                <a:effectLst/>
                <a:latin typeface="+mn-ea"/>
                <a:sym typeface="+mn-ea"/>
              </a:rPr>
              <a:t>)</a:t>
            </a:r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：调用有参构造</a:t>
            </a:r>
          </a:p>
          <a:p>
            <a:pPr algn="l"/>
            <a:r>
              <a:rPr lang="zh-CN" altLang="en-US" sz="2000" dirty="0">
                <a:ln>
                  <a:noFill/>
                </a:ln>
                <a:effectLst/>
                <a:latin typeface="+mn-ea"/>
                <a:sym typeface="+mn-ea"/>
              </a:rPr>
              <a:t>注：必须在构造方法的首行</a:t>
            </a:r>
            <a:endParaRPr lang="en-US" altLang="zh-CN" sz="2000" dirty="0">
              <a:ln>
                <a:noFill/>
              </a:ln>
              <a:effectLst/>
              <a:latin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bldLvl="0" animBg="1"/>
      <p:bldP spid="15" grpId="0" animBg="1"/>
      <p:bldP spid="16" grpId="0" bldLvl="0" animBg="1"/>
      <p:bldP spid="20" grpId="0" bldLvl="0" animBg="1"/>
      <p:bldP spid="21" grpId="0" bldLvl="0" animBg="1"/>
      <p:bldP spid="23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515600" cy="47326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什么是对象：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一切客观存在的事物都是对象，万物皆对象。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什么是类：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定义了对象应具有的特征和行为，类是对象的模板。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什么是方法重载：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方法名相同、参数列表不同。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什么是构造方法：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/>
              <a:t>类中用于创建对象的特殊方法，名称与类名相同，没有返回值，不可通过句点调用。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/>
              <a:t>什么是</a:t>
            </a:r>
            <a:r>
              <a:rPr lang="en-US" altLang="zh-CN" dirty="0"/>
              <a:t>this</a:t>
            </a:r>
            <a:r>
              <a:rPr lang="zh-CN" altLang="en-US" dirty="0"/>
              <a:t>关键字：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代表当前实例，通过</a:t>
            </a:r>
            <a:r>
              <a:rPr lang="en-US" altLang="zh-CN" dirty="0">
                <a:solidFill>
                  <a:schemeClr val="tx1"/>
                </a:solidFill>
              </a:rPr>
              <a:t>this.</a:t>
            </a:r>
            <a:r>
              <a:rPr lang="zh-CN" altLang="en-US" dirty="0">
                <a:solidFill>
                  <a:schemeClr val="tx1"/>
                </a:solidFill>
              </a:rPr>
              <a:t>访问实例成员；通过</a:t>
            </a:r>
            <a:r>
              <a:rPr lang="en-US" altLang="zh-CN" dirty="0">
                <a:solidFill>
                  <a:schemeClr val="tx1"/>
                </a:solidFill>
              </a:rPr>
              <a:t>this()/this(xxx)</a:t>
            </a:r>
            <a:r>
              <a:rPr lang="zh-CN" altLang="en-US" dirty="0">
                <a:solidFill>
                  <a:schemeClr val="tx1"/>
                </a:solidFill>
              </a:rPr>
              <a:t>访问本类中的其他构造方法。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321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什么是程序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515600" cy="4732655"/>
          </a:xfrm>
        </p:spPr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程序是为了</a:t>
            </a:r>
            <a:r>
              <a:rPr lang="zh-CN" altLang="en-US" dirty="0">
                <a:solidFill>
                  <a:srgbClr val="1198EB"/>
                </a:solidFill>
                <a:sym typeface="+mn-ea"/>
              </a:rPr>
              <a:t>模拟现实世界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>
                <a:solidFill>
                  <a:srgbClr val="1198EB"/>
                </a:solidFill>
                <a:sym typeface="+mn-ea"/>
              </a:rPr>
              <a:t>解决现实问题</a:t>
            </a:r>
            <a:r>
              <a:rPr lang="zh-CN" altLang="en-US" dirty="0">
                <a:solidFill>
                  <a:schemeClr val="tx1"/>
                </a:solidFill>
              </a:rPr>
              <a:t>而使用计算机语言编写的指令集合。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27455" y="1444625"/>
            <a:ext cx="3631565" cy="1785620"/>
            <a:chOff x="1933" y="2275"/>
            <a:chExt cx="5719" cy="281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33" y="2275"/>
              <a:ext cx="2849" cy="281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8" name="文本框 7"/>
            <p:cNvSpPr txBox="1"/>
            <p:nvPr/>
          </p:nvSpPr>
          <p:spPr>
            <a:xfrm>
              <a:off x="5436" y="3315"/>
              <a:ext cx="2216" cy="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幼圆" panose="02010509060101010101" charset="-122"/>
                  <a:ea typeface="幼圆" panose="02010509060101010101" charset="-122"/>
                </a:rPr>
                <a:t>即时聊天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27455" y="3448050"/>
            <a:ext cx="3631565" cy="1771650"/>
            <a:chOff x="1933" y="5430"/>
            <a:chExt cx="5719" cy="279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33" y="5430"/>
              <a:ext cx="2850" cy="2790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9" name="文本框 8"/>
            <p:cNvSpPr txBox="1"/>
            <p:nvPr/>
          </p:nvSpPr>
          <p:spPr>
            <a:xfrm>
              <a:off x="5436" y="6465"/>
              <a:ext cx="2216" cy="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幼圆" panose="02010509060101010101" charset="-122"/>
                  <a:ea typeface="幼圆" panose="02010509060101010101" charset="-122"/>
                </a:rPr>
                <a:t>便捷支付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360160" y="1437640"/>
            <a:ext cx="4050665" cy="1791970"/>
            <a:chOff x="10016" y="2264"/>
            <a:chExt cx="6379" cy="282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16" y="2264"/>
              <a:ext cx="2836" cy="2823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0" name="文本框 9"/>
            <p:cNvSpPr txBox="1"/>
            <p:nvPr/>
          </p:nvSpPr>
          <p:spPr>
            <a:xfrm>
              <a:off x="13697" y="3321"/>
              <a:ext cx="2698" cy="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幼圆" panose="02010509060101010101" charset="-122"/>
                  <a:ea typeface="幼圆" panose="02010509060101010101" charset="-122"/>
                </a:rPr>
                <a:t>路况、导航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360160" y="3496945"/>
            <a:ext cx="4050665" cy="1783080"/>
            <a:chOff x="10016" y="5507"/>
            <a:chExt cx="6379" cy="280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16" y="5507"/>
              <a:ext cx="2847" cy="2808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1" name="文本框 10"/>
            <p:cNvSpPr txBox="1"/>
            <p:nvPr/>
          </p:nvSpPr>
          <p:spPr>
            <a:xfrm>
              <a:off x="13697" y="6465"/>
              <a:ext cx="2698" cy="7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latin typeface="幼圆" panose="02010509060101010101" charset="-122"/>
                  <a:ea typeface="幼圆" panose="02010509060101010101" charset="-122"/>
                </a:rPr>
                <a:t>美颜、修图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实现世界的组成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51560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</a:rPr>
              <a:t>世界是由什么组成的？</a:t>
            </a:r>
          </a:p>
          <a:p>
            <a:pPr lvl="1">
              <a:lnSpc>
                <a:spcPct val="130000"/>
              </a:lnSpc>
            </a:pPr>
            <a:r>
              <a:rPr lang="zh-CN" dirty="0">
                <a:solidFill>
                  <a:schemeClr val="tx1"/>
                </a:solidFill>
              </a:rPr>
              <a:t>有人说：</a:t>
            </a:r>
            <a:r>
              <a:rPr lang="en-US" altLang="zh-CN" dirty="0">
                <a:solidFill>
                  <a:schemeClr val="tx1"/>
                </a:solidFill>
              </a:rPr>
              <a:t>“</a:t>
            </a:r>
            <a:r>
              <a:rPr lang="zh-CN" altLang="en-US" dirty="0">
                <a:solidFill>
                  <a:schemeClr val="tx1"/>
                </a:solidFill>
              </a:rPr>
              <a:t>世界是由无数原子组成的</a:t>
            </a:r>
            <a:r>
              <a:rPr lang="en-US" altLang="zh-CN" dirty="0">
                <a:solidFill>
                  <a:schemeClr val="tx1"/>
                </a:solidFill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有人说：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世界是由无数食物组成的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有人说：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世界是由无数物体组成的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有人说：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世界是由一切有生命的和一切没有生命的组成的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有人说：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你、我、他、大家组成的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ym typeface="+mn-ea"/>
              </a:rPr>
              <a:t>有人说：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我的世界里只有你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。</a:t>
            </a:r>
          </a:p>
          <a:p>
            <a:pPr marL="228600" lvl="1" algn="l">
              <a:lnSpc>
                <a:spcPct val="130000"/>
              </a:lnSpc>
              <a:spcBef>
                <a:spcPts val="1000"/>
              </a:spcBef>
            </a:pPr>
            <a:r>
              <a:rPr lang="zh-CN" sz="2400" dirty="0">
                <a:sym typeface="+mn-ea"/>
              </a:rPr>
              <a:t>所有回答都很抽象，没有特别明确的答案。</a:t>
            </a:r>
          </a:p>
          <a:p>
            <a:pPr marL="228600" lvl="1">
              <a:lnSpc>
                <a:spcPct val="130000"/>
              </a:lnSpc>
              <a:spcBef>
                <a:spcPts val="1000"/>
              </a:spcBef>
            </a:pPr>
            <a:r>
              <a:rPr lang="zh-CN" sz="2400" dirty="0">
                <a:solidFill>
                  <a:schemeClr val="tx1"/>
                </a:solidFill>
                <a:sym typeface="+mn-ea"/>
              </a:rPr>
              <a:t>在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Java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的世界中</a:t>
            </a:r>
            <a:r>
              <a:rPr lang="zh-CN" sz="2400" dirty="0">
                <a:solidFill>
                  <a:schemeClr val="tx1"/>
                </a:solidFill>
                <a:sym typeface="+mn-ea"/>
              </a:rPr>
              <a:t>，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万事万物皆</a:t>
            </a:r>
            <a:r>
              <a:rPr lang="zh-CN" altLang="zh-CN" sz="2400" dirty="0">
                <a:solidFill>
                  <a:srgbClr val="1198EB"/>
                </a:solidFill>
                <a:sym typeface="+mn-ea"/>
              </a:rPr>
              <a:t>对象</a:t>
            </a:r>
            <a:r>
              <a:rPr lang="zh-CN" sz="2400" dirty="0">
                <a:solidFill>
                  <a:schemeClr val="tx1"/>
                </a:solidFill>
                <a:sym typeface="+mn-ea"/>
              </a:rPr>
              <a:t>：“世界是由无数个</a:t>
            </a:r>
            <a:r>
              <a:rPr lang="zh-CN" sz="2400" dirty="0">
                <a:solidFill>
                  <a:srgbClr val="1198EB"/>
                </a:solidFill>
                <a:sym typeface="+mn-ea"/>
              </a:rPr>
              <a:t>对象</a:t>
            </a:r>
            <a:r>
              <a:rPr lang="zh-CN" sz="2400" dirty="0">
                <a:solidFill>
                  <a:schemeClr val="tx1"/>
                </a:solidFill>
                <a:sym typeface="+mn-ea"/>
              </a:rPr>
              <a:t>组成的”。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30000"/>
              </a:lnSpc>
            </a:pPr>
            <a:endParaRPr lang="zh-CN" dirty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</a:pPr>
            <a:endParaRPr lang="zh-CN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什么是对象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51560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面向对象思想（</a:t>
            </a:r>
            <a:r>
              <a:rPr lang="en-US" altLang="zh-CN" dirty="0">
                <a:solidFill>
                  <a:schemeClr val="tx1"/>
                </a:solidFill>
              </a:rPr>
              <a:t>OOP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Object Oriented Programming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把一切客观存在的事物都看作对象，</a:t>
            </a:r>
            <a:r>
              <a:rPr lang="zh-CN" altLang="en-US" dirty="0">
                <a:solidFill>
                  <a:srgbClr val="1198EB"/>
                </a:solidFill>
              </a:rPr>
              <a:t>万物皆对象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任何对象，一定具有自己的</a:t>
            </a:r>
            <a:r>
              <a:rPr lang="zh-CN" altLang="en-US" dirty="0">
                <a:solidFill>
                  <a:srgbClr val="1198EB"/>
                </a:solidFill>
              </a:rPr>
              <a:t>特征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dirty="0">
                <a:solidFill>
                  <a:srgbClr val="1198EB"/>
                </a:solidFill>
              </a:rPr>
              <a:t>行为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5955" y="3788410"/>
            <a:ext cx="3337560" cy="1598930"/>
            <a:chOff x="2208" y="5857"/>
            <a:chExt cx="5256" cy="2518"/>
          </a:xfrm>
        </p:grpSpPr>
        <p:sp>
          <p:nvSpPr>
            <p:cNvPr id="4" name="椭圆 3"/>
            <p:cNvSpPr/>
            <p:nvPr/>
          </p:nvSpPr>
          <p:spPr>
            <a:xfrm>
              <a:off x="2208" y="6060"/>
              <a:ext cx="3792" cy="211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对象</a:t>
              </a:r>
            </a:p>
          </p:txBody>
        </p:sp>
        <p:sp>
          <p:nvSpPr>
            <p:cNvPr id="5" name="左大括号 4"/>
            <p:cNvSpPr/>
            <p:nvPr/>
          </p:nvSpPr>
          <p:spPr>
            <a:xfrm>
              <a:off x="6000" y="5857"/>
              <a:ext cx="1464" cy="2519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圆角矩形 5"/>
          <p:cNvSpPr/>
          <p:nvPr/>
        </p:nvSpPr>
        <p:spPr>
          <a:xfrm>
            <a:off x="3993515" y="3376930"/>
            <a:ext cx="7360285" cy="86868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+mn-ea"/>
                <a:sym typeface="+mn-ea"/>
              </a:rPr>
              <a:t>特征：称为属性，一般为名词，代表对象有什么。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993515" y="4930775"/>
            <a:ext cx="7360285" cy="86868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400" dirty="0">
                <a:solidFill>
                  <a:schemeClr val="bg1"/>
                </a:solidFill>
                <a:latin typeface="+mn-ea"/>
                <a:sym typeface="+mn-ea"/>
              </a:rPr>
              <a:t>行为：称为方法，一般为动词，代表对象能做什么。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现实中的对象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51560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请分析以下对象都有哪些属性和方法？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838200" y="2181225"/>
            <a:ext cx="2331720" cy="3472815"/>
          </a:xfrm>
          <a:prstGeom prst="wedgeRoundRectCallout">
            <a:avLst>
              <a:gd name="adj1" fmla="val 98774"/>
              <a:gd name="adj2" fmla="val -21969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属性：</a:t>
            </a:r>
            <a:endParaRPr lang="en-US" altLang="zh-CN" dirty="0"/>
          </a:p>
          <a:p>
            <a:pPr algn="l"/>
            <a:r>
              <a:rPr lang="zh-CN" altLang="en-US" dirty="0"/>
              <a:t>  品牌：</a:t>
            </a:r>
            <a:r>
              <a:rPr lang="en-US" altLang="zh-CN" dirty="0"/>
              <a:t>apple</a:t>
            </a:r>
          </a:p>
          <a:p>
            <a:pPr algn="l"/>
            <a:r>
              <a:rPr lang="zh-CN" altLang="en-US" dirty="0">
                <a:sym typeface="+mn-ea"/>
              </a:rPr>
              <a:t>  颜色：银色</a:t>
            </a:r>
            <a:endParaRPr lang="en-US" altLang="zh-CN" dirty="0">
              <a:sym typeface="+mn-ea"/>
            </a:endParaRPr>
          </a:p>
          <a:p>
            <a:pPr algn="l"/>
            <a:r>
              <a:rPr lang="en-US" altLang="zh-CN" dirty="0"/>
              <a:t>  </a:t>
            </a:r>
            <a:r>
              <a:rPr lang="zh-CN" altLang="en-US" dirty="0"/>
              <a:t>价格：</a:t>
            </a:r>
            <a:r>
              <a:rPr lang="en-US" altLang="zh-CN" dirty="0"/>
              <a:t>5988.0</a:t>
            </a:r>
          </a:p>
          <a:p>
            <a:pPr algn="l"/>
            <a:r>
              <a:rPr lang="en-US" altLang="zh-CN" dirty="0"/>
              <a:t>  </a:t>
            </a:r>
            <a:r>
              <a:rPr lang="zh-CN" altLang="en-US" dirty="0"/>
              <a:t>重量：</a:t>
            </a:r>
            <a:r>
              <a:rPr lang="en-US" altLang="zh-CN" dirty="0"/>
              <a:t>138</a:t>
            </a:r>
            <a:r>
              <a:rPr lang="zh-CN" altLang="en-US" dirty="0"/>
              <a:t>克</a:t>
            </a:r>
          </a:p>
          <a:p>
            <a:pPr algn="l"/>
            <a:r>
              <a:rPr lang="zh-CN" altLang="en-US" dirty="0"/>
              <a:t>  </a:t>
            </a:r>
            <a:r>
              <a:rPr lang="en-US" altLang="zh-CN" dirty="0"/>
              <a:t>......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方法：</a:t>
            </a:r>
          </a:p>
          <a:p>
            <a:pPr algn="l"/>
            <a:r>
              <a:rPr lang="zh-CN" altLang="en-US" dirty="0"/>
              <a:t>  收发短信</a:t>
            </a:r>
          </a:p>
          <a:p>
            <a:pPr algn="l"/>
            <a:r>
              <a:rPr lang="en-US" altLang="zh-CN" dirty="0"/>
              <a:t>  </a:t>
            </a:r>
            <a:r>
              <a:rPr lang="zh-CN" altLang="en-US" dirty="0"/>
              <a:t>接打电话</a:t>
            </a:r>
          </a:p>
          <a:p>
            <a:pPr algn="l"/>
            <a:r>
              <a:rPr lang="zh-CN" altLang="en-US" dirty="0"/>
              <a:t>  </a:t>
            </a:r>
            <a:r>
              <a:rPr lang="en-US" altLang="zh-CN" dirty="0"/>
              <a:t>......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830" y="4101465"/>
            <a:ext cx="2973705" cy="170942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圆角矩形标注 9"/>
          <p:cNvSpPr/>
          <p:nvPr/>
        </p:nvSpPr>
        <p:spPr>
          <a:xfrm>
            <a:off x="9022080" y="2181225"/>
            <a:ext cx="2331720" cy="3472815"/>
          </a:xfrm>
          <a:prstGeom prst="wedgeRoundRectCallout">
            <a:avLst>
              <a:gd name="adj1" fmla="val -100571"/>
              <a:gd name="adj2" fmla="val 23669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dirty="0"/>
              <a:t>属性：</a:t>
            </a:r>
            <a:endParaRPr lang="en-US" altLang="zh-CN" dirty="0"/>
          </a:p>
          <a:p>
            <a:pPr algn="l"/>
            <a:r>
              <a:rPr lang="zh-CN" altLang="en-US" dirty="0"/>
              <a:t>  品牌：保时捷</a:t>
            </a:r>
            <a:endParaRPr lang="en-US" altLang="zh-CN" dirty="0"/>
          </a:p>
          <a:p>
            <a:pPr algn="l"/>
            <a:r>
              <a:rPr lang="zh-CN" altLang="en-US" dirty="0">
                <a:sym typeface="+mn-ea"/>
              </a:rPr>
              <a:t>  颜色：白色</a:t>
            </a:r>
          </a:p>
          <a:p>
            <a:pPr algn="l"/>
            <a:r>
              <a:rPr lang="zh-CN" altLang="en-US" dirty="0">
                <a:sym typeface="+mn-ea"/>
              </a:rPr>
              <a:t>  型号：</a:t>
            </a:r>
            <a:r>
              <a:rPr lang="en-US" altLang="zh-CN" dirty="0">
                <a:sym typeface="+mn-ea"/>
              </a:rPr>
              <a:t>911</a:t>
            </a:r>
          </a:p>
          <a:p>
            <a:pPr algn="l"/>
            <a:r>
              <a:rPr lang="en-US" altLang="zh-CN" dirty="0"/>
              <a:t>  </a:t>
            </a:r>
            <a:r>
              <a:rPr lang="zh-CN" altLang="en-US" dirty="0"/>
              <a:t>产地：德国</a:t>
            </a:r>
          </a:p>
          <a:p>
            <a:pPr algn="l"/>
            <a:r>
              <a:rPr lang="zh-CN" altLang="en-US" dirty="0"/>
              <a:t>  </a:t>
            </a:r>
            <a:r>
              <a:rPr lang="en-US" altLang="zh-CN" dirty="0"/>
              <a:t>......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方法：</a:t>
            </a:r>
          </a:p>
          <a:p>
            <a:pPr algn="l"/>
            <a:r>
              <a:rPr lang="zh-CN" altLang="en-US" dirty="0"/>
              <a:t>  启动</a:t>
            </a:r>
          </a:p>
          <a:p>
            <a:pPr algn="l"/>
            <a:r>
              <a:rPr lang="zh-CN" altLang="en-US" dirty="0"/>
              <a:t>  停止</a:t>
            </a:r>
          </a:p>
          <a:p>
            <a:pPr algn="l"/>
            <a:r>
              <a:rPr lang="zh-CN" altLang="en-US" dirty="0"/>
              <a:t>  </a:t>
            </a:r>
            <a:r>
              <a:rPr lang="en-US" altLang="zh-CN" dirty="0"/>
              <a:t>......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8830" y="2074545"/>
            <a:ext cx="2973705" cy="178244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程序中的对象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051560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如何使用程序模拟现实世界，解决现实问题？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首先，在程序当中，必须具有和现实中相同的对象，用以</a:t>
            </a:r>
            <a:r>
              <a:rPr lang="zh-CN" altLang="en-US" dirty="0">
                <a:sym typeface="+mn-ea"/>
              </a:rPr>
              <a:t>模拟现实世界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然后，使用程序中的对象代表现实中的对象，并执行操作，进而解决现实问题。</a:t>
            </a:r>
          </a:p>
          <a:p>
            <a:pPr lvl="1"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</a:pPr>
            <a:endParaRPr lang="zh-CN" altLang="en-US" sz="2400" dirty="0">
              <a:solidFill>
                <a:schemeClr val="tx1"/>
              </a:solidFill>
            </a:endParaRPr>
          </a:p>
          <a:p>
            <a:pPr marL="228600" lvl="1" algn="l">
              <a:lnSpc>
                <a:spcPct val="13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现实中的对象多数来自于“模板”，程序中的对象也应该具有“模板”。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52600" y="3116580"/>
            <a:ext cx="8686800" cy="1996440"/>
            <a:chOff x="2760" y="4908"/>
            <a:chExt cx="13680" cy="3144"/>
          </a:xfrm>
        </p:grpSpPr>
        <p:sp>
          <p:nvSpPr>
            <p:cNvPr id="7" name="圆角矩形 6"/>
            <p:cNvSpPr/>
            <p:nvPr/>
          </p:nvSpPr>
          <p:spPr>
            <a:xfrm>
              <a:off x="2760" y="6132"/>
              <a:ext cx="4680" cy="192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现实中的对象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760" y="6132"/>
              <a:ext cx="4680" cy="1920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/>
                <a:t>程序中的对象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524" y="4908"/>
              <a:ext cx="10152" cy="984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  <a:sym typeface="+mn-ea"/>
                </a:rPr>
                <a:t>如何在程序中创造出与现实中一样的对象？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7440" y="7524"/>
              <a:ext cx="432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7440" y="6780"/>
              <a:ext cx="432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什么是类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96715"/>
            <a:ext cx="3679190" cy="198056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4984580_013840394000_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8200" y="1444625"/>
            <a:ext cx="3660775" cy="252158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圆角矩形标注 9"/>
          <p:cNvSpPr/>
          <p:nvPr/>
        </p:nvSpPr>
        <p:spPr>
          <a:xfrm>
            <a:off x="5685155" y="1776730"/>
            <a:ext cx="5668645" cy="1857375"/>
          </a:xfrm>
          <a:prstGeom prst="wedgeRoundRectCallout">
            <a:avLst>
              <a:gd name="adj1" fmla="val -64406"/>
              <a:gd name="adj2" fmla="val -18991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+mn-ea"/>
                <a:sym typeface="+mn-ea"/>
              </a:rPr>
              <a:t>汽车设计图纸规定了该款汽车所有的</a:t>
            </a:r>
            <a:r>
              <a:rPr lang="zh-CN" altLang="en-US" sz="2000" dirty="0">
                <a:latin typeface="+mn-ea"/>
                <a:cs typeface="Courier New" panose="02070309020205020404" pitchFamily="49" charset="0"/>
                <a:sym typeface="+mn-ea"/>
              </a:rPr>
              <a:t>组成部分，包括外观形状、内部结构、发动机型号、安全参数等具体的信息。这即为现实对象的模板。程序中的模板也有相同作用，称之为</a:t>
            </a:r>
            <a:r>
              <a:rPr lang="en-US" altLang="zh-CN" sz="2000" dirty="0">
                <a:latin typeface="+mn-ea"/>
                <a:cs typeface="Courier New" panose="02070309020205020404" pitchFamily="49" charset="0"/>
                <a:sym typeface="+mn-ea"/>
              </a:rPr>
              <a:t>“</a:t>
            </a:r>
            <a:r>
              <a:rPr lang="zh-CN" altLang="en-US" sz="2000" dirty="0">
                <a:latin typeface="+mn-ea"/>
                <a:cs typeface="Courier New" panose="02070309020205020404" pitchFamily="49" charset="0"/>
                <a:sym typeface="+mn-ea"/>
              </a:rPr>
              <a:t>类</a:t>
            </a:r>
            <a:r>
              <a:rPr lang="en-US" altLang="zh-CN" sz="2000" dirty="0">
                <a:latin typeface="+mn-ea"/>
                <a:cs typeface="Courier New" panose="02070309020205020404" pitchFamily="49" charset="0"/>
                <a:sym typeface="+mn-ea"/>
              </a:rPr>
              <a:t>”</a:t>
            </a:r>
            <a:r>
              <a:rPr lang="zh-CN" altLang="en-US" sz="2000" dirty="0">
                <a:latin typeface="+mn-ea"/>
                <a:cs typeface="Courier New" panose="02070309020205020404" pitchFamily="49" charset="0"/>
                <a:sym typeface="+mn-ea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+mn-ea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5685155" y="4258310"/>
            <a:ext cx="5668645" cy="1857375"/>
          </a:xfrm>
          <a:prstGeom prst="wedgeRoundRectCallout">
            <a:avLst>
              <a:gd name="adj1" fmla="val -64406"/>
              <a:gd name="adj2" fmla="val -18991"/>
              <a:gd name="adj3" fmla="val 16667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>
                <a:solidFill>
                  <a:schemeClr val="bg1"/>
                </a:solidFill>
                <a:latin typeface="+mn-ea"/>
                <a:sym typeface="+mn-ea"/>
              </a:rPr>
              <a:t>按照设计图纸创造出来的汽车，才是真实存在、切实可用的实体，所以汽车实体被称为现实中的对象。而通过程序中的模板创造出来的实体，即为程序中的对象，称之为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sym typeface="+mn-ea"/>
              </a:rPr>
              <a:t>“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sym typeface="+mn-ea"/>
              </a:rPr>
              <a:t>对象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sym typeface="+mn-ea"/>
              </a:rPr>
              <a:t>”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sym typeface="+mn-ea"/>
              </a:rPr>
              <a:t>。</a:t>
            </a:r>
            <a:endParaRPr lang="zh-CN" altLang="en-US" sz="2000" dirty="0">
              <a:solidFill>
                <a:schemeClr val="bg1"/>
              </a:solidFill>
              <a:latin typeface="+mn-ea"/>
              <a:cs typeface="Courier New" panose="02070309020205020404" pitchFamily="49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838200" y="1282890"/>
            <a:ext cx="10515600" cy="0"/>
          </a:xfrm>
          <a:prstGeom prst="line">
            <a:avLst/>
          </a:prstGeom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198EB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类的抽取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838200" y="1444625"/>
            <a:ext cx="11109960" cy="473265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在一组相同或类似的对象中，抽取出共性的特征和行为，保留所关注的部分。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047875"/>
            <a:ext cx="5038090" cy="443801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虚尾箭头 5"/>
          <p:cNvSpPr/>
          <p:nvPr/>
        </p:nvSpPr>
        <p:spPr>
          <a:xfrm>
            <a:off x="6080760" y="3756660"/>
            <a:ext cx="2209165" cy="792480"/>
          </a:xfrm>
          <a:prstGeom prst="striped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8382000" y="2047875"/>
            <a:ext cx="2971800" cy="443738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000" dirty="0"/>
              <a:t>属性：</a:t>
            </a:r>
          </a:p>
          <a:p>
            <a:pPr algn="ctr"/>
            <a:r>
              <a:rPr lang="zh-CN" altLang="en-US" sz="2000" dirty="0"/>
              <a:t>品种</a:t>
            </a:r>
          </a:p>
          <a:p>
            <a:pPr algn="ctr"/>
            <a:r>
              <a:rPr lang="zh-CN" altLang="en-US" sz="2000" dirty="0"/>
              <a:t>年龄</a:t>
            </a:r>
          </a:p>
          <a:p>
            <a:pPr algn="ctr"/>
            <a:r>
              <a:rPr lang="zh-CN" altLang="en-US" sz="2000" dirty="0"/>
              <a:t>性别</a:t>
            </a:r>
          </a:p>
          <a:p>
            <a:pPr algn="ctr"/>
            <a:r>
              <a:rPr lang="zh-CN" altLang="en-US" sz="2000" dirty="0"/>
              <a:t>毛色</a:t>
            </a:r>
          </a:p>
          <a:p>
            <a:pPr algn="ctr"/>
            <a:r>
              <a:rPr lang="en-US" altLang="zh-CN" sz="2000" dirty="0"/>
              <a:t>......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sz="2000" dirty="0"/>
              <a:t>方法：</a:t>
            </a:r>
          </a:p>
          <a:p>
            <a:pPr algn="ctr"/>
            <a:r>
              <a:rPr lang="zh-CN" altLang="en-US" sz="2000" dirty="0"/>
              <a:t>吃</a:t>
            </a:r>
          </a:p>
          <a:p>
            <a:pPr algn="ctr"/>
            <a:r>
              <a:rPr lang="zh-CN" altLang="en-US" sz="2000" dirty="0"/>
              <a:t>睡</a:t>
            </a:r>
          </a:p>
          <a:p>
            <a:pPr algn="ctr"/>
            <a:r>
              <a:rPr lang="en-US" altLang="zh-CN" sz="2000" dirty="0">
                <a:sym typeface="+mn-ea"/>
              </a:rPr>
              <a:t>......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05008"/>
  <p:tag name="MH_LIBRARY" val="GRAPHIC"/>
  <p:tag name="MH_ORDER" val="文本框 1"/>
  <p:tag name="KSO_WM_UNIT_TYPE" val="a"/>
  <p:tag name="KSO_WM_UNIT_INDEX" val="1"/>
  <p:tag name="KSO_WM_UNIT_ID" val="custom160539_6*a*1"/>
  <p:tag name="KSO_WM_UNIT_CLEAR" val="1"/>
  <p:tag name="KSO_WM_UNIT_LAYERLEVEL" val="1"/>
  <p:tag name="KSO_WM_UNIT_ISCONTENTSTITLE" val="1"/>
  <p:tag name="KSO_WM_UNIT_VALUE" val="3"/>
  <p:tag name="KSO_WM_UNIT_HIGHLIGHT" val="0"/>
  <p:tag name="KSO_WM_UNIT_COMPATIBLE" val="0"/>
  <p:tag name="KSO_WM_UNIT_PRESET_TEXT" val="目录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0"/>
  <p:tag name="KSO_WM_TEMPLATE_CATEGORY" val="custom"/>
  <p:tag name="KSO_WM_TEMPLATE_INDEX" val="160539"/>
  <p:tag name="KSO_WM_UNIT_INDEX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7"/>
  <p:tag name="KSO_WM_TEMPLATE_CATEGORY" val="custom"/>
  <p:tag name="KSO_WM_TEMPLATE_INDEX" val="160539"/>
  <p:tag name="KSO_WM_UNIT_INDEX" val="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14"/>
  <p:tag name="KSO_WM_TEMPLATE_CATEGORY" val="custom"/>
  <p:tag name="KSO_WM_TEMPLATE_INDEX" val="160539"/>
  <p:tag name="KSO_WM_UNIT_INDEX" val="1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21"/>
  <p:tag name="KSO_WM_TEMPLATE_CATEGORY" val="custom"/>
  <p:tag name="KSO_WM_TEMPLATE_INDEX" val="160539"/>
  <p:tag name="KSO_WM_UNIT_INDEX" val="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28"/>
  <p:tag name="KSO_WM_TEMPLATE_CATEGORY" val="custom"/>
  <p:tag name="KSO_WM_TEMPLATE_INDEX" val="160539"/>
  <p:tag name="KSO_WM_UNIT_INDEX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4*i*35"/>
  <p:tag name="KSO_WM_TEMPLATE_CATEGORY" val="custom"/>
  <p:tag name="KSO_WM_TEMPLATE_INDEX" val="160539"/>
  <p:tag name="KSO_WM_UNIT_INDEX" val="3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6_1"/>
  <p:tag name="KSO_WM_UNIT_ID" val="custom160539_24*m_h_f*1_6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11"/>
  <p:tag name="KSO_WM_UNIT_ID" val="custom160539_24*m_i*1_11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12"/>
  <p:tag name="KSO_WM_UNIT_ID" val="custom160539_24*m_i*1_12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53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5_1"/>
  <p:tag name="KSO_WM_UNIT_ID" val="custom160539_24*m_h_f*1_5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9"/>
  <p:tag name="KSO_WM_UNIT_ID" val="custom160539_24*m_i*1_9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10"/>
  <p:tag name="KSO_WM_UNIT_ID" val="custom160539_24*m_i*1_10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4_1"/>
  <p:tag name="KSO_WM_UNIT_ID" val="custom160539_24*m_h_f*1_4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7"/>
  <p:tag name="KSO_WM_UNIT_ID" val="custom160539_24*m_i*1_7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8"/>
  <p:tag name="KSO_WM_UNIT_ID" val="custom160539_24*m_i*1_8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3_1"/>
  <p:tag name="KSO_WM_UNIT_ID" val="custom160539_24*m_h_f*1_3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5"/>
  <p:tag name="KSO_WM_UNIT_ID" val="custom160539_24*m_i*1_5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6"/>
  <p:tag name="KSO_WM_UNIT_ID" val="custom160539_24*m_i*1_6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4"/>
  <p:tag name="KSO_WM_UNIT_ID" val="custom160539_24*m_i*1_4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2_1"/>
  <p:tag name="KSO_WM_UNIT_ID" val="custom160539_24*m_h_f*1_2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3"/>
  <p:tag name="KSO_WM_UNIT_ID" val="custom160539_24*m_i*1_3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Other"/>
  <p:tag name="MH_ORDER" val="3"/>
  <p:tag name="KSO_WM_UNIT_TYPE" val="m_i"/>
  <p:tag name="KSO_WM_UNIT_INDEX" val="1_2"/>
  <p:tag name="KSO_WM_UNIT_ID" val="custom160539_24*m_i*1_2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Text"/>
  <p:tag name="MH_ORDER" val="1"/>
  <p:tag name="KSO_WM_UNIT_TYPE" val="m_h_f"/>
  <p:tag name="KSO_WM_UNIT_INDEX" val="1_1_1"/>
  <p:tag name="KSO_WM_UNIT_ID" val="custom160539_24*m_h_f*1_1_1"/>
  <p:tag name="KSO_WM_UNIT_CLEAR" val="1"/>
  <p:tag name="KSO_WM_UNIT_LAYERLEVEL" val="1_1_1"/>
  <p:tag name="KSO_WM_UNIT_VALUE" val="28"/>
  <p:tag name="KSO_WM_UNIT_HIGHLIGHT" val="0"/>
  <p:tag name="KSO_WM_UNIT_COMPATIBLE" val="0"/>
  <p:tag name="KSO_WM_UNIT_PRESET_TEXT_INDEX" val="4"/>
  <p:tag name="KSO_WM_UNIT_PRESET_TEXT_LEN" val="24"/>
  <p:tag name="KSO_WM_DIAGRAM_GROUP_CODE" val="m1-2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13011"/>
  <p:tag name="MH_LIBRARY" val="GRAPHIC"/>
  <p:tag name="MH_TYPE" val="SubTitle"/>
  <p:tag name="MH_ORDER" val="1"/>
  <p:tag name="KSO_WM_UNIT_TYPE" val="m_i"/>
  <p:tag name="KSO_WM_UNIT_INDEX" val="1_1"/>
  <p:tag name="KSO_WM_UNIT_ID" val="custom160539_24*m_i*1_1"/>
  <p:tag name="KSO_WM_UNIT_CLEAR" val="1"/>
  <p:tag name="KSO_WM_UNIT_LAYERLEVEL" val="1_1"/>
  <p:tag name="KSO_WM_DIAGRAM_GROUP_CODE" val="m1-2"/>
  <p:tag name="KSO_WM_UNIT_TEXT_FILL_FORE_SCHEMECOLOR_INDEX" val="5"/>
  <p:tag name="KSO_WM_UNIT_TEXT_FILL_TYPE" val="1"/>
  <p:tag name="KSO_WM_UNIT_USESOURCEFORMAT_APPLY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644"/>
  <p:tag name="MH_LIBRARY" val="GRAPHIC"/>
  <p:tag name="MH_ORDER" val="直接连接符 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5、8、12、16、23、25、27"/>
  <p:tag name="KSO_WM_TEMPLATE_CATEGORY" val="custom"/>
  <p:tag name="KSO_WM_TEMPLATE_INDEX" val="160539"/>
  <p:tag name="KSO_WM_TAG_VERSION" val="1.0"/>
  <p:tag name="KSO_WM_SLIDE_ID" val="custom160539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b"/>
  <p:tag name="KSO_WM_UNIT_INDEX" val="1"/>
  <p:tag name="KSO_WM_UNIT_ID" val="custom160539_1*b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921105008"/>
  <p:tag name="MH_LIBRARY" val="GRAPHIC"/>
  <p:tag name="KSO_WM_TEMPLATE_CATEGORY" val="custom"/>
  <p:tag name="KSO_WM_TEMPLATE_INDEX" val="160539"/>
  <p:tag name="KSO_WM_TAG_VERSION" val="1.0"/>
  <p:tag name="KSO_WM_SLIDE_ID" val="custom160539_6"/>
  <p:tag name="KSO_WM_SLIDE_INDEX" val="6"/>
  <p:tag name="KSO_WM_SLIDE_ITEM_CNT" val="1"/>
  <p:tag name="KSO_WM_SLIDE_LAYOUT" val="a_b_l"/>
  <p:tag name="KSO_WM_SLIDE_LAYOUT_CNT" val="1_1_1"/>
  <p:tag name="KSO_WM_SLIDE_TYPE" val="contents"/>
  <p:tag name="KSO_WM_BEAUTIFY_FLAG" val="#wm#"/>
  <p:tag name="KSO_WM_DIAGRAM_GROUP_CODE" val="l1-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MH" val="20150921105008"/>
  <p:tag name="MH_LIBRARY" val="GRAPHIC"/>
  <p:tag name="MH_ORDER" val="TextBox 14"/>
  <p:tag name="KSO_WM_UNIT_TYPE" val="b"/>
  <p:tag name="KSO_WM_UNIT_INDEX" val="1"/>
  <p:tag name="KSO_WM_UNIT_ID" val="custom160539_6*b*1"/>
  <p:tag name="KSO_WM_UNIT_CLEAR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PRESET_TEXT" val="CONTENTS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39_2*i*0"/>
  <p:tag name="KSO_WM_TEMPLATE_CATEGORY" val="custom"/>
  <p:tag name="KSO_WM_TEMPLATE_INDEX" val="160539"/>
  <p:tag name="KSO_WM_UNIT_INDEX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a"/>
  <p:tag name="KSO_WM_UNIT_INDEX" val="1"/>
  <p:tag name="KSO_WM_UNIT_ID" val="custom160539_2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39"/>
  <p:tag name="KSO_WM_UNIT_TYPE" val="f"/>
  <p:tag name="KSO_WM_UNIT_INDEX" val="1"/>
  <p:tag name="KSO_WM_UNIT_ID" val="custom160539_2*f*1"/>
  <p:tag name="KSO_WM_UNIT_CLEAR" val="1"/>
  <p:tag name="KSO_WM_UNIT_LAYERLEVEL" val="1"/>
  <p:tag name="KSO_WM_UNIT_VALUE" val="297"/>
  <p:tag name="KSO_WM_UNIT_HIGHLIGHT" val="0"/>
  <p:tag name="KSO_WM_UNIT_COMPATIBLE" val="0"/>
  <p:tag name="KSO_WM_UNIT_PRESET_TEXT_INDEX" val="4"/>
  <p:tag name="KSO_WM_UNIT_PRESET_TEXT_LEN" val="22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2"/>
  <p:tag name="MH_CATEGORY" val="#BingLLB#"/>
  <p:tag name="MH_LAYOUT" val="SubTitleDesc"/>
  <p:tag name="MH" val="20150921111904"/>
  <p:tag name="MH_LIBRARY" val="GRAPHIC"/>
  <p:tag name="KSO_WM_TEMPLATE_CATEGORY" val="custom"/>
  <p:tag name="KSO_WM_TEMPLATE_INDEX" val="160539"/>
  <p:tag name="KSO_WM_TAG_VERSION" val="1.0"/>
  <p:tag name="KSO_WM_SLIDE_ID" val="custom160539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2"/>
  <p:tag name="KSO_WM_SLIDE_SIZE" val="828*354"/>
</p:tagLst>
</file>

<file path=ppt/theme/theme1.xml><?xml version="1.0" encoding="utf-8"?>
<a:theme xmlns:a="http://schemas.openxmlformats.org/drawingml/2006/main" name="1_A000120140530A99PPBG">
  <a:themeElements>
    <a:clrScheme name="160539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1198EB"/>
      </a:accent1>
      <a:accent2>
        <a:srgbClr val="628EE3"/>
      </a:accent2>
      <a:accent3>
        <a:srgbClr val="2BC3B5"/>
      </a:accent3>
      <a:accent4>
        <a:srgbClr val="92D050"/>
      </a:accent4>
      <a:accent5>
        <a:srgbClr val="FFC000"/>
      </a:accent5>
      <a:accent6>
        <a:srgbClr val="C00000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1895</Words>
  <Application>Microsoft Office PowerPoint</Application>
  <PresentationFormat>宽屏</PresentationFormat>
  <Paragraphs>325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Malgun Gothic</vt:lpstr>
      <vt:lpstr>黑体</vt:lpstr>
      <vt:lpstr>微软雅黑</vt:lpstr>
      <vt:lpstr>幼圆</vt:lpstr>
      <vt:lpstr>Arial</vt:lpstr>
      <vt:lpstr>Calibri</vt:lpstr>
      <vt:lpstr>1_A000120140530A99PPBG</vt:lpstr>
      <vt:lpstr>面向对象</vt:lpstr>
      <vt:lpstr>PowerPoint 演示文稿</vt:lpstr>
      <vt:lpstr>什么是程序</vt:lpstr>
      <vt:lpstr>实现世界的组成</vt:lpstr>
      <vt:lpstr>什么是对象</vt:lpstr>
      <vt:lpstr>现实中的对象</vt:lpstr>
      <vt:lpstr>程序中的对象</vt:lpstr>
      <vt:lpstr>什么是类</vt:lpstr>
      <vt:lpstr>类的抽取</vt:lpstr>
      <vt:lpstr>类的定义</vt:lpstr>
      <vt:lpstr>对象的创建</vt:lpstr>
      <vt:lpstr>类与对象的关系</vt:lpstr>
      <vt:lpstr>实例变量</vt:lpstr>
      <vt:lpstr>实例变量与局部变量的区别</vt:lpstr>
      <vt:lpstr>实例方法</vt:lpstr>
      <vt:lpstr>课堂案例</vt:lpstr>
      <vt:lpstr>方法重载概念</vt:lpstr>
      <vt:lpstr>方法重载</vt:lpstr>
      <vt:lpstr>代码调错</vt:lpstr>
      <vt:lpstr>构造方法</vt:lpstr>
      <vt:lpstr>对象创建过程</vt:lpstr>
      <vt:lpstr>对象的内存分配</vt:lpstr>
      <vt:lpstr>构造方法重载</vt:lpstr>
      <vt:lpstr>默认构造方法</vt:lpstr>
      <vt:lpstr>构造方法为属性赋值</vt:lpstr>
      <vt:lpstr>this关键字</vt:lpstr>
      <vt:lpstr>this关键字</vt:lpstr>
      <vt:lpstr>this关键字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</dc:title>
  <dc:creator>Aaron</dc:creator>
  <cp:lastModifiedBy>Dushine2008</cp:lastModifiedBy>
  <cp:revision>1889</cp:revision>
  <dcterms:created xsi:type="dcterms:W3CDTF">2015-05-05T08:02:00Z</dcterms:created>
  <dcterms:modified xsi:type="dcterms:W3CDTF">2021-04-28T03:08:50Z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