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9" r:id="rId3"/>
    <p:sldId id="830" r:id="rId5"/>
    <p:sldId id="740" r:id="rId6"/>
    <p:sldId id="870" r:id="rId7"/>
    <p:sldId id="896" r:id="rId8"/>
    <p:sldId id="897" r:id="rId9"/>
    <p:sldId id="871" r:id="rId10"/>
    <p:sldId id="899" r:id="rId11"/>
    <p:sldId id="900" r:id="rId12"/>
    <p:sldId id="898" r:id="rId13"/>
    <p:sldId id="872" r:id="rId14"/>
    <p:sldId id="901" r:id="rId15"/>
    <p:sldId id="873" r:id="rId16"/>
    <p:sldId id="874" r:id="rId17"/>
    <p:sldId id="875" r:id="rId18"/>
    <p:sldId id="879" r:id="rId19"/>
    <p:sldId id="880" r:id="rId20"/>
    <p:sldId id="881" r:id="rId21"/>
    <p:sldId id="902" r:id="rId22"/>
    <p:sldId id="61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0F0"/>
    <a:srgbClr val="1198EB"/>
    <a:srgbClr val="5F5F5F"/>
    <a:srgbClr val="628EE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7127B-CF4E-A64B-9047-A1A231426B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1pPr>
            <a:lvl2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3pPr>
            <a:lvl4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4pPr>
            <a:lvl5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575675" y="365125"/>
            <a:ext cx="2813050" cy="850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10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image" Target="../media/image11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3" Type="http://schemas.openxmlformats.org/officeDocument/2006/relationships/image" Target="../media/image12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3" Type="http://schemas.openxmlformats.org/officeDocument/2006/relationships/image" Target="../media/image13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image" Target="../media/image14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3" Type="http://schemas.openxmlformats.org/officeDocument/2006/relationships/image" Target="../media/image15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16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"/>
          <p:cNvSpPr/>
          <p:nvPr userDrawn="1"/>
        </p:nvSpPr>
        <p:spPr>
          <a:xfrm>
            <a:off x="1" y="0"/>
            <a:ext cx="12191999" cy="5505450"/>
          </a:xfrm>
          <a:custGeom>
            <a:avLst/>
            <a:gdLst>
              <a:gd name="connsiteX0" fmla="*/ 0 w 12191999"/>
              <a:gd name="connsiteY0" fmla="*/ 0 h 5060581"/>
              <a:gd name="connsiteX1" fmla="*/ 5486400 w 12191999"/>
              <a:gd name="connsiteY1" fmla="*/ 0 h 5060581"/>
              <a:gd name="connsiteX2" fmla="*/ 5486400 w 12191999"/>
              <a:gd name="connsiteY2" fmla="*/ 1 h 5060581"/>
              <a:gd name="connsiteX3" fmla="*/ 12191999 w 12191999"/>
              <a:gd name="connsiteY3" fmla="*/ 1 h 5060581"/>
              <a:gd name="connsiteX4" fmla="*/ 12191999 w 12191999"/>
              <a:gd name="connsiteY4" fmla="*/ 4787035 h 5060581"/>
              <a:gd name="connsiteX5" fmla="*/ 5486399 w 12191999"/>
              <a:gd name="connsiteY5" fmla="*/ 4110699 h 5060581"/>
              <a:gd name="connsiteX6" fmla="*/ 5486399 w 12191999"/>
              <a:gd name="connsiteY6" fmla="*/ 4110699 h 5060581"/>
              <a:gd name="connsiteX7" fmla="*/ 5237095 w 12191999"/>
              <a:gd name="connsiteY7" fmla="*/ 4115165 h 5060581"/>
              <a:gd name="connsiteX8" fmla="*/ 0 w 12191999"/>
              <a:gd name="connsiteY8" fmla="*/ 4787035 h 506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060581">
                <a:moveTo>
                  <a:pt x="0" y="0"/>
                </a:moveTo>
                <a:lnTo>
                  <a:pt x="5486400" y="0"/>
                </a:lnTo>
                <a:lnTo>
                  <a:pt x="5486400" y="1"/>
                </a:lnTo>
                <a:lnTo>
                  <a:pt x="12191999" y="1"/>
                </a:lnTo>
                <a:lnTo>
                  <a:pt x="12191999" y="4787035"/>
                </a:lnTo>
                <a:cubicBezTo>
                  <a:pt x="8839199" y="5676951"/>
                  <a:pt x="8839199" y="4110699"/>
                  <a:pt x="5486399" y="4110699"/>
                </a:cubicBezTo>
                <a:lnTo>
                  <a:pt x="5486399" y="4110699"/>
                </a:lnTo>
                <a:lnTo>
                  <a:pt x="5237095" y="4115165"/>
                </a:lnTo>
                <a:cubicBezTo>
                  <a:pt x="2740521" y="4206191"/>
                  <a:pt x="2657475" y="5649141"/>
                  <a:pt x="0" y="4787035"/>
                </a:cubicBezTo>
                <a:close/>
              </a:path>
            </a:pathLst>
          </a:custGeom>
          <a:gradFill>
            <a:gsLst>
              <a:gs pos="100000">
                <a:srgbClr val="A0D7FA"/>
              </a:gs>
              <a:gs pos="50000">
                <a:srgbClr val="1996DC"/>
              </a:gs>
              <a:gs pos="0">
                <a:srgbClr val="0A91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4400" y="192722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fontAlgn="auto">
              <a:lnSpc>
                <a:spcPct val="120000"/>
              </a:lnSpc>
            </a:pPr>
            <a:r>
              <a:rPr lang="zh-CN" altLang="en-US" spc="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深入字节码剖析</a:t>
            </a:r>
            <a:r>
              <a:rPr lang="en-US" altLang="zh-CN" spc="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JVM</a:t>
            </a:r>
            <a:endParaRPr lang="en-US" altLang="zh-CN" spc="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828800" y="3539490"/>
            <a:ext cx="8534400" cy="94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endParaRPr lang="zh-CN" altLang="en-US" sz="24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4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24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914400" y="5850890"/>
            <a:ext cx="381000" cy="381000"/>
          </a:xfrm>
          <a:prstGeom prst="ellipse">
            <a:avLst/>
          </a:prstGeom>
          <a:gradFill>
            <a:gsLst>
              <a:gs pos="0">
                <a:srgbClr val="0A91DF"/>
              </a:gs>
              <a:gs pos="50000">
                <a:srgbClr val="1996DC"/>
              </a:gs>
              <a:gs pos="91000">
                <a:srgbClr val="96D7F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9270649" y="3835401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18337087">
            <a:off x="1779353" y="4405908"/>
            <a:ext cx="288397" cy="28839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8337087">
            <a:off x="10742436" y="1539088"/>
            <a:ext cx="341679" cy="3416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9105" y="149316"/>
            <a:ext cx="381000" cy="381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 userDrawn="1"/>
        </p:nvSpPr>
        <p:spPr>
          <a:xfrm rot="18337087">
            <a:off x="7537607" y="566967"/>
            <a:ext cx="185430" cy="1854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428753" y="1279525"/>
            <a:ext cx="265073" cy="26507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95" y="201930"/>
            <a:ext cx="3354705" cy="915670"/>
          </a:xfrm>
          <a:prstGeom prst="rect">
            <a:avLst/>
          </a:prstGeom>
        </p:spPr>
      </p:pic>
      <p:sp>
        <p:nvSpPr>
          <p:cNvPr id="17" name="TextBox 8"/>
          <p:cNvSpPr txBox="1"/>
          <p:nvPr/>
        </p:nvSpPr>
        <p:spPr>
          <a:xfrm>
            <a:off x="1190618" y="1343914"/>
            <a:ext cx="2899004" cy="307777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千锋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学院出品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11151780" y="4370161"/>
            <a:ext cx="381000" cy="381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TextBox 8"/>
          <p:cNvSpPr txBox="1"/>
          <p:nvPr/>
        </p:nvSpPr>
        <p:spPr>
          <a:xfrm>
            <a:off x="9292996" y="6366376"/>
            <a:ext cx="2899004" cy="307340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19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良心教育，匠心品质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6974840" y="5058410"/>
            <a:ext cx="381000" cy="381000"/>
          </a:xfrm>
          <a:prstGeom prst="ellipse">
            <a:avLst/>
          </a:prstGeom>
          <a:gradFill>
            <a:gsLst>
              <a:gs pos="0">
                <a:srgbClr val="0A91DF"/>
              </a:gs>
              <a:gs pos="50000">
                <a:srgbClr val="1996DC"/>
              </a:gs>
              <a:gs pos="91000">
                <a:srgbClr val="96D7F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4246245" y="6142990"/>
            <a:ext cx="381000" cy="381000"/>
          </a:xfrm>
          <a:prstGeom prst="ellipse">
            <a:avLst/>
          </a:prstGeom>
          <a:gradFill>
            <a:gsLst>
              <a:gs pos="0">
                <a:srgbClr val="0A91DF"/>
              </a:gs>
              <a:gs pos="50000">
                <a:srgbClr val="1996DC"/>
              </a:gs>
              <a:gs pos="91000">
                <a:srgbClr val="96D7F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内存模型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jvm各部分详解 (1)"/>
          <p:cNvPicPr>
            <a:picLocks noChangeAspect="1"/>
          </p:cNvPicPr>
          <p:nvPr/>
        </p:nvPicPr>
        <p:blipFill>
          <a:blip r:embed="rId3"/>
          <a:srcRect t="3596" b="3784"/>
          <a:stretch>
            <a:fillRect/>
          </a:stretch>
        </p:blipFill>
        <p:spPr>
          <a:xfrm>
            <a:off x="1389380" y="1313815"/>
            <a:ext cx="9413240" cy="5541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快速理清垃圾回收机制的独特逻辑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7235" y="1524635"/>
            <a:ext cx="11119485" cy="5121275"/>
          </a:xfrm>
        </p:spPr>
        <p:txBody>
          <a:bodyPr>
            <a:normAutofit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什么样的对象会成为垃圾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谁来回收——垃圾回收器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</a:rPr>
              <a:t>如何回收——垃圾回收算法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什么样的对象会成为垃圾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gc root垃圾回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15" y="1328420"/>
            <a:ext cx="7456805" cy="5413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525" y="1632585"/>
            <a:ext cx="4409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可达性分析算法</a:t>
            </a:r>
            <a:endParaRPr lang="zh-CN" altLang="en-US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1795" y="2837180"/>
            <a:ext cx="206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引用计数法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垃圾回收器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1515" y="1651635"/>
            <a:ext cx="10243820" cy="4718050"/>
          </a:xfrm>
        </p:spPr>
        <p:txBody>
          <a:bodyPr>
            <a:noAutofit/>
          </a:bodyPr>
          <a:p>
            <a:pPr marL="114300" indent="-342900" algn="l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新生代收集器：Serial、ParNew、Parallel Scavenge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14300" indent="-342900" algn="l">
              <a:lnSpc>
                <a:spcPct val="130000"/>
              </a:lnSpc>
            </a:pP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14300" indent="-342900" algn="l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老年代收集器：CMS、Serial Old、Parallel Old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14300" indent="-342900" algn="l">
              <a:lnSpc>
                <a:spcPct val="130000"/>
              </a:lnSpc>
            </a:pP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14300" indent="-342900" algn="l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整堆收集器： G1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14300" indent="-342900" algn="l">
              <a:lnSpc>
                <a:spcPct val="130000"/>
              </a:lnSpc>
            </a:pP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具体内容参考《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JVM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垃圾回收器详解》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垃圾回收算法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垃圾回收算法"/>
          <p:cNvPicPr>
            <a:picLocks noChangeAspect="1"/>
          </p:cNvPicPr>
          <p:nvPr/>
        </p:nvPicPr>
        <p:blipFill>
          <a:blip r:embed="rId3"/>
          <a:srcRect t="5302" b="5009"/>
          <a:stretch>
            <a:fillRect/>
          </a:stretch>
        </p:blipFill>
        <p:spPr>
          <a:xfrm>
            <a:off x="3962400" y="1488440"/>
            <a:ext cx="4267200" cy="5196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清除算法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697355"/>
            <a:ext cx="11265535" cy="4292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复制算法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478915"/>
            <a:ext cx="11018520" cy="516699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  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2235"/>
            <a:ext cx="12192000" cy="4112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整理算法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5479"/>
          <a:stretch>
            <a:fillRect/>
          </a:stretch>
        </p:blipFill>
        <p:spPr>
          <a:xfrm>
            <a:off x="419735" y="1609090"/>
            <a:ext cx="11512550" cy="4584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分代收集算法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478915"/>
            <a:ext cx="11018520" cy="516699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   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9380"/>
            <a:ext cx="12192000" cy="4902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7235" y="1524635"/>
            <a:ext cx="11119485" cy="5121275"/>
          </a:xfrm>
        </p:spPr>
        <p:txBody>
          <a:bodyPr>
            <a:normAutofit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类是如何加载的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类加载器有哪些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什么是双亲委派机制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JVM内存模型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JMM执行流程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垃圾回收机制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314575" y="1674495"/>
            <a:ext cx="8970645" cy="45046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30000"/>
              </a:lnSpc>
              <a:spcBef>
                <a:spcPts val="28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巧解蚂蚁、字节跳动等大厂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JVM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面试题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30000"/>
              </a:lnSpc>
              <a:spcBef>
                <a:spcPts val="28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深入字节码剖析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JVM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30000"/>
              </a:lnSpc>
              <a:spcBef>
                <a:spcPts val="28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快速理清垃圾回收机制的独特逻辑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30000"/>
              </a:lnSpc>
              <a:spcBef>
                <a:spcPts val="28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对象逃逸分析等等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30000"/>
              </a:lnSpc>
              <a:spcBef>
                <a:spcPts val="28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垃圾回收器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560195"/>
            <a:ext cx="967740" cy="778510"/>
          </a:xfrm>
          <a:prstGeom prst="rect">
            <a:avLst/>
          </a:prstGeom>
          <a:solidFill>
            <a:srgbClr val="1D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1389929" y="1542429"/>
            <a:ext cx="796799" cy="796799"/>
          </a:xfrm>
          <a:prstGeom prst="diamond">
            <a:avLst/>
          </a:prstGeom>
          <a:solidFill>
            <a:srgbClr val="1D32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49500"/>
            <a:ext cx="967740" cy="778510"/>
          </a:xfrm>
          <a:prstGeom prst="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389929" y="2338916"/>
            <a:ext cx="796799" cy="796799"/>
          </a:xfrm>
          <a:prstGeom prst="diamond">
            <a:avLst/>
          </a:prstGeom>
          <a:solidFill>
            <a:srgbClr val="2A4B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7565" y="3145155"/>
            <a:ext cx="968375" cy="779145"/>
          </a:xfrm>
          <a:prstGeom prst="rect">
            <a:avLst/>
          </a:prstGeom>
          <a:solidFill>
            <a:srgbClr val="35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1389929" y="3134783"/>
            <a:ext cx="796799" cy="796799"/>
          </a:xfrm>
          <a:prstGeom prst="diamond">
            <a:avLst/>
          </a:prstGeom>
          <a:solidFill>
            <a:srgbClr val="3560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1365" cy="6857365"/>
          </a:xfrm>
          <a:prstGeom prst="rect">
            <a:avLst/>
          </a:prstGeom>
          <a:gradFill>
            <a:gsLst>
              <a:gs pos="0">
                <a:srgbClr val="0A90E6"/>
              </a:gs>
              <a:gs pos="50000">
                <a:srgbClr val="1A96D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96D2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29375" y="1921200"/>
            <a:ext cx="6733250" cy="1303020"/>
            <a:chOff x="2729375" y="2325052"/>
            <a:chExt cx="6733250" cy="1303020"/>
          </a:xfrm>
        </p:grpSpPr>
        <p:sp>
          <p:nvSpPr>
            <p:cNvPr id="4" name="矩形 3"/>
            <p:cNvSpPr/>
            <p:nvPr/>
          </p:nvSpPr>
          <p:spPr>
            <a:xfrm>
              <a:off x="2729375" y="2325052"/>
              <a:ext cx="6733250" cy="13030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2729375" y="2684780"/>
              <a:ext cx="6733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THANK YOU</a:t>
              </a:r>
              <a:endParaRPr lang="en-US" altLang="zh-CN" sz="4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83698" y="3699616"/>
            <a:ext cx="3824605" cy="1947545"/>
            <a:chOff x="4206915" y="4146550"/>
            <a:chExt cx="3824605" cy="1947545"/>
          </a:xfrm>
        </p:grpSpPr>
        <p:pic>
          <p:nvPicPr>
            <p:cNvPr id="5" name="图片 4" descr="千锋白色logo-0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7409" y="4146550"/>
              <a:ext cx="2835910" cy="966470"/>
            </a:xfrm>
            <a:prstGeom prst="rect">
              <a:avLst/>
            </a:prstGeom>
          </p:spPr>
        </p:pic>
        <p:pic>
          <p:nvPicPr>
            <p:cNvPr id="22" name="图片 21" descr="矢量素材-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915" y="4791075"/>
              <a:ext cx="3824605" cy="130302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984230" y="6581775"/>
            <a:ext cx="1207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i="1"/>
              <a:t>Version</a:t>
            </a:r>
            <a:r>
              <a:rPr lang="zh-CN" altLang="en-US" sz="1200" i="1"/>
              <a:t>：</a:t>
            </a:r>
            <a:r>
              <a:rPr lang="en-US" altLang="zh-CN" sz="1200" i="1"/>
              <a:t>9.0.2</a:t>
            </a:r>
            <a:endParaRPr lang="en-US" altLang="zh-CN" sz="1200" i="1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大厂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面试题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9470" y="2335530"/>
            <a:ext cx="10515600" cy="4732655"/>
          </a:xfrm>
        </p:spPr>
        <p:txBody>
          <a:bodyPr>
            <a:normAutofit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什么情况下会发生栈内存溢出</a:t>
            </a:r>
            <a:endParaRPr lang="en-US" altLang="zh-CN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详解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JVM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内存模型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3.Java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中的垃圾回收算法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什么是类加载及类加载的过程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什么是类加载器及常见的类加载器有哪些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什么是双亲委派模型及为什么需要双亲委派模型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...</a:t>
            </a:r>
            <a:endParaRPr lang="en-US" altLang="zh-CN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470" y="141795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面试阿里字节跳动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90%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被问到的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面试题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endParaRPr lang="en-US" altLang="zh-CN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490345"/>
            <a:ext cx="10515600" cy="4732655"/>
          </a:xfrm>
        </p:spPr>
        <p:txBody>
          <a:bodyPr>
            <a:normAutofit lnSpcReduction="10000"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ava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irtual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achine 是一种用于计算设备的规范，它是一个虚构出来的计算机，是通过在实际的计算机上仿真模拟各种计算机功能来实现的。</a:t>
            </a:r>
            <a:endParaRPr lang="en-US" altLang="zh-CN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引入Java语言虚拟机后，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Java语言在不同平台上运行时不需要重新编译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</a:rPr>
              <a:t>。Java语言使用Java虚拟机屏蔽了与具体平台相关的信息，使得Java语言编译程序只需生成在Java虚拟机上运行的目标代码（字节码），就可以在多种平台上不加修改地运行。</a:t>
            </a:r>
            <a:endParaRPr lang="en-US" altLang="zh-CN" sz="24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490345"/>
            <a:ext cx="10515600" cy="4732655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类加载系统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运行时数据区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执行引擎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jvm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5270"/>
            <a:ext cx="10058400" cy="5101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类加载过程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类加载过程 (1)"/>
          <p:cNvPicPr>
            <a:picLocks noChangeAspect="1"/>
          </p:cNvPicPr>
          <p:nvPr/>
        </p:nvPicPr>
        <p:blipFill>
          <a:blip r:embed="rId3"/>
          <a:srcRect t="2376" b="2376"/>
          <a:stretch>
            <a:fillRect/>
          </a:stretch>
        </p:blipFill>
        <p:spPr>
          <a:xfrm>
            <a:off x="1612900" y="1307465"/>
            <a:ext cx="8124190" cy="5550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5" y="1362075"/>
            <a:ext cx="5126990" cy="2054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类加载器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类加载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1362075"/>
            <a:ext cx="9091295" cy="5234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2355850"/>
            <a:ext cx="2261870" cy="32854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双亲委派机制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双亲委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85" y="0"/>
            <a:ext cx="5533390" cy="684466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8780" y="2704465"/>
            <a:ext cx="11556365" cy="5166995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防止核心类被随意篡改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+mn-ea"/>
              </a:rPr>
              <a:t>避免类的重复加载</a:t>
            </a:r>
            <a:endParaRPr lang="zh-CN" altLang="en-US" sz="24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6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6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文字</Application>
  <PresentationFormat>宽屏</PresentationFormat>
  <Paragraphs>115</Paragraphs>
  <Slides>20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方正书宋_GBK</vt:lpstr>
      <vt:lpstr>Wingdings</vt:lpstr>
      <vt:lpstr>幼圆</vt:lpstr>
      <vt:lpstr>华文宋体</vt:lpstr>
      <vt:lpstr>微软雅黑</vt:lpstr>
      <vt:lpstr>汉仪旗黑</vt:lpstr>
      <vt:lpstr>思源黑体 CN Heavy</vt:lpstr>
      <vt:lpstr>宋体</vt:lpstr>
      <vt:lpstr>Arial Unicode MS</vt:lpstr>
      <vt:lpstr>黑体</vt:lpstr>
      <vt:lpstr>汉仪中黑KW</vt:lpstr>
      <vt:lpstr>Calibri</vt:lpstr>
      <vt:lpstr>Helvetica Neue</vt:lpstr>
      <vt:lpstr>汉仪书宋二KW</vt:lpstr>
      <vt:lpstr>苹方-简</vt:lpstr>
      <vt:lpstr>1_A000120140530A99PPBG</vt:lpstr>
      <vt:lpstr>PowerPoint 演示文稿</vt:lpstr>
      <vt:lpstr>目录</vt:lpstr>
      <vt:lpstr>大厂JVM面试题</vt:lpstr>
      <vt:lpstr>什么是JVM</vt:lpstr>
      <vt:lpstr>JVM的组成</vt:lpstr>
      <vt:lpstr>JVM的组成</vt:lpstr>
      <vt:lpstr>类加载过程</vt:lpstr>
      <vt:lpstr>类加载器</vt:lpstr>
      <vt:lpstr>双亲委派机制</vt:lpstr>
      <vt:lpstr>JVM内存模型</vt:lpstr>
      <vt:lpstr>快速理清垃圾回收机制的独特逻辑</vt:lpstr>
      <vt:lpstr>什么样的对象会成为垃圾</vt:lpstr>
      <vt:lpstr>垃圾回收器</vt:lpstr>
      <vt:lpstr>垃圾回收算法</vt:lpstr>
      <vt:lpstr>标记-清除算法</vt:lpstr>
      <vt:lpstr>复制算法</vt:lpstr>
      <vt:lpstr>标记-整理算法</vt:lpstr>
      <vt:lpstr>分代收集算法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Aaron</dc:creator>
  <cp:lastModifiedBy>zeleishi</cp:lastModifiedBy>
  <cp:revision>1466</cp:revision>
  <dcterms:created xsi:type="dcterms:W3CDTF">2021-07-29T08:26:05Z</dcterms:created>
  <dcterms:modified xsi:type="dcterms:W3CDTF">2021-07-29T08:26:05Z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