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9" r:id="rId9"/>
    <p:sldId id="263" r:id="rId10"/>
    <p:sldId id="271" r:id="rId11"/>
    <p:sldId id="264" r:id="rId12"/>
    <p:sldId id="270" r:id="rId13"/>
    <p:sldId id="265" r:id="rId14"/>
    <p:sldId id="272" r:id="rId15"/>
    <p:sldId id="266" r:id="rId16"/>
    <p:sldId id="273" r:id="rId17"/>
    <p:sldId id="267" r:id="rId18"/>
    <p:sldId id="274" r:id="rId19"/>
    <p:sldId id="268" r:id="rId20"/>
    <p:sldId id="27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2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Wednesday, December 10, 14</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Wednesday, December 10, 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Wednesday, December 10, 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Wednesday, December 10, 14</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Wednesday, December 10, 14</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Wednesday, December 10, 14</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Wednesday, December 10, 14</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Wednesday, December 10, 14</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Wednesday, December 10, 14</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Wednesday, December 10, 14</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Wednesday, December 10, 14</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Wednesday, December 10, 14</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weepy/twee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Sentiment Analysis </a:t>
            </a:r>
            <a:endParaRPr lang="en-US" dirty="0"/>
          </a:p>
        </p:txBody>
      </p:sp>
      <p:sp>
        <p:nvSpPr>
          <p:cNvPr id="3" name="Subtitle 2"/>
          <p:cNvSpPr>
            <a:spLocks noGrp="1"/>
          </p:cNvSpPr>
          <p:nvPr>
            <p:ph type="subTitle" idx="1"/>
          </p:nvPr>
        </p:nvSpPr>
        <p:spPr/>
        <p:txBody>
          <a:bodyPr/>
          <a:lstStyle/>
          <a:p>
            <a:r>
              <a:rPr lang="en-US" dirty="0" smtClean="0"/>
              <a:t>Packers vs. Patriots 11/30/14</a:t>
            </a:r>
            <a:endParaRPr lang="en-US" dirty="0"/>
          </a:p>
        </p:txBody>
      </p:sp>
      <p:sp>
        <p:nvSpPr>
          <p:cNvPr id="4" name="TextBox 3"/>
          <p:cNvSpPr txBox="1"/>
          <p:nvPr/>
        </p:nvSpPr>
        <p:spPr>
          <a:xfrm>
            <a:off x="777240" y="6040703"/>
            <a:ext cx="4628303" cy="369332"/>
          </a:xfrm>
          <a:prstGeom prst="rect">
            <a:avLst/>
          </a:prstGeom>
          <a:noFill/>
        </p:spPr>
        <p:txBody>
          <a:bodyPr wrap="none" rtlCol="0">
            <a:spAutoFit/>
          </a:bodyPr>
          <a:lstStyle/>
          <a:p>
            <a:r>
              <a:rPr lang="en-US" dirty="0" smtClean="0"/>
              <a:t>Jerry Crowley, Erik Chen, Alejandro </a:t>
            </a:r>
            <a:r>
              <a:rPr lang="en-US" dirty="0" err="1" smtClean="0"/>
              <a:t>Azuaje</a:t>
            </a:r>
            <a:endParaRPr lang="en-US" dirty="0"/>
          </a:p>
        </p:txBody>
      </p:sp>
    </p:spTree>
    <p:extLst>
      <p:ext uri="{BB962C8B-B14F-4D97-AF65-F5344CB8AC3E}">
        <p14:creationId xmlns:p14="http://schemas.microsoft.com/office/powerpoint/2010/main" val="2842057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stQWordCloud.png"/>
          <p:cNvPicPr>
            <a:picLocks noGrp="1" noChangeAspect="1"/>
          </p:cNvPicPr>
          <p:nvPr>
            <p:ph idx="1"/>
          </p:nvPr>
        </p:nvPicPr>
        <p:blipFill>
          <a:blip r:embed="rId2">
            <a:extLst>
              <a:ext uri="{28A0092B-C50C-407E-A947-70E740481C1C}">
                <a14:useLocalDpi xmlns:a14="http://schemas.microsoft.com/office/drawing/2010/main" val="0"/>
              </a:ext>
            </a:extLst>
          </a:blip>
          <a:srcRect l="-10625" r="-10625"/>
          <a:stretch>
            <a:fillRect/>
          </a:stretch>
        </p:blipFill>
        <p:spPr>
          <a:xfrm>
            <a:off x="838199" y="457879"/>
            <a:ext cx="7253619" cy="5726541"/>
          </a:xfrm>
        </p:spPr>
      </p:pic>
    </p:spTree>
    <p:extLst>
      <p:ext uri="{BB962C8B-B14F-4D97-AF65-F5344CB8AC3E}">
        <p14:creationId xmlns:p14="http://schemas.microsoft.com/office/powerpoint/2010/main" val="130154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72" y="372388"/>
            <a:ext cx="4801916" cy="4753000"/>
          </a:xfrm>
        </p:spPr>
      </p:pic>
      <p:sp>
        <p:nvSpPr>
          <p:cNvPr id="3" name="Text Placeholder 2"/>
          <p:cNvSpPr>
            <a:spLocks noGrp="1"/>
          </p:cNvSpPr>
          <p:nvPr>
            <p:ph type="body" sz="half" idx="2"/>
          </p:nvPr>
        </p:nvSpPr>
        <p:spPr>
          <a:xfrm>
            <a:off x="5715000" y="856421"/>
            <a:ext cx="2590800" cy="3429000"/>
          </a:xfrm>
        </p:spPr>
        <p:txBody>
          <a:bodyPr>
            <a:normAutofit fontScale="92500" lnSpcReduction="20000"/>
          </a:bodyPr>
          <a:lstStyle/>
          <a:p>
            <a:r>
              <a:rPr lang="en-US" dirty="0" smtClean="0"/>
              <a:t>As the game progresses, more and more tweets enter per time period.</a:t>
            </a:r>
          </a:p>
          <a:p>
            <a:endParaRPr lang="en-US" dirty="0"/>
          </a:p>
          <a:p>
            <a:r>
              <a:rPr lang="en-US" dirty="0" smtClean="0"/>
              <a:t>Most of the growth was observed in positive tweets throughout in the 2</a:t>
            </a:r>
            <a:r>
              <a:rPr lang="en-US" baseline="30000" dirty="0" smtClean="0"/>
              <a:t>nd</a:t>
            </a:r>
            <a:r>
              <a:rPr lang="en-US" dirty="0" smtClean="0"/>
              <a:t> quarter. This may be due to the Patriots scoring 2 touchdowns, and reducing the spread, while Green Bay managed to conserve the lead. </a:t>
            </a:r>
          </a:p>
          <a:p>
            <a:endParaRPr lang="en-US" dirty="0"/>
          </a:p>
          <a:p>
            <a:r>
              <a:rPr lang="en-US" dirty="0" smtClean="0"/>
              <a:t>The half ends with a score of GB 23- NE 14</a:t>
            </a:r>
          </a:p>
        </p:txBody>
      </p:sp>
      <p:sp>
        <p:nvSpPr>
          <p:cNvPr id="4" name="Title 3"/>
          <p:cNvSpPr>
            <a:spLocks noGrp="1"/>
          </p:cNvSpPr>
          <p:nvPr>
            <p:ph type="title"/>
          </p:nvPr>
        </p:nvSpPr>
        <p:spPr>
          <a:xfrm>
            <a:off x="777240" y="5334000"/>
            <a:ext cx="7543800" cy="914400"/>
          </a:xfrm>
        </p:spPr>
        <p:txBody>
          <a:bodyPr/>
          <a:lstStyle/>
          <a:p>
            <a:r>
              <a:rPr lang="en-US" dirty="0" smtClean="0"/>
              <a:t>2</a:t>
            </a:r>
            <a:r>
              <a:rPr lang="en-US" baseline="30000" dirty="0" smtClean="0"/>
              <a:t>nd</a:t>
            </a:r>
            <a:r>
              <a:rPr lang="en-US" dirty="0" smtClean="0"/>
              <a:t> Quarter</a:t>
            </a:r>
            <a:endParaRPr lang="en-US" dirty="0"/>
          </a:p>
        </p:txBody>
      </p:sp>
    </p:spTree>
    <p:extLst>
      <p:ext uri="{BB962C8B-B14F-4D97-AF65-F5344CB8AC3E}">
        <p14:creationId xmlns:p14="http://schemas.microsoft.com/office/powerpoint/2010/main" val="33401199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Qword.png"/>
          <p:cNvPicPr>
            <a:picLocks noGrp="1" noChangeAspect="1"/>
          </p:cNvPicPr>
          <p:nvPr>
            <p:ph idx="1"/>
          </p:nvPr>
        </p:nvPicPr>
        <p:blipFill>
          <a:blip r:embed="rId2">
            <a:extLst>
              <a:ext uri="{28A0092B-C50C-407E-A947-70E740481C1C}">
                <a14:useLocalDpi xmlns:a14="http://schemas.microsoft.com/office/drawing/2010/main" val="0"/>
              </a:ext>
            </a:extLst>
          </a:blip>
          <a:srcRect l="-12688" r="-12688"/>
          <a:stretch>
            <a:fillRect/>
          </a:stretch>
        </p:blipFill>
        <p:spPr>
          <a:xfrm>
            <a:off x="838199" y="490439"/>
            <a:ext cx="7497839" cy="5919347"/>
          </a:xfrm>
        </p:spPr>
      </p:pic>
    </p:spTree>
    <p:extLst>
      <p:ext uri="{BB962C8B-B14F-4D97-AF65-F5344CB8AC3E}">
        <p14:creationId xmlns:p14="http://schemas.microsoft.com/office/powerpoint/2010/main" val="401041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72" y="372388"/>
            <a:ext cx="4801915" cy="4753000"/>
          </a:xfrm>
        </p:spPr>
      </p:pic>
      <p:sp>
        <p:nvSpPr>
          <p:cNvPr id="3" name="Text Placeholder 2"/>
          <p:cNvSpPr>
            <a:spLocks noGrp="1"/>
          </p:cNvSpPr>
          <p:nvPr>
            <p:ph type="body" sz="half" idx="2"/>
          </p:nvPr>
        </p:nvSpPr>
        <p:spPr>
          <a:xfrm>
            <a:off x="5715000" y="856421"/>
            <a:ext cx="2590800" cy="3429000"/>
          </a:xfrm>
        </p:spPr>
        <p:txBody>
          <a:bodyPr>
            <a:normAutofit lnSpcReduction="10000"/>
          </a:bodyPr>
          <a:lstStyle/>
          <a:p>
            <a:r>
              <a:rPr lang="en-US" dirty="0" smtClean="0"/>
              <a:t>For the first time in the game, we observe a decrease in users tweeting about the game. </a:t>
            </a:r>
            <a:endParaRPr lang="en-US" dirty="0"/>
          </a:p>
          <a:p>
            <a:endParaRPr lang="en-US" dirty="0"/>
          </a:p>
          <a:p>
            <a:r>
              <a:rPr lang="en-US" dirty="0" smtClean="0"/>
              <a:t>Also seems that users are posting negative tweets more frequently than as opposed to other periods. Possibly due to lack of scoring plays, as NE cannot tie the game, and Green Bay cannot extend their lead</a:t>
            </a:r>
            <a:endParaRPr lang="en-US" dirty="0"/>
          </a:p>
        </p:txBody>
      </p:sp>
      <p:sp>
        <p:nvSpPr>
          <p:cNvPr id="4" name="Title 3"/>
          <p:cNvSpPr>
            <a:spLocks noGrp="1"/>
          </p:cNvSpPr>
          <p:nvPr>
            <p:ph type="title"/>
          </p:nvPr>
        </p:nvSpPr>
        <p:spPr>
          <a:xfrm>
            <a:off x="777240" y="5334000"/>
            <a:ext cx="7543800" cy="914400"/>
          </a:xfrm>
        </p:spPr>
        <p:txBody>
          <a:bodyPr/>
          <a:lstStyle/>
          <a:p>
            <a:r>
              <a:rPr lang="en-US" dirty="0" smtClean="0"/>
              <a:t>3</a:t>
            </a:r>
            <a:r>
              <a:rPr lang="en-US" baseline="30000" dirty="0" smtClean="0"/>
              <a:t>rd</a:t>
            </a:r>
            <a:r>
              <a:rPr lang="en-US" dirty="0" smtClean="0"/>
              <a:t> Quarter</a:t>
            </a:r>
            <a:endParaRPr lang="en-US" dirty="0"/>
          </a:p>
        </p:txBody>
      </p:sp>
    </p:spTree>
    <p:extLst>
      <p:ext uri="{BB962C8B-B14F-4D97-AF65-F5344CB8AC3E}">
        <p14:creationId xmlns:p14="http://schemas.microsoft.com/office/powerpoint/2010/main" val="9744353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QWord.png"/>
          <p:cNvPicPr>
            <a:picLocks noGrp="1" noChangeAspect="1"/>
          </p:cNvPicPr>
          <p:nvPr>
            <p:ph idx="1"/>
          </p:nvPr>
        </p:nvPicPr>
        <p:blipFill>
          <a:blip r:embed="rId2">
            <a:extLst>
              <a:ext uri="{28A0092B-C50C-407E-A947-70E740481C1C}">
                <a14:useLocalDpi xmlns:a14="http://schemas.microsoft.com/office/drawing/2010/main" val="0"/>
              </a:ext>
            </a:extLst>
          </a:blip>
          <a:srcRect l="-12688" r="-12688"/>
          <a:stretch>
            <a:fillRect/>
          </a:stretch>
        </p:blipFill>
        <p:spPr>
          <a:xfrm>
            <a:off x="838199" y="409039"/>
            <a:ext cx="7367589" cy="5816518"/>
          </a:xfrm>
        </p:spPr>
      </p:pic>
    </p:spTree>
    <p:extLst>
      <p:ext uri="{BB962C8B-B14F-4D97-AF65-F5344CB8AC3E}">
        <p14:creationId xmlns:p14="http://schemas.microsoft.com/office/powerpoint/2010/main" val="418409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72" y="372388"/>
            <a:ext cx="4801915" cy="4752999"/>
          </a:xfrm>
        </p:spPr>
      </p:pic>
      <p:sp>
        <p:nvSpPr>
          <p:cNvPr id="3" name="Text Placeholder 2"/>
          <p:cNvSpPr>
            <a:spLocks noGrp="1"/>
          </p:cNvSpPr>
          <p:nvPr>
            <p:ph type="body" sz="half" idx="2"/>
          </p:nvPr>
        </p:nvSpPr>
        <p:spPr>
          <a:xfrm>
            <a:off x="5715000" y="856421"/>
            <a:ext cx="2590800" cy="3429000"/>
          </a:xfrm>
        </p:spPr>
        <p:txBody>
          <a:bodyPr>
            <a:normAutofit fontScale="92500" lnSpcReduction="20000"/>
          </a:bodyPr>
          <a:lstStyle/>
          <a:p>
            <a:r>
              <a:rPr lang="en-US" dirty="0" smtClean="0"/>
              <a:t>2</a:t>
            </a:r>
            <a:r>
              <a:rPr lang="en-US" baseline="30000" dirty="0" smtClean="0"/>
              <a:t>nd</a:t>
            </a:r>
            <a:r>
              <a:rPr lang="en-US" dirty="0" smtClean="0"/>
              <a:t> quarter in a row with a further decrease in Twitter commentary about the game</a:t>
            </a:r>
          </a:p>
          <a:p>
            <a:endParaRPr lang="en-US" dirty="0"/>
          </a:p>
          <a:p>
            <a:r>
              <a:rPr lang="en-US" dirty="0" smtClean="0"/>
              <a:t>As the game closes, it seems those with more negative perceptions of the game are likely to tweet on that sentiment.</a:t>
            </a:r>
          </a:p>
          <a:p>
            <a:r>
              <a:rPr lang="en-US" dirty="0"/>
              <a:t>Can observe keywords in </a:t>
            </a:r>
            <a:r>
              <a:rPr lang="en-US" dirty="0" smtClean="0"/>
              <a:t>word cloud, such </a:t>
            </a:r>
            <a:r>
              <a:rPr lang="en-US" dirty="0"/>
              <a:t>as “Choke”.</a:t>
            </a:r>
          </a:p>
          <a:p>
            <a:endParaRPr lang="en-US" dirty="0"/>
          </a:p>
          <a:p>
            <a:r>
              <a:rPr lang="en-US" dirty="0" smtClean="0"/>
              <a:t>Game ends with score GN 26- NE 21</a:t>
            </a:r>
            <a:endParaRPr lang="en-US" dirty="0"/>
          </a:p>
        </p:txBody>
      </p:sp>
      <p:sp>
        <p:nvSpPr>
          <p:cNvPr id="4" name="Title 3"/>
          <p:cNvSpPr>
            <a:spLocks noGrp="1"/>
          </p:cNvSpPr>
          <p:nvPr>
            <p:ph type="title"/>
          </p:nvPr>
        </p:nvSpPr>
        <p:spPr>
          <a:xfrm>
            <a:off x="777240" y="5334000"/>
            <a:ext cx="7543800" cy="914400"/>
          </a:xfrm>
        </p:spPr>
        <p:txBody>
          <a:bodyPr/>
          <a:lstStyle/>
          <a:p>
            <a:r>
              <a:rPr lang="en-US" dirty="0" smtClean="0"/>
              <a:t>4th Quarter</a:t>
            </a:r>
            <a:endParaRPr lang="en-US" dirty="0"/>
          </a:p>
        </p:txBody>
      </p:sp>
    </p:spTree>
    <p:extLst>
      <p:ext uri="{BB962C8B-B14F-4D97-AF65-F5344CB8AC3E}">
        <p14:creationId xmlns:p14="http://schemas.microsoft.com/office/powerpoint/2010/main" val="24458215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thQWord.png"/>
          <p:cNvPicPr>
            <a:picLocks noGrp="1" noChangeAspect="1"/>
          </p:cNvPicPr>
          <p:nvPr>
            <p:ph idx="1"/>
          </p:nvPr>
        </p:nvPicPr>
        <p:blipFill>
          <a:blip r:embed="rId2">
            <a:extLst>
              <a:ext uri="{28A0092B-C50C-407E-A947-70E740481C1C}">
                <a14:useLocalDpi xmlns:a14="http://schemas.microsoft.com/office/drawing/2010/main" val="0"/>
              </a:ext>
            </a:extLst>
          </a:blip>
          <a:srcRect l="-12688" r="-12688"/>
          <a:stretch>
            <a:fillRect/>
          </a:stretch>
        </p:blipFill>
        <p:spPr>
          <a:xfrm>
            <a:off x="838199" y="360198"/>
            <a:ext cx="7367589" cy="5816518"/>
          </a:xfrm>
        </p:spPr>
      </p:pic>
    </p:spTree>
    <p:extLst>
      <p:ext uri="{BB962C8B-B14F-4D97-AF65-F5344CB8AC3E}">
        <p14:creationId xmlns:p14="http://schemas.microsoft.com/office/powerpoint/2010/main" val="270706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72" y="372388"/>
            <a:ext cx="4801914" cy="4752999"/>
          </a:xfrm>
        </p:spPr>
      </p:pic>
      <p:sp>
        <p:nvSpPr>
          <p:cNvPr id="3" name="Text Placeholder 2"/>
          <p:cNvSpPr>
            <a:spLocks noGrp="1"/>
          </p:cNvSpPr>
          <p:nvPr>
            <p:ph type="body" sz="half" idx="2"/>
          </p:nvPr>
        </p:nvSpPr>
        <p:spPr>
          <a:xfrm>
            <a:off x="5715000" y="856421"/>
            <a:ext cx="2590800" cy="3429000"/>
          </a:xfrm>
        </p:spPr>
        <p:txBody>
          <a:bodyPr/>
          <a:lstStyle/>
          <a:p>
            <a:r>
              <a:rPr lang="en-US" dirty="0" smtClean="0"/>
              <a:t>A final drop in the number of tweets written. </a:t>
            </a:r>
          </a:p>
          <a:p>
            <a:endParaRPr lang="en-US" dirty="0"/>
          </a:p>
          <a:p>
            <a:r>
              <a:rPr lang="en-US" dirty="0" smtClean="0"/>
              <a:t>Those angry at the game must have destroyed their phone or computer, since there is a drop off in the number of negative tweets versus positive tweets. </a:t>
            </a:r>
            <a:endParaRPr lang="en-US" dirty="0"/>
          </a:p>
        </p:txBody>
      </p:sp>
      <p:sp>
        <p:nvSpPr>
          <p:cNvPr id="4" name="Title 3"/>
          <p:cNvSpPr>
            <a:spLocks noGrp="1"/>
          </p:cNvSpPr>
          <p:nvPr>
            <p:ph type="title"/>
          </p:nvPr>
        </p:nvSpPr>
        <p:spPr>
          <a:xfrm>
            <a:off x="777240" y="5334000"/>
            <a:ext cx="7543800" cy="914400"/>
          </a:xfrm>
        </p:spPr>
        <p:txBody>
          <a:bodyPr/>
          <a:lstStyle/>
          <a:p>
            <a:r>
              <a:rPr lang="en-US" dirty="0" smtClean="0"/>
              <a:t>15min After End of Game</a:t>
            </a:r>
            <a:endParaRPr lang="en-US" dirty="0"/>
          </a:p>
        </p:txBody>
      </p:sp>
    </p:spTree>
    <p:extLst>
      <p:ext uri="{BB962C8B-B14F-4D97-AF65-F5344CB8AC3E}">
        <p14:creationId xmlns:p14="http://schemas.microsoft.com/office/powerpoint/2010/main" val="23610887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5AwordCloud.png"/>
          <p:cNvPicPr>
            <a:picLocks noGrp="1" noChangeAspect="1"/>
          </p:cNvPicPr>
          <p:nvPr>
            <p:ph idx="1"/>
          </p:nvPr>
        </p:nvPicPr>
        <p:blipFill>
          <a:blip r:embed="rId2">
            <a:extLst>
              <a:ext uri="{28A0092B-C50C-407E-A947-70E740481C1C}">
                <a14:useLocalDpi xmlns:a14="http://schemas.microsoft.com/office/drawing/2010/main" val="0"/>
              </a:ext>
            </a:extLst>
          </a:blip>
          <a:srcRect l="-12688" r="-12688"/>
          <a:stretch>
            <a:fillRect/>
          </a:stretch>
        </p:blipFill>
        <p:spPr>
          <a:xfrm>
            <a:off x="1098701" y="539280"/>
            <a:ext cx="7041962" cy="5559444"/>
          </a:xfrm>
        </p:spPr>
      </p:pic>
    </p:spTree>
    <p:extLst>
      <p:ext uri="{BB962C8B-B14F-4D97-AF65-F5344CB8AC3E}">
        <p14:creationId xmlns:p14="http://schemas.microsoft.com/office/powerpoint/2010/main" val="270451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fbData"/>
          <p:cNvPicPr>
            <a:picLocks noGrp="1" noChangeAspect="1"/>
          </p:cNvPicPr>
          <p:nvPr>
            <p:ph idx="1"/>
          </p:nvPr>
        </p:nvPicPr>
        <p:blipFill>
          <a:blip r:embed="rId2">
            <a:extLst>
              <a:ext uri="{28A0092B-C50C-407E-A947-70E740481C1C}">
                <a14:useLocalDpi xmlns:a14="http://schemas.microsoft.com/office/drawing/2010/main" val="0"/>
              </a:ext>
            </a:extLst>
          </a:blip>
          <a:srcRect t="-9211" b="-9211"/>
          <a:stretch>
            <a:fillRect/>
          </a:stretch>
        </p:blipFill>
        <p:spPr>
          <a:xfrm>
            <a:off x="167028" y="322283"/>
            <a:ext cx="5014572" cy="4322389"/>
          </a:xfrm>
        </p:spPr>
      </p:pic>
      <p:sp>
        <p:nvSpPr>
          <p:cNvPr id="3" name="Text Placeholder 2"/>
          <p:cNvSpPr>
            <a:spLocks noGrp="1"/>
          </p:cNvSpPr>
          <p:nvPr>
            <p:ph type="body" sz="half" idx="2"/>
          </p:nvPr>
        </p:nvSpPr>
        <p:spPr/>
        <p:txBody>
          <a:bodyPr/>
          <a:lstStyle/>
          <a:p>
            <a:r>
              <a:rPr lang="en-US" dirty="0" smtClean="0"/>
              <a:t>Users with positive sentiment seem to post more. Negative sentiment posters wanes as outcome looks more dire.</a:t>
            </a:r>
          </a:p>
          <a:p>
            <a:endParaRPr lang="en-US" dirty="0"/>
          </a:p>
          <a:p>
            <a:r>
              <a:rPr lang="en-US" dirty="0" smtClean="0"/>
              <a:t>Consistent with Facebook’s analysis of status updates with regards to NFL games.(Taylor, 2014) </a:t>
            </a:r>
            <a:endParaRPr lang="en-US" dirty="0"/>
          </a:p>
        </p:txBody>
      </p:sp>
      <p:sp>
        <p:nvSpPr>
          <p:cNvPr id="4" name="Title 3"/>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84105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effectLst/>
              </a:rPr>
              <a:t>We set out to better examine the relationship between user-generated content on social media mediums such as Twitter, and sport events watched and commented on by millions. </a:t>
            </a:r>
          </a:p>
          <a:p>
            <a:r>
              <a:rPr lang="en-US" dirty="0" smtClean="0">
                <a:effectLst/>
              </a:rPr>
              <a:t>Specifically we chose the most popular sporting event of last week, the Sunday football game between New England and Green Bay</a:t>
            </a:r>
          </a:p>
          <a:p>
            <a:r>
              <a:rPr lang="en-US" dirty="0" smtClean="0">
                <a:effectLst/>
              </a:rPr>
              <a:t>We wanted to observe the type of reactions the game elicited on social media, and how those reactions change as the game and score progressed.</a:t>
            </a:r>
            <a:endParaRPr lang="en-US" dirty="0">
              <a:effectLst/>
            </a:endParaRPr>
          </a:p>
          <a:p>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31292180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We can further classify the tweets into two subgroups, based on what team tweets refer too</a:t>
            </a:r>
          </a:p>
          <a:p>
            <a:r>
              <a:rPr lang="en-US" dirty="0" smtClean="0"/>
              <a:t>We can perform the same procedure as carried out in the above slides to analyze the overall sentiment for each team</a:t>
            </a:r>
          </a:p>
          <a:p>
            <a:r>
              <a:rPr lang="en-US" dirty="0" smtClean="0"/>
              <a:t>Potential Thesis</a:t>
            </a:r>
            <a:r>
              <a:rPr lang="en-US" smtClean="0"/>
              <a:t>: The </a:t>
            </a:r>
            <a:r>
              <a:rPr lang="en-US" dirty="0" smtClean="0"/>
              <a:t>sentiment analysis can be indicator of ticket sales of the next </a:t>
            </a:r>
            <a:r>
              <a:rPr lang="en-US" smtClean="0"/>
              <a:t>sporting event.</a:t>
            </a:r>
            <a:endParaRPr lang="en-US" dirty="0"/>
          </a:p>
        </p:txBody>
      </p:sp>
      <p:sp>
        <p:nvSpPr>
          <p:cNvPr id="4" name="Title 3"/>
          <p:cNvSpPr>
            <a:spLocks noGrp="1"/>
          </p:cNvSpPr>
          <p:nvPr>
            <p:ph type="title"/>
          </p:nvPr>
        </p:nvSpPr>
        <p:spPr/>
        <p:txBody>
          <a:bodyPr/>
          <a:lstStyle/>
          <a:p>
            <a:r>
              <a:rPr lang="en-US" dirty="0" smtClean="0"/>
              <a:t>Where to go from here</a:t>
            </a:r>
            <a:endParaRPr lang="en-US" dirty="0"/>
          </a:p>
        </p:txBody>
      </p:sp>
    </p:spTree>
    <p:extLst>
      <p:ext uri="{BB962C8B-B14F-4D97-AF65-F5344CB8AC3E}">
        <p14:creationId xmlns:p14="http://schemas.microsoft.com/office/powerpoint/2010/main" val="1241931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Citations</a:t>
            </a:r>
            <a:endParaRPr lang="en-US" dirty="0"/>
          </a:p>
        </p:txBody>
      </p:sp>
      <p:sp>
        <p:nvSpPr>
          <p:cNvPr id="8" name="TextBox 7"/>
          <p:cNvSpPr txBox="1"/>
          <p:nvPr/>
        </p:nvSpPr>
        <p:spPr>
          <a:xfrm>
            <a:off x="892376" y="1018331"/>
            <a:ext cx="7104691" cy="1200329"/>
          </a:xfrm>
          <a:prstGeom prst="rect">
            <a:avLst/>
          </a:prstGeom>
          <a:noFill/>
        </p:spPr>
        <p:txBody>
          <a:bodyPr wrap="square" rtlCol="0">
            <a:spAutoFit/>
          </a:bodyPr>
          <a:lstStyle/>
          <a:p>
            <a:pPr marL="285750" indent="-285750">
              <a:buFont typeface="Arial"/>
              <a:buChar char="•"/>
            </a:pPr>
            <a:r>
              <a:rPr lang="en-US" dirty="0" err="1"/>
              <a:t>Sinha</a:t>
            </a:r>
            <a:r>
              <a:rPr lang="en-US" dirty="0"/>
              <a:t>, </a:t>
            </a:r>
            <a:r>
              <a:rPr lang="en-US" dirty="0" err="1"/>
              <a:t>Shiladitya</a:t>
            </a:r>
            <a:r>
              <a:rPr lang="en-US" dirty="0"/>
              <a:t>, Dyer, Chris, </a:t>
            </a:r>
            <a:r>
              <a:rPr lang="en-US" dirty="0" err="1"/>
              <a:t>Gimpel</a:t>
            </a:r>
            <a:r>
              <a:rPr lang="en-US" dirty="0"/>
              <a:t>, Kevin and Smith, Noah A.. "Predicting the NFL using Twitter.." </a:t>
            </a:r>
            <a:r>
              <a:rPr lang="en-US" dirty="0" err="1"/>
              <a:t>CoRR</a:t>
            </a:r>
            <a:r>
              <a:rPr lang="en-US" dirty="0"/>
              <a:t> abs/1310.6998 (2013): </a:t>
            </a:r>
            <a:r>
              <a:rPr lang="en-US" dirty="0" smtClean="0"/>
              <a:t>.</a:t>
            </a:r>
          </a:p>
          <a:p>
            <a:endParaRPr lang="en-US" dirty="0" smtClean="0"/>
          </a:p>
        </p:txBody>
      </p:sp>
      <p:sp>
        <p:nvSpPr>
          <p:cNvPr id="10" name="TextBox 9"/>
          <p:cNvSpPr txBox="1"/>
          <p:nvPr/>
        </p:nvSpPr>
        <p:spPr>
          <a:xfrm>
            <a:off x="892376" y="2357034"/>
            <a:ext cx="7024606" cy="1477328"/>
          </a:xfrm>
          <a:prstGeom prst="rect">
            <a:avLst/>
          </a:prstGeom>
          <a:noFill/>
        </p:spPr>
        <p:txBody>
          <a:bodyPr wrap="square" rtlCol="0">
            <a:spAutoFit/>
          </a:bodyPr>
          <a:lstStyle/>
          <a:p>
            <a:pPr marL="285750" indent="-285750">
              <a:buFont typeface="Arial"/>
              <a:buChar char="•"/>
            </a:pPr>
            <a:r>
              <a:rPr lang="en-US" dirty="0"/>
              <a:t>Taylor, Sean. "The Emotional Highs and Lows of the NFL Season." The Emotional Highs and Lows of the NFL Season. </a:t>
            </a:r>
            <a:r>
              <a:rPr lang="en-US" dirty="0" err="1"/>
              <a:t>N.p</a:t>
            </a:r>
            <a:r>
              <a:rPr lang="en-US" dirty="0"/>
              <a:t>., 30 Jan. 2014. Web. 7 Dec. 2014. &lt;https://</a:t>
            </a:r>
            <a:r>
              <a:rPr lang="en-US" dirty="0" err="1"/>
              <a:t>www.facebook.com</a:t>
            </a:r>
            <a:r>
              <a:rPr lang="en-US" dirty="0"/>
              <a:t>/notes/</a:t>
            </a:r>
            <a:r>
              <a:rPr lang="en-US" dirty="0" err="1"/>
              <a:t>facebook</a:t>
            </a:r>
            <a:r>
              <a:rPr lang="en-US" dirty="0"/>
              <a:t>-data-science/the-emotional-highs-and-lows-of-the-</a:t>
            </a:r>
            <a:r>
              <a:rPr lang="en-US" dirty="0" err="1"/>
              <a:t>nfl</a:t>
            </a:r>
            <a:r>
              <a:rPr lang="en-US" dirty="0"/>
              <a:t>-season/10152033221418859&gt;.</a:t>
            </a:r>
          </a:p>
        </p:txBody>
      </p:sp>
    </p:spTree>
    <p:extLst>
      <p:ext uri="{BB962C8B-B14F-4D97-AF65-F5344CB8AC3E}">
        <p14:creationId xmlns:p14="http://schemas.microsoft.com/office/powerpoint/2010/main" val="50654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685801"/>
            <a:ext cx="6096000" cy="4337201"/>
          </a:xfrm>
        </p:spPr>
        <p:txBody>
          <a:bodyPr>
            <a:normAutofit/>
          </a:bodyPr>
          <a:lstStyle/>
          <a:p>
            <a:r>
              <a:rPr lang="en-US" dirty="0" smtClean="0">
                <a:effectLst/>
              </a:rPr>
              <a:t>Twitter data has been used </a:t>
            </a:r>
            <a:r>
              <a:rPr lang="en-US" dirty="0">
                <a:effectLst/>
              </a:rPr>
              <a:t>to predict and explain a variety of real-world </a:t>
            </a:r>
            <a:r>
              <a:rPr lang="en-US" dirty="0" smtClean="0">
                <a:effectLst/>
              </a:rPr>
              <a:t>phenomena</a:t>
            </a:r>
            <a:r>
              <a:rPr lang="en-US" dirty="0">
                <a:effectLst/>
              </a:rPr>
              <a:t>, including opinion </a:t>
            </a:r>
            <a:r>
              <a:rPr lang="en-US" dirty="0" smtClean="0">
                <a:effectLst/>
              </a:rPr>
              <a:t>polls, elections, </a:t>
            </a:r>
            <a:r>
              <a:rPr lang="en-US" dirty="0">
                <a:effectLst/>
              </a:rPr>
              <a:t>the spread of contagious </a:t>
            </a:r>
            <a:r>
              <a:rPr lang="en-US" dirty="0" smtClean="0">
                <a:effectLst/>
              </a:rPr>
              <a:t>diseases, </a:t>
            </a:r>
            <a:r>
              <a:rPr lang="en-US" dirty="0">
                <a:effectLst/>
              </a:rPr>
              <a:t>and the stock </a:t>
            </a:r>
            <a:r>
              <a:rPr lang="en-US" dirty="0" smtClean="0">
                <a:effectLst/>
              </a:rPr>
              <a:t>market</a:t>
            </a:r>
            <a:r>
              <a:rPr lang="en-US" dirty="0" smtClean="0">
                <a:effectLst/>
              </a:rPr>
              <a:t>.(</a:t>
            </a:r>
            <a:r>
              <a:rPr lang="en-US" dirty="0" err="1" smtClean="0">
                <a:effectLst/>
              </a:rPr>
              <a:t>Sinha</a:t>
            </a:r>
            <a:r>
              <a:rPr lang="en-US" dirty="0" smtClean="0">
                <a:effectLst/>
              </a:rPr>
              <a:t>, 2013)</a:t>
            </a:r>
            <a:endParaRPr lang="en-US" dirty="0" smtClean="0">
              <a:effectLst/>
            </a:endParaRPr>
          </a:p>
          <a:p>
            <a:r>
              <a:rPr lang="en-US" dirty="0" smtClean="0">
                <a:effectLst/>
              </a:rPr>
              <a:t>Twitter messages can be exploited with statistical methods. </a:t>
            </a:r>
          </a:p>
          <a:p>
            <a:r>
              <a:rPr lang="en-US" dirty="0" smtClean="0">
                <a:effectLst/>
              </a:rPr>
              <a:t>By gathering tweets at key moments during the game (1</a:t>
            </a:r>
            <a:r>
              <a:rPr lang="en-US" baseline="30000" dirty="0" smtClean="0">
                <a:effectLst/>
              </a:rPr>
              <a:t>st</a:t>
            </a:r>
            <a:r>
              <a:rPr lang="en-US" dirty="0" smtClean="0">
                <a:effectLst/>
              </a:rPr>
              <a:t>,2</a:t>
            </a:r>
            <a:r>
              <a:rPr lang="en-US" baseline="30000" dirty="0" smtClean="0">
                <a:effectLst/>
              </a:rPr>
              <a:t>nd</a:t>
            </a:r>
            <a:r>
              <a:rPr lang="en-US" dirty="0" smtClean="0">
                <a:effectLst/>
              </a:rPr>
              <a:t>,3</a:t>
            </a:r>
            <a:r>
              <a:rPr lang="en-US" baseline="30000" dirty="0" smtClean="0">
                <a:effectLst/>
              </a:rPr>
              <a:t>rd</a:t>
            </a:r>
            <a:r>
              <a:rPr lang="en-US" dirty="0" smtClean="0">
                <a:effectLst/>
              </a:rPr>
              <a:t>,4</a:t>
            </a:r>
            <a:r>
              <a:rPr lang="en-US" baseline="30000" dirty="0" smtClean="0">
                <a:effectLst/>
              </a:rPr>
              <a:t>th</a:t>
            </a:r>
            <a:r>
              <a:rPr lang="en-US" dirty="0" smtClean="0">
                <a:effectLst/>
              </a:rPr>
              <a:t> quarters) and crucial moments before and after, we can come to a consensus about commentator sentiment. </a:t>
            </a:r>
            <a:endParaRPr lang="en-US" dirty="0">
              <a:effectLst/>
            </a:endParaRPr>
          </a:p>
          <a:p>
            <a:pPr marL="18288" indent="0">
              <a:buNone/>
            </a:pP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1264464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previously mentioned, the source of the data come from Twitter, specifically from 15 </a:t>
            </a:r>
            <a:r>
              <a:rPr lang="en-US" dirty="0" err="1" smtClean="0"/>
              <a:t>mins</a:t>
            </a:r>
            <a:r>
              <a:rPr lang="en-US" dirty="0" smtClean="0"/>
              <a:t> before the game, to 15 </a:t>
            </a:r>
            <a:r>
              <a:rPr lang="en-US" dirty="0" err="1" smtClean="0"/>
              <a:t>mins</a:t>
            </a:r>
            <a:r>
              <a:rPr lang="en-US" dirty="0" smtClean="0"/>
              <a:t> after the final whistle. </a:t>
            </a:r>
          </a:p>
          <a:p>
            <a:r>
              <a:rPr lang="en-US" dirty="0" smtClean="0"/>
              <a:t>A python program was written in order to gather these tweets and place them in CSV files. </a:t>
            </a:r>
          </a:p>
          <a:p>
            <a:r>
              <a:rPr lang="en-US" dirty="0" err="1" smtClean="0"/>
              <a:t>Tweepy</a:t>
            </a:r>
            <a:r>
              <a:rPr lang="en-US" dirty="0"/>
              <a:t> (</a:t>
            </a:r>
            <a:r>
              <a:rPr lang="en-US" dirty="0">
                <a:hlinkClick r:id="rId2"/>
              </a:rPr>
              <a:t>https:</a:t>
            </a:r>
            <a:r>
              <a:rPr lang="en-US" dirty="0" smtClean="0">
                <a:hlinkClick r:id="rId2"/>
              </a:rPr>
              <a:t>/thub.com</a:t>
            </a:r>
            <a:r>
              <a:rPr lang="en-US" dirty="0">
                <a:hlinkClick r:id="rId2"/>
              </a:rPr>
              <a:t>/tweepy/</a:t>
            </a:r>
            <a:r>
              <a:rPr lang="en-US" dirty="0" smtClean="0">
                <a:hlinkClick r:id="rId2"/>
              </a:rPr>
              <a:t>tweepy</a:t>
            </a:r>
            <a:r>
              <a:rPr lang="en-US" dirty="0" smtClean="0"/>
              <a:t>), a python library, was used to archive the data. </a:t>
            </a:r>
          </a:p>
          <a:p>
            <a:r>
              <a:rPr lang="en-US" dirty="0" smtClean="0"/>
              <a:t>Tweets with the keywords ‘Packers’, ‘Patriots’, or ‘</a:t>
            </a:r>
            <a:r>
              <a:rPr lang="en-US" dirty="0" err="1" smtClean="0"/>
              <a:t>GBvsNE</a:t>
            </a:r>
            <a:r>
              <a:rPr lang="en-US" dirty="0" smtClean="0"/>
              <a:t>’ were gathered. </a:t>
            </a:r>
            <a:endParaRPr lang="en-US" dirty="0"/>
          </a:p>
        </p:txBody>
      </p:sp>
      <p:sp>
        <p:nvSpPr>
          <p:cNvPr id="3" name="Title 2"/>
          <p:cNvSpPr>
            <a:spLocks noGrp="1"/>
          </p:cNvSpPr>
          <p:nvPr>
            <p:ph type="title"/>
          </p:nvPr>
        </p:nvSpPr>
        <p:spPr/>
        <p:txBody>
          <a:bodyPr/>
          <a:lstStyle/>
          <a:p>
            <a:r>
              <a:rPr lang="en-US" dirty="0" smtClean="0"/>
              <a:t>Data Gathering</a:t>
            </a:r>
            <a:endParaRPr lang="en-US" dirty="0"/>
          </a:p>
        </p:txBody>
      </p:sp>
    </p:spTree>
    <p:extLst>
      <p:ext uri="{BB962C8B-B14F-4D97-AF65-F5344CB8AC3E}">
        <p14:creationId xmlns:p14="http://schemas.microsoft.com/office/powerpoint/2010/main" val="36238308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We first removed any excess punctuation marks that would hinder with an analysis. This would include hash signs or </a:t>
            </a:r>
            <a:r>
              <a:rPr lang="en-US" dirty="0" err="1" smtClean="0"/>
              <a:t>retweets</a:t>
            </a:r>
            <a:r>
              <a:rPr lang="en-US" dirty="0" smtClean="0"/>
              <a:t>. </a:t>
            </a:r>
          </a:p>
          <a:p>
            <a:r>
              <a:rPr lang="en-US" dirty="0"/>
              <a:t>Using the sentiment package in the CRAN repository we were able to find the emotions and polarities for each tweet. </a:t>
            </a:r>
          </a:p>
          <a:p>
            <a:r>
              <a:rPr lang="en-US" dirty="0" smtClean="0"/>
              <a:t>Results were plotted using the ggplot2 library and word clouds were generated using the word cloud library. </a:t>
            </a:r>
          </a:p>
          <a:p>
            <a:endParaRPr lang="en-US" dirty="0"/>
          </a:p>
        </p:txBody>
      </p:sp>
      <p:sp>
        <p:nvSpPr>
          <p:cNvPr id="3" name="Title 2"/>
          <p:cNvSpPr>
            <a:spLocks noGrp="1"/>
          </p:cNvSpPr>
          <p:nvPr>
            <p:ph type="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108707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From tweets</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34183410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5minBSentiment.png"/>
          <p:cNvPicPr>
            <a:picLocks noGrp="1" noChangeAspect="1"/>
          </p:cNvPicPr>
          <p:nvPr>
            <p:ph idx="1"/>
          </p:nvPr>
        </p:nvPicPr>
        <p:blipFill>
          <a:blip r:embed="rId2">
            <a:extLst>
              <a:ext uri="{28A0092B-C50C-407E-A947-70E740481C1C}">
                <a14:useLocalDpi xmlns:a14="http://schemas.microsoft.com/office/drawing/2010/main" val="0"/>
              </a:ext>
            </a:extLst>
          </a:blip>
          <a:srcRect l="-16649" r="-16649"/>
          <a:stretch>
            <a:fillRect/>
          </a:stretch>
        </p:blipFill>
        <p:spPr>
          <a:xfrm>
            <a:off x="-208518" y="341242"/>
            <a:ext cx="6155789" cy="4815292"/>
          </a:xfrm>
        </p:spPr>
      </p:pic>
      <p:sp>
        <p:nvSpPr>
          <p:cNvPr id="3" name="Text Placeholder 2"/>
          <p:cNvSpPr>
            <a:spLocks noGrp="1"/>
          </p:cNvSpPr>
          <p:nvPr>
            <p:ph type="body" sz="half" idx="2"/>
          </p:nvPr>
        </p:nvSpPr>
        <p:spPr/>
        <p:txBody>
          <a:bodyPr/>
          <a:lstStyle/>
          <a:p>
            <a:r>
              <a:rPr lang="en-US" dirty="0" smtClean="0"/>
              <a:t>Large number of tweets created before the kickoff. </a:t>
            </a:r>
          </a:p>
          <a:p>
            <a:endParaRPr lang="en-US" dirty="0"/>
          </a:p>
          <a:p>
            <a:r>
              <a:rPr lang="en-US" dirty="0" smtClean="0"/>
              <a:t>These tweets seem to be mostly positive. </a:t>
            </a:r>
            <a:endParaRPr lang="en-US" dirty="0"/>
          </a:p>
        </p:txBody>
      </p:sp>
      <p:sp>
        <p:nvSpPr>
          <p:cNvPr id="4" name="Title 3"/>
          <p:cNvSpPr>
            <a:spLocks noGrp="1"/>
          </p:cNvSpPr>
          <p:nvPr>
            <p:ph type="title"/>
          </p:nvPr>
        </p:nvSpPr>
        <p:spPr>
          <a:xfrm>
            <a:off x="777240" y="5334000"/>
            <a:ext cx="7543800" cy="914400"/>
          </a:xfrm>
        </p:spPr>
        <p:txBody>
          <a:bodyPr/>
          <a:lstStyle/>
          <a:p>
            <a:r>
              <a:rPr lang="en-US" dirty="0" smtClean="0"/>
              <a:t>15min Before Kickoff</a:t>
            </a:r>
            <a:endParaRPr lang="en-US" dirty="0"/>
          </a:p>
        </p:txBody>
      </p:sp>
    </p:spTree>
    <p:extLst>
      <p:ext uri="{BB962C8B-B14F-4D97-AF65-F5344CB8AC3E}">
        <p14:creationId xmlns:p14="http://schemas.microsoft.com/office/powerpoint/2010/main" val="20977265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5minBeforeWordCloud.png"/>
          <p:cNvPicPr>
            <a:picLocks noGrp="1" noChangeAspect="1"/>
          </p:cNvPicPr>
          <p:nvPr>
            <p:ph idx="1"/>
          </p:nvPr>
        </p:nvPicPr>
        <p:blipFill>
          <a:blip r:embed="rId2">
            <a:extLst>
              <a:ext uri="{28A0092B-C50C-407E-A947-70E740481C1C}">
                <a14:useLocalDpi xmlns:a14="http://schemas.microsoft.com/office/drawing/2010/main" val="0"/>
              </a:ext>
            </a:extLst>
          </a:blip>
          <a:srcRect l="-16649" r="-16649"/>
          <a:stretch>
            <a:fillRect/>
          </a:stretch>
        </p:blipFill>
        <p:spPr>
          <a:xfrm>
            <a:off x="891210" y="392758"/>
            <a:ext cx="7467600" cy="5895474"/>
          </a:xfrm>
        </p:spPr>
      </p:pic>
    </p:spTree>
    <p:extLst>
      <p:ext uri="{BB962C8B-B14F-4D97-AF65-F5344CB8AC3E}">
        <p14:creationId xmlns:p14="http://schemas.microsoft.com/office/powerpoint/2010/main" val="120368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72" y="341242"/>
            <a:ext cx="4801916" cy="4815292"/>
          </a:xfrm>
        </p:spPr>
      </p:pic>
      <p:sp>
        <p:nvSpPr>
          <p:cNvPr id="3" name="Text Placeholder 2"/>
          <p:cNvSpPr>
            <a:spLocks noGrp="1"/>
          </p:cNvSpPr>
          <p:nvPr>
            <p:ph type="body" sz="half" idx="2"/>
          </p:nvPr>
        </p:nvSpPr>
        <p:spPr>
          <a:xfrm>
            <a:off x="5715000" y="856421"/>
            <a:ext cx="2590800" cy="3429000"/>
          </a:xfrm>
        </p:spPr>
        <p:txBody>
          <a:bodyPr/>
          <a:lstStyle/>
          <a:p>
            <a:r>
              <a:rPr lang="en-US" dirty="0" smtClean="0"/>
              <a:t>A large increase in the number of tweets made during the first quarter. </a:t>
            </a:r>
          </a:p>
          <a:p>
            <a:endParaRPr lang="en-US" dirty="0"/>
          </a:p>
          <a:p>
            <a:r>
              <a:rPr lang="en-US" dirty="0" smtClean="0"/>
              <a:t>Ratio of between positive to negative tweets looks to have stayed the same compared to tweets made 15min before the kickoff. </a:t>
            </a:r>
          </a:p>
          <a:p>
            <a:endParaRPr lang="en-US" dirty="0"/>
          </a:p>
          <a:p>
            <a:r>
              <a:rPr lang="en-US" dirty="0" smtClean="0"/>
              <a:t>1</a:t>
            </a:r>
            <a:r>
              <a:rPr lang="en-US" baseline="30000" dirty="0" smtClean="0"/>
              <a:t>st</a:t>
            </a:r>
            <a:r>
              <a:rPr lang="en-US" dirty="0" smtClean="0"/>
              <a:t> quarter ends with score</a:t>
            </a:r>
          </a:p>
          <a:p>
            <a:r>
              <a:rPr lang="en-US" dirty="0" smtClean="0"/>
              <a:t>GB 13 – NE 0</a:t>
            </a:r>
            <a:endParaRPr lang="en-US" dirty="0"/>
          </a:p>
        </p:txBody>
      </p:sp>
      <p:sp>
        <p:nvSpPr>
          <p:cNvPr id="4" name="Title 3"/>
          <p:cNvSpPr>
            <a:spLocks noGrp="1"/>
          </p:cNvSpPr>
          <p:nvPr>
            <p:ph type="title"/>
          </p:nvPr>
        </p:nvSpPr>
        <p:spPr>
          <a:xfrm>
            <a:off x="777240" y="5334000"/>
            <a:ext cx="7543800" cy="914400"/>
          </a:xfrm>
        </p:spPr>
        <p:txBody>
          <a:bodyPr/>
          <a:lstStyle/>
          <a:p>
            <a:r>
              <a:rPr lang="en-US" dirty="0" smtClean="0"/>
              <a:t>1</a:t>
            </a:r>
            <a:r>
              <a:rPr lang="en-US" baseline="30000" dirty="0" smtClean="0"/>
              <a:t>st</a:t>
            </a:r>
            <a:r>
              <a:rPr lang="en-US" dirty="0" smtClean="0"/>
              <a:t> Quarter</a:t>
            </a:r>
            <a:endParaRPr lang="en-US" dirty="0"/>
          </a:p>
        </p:txBody>
      </p:sp>
    </p:spTree>
    <p:extLst>
      <p:ext uri="{BB962C8B-B14F-4D97-AF65-F5344CB8AC3E}">
        <p14:creationId xmlns:p14="http://schemas.microsoft.com/office/powerpoint/2010/main" val="180231360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334</TotalTime>
  <Words>857</Words>
  <Application>Microsoft Macintosh PowerPoint</Application>
  <PresentationFormat>On-screen Show (4:3)</PresentationFormat>
  <Paragraphs>66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Elemental</vt:lpstr>
      <vt:lpstr>Sentiment Analysis </vt:lpstr>
      <vt:lpstr>Abstract</vt:lpstr>
      <vt:lpstr>Introduction</vt:lpstr>
      <vt:lpstr>Data Gathering</vt:lpstr>
      <vt:lpstr>Data Analysis</vt:lpstr>
      <vt:lpstr>Results</vt:lpstr>
      <vt:lpstr>15min Before Kickoff</vt:lpstr>
      <vt:lpstr>PowerPoint Presentation</vt:lpstr>
      <vt:lpstr>1st Quarter</vt:lpstr>
      <vt:lpstr>PowerPoint Presentation</vt:lpstr>
      <vt:lpstr>2nd Quarter</vt:lpstr>
      <vt:lpstr>PowerPoint Presentation</vt:lpstr>
      <vt:lpstr>3rd Quarter</vt:lpstr>
      <vt:lpstr>PowerPoint Presentation</vt:lpstr>
      <vt:lpstr>4th Quarter</vt:lpstr>
      <vt:lpstr>PowerPoint Presentation</vt:lpstr>
      <vt:lpstr>15min After End of Game</vt:lpstr>
      <vt:lpstr>PowerPoint Presentation</vt:lpstr>
      <vt:lpstr>Conclusion</vt:lpstr>
      <vt:lpstr>Where to go from here</vt:lpstr>
      <vt:lpstr>Citations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dc:title>
  <dc:creator>Jerry</dc:creator>
  <cp:lastModifiedBy>A</cp:lastModifiedBy>
  <cp:revision>21</cp:revision>
  <dcterms:created xsi:type="dcterms:W3CDTF">2014-12-09T17:25:01Z</dcterms:created>
  <dcterms:modified xsi:type="dcterms:W3CDTF">2014-12-10T14:24:53Z</dcterms:modified>
</cp:coreProperties>
</file>