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  <p:sldMasterId id="2147483654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9" r:id="rId25"/>
    <p:sldId id="280" r:id="rId26"/>
    <p:sldId id="283" r:id="rId27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8" y="-7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1386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7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2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0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197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204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864300" y="474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1456950" y="2252475"/>
            <a:ext cx="7406900" cy="27837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application of systematic, disciplined, quantifiable approach to the development, operation, and maintenance of software, that is the application of engineering to software</a:t>
            </a:r>
          </a:p>
        </p:txBody>
      </p:sp>
      <p:sp>
        <p:nvSpPr>
          <p:cNvPr id="22" name="Shape 22"/>
          <p:cNvSpPr txBox="1"/>
          <p:nvPr/>
        </p:nvSpPr>
        <p:spPr>
          <a:xfrm>
            <a:off x="6960300" y="5469800"/>
            <a:ext cx="1684849" cy="6864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IEEE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1541624" y="2357249"/>
            <a:ext cx="7957975" cy="1986151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618067" marR="0" lvl="0" indent="-4572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Correctness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no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</a:p>
          <a:p>
            <a:pPr marL="618067" marR="0" lvl="0" indent="-45720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Usefulness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200" dirty="0"/>
              <a:t>d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oes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want to do</a:t>
            </a:r>
          </a:p>
          <a:p>
            <a:pPr marL="618067" marR="0" lvl="0" indent="-4572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production effort</a:t>
            </a:r>
          </a:p>
          <a:p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25625" y="474475"/>
            <a:ext cx="9184900" cy="17876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Goals of Software Engineering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4000" y="4343400"/>
            <a:ext cx="5080000" cy="22256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5" indent="-457200">
              <a:lnSpc>
                <a:spcPct val="159722"/>
              </a:lnSpc>
              <a:buFont typeface="Courier New" pitchFamily="49" charset="0"/>
              <a:buChar char="o"/>
            </a:pPr>
            <a:r>
              <a:rPr lang="en-US" sz="2666" dirty="0"/>
              <a:t>minimal </a:t>
            </a:r>
            <a:r>
              <a:rPr lang="en-US" sz="2666" dirty="0" smtClean="0"/>
              <a:t>cost;</a:t>
            </a:r>
            <a:endParaRPr lang="en-US" sz="2666" dirty="0"/>
          </a:p>
          <a:p>
            <a:pPr marL="457200" lvl="5" indent="-457200">
              <a:lnSpc>
                <a:spcPct val="119791"/>
              </a:lnSpc>
              <a:buFont typeface="Courier New" pitchFamily="49" charset="0"/>
              <a:buChar char="o"/>
            </a:pPr>
            <a:r>
              <a:rPr lang="en-US" sz="2666" dirty="0"/>
              <a:t>minimal </a:t>
            </a:r>
            <a:r>
              <a:rPr lang="en-US" sz="2666" dirty="0" smtClean="0"/>
              <a:t>time;</a:t>
            </a:r>
            <a:endParaRPr lang="en-US" sz="2666" dirty="0"/>
          </a:p>
          <a:p>
            <a:pPr marL="457200" lvl="5" indent="-457200">
              <a:lnSpc>
                <a:spcPct val="119791"/>
              </a:lnSpc>
              <a:buFont typeface="Courier New" pitchFamily="49" charset="0"/>
              <a:buChar char="o"/>
            </a:pPr>
            <a:r>
              <a:rPr lang="en-US" sz="2666" dirty="0"/>
              <a:t>maximum </a:t>
            </a:r>
            <a:r>
              <a:rPr lang="en-US" sz="2666" dirty="0" smtClean="0"/>
              <a:t>profit;</a:t>
            </a:r>
            <a:endParaRPr lang="en-US" sz="2666" dirty="0"/>
          </a:p>
          <a:p>
            <a:pPr marL="457200" lvl="5" indent="-457200">
              <a:lnSpc>
                <a:spcPct val="119791"/>
              </a:lnSpc>
              <a:buFont typeface="Courier New" pitchFamily="49" charset="0"/>
              <a:buChar char="o"/>
            </a:pPr>
            <a:r>
              <a:rPr lang="en-US" sz="2666" dirty="0"/>
              <a:t>minimal maintenance </a:t>
            </a:r>
            <a:r>
              <a:rPr lang="en-US" sz="2666" dirty="0" smtClean="0"/>
              <a:t>effort;</a:t>
            </a:r>
            <a:endParaRPr lang="en-US" sz="2666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</a:t>
            </a:r>
            <a:r>
              <a:rPr lang="en-US" sz="4888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888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88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Product</a:t>
            </a:r>
            <a:endParaRPr lang="en-US" sz="4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665230" y="2514600"/>
            <a:ext cx="7152899" cy="40386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457200" marR="0" indent="-45720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Microsoft Excel)</a:t>
            </a:r>
          </a:p>
          <a:p>
            <a:pPr marL="457200" marR="0" indent="-45720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Bespoke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(customized) (e.g., IRS internal system)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are customized versions of generic packages (e.g., Cornell's payroll system)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864300" y="559150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Variety of Software Products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64300" y="1633375"/>
            <a:ext cx="8846250" cy="54532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Software products are very varied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--&gt; Client requirements are very different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--&gt; There is no standard process for software engineering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--&gt; There is no best language, operating system, platform, 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system, development environment, etc.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skilled software developer knows about a wide variety of approaches, methods, tools. The </a:t>
            </a:r>
            <a:r>
              <a:rPr lang="en-US" sz="2666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craft 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software engineering is to select appropriate methods for each project and apply them effectively.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948950" y="389800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Responsibility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79625" y="1456275"/>
            <a:ext cx="9184900" cy="49445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Organizations put trust in software developers: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Competence: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Software that does not work effectively can destroy an organization.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Confidentiality: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Software developers and systems administrators may have access to highly confidential information (e.g., trade secrets, personal data).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Legal environment: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Software exists in a complex legal environment (e.g., intellectual property, obscenity).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Acceptable use and misuse: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Computer abuse can paralyze an organization (e.g., the Internet worm).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864300" y="1981200"/>
            <a:ext cx="8507575" cy="45458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Analysis &amp; Specification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Conceptual/System Design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Detailed/Program Design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Implementation/Coding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&amp; Integration Testing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Delivery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Development 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Stages/</a:t>
            </a:r>
            <a:r>
              <a:rPr lang="en-US" sz="4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SDLC</a:t>
            </a:r>
            <a:endParaRPr lang="en-US" sz="4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864300" y="1391725"/>
            <a:ext cx="9016300" cy="53138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Waterfall Model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Model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Prototyping Model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Specification </a:t>
            </a:r>
            <a:r>
              <a:rPr lang="en-US" sz="3555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 smtClean="0"/>
              <a:t>Spiral Model</a:t>
            </a:r>
            <a:endParaRPr lang="en-US" sz="3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and Incremental </a:t>
            </a:r>
            <a:r>
              <a:rPr lang="en-US" sz="355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 smtClean="0"/>
              <a:t>Unified Process Model (for </a:t>
            </a:r>
            <a:r>
              <a:rPr lang="en-US" sz="3555" dirty="0" err="1" smtClean="0"/>
              <a:t>UML</a:t>
            </a:r>
            <a:r>
              <a:rPr lang="en-US" sz="3555" dirty="0" smtClean="0"/>
              <a:t> Design)</a:t>
            </a:r>
          </a:p>
          <a:p>
            <a:pPr marL="381000" marR="0" lvl="0" indent="-276577" algn="l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Development Model</a:t>
            </a:r>
            <a:endParaRPr lang="en-US" sz="355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64300" y="457200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en-US" sz="4888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lang="en-US" sz="4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573625" y="6990275"/>
            <a:ext cx="3088899" cy="5030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 CS424 Software Engineering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Waterfall Model</a:t>
            </a:r>
          </a:p>
        </p:txBody>
      </p:sp>
      <p:sp>
        <p:nvSpPr>
          <p:cNvPr id="129" name="Shape 129"/>
          <p:cNvSpPr/>
          <p:nvPr/>
        </p:nvSpPr>
        <p:spPr>
          <a:xfrm>
            <a:off x="1936750" y="2021400"/>
            <a:ext cx="6498149" cy="48259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0" name="Shape 130"/>
          <p:cNvSpPr txBox="1"/>
          <p:nvPr/>
        </p:nvSpPr>
        <p:spPr>
          <a:xfrm>
            <a:off x="948950" y="6401150"/>
            <a:ext cx="2326900" cy="279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[Pfleeger 98]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573625" y="6990275"/>
            <a:ext cx="3088899" cy="5030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 CS424 Software Engineering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Model</a:t>
            </a:r>
          </a:p>
        </p:txBody>
      </p:sp>
      <p:sp>
        <p:nvSpPr>
          <p:cNvPr id="137" name="Shape 137"/>
          <p:cNvSpPr/>
          <p:nvPr/>
        </p:nvSpPr>
        <p:spPr>
          <a:xfrm>
            <a:off x="2021400" y="1852075"/>
            <a:ext cx="6477000" cy="4868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8" name="Shape 138"/>
          <p:cNvSpPr txBox="1"/>
          <p:nvPr/>
        </p:nvSpPr>
        <p:spPr>
          <a:xfrm>
            <a:off x="948950" y="6401150"/>
            <a:ext cx="2326900" cy="279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[Pfleeger 98]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3573625" y="6990275"/>
            <a:ext cx="3088899" cy="5030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 CS424 Software Engineering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Prototyping Model</a:t>
            </a:r>
          </a:p>
        </p:txBody>
      </p:sp>
      <p:sp>
        <p:nvSpPr>
          <p:cNvPr id="145" name="Shape 145"/>
          <p:cNvSpPr/>
          <p:nvPr/>
        </p:nvSpPr>
        <p:spPr>
          <a:xfrm>
            <a:off x="4635500" y="2529400"/>
            <a:ext cx="3577149" cy="3598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6" name="Shape 146"/>
          <p:cNvSpPr/>
          <p:nvPr/>
        </p:nvSpPr>
        <p:spPr>
          <a:xfrm>
            <a:off x="2201325" y="2254250"/>
            <a:ext cx="3577149" cy="35983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47" name="Shape 147"/>
          <p:cNvSpPr/>
          <p:nvPr/>
        </p:nvSpPr>
        <p:spPr>
          <a:xfrm>
            <a:off x="2021400" y="3037400"/>
            <a:ext cx="2137825" cy="9525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48" name="Shape 148"/>
          <p:cNvSpPr txBox="1"/>
          <p:nvPr/>
        </p:nvSpPr>
        <p:spPr>
          <a:xfrm>
            <a:off x="2141350" y="3106200"/>
            <a:ext cx="1974124" cy="887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Listen to </a:t>
            </a:r>
          </a:p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</a:p>
        </p:txBody>
      </p:sp>
      <p:sp>
        <p:nvSpPr>
          <p:cNvPr id="149" name="Shape 149"/>
          <p:cNvSpPr/>
          <p:nvPr/>
        </p:nvSpPr>
        <p:spPr>
          <a:xfrm>
            <a:off x="4138075" y="4815400"/>
            <a:ext cx="2137825" cy="13546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50" name="Shape 150"/>
          <p:cNvSpPr txBox="1"/>
          <p:nvPr/>
        </p:nvSpPr>
        <p:spPr>
          <a:xfrm>
            <a:off x="4258025" y="4884200"/>
            <a:ext cx="1974124" cy="12932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</a:p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Test-drives</a:t>
            </a:r>
          </a:p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Mock-up</a:t>
            </a:r>
          </a:p>
        </p:txBody>
      </p:sp>
      <p:sp>
        <p:nvSpPr>
          <p:cNvPr id="151" name="Shape 151"/>
          <p:cNvSpPr/>
          <p:nvPr/>
        </p:nvSpPr>
        <p:spPr>
          <a:xfrm>
            <a:off x="6593400" y="3037400"/>
            <a:ext cx="2137825" cy="9525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52" name="Shape 152"/>
          <p:cNvSpPr txBox="1"/>
          <p:nvPr/>
        </p:nvSpPr>
        <p:spPr>
          <a:xfrm>
            <a:off x="6713350" y="3106200"/>
            <a:ext cx="1974124" cy="887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Build/Revise</a:t>
            </a:r>
          </a:p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Mock-Up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48950" y="6401150"/>
            <a:ext cx="2326900" cy="279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[Pressman 97]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Prototyping Model</a:t>
            </a:r>
          </a:p>
        </p:txBody>
      </p:sp>
      <p:sp>
        <p:nvSpPr>
          <p:cNvPr id="160" name="Shape 160"/>
          <p:cNvSpPr/>
          <p:nvPr/>
        </p:nvSpPr>
        <p:spPr>
          <a:xfrm>
            <a:off x="1598075" y="2031975"/>
            <a:ext cx="6953250" cy="40851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1" name="Shape 161"/>
          <p:cNvSpPr txBox="1"/>
          <p:nvPr/>
        </p:nvSpPr>
        <p:spPr>
          <a:xfrm>
            <a:off x="948950" y="6401150"/>
            <a:ext cx="2326900" cy="279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[Pfleeger 98]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/>
        </p:nvSpPr>
        <p:spPr>
          <a:xfrm>
            <a:off x="5690300" y="2083150"/>
            <a:ext cx="3596899" cy="40431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MANAGEMENT: Managers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leaders should promote an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approach to the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of software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PROFESSION: Advance the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 and reputation of the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COLLEAGUES: Be fair and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supportive of colleagues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SELF: Participate in lifelong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learning, promote ethical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to the profession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x="1118300" y="2083150"/>
            <a:ext cx="3935574" cy="3738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PUBLIC: Act consistently with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public interest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CLIENT AND EMPLOYER: Act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best interest of client and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employer, consistent with the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interest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PRODUCT: Ensure product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meets highest professional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JUDGMENT: Maintain integrity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independence in</a:t>
            </a:r>
          </a:p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judgment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1795625" y="813150"/>
            <a:ext cx="6560249" cy="9228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ACM/IEEE Code of Ethics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(available at http://www.acm.org/serving/se/code.htm)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864300" y="728475"/>
            <a:ext cx="8507575" cy="17876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Specification Model</a:t>
            </a:r>
          </a:p>
        </p:txBody>
      </p:sp>
      <p:sp>
        <p:nvSpPr>
          <p:cNvPr id="168" name="Shape 168"/>
          <p:cNvSpPr/>
          <p:nvPr/>
        </p:nvSpPr>
        <p:spPr>
          <a:xfrm>
            <a:off x="1354650" y="2116650"/>
            <a:ext cx="7418900" cy="42544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9" name="Shape 169"/>
          <p:cNvSpPr txBox="1"/>
          <p:nvPr/>
        </p:nvSpPr>
        <p:spPr>
          <a:xfrm>
            <a:off x="864300" y="6570475"/>
            <a:ext cx="2326900" cy="279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[Pfleeger 98]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573625" y="6990275"/>
            <a:ext cx="3088899" cy="5030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 CS424 Software Engineering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Boehm’s Spiral Model</a:t>
            </a:r>
          </a:p>
        </p:txBody>
      </p:sp>
      <p:sp>
        <p:nvSpPr>
          <p:cNvPr id="184" name="Shape 184"/>
          <p:cNvSpPr/>
          <p:nvPr/>
        </p:nvSpPr>
        <p:spPr>
          <a:xfrm>
            <a:off x="1460500" y="3640650"/>
            <a:ext cx="7006150" cy="8466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85" name="Shape 185"/>
          <p:cNvSpPr/>
          <p:nvPr/>
        </p:nvSpPr>
        <p:spPr>
          <a:xfrm>
            <a:off x="4953000" y="3640650"/>
            <a:ext cx="1322900" cy="8466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86" name="Shape 186"/>
          <p:cNvSpPr/>
          <p:nvPr/>
        </p:nvSpPr>
        <p:spPr>
          <a:xfrm>
            <a:off x="4953000" y="4413250"/>
            <a:ext cx="1322900" cy="8466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87" name="Shape 187"/>
          <p:cNvSpPr/>
          <p:nvPr/>
        </p:nvSpPr>
        <p:spPr>
          <a:xfrm>
            <a:off x="3058575" y="4529650"/>
            <a:ext cx="1968500" cy="730225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88" name="Shape 188"/>
          <p:cNvSpPr/>
          <p:nvPr/>
        </p:nvSpPr>
        <p:spPr>
          <a:xfrm>
            <a:off x="3058575" y="3164400"/>
            <a:ext cx="1968500" cy="13864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89" name="Shape 189"/>
          <p:cNvSpPr/>
          <p:nvPr/>
        </p:nvSpPr>
        <p:spPr>
          <a:xfrm>
            <a:off x="4953000" y="3164400"/>
            <a:ext cx="1915574" cy="126997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190" name="Shape 190"/>
          <p:cNvSpPr/>
          <p:nvPr/>
        </p:nvSpPr>
        <p:spPr>
          <a:xfrm>
            <a:off x="5016500" y="4413250"/>
            <a:ext cx="1852074" cy="13229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191" name="Shape 191"/>
          <p:cNvSpPr/>
          <p:nvPr/>
        </p:nvSpPr>
        <p:spPr>
          <a:xfrm>
            <a:off x="2286000" y="4466150"/>
            <a:ext cx="2804574" cy="1269975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192" name="Shape 192"/>
          <p:cNvSpPr/>
          <p:nvPr/>
        </p:nvSpPr>
        <p:spPr>
          <a:xfrm>
            <a:off x="2286000" y="2635225"/>
            <a:ext cx="2741074" cy="1852074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  <p:sp>
        <p:nvSpPr>
          <p:cNvPr id="193" name="Shape 193"/>
          <p:cNvSpPr/>
          <p:nvPr/>
        </p:nvSpPr>
        <p:spPr>
          <a:xfrm>
            <a:off x="5016500" y="2635225"/>
            <a:ext cx="2561149" cy="1852074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sp>
      <p:sp>
        <p:nvSpPr>
          <p:cNvPr id="194" name="Shape 194"/>
          <p:cNvSpPr/>
          <p:nvPr/>
        </p:nvSpPr>
        <p:spPr>
          <a:xfrm>
            <a:off x="5016500" y="4413250"/>
            <a:ext cx="2561149" cy="1852074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</p:sp>
      <p:sp>
        <p:nvSpPr>
          <p:cNvPr id="195" name="Shape 195"/>
          <p:cNvSpPr/>
          <p:nvPr/>
        </p:nvSpPr>
        <p:spPr>
          <a:xfrm>
            <a:off x="1513400" y="4413250"/>
            <a:ext cx="3513650" cy="185207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</p:sp>
      <p:sp>
        <p:nvSpPr>
          <p:cNvPr id="196" name="Shape 196"/>
          <p:cNvSpPr/>
          <p:nvPr/>
        </p:nvSpPr>
        <p:spPr>
          <a:xfrm>
            <a:off x="1513400" y="2042575"/>
            <a:ext cx="3513650" cy="2444725"/>
          </a:xfrm>
          <a:prstGeom prst="rect">
            <a:avLst/>
          </a:prstGeom>
          <a:blipFill>
            <a:blip r:embed="rId16"/>
            <a:stretch>
              <a:fillRect/>
            </a:stretch>
          </a:blipFill>
        </p:spPr>
      </p:sp>
      <p:sp>
        <p:nvSpPr>
          <p:cNvPr id="197" name="Shape 197"/>
          <p:cNvSpPr/>
          <p:nvPr/>
        </p:nvSpPr>
        <p:spPr>
          <a:xfrm>
            <a:off x="4953000" y="2042575"/>
            <a:ext cx="3333750" cy="2444725"/>
          </a:xfrm>
          <a:prstGeom prst="rect">
            <a:avLst/>
          </a:prstGeom>
          <a:blipFill>
            <a:blip r:embed="rId17"/>
            <a:stretch>
              <a:fillRect/>
            </a:stretch>
          </a:blipFill>
        </p:spPr>
      </p:sp>
      <p:sp>
        <p:nvSpPr>
          <p:cNvPr id="198" name="Shape 198"/>
          <p:cNvSpPr/>
          <p:nvPr/>
        </p:nvSpPr>
        <p:spPr>
          <a:xfrm>
            <a:off x="5016500" y="4466150"/>
            <a:ext cx="3270250" cy="2391824"/>
          </a:xfrm>
          <a:prstGeom prst="rect">
            <a:avLst/>
          </a:prstGeom>
          <a:blipFill>
            <a:blip r:embed="rId18"/>
            <a:stretch>
              <a:fillRect/>
            </a:stretch>
          </a:blipFill>
        </p:spPr>
      </p:sp>
      <p:sp>
        <p:nvSpPr>
          <p:cNvPr id="199" name="Shape 199"/>
          <p:cNvSpPr txBox="1"/>
          <p:nvPr/>
        </p:nvSpPr>
        <p:spPr>
          <a:xfrm>
            <a:off x="1822075" y="6552825"/>
            <a:ext cx="501275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858000" y="6611050"/>
            <a:ext cx="1580775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AND TEST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585725" y="1871475"/>
            <a:ext cx="1614300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GOALS,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585725" y="2069025"/>
            <a:ext cx="1303849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ALTERNATIVES,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585725" y="2266575"/>
            <a:ext cx="1199774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6561650" y="1813275"/>
            <a:ext cx="2095850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ALTERNATIVES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6561650" y="2010825"/>
            <a:ext cx="921099" cy="2878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RISKS</a:t>
            </a:r>
          </a:p>
        </p:txBody>
      </p:sp>
      <p:sp>
        <p:nvSpPr>
          <p:cNvPr id="206" name="Shape 206"/>
          <p:cNvSpPr/>
          <p:nvPr/>
        </p:nvSpPr>
        <p:spPr>
          <a:xfrm>
            <a:off x="3471325" y="4413250"/>
            <a:ext cx="497400" cy="306899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</p:sp>
      <p:sp>
        <p:nvSpPr>
          <p:cNvPr id="207" name="Shape 207"/>
          <p:cNvSpPr txBox="1"/>
          <p:nvPr/>
        </p:nvSpPr>
        <p:spPr>
          <a:xfrm>
            <a:off x="3954625" y="4540225"/>
            <a:ext cx="10674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Requirements,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954625" y="4713100"/>
            <a:ext cx="103927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life-cycle plan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836450" y="4243900"/>
            <a:ext cx="5488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298575" y="4332100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083400" y="4122200"/>
            <a:ext cx="8893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4827750" y="43656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330325" y="3947575"/>
            <a:ext cx="8381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949450" y="4268600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034125" y="3887600"/>
            <a:ext cx="9404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877275" y="3977550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5139950" y="3413125"/>
            <a:ext cx="9404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983100" y="350307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139950" y="2880425"/>
            <a:ext cx="9404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5983100" y="297037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94500" y="2347725"/>
            <a:ext cx="9404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6337650" y="24359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183925" y="3360200"/>
            <a:ext cx="8381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4930050" y="33584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827625" y="2885700"/>
            <a:ext cx="8381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575525" y="2883950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649475" y="2294800"/>
            <a:ext cx="8381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397375" y="2293050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85575" y="4183925"/>
            <a:ext cx="5488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647700" y="42721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2474725" y="4183925"/>
            <a:ext cx="5488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936875" y="42721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703900" y="4125725"/>
            <a:ext cx="5488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166050" y="42139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287875" y="3787050"/>
            <a:ext cx="8893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044575" y="36230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695200" y="3492475"/>
            <a:ext cx="8893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430750" y="3296700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04300" y="3139700"/>
            <a:ext cx="8893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839850" y="29439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436300" y="4183925"/>
            <a:ext cx="7341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081875" y="42721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6254750" y="3947575"/>
            <a:ext cx="4395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611050" y="3947575"/>
            <a:ext cx="1590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300600" y="4120425"/>
            <a:ext cx="3707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588125" y="42086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965575" y="3947575"/>
            <a:ext cx="4395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7321900" y="3947575"/>
            <a:ext cx="1590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7011450" y="4120425"/>
            <a:ext cx="3707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7298950" y="42086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7616450" y="3947575"/>
            <a:ext cx="4395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972775" y="3947575"/>
            <a:ext cx="1590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7662325" y="4120425"/>
            <a:ext cx="3707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7951600" y="4208625"/>
            <a:ext cx="137924" cy="1996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5198175" y="4540225"/>
            <a:ext cx="7782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of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5198175" y="4713100"/>
            <a:ext cx="73587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5840225" y="4843625"/>
            <a:ext cx="6811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916075" y="4859500"/>
            <a:ext cx="9916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5113500" y="5304000"/>
            <a:ext cx="7235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Validated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164650" y="5418650"/>
            <a:ext cx="9916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173225" y="5182300"/>
            <a:ext cx="9775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386650" y="5334000"/>
            <a:ext cx="3778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434150" y="5300475"/>
            <a:ext cx="824075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344200" y="5476875"/>
            <a:ext cx="9298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test plan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727450" y="4700750"/>
            <a:ext cx="682974" cy="254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6932075" y="4818925"/>
            <a:ext cx="524225" cy="254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930175" y="5512150"/>
            <a:ext cx="7676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Validated,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5842000" y="5672650"/>
            <a:ext cx="10657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design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7634100" y="4598450"/>
            <a:ext cx="633575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7688775" y="4771300"/>
            <a:ext cx="522450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7330700" y="5309300"/>
            <a:ext cx="4218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6798025" y="5783775"/>
            <a:ext cx="60359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6196525" y="6080100"/>
            <a:ext cx="564775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318250" y="6252975"/>
            <a:ext cx="31607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247550" y="6258275"/>
            <a:ext cx="845249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Acceptance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506850" y="6431125"/>
            <a:ext cx="31607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937000" y="6258275"/>
            <a:ext cx="1155700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318000" y="6431125"/>
            <a:ext cx="377824" cy="252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</a:p>
        </p:txBody>
      </p:sp>
      <p:sp>
        <p:nvSpPr>
          <p:cNvPr id="279" name="Shape 279"/>
          <p:cNvSpPr/>
          <p:nvPr/>
        </p:nvSpPr>
        <p:spPr>
          <a:xfrm>
            <a:off x="4995325" y="1947325"/>
            <a:ext cx="21150" cy="5228149"/>
          </a:xfrm>
          <a:prstGeom prst="rect">
            <a:avLst/>
          </a:prstGeom>
          <a:blipFill>
            <a:blip r:embed="rId20"/>
            <a:stretch>
              <a:fillRect/>
            </a:stretch>
          </a:blipFill>
        </p:spPr>
      </p:sp>
      <p:sp>
        <p:nvSpPr>
          <p:cNvPr id="280" name="Shape 280"/>
          <p:cNvSpPr txBox="1"/>
          <p:nvPr/>
        </p:nvSpPr>
        <p:spPr>
          <a:xfrm>
            <a:off x="948950" y="6231800"/>
            <a:ext cx="2326900" cy="279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[Pfleeger 98]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73625" y="4453800"/>
            <a:ext cx="347824" cy="2349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864300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and Incremental Model</a:t>
            </a:r>
            <a:endParaRPr lang="en-US" sz="4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180273"/>
            <a:ext cx="6061397" cy="405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864300" y="728475"/>
            <a:ext cx="9092500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4888" dirty="0" smtClean="0"/>
              <a:t>Unified Process Model</a:t>
            </a:r>
          </a:p>
          <a:p>
            <a:pPr algn="ctr">
              <a:lnSpc>
                <a:spcPct val="119886"/>
              </a:lnSpc>
            </a:pPr>
            <a:r>
              <a:rPr lang="en-US" sz="4888" dirty="0" smtClean="0"/>
              <a:t>(</a:t>
            </a:r>
            <a:r>
              <a:rPr lang="en-US" sz="4400" dirty="0" smtClean="0"/>
              <a:t>time-boxed iterative </a:t>
            </a:r>
            <a:r>
              <a:rPr lang="en-US" sz="4400" dirty="0" err="1" smtClean="0"/>
              <a:t>UML</a:t>
            </a:r>
            <a:r>
              <a:rPr lang="en-US" sz="4400" dirty="0" smtClean="0"/>
              <a:t> Design</a:t>
            </a:r>
            <a:r>
              <a:rPr lang="en-US" sz="4888" dirty="0" smtClean="0"/>
              <a:t>)</a:t>
            </a:r>
            <a:endParaRPr lang="en-US" sz="4888" dirty="0"/>
          </a:p>
        </p:txBody>
      </p:sp>
      <p:pic>
        <p:nvPicPr>
          <p:cNvPr id="2050" name="Picture 2" descr="http://upload.wikimedia.org/wikipedia/commons/0/05/Development-iterativ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64" y="2362200"/>
            <a:ext cx="7404245" cy="476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574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864300" y="728474"/>
            <a:ext cx="8507575" cy="1557525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4800" dirty="0" smtClean="0"/>
              <a:t>Agile Development Model</a:t>
            </a:r>
            <a:endParaRPr lang="en-US" sz="4800" dirty="0" smtClean="0"/>
          </a:p>
          <a:p>
            <a:pPr algn="ctr">
              <a:lnSpc>
                <a:spcPct val="119886"/>
              </a:lnSpc>
            </a:pPr>
            <a:r>
              <a:rPr lang="en-US" sz="4800" dirty="0" smtClean="0"/>
              <a:t>(light-weight </a:t>
            </a:r>
            <a:r>
              <a:rPr lang="en-US" sz="4800" dirty="0" smtClean="0"/>
              <a:t>iterative)</a:t>
            </a:r>
            <a:endParaRPr lang="en-US" sz="4800" dirty="0"/>
          </a:p>
        </p:txBody>
      </p:sp>
      <p:pic>
        <p:nvPicPr>
          <p:cNvPr id="3074" name="Picture 2" descr="http://www.cundus.com/fileadmin/_migrated/pics/agile_vorgehen_en_c9ffe4cf6f_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0" y="2590800"/>
            <a:ext cx="590938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15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864300" y="728474"/>
            <a:ext cx="8507575" cy="1557525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algn="ctr">
              <a:lnSpc>
                <a:spcPct val="119886"/>
              </a:lnSpc>
            </a:pPr>
            <a:r>
              <a:rPr lang="en-US" sz="4800" dirty="0" smtClean="0"/>
              <a:t>Agile Development Model</a:t>
            </a:r>
          </a:p>
          <a:p>
            <a:pPr algn="ctr">
              <a:lnSpc>
                <a:spcPct val="119886"/>
              </a:lnSpc>
            </a:pP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489200" y="2285999"/>
            <a:ext cx="56653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Three Types of Methods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4000" dirty="0" err="1" smtClean="0"/>
              <a:t>Kanban</a:t>
            </a:r>
            <a:endParaRPr lang="en-US" sz="4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4000" dirty="0" smtClean="0"/>
              <a:t>Scrum – most popular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4000" dirty="0" smtClean="0"/>
              <a:t>Extreme Programming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40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>
            <a:off x="1541625" y="2845150"/>
            <a:ext cx="7660900" cy="305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Software != Code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is a </a:t>
            </a:r>
            <a:r>
              <a:rPr lang="en-US" sz="2666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project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and specification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documents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suites, test plans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795625" y="897800"/>
            <a:ext cx="6560249" cy="15648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is not</a:t>
            </a:r>
          </a:p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think it 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/>
        </p:nvSpPr>
        <p:spPr>
          <a:xfrm>
            <a:off x="1541625" y="2252475"/>
            <a:ext cx="7830250" cy="38632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55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Large Software != Lots of Code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software brings up several issues of scale: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Total comprehensibility must be forfeited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Solo programming becomes impossible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Communication becomes an essential challenge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Changing requirements are an everyday reality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Lifetime is measured in years or decades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People don’t know what they want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795625" y="897800"/>
            <a:ext cx="6560249" cy="15648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software is not</a:t>
            </a:r>
          </a:p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think it 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/>
        </p:nvSpPr>
        <p:spPr>
          <a:xfrm>
            <a:off x="864300" y="474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as a Product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456950" y="2083150"/>
            <a:ext cx="5205575" cy="10904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Software is expensive!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The major cost is your salary!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049625" y="3607150"/>
            <a:ext cx="6814249" cy="25650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software project has a trade-off between:</a:t>
            </a:r>
          </a:p>
          <a:p>
            <a:pPr marL="457200" marR="0" indent="-45720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</a:p>
          <a:p>
            <a:pPr marL="457200" marR="0" indent="-4572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 (cost)</a:t>
            </a:r>
          </a:p>
          <a:p>
            <a:pPr marL="457200" marR="0" indent="-4572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Timeliness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779625" y="728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(a.k.a. Customer)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202950" y="2929800"/>
            <a:ext cx="8422900" cy="25103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 The client provides resources and expects some product in return. 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 Client satisfaction is the primary measurement of success.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666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 is the client for Microsoft Excel?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779625" y="220475"/>
            <a:ext cx="8507575" cy="124387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Variety of Software Products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372300" y="1371600"/>
            <a:ext cx="7914899" cy="55530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</a:p>
          <a:p>
            <a:pPr marL="0" marR="0" indent="0" algn="l">
              <a:lnSpc>
                <a:spcPct val="119791"/>
              </a:lnSpc>
              <a:spcBef>
                <a:spcPts val="1198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time: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air traffic control 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systems: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digital camera, GPS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processing: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telephone billing, pensions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systems: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sites, digital libraries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weather data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software: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operating systems, compilers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Communications: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routers, mobile telephones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Offices: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word processing, video conferences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Scientific: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simulations, weather forecasting</a:t>
            </a:r>
          </a:p>
          <a:p>
            <a:pPr marL="0" marR="0" indent="0" algn="l">
              <a:lnSpc>
                <a:spcPct val="119791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Graphical: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film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</a:t>
            </a: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1541625" y="1998475"/>
            <a:ext cx="7406900" cy="48595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42900" marR="0" indent="-34290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user-friendliness; ease of use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indent="-3429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Maintainability 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adaptable to change of requirement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indent="-3429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Dependability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accurate; deliver what it has promised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indent="-34290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</a:t>
            </a: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does not consume system resources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525625" y="474475"/>
            <a:ext cx="9184900" cy="17876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Qualities of A Good Software</a:t>
            </a:r>
            <a:endParaRPr lang="en-US" sz="488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642300" y="2284224"/>
            <a:ext cx="6247700" cy="40403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Modularization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Reliability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Robustness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Good internal documentation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Good external documentation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811624" y="897800"/>
            <a:ext cx="6230776" cy="7535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Software Qualities (Developers Perspective)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843</Words>
  <Application>Microsoft Office PowerPoint</Application>
  <PresentationFormat>Custom</PresentationFormat>
  <Paragraphs>242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/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Categories of  Software Product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</dc:creator>
  <cp:lastModifiedBy>Jerry</cp:lastModifiedBy>
  <cp:revision>8</cp:revision>
  <dcterms:modified xsi:type="dcterms:W3CDTF">2014-06-07T16:13:09Z</dcterms:modified>
</cp:coreProperties>
</file>