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61" r:id="rId6"/>
    <p:sldId id="269" r:id="rId7"/>
    <p:sldId id="258" r:id="rId8"/>
    <p:sldId id="264" r:id="rId9"/>
    <p:sldId id="265" r:id="rId10"/>
    <p:sldId id="266" r:id="rId11"/>
    <p:sldId id="267" r:id="rId12"/>
    <p:sldId id="259" r:id="rId13"/>
    <p:sldId id="260" r:id="rId14"/>
    <p:sldId id="262" r:id="rId15"/>
    <p:sldId id="263" r:id="rId16"/>
    <p:sldId id="268" r:id="rId17"/>
    <p:sldId id="273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 snapToGrid="0" snapToObjects="1">
      <p:cViewPr varScale="1">
        <p:scale>
          <a:sx n="127" d="100"/>
          <a:sy n="1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8D9B8-6F97-3C47-A46D-89A67DF0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E7D23B-A959-0744-A912-A2624371B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EB2E0-0851-FD4D-8297-9BB70516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2291E1-47B9-A942-A73C-15C4536E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37534-E123-9646-A7FE-0BEE78C2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413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6431B-FE60-A741-AAE6-52FAFF1D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F9AFE4-9C6F-214A-AF20-C2A7FAB6F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E7520-BFB6-A743-98A8-9F8C6DA5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B0168-87BF-2D4A-BB64-ABF8A51C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51FC8-347F-A740-BF84-9F20EA1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469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5F243B-2BE3-FC48-9AB6-2BA3314E6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AB70AF-F9B0-B84A-B9E0-3BF3561B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F9FE30-D485-4E4E-BC9C-0BCA94F1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97758-B85E-4C43-BC7D-6A75E5B9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6B788-AEE7-3A4A-A248-EC53FEB6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631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959E5-F014-8946-8713-5D69E488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5B7CA-D20D-E94E-8B87-1A69E594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F84540-EB15-A648-BAC0-DB37C7A7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91C9C-C266-4846-B5A2-78011727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5CA14E-EE99-4F45-93F8-29C53892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300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0562F-55A5-4641-9AEF-4306001C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11D3B6-1D18-C54C-B586-10117502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6460E-A5D0-8B4B-82BA-9A5E6F5B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816D5A-695F-7241-9591-C65C8A47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440347-EA1F-F74D-A37C-05B1CD39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30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C336B-5107-7E4A-BDE3-6C700D08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22370-3778-7C42-A612-EF1EAACC6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055D8F-8020-6146-BD79-3F6F10916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4263C0-C22F-424C-9D27-083C51CB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3F0B61-41DB-0949-8E9A-969A8D7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C7F9B1-589A-0049-B1EE-A3859180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350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A4441-BE2A-7540-A622-719FC6EB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EE228-9F6A-D249-8AF1-123BC0BB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F23A34-F3BE-EA4A-9A3F-A76EE720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9DE12C-8A32-7B44-B175-9674AC1C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EC0DCF-0479-5042-B23E-D9A6B6BF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25E908-8B92-B243-9165-C0D92796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0EE22-AAD6-0644-8690-341A3859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B8732B-195A-EE46-872F-4739799F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429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AA382-C989-C646-9E52-83AE5ACD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C0C5B5-920A-E04D-9A08-5CEBF0E4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ECFAC2-B1A6-8A48-B86A-85BD8811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9AD5CA-1D2F-F94F-878B-F6DD9783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522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25E396-421E-9344-90A9-E4D6475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83930F-0670-2B47-9381-2AE2008A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FB77AF-01C2-3F41-A9FE-C290614F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522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C049F-EF13-4242-8D8C-EA0DE4B8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531C82-9262-8147-8C8D-C03DB2DD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B5EBA8-D7D1-214A-B0C9-73F1A5D0C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735DD9-590C-E046-B22D-3AFD58A4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0E79E1-ED33-5048-A126-F08FAFF8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956AB8-CB9A-BF45-8179-C9CD7E4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2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7076F-824A-794D-B5FF-36117924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A61043-0F4F-534F-8545-130A4455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498BDA-D738-8B48-A4AB-8C222D0D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01B47C-05A0-DD4E-9831-53E6422F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D50490-4505-AE40-BC33-842FB5A4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F5B38B-4FFD-A449-B661-0B721B86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853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DDF7B6-1E8E-B94A-9A50-4D26D772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3147F1-A74F-DF4F-93BD-9EEFB98A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D00A3-53C4-AB41-93B5-C3FF31B3E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9690-1BC5-0D46-9E8C-1190DEFD910C}" type="datetimeFigureOut">
              <a:rPr kumimoji="1" lang="zh-TW" altLang="en-US" smtClean="0"/>
              <a:t>2020/6/23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83F35-BE31-B24C-A72E-0D3F132A1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39171A-EA6C-F54F-98F5-7B389C844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18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EB6D2-948B-D94C-8797-E824E4D01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R</a:t>
            </a:r>
            <a:r>
              <a:rPr lang="zh-TW" altLang="en-US" dirty="0"/>
              <a:t>期末專題：</a:t>
            </a:r>
            <a:r>
              <a:rPr lang="en-US" altLang="zh-TW" dirty="0"/>
              <a:t>Fast</a:t>
            </a:r>
            <a:r>
              <a:rPr lang="zh-TW" altLang="en-US" dirty="0"/>
              <a:t> </a:t>
            </a:r>
            <a:r>
              <a:rPr lang="en-US" altLang="zh-TW" dirty="0"/>
              <a:t>Timing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Estimation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PVT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D6E6F8-D576-2C48-AEDC-51AEB9A08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資工四甲 </a:t>
            </a:r>
            <a:r>
              <a:rPr kumimoji="1" lang="en-US" altLang="zh-TW" dirty="0"/>
              <a:t>10527153 </a:t>
            </a:r>
            <a:r>
              <a:rPr kumimoji="1" lang="zh-CN" altLang="en-US" dirty="0"/>
              <a:t>陳立穎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16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6EEA9-4DF2-834A-B838-9F6A4AA7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使用的套件：</a:t>
            </a:r>
            <a:r>
              <a:rPr lang="zh-TW" altLang="en-US" dirty="0"/>
              <a:t>視覺化展示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BB85A-BA94-E54A-9ACA-87D1EB06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用 </a:t>
            </a:r>
            <a:r>
              <a:rPr kumimoji="1" lang="en-US" altLang="zh-TW" dirty="0" err="1"/>
              <a:t>png</a:t>
            </a:r>
            <a:r>
              <a:rPr kumimoji="1" lang="en-US" altLang="zh-TW" dirty="0"/>
              <a:t> </a:t>
            </a:r>
            <a:r>
              <a:rPr kumimoji="1" lang="zh-TW" altLang="en-US" dirty="0"/>
              <a:t>給圖表名字，用 </a:t>
            </a:r>
            <a:r>
              <a:rPr kumimoji="1" lang="en-US" altLang="zh-TW" dirty="0"/>
              <a:t>plot</a:t>
            </a:r>
            <a:r>
              <a:rPr kumimoji="1" lang="zh-TW" altLang="en-US" dirty="0"/>
              <a:t> 畫圖，用 </a:t>
            </a:r>
            <a:r>
              <a:rPr kumimoji="1" lang="en-US" altLang="zh-TW" dirty="0" err="1"/>
              <a:t>dev.off</a:t>
            </a:r>
            <a:r>
              <a:rPr kumimoji="1" lang="en-US" altLang="zh-TW" dirty="0"/>
              <a:t>()</a:t>
            </a:r>
            <a:r>
              <a:rPr kumimoji="1" lang="zh-TW" altLang="en-US" dirty="0"/>
              <a:t> 輸出，如下所示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png</a:t>
            </a:r>
            <a:r>
              <a:rPr kumimoji="1" lang="en-US" altLang="zh-TW" dirty="0"/>
              <a:t>(file = "</a:t>
            </a:r>
            <a:r>
              <a:rPr kumimoji="1" lang="en-US" altLang="zh-TW" dirty="0" err="1"/>
              <a:t>linearregression.png</a:t>
            </a:r>
            <a:r>
              <a:rPr kumimoji="1" lang="en-US" altLang="zh-TW" dirty="0"/>
              <a:t>")</a:t>
            </a:r>
          </a:p>
          <a:p>
            <a:r>
              <a:rPr kumimoji="1" lang="en-US" altLang="zh-TW" dirty="0"/>
              <a:t>plot( y, x, col = "blue", main = "std &amp; drop Regression",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abline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lm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x~y</a:t>
            </a:r>
            <a:r>
              <a:rPr kumimoji="1" lang="en-US" altLang="zh-TW" dirty="0"/>
              <a:t>)), </a:t>
            </a:r>
            <a:r>
              <a:rPr kumimoji="1" lang="en-US" altLang="zh-TW" dirty="0" err="1"/>
              <a:t>xlab</a:t>
            </a:r>
            <a:r>
              <a:rPr kumimoji="1" lang="en-US" altLang="zh-TW" dirty="0"/>
              <a:t> = "std", </a:t>
            </a:r>
            <a:r>
              <a:rPr kumimoji="1" lang="en-US" altLang="zh-TW" dirty="0" err="1"/>
              <a:t>ylab</a:t>
            </a:r>
            <a:r>
              <a:rPr kumimoji="1" lang="en-US" altLang="zh-TW" dirty="0"/>
              <a:t> = "drop" )</a:t>
            </a:r>
          </a:p>
          <a:p>
            <a:r>
              <a:rPr kumimoji="1" lang="en-US" altLang="zh-TW" dirty="0"/>
              <a:t>  </a:t>
            </a:r>
            <a:r>
              <a:rPr kumimoji="1" lang="en-US" altLang="zh-TW" dirty="0" err="1"/>
              <a:t>dev.off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48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70EA-EA3C-5148-A910-F9AD60F1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使用的套件：線性迴歸函數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8ADAA-07DF-4348-8223-4BC85783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lm</a:t>
            </a:r>
            <a:r>
              <a:rPr kumimoji="1" lang="en-US" altLang="zh-TW" dirty="0"/>
              <a:t>(</a:t>
            </a:r>
            <a:r>
              <a:rPr kumimoji="1" lang="zh-TW" altLang="en-US" dirty="0"/>
              <a:t> </a:t>
            </a:r>
            <a:r>
              <a:rPr kumimoji="1" lang="en-US" altLang="zh-TW" dirty="0"/>
              <a:t>y ~ x ) </a:t>
            </a:r>
            <a:r>
              <a:rPr kumimoji="1" lang="zh-TW" altLang="en-US" dirty="0"/>
              <a:t>函數能找出 </a:t>
            </a:r>
            <a:r>
              <a:rPr kumimoji="1" lang="en-US" altLang="zh-TW" dirty="0"/>
              <a:t>x,</a:t>
            </a:r>
            <a:r>
              <a:rPr kumimoji="1" lang="zh-TW" altLang="en-US" dirty="0"/>
              <a:t> </a:t>
            </a:r>
            <a:r>
              <a:rPr kumimoji="1" lang="en-US" altLang="zh-TW" dirty="0"/>
              <a:t>y</a:t>
            </a:r>
            <a:r>
              <a:rPr kumimoji="1" lang="zh-TW" altLang="en-US" dirty="0"/>
              <a:t> 間的關係並建出模型，用 </a:t>
            </a:r>
            <a:r>
              <a:rPr kumimoji="1" lang="en-US" altLang="zh-TW" dirty="0"/>
              <a:t>predict()</a:t>
            </a:r>
            <a:r>
              <a:rPr kumimoji="1" lang="zh-TW" altLang="en-US" dirty="0"/>
              <a:t> 函數即能預測，如下所示：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relation &lt;- </a:t>
            </a:r>
            <a:r>
              <a:rPr kumimoji="1" lang="en-US" altLang="zh-TW" dirty="0" err="1"/>
              <a:t>lm</a:t>
            </a:r>
            <a:r>
              <a:rPr kumimoji="1" lang="en-US" altLang="zh-TW" dirty="0"/>
              <a:t>( y ~ x )</a:t>
            </a:r>
          </a:p>
          <a:p>
            <a:r>
              <a:rPr kumimoji="1" lang="en-US" altLang="zh-TW" dirty="0"/>
              <a:t>predictions &lt;- predict( relation, </a:t>
            </a:r>
            <a:r>
              <a:rPr kumimoji="1" lang="en-US" altLang="zh-TW" dirty="0" err="1"/>
              <a:t>data.frame</a:t>
            </a:r>
            <a:r>
              <a:rPr kumimoji="1" lang="en-US" altLang="zh-TW" dirty="0"/>
              <a:t>( x = </a:t>
            </a:r>
            <a:r>
              <a:rPr kumimoji="1" lang="en-US" altLang="zh-TW" dirty="0" err="1"/>
              <a:t>validation_x</a:t>
            </a:r>
            <a:r>
              <a:rPr kumimoji="1" lang="en-US" altLang="zh-TW" dirty="0"/>
              <a:t> ) 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22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20CDB-6751-1148-A882-12DAEC14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 </a:t>
            </a:r>
            <a:r>
              <a:rPr kumimoji="1" lang="en-US" altLang="zh-TW" dirty="0"/>
              <a:t>R</a:t>
            </a:r>
            <a:r>
              <a:rPr kumimoji="1" lang="zh-TW" altLang="en-US" dirty="0"/>
              <a:t> 畫出標準電壓下的</a:t>
            </a:r>
            <a:r>
              <a:rPr kumimoji="1" lang="en-US" altLang="zh-TW" dirty="0"/>
              <a:t>timing</a:t>
            </a:r>
            <a:r>
              <a:rPr kumimoji="1" lang="zh-TW" altLang="en-US" dirty="0"/>
              <a:t>以及降壓下的</a:t>
            </a:r>
            <a:r>
              <a:rPr kumimoji="1" lang="en-US" altLang="zh-TW" dirty="0"/>
              <a:t>timing</a:t>
            </a:r>
            <a:r>
              <a:rPr kumimoji="1" lang="zh-TW" altLang="en-US" dirty="0"/>
              <a:t>之間的關係圖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1184E6-DA8C-624D-AB31-A1A8C24D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173" y="1690688"/>
            <a:ext cx="5133654" cy="5133654"/>
          </a:xfrm>
        </p:spPr>
      </p:pic>
    </p:spTree>
    <p:extLst>
      <p:ext uri="{BB962C8B-B14F-4D97-AF65-F5344CB8AC3E}">
        <p14:creationId xmlns:p14="http://schemas.microsoft.com/office/powerpoint/2010/main" val="427500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7AF17-3E6C-EE4B-8E07-F117E8F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 </a:t>
            </a:r>
            <a:r>
              <a:rPr kumimoji="1" lang="en-US" altLang="zh-TW" dirty="0"/>
              <a:t>R</a:t>
            </a:r>
            <a:r>
              <a:rPr kumimoji="1" lang="zh-TW" altLang="en-US" dirty="0"/>
              <a:t> 畫出標準電壓下的</a:t>
            </a:r>
            <a:r>
              <a:rPr kumimoji="1" lang="en-US" altLang="zh-TW" dirty="0"/>
              <a:t>power</a:t>
            </a:r>
            <a:r>
              <a:rPr kumimoji="1" lang="zh-TW" altLang="en-US" dirty="0"/>
              <a:t>以及降壓下的</a:t>
            </a:r>
            <a:r>
              <a:rPr kumimoji="1" lang="en-US" altLang="zh-TW" dirty="0"/>
              <a:t>power</a:t>
            </a:r>
            <a:r>
              <a:rPr kumimoji="1" lang="zh-TW" altLang="en-US" dirty="0"/>
              <a:t>之間的關係圖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39B56CF-ED0D-B448-AA3E-5B299FCE3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019" y="1744038"/>
            <a:ext cx="5113962" cy="5113962"/>
          </a:xfrm>
        </p:spPr>
      </p:pic>
    </p:spTree>
    <p:extLst>
      <p:ext uri="{BB962C8B-B14F-4D97-AF65-F5344CB8AC3E}">
        <p14:creationId xmlns:p14="http://schemas.microsoft.com/office/powerpoint/2010/main" val="106117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2F45D-B7B4-CC47-A00E-F092075F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精準度計分公式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A7FE92-E7C7-8544-86C1-AFDA7CD5E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619" y="2352863"/>
            <a:ext cx="6244761" cy="3260668"/>
          </a:xfrm>
        </p:spPr>
      </p:pic>
    </p:spTree>
    <p:extLst>
      <p:ext uri="{BB962C8B-B14F-4D97-AF65-F5344CB8AC3E}">
        <p14:creationId xmlns:p14="http://schemas.microsoft.com/office/powerpoint/2010/main" val="406485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3D4E8-184A-184B-8929-E7EA08AB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預測</a:t>
            </a:r>
            <a:r>
              <a:rPr kumimoji="1" lang="en-US" altLang="zh-TW" dirty="0"/>
              <a:t>Timing</a:t>
            </a:r>
            <a:r>
              <a:rPr kumimoji="1" lang="zh-TW" altLang="en-US" dirty="0"/>
              <a:t>的精準度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2C4EA-DDF8-FA4B-B877-E32D04B2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[1] 97.8524</a:t>
            </a:r>
          </a:p>
          <a:p>
            <a:r>
              <a:rPr kumimoji="1" lang="en-US" altLang="zh-TW" dirty="0"/>
              <a:t>[1] 97.05244</a:t>
            </a:r>
          </a:p>
          <a:p>
            <a:r>
              <a:rPr kumimoji="1" lang="en-US" altLang="zh-TW" dirty="0"/>
              <a:t>[1] 97.1521</a:t>
            </a:r>
          </a:p>
          <a:p>
            <a:r>
              <a:rPr kumimoji="1" lang="en-US" altLang="zh-TW" dirty="0"/>
              <a:t>[1] 96.53532</a:t>
            </a:r>
          </a:p>
          <a:p>
            <a:r>
              <a:rPr kumimoji="1" lang="en-US" altLang="zh-TW" dirty="0"/>
              <a:t>[1] 97.62218</a:t>
            </a:r>
          </a:p>
          <a:p>
            <a:r>
              <a:rPr kumimoji="1" lang="en-US" altLang="zh-TW" dirty="0"/>
              <a:t>[1] 96.83063</a:t>
            </a:r>
          </a:p>
          <a:p>
            <a:r>
              <a:rPr kumimoji="1" lang="en-US" altLang="zh-TW" dirty="0"/>
              <a:t>[1] 97.66027</a:t>
            </a:r>
          </a:p>
          <a:p>
            <a:r>
              <a:rPr kumimoji="1" lang="en-US" altLang="zh-TW" dirty="0"/>
              <a:t>[1] 96.75459</a:t>
            </a:r>
          </a:p>
          <a:p>
            <a:r>
              <a:rPr kumimoji="1" lang="en-US" altLang="zh-TW" dirty="0"/>
              <a:t>[1] 97.3607</a:t>
            </a:r>
          </a:p>
          <a:p>
            <a:r>
              <a:rPr kumimoji="1" lang="en-US" altLang="zh-TW" dirty="0"/>
              <a:t>[1] 97.53598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60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97951-3BEF-434B-AA4C-89035C7F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預測</a:t>
            </a:r>
            <a:r>
              <a:rPr kumimoji="1" lang="en-US" altLang="zh-TW" dirty="0"/>
              <a:t>Power</a:t>
            </a:r>
            <a:r>
              <a:rPr kumimoji="1" lang="zh-TW" altLang="en-US" dirty="0"/>
              <a:t>的精準度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60522-B449-1546-8CC4-8C2C4368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[1] 94.98434</a:t>
            </a:r>
          </a:p>
          <a:p>
            <a:r>
              <a:rPr kumimoji="1" lang="en-US" altLang="zh-TW" dirty="0"/>
              <a:t>[1] 82.00408</a:t>
            </a:r>
          </a:p>
          <a:p>
            <a:r>
              <a:rPr kumimoji="1" lang="en-US" altLang="zh-TW" dirty="0"/>
              <a:t>[1] 89.26539</a:t>
            </a:r>
          </a:p>
          <a:p>
            <a:r>
              <a:rPr kumimoji="1" lang="en-US" altLang="zh-TW" dirty="0"/>
              <a:t>[1] 86.63212</a:t>
            </a:r>
          </a:p>
          <a:p>
            <a:r>
              <a:rPr kumimoji="1" lang="en-US" altLang="zh-TW" dirty="0"/>
              <a:t>[1] 90.32505</a:t>
            </a:r>
          </a:p>
          <a:p>
            <a:r>
              <a:rPr kumimoji="1" lang="en-US" altLang="zh-TW" dirty="0"/>
              <a:t>[1] 84.37516</a:t>
            </a:r>
          </a:p>
          <a:p>
            <a:r>
              <a:rPr kumimoji="1" lang="en-US" altLang="zh-TW" dirty="0"/>
              <a:t>[1] 92.76914</a:t>
            </a:r>
          </a:p>
          <a:p>
            <a:r>
              <a:rPr kumimoji="1" lang="en-US" altLang="zh-TW" dirty="0"/>
              <a:t>[1] 83.74159</a:t>
            </a:r>
          </a:p>
          <a:p>
            <a:r>
              <a:rPr kumimoji="1" lang="en-US" altLang="zh-TW" dirty="0"/>
              <a:t>[1] 91.41861</a:t>
            </a:r>
          </a:p>
          <a:p>
            <a:r>
              <a:rPr kumimoji="1" lang="en-US" altLang="zh-TW" dirty="0"/>
              <a:t>[1] 88.93841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57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0A819-6CB7-1F4C-B0ED-6CA695FF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個人心得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F5665-01BE-D448-9CD5-8AF2A13B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這次作業要將</a:t>
            </a:r>
            <a:r>
              <a:rPr kumimoji="1" lang="en-US" altLang="zh-TW" dirty="0"/>
              <a:t> python</a:t>
            </a:r>
            <a:r>
              <a:rPr kumimoji="1" lang="zh-TW" altLang="en-US" dirty="0"/>
              <a:t> </a:t>
            </a:r>
            <a:r>
              <a:rPr kumimoji="1" lang="en-US" altLang="zh-TW" dirty="0"/>
              <a:t>code </a:t>
            </a:r>
            <a:r>
              <a:rPr kumimoji="1" lang="zh-TW" altLang="en-US" dirty="0"/>
              <a:t>轉成</a:t>
            </a:r>
            <a:r>
              <a:rPr kumimoji="1" lang="en-US" altLang="zh-TW" dirty="0"/>
              <a:t> R code </a:t>
            </a:r>
            <a:r>
              <a:rPr kumimoji="1" lang="zh-TW" altLang="en-US" dirty="0"/>
              <a:t>實屬不易，因為兩個語言大異其趣。但只要分析、規劃如何儲存資料，用專屬於</a:t>
            </a:r>
            <a:r>
              <a:rPr kumimoji="1" lang="en-US" altLang="zh-TW" dirty="0"/>
              <a:t> R </a:t>
            </a:r>
            <a:r>
              <a:rPr kumimoji="1" lang="zh-TW" altLang="en-US" dirty="0"/>
              <a:t>的寫法，還是能夠做到相同的效果。</a:t>
            </a:r>
            <a:endParaRPr kumimoji="1" lang="en-US" altLang="zh-TW" dirty="0"/>
          </a:p>
          <a:p>
            <a:r>
              <a:rPr kumimoji="1" lang="en-US" altLang="zh-TW" dirty="0"/>
              <a:t>Get token </a:t>
            </a:r>
            <a:r>
              <a:rPr kumimoji="1" lang="zh-TW" altLang="en-US" dirty="0"/>
              <a:t>的部份繼承上次寫的作業三的內容，使用了類似的</a:t>
            </a:r>
            <a:r>
              <a:rPr kumimoji="1" lang="en-US" altLang="zh-TW" dirty="0"/>
              <a:t>regular expression</a:t>
            </a:r>
            <a:r>
              <a:rPr kumimoji="1" lang="zh-TW" altLang="en-US" dirty="0"/>
              <a:t>，因為</a:t>
            </a:r>
            <a:r>
              <a:rPr kumimoji="1" lang="en-US" altLang="zh-TW" dirty="0"/>
              <a:t> cell library </a:t>
            </a:r>
            <a:r>
              <a:rPr kumimoji="1" lang="zh-TW" altLang="en-US" dirty="0"/>
              <a:t>的文法跟</a:t>
            </a:r>
            <a:r>
              <a:rPr kumimoji="1" lang="en-US" altLang="zh-TW" dirty="0"/>
              <a:t> C </a:t>
            </a:r>
            <a:r>
              <a:rPr kumimoji="1" lang="zh-TW" altLang="en-US" dirty="0"/>
              <a:t>有些類似；我也把</a:t>
            </a:r>
            <a:r>
              <a:rPr kumimoji="1" lang="en-US" altLang="zh-TW" dirty="0"/>
              <a:t> python </a:t>
            </a:r>
            <a:r>
              <a:rPr kumimoji="1" lang="zh-TW" altLang="en-US" dirty="0"/>
              <a:t>版的 </a:t>
            </a:r>
            <a:r>
              <a:rPr kumimoji="1" lang="en-US" altLang="zh-TW" dirty="0"/>
              <a:t>regular expression</a:t>
            </a:r>
            <a:r>
              <a:rPr kumimoji="1" lang="zh-TW" altLang="en-US" dirty="0"/>
              <a:t>，轉成</a:t>
            </a:r>
            <a:r>
              <a:rPr kumimoji="1" lang="en-US" altLang="zh-TW" dirty="0"/>
              <a:t> R </a:t>
            </a:r>
            <a:r>
              <a:rPr kumimoji="1" lang="zh-TW" altLang="en-US" dirty="0"/>
              <a:t>版本的，我做這個作業才發現</a:t>
            </a:r>
            <a:r>
              <a:rPr kumimoji="1" lang="en-US" altLang="zh-TW" dirty="0"/>
              <a:t>regular expression </a:t>
            </a:r>
            <a:r>
              <a:rPr kumimoji="1" lang="zh-TW" altLang="en-US" dirty="0"/>
              <a:t>也是每個語言都不太一樣。</a:t>
            </a:r>
            <a:endParaRPr kumimoji="1" lang="en-US" altLang="zh-TW" dirty="0"/>
          </a:p>
          <a:p>
            <a:r>
              <a:rPr kumimoji="1" lang="zh-TW" altLang="en-US" dirty="0"/>
              <a:t>線性迴歸的部分，我覺得 </a:t>
            </a:r>
            <a:r>
              <a:rPr kumimoji="1" lang="en-US" altLang="zh-TW" dirty="0"/>
              <a:t>R </a:t>
            </a:r>
            <a:r>
              <a:rPr kumimoji="1" lang="zh-TW" altLang="en-US" dirty="0"/>
              <a:t>版本跑得相當快，</a:t>
            </a:r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zh-TW" altLang="en-US"/>
              <a:t>則要</a:t>
            </a:r>
            <a:r>
              <a:rPr kumimoji="1" lang="zh-TW" altLang="en-US" dirty="0"/>
              <a:t>花一些時間，而且 </a:t>
            </a:r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zh-TW" altLang="en-US" dirty="0"/>
              <a:t>會因為數字太小而無法精準預測，</a:t>
            </a:r>
            <a:r>
              <a:rPr kumimoji="1" lang="en-US" altLang="zh-TW" dirty="0"/>
              <a:t>R</a:t>
            </a:r>
            <a:r>
              <a:rPr kumimoji="1" lang="zh-TW" altLang="en-US" dirty="0"/>
              <a:t> 就沒這問題，但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zh-TW" altLang="en-US" dirty="0"/>
              <a:t>預測出來的得分是較高的！</a:t>
            </a:r>
          </a:p>
        </p:txBody>
      </p:sp>
    </p:spTree>
    <p:extLst>
      <p:ext uri="{BB962C8B-B14F-4D97-AF65-F5344CB8AC3E}">
        <p14:creationId xmlns:p14="http://schemas.microsoft.com/office/powerpoint/2010/main" val="112948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224EB90-E2A7-9B41-8ED9-7A4DD892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8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TW" sz="4000" b="1" dirty="0">
                <a:latin typeface="+mj-ea"/>
                <a:cs typeface="LingWai TC Medium" panose="03050602040302020204" pitchFamily="66" charset="-120"/>
              </a:rPr>
              <a:t>Thank you for your attention.</a:t>
            </a:r>
            <a:endParaRPr kumimoji="1" lang="zh-TW" altLang="en-US" sz="4000" b="1" dirty="0">
              <a:latin typeface="+mj-ea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300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99A97-7FE4-1E42-A6F7-9575274D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699C-DBD0-D24B-87E4-E8236DE6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830"/>
            <a:ext cx="10515600" cy="3845745"/>
          </a:xfrm>
        </p:spPr>
        <p:txBody>
          <a:bodyPr/>
          <a:lstStyle/>
          <a:p>
            <a:r>
              <a:rPr kumimoji="1" lang="en-US" altLang="zh-TW" dirty="0"/>
              <a:t>2020 </a:t>
            </a:r>
            <a:r>
              <a:rPr kumimoji="1" lang="zh-TW" altLang="en-US" dirty="0"/>
              <a:t>年 </a:t>
            </a:r>
            <a:r>
              <a:rPr kumimoji="1" lang="en-US" altLang="zh-TW" dirty="0"/>
              <a:t>cad contest problem D </a:t>
            </a:r>
            <a:r>
              <a:rPr kumimoji="1" lang="zh-TW" altLang="en-US" dirty="0"/>
              <a:t>的題目</a:t>
            </a:r>
            <a:endParaRPr kumimoji="1" lang="en-US" altLang="zh-TW" dirty="0"/>
          </a:p>
          <a:p>
            <a:r>
              <a:rPr kumimoji="1" lang="zh-TW" altLang="en-US" dirty="0"/>
              <a:t>要做到的功能是預測</a:t>
            </a:r>
            <a:r>
              <a:rPr kumimoji="1" lang="en-US" altLang="zh-TW" dirty="0"/>
              <a:t>cell</a:t>
            </a:r>
            <a:r>
              <a:rPr kumimoji="1" lang="zh-TW" altLang="en-US" dirty="0"/>
              <a:t>在其他</a:t>
            </a:r>
            <a:r>
              <a:rPr kumimoji="1" lang="en-US" altLang="zh-TW" dirty="0" err="1"/>
              <a:t>pvt</a:t>
            </a:r>
            <a:r>
              <a:rPr kumimoji="1" lang="zh-TW" altLang="en-US" dirty="0"/>
              <a:t>下的</a:t>
            </a:r>
            <a:r>
              <a:rPr kumimoji="1" lang="en-US" altLang="zh-TW" dirty="0"/>
              <a:t>timing value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power value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65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D6301-752E-D94D-A043-AE584DF7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CD809-1520-2040-8DF6-C402AADE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078"/>
          </a:xfrm>
        </p:spPr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ASIC (Application-Specific Integrated Circuit) </a:t>
            </a:r>
            <a:r>
              <a:rPr lang="zh-TW" altLang="en-US" dirty="0"/>
              <a:t>及 </a:t>
            </a:r>
            <a:r>
              <a:rPr lang="en-US" altLang="zh-TW" dirty="0"/>
              <a:t>SoC (System on Chip) </a:t>
            </a:r>
            <a:r>
              <a:rPr lang="zh-TW" altLang="en-US" dirty="0"/>
              <a:t>設計流程中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standard cell library </a:t>
            </a:r>
            <a:r>
              <a:rPr lang="zh-TW" altLang="en-US" dirty="0"/>
              <a:t>扮演著十分重要的角色，從模擬、合成到物理實體佈局都需要透過 </a:t>
            </a:r>
            <a:r>
              <a:rPr lang="en-US" altLang="zh-TW" dirty="0"/>
              <a:t>standard cell library </a:t>
            </a:r>
            <a:r>
              <a:rPr lang="zh-TW" altLang="en-US" dirty="0"/>
              <a:t>來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取得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cell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相關資訊</a:t>
            </a:r>
            <a:r>
              <a:rPr lang="zh-TW" altLang="en-US" dirty="0"/>
              <a:t>，例如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timing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power</a:t>
            </a:r>
            <a:r>
              <a:rPr lang="zh-TW" altLang="en-US" dirty="0"/>
              <a:t>、</a:t>
            </a:r>
            <a:r>
              <a:rPr lang="en-US" altLang="zh-TW" dirty="0"/>
              <a:t>area......</a:t>
            </a:r>
            <a:r>
              <a:rPr lang="zh-TW" altLang="en-US" dirty="0"/>
              <a:t>等資訊，並利用這些資訊來完成晶片設計。</a:t>
            </a:r>
          </a:p>
          <a:p>
            <a:r>
              <a:rPr lang="zh-TW" altLang="en-US" dirty="0"/>
              <a:t>產生 </a:t>
            </a:r>
            <a:r>
              <a:rPr lang="en-US" altLang="zh-TW" dirty="0"/>
              <a:t>standard cell library </a:t>
            </a:r>
            <a:r>
              <a:rPr lang="zh-TW" altLang="en-US" dirty="0"/>
              <a:t>的流程稱為 </a:t>
            </a:r>
            <a:r>
              <a:rPr lang="en-US" altLang="zh-TW" dirty="0"/>
              <a:t>library characterization</a:t>
            </a:r>
            <a:r>
              <a:rPr lang="zh-TW" altLang="en-US" dirty="0"/>
              <a:t>（資料庫特性化）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92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732F5-BC6C-3047-A586-D6FE673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  <a:cs typeface="Yuppy TC" panose="020F0603040207020204" pitchFamily="34" charset="-120"/>
              </a:rPr>
              <a:t>程式流程圖</a:t>
            </a:r>
            <a:endParaRPr kumimoji="1"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1431B491-3289-A44E-8471-A904DED68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25" y="2904331"/>
            <a:ext cx="8646350" cy="1240114"/>
          </a:xfrm>
        </p:spPr>
      </p:pic>
    </p:spTree>
    <p:extLst>
      <p:ext uri="{BB962C8B-B14F-4D97-AF65-F5344CB8AC3E}">
        <p14:creationId xmlns:p14="http://schemas.microsoft.com/office/powerpoint/2010/main" val="89085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6E1F2-7172-6045-8DC5-59294758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目的：預測升壓或降壓的</a:t>
            </a:r>
            <a:r>
              <a:rPr kumimoji="1" lang="en-US" altLang="zh-TW" dirty="0"/>
              <a:t>timing</a:t>
            </a:r>
            <a:r>
              <a:rPr kumimoji="1" lang="zh-TW" altLang="en-US" dirty="0"/>
              <a:t>、</a:t>
            </a:r>
            <a:r>
              <a:rPr kumimoji="1" lang="en-US" altLang="zh-TW" dirty="0"/>
              <a:t>power</a:t>
            </a:r>
            <a:r>
              <a:rPr kumimoji="1" lang="zh-TW" altLang="en-US" dirty="0"/>
              <a:t>值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B5FC7C8-CF3B-B34D-8FF7-71EF87190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625" y="1940464"/>
            <a:ext cx="7254750" cy="187770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722ADEB-C03C-2446-9804-B279B8FBC55E}"/>
              </a:ext>
            </a:extLst>
          </p:cNvPr>
          <p:cNvSpPr txBox="1">
            <a:spLocks/>
          </p:cNvSpPr>
          <p:nvPr/>
        </p:nvSpPr>
        <p:spPr>
          <a:xfrm>
            <a:off x="838200" y="4049485"/>
            <a:ext cx="10515600" cy="212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DF195B7-9CD7-B94E-8B6E-2B996F117CEE}"/>
              </a:ext>
            </a:extLst>
          </p:cNvPr>
          <p:cNvSpPr txBox="1">
            <a:spLocks/>
          </p:cNvSpPr>
          <p:nvPr/>
        </p:nvSpPr>
        <p:spPr>
          <a:xfrm>
            <a:off x="1518975" y="4277522"/>
            <a:ext cx="9154049" cy="210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本專題只做預測降壓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269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62F83-F169-0841-A83F-382E7337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244" y="523982"/>
            <a:ext cx="7634555" cy="1166706"/>
          </a:xfrm>
        </p:spPr>
        <p:txBody>
          <a:bodyPr/>
          <a:lstStyle/>
          <a:p>
            <a:pPr algn="ctr"/>
            <a:r>
              <a:rPr kumimoji="1" lang="zh-TW" altLang="en-US" dirty="0"/>
              <a:t>資料出處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E8111A-805F-A749-8967-BC5E6045E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90" y="115489"/>
            <a:ext cx="5712432" cy="6627022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EC674F-CC84-3A41-AD10-54148B9926F1}"/>
              </a:ext>
            </a:extLst>
          </p:cNvPr>
          <p:cNvSpPr txBox="1">
            <a:spLocks/>
          </p:cNvSpPr>
          <p:nvPr/>
        </p:nvSpPr>
        <p:spPr>
          <a:xfrm>
            <a:off x="6226138" y="1941815"/>
            <a:ext cx="5127661" cy="423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2020 </a:t>
            </a:r>
            <a:r>
              <a:rPr kumimoji="1" lang="zh-TW" altLang="en-US" dirty="0"/>
              <a:t>年 </a:t>
            </a:r>
            <a:r>
              <a:rPr kumimoji="1" lang="en-US" altLang="zh-TW" dirty="0"/>
              <a:t>cad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contest </a:t>
            </a:r>
            <a:r>
              <a:rPr kumimoji="1" lang="zh-TW" altLang="en-US" dirty="0"/>
              <a:t>官方提供的</a:t>
            </a:r>
            <a:r>
              <a:rPr kumimoji="1" lang="en-US" altLang="zh-TW" dirty="0"/>
              <a:t> cell library</a:t>
            </a:r>
          </a:p>
          <a:p>
            <a:r>
              <a:rPr kumimoji="1" lang="zh-TW" altLang="en-US" dirty="0"/>
              <a:t>官網上就載得到</a:t>
            </a:r>
            <a:endParaRPr kumimoji="1" lang="en-US" altLang="zh-TW" dirty="0"/>
          </a:p>
          <a:p>
            <a:r>
              <a:rPr kumimoji="1" lang="en-US" altLang="zh-TW" dirty="0"/>
              <a:t>http://</a:t>
            </a:r>
            <a:r>
              <a:rPr kumimoji="1" lang="en-US" altLang="zh-TW" dirty="0" err="1"/>
              <a:t>iccad-contest.org</a:t>
            </a:r>
            <a:r>
              <a:rPr kumimoji="1" lang="en-US" altLang="zh-TW" dirty="0"/>
              <a:t>/2020/</a:t>
            </a:r>
            <a:r>
              <a:rPr kumimoji="1" lang="en-US" altLang="zh-TW" dirty="0" err="1"/>
              <a:t>tw</a:t>
            </a:r>
            <a:r>
              <a:rPr kumimoji="1" lang="en-US" altLang="zh-TW" dirty="0"/>
              <a:t>/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585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125EA-3360-A049-9F9F-6B7F180B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+mj-ea"/>
              </a:rPr>
              <a:t>選擇的方法：線性回歸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B09D738-7C03-6445-BF31-2FC410755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774" y="1825625"/>
            <a:ext cx="5786451" cy="4351338"/>
          </a:xfrm>
        </p:spPr>
      </p:pic>
    </p:spTree>
    <p:extLst>
      <p:ext uri="{BB962C8B-B14F-4D97-AF65-F5344CB8AC3E}">
        <p14:creationId xmlns:p14="http://schemas.microsoft.com/office/powerpoint/2010/main" val="116024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62826-4D31-1F4E-A2CA-BC2C7411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使用的套件：</a:t>
            </a:r>
            <a:r>
              <a:rPr lang="zh-TW" altLang="en-US" dirty="0"/>
              <a:t>資料擷取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B4B1C-AF47-1448-A3B2-5D483513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/>
              <a:t>library( </a:t>
            </a:r>
            <a:r>
              <a:rPr kumimoji="1" lang="en-US" altLang="zh-TW" dirty="0" err="1"/>
              <a:t>readr</a:t>
            </a:r>
            <a:r>
              <a:rPr kumimoji="1" lang="en-US" altLang="zh-TW" dirty="0"/>
              <a:t> )</a:t>
            </a:r>
            <a:r>
              <a:rPr kumimoji="1" lang="zh-TW" altLang="en-US" dirty="0"/>
              <a:t> 和 </a:t>
            </a:r>
            <a:r>
              <a:rPr kumimoji="1" lang="en-US" altLang="zh-TW" dirty="0" err="1"/>
              <a:t>read_file</a:t>
            </a:r>
            <a:r>
              <a:rPr kumimoji="1" lang="zh-TW" altLang="en-US" dirty="0"/>
              <a:t> 讀檔</a:t>
            </a:r>
            <a:endParaRPr kumimoji="1" lang="en-US" altLang="zh-TW" dirty="0"/>
          </a:p>
          <a:p>
            <a:r>
              <a:rPr kumimoji="1" lang="zh-TW" altLang="en-US" dirty="0"/>
              <a:t>以</a:t>
            </a:r>
            <a:r>
              <a:rPr kumimoji="1" lang="en-US" altLang="zh-TW" dirty="0" err="1"/>
              <a:t>gregexpr</a:t>
            </a:r>
            <a:r>
              <a:rPr kumimoji="1" lang="zh-TW" altLang="en-US" dirty="0"/>
              <a:t> 和 </a:t>
            </a:r>
            <a:r>
              <a:rPr kumimoji="1" lang="en-US" altLang="zh-TW" dirty="0" err="1"/>
              <a:t>perl</a:t>
            </a:r>
            <a:r>
              <a:rPr kumimoji="1" lang="zh-TW" altLang="en-US" dirty="0"/>
              <a:t> 版的 </a:t>
            </a:r>
            <a:r>
              <a:rPr lang="en-US" altLang="zh-TW" dirty="0"/>
              <a:t>Regular Expression</a:t>
            </a:r>
            <a:r>
              <a:rPr lang="zh-TW" altLang="en-US" dirty="0"/>
              <a:t> 取得匹配字串的位置，再用 </a:t>
            </a:r>
            <a:r>
              <a:rPr kumimoji="1" lang="en-US" altLang="zh-TW" dirty="0"/>
              <a:t>substring</a:t>
            </a:r>
            <a:r>
              <a:rPr kumimoji="1" lang="zh-TW" altLang="en-US" dirty="0"/>
              <a:t> 擷取子字串</a:t>
            </a:r>
            <a:endParaRPr kumimoji="1" lang="en-US" altLang="zh-TW" dirty="0"/>
          </a:p>
          <a:p>
            <a:r>
              <a:rPr lang="zh-TW" altLang="en-US" dirty="0"/>
              <a:t>最後用 </a:t>
            </a:r>
            <a:r>
              <a:rPr kumimoji="1" lang="en-US" altLang="zh-TW" dirty="0" err="1"/>
              <a:t>as.numeric</a:t>
            </a:r>
            <a:r>
              <a:rPr kumimoji="1" lang="zh-TW" altLang="en-US" dirty="0"/>
              <a:t> 將每個子字串轉成數字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339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1AB7D-044C-8E47-8349-CDE3EFA0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使用的套件：</a:t>
            </a:r>
            <a:r>
              <a:rPr lang="zh-TW" altLang="en-US" dirty="0"/>
              <a:t>重整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BD3AD-C434-B941-B733-654A0E5C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用內建的操作</a:t>
            </a:r>
            <a:r>
              <a:rPr kumimoji="1" lang="en-US" altLang="zh-TW" dirty="0"/>
              <a:t> vector </a:t>
            </a:r>
            <a:r>
              <a:rPr kumimoji="1" lang="zh-TW" altLang="en-US" dirty="0"/>
              <a:t>的功能</a:t>
            </a:r>
            <a:r>
              <a:rPr lang="en-US" altLang="zh-TW" dirty="0"/>
              <a:t>Split </a:t>
            </a:r>
            <a:r>
              <a:rPr lang="zh-TW" altLang="en-US" dirty="0"/>
              <a:t>資料成十份，程式碼如下所示</a:t>
            </a:r>
            <a:endParaRPr lang="en-US" altLang="zh-TW" dirty="0"/>
          </a:p>
          <a:p>
            <a:r>
              <a:rPr kumimoji="1" lang="en-US" altLang="zh-TW" dirty="0"/>
              <a:t>split( </a:t>
            </a:r>
            <a:r>
              <a:rPr kumimoji="1" lang="en-US" altLang="zh-TW" dirty="0" err="1"/>
              <a:t>dataSet</a:t>
            </a:r>
            <a:r>
              <a:rPr kumimoji="1" lang="en-US" altLang="zh-TW" dirty="0"/>
              <a:t>, ceiling( </a:t>
            </a:r>
            <a:r>
              <a:rPr kumimoji="1" lang="en-US" altLang="zh-TW" dirty="0" err="1"/>
              <a:t>seq_along</a:t>
            </a:r>
            <a:r>
              <a:rPr kumimoji="1" lang="en-US" altLang="zh-TW" dirty="0"/>
              <a:t>( </a:t>
            </a:r>
            <a:r>
              <a:rPr kumimoji="1" lang="en-US" altLang="zh-TW" dirty="0" err="1"/>
              <a:t>dataSet</a:t>
            </a:r>
            <a:r>
              <a:rPr kumimoji="1" lang="en-US" altLang="zh-TW" dirty="0"/>
              <a:t> ) / ( length( </a:t>
            </a:r>
            <a:r>
              <a:rPr kumimoji="1" lang="en-US" altLang="zh-TW" dirty="0" err="1"/>
              <a:t>dataSet</a:t>
            </a:r>
            <a:r>
              <a:rPr kumimoji="1" lang="en-US" altLang="zh-TW" dirty="0"/>
              <a:t> ) / 10 ) ) )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用 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 </a:t>
            </a:r>
            <a:r>
              <a:rPr kumimoji="1" lang="zh-TW" altLang="en-US" dirty="0"/>
              <a:t>分出驗證數據，用</a:t>
            </a:r>
            <a:r>
              <a:rPr kumimoji="1" lang="en-US" altLang="zh-TW" dirty="0"/>
              <a:t>[-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</a:t>
            </a:r>
            <a:r>
              <a:rPr kumimoji="1" lang="zh-TW" altLang="en-US" dirty="0"/>
              <a:t>分出訓練數據，再用</a:t>
            </a:r>
            <a:r>
              <a:rPr kumimoji="1" lang="en-US" altLang="zh-TW" dirty="0" err="1"/>
              <a:t>unlist</a:t>
            </a:r>
            <a:r>
              <a:rPr kumimoji="1" lang="zh-TW" altLang="en-US" dirty="0"/>
              <a:t>轉成</a:t>
            </a:r>
            <a:r>
              <a:rPr kumimoji="1" lang="en-US" altLang="zh-TW" dirty="0"/>
              <a:t>vector</a:t>
            </a:r>
            <a:r>
              <a:rPr lang="zh-TW" altLang="en-US" dirty="0"/>
              <a:t>，程式碼如下所示</a:t>
            </a:r>
            <a:endParaRPr kumimoji="1" lang="en-US" altLang="zh-TW" dirty="0"/>
          </a:p>
          <a:p>
            <a:r>
              <a:rPr kumimoji="1" lang="en-US" altLang="zh-TW" dirty="0" err="1"/>
              <a:t>drop_trainingSet_tVal</a:t>
            </a:r>
            <a:r>
              <a:rPr kumimoji="1" lang="en-US" altLang="zh-TW" dirty="0"/>
              <a:t> &lt;- </a:t>
            </a:r>
            <a:r>
              <a:rPr kumimoji="1" lang="en-US" altLang="zh-TW" dirty="0" err="1"/>
              <a:t>unlist</a:t>
            </a:r>
            <a:r>
              <a:rPr kumimoji="1" lang="en-US" altLang="zh-TW" dirty="0"/>
              <a:t>( </a:t>
            </a:r>
            <a:r>
              <a:rPr kumimoji="1" lang="en-US" altLang="zh-TW" dirty="0" err="1"/>
              <a:t>y_Val</a:t>
            </a:r>
            <a:r>
              <a:rPr kumimoji="1" lang="en-US" altLang="zh-TW" dirty="0"/>
              <a:t>[-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], </a:t>
            </a:r>
            <a:r>
              <a:rPr kumimoji="1" lang="en-US" altLang="zh-TW" dirty="0" err="1"/>
              <a:t>use.names</a:t>
            </a:r>
            <a:r>
              <a:rPr kumimoji="1" lang="en-US" altLang="zh-TW" dirty="0"/>
              <a:t>=FALSE )</a:t>
            </a:r>
          </a:p>
          <a:p>
            <a:r>
              <a:rPr kumimoji="1" lang="en-US" altLang="zh-TW" dirty="0" err="1"/>
              <a:t>drop_validationSet_tVal</a:t>
            </a:r>
            <a:r>
              <a:rPr kumimoji="1" lang="en-US" altLang="zh-TW" dirty="0"/>
              <a:t> &lt;- </a:t>
            </a:r>
            <a:r>
              <a:rPr kumimoji="1" lang="en-US" altLang="zh-TW" dirty="0" err="1"/>
              <a:t>unlist</a:t>
            </a:r>
            <a:r>
              <a:rPr kumimoji="1" lang="en-US" altLang="zh-TW" dirty="0"/>
              <a:t>( </a:t>
            </a:r>
            <a:r>
              <a:rPr kumimoji="1" lang="en-US" altLang="zh-TW" dirty="0" err="1"/>
              <a:t>y_Val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], </a:t>
            </a:r>
            <a:r>
              <a:rPr kumimoji="1" lang="en-US" altLang="zh-TW" dirty="0" err="1"/>
              <a:t>use.names</a:t>
            </a:r>
            <a:r>
              <a:rPr kumimoji="1" lang="en-US" altLang="zh-TW" dirty="0"/>
              <a:t>=FALSE )</a:t>
            </a:r>
          </a:p>
        </p:txBody>
      </p:sp>
    </p:spTree>
    <p:extLst>
      <p:ext uri="{BB962C8B-B14F-4D97-AF65-F5344CB8AC3E}">
        <p14:creationId xmlns:p14="http://schemas.microsoft.com/office/powerpoint/2010/main" val="21483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777</Words>
  <Application>Microsoft Macintosh PowerPoint</Application>
  <PresentationFormat>寬螢幕</PresentationFormat>
  <Paragraphs>69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新細明體</vt:lpstr>
      <vt:lpstr>Arial</vt:lpstr>
      <vt:lpstr>Calibri</vt:lpstr>
      <vt:lpstr>Calibri Light</vt:lpstr>
      <vt:lpstr>Office 佈景主題</vt:lpstr>
      <vt:lpstr>R期末專題：Fast Timing Model Estimation for new PVT</vt:lpstr>
      <vt:lpstr>Introduction </vt:lpstr>
      <vt:lpstr>Introduction</vt:lpstr>
      <vt:lpstr>程式流程圖</vt:lpstr>
      <vt:lpstr>目的：預測升壓或降壓的timing、power值</vt:lpstr>
      <vt:lpstr>資料出處</vt:lpstr>
      <vt:lpstr>選擇的方法：線性回歸</vt:lpstr>
      <vt:lpstr>使用的套件：資料擷取</vt:lpstr>
      <vt:lpstr>使用的套件：重整</vt:lpstr>
      <vt:lpstr>使用的套件：視覺化展示</vt:lpstr>
      <vt:lpstr>使用的套件：線性迴歸函數</vt:lpstr>
      <vt:lpstr>用 R 畫出標準電壓下的timing以及降壓下的timing之間的關係圖</vt:lpstr>
      <vt:lpstr>用 R 畫出標準電壓下的power以及降壓下的power之間的關係圖</vt:lpstr>
      <vt:lpstr>精準度計分公式</vt:lpstr>
      <vt:lpstr>預測Timing的精準度</vt:lpstr>
      <vt:lpstr>預測Power的精準度</vt:lpstr>
      <vt:lpstr>個人心得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R期末專題：Fast Timing Model Estimation for new PVT</dc:title>
  <dc:creator>飛虎 黃</dc:creator>
  <cp:lastModifiedBy>飛虎 黃</cp:lastModifiedBy>
  <cp:revision>10</cp:revision>
  <dcterms:created xsi:type="dcterms:W3CDTF">2020-06-23T14:13:27Z</dcterms:created>
  <dcterms:modified xsi:type="dcterms:W3CDTF">2020-06-26T16:12:27Z</dcterms:modified>
</cp:coreProperties>
</file>