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5" name="Shape 65"/>
          <p:cNvSpPr/>
          <p:nvPr>
            <p:ph type="sldImg"/>
          </p:nvPr>
        </p:nvSpPr>
        <p:spPr>
          <a:xfrm>
            <a:off x="1143000" y="685800"/>
            <a:ext cx="4572000" cy="3429000"/>
          </a:xfrm>
          <a:prstGeom prst="rect">
            <a:avLst/>
          </a:prstGeom>
        </p:spPr>
        <p:txBody>
          <a:bodyPr/>
          <a:lstStyle/>
          <a:p>
            <a:pPr/>
          </a:p>
        </p:txBody>
      </p:sp>
      <p:sp>
        <p:nvSpPr>
          <p:cNvPr id="66" name="Shape 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a:p>
        </p:txBody>
      </p:sp>
      <p:sp>
        <p:nvSpPr>
          <p:cNvPr id="77" name="Shape 77"/>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a:p>
        </p:txBody>
      </p:sp>
      <p:sp>
        <p:nvSpPr>
          <p:cNvPr id="84" name="Shape 84"/>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Actually for this problem, that is the group popularity prediction problem, researchers have already done some excellent works, for example in these two works,</a:t>
            </a:r>
          </a:p>
          <a:p>
            <a:pPr>
              <a:spcBef>
                <a:spcPts val="300"/>
              </a:spcBef>
              <a:defRPr sz="1200">
                <a:latin typeface="Calibri"/>
                <a:ea typeface="Calibri"/>
                <a:cs typeface="Calibri"/>
                <a:sym typeface="Calibri"/>
              </a:defRPr>
            </a:pPr>
            <a:r>
              <a:t> 4 types of features are used to predict the group’s popularity. They are …</a:t>
            </a:r>
          </a:p>
          <a:p>
            <a:pPr>
              <a:spcBef>
                <a:spcPts val="300"/>
              </a:spcBef>
              <a:defRPr sz="1200">
                <a:latin typeface="Calibri"/>
                <a:ea typeface="Calibri"/>
                <a:cs typeface="Calibri"/>
                <a:sym typeface="Calibri"/>
              </a:defRPr>
            </a:pPr>
            <a:r>
              <a:t>And then they input the features into classical ML methods to make the predictions.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Actually for this problem, that is the group popularity prediction problem, researchers have already done some excellent works, for example in these two works,</a:t>
            </a:r>
          </a:p>
          <a:p>
            <a:pPr>
              <a:spcBef>
                <a:spcPts val="300"/>
              </a:spcBef>
              <a:defRPr sz="1200">
                <a:latin typeface="Calibri"/>
                <a:ea typeface="Calibri"/>
                <a:cs typeface="Calibri"/>
                <a:sym typeface="Calibri"/>
              </a:defRPr>
            </a:pPr>
            <a:r>
              <a:t> 4 types of features are used to predict the group’s popularity. They are …</a:t>
            </a:r>
          </a:p>
          <a:p>
            <a:pPr>
              <a:spcBef>
                <a:spcPts val="300"/>
              </a:spcBef>
              <a:defRPr sz="1200">
                <a:latin typeface="Calibri"/>
                <a:ea typeface="Calibri"/>
                <a:cs typeface="Calibri"/>
                <a:sym typeface="Calibri"/>
              </a:defRPr>
            </a:pPr>
            <a:r>
              <a:t>And then they input the features into classical ML methods to make the predictions.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spcBef>
                <a:spcPts val="300"/>
              </a:spcBef>
              <a:defRPr sz="1200">
                <a:latin typeface="Calibri"/>
                <a:ea typeface="Calibri"/>
                <a:cs typeface="Calibri"/>
                <a:sym typeface="Calibri"/>
              </a:defRPr>
            </a:pPr>
            <a:r>
              <a:t>Now with the event-based social networks, we focus on the group pop pred prob, the reason we find it interesting is that … we hope it can give us some insight of how to grow our community in real life.</a:t>
            </a:r>
          </a:p>
          <a:p>
            <a:pPr>
              <a:spcBef>
                <a:spcPts val="300"/>
              </a:spcBef>
              <a:defRPr sz="1200">
                <a:latin typeface="Calibri"/>
                <a:ea typeface="Calibri"/>
                <a:cs typeface="Calibri"/>
                <a:sym typeface="Calibri"/>
              </a:defRPr>
            </a:pPr>
            <a:r>
              <a:t>Specifically, we ask two questions: first, … to measure the success of a group we use rsvp num, a rsvp is generated whenever a user accept an event invitation. We only focus on new groups because the pred for new is more challenging because very few</a:t>
            </a:r>
          </a:p>
          <a:p>
            <a:pPr>
              <a:spcBef>
                <a:spcPts val="300"/>
              </a:spcBef>
              <a:defRPr sz="1200">
                <a:latin typeface="Calibri"/>
                <a:ea typeface="Calibri"/>
                <a:cs typeface="Calibri"/>
                <a:sym typeface="Calibri"/>
              </a:defRPr>
            </a:pPr>
            <a:r>
              <a:t>Second, what are the factors that best predict a group’s success? To some extent, this is equivalent to find the best features.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4" name="Google Shape;16;p2"/>
          <p:cNvSpPr/>
          <p:nvPr>
            <p:ph type="pic" idx="13"/>
          </p:nvPr>
        </p:nvSpPr>
        <p:spPr>
          <a:xfrm>
            <a:off x="-9145" y="0"/>
            <a:ext cx="9153145" cy="5143500"/>
          </a:xfrm>
          <a:prstGeom prst="rect">
            <a:avLst/>
          </a:prstGeom>
        </p:spPr>
        <p:txBody>
          <a:bodyPr lIns="91439" tIns="45719" rIns="91439" bIns="45719">
            <a:noAutofit/>
          </a:bodyPr>
          <a:lstStyle/>
          <a:p>
            <a:pPr/>
          </a:p>
        </p:txBody>
      </p:sp>
      <p:sp>
        <p:nvSpPr>
          <p:cNvPr id="15" name="Body Level One…"/>
          <p:cNvSpPr txBox="1"/>
          <p:nvPr>
            <p:ph type="body" sz="quarter" idx="1"/>
          </p:nvPr>
        </p:nvSpPr>
        <p:spPr>
          <a:xfrm>
            <a:off x="227751" y="1532442"/>
            <a:ext cx="3637262" cy="1811291"/>
          </a:xfrm>
          <a:prstGeom prst="rect">
            <a:avLst/>
          </a:prstGeom>
        </p:spPr>
        <p:txBody>
          <a:bodyPr anchor="ctr"/>
          <a:lstStyle>
            <a:lvl1pPr>
              <a:defRPr sz="3000">
                <a:solidFill>
                  <a:srgbClr val="FFFFFF"/>
                </a:solidFill>
              </a:defRPr>
            </a:lvl1pPr>
            <a:lvl2pPr marL="1277257" indent="-680357">
              <a:buSzPts val="3000"/>
              <a:defRPr sz="3000">
                <a:solidFill>
                  <a:srgbClr val="FFFFFF"/>
                </a:solidFill>
              </a:defRPr>
            </a:lvl2pPr>
            <a:lvl3pPr marL="1734457" indent="-680357">
              <a:buSzPts val="3000"/>
              <a:defRPr sz="3000">
                <a:solidFill>
                  <a:srgbClr val="FFFFFF"/>
                </a:solidFill>
              </a:defRPr>
            </a:lvl3pPr>
            <a:lvl4pPr marL="2191657" indent="-680357">
              <a:buSzPts val="3000"/>
              <a:defRPr sz="3000">
                <a:solidFill>
                  <a:srgbClr val="FFFFFF"/>
                </a:solidFill>
              </a:defRPr>
            </a:lvl4pPr>
            <a:lvl5pPr marL="2648857" indent="-680357">
              <a:buSzPts val="3000"/>
              <a:defRPr sz="3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Google Shape;18;p2"/>
          <p:cNvSpPr txBox="1"/>
          <p:nvPr>
            <p:ph type="body" sz="quarter" idx="14"/>
          </p:nvPr>
        </p:nvSpPr>
        <p:spPr>
          <a:xfrm>
            <a:off x="227011" y="3718897"/>
            <a:ext cx="1783160" cy="361951"/>
          </a:xfrm>
          <a:prstGeom prst="rect">
            <a:avLst/>
          </a:prstGeom>
        </p:spPr>
        <p:txBody>
          <a:bodyPr/>
          <a:lstStyle/>
          <a:p>
            <a:pPr>
              <a:defRPr b="0" sz="1000">
                <a:solidFill>
                  <a:srgbClr val="FFFFFF"/>
                </a:solidFill>
              </a:defRPr>
            </a:pPr>
          </a:p>
        </p:txBody>
      </p:sp>
      <p:sp>
        <p:nvSpPr>
          <p:cNvPr id="17" name="Slide Number"/>
          <p:cNvSpPr txBox="1"/>
          <p:nvPr>
            <p:ph type="sldNum" sz="quarter" idx="2"/>
          </p:nvPr>
        </p:nvSpPr>
        <p:spPr>
          <a:xfrm>
            <a:off x="4419600" y="4627562"/>
            <a:ext cx="2133600" cy="279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and Image">
    <p:spTree>
      <p:nvGrpSpPr>
        <p:cNvPr id="1" name=""/>
        <p:cNvGrpSpPr/>
        <p:nvPr/>
      </p:nvGrpSpPr>
      <p:grpSpPr>
        <a:xfrm>
          <a:off x="0" y="0"/>
          <a:ext cx="0" cy="0"/>
          <a:chOff x="0" y="0"/>
          <a:chExt cx="0" cy="0"/>
        </a:xfrm>
      </p:grpSpPr>
      <p:sp>
        <p:nvSpPr>
          <p:cNvPr id="24" name="Body Level One…"/>
          <p:cNvSpPr txBox="1"/>
          <p:nvPr>
            <p:ph type="body" sz="half" idx="1"/>
          </p:nvPr>
        </p:nvSpPr>
        <p:spPr>
          <a:xfrm>
            <a:off x="501791" y="1583857"/>
            <a:ext cx="3810943" cy="313101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Google Shape;21;p3"/>
          <p:cNvSpPr txBox="1"/>
          <p:nvPr>
            <p:ph type="body" idx="13"/>
          </p:nvPr>
        </p:nvSpPr>
        <p:spPr>
          <a:xfrm>
            <a:off x="4672576" y="712597"/>
            <a:ext cx="4480561" cy="4430903"/>
          </a:xfrm>
          <a:prstGeom prst="rect">
            <a:avLst/>
          </a:prstGeom>
        </p:spPr>
        <p:txBody>
          <a:bodyPr anchor="ctr"/>
          <a:lstStyle/>
          <a:p>
            <a:pPr algn="ctr">
              <a:spcBef>
                <a:spcPts val="600"/>
              </a:spcBef>
              <a:defRPr sz="3000"/>
            </a:pPr>
          </a:p>
        </p:txBody>
      </p:sp>
      <p:sp>
        <p:nvSpPr>
          <p:cNvPr id="26" name="Google Shape;22;p3"/>
          <p:cNvSpPr txBox="1"/>
          <p:nvPr>
            <p:ph type="body" sz="quarter" idx="14"/>
          </p:nvPr>
        </p:nvSpPr>
        <p:spPr>
          <a:xfrm>
            <a:off x="6176710" y="228989"/>
            <a:ext cx="2740743" cy="265114"/>
          </a:xfrm>
          <a:prstGeom prst="rect">
            <a:avLst/>
          </a:prstGeom>
        </p:spPr>
        <p:txBody>
          <a:bodyPr/>
          <a:lstStyle/>
          <a:p>
            <a:pPr algn="r">
              <a:defRPr sz="1400">
                <a:solidFill>
                  <a:srgbClr val="FFFFFF"/>
                </a:solidFill>
              </a:defRPr>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Google Shape;27;p4"/>
          <p:cNvSpPr txBox="1"/>
          <p:nvPr>
            <p:ph type="body" sz="quarter" idx="13"/>
          </p:nvPr>
        </p:nvSpPr>
        <p:spPr>
          <a:xfrm>
            <a:off x="6176710" y="228989"/>
            <a:ext cx="2740743" cy="265114"/>
          </a:xfrm>
          <a:prstGeom prst="rect">
            <a:avLst/>
          </a:prstGeom>
        </p:spPr>
        <p:txBody>
          <a:bodyPr/>
          <a:lstStyle/>
          <a:p>
            <a:pPr algn="r">
              <a:defRPr sz="1400">
                <a:solidFill>
                  <a:srgbClr val="FFFFFF"/>
                </a:solidFill>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pic>
        <p:nvPicPr>
          <p:cNvPr id="43" name="Google Shape;10;p1" descr="Google Shape;10;p1"/>
          <p:cNvPicPr>
            <a:picLocks noChangeAspect="1"/>
          </p:cNvPicPr>
          <p:nvPr/>
        </p:nvPicPr>
        <p:blipFill>
          <a:blip r:embed="rId2">
            <a:extLst/>
          </a:blip>
          <a:stretch>
            <a:fillRect/>
          </a:stretch>
        </p:blipFill>
        <p:spPr>
          <a:xfrm>
            <a:off x="230188" y="234950"/>
            <a:ext cx="673101" cy="228600"/>
          </a:xfrm>
          <a:prstGeom prst="rect">
            <a:avLst/>
          </a:prstGeom>
          <a:ln w="12700">
            <a:miter lim="400000"/>
          </a:ln>
        </p:spPr>
      </p:pic>
      <p:sp>
        <p:nvSpPr>
          <p:cNvPr id="44" name="Google Shape;11;p1"/>
          <p:cNvSpPr/>
          <p:nvPr/>
        </p:nvSpPr>
        <p:spPr>
          <a:xfrm>
            <a:off x="0" y="-1"/>
            <a:ext cx="9153525" cy="712790"/>
          </a:xfrm>
          <a:prstGeom prst="rect">
            <a:avLst/>
          </a:prstGeom>
          <a:solidFill>
            <a:srgbClr val="57068C"/>
          </a:solidFill>
          <a:ln w="12700">
            <a:miter lim="400000"/>
          </a:ln>
        </p:spPr>
        <p:txBody>
          <a:bodyPr lIns="0" tIns="0" rIns="0" bIns="0" anchor="ctr"/>
          <a:lstStyle/>
          <a:p>
            <a:pPr algn="ctr">
              <a:defRPr sz="1800">
                <a:solidFill>
                  <a:srgbClr val="FFFFFF"/>
                </a:solidFill>
              </a:defRPr>
            </a:pPr>
          </a:p>
        </p:txBody>
      </p:sp>
      <p:pic>
        <p:nvPicPr>
          <p:cNvPr id="45" name="Google Shape;12;p1" descr="Google Shape;12;p1"/>
          <p:cNvPicPr>
            <a:picLocks noChangeAspect="1"/>
          </p:cNvPicPr>
          <p:nvPr/>
        </p:nvPicPr>
        <p:blipFill>
          <a:blip r:embed="rId3">
            <a:extLst/>
          </a:blip>
          <a:stretch>
            <a:fillRect/>
          </a:stretch>
        </p:blipFill>
        <p:spPr>
          <a:xfrm>
            <a:off x="273050" y="238125"/>
            <a:ext cx="1463675" cy="228600"/>
          </a:xfrm>
          <a:prstGeom prst="rect">
            <a:avLst/>
          </a:prstGeom>
          <a:ln w="12700">
            <a:miter lim="400000"/>
          </a:ln>
        </p:spPr>
      </p:pic>
      <p:sp>
        <p:nvSpPr>
          <p:cNvPr id="46" name="Title Text"/>
          <p:cNvSpPr txBox="1"/>
          <p:nvPr>
            <p:ph type="title"/>
          </p:nvPr>
        </p:nvSpPr>
        <p:spPr>
          <a:xfrm>
            <a:off x="457200" y="205978"/>
            <a:ext cx="8229600" cy="857251"/>
          </a:xfrm>
          <a:prstGeom prst="rect">
            <a:avLst/>
          </a:prstGeom>
        </p:spPr>
        <p:txBody>
          <a:bodyPr lIns="91424" tIns="91424" rIns="91424" bIns="91424" anchor="t">
            <a:normAutofit fontScale="100000" lnSpcReduction="0"/>
          </a:bodyPr>
          <a:lstStyle>
            <a:lvl1pPr algn="ctr">
              <a:defRPr sz="4400"/>
            </a:lvl1pPr>
          </a:lstStyle>
          <a:p>
            <a:pPr/>
            <a:r>
              <a:t>Title Text</a:t>
            </a:r>
          </a:p>
        </p:txBody>
      </p:sp>
      <p:sp>
        <p:nvSpPr>
          <p:cNvPr id="47" name="Body Level One…"/>
          <p:cNvSpPr txBox="1"/>
          <p:nvPr>
            <p:ph type="body" idx="1"/>
          </p:nvPr>
        </p:nvSpPr>
        <p:spPr>
          <a:xfrm>
            <a:off x="457200" y="1200150"/>
            <a:ext cx="8229600" cy="3394473"/>
          </a:xfrm>
          <a:prstGeom prst="rect">
            <a:avLst/>
          </a:prstGeom>
        </p:spPr>
        <p:txBody>
          <a:bodyPr/>
          <a:lstStyle>
            <a:lvl1pPr>
              <a:spcBef>
                <a:spcPts val="400"/>
              </a:spcBef>
              <a:defRPr b="0" sz="2400"/>
            </a:lvl1pPr>
            <a:lvl2pPr marL="1141185" indent="-544285">
              <a:spcBef>
                <a:spcPts val="400"/>
              </a:spcBef>
              <a:buSzPts val="2400"/>
              <a:defRPr b="0" sz="2400"/>
            </a:lvl2pPr>
            <a:lvl3pPr marL="1598385" indent="-544285">
              <a:spcBef>
                <a:spcPts val="400"/>
              </a:spcBef>
              <a:buSzPts val="2400"/>
              <a:defRPr b="0" sz="2400"/>
            </a:lvl3pPr>
            <a:lvl4pPr marL="2055585" indent="-544285">
              <a:spcBef>
                <a:spcPts val="400"/>
              </a:spcBef>
              <a:buSzPts val="2400"/>
              <a:defRPr b="0" sz="2400"/>
            </a:lvl4pPr>
            <a:lvl5pPr marL="2512785" indent="-544285">
              <a:spcBef>
                <a:spcPts val="400"/>
              </a:spcBef>
              <a:buSzPts val="2400"/>
              <a:defRPr b="0" sz="24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Content">
    <p:spTree>
      <p:nvGrpSpPr>
        <p:cNvPr id="1" name=""/>
        <p:cNvGrpSpPr/>
        <p:nvPr/>
      </p:nvGrpSpPr>
      <p:grpSpPr>
        <a:xfrm>
          <a:off x="0" y="0"/>
          <a:ext cx="0" cy="0"/>
          <a:chOff x="0" y="0"/>
          <a:chExt cx="0" cy="0"/>
        </a:xfrm>
      </p:grpSpPr>
      <p:sp>
        <p:nvSpPr>
          <p:cNvPr id="55" name="Google Shape;37;p6"/>
          <p:cNvSpPr/>
          <p:nvPr/>
        </p:nvSpPr>
        <p:spPr>
          <a:xfrm>
            <a:off x="0" y="0"/>
            <a:ext cx="9153525" cy="5157788"/>
          </a:xfrm>
          <a:prstGeom prst="rect">
            <a:avLst/>
          </a:prstGeom>
          <a:solidFill>
            <a:srgbClr val="57068C"/>
          </a:solidFill>
          <a:ln w="12700">
            <a:miter lim="400000"/>
          </a:ln>
        </p:spPr>
        <p:txBody>
          <a:bodyPr lIns="0" tIns="0" rIns="0" bIns="0" anchor="ctr"/>
          <a:lstStyle/>
          <a:p>
            <a:pPr algn="ctr">
              <a:defRPr sz="1800">
                <a:solidFill>
                  <a:srgbClr val="FFFFFF"/>
                </a:solidFill>
              </a:defRPr>
            </a:pPr>
          </a:p>
        </p:txBody>
      </p:sp>
      <p:pic>
        <p:nvPicPr>
          <p:cNvPr id="56" name="Google Shape;39;p6" descr="Google Shape;39;p6"/>
          <p:cNvPicPr>
            <a:picLocks noChangeAspect="1"/>
          </p:cNvPicPr>
          <p:nvPr/>
        </p:nvPicPr>
        <p:blipFill>
          <a:blip r:embed="rId2">
            <a:extLst/>
          </a:blip>
          <a:stretch>
            <a:fillRect/>
          </a:stretch>
        </p:blipFill>
        <p:spPr>
          <a:xfrm>
            <a:off x="4759325" y="238125"/>
            <a:ext cx="1463675" cy="228600"/>
          </a:xfrm>
          <a:prstGeom prst="rect">
            <a:avLst/>
          </a:prstGeom>
          <a:ln w="12700">
            <a:miter lim="400000"/>
          </a:ln>
        </p:spPr>
      </p:pic>
      <p:sp>
        <p:nvSpPr>
          <p:cNvPr id="57" name="Body Level One…"/>
          <p:cNvSpPr txBox="1"/>
          <p:nvPr>
            <p:ph type="body" idx="1"/>
          </p:nvPr>
        </p:nvSpPr>
        <p:spPr>
          <a:xfrm>
            <a:off x="0" y="0"/>
            <a:ext cx="4480560" cy="5156575"/>
          </a:xfrm>
          <a:prstGeom prst="rect">
            <a:avLst/>
          </a:prstGeom>
        </p:spPr>
        <p:txBody>
          <a:bodyPr anchor="ctr"/>
          <a:lstStyle>
            <a:lvl1pPr algn="ctr">
              <a:spcBef>
                <a:spcPts val="600"/>
              </a:spcBef>
              <a:defRPr sz="3000">
                <a:solidFill>
                  <a:srgbClr val="FFFFFF"/>
                </a:solidFill>
              </a:defRPr>
            </a:lvl1pPr>
            <a:lvl2pPr marL="228600" indent="457200" algn="ctr">
              <a:spcBef>
                <a:spcPts val="600"/>
              </a:spcBef>
              <a:buSzTx/>
              <a:buNone/>
              <a:defRPr sz="3000">
                <a:solidFill>
                  <a:srgbClr val="FFFFFF"/>
                </a:solidFill>
              </a:defRPr>
            </a:lvl2pPr>
            <a:lvl3pPr marL="1734457" indent="-680357" algn="ctr">
              <a:spcBef>
                <a:spcPts val="600"/>
              </a:spcBef>
              <a:buSzPts val="3000"/>
              <a:defRPr sz="3000">
                <a:solidFill>
                  <a:srgbClr val="FFFFFF"/>
                </a:solidFill>
              </a:defRPr>
            </a:lvl3pPr>
            <a:lvl4pPr marL="2191657" indent="-680357" algn="ctr">
              <a:spcBef>
                <a:spcPts val="600"/>
              </a:spcBef>
              <a:buSzPts val="3000"/>
              <a:defRPr sz="3000">
                <a:solidFill>
                  <a:srgbClr val="FFFFFF"/>
                </a:solidFill>
              </a:defRPr>
            </a:lvl4pPr>
            <a:lvl5pPr marL="2648857" indent="-680357" algn="ctr">
              <a:spcBef>
                <a:spcPts val="600"/>
              </a:spcBef>
              <a:buSzPts val="3000"/>
              <a:defRPr sz="3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Google Shape;41;p6"/>
          <p:cNvSpPr txBox="1"/>
          <p:nvPr>
            <p:ph type="body" sz="half" idx="13"/>
          </p:nvPr>
        </p:nvSpPr>
        <p:spPr>
          <a:xfrm>
            <a:off x="4997267" y="1583857"/>
            <a:ext cx="3737845" cy="3131018"/>
          </a:xfrm>
          <a:prstGeom prst="rect">
            <a:avLst/>
          </a:prstGeom>
        </p:spPr>
        <p:txBody>
          <a:bodyPr/>
          <a:lstStyle/>
          <a:p>
            <a:pPr>
              <a:defRPr sz="3000">
                <a:solidFill>
                  <a:srgbClr val="FFFFFF"/>
                </a:solidFill>
              </a:defRPr>
            </a:pPr>
          </a:p>
        </p:txBody>
      </p:sp>
      <p:sp>
        <p:nvSpPr>
          <p:cNvPr id="59" name="Slide Number"/>
          <p:cNvSpPr txBox="1"/>
          <p:nvPr>
            <p:ph type="sldNum" sz="quarter" idx="2"/>
          </p:nvPr>
        </p:nvSpPr>
        <p:spPr>
          <a:xfrm>
            <a:off x="4419600" y="4627562"/>
            <a:ext cx="2133600" cy="279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10;p1" descr="Google Shape;10;p1"/>
          <p:cNvPicPr>
            <a:picLocks noChangeAspect="1"/>
          </p:cNvPicPr>
          <p:nvPr/>
        </p:nvPicPr>
        <p:blipFill>
          <a:blip r:embed="rId2">
            <a:extLst/>
          </a:blip>
          <a:stretch>
            <a:fillRect/>
          </a:stretch>
        </p:blipFill>
        <p:spPr>
          <a:xfrm>
            <a:off x="230188" y="234950"/>
            <a:ext cx="673101" cy="228600"/>
          </a:xfrm>
          <a:prstGeom prst="rect">
            <a:avLst/>
          </a:prstGeom>
          <a:ln w="12700">
            <a:miter lim="400000"/>
          </a:ln>
        </p:spPr>
      </p:pic>
      <p:sp>
        <p:nvSpPr>
          <p:cNvPr id="3" name="Google Shape;11;p1"/>
          <p:cNvSpPr/>
          <p:nvPr/>
        </p:nvSpPr>
        <p:spPr>
          <a:xfrm>
            <a:off x="0" y="-1"/>
            <a:ext cx="9153525" cy="712790"/>
          </a:xfrm>
          <a:prstGeom prst="rect">
            <a:avLst/>
          </a:prstGeom>
          <a:solidFill>
            <a:srgbClr val="57068C"/>
          </a:solidFill>
          <a:ln w="12700">
            <a:miter lim="400000"/>
          </a:ln>
        </p:spPr>
        <p:txBody>
          <a:bodyPr lIns="0" tIns="0" rIns="0" bIns="0" anchor="ctr"/>
          <a:lstStyle/>
          <a:p>
            <a:pPr algn="ctr">
              <a:defRPr sz="1800">
                <a:solidFill>
                  <a:srgbClr val="FFFFFF"/>
                </a:solidFill>
              </a:defRPr>
            </a:pPr>
          </a:p>
        </p:txBody>
      </p:sp>
      <p:pic>
        <p:nvPicPr>
          <p:cNvPr id="4" name="Google Shape;12;p1" descr="Google Shape;12;p1"/>
          <p:cNvPicPr>
            <a:picLocks noChangeAspect="1"/>
          </p:cNvPicPr>
          <p:nvPr/>
        </p:nvPicPr>
        <p:blipFill>
          <a:blip r:embed="rId3">
            <a:extLst/>
          </a:blip>
          <a:stretch>
            <a:fillRect/>
          </a:stretch>
        </p:blipFill>
        <p:spPr>
          <a:xfrm>
            <a:off x="273050" y="238125"/>
            <a:ext cx="1463675" cy="228600"/>
          </a:xfrm>
          <a:prstGeom prst="rect">
            <a:avLst/>
          </a:prstGeom>
          <a:ln w="12700">
            <a:miter lim="400000"/>
          </a:ln>
        </p:spPr>
      </p:pic>
      <p:sp>
        <p:nvSpPr>
          <p:cNvPr id="5" name="Body Level One…"/>
          <p:cNvSpPr txBox="1"/>
          <p:nvPr>
            <p:ph type="body" idx="1"/>
          </p:nvPr>
        </p:nvSpPr>
        <p:spPr>
          <a:xfrm>
            <a:off x="501791" y="1583857"/>
            <a:ext cx="8315554" cy="31310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13184" y="4772474"/>
            <a:ext cx="273616" cy="264215"/>
          </a:xfrm>
          <a:prstGeom prst="rect">
            <a:avLst/>
          </a:prstGeom>
          <a:ln w="12700">
            <a:miter lim="400000"/>
          </a:ln>
        </p:spPr>
        <p:txBody>
          <a:bodyPr wrap="none" lIns="45699" tIns="45699" rIns="45699" bIns="45699" anchor="ctr">
            <a:spAutoFit/>
          </a:bodyPr>
          <a:lstStyle>
            <a:lvl1pPr algn="r">
              <a:defRPr sz="1200">
                <a:solidFill>
                  <a:srgbClr val="898989"/>
                </a:solidFill>
              </a:defRPr>
            </a:lvl1pPr>
          </a:lstStyle>
          <a:p>
            <a:pPr/>
            <a:fld id="{86CB4B4D-7CA3-9044-876B-883B54F8677D}" type="slidenum"/>
          </a:p>
        </p:txBody>
      </p:sp>
      <p:sp>
        <p:nvSpPr>
          <p:cNvPr id="7" name="Title Text"/>
          <p:cNvSpPr txBox="1"/>
          <p:nvPr>
            <p:ph type="title"/>
          </p:nvPr>
        </p:nvSpPr>
        <p:spPr>
          <a:xfrm>
            <a:off x="457200" y="0"/>
            <a:ext cx="8229600" cy="1269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titleStyle>
    <p:bodyStyle>
      <a:lvl1pPr marL="228600" marR="0" indent="0" algn="l" defTabSz="914400" rtl="0" latinLnBrk="0">
        <a:lnSpc>
          <a:spcPct val="100000"/>
        </a:lnSpc>
        <a:spcBef>
          <a:spcPts val="0"/>
        </a:spcBef>
        <a:spcAft>
          <a:spcPts val="0"/>
        </a:spcAft>
        <a:buClrTx/>
        <a:buSzTx/>
        <a:buFontTx/>
        <a:buNone/>
        <a:tabLst/>
        <a:defRPr b="1" baseline="0" cap="none" i="0" spc="0" strike="noStrike" sz="2000" u="none">
          <a:solidFill>
            <a:srgbClr val="000000"/>
          </a:solidFill>
          <a:uFillTx/>
          <a:latin typeface="+mn-lt"/>
          <a:ea typeface="+mn-ea"/>
          <a:cs typeface="+mn-cs"/>
          <a:sym typeface="Arial"/>
        </a:defRPr>
      </a:lvl1pPr>
      <a:lvl2pPr marL="1050471" marR="0" indent="-453571"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2pPr>
      <a:lvl3pPr marL="1507671" marR="0" indent="-453571"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3pPr>
      <a:lvl4pPr marL="1964871" marR="0" indent="-453571" algn="l" defTabSz="914400" rtl="0" latinLnBrk="0">
        <a:lnSpc>
          <a:spcPct val="100000"/>
        </a:lnSpc>
        <a:spcBef>
          <a:spcPts val="0"/>
        </a:spcBef>
        <a:spcAft>
          <a:spcPts val="0"/>
        </a:spcAft>
        <a:buClrTx/>
        <a:buSzPts val="2000"/>
        <a:buFontTx/>
        <a:buChar char="o"/>
        <a:tabLst/>
        <a:defRPr b="1" baseline="0" cap="none" i="0" spc="0" strike="noStrike" sz="2000" u="none">
          <a:solidFill>
            <a:srgbClr val="000000"/>
          </a:solidFill>
          <a:uFillTx/>
          <a:latin typeface="+mn-lt"/>
          <a:ea typeface="+mn-ea"/>
          <a:cs typeface="+mn-cs"/>
          <a:sym typeface="Arial"/>
        </a:defRPr>
      </a:lvl4pPr>
      <a:lvl5pPr marL="2422071" marR="0" indent="-453571"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5pPr>
      <a:lvl6pPr marL="2743200" marR="0" indent="-355600"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6pPr>
      <a:lvl7pPr marL="3200400" marR="0" indent="-355600"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7pPr>
      <a:lvl8pPr marL="3657600" marR="0" indent="-355600"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8pPr>
      <a:lvl9pPr marL="4114800" marR="0" indent="-355600" algn="l" defTabSz="914400" rtl="0" latinLnBrk="0">
        <a:lnSpc>
          <a:spcPct val="100000"/>
        </a:lnSpc>
        <a:spcBef>
          <a:spcPts val="0"/>
        </a:spcBef>
        <a:spcAft>
          <a:spcPts val="0"/>
        </a:spcAft>
        <a:buClrTx/>
        <a:buSzPts val="2000"/>
        <a:buFontTx/>
        <a:buChar char="•"/>
        <a:tabLst/>
        <a:defRPr b="1" baseline="0" cap="none" i="0" spc="0" strike="noStrike" sz="20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8" name="Google Shape;46;p7" descr="Google Shape;46;p7"/>
          <p:cNvPicPr>
            <a:picLocks noChangeAspect="1"/>
          </p:cNvPicPr>
          <p:nvPr>
            <p:ph type="pic" idx="13"/>
          </p:nvPr>
        </p:nvPicPr>
        <p:blipFill>
          <a:blip r:embed="rId2">
            <a:extLst/>
          </a:blip>
          <a:srcRect l="16545" t="0" r="16543" b="0"/>
          <a:stretch>
            <a:fillRect/>
          </a:stretch>
        </p:blipFill>
        <p:spPr>
          <a:xfrm>
            <a:off x="-9145" y="0"/>
            <a:ext cx="9153146" cy="5143500"/>
          </a:xfrm>
          <a:prstGeom prst="rect">
            <a:avLst/>
          </a:prstGeom>
        </p:spPr>
      </p:pic>
      <p:sp>
        <p:nvSpPr>
          <p:cNvPr id="69" name="Google Shape;47;p7"/>
          <p:cNvSpPr/>
          <p:nvPr/>
        </p:nvSpPr>
        <p:spPr>
          <a:xfrm>
            <a:off x="0" y="881062"/>
            <a:ext cx="4205288" cy="3200401"/>
          </a:xfrm>
          <a:prstGeom prst="rect">
            <a:avLst/>
          </a:prstGeom>
          <a:solidFill>
            <a:srgbClr val="57068C"/>
          </a:solidFill>
          <a:ln w="12700">
            <a:miter lim="400000"/>
          </a:ln>
          <a:effectLst>
            <a:outerShdw sx="100000" sy="100000" kx="0" ky="0" algn="b" rotWithShape="0" blurRad="38100" dist="23000" dir="5400000">
              <a:srgbClr val="808080">
                <a:alpha val="34509"/>
              </a:srgbClr>
            </a:outerShdw>
          </a:effectLst>
        </p:spPr>
        <p:txBody>
          <a:bodyPr lIns="0" tIns="0" rIns="0" bIns="0" anchor="ctr"/>
          <a:lstStyle/>
          <a:p>
            <a:pPr algn="ctr">
              <a:defRPr sz="1800">
                <a:solidFill>
                  <a:srgbClr val="FFFFFF"/>
                </a:solidFill>
              </a:defRPr>
            </a:pPr>
          </a:p>
        </p:txBody>
      </p:sp>
      <p:sp>
        <p:nvSpPr>
          <p:cNvPr id="70" name="Google Shape;48;p7"/>
          <p:cNvSpPr txBox="1"/>
          <p:nvPr>
            <p:ph type="body" sz="quarter" idx="1"/>
          </p:nvPr>
        </p:nvSpPr>
        <p:spPr>
          <a:xfrm>
            <a:off x="227013" y="1531937"/>
            <a:ext cx="3638551" cy="1811337"/>
          </a:xfrm>
          <a:prstGeom prst="rect">
            <a:avLst/>
          </a:prstGeom>
        </p:spPr>
        <p:txBody>
          <a:bodyPr lIns="0" tIns="0" rIns="0" bIns="0"/>
          <a:lstStyle/>
          <a:p>
            <a:pPr/>
            <a:r>
              <a:t>Project Report</a:t>
            </a:r>
          </a:p>
          <a:p>
            <a:pPr/>
            <a:r>
              <a:t>COVID-Extractor</a:t>
            </a:r>
          </a:p>
        </p:txBody>
      </p:sp>
      <p:sp>
        <p:nvSpPr>
          <p:cNvPr id="71" name="Google Shape;49;p7"/>
          <p:cNvSpPr txBox="1"/>
          <p:nvPr>
            <p:ph type="body" idx="14"/>
          </p:nvPr>
        </p:nvSpPr>
        <p:spPr>
          <a:xfrm>
            <a:off x="163511" y="3487737"/>
            <a:ext cx="4041778" cy="449264"/>
          </a:xfrm>
          <a:prstGeom prst="rect">
            <a:avLst/>
          </a:prstGeom>
          <a:extLst>
            <a:ext uri="{C572A759-6A51-4108-AA02-DFA0A04FC94B}">
              <ma14:wrappingTextBoxFlag xmlns:ma14="http://schemas.microsoft.com/office/mac/drawingml/2011/main" val="1"/>
            </a:ext>
          </a:extLst>
        </p:spPr>
        <p:txBody>
          <a:bodyPr lIns="0" tIns="0" rIns="0" bIns="0"/>
          <a:lstStyle/>
          <a:p>
            <a:pPr marL="0">
              <a:defRPr b="0" sz="1000">
                <a:solidFill>
                  <a:srgbClr val="FFFFFF"/>
                </a:solidFill>
              </a:defRPr>
            </a:pPr>
            <a:r>
              <a:t>Student: Jerry Gou(jg6226), Chen Chen(cc6475),Guokun Liu(gl1870)</a:t>
            </a:r>
          </a:p>
          <a:p>
            <a:pPr marL="0">
              <a:defRPr b="0" sz="1000">
                <a:solidFill>
                  <a:srgbClr val="FFFFFF"/>
                </a:solidFill>
              </a:defRPr>
            </a:pPr>
            <a:r>
              <a:t>Advisor: </a:t>
            </a:r>
            <a:r>
              <a:rPr b="1"/>
              <a:t>Juliana Freire</a:t>
            </a:r>
            <a:endParaRPr b="1"/>
          </a:p>
          <a:p>
            <a:pPr marL="0">
              <a:defRPr b="0" sz="1000">
                <a:solidFill>
                  <a:srgbClr val="FFFFFF"/>
                </a:solidFill>
              </a:defRPr>
            </a:pPr>
            <a:r>
              <a:t>5/11/2020</a:t>
            </a:r>
          </a:p>
        </p:txBody>
      </p:sp>
      <p:pic>
        <p:nvPicPr>
          <p:cNvPr id="72" name="Google Shape;50;p7" descr="Google Shape;50;p7"/>
          <p:cNvPicPr>
            <a:picLocks noChangeAspect="1"/>
          </p:cNvPicPr>
          <p:nvPr/>
        </p:nvPicPr>
        <p:blipFill>
          <a:blip r:embed="rId3">
            <a:extLst/>
          </a:blip>
          <a:stretch>
            <a:fillRect/>
          </a:stretch>
        </p:blipFill>
        <p:spPr>
          <a:xfrm>
            <a:off x="257175" y="1338262"/>
            <a:ext cx="1465263" cy="2286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8;p11"/>
          <p:cNvSpPr txBox="1"/>
          <p:nvPr>
            <p:ph type="body" idx="1"/>
          </p:nvPr>
        </p:nvSpPr>
        <p:spPr>
          <a:xfrm>
            <a:off x="102235" y="812164"/>
            <a:ext cx="8376285" cy="3901442"/>
          </a:xfrm>
          <a:prstGeom prst="rect">
            <a:avLst/>
          </a:prstGeom>
        </p:spPr>
        <p:txBody>
          <a:bodyPr lIns="0" tIns="0" rIns="0" bIns="0"/>
          <a:lstStyle/>
          <a:p>
            <a:pPr marL="1904" indent="224790">
              <a:defRPr>
                <a:latin typeface="Calibri"/>
                <a:ea typeface="Calibri"/>
                <a:cs typeface="Calibri"/>
                <a:sym typeface="Calibri"/>
              </a:defRPr>
            </a:pPr>
            <a:r>
              <a:t>Result(Sub-industry)</a:t>
            </a:r>
            <a:endParaRPr sz="1800"/>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Although the degree of volatility of the publishing industry is not large and it is one of the most stable industry, its degree of volatility has increased more than 8 times compared with last year. </a:t>
            </a:r>
          </a:p>
        </p:txBody>
      </p:sp>
      <p:sp>
        <p:nvSpPr>
          <p:cNvPr id="126"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pic>
        <p:nvPicPr>
          <p:cNvPr id="127" name="officeArt object" descr="officeArt object"/>
          <p:cNvPicPr>
            <a:picLocks noChangeAspect="1"/>
          </p:cNvPicPr>
          <p:nvPr/>
        </p:nvPicPr>
        <p:blipFill>
          <a:blip r:embed="rId3">
            <a:extLst/>
          </a:blip>
          <a:stretch>
            <a:fillRect/>
          </a:stretch>
        </p:blipFill>
        <p:spPr>
          <a:xfrm>
            <a:off x="582294" y="2327275"/>
            <a:ext cx="5594351" cy="256794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98;p11"/>
          <p:cNvSpPr txBox="1"/>
          <p:nvPr>
            <p:ph type="body" idx="1"/>
          </p:nvPr>
        </p:nvSpPr>
        <p:spPr>
          <a:xfrm>
            <a:off x="633" y="698802"/>
            <a:ext cx="8443916" cy="3923205"/>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Limitation:</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The degree of volatility can only represent whether the stock price is stable, it can't directly reflect whether the epidemic's impact on these industries is positive or negative. For example, Internet &amp; Direct Marketing Retail is one of the most affected sub-industry, but the trend of stock price changes of two companies in this sub-industry is completely opposite. Amazon reached its highest stock price recently while Expedia's stock price is now only half that before the outbreak of the COVID-19.</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Thus, we need more methods to analyze the impact of the epidemic on certain industries and specific companies and it is exactly what my teammates are doing.</a:t>
            </a:r>
          </a:p>
        </p:txBody>
      </p:sp>
      <p:sp>
        <p:nvSpPr>
          <p:cNvPr id="132"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98;p11"/>
          <p:cNvSpPr txBox="1"/>
          <p:nvPr>
            <p:ph type="body" sz="quarter" idx="1"/>
          </p:nvPr>
        </p:nvSpPr>
        <p:spPr>
          <a:xfrm>
            <a:off x="3348990" y="1907539"/>
            <a:ext cx="3163571" cy="1740536"/>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4000">
                <a:solidFill>
                  <a:schemeClr val="accent1"/>
                </a:solidFill>
                <a:effectLst>
                  <a:outerShdw sx="100000" sy="100000" kx="0" ky="0" algn="b" rotWithShape="0" blurRad="38100" dist="25400" dir="5400000">
                    <a:srgbClr val="6E747A">
                      <a:alpha val="43000"/>
                    </a:srgbClr>
                  </a:outerShdw>
                </a:effectLst>
                <a:latin typeface="Times New Roman"/>
                <a:ea typeface="Times New Roman"/>
                <a:cs typeface="Times New Roman"/>
                <a:sym typeface="Times New Roman"/>
              </a:defRPr>
            </a:pPr>
            <a:r>
              <a:t>Thanks!</a:t>
            </a:r>
          </a:p>
        </p:txBody>
      </p:sp>
      <p:sp>
        <p:nvSpPr>
          <p:cNvPr id="137"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Google Shape;98;p11"/>
          <p:cNvSpPr txBox="1"/>
          <p:nvPr>
            <p:ph type="body" idx="1"/>
          </p:nvPr>
        </p:nvSpPr>
        <p:spPr>
          <a:xfrm>
            <a:off x="12063" y="698802"/>
            <a:ext cx="8443916" cy="3923205"/>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Problem: </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1. How does COVID-19 affect the volatility of each industry?</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2. Which industries are more stable and which are not during the epidemic?</a:t>
            </a:r>
          </a:p>
        </p:txBody>
      </p:sp>
      <p:sp>
        <p:nvSpPr>
          <p:cNvPr id="75"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Google Shape;119;p12"/>
          <p:cNvSpPr txBox="1"/>
          <p:nvPr>
            <p:ph type="body" sz="quarter" idx="1"/>
          </p:nvPr>
        </p:nvSpPr>
        <p:spPr>
          <a:xfrm>
            <a:off x="6176962" y="228600"/>
            <a:ext cx="2740026" cy="265114"/>
          </a:xfrm>
          <a:prstGeom prst="rect">
            <a:avLst/>
          </a:prstGeom>
        </p:spPr>
        <p:txBody>
          <a:bodyPr lIns="0" tIns="0" rIns="0" bIns="0"/>
          <a:lstStyle>
            <a:lvl1pPr marL="0" algn="r">
              <a:defRPr sz="1400">
                <a:solidFill>
                  <a:srgbClr val="FFFFFF"/>
                </a:solidFill>
              </a:defRPr>
            </a:lvl1pPr>
          </a:lstStyle>
          <a:p>
            <a:pPr/>
            <a:r>
              <a:t>Dataset</a:t>
            </a:r>
          </a:p>
        </p:txBody>
      </p:sp>
      <p:sp>
        <p:nvSpPr>
          <p:cNvPr id="80" name="Google Shape;122;p12"/>
          <p:cNvSpPr txBox="1"/>
          <p:nvPr/>
        </p:nvSpPr>
        <p:spPr>
          <a:xfrm>
            <a:off x="804081" y="1364533"/>
            <a:ext cx="7748728" cy="11904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pPr>
            <a:r>
              <a:t>1. Stock Price Dataset</a:t>
            </a:r>
          </a:p>
          <a:p>
            <a:pPr/>
          </a:p>
          <a:p>
            <a:pPr/>
            <a:r>
              <a:t>Format: (</a:t>
            </a:r>
            <a:r>
              <a:rPr b="1" i="1"/>
              <a:t>symbol</a:t>
            </a:r>
            <a:r>
              <a:rPr i="1"/>
              <a:t>, open price, , high, ……,</a:t>
            </a:r>
            <a:r>
              <a:rPr b="1" i="1"/>
              <a:t>close price </a:t>
            </a:r>
            <a:r>
              <a:rPr i="1"/>
              <a:t>, …… , Attribute N)</a:t>
            </a:r>
            <a:endParaRPr i="1"/>
          </a:p>
          <a:p>
            <a:pPr>
              <a:defRPr i="1"/>
            </a:pPr>
          </a:p>
          <a:p>
            <a:pPr/>
            <a:r>
              <a:t>Content: daily price of each stock</a:t>
            </a:r>
          </a:p>
        </p:txBody>
      </p:sp>
      <p:sp>
        <p:nvSpPr>
          <p:cNvPr id="81" name="文本框 2"/>
          <p:cNvSpPr txBox="1"/>
          <p:nvPr/>
        </p:nvSpPr>
        <p:spPr>
          <a:xfrm>
            <a:off x="234314" y="842644"/>
            <a:ext cx="2004697" cy="486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Datasets:</a:t>
            </a:r>
          </a:p>
        </p:txBody>
      </p:sp>
      <p:pic>
        <p:nvPicPr>
          <p:cNvPr id="82" name="图片 4" descr="图片 4"/>
          <p:cNvPicPr>
            <a:picLocks noChangeAspect="1"/>
          </p:cNvPicPr>
          <p:nvPr/>
        </p:nvPicPr>
        <p:blipFill>
          <a:blip r:embed="rId3">
            <a:extLst/>
          </a:blip>
          <a:stretch>
            <a:fillRect/>
          </a:stretch>
        </p:blipFill>
        <p:spPr>
          <a:xfrm>
            <a:off x="855344" y="2700654"/>
            <a:ext cx="7646036" cy="19939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Google Shape;119;p12"/>
          <p:cNvSpPr txBox="1"/>
          <p:nvPr>
            <p:ph type="body" sz="quarter" idx="1"/>
          </p:nvPr>
        </p:nvSpPr>
        <p:spPr>
          <a:xfrm>
            <a:off x="6176962" y="228600"/>
            <a:ext cx="2740026" cy="265114"/>
          </a:xfrm>
          <a:prstGeom prst="rect">
            <a:avLst/>
          </a:prstGeom>
        </p:spPr>
        <p:txBody>
          <a:bodyPr lIns="0" tIns="0" rIns="0" bIns="0"/>
          <a:lstStyle>
            <a:lvl1pPr marL="0" algn="r">
              <a:defRPr sz="1400">
                <a:solidFill>
                  <a:srgbClr val="FFFFFF"/>
                </a:solidFill>
              </a:defRPr>
            </a:lvl1pPr>
          </a:lstStyle>
          <a:p>
            <a:pPr/>
            <a:r>
              <a:t>Dataset</a:t>
            </a:r>
          </a:p>
        </p:txBody>
      </p:sp>
      <p:sp>
        <p:nvSpPr>
          <p:cNvPr id="87" name="Google Shape;122;p12"/>
          <p:cNvSpPr txBox="1"/>
          <p:nvPr/>
        </p:nvSpPr>
        <p:spPr>
          <a:xfrm>
            <a:off x="920921" y="962579"/>
            <a:ext cx="7748728" cy="139368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pPr>
            <a:r>
              <a:t>2. Stock Sector Information Dataset</a:t>
            </a:r>
          </a:p>
          <a:p>
            <a:pPr/>
          </a:p>
          <a:p>
            <a:pPr/>
            <a:r>
              <a:t>Format: (</a:t>
            </a:r>
            <a:r>
              <a:rPr b="1" i="1"/>
              <a:t>stock ticker</a:t>
            </a:r>
            <a:r>
              <a:rPr i="1"/>
              <a:t>, Attribute 1, , Attribute 2, ……,</a:t>
            </a:r>
            <a:r>
              <a:rPr b="1" i="1"/>
              <a:t>GICS sector </a:t>
            </a:r>
            <a:r>
              <a:rPr i="1"/>
              <a:t>, …… , Attribute N)</a:t>
            </a:r>
            <a:endParaRPr i="1"/>
          </a:p>
          <a:p>
            <a:pPr>
              <a:defRPr i="1"/>
            </a:pPr>
          </a:p>
          <a:p>
            <a:pPr/>
            <a:r>
              <a:t>Content: Information on each stock in the S &amp; P 500 (including Global Industry Classification Standard Sector information)</a:t>
            </a:r>
          </a:p>
        </p:txBody>
      </p:sp>
      <p:pic>
        <p:nvPicPr>
          <p:cNvPr id="88" name="图片 3" descr="图片 3"/>
          <p:cNvPicPr>
            <a:picLocks noChangeAspect="1"/>
          </p:cNvPicPr>
          <p:nvPr/>
        </p:nvPicPr>
        <p:blipFill>
          <a:blip r:embed="rId3">
            <a:extLst/>
          </a:blip>
          <a:stretch>
            <a:fillRect/>
          </a:stretch>
        </p:blipFill>
        <p:spPr>
          <a:xfrm>
            <a:off x="1640682" y="2645191"/>
            <a:ext cx="5340220" cy="22843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Google Shape;98;p11"/>
          <p:cNvSpPr txBox="1"/>
          <p:nvPr>
            <p:ph type="body" idx="1"/>
          </p:nvPr>
        </p:nvSpPr>
        <p:spPr>
          <a:xfrm>
            <a:off x="12063" y="698802"/>
            <a:ext cx="8443916" cy="3923205"/>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2800">
                <a:latin typeface="Calibri"/>
                <a:ea typeface="Calibri"/>
                <a:cs typeface="Calibri"/>
                <a:sym typeface="Calibri"/>
              </a:defRPr>
            </a:pPr>
            <a:r>
              <a:t>Methodology</a:t>
            </a:r>
            <a:endParaRPr sz="1800"/>
          </a:p>
          <a:p>
            <a:pPr marL="1904" indent="224790">
              <a:defRPr sz="1800">
                <a:latin typeface="Calibri"/>
                <a:ea typeface="Calibri"/>
                <a:cs typeface="Calibri"/>
                <a:sym typeface="Calibri"/>
              </a:defRPr>
            </a:pPr>
          </a:p>
          <a:p>
            <a:pPr marL="1904" indent="224790">
              <a:defRPr>
                <a:latin typeface="Calibri"/>
                <a:ea typeface="Calibri"/>
                <a:cs typeface="Calibri"/>
                <a:sym typeface="Calibri"/>
              </a:defRPr>
            </a:pPr>
            <a:r>
              <a:t>1.</a:t>
            </a:r>
            <a:r>
              <a:rPr sz="1800"/>
              <a:t> Use the standard deviation of the stock prices of various companies during the epidemic to estimate the degree of instability of each industry. </a:t>
            </a:r>
            <a:endParaRPr sz="1800"/>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Greater standard deviation means higher degree of volatility.</a:t>
            </a:r>
          </a:p>
        </p:txBody>
      </p:sp>
      <p:sp>
        <p:nvSpPr>
          <p:cNvPr id="93"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pic>
        <p:nvPicPr>
          <p:cNvPr id="94" name="334E55B0-647D-440b-865C-3EC943EB4CBC-1" descr="334E55B0-647D-440b-865C-3EC943EB4CBC-1"/>
          <p:cNvPicPr>
            <a:picLocks noChangeAspect="1"/>
          </p:cNvPicPr>
          <p:nvPr/>
        </p:nvPicPr>
        <p:blipFill>
          <a:blip r:embed="rId3">
            <a:extLst/>
          </a:blip>
          <a:stretch>
            <a:fillRect/>
          </a:stretch>
        </p:blipFill>
        <p:spPr>
          <a:xfrm>
            <a:off x="3378200" y="2249170"/>
            <a:ext cx="2204721" cy="16306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Google Shape;98;p11"/>
          <p:cNvSpPr txBox="1"/>
          <p:nvPr>
            <p:ph type="body" idx="1"/>
          </p:nvPr>
        </p:nvSpPr>
        <p:spPr>
          <a:xfrm>
            <a:off x="633" y="698802"/>
            <a:ext cx="8443916" cy="3923205"/>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2800">
                <a:latin typeface="Calibri"/>
                <a:ea typeface="Calibri"/>
                <a:cs typeface="Calibri"/>
                <a:sym typeface="Calibri"/>
              </a:defRPr>
            </a:pPr>
            <a:r>
              <a:t>Methodology</a:t>
            </a:r>
            <a:endParaRPr sz="1800"/>
          </a:p>
          <a:p>
            <a:pPr marL="1904" indent="224790">
              <a:defRPr sz="1800">
                <a:latin typeface="Calibri"/>
                <a:ea typeface="Calibri"/>
                <a:cs typeface="Calibri"/>
                <a:sym typeface="Calibri"/>
              </a:defRPr>
            </a:pPr>
          </a:p>
          <a:p>
            <a:pPr marL="1904" indent="224790">
              <a:defRPr>
                <a:latin typeface="Calibri"/>
                <a:ea typeface="Calibri"/>
                <a:cs typeface="Calibri"/>
                <a:sym typeface="Calibri"/>
              </a:defRPr>
            </a:pPr>
            <a:r>
              <a:t>2.</a:t>
            </a:r>
            <a:r>
              <a:rPr sz="1800"/>
              <a:t> Compare the degree of instability of each industry with that of the same period last year to find which industries are more affected by COVID-19.</a:t>
            </a:r>
            <a:endParaRPr sz="1800"/>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       is the degree of instability of industry i during the epidemic and      is the degree of instability of industry i during the same time of last year.</a:t>
            </a:r>
          </a:p>
        </p:txBody>
      </p:sp>
      <p:sp>
        <p:nvSpPr>
          <p:cNvPr id="99"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pic>
        <p:nvPicPr>
          <p:cNvPr id="100" name="334E55B0-647D-440b-865C-3EC943EB4CBC-2" descr="334E55B0-647D-440b-865C-3EC943EB4CBC-2"/>
          <p:cNvPicPr>
            <a:picLocks noChangeAspect="1"/>
          </p:cNvPicPr>
          <p:nvPr/>
        </p:nvPicPr>
        <p:blipFill>
          <a:blip r:embed="rId3">
            <a:extLst/>
          </a:blip>
          <a:stretch>
            <a:fillRect/>
          </a:stretch>
        </p:blipFill>
        <p:spPr>
          <a:xfrm>
            <a:off x="3688715" y="2590800"/>
            <a:ext cx="1067436" cy="726441"/>
          </a:xfrm>
          <a:prstGeom prst="rect">
            <a:avLst/>
          </a:prstGeom>
          <a:ln w="12700">
            <a:miter lim="400000"/>
          </a:ln>
        </p:spPr>
      </p:pic>
      <p:pic>
        <p:nvPicPr>
          <p:cNvPr id="101" name="334E55B0-647D-440b-865C-3EC943EB4CBC-3" descr="334E55B0-647D-440b-865C-3EC943EB4CBC-3"/>
          <p:cNvPicPr>
            <a:picLocks noChangeAspect="1"/>
          </p:cNvPicPr>
          <p:nvPr/>
        </p:nvPicPr>
        <p:blipFill>
          <a:blip r:embed="rId4">
            <a:extLst/>
          </a:blip>
          <a:stretch>
            <a:fillRect/>
          </a:stretch>
        </p:blipFill>
        <p:spPr>
          <a:xfrm>
            <a:off x="310515" y="3598545"/>
            <a:ext cx="241301" cy="257176"/>
          </a:xfrm>
          <a:prstGeom prst="rect">
            <a:avLst/>
          </a:prstGeom>
          <a:ln w="12700">
            <a:miter lim="400000"/>
          </a:ln>
        </p:spPr>
      </p:pic>
      <p:pic>
        <p:nvPicPr>
          <p:cNvPr id="102" name="334E55B0-647D-440b-865C-3EC943EB4CBC-4" descr="334E55B0-647D-440b-865C-3EC943EB4CBC-4"/>
          <p:cNvPicPr>
            <a:picLocks noChangeAspect="1"/>
          </p:cNvPicPr>
          <p:nvPr/>
        </p:nvPicPr>
        <p:blipFill>
          <a:blip r:embed="rId5">
            <a:extLst/>
          </a:blip>
          <a:stretch>
            <a:fillRect/>
          </a:stretch>
        </p:blipFill>
        <p:spPr>
          <a:xfrm>
            <a:off x="7568565" y="3569334"/>
            <a:ext cx="224791" cy="28638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Google Shape;98;p11"/>
          <p:cNvSpPr txBox="1"/>
          <p:nvPr>
            <p:ph type="body" idx="1"/>
          </p:nvPr>
        </p:nvSpPr>
        <p:spPr>
          <a:xfrm>
            <a:off x="12063" y="698802"/>
            <a:ext cx="8443916" cy="3923205"/>
          </a:xfrm>
          <a:prstGeom prst="rect">
            <a:avLst/>
          </a:prstGeom>
        </p:spPr>
        <p:txBody>
          <a:bodyPr lIns="0" tIns="0" rIns="0" bIns="0"/>
          <a:lstStyle/>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Challenge: </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The price of the stock is influenced by too many factors, and it is almost impossible to predict the price of the stock. Moreover, it is really difficult to find the relationship between the daily stock price and the number of cases of COVID-19.</a:t>
            </a:r>
          </a:p>
          <a:p>
            <a:pPr marL="1904" indent="224790">
              <a:defRPr sz="1800">
                <a:latin typeface="Calibri"/>
                <a:ea typeface="Calibri"/>
                <a:cs typeface="Calibri"/>
                <a:sym typeface="Calibri"/>
              </a:defRPr>
            </a:pPr>
          </a:p>
          <a:p>
            <a:pPr marL="1904" indent="224790">
              <a:defRPr sz="1800">
                <a:latin typeface="Calibri"/>
                <a:ea typeface="Calibri"/>
                <a:cs typeface="Calibri"/>
                <a:sym typeface="Calibri"/>
              </a:defRPr>
            </a:pPr>
            <a:r>
              <a:t>In this case, I changed my perspective and started to analyze the impact of the epidemic on the stock market by observing the volatility of each industry. </a:t>
            </a:r>
          </a:p>
        </p:txBody>
      </p:sp>
      <p:sp>
        <p:nvSpPr>
          <p:cNvPr id="107"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98;p11"/>
          <p:cNvSpPr txBox="1"/>
          <p:nvPr>
            <p:ph type="body" idx="1"/>
          </p:nvPr>
        </p:nvSpPr>
        <p:spPr>
          <a:xfrm>
            <a:off x="-10795" y="732154"/>
            <a:ext cx="5713730" cy="3901442"/>
          </a:xfrm>
          <a:prstGeom prst="rect">
            <a:avLst/>
          </a:prstGeom>
        </p:spPr>
        <p:txBody>
          <a:bodyPr lIns="0" tIns="0" rIns="0" bIns="0"/>
          <a:lstStyle>
            <a:lvl1pPr marL="1904" indent="224790">
              <a:defRPr>
                <a:latin typeface="Calibri"/>
                <a:ea typeface="Calibri"/>
                <a:cs typeface="Calibri"/>
                <a:sym typeface="Calibri"/>
              </a:defRPr>
            </a:lvl1pPr>
          </a:lstStyle>
          <a:p>
            <a:pPr/>
            <a:r>
              <a:t>Result:</a:t>
            </a:r>
          </a:p>
        </p:txBody>
      </p:sp>
      <p:sp>
        <p:nvSpPr>
          <p:cNvPr id="112"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pic>
        <p:nvPicPr>
          <p:cNvPr id="113" name="officeArt object" descr="officeArt object"/>
          <p:cNvPicPr>
            <a:picLocks noChangeAspect="1"/>
          </p:cNvPicPr>
          <p:nvPr/>
        </p:nvPicPr>
        <p:blipFill>
          <a:blip r:embed="rId3">
            <a:extLst/>
          </a:blip>
          <a:stretch>
            <a:fillRect/>
          </a:stretch>
        </p:blipFill>
        <p:spPr>
          <a:xfrm>
            <a:off x="536575" y="1261744"/>
            <a:ext cx="5166360" cy="2619376"/>
          </a:xfrm>
          <a:prstGeom prst="rect">
            <a:avLst/>
          </a:prstGeom>
          <a:ln w="12700">
            <a:miter lim="400000"/>
          </a:ln>
        </p:spPr>
      </p:pic>
      <p:sp>
        <p:nvSpPr>
          <p:cNvPr id="114" name="文本框 2"/>
          <p:cNvSpPr txBox="1"/>
          <p:nvPr/>
        </p:nvSpPr>
        <p:spPr>
          <a:xfrm>
            <a:off x="6028054" y="1344930"/>
            <a:ext cx="2468246" cy="3284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vl1pPr>
          </a:lstStyle>
          <a:p>
            <a:pPr/>
            <a:r>
              <a:t>If we focus on the degree of volatility of each industry, Consumer Staples and Utilities related companies are the most stable during the outbreak of COVID-19 and Consumer Discretionary related companies show extreme instability.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98;p11"/>
          <p:cNvSpPr txBox="1"/>
          <p:nvPr>
            <p:ph type="body" idx="1"/>
          </p:nvPr>
        </p:nvSpPr>
        <p:spPr>
          <a:xfrm>
            <a:off x="-10795" y="732154"/>
            <a:ext cx="5713730" cy="3901442"/>
          </a:xfrm>
          <a:prstGeom prst="rect">
            <a:avLst/>
          </a:prstGeom>
        </p:spPr>
        <p:txBody>
          <a:bodyPr lIns="0" tIns="0" rIns="0" bIns="0"/>
          <a:lstStyle>
            <a:lvl1pPr marL="1904" indent="224790">
              <a:defRPr>
                <a:latin typeface="Calibri"/>
                <a:ea typeface="Calibri"/>
                <a:cs typeface="Calibri"/>
                <a:sym typeface="Calibri"/>
              </a:defRPr>
            </a:lvl1pPr>
          </a:lstStyle>
          <a:p>
            <a:pPr/>
            <a:r>
              <a:t>Result:</a:t>
            </a:r>
          </a:p>
        </p:txBody>
      </p:sp>
      <p:sp>
        <p:nvSpPr>
          <p:cNvPr id="119" name="Google Shape;99;p11"/>
          <p:cNvSpPr txBox="1"/>
          <p:nvPr>
            <p:ph type="body" idx="13"/>
          </p:nvPr>
        </p:nvSpPr>
        <p:spPr>
          <a:prstGeom prst="rect">
            <a:avLst/>
          </a:prstGeom>
          <a:extLst>
            <a:ext uri="{C572A759-6A51-4108-AA02-DFA0A04FC94B}">
              <ma14:wrappingTextBoxFlag xmlns:ma14="http://schemas.microsoft.com/office/mac/drawingml/2011/main" val="1"/>
            </a:ext>
          </a:extLst>
        </p:spPr>
        <p:txBody>
          <a:bodyPr lIns="0" tIns="0" rIns="0" bIns="0"/>
          <a:lstStyle>
            <a:lvl1pPr marL="0" algn="r">
              <a:defRPr sz="1400">
                <a:solidFill>
                  <a:srgbClr val="FFFFFF"/>
                </a:solidFill>
              </a:defRPr>
            </a:lvl1pPr>
          </a:lstStyle>
          <a:p>
            <a:pPr/>
            <a:r>
              <a:t>Problem</a:t>
            </a:r>
          </a:p>
        </p:txBody>
      </p:sp>
      <p:sp>
        <p:nvSpPr>
          <p:cNvPr id="120" name="文本框 2"/>
          <p:cNvSpPr txBox="1"/>
          <p:nvPr/>
        </p:nvSpPr>
        <p:spPr>
          <a:xfrm>
            <a:off x="6028054" y="1344930"/>
            <a:ext cx="2468246" cy="24842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C</a:t>
            </a:r>
            <a:r>
              <a:t>ompared with the data of last year, all industries have been affected and show greater volatility during the epidemic, especially the energy industry and the financial industry.</a:t>
            </a:r>
          </a:p>
        </p:txBody>
      </p:sp>
      <p:pic>
        <p:nvPicPr>
          <p:cNvPr id="121" name="officeArt object" descr="officeArt object"/>
          <p:cNvPicPr>
            <a:picLocks noChangeAspect="1"/>
          </p:cNvPicPr>
          <p:nvPr/>
        </p:nvPicPr>
        <p:blipFill>
          <a:blip r:embed="rId3">
            <a:extLst/>
          </a:blip>
          <a:stretch>
            <a:fillRect/>
          </a:stretch>
        </p:blipFill>
        <p:spPr>
          <a:xfrm>
            <a:off x="308609" y="1344930"/>
            <a:ext cx="5493386" cy="278574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YU Schools Master Template">
  <a:themeElements>
    <a:clrScheme name="NYU Schools Master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NYU Schools Master Template">
      <a:majorFont>
        <a:latin typeface="Helvetica"/>
        <a:ea typeface="Helvetica"/>
        <a:cs typeface="Helvetica"/>
      </a:majorFont>
      <a:minorFont>
        <a:latin typeface="Arial"/>
        <a:ea typeface="Arial"/>
        <a:cs typeface="Arial"/>
      </a:minorFont>
    </a:fontScheme>
    <a:fmtScheme name="NYU Schools Ma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YU Schools Master Template">
  <a:themeElements>
    <a:clrScheme name="NYU Schools Master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NYU Schools Master Template">
      <a:majorFont>
        <a:latin typeface="Helvetica"/>
        <a:ea typeface="Helvetica"/>
        <a:cs typeface="Helvetica"/>
      </a:majorFont>
      <a:minorFont>
        <a:latin typeface="Arial"/>
        <a:ea typeface="Arial"/>
        <a:cs typeface="Arial"/>
      </a:minorFont>
    </a:fontScheme>
    <a:fmtScheme name="NYU Schools Ma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