
<file path=[Content_Types].xml><?xml version="1.0" encoding="utf-8"?>
<Types xmlns="http://schemas.openxmlformats.org/package/2006/content-types">
  <Default Extension="xml" ContentType="application/xml"/>
  <Default Extension="png" ContentType="image/png"/>
  <Default Extension="tiff" ContentType="image/tiff"/>
  <Default Extension="jpeg" ContentType="image/jpe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09" r:id="rId3"/>
    <p:sldId id="310" r:id="rId5"/>
    <p:sldId id="313" r:id="rId6"/>
    <p:sldId id="312" r:id="rId7"/>
    <p:sldId id="314" r:id="rId8"/>
    <p:sldId id="315" r:id="rId9"/>
    <p:sldId id="316" r:id="rId10"/>
    <p:sldId id="317" r:id="rId11"/>
    <p:sldId id="319" r:id="rId12"/>
    <p:sldId id="320" r:id="rId13"/>
    <p:sldId id="318" r:id="rId14"/>
    <p:sldId id="321" r:id="rId15"/>
  </p:sldIdLst>
  <p:sldSz cx="9144000" cy="5143500"/>
  <p:notesSz cx="6858000" cy="9144000"/>
  <p:embeddedFontLst>
    <p:embeddedFont>
      <p:font typeface="Robo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8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panose="020B0604020202090204"/>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panose="020B0604020202090204"/>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panose="020B0604020202090204"/>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endParaRPr sz="1200" b="0" i="0" u="none" strike="noStrike" cap="none">
              <a:solidFill>
                <a:schemeClr val="dk1"/>
              </a:solidFill>
              <a:latin typeface="Calibri"/>
              <a:ea typeface="Calibri"/>
              <a:cs typeface="Calibri"/>
              <a:sym typeface="Calibri"/>
            </a:endParaRPr>
          </a:p>
        </p:txBody>
      </p:sp>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Actually for this problem, that is the group popularity prediction problem, researchers have already done some excellent works, for example in these two works,</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 4 types of features are used to predict the group’s popularity. They are …</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And then they input the features into classical ML methods to make the predictions. </a:t>
            </a:r>
            <a:endParaRPr sz="1200" b="0" i="0" u="none" strike="noStrike" cap="none">
              <a:solidFill>
                <a:schemeClr val="dk1"/>
              </a:solidFill>
              <a:latin typeface="Calibri"/>
              <a:ea typeface="Calibri"/>
              <a:cs typeface="Calibri"/>
              <a:sym typeface="Calibri"/>
            </a:endParaRPr>
          </a:p>
        </p:txBody>
      </p:sp>
      <p:sp>
        <p:nvSpPr>
          <p:cNvPr id="117" name="Google Shape;11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Actually for this problem, that is the group popularity prediction problem, researchers have already done some excellent works, for example in these two works,</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 4 types of features are used to predict the group’s popularity. They are …</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And then they input the features into classical ML methods to make the predictions. </a:t>
            </a:r>
            <a:endParaRPr sz="1200" b="0" i="0" u="none" strike="noStrike" cap="none">
              <a:solidFill>
                <a:schemeClr val="dk1"/>
              </a:solidFill>
              <a:latin typeface="Calibri"/>
              <a:ea typeface="Calibri"/>
              <a:cs typeface="Calibri"/>
              <a:sym typeface="Calibri"/>
            </a:endParaRPr>
          </a:p>
        </p:txBody>
      </p:sp>
      <p:sp>
        <p:nvSpPr>
          <p:cNvPr id="117" name="Google Shape;11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Now with the event-based social networks, we focus on the group pop pred prob, the reason we find it interesting is that … we hope it can give us some insight of how to grow our community in real life.</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Specifically, we ask two questions: first, … to measure the success of a group we use rsvp num, a rsvp is generated whenever a user accept an event invitation. We only focus on new groups because the pred for new is more challenging because very few</a:t>
            </a:r>
            <a:endParaRPr lang="en-US"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400"/>
              <a:buFont typeface="Arial" panose="020B0604020202090204"/>
              <a:buNone/>
            </a:pPr>
            <a:r>
              <a:rPr lang="en-US" sz="1200" b="0" i="0" u="none" strike="noStrike" cap="none">
                <a:solidFill>
                  <a:schemeClr val="dk1"/>
                </a:solidFill>
                <a:latin typeface="Calibri"/>
                <a:ea typeface="Calibri"/>
                <a:cs typeface="Calibri"/>
                <a:sym typeface="Calibri"/>
              </a:rPr>
              <a:t>Second, what are the factors that best predict a group’s success? To some extent, this is equivalent to find the best features.</a:t>
            </a:r>
            <a:endParaRPr sz="1200" b="0" i="0" u="none" strike="noStrike" cap="none">
              <a:solidFill>
                <a:schemeClr val="dk1"/>
              </a:solidFill>
              <a:latin typeface="Calibri"/>
              <a:ea typeface="Calibri"/>
              <a:cs typeface="Calibri"/>
              <a:sym typeface="Calibri"/>
            </a:endParaRPr>
          </a:p>
        </p:txBody>
      </p:sp>
      <p:sp>
        <p:nvSpPr>
          <p:cNvPr id="96" name="Google Shape;9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90204"/>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5" name="Shape 15"/>
        <p:cNvGrpSpPr/>
        <p:nvPr/>
      </p:nvGrpSpPr>
      <p:grpSpPr>
        <a:xfrm>
          <a:off x="0" y="0"/>
          <a:ext cx="0" cy="0"/>
          <a:chOff x="0" y="0"/>
          <a:chExt cx="0" cy="0"/>
        </a:xfrm>
      </p:grpSpPr>
      <p:sp>
        <p:nvSpPr>
          <p:cNvPr id="16" name="Google Shape;16;p2"/>
          <p:cNvSpPr/>
          <p:nvPr>
            <p:ph type="pic" idx="2"/>
          </p:nvPr>
        </p:nvSpPr>
        <p:spPr>
          <a:xfrm>
            <a:off x="-9144" y="0"/>
            <a:ext cx="9153144" cy="5143500"/>
          </a:xfrm>
          <a:prstGeom prst="rect">
            <a:avLst/>
          </a:prstGeom>
          <a:noFill/>
          <a:ln>
            <a:noFill/>
          </a:ln>
        </p:spPr>
        <p:txBody>
          <a:bodyPr spcFirstLastPara="1" wrap="square" lIns="91425" tIns="91425" rIns="91425" bIns="91425" anchor="t" anchorCtr="0"/>
          <a:lstStyle>
            <a:lvl1pPr marR="0" lvl="0" algn="l" rtl="0">
              <a:lnSpc>
                <a:spcPct val="100000"/>
              </a:lnSpc>
              <a:spcBef>
                <a:spcPts val="48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28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28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280"/>
              </a:spcBef>
              <a:spcAft>
                <a:spcPts val="0"/>
              </a:spcAft>
              <a:buClr>
                <a:schemeClr val="dk1"/>
              </a:buClr>
              <a:buSzPts val="1400"/>
              <a:buFont typeface="Courier New" panose="02070309020205020404"/>
              <a:buChar char="o"/>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17" name="Google Shape;17;p2"/>
          <p:cNvSpPr txBox="1"/>
          <p:nvPr>
            <p:ph type="body" idx="1"/>
          </p:nvPr>
        </p:nvSpPr>
        <p:spPr>
          <a:xfrm>
            <a:off x="227752" y="1532443"/>
            <a:ext cx="3637261" cy="1811289"/>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rgbClr val="000000"/>
              </a:buClr>
              <a:buSzPts val="1400"/>
              <a:buFont typeface="Arial" panose="020B0604020202090204"/>
              <a:buNone/>
              <a:defRPr sz="3000" b="1" i="0" u="none" strike="noStrike" cap="none">
                <a:solidFill>
                  <a:schemeClr val="lt1"/>
                </a:solidFill>
                <a:latin typeface="Arial" panose="020B0604020202090204"/>
                <a:ea typeface="Arial" panose="020B0604020202090204"/>
                <a:cs typeface="Arial" panose="020B0604020202090204"/>
                <a:sym typeface="Arial" panose="020B0604020202090204"/>
              </a:defRPr>
            </a:lvl1pPr>
            <a:lvl2pPr marL="914400" marR="0" lvl="1" indent="-317500" algn="l" rtl="0">
              <a:lnSpc>
                <a:spcPct val="100000"/>
              </a:lnSpc>
              <a:spcBef>
                <a:spcPts val="280"/>
              </a:spcBef>
              <a:spcAft>
                <a:spcPts val="0"/>
              </a:spcAft>
              <a:buClr>
                <a:schemeClr val="lt1"/>
              </a:buClr>
              <a:buSzPts val="1400"/>
              <a:buFont typeface="Arial" panose="020B0604020202090204"/>
              <a:buChar char="•"/>
              <a:defRPr sz="1400" b="0" i="0" u="none" strike="noStrike" cap="none">
                <a:solidFill>
                  <a:schemeClr val="lt1"/>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00000"/>
              </a:lnSpc>
              <a:spcBef>
                <a:spcPts val="280"/>
              </a:spcBef>
              <a:spcAft>
                <a:spcPts val="0"/>
              </a:spcAft>
              <a:buClr>
                <a:schemeClr val="lt1"/>
              </a:buClr>
              <a:buSzPts val="1400"/>
              <a:buFont typeface="Arial" panose="020B0604020202090204"/>
              <a:buChar char="•"/>
              <a:defRPr sz="1400" b="0" i="0" u="none" strike="noStrike" cap="none">
                <a:solidFill>
                  <a:schemeClr val="lt1"/>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00000"/>
              </a:lnSpc>
              <a:spcBef>
                <a:spcPts val="280"/>
              </a:spcBef>
              <a:spcAft>
                <a:spcPts val="0"/>
              </a:spcAft>
              <a:buClr>
                <a:schemeClr val="lt1"/>
              </a:buClr>
              <a:buSzPts val="1400"/>
              <a:buFont typeface="Courier New" panose="02070309020205020404"/>
              <a:buChar char="o"/>
              <a:defRPr sz="1400" b="0" i="0" u="none" strike="noStrike" cap="none">
                <a:solidFill>
                  <a:schemeClr val="lt1"/>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00000"/>
              </a:lnSpc>
              <a:spcBef>
                <a:spcPts val="280"/>
              </a:spcBef>
              <a:spcAft>
                <a:spcPts val="0"/>
              </a:spcAft>
              <a:buClr>
                <a:schemeClr val="lt1"/>
              </a:buClr>
              <a:buSzPts val="1400"/>
              <a:buFont typeface="Noto Sans Symbols"/>
              <a:buChar char="➢"/>
              <a:defRPr sz="1400" b="0" i="0" u="none" strike="noStrike" cap="none">
                <a:solidFill>
                  <a:schemeClr val="lt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18" name="Google Shape;18;p2"/>
          <p:cNvSpPr txBox="1"/>
          <p:nvPr>
            <p:ph type="body" idx="3"/>
          </p:nvPr>
        </p:nvSpPr>
        <p:spPr>
          <a:xfrm>
            <a:off x="227012" y="3718898"/>
            <a:ext cx="1783159" cy="3619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panose="020B0604020202090204"/>
              <a:buNone/>
              <a:defRPr sz="1000" b="0" i="0" u="none" strike="noStrike" cap="none">
                <a:solidFill>
                  <a:srgbClr val="FFFFFF"/>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00000"/>
              </a:lnSpc>
              <a:spcBef>
                <a:spcPts val="280"/>
              </a:spcBef>
              <a:spcAft>
                <a:spcPts val="0"/>
              </a:spcAft>
              <a:buClr>
                <a:schemeClr val="dk1"/>
              </a:buClr>
              <a:buSzPts val="1400"/>
              <a:buFont typeface="Courier New" panose="02070309020205020404"/>
              <a:buChar char="o"/>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9" name="Shape 19"/>
        <p:cNvGrpSpPr/>
        <p:nvPr/>
      </p:nvGrpSpPr>
      <p:grpSpPr>
        <a:xfrm>
          <a:off x="0" y="0"/>
          <a:ext cx="0" cy="0"/>
          <a:chOff x="0" y="0"/>
          <a:chExt cx="0" cy="0"/>
        </a:xfrm>
      </p:grpSpPr>
      <p:sp>
        <p:nvSpPr>
          <p:cNvPr id="20" name="Google Shape;20;p3"/>
          <p:cNvSpPr txBox="1"/>
          <p:nvPr>
            <p:ph type="body" idx="1"/>
          </p:nvPr>
        </p:nvSpPr>
        <p:spPr>
          <a:xfrm>
            <a:off x="501792" y="1583857"/>
            <a:ext cx="3810941" cy="313101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panose="020B0604020202090204"/>
              <a:buNone/>
              <a:defRPr sz="2000" b="1"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17500" algn="l" rtl="0">
              <a:lnSpc>
                <a:spcPct val="100000"/>
              </a:lnSpc>
              <a:spcBef>
                <a:spcPts val="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00000"/>
              </a:lnSpc>
              <a:spcBef>
                <a:spcPts val="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00000"/>
              </a:lnSpc>
              <a:spcBef>
                <a:spcPts val="0"/>
              </a:spcBef>
              <a:spcAft>
                <a:spcPts val="0"/>
              </a:spcAft>
              <a:buClr>
                <a:schemeClr val="dk1"/>
              </a:buClr>
              <a:buSzPts val="1400"/>
              <a:buFont typeface="Courier New" panose="02070309020205020404"/>
              <a:buChar char="o"/>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1" name="Google Shape;21;p3"/>
          <p:cNvSpPr txBox="1"/>
          <p:nvPr>
            <p:ph type="body" idx="2"/>
          </p:nvPr>
        </p:nvSpPr>
        <p:spPr>
          <a:xfrm>
            <a:off x="4672577" y="712598"/>
            <a:ext cx="4480560" cy="4430902"/>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600"/>
              </a:spcBef>
              <a:spcAft>
                <a:spcPts val="0"/>
              </a:spcAft>
              <a:buClr>
                <a:srgbClr val="000000"/>
              </a:buClr>
              <a:buSzPts val="1400"/>
              <a:buFont typeface="Arial" panose="020B0604020202090204"/>
              <a:buNone/>
              <a:defRPr sz="3000" b="1"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Clr>
                <a:srgbClr val="FFFFFF"/>
              </a:buClr>
              <a:buSzPts val="1400"/>
              <a:buFont typeface="Arial" panose="020B0604020202090204"/>
              <a:buNone/>
              <a:defRPr sz="1400" b="0" i="0" u="none" strike="noStrike" cap="none">
                <a:solidFill>
                  <a:srgbClr val="FFFFFF"/>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00000"/>
              </a:lnSpc>
              <a:spcBef>
                <a:spcPts val="28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00000"/>
              </a:lnSpc>
              <a:spcBef>
                <a:spcPts val="280"/>
              </a:spcBef>
              <a:spcAft>
                <a:spcPts val="0"/>
              </a:spcAft>
              <a:buClr>
                <a:schemeClr val="dk1"/>
              </a:buClr>
              <a:buSzPts val="1400"/>
              <a:buFont typeface="Courier New" panose="02070309020205020404"/>
              <a:buChar char="o"/>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2" name="Google Shape;22;p3"/>
          <p:cNvSpPr txBox="1"/>
          <p:nvPr>
            <p:ph type="body" idx="3"/>
          </p:nvPr>
        </p:nvSpPr>
        <p:spPr>
          <a:xfrm>
            <a:off x="6176711" y="228989"/>
            <a:ext cx="2740741" cy="265113"/>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0"/>
              </a:spcBef>
              <a:spcAft>
                <a:spcPts val="0"/>
              </a:spcAft>
              <a:buClr>
                <a:srgbClr val="000000"/>
              </a:buClr>
              <a:buSzPts val="1400"/>
              <a:buFont typeface="Arial" panose="020B0604020202090204"/>
              <a:buNone/>
              <a:defRPr sz="1400" b="1" i="0" u="none" strike="noStrike" cap="none">
                <a:solidFill>
                  <a:schemeClr val="lt1"/>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280"/>
              </a:spcBef>
              <a:spcAft>
                <a:spcPts val="0"/>
              </a:spcAft>
              <a:buClr>
                <a:schemeClr val="dk1"/>
              </a:buClr>
              <a:buSzPts val="1400"/>
              <a:buFont typeface="Courier New" panose="020703090202050204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3" name="Google Shape;23;p3"/>
          <p:cNvSpPr txBox="1"/>
          <p:nvPr>
            <p:ph type="dt" idx="10"/>
          </p:nvPr>
        </p:nvSpPr>
        <p:spPr>
          <a:xfrm>
            <a:off x="457200" y="4767263"/>
            <a:ext cx="21336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4" name="Google Shape;24;p3"/>
          <p:cNvSpPr txBox="1"/>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1pPr>
            <a:lvl2pPr marL="0" marR="0" lvl="1"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2pPr>
            <a:lvl3pPr marL="0" marR="0" lvl="2"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3pPr>
            <a:lvl4pPr marL="0" marR="0" lvl="3"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4pPr>
            <a:lvl5pPr marL="0" marR="0" lvl="4"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5pPr>
            <a:lvl6pPr marL="0" marR="0" lvl="5"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6pPr>
            <a:lvl7pPr marL="0" marR="0" lvl="6"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7pPr>
            <a:lvl8pPr marL="0" marR="0" lvl="7"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8pPr>
            <a:lvl9pPr marL="0" marR="0" lvl="8"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25" name="Shape 25"/>
        <p:cNvGrpSpPr/>
        <p:nvPr/>
      </p:nvGrpSpPr>
      <p:grpSpPr>
        <a:xfrm>
          <a:off x="0" y="0"/>
          <a:ext cx="0" cy="0"/>
          <a:chOff x="0" y="0"/>
          <a:chExt cx="0" cy="0"/>
        </a:xfrm>
      </p:grpSpPr>
      <p:sp>
        <p:nvSpPr>
          <p:cNvPr id="26" name="Google Shape;26;p4"/>
          <p:cNvSpPr txBox="1"/>
          <p:nvPr>
            <p:ph type="body" idx="1"/>
          </p:nvPr>
        </p:nvSpPr>
        <p:spPr>
          <a:xfrm>
            <a:off x="501792" y="1583857"/>
            <a:ext cx="8315553" cy="313101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panose="020B0604020202090204"/>
              <a:buNone/>
              <a:defRPr sz="2000" b="1"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17500" algn="l" rtl="0">
              <a:lnSpc>
                <a:spcPct val="100000"/>
              </a:lnSpc>
              <a:spcBef>
                <a:spcPts val="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00000"/>
              </a:lnSpc>
              <a:spcBef>
                <a:spcPts val="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00000"/>
              </a:lnSpc>
              <a:spcBef>
                <a:spcPts val="0"/>
              </a:spcBef>
              <a:spcAft>
                <a:spcPts val="0"/>
              </a:spcAft>
              <a:buClr>
                <a:schemeClr val="dk1"/>
              </a:buClr>
              <a:buSzPts val="1400"/>
              <a:buFont typeface="Courier New" panose="02070309020205020404"/>
              <a:buChar char="o"/>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7" name="Google Shape;27;p4"/>
          <p:cNvSpPr txBox="1"/>
          <p:nvPr>
            <p:ph type="body" idx="2"/>
          </p:nvPr>
        </p:nvSpPr>
        <p:spPr>
          <a:xfrm>
            <a:off x="6176711" y="228989"/>
            <a:ext cx="2740741" cy="265113"/>
          </a:xfrm>
          <a:prstGeom prst="rect">
            <a:avLst/>
          </a:prstGeom>
          <a:noFill/>
          <a:ln>
            <a:noFill/>
          </a:ln>
        </p:spPr>
        <p:txBody>
          <a:bodyPr spcFirstLastPara="1" wrap="square" lIns="91425" tIns="91425" rIns="91425" bIns="91425" anchor="t" anchorCtr="0"/>
          <a:lstStyle>
            <a:lvl1pPr marL="457200" marR="0" lvl="0" indent="-228600" algn="r" rtl="0">
              <a:lnSpc>
                <a:spcPct val="100000"/>
              </a:lnSpc>
              <a:spcBef>
                <a:spcPts val="0"/>
              </a:spcBef>
              <a:spcAft>
                <a:spcPts val="0"/>
              </a:spcAft>
              <a:buClr>
                <a:srgbClr val="000000"/>
              </a:buClr>
              <a:buSzPts val="1400"/>
              <a:buFont typeface="Arial" panose="020B0604020202090204"/>
              <a:buNone/>
              <a:defRPr sz="1400" b="1" i="0" u="none" strike="noStrike" cap="none">
                <a:solidFill>
                  <a:schemeClr val="lt1"/>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280"/>
              </a:spcBef>
              <a:spcAft>
                <a:spcPts val="0"/>
              </a:spcAft>
              <a:buClr>
                <a:schemeClr val="dk1"/>
              </a:buClr>
              <a:buSzPts val="1400"/>
              <a:buFont typeface="Courier New" panose="020703090202050204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8" name="Google Shape;28;p4"/>
          <p:cNvSpPr txBox="1"/>
          <p:nvPr>
            <p:ph type="dt" idx="10"/>
          </p:nvPr>
        </p:nvSpPr>
        <p:spPr>
          <a:xfrm>
            <a:off x="457200" y="4767263"/>
            <a:ext cx="21336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29" name="Google Shape;29;p4"/>
          <p:cNvSpPr txBox="1"/>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1pPr>
            <a:lvl2pPr marL="0" marR="0" lvl="1"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2pPr>
            <a:lvl3pPr marL="0" marR="0" lvl="2"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3pPr>
            <a:lvl4pPr marL="0" marR="0" lvl="3"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4pPr>
            <a:lvl5pPr marL="0" marR="0" lvl="4"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5pPr>
            <a:lvl6pPr marL="0" marR="0" lvl="5"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6pPr>
            <a:lvl7pPr marL="0" marR="0" lvl="6"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7pPr>
            <a:lvl8pPr marL="0" marR="0" lvl="7"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8pPr>
            <a:lvl9pPr marL="0" marR="0" lvl="8"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457200" y="205979"/>
            <a:ext cx="8229600" cy="85725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ctr" rtl="0">
              <a:lnSpc>
                <a:spcPct val="100000"/>
              </a:lnSpc>
              <a:spcBef>
                <a:spcPts val="0"/>
              </a:spcBef>
              <a:spcAft>
                <a:spcPts val="0"/>
              </a:spcAft>
              <a:buClr>
                <a:srgbClr val="000000"/>
              </a:buClr>
              <a:buSzPts val="1400"/>
              <a:buFont typeface="Arial" panose="020B0604020202090204"/>
              <a:buNone/>
              <a:defRPr sz="4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32" name="Google Shape;32;p5"/>
          <p:cNvSpPr txBox="1"/>
          <p:nvPr>
            <p:ph type="body" idx="1"/>
          </p:nvPr>
        </p:nvSpPr>
        <p:spPr>
          <a:xfrm>
            <a:off x="457200" y="1200151"/>
            <a:ext cx="8229600" cy="339447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17500" algn="l" rtl="0">
              <a:lnSpc>
                <a:spcPct val="100000"/>
              </a:lnSpc>
              <a:spcBef>
                <a:spcPts val="28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00000"/>
              </a:lnSpc>
              <a:spcBef>
                <a:spcPts val="28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00000"/>
              </a:lnSpc>
              <a:spcBef>
                <a:spcPts val="280"/>
              </a:spcBef>
              <a:spcAft>
                <a:spcPts val="0"/>
              </a:spcAft>
              <a:buClr>
                <a:schemeClr val="dk1"/>
              </a:buClr>
              <a:buSzPts val="1400"/>
              <a:buFont typeface="Courier New" panose="02070309020205020404"/>
              <a:buChar char="o"/>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33" name="Google Shape;33;p5"/>
          <p:cNvSpPr txBox="1"/>
          <p:nvPr>
            <p:ph type="dt" idx="10"/>
          </p:nvPr>
        </p:nvSpPr>
        <p:spPr>
          <a:xfrm>
            <a:off x="457200" y="4767263"/>
            <a:ext cx="21336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34" name="Google Shape;34;p5"/>
          <p:cNvSpPr txBox="1"/>
          <p:nvPr>
            <p:ph type="ftr" idx="11"/>
          </p:nvPr>
        </p:nvSpPr>
        <p:spPr>
          <a:xfrm>
            <a:off x="3124200" y="4767263"/>
            <a:ext cx="2895600" cy="273844"/>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35" name="Google Shape;35;p5"/>
          <p:cNvSpPr txBox="1"/>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1pPr>
            <a:lvl2pPr marL="0" marR="0" lvl="1"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2pPr>
            <a:lvl3pPr marL="0" marR="0" lvl="2"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3pPr>
            <a:lvl4pPr marL="0" marR="0" lvl="3"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4pPr>
            <a:lvl5pPr marL="0" marR="0" lvl="4"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5pPr>
            <a:lvl6pPr marL="0" marR="0" lvl="5"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6pPr>
            <a:lvl7pPr marL="0" marR="0" lvl="6"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7pPr>
            <a:lvl8pPr marL="0" marR="0" lvl="7"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8pPr>
            <a:lvl9pPr marL="0" marR="0" lvl="8"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Content">
  <p:cSld name="Section Title Content">
    <p:spTree>
      <p:nvGrpSpPr>
        <p:cNvPr id="36" name="Shape 36"/>
        <p:cNvGrpSpPr/>
        <p:nvPr/>
      </p:nvGrpSpPr>
      <p:grpSpPr>
        <a:xfrm>
          <a:off x="0" y="0"/>
          <a:ext cx="0" cy="0"/>
          <a:chOff x="0" y="0"/>
          <a:chExt cx="0" cy="0"/>
        </a:xfrm>
      </p:grpSpPr>
      <p:sp>
        <p:nvSpPr>
          <p:cNvPr id="37" name="Google Shape;37;p6"/>
          <p:cNvSpPr/>
          <p:nvPr/>
        </p:nvSpPr>
        <p:spPr>
          <a:xfrm>
            <a:off x="0" y="0"/>
            <a:ext cx="9153525" cy="5157788"/>
          </a:xfrm>
          <a:prstGeom prst="rect">
            <a:avLst/>
          </a:prstGeom>
          <a:solidFill>
            <a:srgbClr val="5706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
        <p:nvSpPr>
          <p:cNvPr id="38" name="Google Shape;38;p6"/>
          <p:cNvSpPr txBox="1"/>
          <p:nvPr/>
        </p:nvSpPr>
        <p:spPr>
          <a:xfrm>
            <a:off x="8315325" y="292100"/>
            <a:ext cx="184150" cy="369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pic>
        <p:nvPicPr>
          <p:cNvPr id="39" name="Google Shape;39;p6"/>
          <p:cNvPicPr preferRelativeResize="0"/>
          <p:nvPr/>
        </p:nvPicPr>
        <p:blipFill rotWithShape="1">
          <a:blip r:embed="rId2"/>
          <a:srcRect/>
          <a:stretch>
            <a:fillRect/>
          </a:stretch>
        </p:blipFill>
        <p:spPr>
          <a:xfrm>
            <a:off x="4759325" y="238125"/>
            <a:ext cx="1463675" cy="228600"/>
          </a:xfrm>
          <a:prstGeom prst="rect">
            <a:avLst/>
          </a:prstGeom>
          <a:noFill/>
          <a:ln>
            <a:noFill/>
          </a:ln>
        </p:spPr>
      </p:pic>
      <p:sp>
        <p:nvSpPr>
          <p:cNvPr id="40" name="Google Shape;40;p6"/>
          <p:cNvSpPr txBox="1"/>
          <p:nvPr>
            <p:ph type="body" idx="1"/>
          </p:nvPr>
        </p:nvSpPr>
        <p:spPr>
          <a:xfrm>
            <a:off x="0" y="0"/>
            <a:ext cx="4480560" cy="5156574"/>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600"/>
              </a:spcBef>
              <a:spcAft>
                <a:spcPts val="0"/>
              </a:spcAft>
              <a:buClr>
                <a:srgbClr val="000000"/>
              </a:buClr>
              <a:buSzPts val="1400"/>
              <a:buFont typeface="Arial" panose="020B0604020202090204"/>
              <a:buNone/>
              <a:defRPr sz="3000" b="1" i="0" u="none" strike="noStrike" cap="none">
                <a:solidFill>
                  <a:srgbClr val="FFFFFF"/>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Clr>
                <a:srgbClr val="FFFFFF"/>
              </a:buClr>
              <a:buSzPts val="1400"/>
              <a:buFont typeface="Arial" panose="020B0604020202090204"/>
              <a:buNone/>
              <a:defRPr sz="1400" b="0" i="0" u="none" strike="noStrike" cap="none">
                <a:solidFill>
                  <a:srgbClr val="FFFFFF"/>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00000"/>
              </a:lnSpc>
              <a:spcBef>
                <a:spcPts val="280"/>
              </a:spcBef>
              <a:spcAft>
                <a:spcPts val="0"/>
              </a:spcAft>
              <a:buClr>
                <a:schemeClr val="dk1"/>
              </a:buClr>
              <a:buSzPts val="1400"/>
              <a:buFont typeface="Arial" panose="020B0604020202090204"/>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00000"/>
              </a:lnSpc>
              <a:spcBef>
                <a:spcPts val="280"/>
              </a:spcBef>
              <a:spcAft>
                <a:spcPts val="0"/>
              </a:spcAft>
              <a:buClr>
                <a:schemeClr val="dk1"/>
              </a:buClr>
              <a:buSzPts val="1400"/>
              <a:buFont typeface="Courier New" panose="02070309020205020404"/>
              <a:buChar char="o"/>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00000"/>
              </a:lnSpc>
              <a:spcBef>
                <a:spcPts val="280"/>
              </a:spcBef>
              <a:spcAft>
                <a:spcPts val="0"/>
              </a:spcAft>
              <a:buClr>
                <a:schemeClr val="dk1"/>
              </a:buClr>
              <a:buSzPts val="1400"/>
              <a:buFont typeface="Noto Sans Symbols"/>
              <a:buChar char="➢"/>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41" name="Google Shape;41;p6"/>
          <p:cNvSpPr txBox="1"/>
          <p:nvPr>
            <p:ph type="body" idx="2"/>
          </p:nvPr>
        </p:nvSpPr>
        <p:spPr>
          <a:xfrm>
            <a:off x="4997268" y="1583857"/>
            <a:ext cx="3737844" cy="313101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panose="020B0604020202090204"/>
              <a:buNone/>
              <a:defRPr sz="3000" b="1" i="0" u="none" strike="noStrike" cap="none">
                <a:solidFill>
                  <a:srgbClr val="FFFFFF"/>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Clr>
                <a:srgbClr val="FFFFFF"/>
              </a:buClr>
              <a:buSzPts val="1400"/>
              <a:buFont typeface="Arial" panose="020B0604020202090204"/>
              <a:buNone/>
              <a:defRPr sz="1400" b="0" i="0" u="none" strike="noStrike" cap="none">
                <a:solidFill>
                  <a:srgbClr val="FFFFFF"/>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00000"/>
              </a:lnSpc>
              <a:spcBef>
                <a:spcPts val="280"/>
              </a:spcBef>
              <a:spcAft>
                <a:spcPts val="0"/>
              </a:spcAft>
              <a:buClr>
                <a:srgbClr val="FFFFFF"/>
              </a:buClr>
              <a:buSzPts val="1400"/>
              <a:buFont typeface="Arial" panose="020B0604020202090204"/>
              <a:buChar char="•"/>
              <a:defRPr sz="1400" b="0" i="0" u="none" strike="noStrike" cap="none">
                <a:solidFill>
                  <a:srgbClr val="FFFFFF"/>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00000"/>
              </a:lnSpc>
              <a:spcBef>
                <a:spcPts val="280"/>
              </a:spcBef>
              <a:spcAft>
                <a:spcPts val="0"/>
              </a:spcAft>
              <a:buClr>
                <a:srgbClr val="FFFFFF"/>
              </a:buClr>
              <a:buSzPts val="1400"/>
              <a:buFont typeface="Courier New" panose="02070309020205020404"/>
              <a:buChar char="o"/>
              <a:defRPr sz="1400" b="0" i="0" u="none" strike="noStrike" cap="none">
                <a:solidFill>
                  <a:srgbClr val="FFFFFF"/>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00000"/>
              </a:lnSpc>
              <a:spcBef>
                <a:spcPts val="280"/>
              </a:spcBef>
              <a:spcAft>
                <a:spcPts val="0"/>
              </a:spcAft>
              <a:buClr>
                <a:srgbClr val="FFFFFF"/>
              </a:buClr>
              <a:buSzPts val="1400"/>
              <a:buFont typeface="Noto Sans Symbols"/>
              <a:buChar char="➢"/>
              <a:defRPr sz="1400" b="0" i="0" u="none" strike="noStrike" cap="none">
                <a:solidFill>
                  <a:srgbClr val="FFFFFF"/>
                </a:solidFill>
                <a:latin typeface="Arial" panose="020B0604020202090204"/>
                <a:ea typeface="Arial" panose="020B0604020202090204"/>
                <a:cs typeface="Arial" panose="020B0604020202090204"/>
                <a:sym typeface="Arial" panose="020B0604020202090204"/>
              </a:defRPr>
            </a:lvl5pPr>
            <a:lvl6pPr marL="2743200" marR="0" lvl="5"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pic>
        <p:nvPicPr>
          <p:cNvPr id="10" name="Google Shape;10;p1" descr="nyu_white.png"/>
          <p:cNvPicPr preferRelativeResize="0"/>
          <p:nvPr/>
        </p:nvPicPr>
        <p:blipFill rotWithShape="1">
          <a:blip r:embed="rId6"/>
          <a:srcRect/>
          <a:stretch>
            <a:fillRect/>
          </a:stretch>
        </p:blipFill>
        <p:spPr>
          <a:xfrm>
            <a:off x="230188" y="234950"/>
            <a:ext cx="673100" cy="228600"/>
          </a:xfrm>
          <a:prstGeom prst="rect">
            <a:avLst/>
          </a:prstGeom>
          <a:noFill/>
          <a:ln>
            <a:noFill/>
          </a:ln>
        </p:spPr>
      </p:pic>
      <p:sp>
        <p:nvSpPr>
          <p:cNvPr id="11" name="Google Shape;11;p1"/>
          <p:cNvSpPr/>
          <p:nvPr/>
        </p:nvSpPr>
        <p:spPr>
          <a:xfrm>
            <a:off x="0" y="0"/>
            <a:ext cx="9153525" cy="712788"/>
          </a:xfrm>
          <a:prstGeom prst="rect">
            <a:avLst/>
          </a:prstGeom>
          <a:solidFill>
            <a:srgbClr val="5706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pic>
        <p:nvPicPr>
          <p:cNvPr id="12" name="Google Shape;12;p1"/>
          <p:cNvPicPr preferRelativeResize="0"/>
          <p:nvPr/>
        </p:nvPicPr>
        <p:blipFill rotWithShape="1">
          <a:blip r:embed="rId7"/>
          <a:srcRect/>
          <a:stretch>
            <a:fillRect/>
          </a:stretch>
        </p:blipFill>
        <p:spPr>
          <a:xfrm>
            <a:off x="273050" y="238125"/>
            <a:ext cx="1463675" cy="228600"/>
          </a:xfrm>
          <a:prstGeom prst="rect">
            <a:avLst/>
          </a:prstGeom>
          <a:noFill/>
          <a:ln>
            <a:noFill/>
          </a:ln>
        </p:spPr>
      </p:pic>
      <p:sp>
        <p:nvSpPr>
          <p:cNvPr id="13" name="Google Shape;13;p1"/>
          <p:cNvSpPr txBox="1"/>
          <p:nvPr>
            <p:ph type="dt" idx="10"/>
          </p:nvPr>
        </p:nvSpPr>
        <p:spPr>
          <a:xfrm>
            <a:off x="457200" y="4767263"/>
            <a:ext cx="21336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14" name="Google Shape;14;p1"/>
          <p:cNvSpPr txBox="1"/>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1pPr>
            <a:lvl2pPr marL="0" marR="0" lvl="1"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2pPr>
            <a:lvl3pPr marL="0" marR="0" lvl="2"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3pPr>
            <a:lvl4pPr marL="0" marR="0" lvl="3"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4pPr>
            <a:lvl5pPr marL="0" marR="0" lvl="4"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5pPr>
            <a:lvl6pPr marL="0" marR="0" lvl="5"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6pPr>
            <a:lvl7pPr marL="0" marR="0" lvl="6"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7pPr>
            <a:lvl8pPr marL="0" marR="0" lvl="7"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8pPr>
            <a:lvl9pPr marL="0" marR="0" lvl="8" indent="0" algn="r" rtl="0">
              <a:lnSpc>
                <a:spcPct val="100000"/>
              </a:lnSpc>
              <a:spcBef>
                <a:spcPts val="0"/>
              </a:spcBef>
              <a:spcAft>
                <a:spcPts val="0"/>
              </a:spcAft>
              <a:buClr>
                <a:srgbClr val="000000"/>
              </a:buClr>
              <a:buSzPts val="1200"/>
              <a:buFont typeface="Arial" panose="020B0604020202090204"/>
              <a:buNone/>
              <a:defRPr sz="1200" b="0" i="0" u="none" strike="noStrike" cap="none">
                <a:solidFill>
                  <a:srgbClr val="898989"/>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tif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7" descr="C:\workspace\final presentation\software_factory_1149x432.jpg"/>
          <p:cNvPicPr preferRelativeResize="0">
            <a:picLocks noGrp="1"/>
          </p:cNvPicPr>
          <p:nvPr>
            <p:ph type="pic" idx="2"/>
          </p:nvPr>
        </p:nvPicPr>
        <p:blipFill rotWithShape="1">
          <a:blip r:embed="rId1"/>
          <a:srcRect l="16545" r="16544"/>
          <a:stretch>
            <a:fillRect/>
          </a:stretch>
        </p:blipFill>
        <p:spPr>
          <a:xfrm>
            <a:off x="-9144" y="0"/>
            <a:ext cx="9153144" cy="5143500"/>
          </a:xfrm>
          <a:prstGeom prst="rect">
            <a:avLst/>
          </a:prstGeom>
          <a:noFill/>
          <a:ln>
            <a:noFill/>
          </a:ln>
        </p:spPr>
      </p:pic>
      <p:sp>
        <p:nvSpPr>
          <p:cNvPr id="47" name="Google Shape;47;p7"/>
          <p:cNvSpPr/>
          <p:nvPr/>
        </p:nvSpPr>
        <p:spPr>
          <a:xfrm>
            <a:off x="0" y="881063"/>
            <a:ext cx="4205288" cy="3200400"/>
          </a:xfrm>
          <a:prstGeom prst="rect">
            <a:avLst/>
          </a:prstGeom>
          <a:solidFill>
            <a:srgbClr val="57068C"/>
          </a:solidFill>
          <a:ln>
            <a:noFill/>
          </a:ln>
          <a:effectLst>
            <a:outerShdw blurRad="40000" dist="23000" dir="5400000" rotWithShape="0">
              <a:srgbClr val="80808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48" name="Google Shape;48;p7"/>
          <p:cNvSpPr txBox="1">
            <a:spLocks noGrp="1"/>
          </p:cNvSpPr>
          <p:nvPr>
            <p:ph type="body" idx="1"/>
          </p:nvPr>
        </p:nvSpPr>
        <p:spPr>
          <a:xfrm>
            <a:off x="227013" y="1531938"/>
            <a:ext cx="3638550" cy="1811337"/>
          </a:xfrm>
          <a:prstGeom prst="rect">
            <a:avLst/>
          </a:prstGeom>
          <a:noFill/>
          <a:ln>
            <a:noFill/>
          </a:ln>
        </p:spPr>
        <p:txBody>
          <a:bodyPr spcFirstLastPara="1" wrap="square" lIns="0" tIns="0" rIns="0" bIns="0" anchor="ctr" anchorCtr="0">
            <a:noAutofit/>
          </a:bodyPr>
          <a:lstStyle/>
          <a:p>
            <a:r>
              <a:rPr lang="en-US" altLang="zh-CN" dirty="0"/>
              <a:t>Project Report</a:t>
            </a:r>
            <a:endParaRPr lang="en-US" altLang="zh-CN" dirty="0"/>
          </a:p>
          <a:p>
            <a:r>
              <a:rPr lang="en-US" altLang="zh-CN" dirty="0"/>
              <a:t>COVID-Extractor</a:t>
            </a:r>
            <a:endParaRPr lang="zh-CN" altLang="zh-CN" dirty="0"/>
          </a:p>
        </p:txBody>
      </p:sp>
      <p:sp>
        <p:nvSpPr>
          <p:cNvPr id="49" name="Google Shape;49;p7"/>
          <p:cNvSpPr txBox="1">
            <a:spLocks noGrp="1"/>
          </p:cNvSpPr>
          <p:nvPr>
            <p:ph type="body" idx="3"/>
          </p:nvPr>
        </p:nvSpPr>
        <p:spPr>
          <a:xfrm>
            <a:off x="163512" y="3487737"/>
            <a:ext cx="4041776" cy="449263"/>
          </a:xfrm>
          <a:prstGeom prst="rect">
            <a:avLst/>
          </a:prstGeom>
          <a:noFill/>
          <a:ln>
            <a:noFill/>
          </a:ln>
        </p:spPr>
        <p:txBody>
          <a:bodyPr spcFirstLastPara="1" wrap="square" lIns="0" tIns="0" rIns="0" bIns="0" anchor="t" anchorCtr="0">
            <a:noAutofit/>
          </a:bodyPr>
          <a:lstStyle/>
          <a:p>
            <a:pPr marL="0" lvl="0" indent="0"/>
            <a:r>
              <a:rPr lang="en-US" sz="1000" b="0" i="0" u="none" strike="noStrike" cap="none" dirty="0">
                <a:solidFill>
                  <a:srgbClr val="FFFFFF"/>
                </a:solidFill>
                <a:latin typeface="Arial" panose="020B0604020202090204"/>
                <a:ea typeface="Arial" panose="020B0604020202090204"/>
                <a:cs typeface="Arial" panose="020B0604020202090204"/>
                <a:sym typeface="Arial" panose="020B0604020202090204"/>
              </a:rPr>
              <a:t>Student: </a:t>
            </a:r>
            <a:r>
              <a:rPr lang="en-US" altLang="zh-CN" dirty="0"/>
              <a:t>Jerry Gou(jg6226), Chen Chen(cc6475),</a:t>
            </a:r>
            <a:r>
              <a:rPr lang="en-US" altLang="zh-CN" dirty="0" err="1"/>
              <a:t>Guokun</a:t>
            </a:r>
            <a:r>
              <a:rPr lang="en-US" altLang="zh-CN" dirty="0"/>
              <a:t> Liu(gl1870)</a:t>
            </a:r>
            <a:endParaRPr lang="en-US" altLang="zh-CN" dirty="0"/>
          </a:p>
          <a:p>
            <a:pPr marL="0" lvl="0" indent="0"/>
            <a:r>
              <a:rPr lang="en-US" sz="1000" b="0" i="0" u="none" strike="noStrike" cap="none" dirty="0">
                <a:solidFill>
                  <a:srgbClr val="FFFFFF"/>
                </a:solidFill>
                <a:latin typeface="Arial" panose="020B0604020202090204"/>
                <a:ea typeface="Arial" panose="020B0604020202090204"/>
                <a:cs typeface="Arial" panose="020B0604020202090204"/>
                <a:sym typeface="Arial" panose="020B0604020202090204"/>
              </a:rPr>
              <a:t>Advisor: </a:t>
            </a:r>
            <a:r>
              <a:rPr lang="en-US" altLang="zh-CN" b="1" dirty="0"/>
              <a:t>Juliana Freire</a:t>
            </a:r>
            <a:endParaRPr lang="en-US" altLang="zh-CN" b="1" dirty="0"/>
          </a:p>
          <a:p>
            <a:pPr marL="0" lvl="0" indent="0"/>
            <a:r>
              <a:rPr lang="en-US" sz="1000" b="0" i="0" u="none" strike="noStrike" cap="none" dirty="0">
                <a:solidFill>
                  <a:srgbClr val="FFFFFF"/>
                </a:solidFill>
                <a:latin typeface="Arial" panose="020B0604020202090204"/>
                <a:ea typeface="Arial" panose="020B0604020202090204"/>
                <a:cs typeface="Arial" panose="020B0604020202090204"/>
                <a:sym typeface="Arial" panose="020B0604020202090204"/>
              </a:rPr>
              <a:t>5/03/2018</a:t>
            </a:r>
            <a:endParaRPr sz="1000" b="0" i="0" u="none" strike="noStrike" cap="none" dirty="0">
              <a:solidFill>
                <a:srgbClr val="FFFFFF"/>
              </a:solidFill>
              <a:latin typeface="Arial" panose="020B0604020202090204"/>
              <a:ea typeface="Arial" panose="020B0604020202090204"/>
              <a:cs typeface="Arial" panose="020B0604020202090204"/>
              <a:sym typeface="Arial" panose="020B0604020202090204"/>
            </a:endParaRPr>
          </a:p>
        </p:txBody>
      </p:sp>
      <p:pic>
        <p:nvPicPr>
          <p:cNvPr id="50" name="Google Shape;50;p7"/>
          <p:cNvPicPr preferRelativeResize="0"/>
          <p:nvPr/>
        </p:nvPicPr>
        <p:blipFill rotWithShape="1">
          <a:blip r:embed="rId2"/>
          <a:srcRect/>
          <a:stretch>
            <a:fillRect/>
          </a:stretch>
        </p:blipFill>
        <p:spPr>
          <a:xfrm>
            <a:off x="257175" y="1338263"/>
            <a:ext cx="1465263" cy="22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635" y="786765"/>
            <a:ext cx="8376285" cy="3901440"/>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r>
              <a:rPr lang="en-US" b="1" i="0" u="none" strike="noStrike" cap="none" dirty="0">
                <a:solidFill>
                  <a:schemeClr val="dk1"/>
                </a:solidFill>
                <a:latin typeface="Calibri"/>
                <a:ea typeface="Calibri"/>
                <a:cs typeface="Calibri"/>
                <a:sym typeface="Calibri"/>
              </a:rPr>
              <a:t>Result(Sub-industry)</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Although the standard deviation of the stock price of the publishing industry is not large and it is one of the most stable industries, its degree of instability has increased more than 8 times compared with last year. </a:t>
            </a:r>
            <a:endParaRPr lang="en-US" sz="1800" b="1" i="0" u="none" strike="noStrike" cap="none" dirty="0">
              <a:solidFill>
                <a:schemeClr val="dk1"/>
              </a:solidFill>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pic>
        <p:nvPicPr>
          <p:cNvPr id="1073741830" name="officeArt object" descr="officeArt object"/>
          <p:cNvPicPr>
            <a:picLocks noChangeAspect="1"/>
          </p:cNvPicPr>
          <p:nvPr/>
        </p:nvPicPr>
        <p:blipFill>
          <a:blip r:embed="rId1"/>
          <a:stretch>
            <a:fillRect/>
          </a:stretch>
        </p:blipFill>
        <p:spPr>
          <a:xfrm>
            <a:off x="582295" y="2327275"/>
            <a:ext cx="5594350" cy="2567940"/>
          </a:xfrm>
          <a:prstGeom prst="rect">
            <a:avLst/>
          </a:prstGeom>
          <a:ln w="12700" cap="flat">
            <a:noFill/>
            <a:miter lim="4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634" y="698802"/>
            <a:ext cx="8443914" cy="3923204"/>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Limitation:</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The degree of </a:t>
            </a:r>
            <a:r>
              <a:rPr lang="en-US" sz="1800" dirty="0">
                <a:latin typeface="Calibri"/>
                <a:ea typeface="Calibri"/>
                <a:cs typeface="Calibri"/>
                <a:sym typeface="Calibri"/>
              </a:rPr>
              <a:t>volatility can only represent whether the stock price is stable, it can't directly reflect whether the epidemic's impact on these industries is positive or negative. For example, Internet &amp; Direct Marketing Retail is one the most affected sub-industry, but the trend of stock price changes of two companies in this sub-industry is completely opposite. Amazon reached its highest stock price now while Expedia's stock price is now only half that before the outbreak before the COVID-19.</a:t>
            </a:r>
            <a:endParaRPr lang="en-US" sz="1800" dirty="0">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Thus, we need more methods to analyze the impact of the epidemic on certain industries or specific companies which is exactly what my teammates are doing.</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3348990" y="1907540"/>
            <a:ext cx="3163570" cy="1740535"/>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4000" b="1" i="0" u="none" strike="noStrike" cap="none" dirty="0">
                <a:solidFill>
                  <a:schemeClr val="accent1"/>
                </a:solidFill>
                <a:effectLst>
                  <a:outerShdw blurRad="38100" dist="25400" dir="5400000" algn="ctr" rotWithShape="0">
                    <a:srgbClr val="6E747A">
                      <a:alpha val="43000"/>
                    </a:srgbClr>
                  </a:outerShdw>
                </a:effectLst>
                <a:latin typeface="Times New Roman" panose="02020703060505090304" charset="0"/>
                <a:ea typeface="Calibri"/>
                <a:cs typeface="Times New Roman" panose="02020703060505090304" charset="0"/>
                <a:sym typeface="Calibri"/>
              </a:rPr>
              <a:t>Thanks!</a:t>
            </a:r>
            <a:endParaRPr lang="en-US" sz="4000" b="1" i="0" u="none" strike="noStrike" cap="none" dirty="0">
              <a:solidFill>
                <a:schemeClr val="dk1"/>
              </a:solidFill>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12064" y="698802"/>
            <a:ext cx="8443914" cy="3923204"/>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Problem: </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1. How does COVID-19 affect the volatility of each industry?</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2. Which industries are more stable and which are not during the epidemic?</a:t>
            </a:r>
            <a:endParaRPr lang="en-US" sz="1800" b="1" i="0" u="none" strike="noStrike" cap="none" dirty="0">
              <a:solidFill>
                <a:schemeClr val="dk1"/>
              </a:solidFill>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2"/>
          <p:cNvSpPr txBox="1">
            <a:spLocks noGrp="1"/>
          </p:cNvSpPr>
          <p:nvPr>
            <p:ph type="body" idx="3"/>
          </p:nvPr>
        </p:nvSpPr>
        <p:spPr>
          <a:xfrm>
            <a:off x="6176963" y="228600"/>
            <a:ext cx="2740025" cy="265113"/>
          </a:xfrm>
          <a:prstGeom prst="rect">
            <a:avLst/>
          </a:prstGeom>
          <a:noFill/>
          <a:ln>
            <a:noFill/>
          </a:ln>
        </p:spPr>
        <p:txBody>
          <a:bodyPr spcFirstLastPara="1" wrap="square" lIns="0" tIns="0" rIns="0" bIns="0" anchor="t" anchorCtr="0">
            <a:noAutofit/>
          </a:bodyPr>
          <a:lstStyle/>
          <a:p>
            <a:pPr marL="0" lvl="0" indent="0"/>
            <a:r>
              <a:rPr lang="en-US" altLang="zh-CN" dirty="0"/>
              <a:t>Dataset</a:t>
            </a:r>
            <a:endParaRPr lang="en-US" altLang="zh-CN" dirty="0"/>
          </a:p>
        </p:txBody>
      </p:sp>
      <p:sp>
        <p:nvSpPr>
          <p:cNvPr id="122" name="Google Shape;122;p12"/>
          <p:cNvSpPr txBox="1"/>
          <p:nvPr/>
        </p:nvSpPr>
        <p:spPr>
          <a:xfrm>
            <a:off x="758357" y="1364534"/>
            <a:ext cx="7840177" cy="1802052"/>
          </a:xfrm>
          <a:prstGeom prst="rect">
            <a:avLst/>
          </a:prstGeom>
          <a:noFill/>
          <a:ln>
            <a:noFill/>
          </a:ln>
        </p:spPr>
        <p:txBody>
          <a:bodyPr spcFirstLastPara="1" wrap="square" lIns="91425" tIns="45700" rIns="91425" bIns="45700" anchor="t" anchorCtr="0">
            <a:noAutofit/>
          </a:bodyPr>
          <a:lstStyle/>
          <a:p>
            <a:pPr lvl="0"/>
            <a:r>
              <a:rPr lang="en-US" altLang="zh-CN" sz="2000" b="1" dirty="0"/>
              <a:t>1. Stock price dataset</a:t>
            </a:r>
            <a:endParaRPr lang="en-US" altLang="zh-CN" sz="2000" b="1" dirty="0"/>
          </a:p>
          <a:p>
            <a:pPr lvl="0"/>
            <a:endParaRPr lang="en-US" altLang="zh-CN" dirty="0"/>
          </a:p>
          <a:p>
            <a:pPr lvl="0"/>
            <a:r>
              <a:rPr lang="en-US" altLang="zh-CN" dirty="0"/>
              <a:t>Format: (</a:t>
            </a:r>
            <a:r>
              <a:rPr lang="en-US" altLang="zh-CN" b="1" i="1" dirty="0"/>
              <a:t>symbol</a:t>
            </a:r>
            <a:r>
              <a:rPr lang="en-US" altLang="zh-CN" i="1" dirty="0"/>
              <a:t>, open price, , high, ……,</a:t>
            </a:r>
            <a:r>
              <a:rPr lang="en-US" altLang="zh-CN" b="1" i="1" dirty="0"/>
              <a:t>close price </a:t>
            </a:r>
            <a:r>
              <a:rPr lang="en-US" altLang="zh-CN" i="1" dirty="0"/>
              <a:t>, …… , Attribute N)</a:t>
            </a:r>
            <a:endParaRPr lang="en-US" altLang="zh-CN" i="1" dirty="0"/>
          </a:p>
          <a:p>
            <a:pPr lvl="0"/>
            <a:endParaRPr lang="en-US" altLang="zh-CN" i="1" dirty="0"/>
          </a:p>
          <a:p>
            <a:pPr lvl="0"/>
            <a:r>
              <a:rPr lang="en-US" altLang="zh-CN" dirty="0"/>
              <a:t>Content: daily price of each stock</a:t>
            </a:r>
            <a:endParaRPr lang="zh-CN" altLang="zh-CN" dirty="0"/>
          </a:p>
        </p:txBody>
      </p:sp>
      <p:sp>
        <p:nvSpPr>
          <p:cNvPr id="3" name="文本框 2"/>
          <p:cNvSpPr txBox="1"/>
          <p:nvPr/>
        </p:nvSpPr>
        <p:spPr>
          <a:xfrm>
            <a:off x="188595" y="842645"/>
            <a:ext cx="2096135" cy="521970"/>
          </a:xfrm>
          <a:prstGeom prst="rect">
            <a:avLst/>
          </a:prstGeom>
          <a:noFill/>
        </p:spPr>
        <p:txBody>
          <a:bodyPr wrap="square" rtlCol="0">
            <a:spAutoFit/>
          </a:bodyPr>
          <a:p>
            <a:r>
              <a:rPr lang="en-US" altLang="zh-CN" sz="2800" b="1"/>
              <a:t>Datasets:</a:t>
            </a:r>
            <a:endParaRPr lang="en-US" altLang="zh-CN" sz="2800" b="1"/>
          </a:p>
        </p:txBody>
      </p:sp>
      <p:pic>
        <p:nvPicPr>
          <p:cNvPr id="5" name="图片 4" descr="Screen Shot 2020-05-10 at 12.41.27 PM"/>
          <p:cNvPicPr>
            <a:picLocks noChangeAspect="1"/>
          </p:cNvPicPr>
          <p:nvPr/>
        </p:nvPicPr>
        <p:blipFill>
          <a:blip r:embed="rId1"/>
          <a:stretch>
            <a:fillRect/>
          </a:stretch>
        </p:blipFill>
        <p:spPr>
          <a:xfrm>
            <a:off x="855345" y="2700655"/>
            <a:ext cx="7646035" cy="1993900"/>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2"/>
          <p:cNvSpPr txBox="1">
            <a:spLocks noGrp="1"/>
          </p:cNvSpPr>
          <p:nvPr>
            <p:ph type="body" idx="3"/>
          </p:nvPr>
        </p:nvSpPr>
        <p:spPr>
          <a:xfrm>
            <a:off x="6176963" y="228600"/>
            <a:ext cx="2740025" cy="265113"/>
          </a:xfrm>
          <a:prstGeom prst="rect">
            <a:avLst/>
          </a:prstGeom>
          <a:noFill/>
          <a:ln>
            <a:noFill/>
          </a:ln>
        </p:spPr>
        <p:txBody>
          <a:bodyPr spcFirstLastPara="1" wrap="square" lIns="0" tIns="0" rIns="0" bIns="0" anchor="t" anchorCtr="0">
            <a:noAutofit/>
          </a:bodyPr>
          <a:lstStyle/>
          <a:p>
            <a:pPr marL="0" lvl="0" indent="0"/>
            <a:r>
              <a:rPr lang="en-US" altLang="zh-CN" dirty="0"/>
              <a:t>Dataset</a:t>
            </a:r>
            <a:endParaRPr lang="en-US" altLang="zh-CN" dirty="0"/>
          </a:p>
        </p:txBody>
      </p:sp>
      <p:sp>
        <p:nvSpPr>
          <p:cNvPr id="122" name="Google Shape;122;p12"/>
          <p:cNvSpPr txBox="1"/>
          <p:nvPr/>
        </p:nvSpPr>
        <p:spPr>
          <a:xfrm>
            <a:off x="875197" y="962579"/>
            <a:ext cx="7840177" cy="1802052"/>
          </a:xfrm>
          <a:prstGeom prst="rect">
            <a:avLst/>
          </a:prstGeom>
          <a:noFill/>
          <a:ln>
            <a:noFill/>
          </a:ln>
        </p:spPr>
        <p:txBody>
          <a:bodyPr spcFirstLastPara="1" wrap="square" lIns="91425" tIns="45700" rIns="91425" bIns="45700" anchor="t" anchorCtr="0">
            <a:noAutofit/>
          </a:bodyPr>
          <a:lstStyle/>
          <a:p>
            <a:pPr lvl="0"/>
            <a:r>
              <a:rPr lang="en-US" altLang="zh-CN" sz="2000" b="1" dirty="0"/>
              <a:t>2. Stock Sector information dataset</a:t>
            </a:r>
            <a:endParaRPr lang="en-US" altLang="zh-CN" sz="2000" b="1" dirty="0"/>
          </a:p>
          <a:p>
            <a:pPr lvl="0"/>
            <a:endParaRPr lang="en-US" altLang="zh-CN" dirty="0"/>
          </a:p>
          <a:p>
            <a:pPr lvl="0"/>
            <a:r>
              <a:rPr lang="en-US" altLang="zh-CN" dirty="0"/>
              <a:t>Format: (</a:t>
            </a:r>
            <a:r>
              <a:rPr lang="en-US" altLang="zh-CN" b="1" i="1" dirty="0"/>
              <a:t>stock ticker</a:t>
            </a:r>
            <a:r>
              <a:rPr lang="en-US" altLang="zh-CN" i="1" dirty="0"/>
              <a:t>, Attribute 1, , Attribute 2, ……,</a:t>
            </a:r>
            <a:r>
              <a:rPr lang="en-US" altLang="zh-CN" b="1" i="1" dirty="0"/>
              <a:t>GICS sector </a:t>
            </a:r>
            <a:r>
              <a:rPr lang="en-US" altLang="zh-CN" i="1" dirty="0"/>
              <a:t>, …… , Attribute N)</a:t>
            </a:r>
            <a:endParaRPr lang="en-US" altLang="zh-CN" i="1" dirty="0"/>
          </a:p>
          <a:p>
            <a:pPr lvl="0"/>
            <a:endParaRPr lang="en-US" altLang="zh-CN" i="1" dirty="0"/>
          </a:p>
          <a:p>
            <a:pPr lvl="0"/>
            <a:r>
              <a:rPr lang="en-US" altLang="zh-CN" dirty="0"/>
              <a:t>Content: Information on each stock in the S &amp; P 500 (including Global Industry Classification Standard Sector information)</a:t>
            </a:r>
            <a:endParaRPr lang="zh-CN" altLang="zh-CN" dirty="0"/>
          </a:p>
        </p:txBody>
      </p:sp>
      <p:pic>
        <p:nvPicPr>
          <p:cNvPr id="4" name="图片 3" descr="图片包含 灯光, 白色, 显示器, 游戏机&#10;&#10;描述已自动生成"/>
          <p:cNvPicPr>
            <a:picLocks noChangeAspect="1"/>
          </p:cNvPicPr>
          <p:nvPr/>
        </p:nvPicPr>
        <p:blipFill>
          <a:blip r:embed="rId1"/>
          <a:stretch>
            <a:fillRect/>
          </a:stretch>
        </p:blipFill>
        <p:spPr>
          <a:xfrm>
            <a:off x="1640682" y="2645191"/>
            <a:ext cx="5340219" cy="2284314"/>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12064" y="698802"/>
            <a:ext cx="8443914" cy="3923204"/>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2800" b="1" i="0" u="none" strike="noStrike" cap="none" dirty="0">
                <a:solidFill>
                  <a:schemeClr val="dk1"/>
                </a:solidFill>
                <a:latin typeface="Calibri"/>
                <a:ea typeface="Calibri"/>
                <a:cs typeface="Calibri"/>
                <a:sym typeface="Calibri"/>
              </a:rPr>
              <a:t>Methodology</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b="1" i="0" u="none" strike="noStrike" cap="none" dirty="0">
                <a:solidFill>
                  <a:schemeClr val="dk1"/>
                </a:solidFill>
                <a:latin typeface="Calibri"/>
                <a:ea typeface="Calibri"/>
                <a:cs typeface="Calibri"/>
                <a:sym typeface="Calibri"/>
              </a:rPr>
              <a:t>1.</a:t>
            </a:r>
            <a:r>
              <a:rPr lang="en-US" sz="1800" b="1" i="0" u="none" strike="noStrike" cap="none" dirty="0">
                <a:solidFill>
                  <a:schemeClr val="dk1"/>
                </a:solidFill>
                <a:latin typeface="Calibri"/>
                <a:ea typeface="Calibri"/>
                <a:cs typeface="Calibri"/>
                <a:sym typeface="Calibri"/>
              </a:rPr>
              <a:t> Use the standard deviation of the stock prices of various companies during the epidemic to estimate the </a:t>
            </a:r>
            <a:r>
              <a:rPr lang="en-US" sz="1800" dirty="0">
                <a:latin typeface="Calibri"/>
                <a:ea typeface="Calibri"/>
                <a:cs typeface="Calibri"/>
                <a:sym typeface="Calibri"/>
              </a:rPr>
              <a:t>degree of </a:t>
            </a:r>
            <a:r>
              <a:rPr lang="en-US" sz="1800" b="1" i="0" u="none" strike="noStrike" cap="none" dirty="0">
                <a:solidFill>
                  <a:schemeClr val="dk1"/>
                </a:solidFill>
                <a:latin typeface="Calibri"/>
                <a:ea typeface="Calibri"/>
                <a:cs typeface="Calibri"/>
                <a:sym typeface="Calibri"/>
              </a:rPr>
              <a:t>instability of each industry. </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Greater </a:t>
            </a:r>
            <a:r>
              <a:rPr lang="en-US" sz="1800" dirty="0">
                <a:latin typeface="Calibri"/>
                <a:ea typeface="Calibri"/>
                <a:cs typeface="Calibri"/>
                <a:sym typeface="Calibri"/>
              </a:rPr>
              <a:t>standard deviation means higher volatility.</a:t>
            </a:r>
            <a:endParaRPr lang="en-US" sz="1800" b="1" i="0" u="none" strike="noStrike" cap="none" dirty="0">
              <a:solidFill>
                <a:schemeClr val="dk1"/>
              </a:solidFill>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pic>
        <p:nvPicPr>
          <p:cNvPr id="2" name="334E55B0-647D-440b-865C-3EC943EB4CBC-1" descr="wpsoffice"/>
          <p:cNvPicPr>
            <a:picLocks noChangeAspect="1"/>
          </p:cNvPicPr>
          <p:nvPr/>
        </p:nvPicPr>
        <p:blipFill>
          <a:blip r:embed="rId1"/>
          <a:stretch>
            <a:fillRect/>
          </a:stretch>
        </p:blipFill>
        <p:spPr>
          <a:xfrm>
            <a:off x="3378200" y="2249170"/>
            <a:ext cx="2204720" cy="16306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634" y="698802"/>
            <a:ext cx="8443914" cy="3923204"/>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2800" b="1" i="0" u="none" strike="noStrike" cap="none" dirty="0">
                <a:solidFill>
                  <a:schemeClr val="dk1"/>
                </a:solidFill>
                <a:latin typeface="Calibri"/>
                <a:ea typeface="Calibri"/>
                <a:cs typeface="Calibri"/>
                <a:sym typeface="Calibri"/>
              </a:rPr>
              <a:t>Methodology</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b="1" i="0" u="none" strike="noStrike" cap="none" dirty="0">
                <a:solidFill>
                  <a:schemeClr val="dk1"/>
                </a:solidFill>
                <a:latin typeface="Calibri"/>
                <a:ea typeface="Calibri"/>
                <a:cs typeface="Calibri"/>
                <a:sym typeface="Calibri"/>
              </a:rPr>
              <a:t>2.</a:t>
            </a:r>
            <a:r>
              <a:rPr lang="en-US" sz="1800" b="1" i="0" u="none" strike="noStrike" cap="none" dirty="0">
                <a:solidFill>
                  <a:schemeClr val="dk1"/>
                </a:solidFill>
                <a:latin typeface="Calibri"/>
                <a:ea typeface="Calibri"/>
                <a:cs typeface="Calibri"/>
                <a:sym typeface="Calibri"/>
              </a:rPr>
              <a:t> </a:t>
            </a:r>
            <a:r>
              <a:rPr lang="en-US" sz="1800" i="0" u="none" strike="noStrike" cap="none" dirty="0">
                <a:latin typeface="Calibri"/>
                <a:ea typeface="Calibri"/>
                <a:cs typeface="Calibri"/>
                <a:sym typeface="Calibri"/>
              </a:rPr>
              <a:t>Compare the degree of instability of each industry with that of the same period last year to find which industries are more affected by COVID-19.</a:t>
            </a:r>
            <a:endParaRPr lang="en-US" sz="1800" i="0" u="none" strike="noStrike" cap="none" dirty="0">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i="0" u="none" strike="noStrike" cap="none" dirty="0">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i="0" u="none" strike="noStrike" cap="none" dirty="0">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i="0" u="none" strike="noStrike" cap="none" dirty="0">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i="0" u="none" strike="noStrike" cap="none" dirty="0">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i="0" u="none" strike="noStrike" cap="none" dirty="0">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i="0" u="none" strike="noStrike" cap="none" dirty="0">
                <a:latin typeface="Calibri"/>
                <a:ea typeface="Calibri"/>
                <a:cs typeface="Calibri"/>
                <a:sym typeface="Calibri"/>
              </a:rPr>
              <a:t>       is the </a:t>
            </a:r>
            <a:r>
              <a:rPr lang="en-US" sz="1800" dirty="0">
                <a:latin typeface="Calibri"/>
                <a:ea typeface="Calibri"/>
                <a:cs typeface="Calibri"/>
                <a:sym typeface="Calibri"/>
              </a:rPr>
              <a:t>degree of </a:t>
            </a:r>
            <a:r>
              <a:rPr lang="en-US" sz="1800" i="0" u="none" strike="noStrike" cap="none" dirty="0">
                <a:latin typeface="Calibri"/>
                <a:ea typeface="Calibri"/>
                <a:cs typeface="Calibri"/>
                <a:sym typeface="Calibri"/>
              </a:rPr>
              <a:t>instability of industry i during the epidemic and      is the </a:t>
            </a:r>
            <a:r>
              <a:rPr lang="en-US" sz="1800" dirty="0">
                <a:latin typeface="Calibri"/>
                <a:ea typeface="Calibri"/>
                <a:cs typeface="Calibri"/>
                <a:sym typeface="Calibri"/>
              </a:rPr>
              <a:t>degree of</a:t>
            </a:r>
            <a:r>
              <a:rPr lang="en-US" sz="1800" i="0" u="none" strike="noStrike" cap="none" dirty="0">
                <a:latin typeface="Calibri"/>
                <a:ea typeface="Calibri"/>
                <a:cs typeface="Calibri"/>
                <a:sym typeface="Calibri"/>
              </a:rPr>
              <a:t> instability of industry i during the same time of last year.</a:t>
            </a:r>
            <a:endParaRPr lang="en-US" sz="1800" i="0" u="none" strike="noStrike" cap="none" dirty="0">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pic>
        <p:nvPicPr>
          <p:cNvPr id="3" name="334E55B0-647D-440b-865C-3EC943EB4CBC-2" descr="wpsoffice"/>
          <p:cNvPicPr>
            <a:picLocks noChangeAspect="1"/>
          </p:cNvPicPr>
          <p:nvPr/>
        </p:nvPicPr>
        <p:blipFill>
          <a:blip r:embed="rId1"/>
          <a:stretch>
            <a:fillRect/>
          </a:stretch>
        </p:blipFill>
        <p:spPr>
          <a:xfrm>
            <a:off x="3688715" y="2590800"/>
            <a:ext cx="1067435" cy="726440"/>
          </a:xfrm>
          <a:prstGeom prst="rect">
            <a:avLst/>
          </a:prstGeom>
        </p:spPr>
      </p:pic>
      <p:pic>
        <p:nvPicPr>
          <p:cNvPr id="5" name="334E55B0-647D-440b-865C-3EC943EB4CBC-3" descr="wpsoffice"/>
          <p:cNvPicPr>
            <a:picLocks noChangeAspect="1"/>
          </p:cNvPicPr>
          <p:nvPr/>
        </p:nvPicPr>
        <p:blipFill>
          <a:blip r:embed="rId2"/>
          <a:stretch>
            <a:fillRect/>
          </a:stretch>
        </p:blipFill>
        <p:spPr>
          <a:xfrm>
            <a:off x="310515" y="3598545"/>
            <a:ext cx="241300" cy="257175"/>
          </a:xfrm>
          <a:prstGeom prst="rect">
            <a:avLst/>
          </a:prstGeom>
        </p:spPr>
      </p:pic>
      <p:pic>
        <p:nvPicPr>
          <p:cNvPr id="6" name="334E55B0-647D-440b-865C-3EC943EB4CBC-4" descr="wpsoffice"/>
          <p:cNvPicPr>
            <a:picLocks noChangeAspect="1"/>
          </p:cNvPicPr>
          <p:nvPr/>
        </p:nvPicPr>
        <p:blipFill>
          <a:blip r:embed="rId3"/>
          <a:stretch>
            <a:fillRect/>
          </a:stretch>
        </p:blipFill>
        <p:spPr>
          <a:xfrm>
            <a:off x="7568565" y="3569335"/>
            <a:ext cx="224790" cy="2863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12064" y="698802"/>
            <a:ext cx="8443914" cy="3923204"/>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Challenge: </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The price of the stock is influenced by too many factors, and it is almost impossible to predict the price of the stock. Moreover, it is difficult to find the relationship between the stock price and the number of cases of COVID-19.</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r>
              <a:rPr lang="en-US" sz="1800" b="1" i="0" u="none" strike="noStrike" cap="none" dirty="0">
                <a:solidFill>
                  <a:schemeClr val="dk1"/>
                </a:solidFill>
                <a:latin typeface="Calibri"/>
                <a:ea typeface="Calibri"/>
                <a:cs typeface="Calibri"/>
                <a:sym typeface="Calibri"/>
              </a:rPr>
              <a:t>In this case, I changed my perspective and started to analyze the impact of the epidemic on the stock market by observing the </a:t>
            </a:r>
            <a:r>
              <a:rPr lang="en-US" sz="1800" dirty="0">
                <a:latin typeface="Calibri"/>
                <a:ea typeface="Calibri"/>
                <a:cs typeface="Calibri"/>
                <a:sym typeface="Calibri"/>
              </a:rPr>
              <a:t>volatility of each industry.</a:t>
            </a:r>
            <a:r>
              <a:rPr lang="en-US" sz="1800" b="1" i="0" u="none" strike="noStrike" cap="none" dirty="0">
                <a:solidFill>
                  <a:schemeClr val="dk1"/>
                </a:solidFill>
                <a:latin typeface="Calibri"/>
                <a:ea typeface="Calibri"/>
                <a:cs typeface="Calibri"/>
                <a:sym typeface="Calibri"/>
              </a:rPr>
              <a:t> </a:t>
            </a:r>
            <a:endParaRPr lang="en-US" sz="1800" b="1" i="0" u="none" strike="noStrike" cap="none" dirty="0">
              <a:solidFill>
                <a:schemeClr val="dk1"/>
              </a:solidFill>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10795" y="732155"/>
            <a:ext cx="5713730" cy="3901440"/>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r>
              <a:rPr lang="en-US" b="1" i="0" u="none" strike="noStrike" cap="none" dirty="0">
                <a:solidFill>
                  <a:schemeClr val="dk1"/>
                </a:solidFill>
                <a:latin typeface="Calibri"/>
                <a:ea typeface="Calibri"/>
                <a:cs typeface="Calibri"/>
                <a:sym typeface="Calibri"/>
              </a:rPr>
              <a:t>Result:</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pic>
        <p:nvPicPr>
          <p:cNvPr id="1073741825" name="officeArt object" descr="Fig 3-1&#10;"/>
          <p:cNvPicPr>
            <a:picLocks noChangeAspect="1"/>
          </p:cNvPicPr>
          <p:nvPr/>
        </p:nvPicPr>
        <p:blipFill>
          <a:blip r:embed="rId1"/>
          <a:stretch>
            <a:fillRect/>
          </a:stretch>
        </p:blipFill>
        <p:spPr>
          <a:xfrm>
            <a:off x="536575" y="1261745"/>
            <a:ext cx="5166360" cy="2619375"/>
          </a:xfrm>
          <a:prstGeom prst="rect">
            <a:avLst/>
          </a:prstGeom>
          <a:ln w="12700" cap="flat">
            <a:noFill/>
            <a:miter lim="400000"/>
            <a:headEnd/>
            <a:tailEnd/>
          </a:ln>
          <a:effectLst/>
        </p:spPr>
      </p:pic>
      <p:sp>
        <p:nvSpPr>
          <p:cNvPr id="3" name="文本框 2"/>
          <p:cNvSpPr txBox="1"/>
          <p:nvPr/>
        </p:nvSpPr>
        <p:spPr>
          <a:xfrm>
            <a:off x="5982335" y="1344930"/>
            <a:ext cx="2559685" cy="3415030"/>
          </a:xfrm>
          <a:prstGeom prst="rect">
            <a:avLst/>
          </a:prstGeom>
          <a:noFill/>
        </p:spPr>
        <p:txBody>
          <a:bodyPr wrap="square" rtlCol="0">
            <a:spAutoFit/>
          </a:bodyPr>
          <a:p>
            <a:r>
              <a:rPr lang="zh-CN" altLang="en-US" sz="1800"/>
              <a:t>If we focus on the standard deviation of each industry, Consumer Staples and Utilities related companies are the most stable during the outbreak of COVID-19 and Consumer Discretionary related companies show extreme instability.</a:t>
            </a:r>
            <a:endParaRPr lang="zh-CN"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10795" y="732155"/>
            <a:ext cx="5713730" cy="3901440"/>
          </a:xfrm>
          <a:prstGeom prst="rect">
            <a:avLst/>
          </a:prstGeom>
          <a:noFill/>
          <a:ln>
            <a:noFill/>
          </a:ln>
        </p:spPr>
        <p:txBody>
          <a:bodyPr spcFirstLastPara="1" wrap="square" lIns="0" tIns="0" rIns="0" bIns="0" anchor="t" anchorCtr="0">
            <a:noAutofit/>
          </a:bodyPr>
          <a:lstStyle/>
          <a:p>
            <a:pPr marL="228600" marR="0" lvl="0" indent="-1905" algn="l" rtl="0">
              <a:lnSpc>
                <a:spcPct val="100000"/>
              </a:lnSpc>
              <a:spcBef>
                <a:spcPts val="0"/>
              </a:spcBef>
              <a:spcAft>
                <a:spcPts val="0"/>
              </a:spcAft>
              <a:buClr>
                <a:srgbClr val="000000"/>
              </a:buClr>
              <a:buSzPts val="1400"/>
              <a:buFont typeface="Arial" panose="020B0604020202090204"/>
              <a:buNone/>
            </a:pPr>
            <a:r>
              <a:rPr lang="en-US" b="1" i="0" u="none" strike="noStrike" cap="none" dirty="0">
                <a:solidFill>
                  <a:schemeClr val="dk1"/>
                </a:solidFill>
                <a:latin typeface="Calibri"/>
                <a:ea typeface="Calibri"/>
                <a:cs typeface="Calibri"/>
                <a:sym typeface="Calibri"/>
              </a:rPr>
              <a:t>Result:</a:t>
            </a: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a:p>
            <a:pPr marL="228600" marR="0" lvl="0" indent="-1905" algn="l" rtl="0">
              <a:lnSpc>
                <a:spcPct val="100000"/>
              </a:lnSpc>
              <a:spcBef>
                <a:spcPts val="0"/>
              </a:spcBef>
              <a:spcAft>
                <a:spcPts val="0"/>
              </a:spcAft>
              <a:buClr>
                <a:srgbClr val="000000"/>
              </a:buClr>
              <a:buSzPts val="1400"/>
              <a:buFont typeface="Arial" panose="020B0604020202090204"/>
              <a:buNone/>
            </a:pPr>
            <a:endParaRPr lang="en-US" sz="1800" b="1" i="0" u="none" strike="noStrike" cap="none" dirty="0">
              <a:solidFill>
                <a:schemeClr val="dk1"/>
              </a:solidFill>
              <a:latin typeface="Calibri"/>
              <a:ea typeface="Calibri"/>
              <a:cs typeface="Calibri"/>
              <a:sym typeface="Calibri"/>
            </a:endParaRPr>
          </a:p>
        </p:txBody>
      </p:sp>
      <p:sp>
        <p:nvSpPr>
          <p:cNvPr id="99" name="Google Shape;99;p11"/>
          <p:cNvSpPr txBox="1">
            <a:spLocks noGrp="1"/>
          </p:cNvSpPr>
          <p:nvPr>
            <p:ph type="body" idx="2"/>
          </p:nvPr>
        </p:nvSpPr>
        <p:spPr>
          <a:xfrm>
            <a:off x="6176711" y="228989"/>
            <a:ext cx="2740741" cy="26511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400"/>
              <a:buFont typeface="Arial" panose="020B0604020202090204"/>
              <a:buNone/>
            </a:pPr>
            <a:r>
              <a:rPr lang="en-US" sz="1400" b="1" i="0" u="none" strike="noStrike" cap="none">
                <a:solidFill>
                  <a:schemeClr val="lt1"/>
                </a:solidFill>
                <a:latin typeface="Arial" panose="020B0604020202090204"/>
                <a:ea typeface="Arial" panose="020B0604020202090204"/>
                <a:cs typeface="Arial" panose="020B0604020202090204"/>
                <a:sym typeface="Arial" panose="020B0604020202090204"/>
              </a:rPr>
              <a:t>Problem</a:t>
            </a: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a:p>
            <a:pPr marL="0" marR="0" lvl="0" indent="0" algn="r" rtl="0">
              <a:lnSpc>
                <a:spcPct val="100000"/>
              </a:lnSpc>
              <a:spcBef>
                <a:spcPts val="0"/>
              </a:spcBef>
              <a:spcAft>
                <a:spcPts val="0"/>
              </a:spcAft>
              <a:buClr>
                <a:srgbClr val="000000"/>
              </a:buClr>
              <a:buSzPts val="1400"/>
              <a:buFont typeface="Arial" panose="020B0604020202090204"/>
              <a:buNone/>
            </a:pPr>
            <a:endParaRPr sz="1400" b="1"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
        <p:nvSpPr>
          <p:cNvPr id="3" name="文本框 2"/>
          <p:cNvSpPr txBox="1"/>
          <p:nvPr/>
        </p:nvSpPr>
        <p:spPr>
          <a:xfrm>
            <a:off x="5982335" y="1344930"/>
            <a:ext cx="2559685" cy="3138170"/>
          </a:xfrm>
          <a:prstGeom prst="rect">
            <a:avLst/>
          </a:prstGeom>
          <a:noFill/>
        </p:spPr>
        <p:txBody>
          <a:bodyPr wrap="square" rtlCol="0">
            <a:spAutoFit/>
          </a:bodyPr>
          <a:p>
            <a:r>
              <a:rPr lang="en-US" altLang="zh-CN" sz="1800"/>
              <a:t>C</a:t>
            </a:r>
            <a:r>
              <a:rPr lang="zh-CN" altLang="en-US" sz="1800"/>
              <a:t>ompared with last year's data, all industries have been affected and show greater volatility during the epidemic, especially the energy industry and the financial industry which have shown greater instability.</a:t>
            </a:r>
            <a:endParaRPr lang="zh-CN" altLang="en-US" sz="1800"/>
          </a:p>
        </p:txBody>
      </p:sp>
      <p:pic>
        <p:nvPicPr>
          <p:cNvPr id="1073741828" name="officeArt object" descr="officeArt object"/>
          <p:cNvPicPr>
            <a:picLocks noChangeAspect="1"/>
          </p:cNvPicPr>
          <p:nvPr/>
        </p:nvPicPr>
        <p:blipFill>
          <a:blip r:embed="rId1"/>
          <a:stretch>
            <a:fillRect/>
          </a:stretch>
        </p:blipFill>
        <p:spPr>
          <a:xfrm>
            <a:off x="308610" y="1344930"/>
            <a:ext cx="5493385" cy="2785745"/>
          </a:xfrm>
          <a:prstGeom prst="rect">
            <a:avLst/>
          </a:prstGeom>
          <a:ln w="12700" cap="flat">
            <a:noFill/>
            <a:miter lim="400000"/>
            <a:headEnd/>
            <a:tailEnd/>
          </a:ln>
          <a:effectLst/>
        </p:spPr>
      </p:pic>
    </p:spTree>
  </p:cSld>
  <p:clrMapOvr>
    <a:masterClrMapping/>
  </p:clrMapOvr>
</p:sld>
</file>

<file path=ppt/theme/theme1.xml><?xml version="1.0" encoding="utf-8"?>
<a:theme xmlns:a="http://schemas.openxmlformats.org/drawingml/2006/main"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RjYzJsbmJXRmZhVDFjYzNGeWRIdGNabkpoWTNzeGZYdHVmWHRjYzNWdFgzdHJQVEY5WG00b2VGOXBMVnhpWVhKN2VIMHBYako5ZlZ4ZENseGJVMTlwSUQwZ1hHWnlZV043WEhOMWJWOTdhVDB4ZlY1dUlGeHphV2R0WVY5cGZYdHVmVnhkIiwKICAgIkxhdGV4SW1nQmFzZTY0IiA6ICJpVkJPUncwS0dnb0FBQUFOU1VoRVVnQUFBeE1BQUFKR0NBTUFBQUFYc0NpU0FBQUFWMUJNVkVYLy8vOEFBQUFBQUFBQUFBQUFBQUFBQUFBQUFBQUFBQUFBQUFBQUFBQUFBQUFBQUFBQUFBQUFBQUFBQUFBQUFBQUFBQUFBQUFBQUFBQUFBQUFBQUFBQUFBQUFBQUFBQUFBQUFBQUFBQUFBQUFBQUFBQUFBQUJjUGVjRUFBQUFISFJTVGxNQUVHYVozZTlVUkxzeWlTTE5xM2JiaGRtVDM1dlI1YUhwcit1eDhSd1VOUUFBQUFsd1NGbHpBQUFPeEFBQURzUUJsU3NPR3dBQUlBQkpSRUZVZUFIdG5lbUNnNkNTaGJOb1lyYStzOTFaZmYvbkhLb1FCUVFDQnBXRWt4L2RpUXZMQndlcUFQRndxTzd6dVBvL1BUNGdVSjBpRGljVU9nZ0VDZFNuaVM3SUF5ZEJvRDVOUEZIb0lCQWtVS1VtN3ZYbEdqa0dBVDhCMFU5QUUzNDhPRk1oQVdpaXdrSkhsb01Fb0lrZ0hweXNrQUEwVVdHaEk4dEJBdEJFRUE5T1ZrZ0FtcWl3MEpIbElBRm9Jb2dISnlza0FFMVVXT2pJY3BBQU5CSEVnNU1WRW9BbUtpeDBaRGxJQUpvSTRzSEpDZ2xBRXhVV09ySWNKQUJOQlBIZ1pJVUVvSWtLQ3gxWkRoS0FKb0o0Y0xKQ0F0QkVoWVdPTEFjSlFCTkJQRGhaSVFGb29zSkNSNWFEQktDSklCNmNySkFBTkZGaG9TUExRUUxRUkJBUFRsWklBSnFvc05DUjVTQUJhQ0tJQnljckpBQk5WRmpveUhLUUFEUVJ4SU9URlJLQUppb3NkR1E1U0FDYUNPTEJ5UW9KUUJNVkZqcXlIQ1FBVFFUeDRHU0ZCS0NKQ2dzZFdRNFNnQ2FDZUhDeVFnTFFSSVdGaml3SENVQVRRVHc0V1NFQmFLTENRa2VXZ3dTZ2lTQWVuS3lRQURSUllhRWp5MEVDMEVRUUQwNVdTQUNhcUxEUWtlVWdnZkkwY1cvNjV2VlFpYjZkbjIzZlBzODNkUUQvUVdCbEFxVnA0dGowejA2OHcvek0rYjZKcjAzM2FzU0IxOG9nRUR3SURBUkswMFRYL3gwT0Y2RUJlbXYzbjlER2tSSjZoeWlHOHNLLzlRa1Vwb21yN0ErRUJQcmo0ZFUvbFEwbGt0bGYxNmVCR0VEZ2NDaE1FMTNQS21pRkJFN252aHRMQ0IzRmlBSmYxaVpRbGlZZS9aTXpUUDFFcTBuaWNCSUhtclZaSUh3UUlBSmxhZUpPM3NUaGNDUk45QzI3RXZTYlBZdStsMS94RndUV0pmQ1B2ditYZFdOSUNiMlJwdE9WTmFIN0QyZlNTRXBJdUJZRWxoTDQxNUkwY1J6c0kvSWVkTXZwY0tEaFdXbFdMYzBvN2dPQlNBSkYyVTZQbGswbk11aDYyV09vWEpEVGpSa0tSUVAvVnlWUWxDWlVUa2tTaGdJZWRPU2tUdU0vQ0t4Sm9FUk4zRWdCRnozWFl2TE82amowcy9nT0Fqa0psS2dKVm9BMjZDVGRDYmpZT2NzZFlma0psS2dKY3FqTnlRanFKdVFLS0g5T2NBWUU4aEFvVVJNekJkQ01YWStWc1hsS0hLRzhJMUNnSnRpaE50d0o2amhnT3IwclNwelBSS0JBVFhDdm9Mc1RQSzFONjJUeEFZRU5DQlNvaVpmb0ZReDNRak9kL2hwZExCdndRUlQxRVNoUUV6US9aempVSW8xS0pGajBWRjhWM1R6SEgydmkxcmJxSVljOGlaKzVFNXJwZERGWGZPU0pFS0dBZ0VIZ1UwM1FjajNESHpaQ1gvS0RMU1ZkWnRxRVhZY0hpNVlneFQxSkJEN1R4SkhXcTJiV0JMa1R4aUFUeFNIOWk1c3lvWkt5aUl0QklJbkFKNW80L3BIcG4xc1RzK1YrMHpOMlRXYjVKWkhDeGJVUVdLeUp4NGxtRGZpVDFYWmk3OEVJa1hZc1lKLzdiaTRNcktXSWtNK05DU3pReE9WODdtaDNtZkZqMU9CUDAwOEtFUHNUNkI4UkdUMDdJYllzMEkvaU93aXNRMkNCSnRpSEVCVzN2VC9FM2VLVFZSUGtZbHQxL3lITUtkcjBhZHF5WUIwV0NCVUVpTUFTVGJSTjh6eWZhUDNSQ3BvNHZOcVgyVTJJZU83UHZ1MzBaMUVwNmZpQXdDb0VGbWhDUzhjYW10Q0N4MWNRMklFQU5MRURkRVJaTkFGb291amlRZUoySUFCTjdBQWRVUlpOQUpvb3VuaVF1QjBJUUJNN1FFZVVSUk9BSm9vdUhpUnVCd0xReEE3UUVXWFJCS0NKb29zSGlkdUJBRFN4QTNSRVdUUUJhS0xvNGtIaWRpQUFUZXdBSFZFV1RRQ2FLTHA0a0xnZENFQVRPMEJIbEVVVGdDYUtMaDRrYmdjQzBNUU8wQkZsMFFTZ2lhS0xCNG5iZ1FBMHNRTjBSRmswQVdpaTZPSkI0bllnQUUzc0FCMVJGazBBbWlpNmVKQzRIUWhBRXp0QVI1UkZFNEFtaWk0ZUpHNEhBdERFRHRBUlpkRUV0dElFN2VXMytnZXZnU3k2cm4xTDRyYlNCTDJuWXZYUDYxdW9JNTBsRTloS0U3dzE4dXFpbUcycVdUSjZwSzFRQWx0cDRyYTZIaWlDdjBJcEkxbmZSR0FyVFJ6b3pTclRKOW5LT1I0Zmo4ZjFjdnE3V3h2OVQyR0tiOGI3amI2cEdKRFdnZ2hzcG9saEQzSlZoVThmTVRqZUx2Zk81YlZuM2ZiL295VGk1cThsOEkrKy83ZmxpUmVLRXArNGluZzA2N0QrRnNlRkNUaGV6c2E3WVVSU3JEZFhMQXdZdDFWTjROLzcvaitXQTBqUnhNRjBzNDIzd2k5UHdmSFBsQVdHWTVlenhKMlN3RC83L3I2Y1JaSW1EdW9GUjl5NW1LK0ZYNTZFdytGMjEzcWdaRWZsazVoeDcwOFMyTTZmRVBqTUpqM081SXFpUHJ5QWxjU0c0ZGdvWXJqSVQyQlRUVHhrRDZIK1puQXB4b3lOdzFvZjlIcGpZUGhTTllGTk5YR2dGemhPbjZ3T3NYeDlQWVpqcTY3TmVUSy9yU2JFKzN6MVQ5NDIvU3JkaW93bVdSN0VDT1hMQ0d5c0NjdWx5UHNxMDZQSURJWmp2NndDRnBqY3JUVmhydkZvTTN2RTNBMWhPTGJBZXZaTlNkcGFFNGMvM1hqSy9ocDRjclV4SFB0TkZiREF0T2JRUk5vNmpjNFFSZTVWZTlSVFpPNThDaXkxN0VtNm5wL0NHMnVlOTd6V2JQWjBiaExnWjVxUUV3NXA5ZHBhNDVIYjBoR1NlK3U2WDVwcWl2N1JSclJZSjIzU3M3MVgzNlI4cGduWjVKL1QxR3MrWHBUYnBSQmUvTHZWc2VlK3pUazFrcGI3cmE5dTN0cW5EOUd5Tlg5WHNlejRMdHU0Q0JWdG5ZdE40L3RFRXpkbEJwM1NtcFp4Zm8wbGxkdjhGeE9ENFVJVjVsWHV6bW5USWt1TDdOajB6MkR4aUZHUFp1UWh2YjNjUlpLVzR0MnZYcUNKNC8xK1ByODZZNjEyMDcxZTUvTTlYQm5IeklwSXRVL2tUZVBkNzc3YysrRDZRaUhrYWl3blFpV2VoRzhDb2hDbk8rMjBIQmVzV3hSTE5LSFZaK3RyOTY2K3l2TXJydkdnQ05wUVB5QXluRnVFY1puZTdTcnFDTFJhYjZYamFhMnZsNVp0WlloTUpzczAwYlpOOHpRL1RkT0tGc2NNM1B0cmxXWGpZMngvZ2VGWVlUaTlkY0hIZ0g3a2k2RHRYVVlqemxsNjRUa2UrK0NQa0lqTHhnSk54QVVjdm1xbFplTkRwRmV2Y1NSY21WamRoalB3VldkRnJuM1dVRGRic3k4NzhiU3h4SytpOFRheE8ybkNXdU94MVJvbE1neXNadkV0b1YrNFFJd251U3Y1VVFCcHJZNVRWQWxoYmYxQ3RoZm1ZUzlOck94U3VHblExRWlWbGpMUkhzZVdkRGJTcFRiMUlvY0ZhMnc2QmpKN2FXTE5aZU42b1J2ZlJXYTloclZ4NGMvOUVHT3N6cFpmZXRRbUZMbWd2NTRabkZsaDc2YUpWWmVOejdMSkI2aXdheTFxMFVOYUpoSWprZDIxNldMSkFSQ3ZTK1ptKzB0SDk5T0V0Y1pqL1RJZzJ6bHh5djEzU3ByYUE1ZjF4RFBYcGpzbit3blh4YitESTVpVC9UUnhrTGFzS0N2K1pGL2pNY3QyM2NzRFJlVTNUU1RKNTlIMWplVml5Ym5zV2p0VWdXVkhUYXk4Yk56V0JFbndaN29KYzgzWTBLeU0vMXdEcjJRUm1mMkJEVWo5NWhVNzc5YU1xWXQvOGYrZW1yQzJCalJIUDdMRHBxTCttY0dVZEUzUTZIZGNSV2RwL1V6cnNhQWU3YW9KeTZWWTFZVDlxVzdpOERpSFBwWXhKS3NGbVVReHpVNzFwdE91dHRQaFlEWjN6dEhDQlRwMzNrTGR4S3FpYzhaYTBFR2Vub3RJRHo5TFVYTTNzYk1tckswQlhYWndSQ25HWEVJMVlsWE54U1JpMzJ0b2pPRzlSOEdqVG5GRzFyN1pXUy8yWFcwbmtTMFJ2L1p4ZHZwWk1rOFdnV3VBUGt2ZzN4RUlkY3F1b1NjajlUeGhVZEVqVjBibWh4OTdhMktyTlI0MERsL3g4Q0tYTmpVKzd4aHdHMVcxamJudldDd1hsSndob3VLaXoxcm1EWG5ZYjl0SVY1dnhTOGZJcFhyVFYvSjY1ZlduVDh1bXVuYy9jYkRXZUt6azNGRlp2NmtPWlpkVGp0UlI4eE51ZE1qQ2JDdnZKUXJvSjFiY2JWeXJSNktzNjNyaVZNdjcrSlh0MUZDTlo5SDh6QnpPbU8vVUwvdjNFMXVzOGVBeDMxUTB2M2M5T1ZXQktRcVNoTGtjOFBjUXhPU29BRTFZYXp6V01QdnBrWUExd28waFhOQTFOQnJyci9Ra2llcnRTeXF0RWpSeDRCVTJva1RrWjRWeUVibDhXOXlQZTlmMFRhY05CejlvdjZQbTlYNU1mNTlxbjU1Z3F2VzlMN0YwTXNxN1BwN09qYlpKR29VNWZKcFNVZm55N0Q1ZWhDYXNOUjVSSmVQT2p1Y29sVm00dk9SZVZWelV5cnFnemtYc3V5QSs2b2duOUYwT0wwa3dyMFQyT0JSQ0VzMjdnVnJLNk5Wc3dBalA5UG1OdWI0aU5HR3Q4Y2krYkp6ZENVOWRrQldhYXNSSlZBbCtzNHMwTDdxKzViM2NxQktzTkJyMmdaaVdKWmhxcjlZUmF2R0xFU2Q5bTZmVDJhMlBHN2trZ1k4VzR2ZCtMVU1UMWh2bC9UYnZNdEQ4aEhIb1ZqRlVxNm9LRFVmU0dwT1hja0JPWkhnRkJSVUtlYVZ6Q3hOTU5kcTVnRWJrMmpqZXVDZjM1S1BhZmsyc1lQYXVCREFVYkNHYXNOWjRaRFpXcUxzUERjemY5UTFreVZxNkNKRU9Qam5QWXIxMVJrS0lWemkzTk1Ia1pMdnNHeUVKc3pvNzNZNEh0UTc4YVRXSFl0cm1xMWpQSzdFRVN0R0V0Y1lqYjd0TTFUelE5NXgwU2ZDeXhFWlkzdEo0a0E4bm00MW9JdUw4bHk5T01BdDhuaDRoQ2RWTnlwTTMxU0xvMTRwZE5QbHpsdjdlWlhBc3NoVFY4WFpOLzdqTk96M0p5NzZYb29sMTNpZy9NS0dpOUxzRVFvNjZWMC9HVTkrcTY0ZUNOMXZSWmFpejNiVTh3WnkzV1ZVU1IzVUFJcDEzUnlNd1NFTHJ3bW1rS3RqWVJPZllHbVRoY0NQK2FHbUpqaXJpd21JMHNlS3ljZTZEL1B5ZXB0MGdTMXJaMDBQYmFOV1pDTEFyWHJJOHdkenIyWG41TTdwSmtlNmpHSk9ZNFpLU01JZW1XR0k1ZkMwZUJJa1FnWFZKb08vL0JIODVtckMyQmpRNzgwK3lLRWUxdk9FSlE4UUlYUmEwd2kzN0NjUC9OSzdlNGNjSENlYkJXSXNFNWJlZFBrTzFzNFVqUzhlZTkrUlJLSDhQSEEvbk5iUTlWcVVQLzF6cnpUb0ZhY0p5S1daZGZEeGg2MHB1K1dlRnJDNXFMVnRhT3RYcWNucGhpYktqMUIwNy8vOGd3WXpZdEFNOVEwazJmZkxPNTA0R2svV1BYdHlleGdEdnp0eWlveTlJRTliV2dIN1UwWmtiTHVSaTk3bUNGNnViR0NiVnB6aXVGN3QrOExuZHludHBnam5WVkxPTlRzOGpDWHUyV3c0MXpFRElac3kzYXBEUEdyRk5WRXYrVnBJbTFsbzJ6aTMvckR5SFV1bE1iK0p3b0dvemJ4SHRNdHl2dkJjbVdHYkF6aHNiVTV4ajg0L1ZJRWtmMkRLNktFUyt5OWZjTUhkbGhOb0FDLzVkbENhczRRZGx2M3lLai90OVgyT21CbDFWSkxMcG03bVk2clQ2djE5NUwweXdUTGl0aVdHbzJSU0UrR1cxN3B4YlN5Y2NJTi9vV3pYRHZwaERTSXBocWYvL3MrLy9xNXkwbWMxV3JqVWVRVTJjVGZONkdCTitLOGY5eW50aGdtVWhVeDEyMWUxd0ZhQU5IdXdwakNrOHl4K2JncUxScEJ3TytCVGlOdC8rdSsvL0p5SW1ocEwwSnlKUXh5VnkwRWRGWkE5ek9HNklPY1QxMTlkUDJBRndrMmliMC9aRmNoZWV1UEorcEUxRzNXSVRxdElVbVdCNU9RM3ZtTU5zS3BqUWY0N0NlUnVYbEsrZk9EemNybGdvcWhMTy9XL2YvMTlFT2xRdGpmOGZFYWpyRWpuMnFhSjUyMXk3Z3BnZEUvYWhjNjNDN0VJNndNT0xFV0tNTFc4T1QrVW42bjlpcG1NVHpMbGRwQW5aVGJqTVNXbG8rdndKSjk4dk9QaFBlNldMTzgxUmhXbGM1QTduN1ZIVHBmQzJRRy9EMFM5STBZUXNmOHVlMGdOTC9XNUFpZnJocW56K1dOTVN6QUx5QitZK0kyY3hYWU1VMHRaMW5YR0g5QjFISTMzc3FNSTBMbHFhZlgxSzAvTDBsZ2Fab2ducGRDWTIxYUdFRGU5aE45aUVmclRQdENxV2x1QkYvUVQzM1U0dlJKcTZvZXgvNDdsSVRXeVl0V25FUE1LQ2lVcFhpaitSWkoxSHhiN3lSV2tKSmswNGEzY29sU3hoWjlmSm94ZE9SeU1VWHVubnl0UEV1R3c4OEZMbk5LckJjU2NycUNUcjNMcDNsNTlwQ1Y2aWlVQlBSTUhaNDdhN1VNZ2FhWUdha0k2YnZURHRnMXduYUNMTk92OGdUYmx1VFV3dzFlSFU3bGQyM0s0RXk1TEs0L1M1d3QvcFdJR2FHRlpYNUxQcDJieUlzOUlEYmVKT0JmUW0yc1FFa3laU1o1WVpuOVBneXVoTzRQbUpZRUhMZGluai9DY0hHQ2N4YVoyblRoRUVzN1B1eWJRRWM2K1NPbkxCN3BqekpyYmJuQks3ZG0zN2pCOUFNMGNiU2JoUm4vZ0lrZ3Fodkg1Q3RueE9seTRwWjlQRkhHSmNEOCtsN0d3VHArQVN5M3U2Y1kxdk1RbWU0bVZqSnhVdFIrR3FmdEowY2pRMlJ5R2pwNmhaNXRNV1V6Sm0zL1RCeGlnMXlJdWNjcHdGbm55Z09FM0lJVzluczVTY3VlRUdEaktxMzVIV3VUVS9mVElTazF6ZVMxTWRkVjlFZ3ZWd3VPNUZrZER1RWxYRXZiQ0QrMTlIdlR3MjdIZUwrNkpkRnp3L29RRzN2OHJIdWFKWjJyYzdmM1BGaVdvZFpSOWxkaW5pYmkzVUJlV3QzWjM5Ni9zRUcxSHk1WTZHM2JqSS9zRzJrOG1FTDVGNmRQaHB3OHBkTXVzY3Q5bkJsL2U3c0g1Q1ZEbnh5Ylg0VCtHbU1LM0dYNTB5Lzd1czh6K2p0U3Vzdk44bjJNZ2dPOFdPV214Y1pQL2dPQnhDNHVOR0h5cnZQQTB6SUtTbHFKYklqbkR2MzRWcGd2dHA5U3gwTmpZa05GL1hjN3hxeGUyeXpodjkyZVFDeWpzdHdTWkRyc2Jtb2ZlL1BPNFlleE91T1NTMU54Uk5Ya1MxUk8rVHNPMFZaV21DWnhMc1RTUStCMEl0bG1lMmxXemk4WTBMMHBjeExlU3IwV3Z0WDk2SkNUYmhFWWczSXdqbURmU0xiYVM1ajgwbWxhUFBPUTJEdmF5WlZOOWxIbnZXSTNHbVhGR2FrT1BkK1RseXVNNEJWbllUeHo1RVdpSm0yL1kwdXdrcG1QM0tPekhCVm8xYTFuUlQ3VGNiQ2hFc3MzTFZzV1p3SWppbERzMVlTZHIwWjl5TCtrclNoSFFZVnpCQnVmMTNyV2lXbzRtakU4MUxGWFFOSE1RejRucTd1bnQ1cHliWXJISGM0cnZxc1htWi9ZdEhxNndtaGRmS3pqc1A2bFdHSHBsZ3pwUmtCNzN0Nzc4NC82WWdUYmdzbDB6TVJQRTRud2FUcTZCVnRSY2JIZEdGZWo4aDZxRG1idXhmM29rSnR2QXg0UVZOTjNVVVp2MzMrQmdpdmtjanIyUWhwZXZQU25IV242SkowQnM0YjlqbGFHS05VVmlWYlNwVXh3aUoybWRObHFLby95ZHlhTFRHVFF5RDZkM1cvdVV0cmJ1aGdyNVBzTXIvOEo4VTVmR3JyQ3ZObnp6TnJHdUprakY2WWVhMTZoZTdodXBIR2YvSm10Tno0VXRWTVpwWVp4UjJ5RGJSY0ZVRzZjQU1JdWlFYk5nMkdjMkVZVEppeG02LzhsNlk0Q0VIbEc1WDB6RExvSDJBMnF0SkEySWJIOUZ5aEdzWG0ybUw0ckxqenZiYk0xWXdENzhZVGZBd1JvNTlGdWQ1bEU5UHU1b0lrc0RRMTR1TmRLaGpwVXFuaXZMYTZuM0dGTzZPNWIwc3dTcnBaQm91RzhIZ3JkL3VKSVBqaFJUeGRncytOdkkwczFNbFljZi83UFRIR0UrbGFFSWFCYXRCRk1Yb25GTVZFbml5MFhzUjcrM2kvb0hJdmNTM0krMmJyUnRPVTJudVdkNkxFandrbmQySnNST2M4aFAxN1VTQ2Fua0NwOWRmY09hNW1ZVGo2cGs5bDI5d21GdXlLT09wRUUxSW0yQlpHeGJEMDJzMVhNYWlKaUhRaHd1ZjM2L3c5RWgwMS9KZWttQ1pNZTREZlZPWHd5V2hmOWZ6cyszYjUrc3ZRbFpzZzdwYmxGQVVhNTdqYnNJZUszQkdXSVltNUNpc1B1RGpUT3p5Z3pRSzRtbTJMaTlSMU0xWkc2bzlkYUxzTy8ySUVmSGU1WjJjWUpWNk1rL1hhM1pVTFB5ZksyRFk0ekN1WC8vSDBFMk1jMUdCR0l2UXhJcWpzQ3JyMUIxNG1uMTFTZXovOHNvN0x1VmNLeUxhK0xqUXdsY1JibTM4TG56eEptZUhFYnNZNDZrRVRjZ25TbUs4bitYMDJFMVlmcnQrWjNubHJhZk8vNTNzMHhXN1lqMWliWExpRXYwUWhSNUE5dTlIOFE1UGtYL3hNU2RhWEJHVm9JbFYxc0phbWVWRzBqcTI3R2Q1NVIyWkQ4S3NXWWlSZHkyNmpOeTN3VlJWSzhRV2haUHZwbk4vR3F5bjl4NVZBWnBZZFJSMnBFckZsR1ZhdGJ6eUh2TVkvRUp1MFB2NkVBd2k5aVRYUHRrbDNlS21qbU5EWG5xZDZDWU93M1ArcmpGNU05ajlOU0VOdlN6VjFjeWErU3RYbFNpdnZNMThlbjhSNTB3ZWxUZU80UVFQbWNndTZiV1ZWeDlPMDVuYXcxamphWGROeUZIWTkwWmVPTThSWjZsT1pEQWR5aXZ2aUx5TFMwakxXM205NUx4SjAybGNJUmFYeUxXdWVuQnZGV3M4N2EwSnRzNDNjZjB5VllyaXlqdXlIbEc2TXpRSlViRlJPeWZOdEs2Z2JtSTBudDZOdmUyc2lRMUdZY2RTekZNcmlpdnZNWC9CTDlRaXFEVXJ3UXR6bktSUzVUN0pmRzQzUjlDTHduZ01DbzAwbnZiVnhEQUsrMDY0aTBETWJ4SURMNTlYaTlMS2U1NU41eEZxRURiQ0xPSVh3eVprTzUySDlUTE9GRzE0OERVNFVwSEcwNzZha0tPd3VlYzdqM2UzZTBKMjJ1ZGVabUhsSFZlMWFJUmhveWxzU2hBdGNuNEtVTS90WkJqZ29McUpnOXFLK0UycWR0WEVTcU93ZDE5M0lOeHN6d0tQQUZIN1ZGbmxiYWZPODFzVTgwYmpzRU1DL3NSR2dOM3FnNG1lM0ZxSFZUY1JPL0swcHlaV0dvVVZQYVN2TnhETlY0YVozSkxLMnlwK3owOWhTT2ZlSDhnVFU0R0hwMjVDYnJmd3RubllVUlBTNDNHYk9aK2d2ZnVuaWNpRTJHcnc1Wk1zWkw2WDdHaGZNNUU1cWdLRE8ydDVGOVdkUG1IamFUOU55RkhZejUxZXV4UkV2ZmZyVE13dXVMWWtzc1A0c2QvQ1J2VWorYkc4enJQejBPcVluQTE3NDFydHBnbHFzdC8yWXZNTXZqOGk3S05BTXlDZ2JHdFl2MC93NmxjSUd6V0R4Ymg2TXJlSUlHcmthUzlOckRZS0t5cEFjTHBXREVwcTdjWVc1YkIzSEtJWkNCTFpPMzJieGg5alBPMmxDVTViM0JaVVNjeW9jd3dQZHdoUmxQVUFXRkwrMGk4VzVtSmxqVUNJVVl6eHRKTW1hSEhwR3U0dSsrMGhKdUtjd0xMaFVQMmJ4S3grV3N3eHduQ2FLRXVUUGR4eDdxTUptbFY5MTU1UCtZai94cTNBMnlvZ1dzNXFCcCtFQVYyeGUrMm9PV3lnQkYxT210bExzU1F1OUU0bTQwbmw0NFVmWFc5ZUNXMnZISVZOaWRlUk9jZWgyTjduY2M0OWRlNUlUQm1IanE5cXNob0hQTUo0U3RPRXFIVDA1T1hVR3gvbHZCdXYwWWh1a0ZZYWhiM0pWS3o3REdzY2VGeFZMSUVJNHlsSkUySmJNR0Ywa09FekRHUUkwYld5MXhEN2c0MUgzL0JZYVJSVzJtTXdGZDdRci83MGUrTXBSUk9uWVlFQVZYODJVa1czTVJxclhOUGZtdktpUk9RbW1MbG56c1NlWmNNbk1EbFJmWDBBQUxuVG82Z3FBVk0vUlJQdE1NckpTL2NFM3E1L2FzWXFHL01Sdml2ck5QTW83S1FJMVlPaDlFSEFUZUM5OFpTZ2lZdGFSOFEreEVXNDU4WlVFRCtVK1g0a1hQckJPVmZmSFAvWXh4bTZpZkRraEJzVGp0WkVZTEFvL1BaRWdpWTZaU2h4dFQ2L1RFa2MrSkc1dDB1eHBkVWY2TGdTUytkNGtndk9sZVgwTmdHSjRlUHlueVB3ZHVRcFhoTmlwSHVRRmxzL3MzVkRjaW1KWDMzTU51c283T055SHIwSXBZa1lqK2JuU2hrWlNpSHcxbmlLMTRSNmQ5L2hNSmdxbWk5QlNaSlJXUWV0dEdZYWhUM2Vybi9uUVpsS0RNUC9DSWZHU2hOKzFrYmduZkVVcjRtbmN0VUhuZG4yRDl0TzRRMmw1S3VJMmx2NjUzcTlYRTZudjcvN21YWTg5bjh3T1ZGYkJWK1EzMkhVM3V0NXhtdGkzSDJXbmVuNWltdHBGb1dTS0VkaC9SVTZ3NWx4YURpVURweXJtOEE3NHlsYUUrSTkwUU5KT1hVOU0xTDRjTENkZGxzN0daUXdCZkhHbmFtN0xpRDNBNEhCZVBMeGlOYkVmVndYeFNIT0g4emhHbStNemxweHlsSFlxZjZ1OE8zOVVMQ1ZKdnlza2NBYjR5bGFFMWYxVWo4NXZqUmZ3TWRWZkg1NFpLN1dYcXdnaFRISW5OTWVZOEx4NWRjSXZER2VvalV4Y3BIdXhLejJ5U0dsMldIcnRySDJydkpGV1hkanBQZ0NBaTRDWWVNcFhSUFNuWmpGNURtc3JwTzl5eXBLbUFJTjlGSXFIZmdQQW5JWnE2ZzJucEduZEUxNDNBblBZVlVDY2hoMnFyNnJmQXRQanFpazRILzFCT1M4Z2UrWjNHUk5lTndKYWFKaEtMVDY2dllkQUlMR1U3SW1QTzZFbkoyWURkQitCeUdrc2pZQ3daR25aRTE0L0FZUmp0aE9yRGEweU8rWEVnZ2FUOG1hY1BzTjBuU0NqL3VsVmFTK1pBOExoSndaVDlXRXg1MlE2Mi9oNHpvWjQyQjVCRUxHVTZvbVBPNEU5eDR3bmNvcmU2VElUU0JrUEtWcXd1MU93SFJ5azhmUllna0VqS2RVVFlqclowOFRxVGtRWlRxTnkwQ0tCWUtFVlU4Z1lEd2xhc0xqVHBpbTA3T2ViZmFxcjFwZkN5QmdQQ1Zxd3IycVNZYXZKdXlFSWZXMXBKRHdhZ2o0amFkRVRjZ2V4MzVLUVI1VnB0UGQycnlnR3NySTZEY1JrSjZ4OWc2ak1mR0ptaENYTzZibXpEbUx4cmUyYW93VVgwQmdkd0orNHlsUkV5U0phYmZZSVY5eTFFazluMzBiSDhqYlBkdElBQWo0Q1hpTnB6Uk5TSGZDWG1Jcmp5cURhdHdHeXA4YW5BR0IvUWw0amFjMFRiamRDYW1KSVpQVGM5djc1eG9wQUFFL0FWbHRaMVlQdjFrK1laV1MyNTFnMjBrOW9OMm9MVy84aWNFWkVDaUJnRFNlNWc5bnB2VVRUbmRDYm9JMmJBK0FRYWNTU2h0cGlDSGdNNTZTTkNGZDlma3oxN1FDVVBZVGZ6VytmanFHUDY0cGo0RFBlRXJTaEh4d1NEblRXaWJKcGhMUEU5MjZQdk1tK2xvYytBb0NtUWw0aktja1RiQ3dYTzdIa1VUUmlDaGVEc0ZremdpQ0E0Rk1CRHpHVTVJbUR2ZTJkVWxDSkZHOC9MRnZYM096S2xQcUVRd0k1Q2ZnTVo3U05KRS9XUWdSQlBZajREYWV0dFRFNHlUMkJlK2VEYjBvRWg4UTJKK0EyM2phVUJOeUNRZ041MElUKzFjSHBFQVFjQnRQRzJyaTJKRVhUcDkxeWtNNCt2Qm4xa0g3czZFNmphY05OVUZnK1pra05lV2RsL1JWck01VmozRGtEUm1oL1N5QllhOTdzeTNkUXhPZW9hdVB3Ri80VlkvUXhFY1E2N3ZaYVR4dHJBbE9nNm5LVHd2aStMaWV6b05SQmsxOFNyTzIrNlV4YjY1NTJsZ1R2TEEySy9laDkydjRQelNSbFcwRmdRM1Z4eGoxMlZnVElycjVtL0ErUXY5cTIrYjFkNU92NTRZbVBtSlo0YzF5dnpKendmakdtcUN1YWcxM1FxeTFvcUNoaVFxcjlXZFpwbXJUbTQrR2JxdUpGZHdKUlFTYVVDVHdQNFdBdzNqYVZoUHNUcXl6VEJDYVNLa0p1RllSR0l3bjNYalpWaE0wWUxyU3JyTFFoQ3BsL0U4aXdMYVRZVHh0cXdtSy81eVU0dWlMb1lsb1ZMaFFKekEzbmpiVkJOZGJlOWNQUFgwZmZJY21Qb0JYODYxejQybFRUZkJiS3RaeEp6RHVWSE85L2lqdk0rTnBVMDFZN3NUMTFmUlAzYm41Skd2b0p6NmhWL085TStOcFUwMFk3c1JOUk4ySXAvTXlyUWlFSm1xdTE1L2tmV1k4YmFrSnc1MzQ2MXVhWVJNUFZlU1phSU1tUHFrWFZkOHJqYWRwUEhSTFRlanVSQ2UzTTZBSml6d2RCVFJSZGIzK0pQTzhwRnA3MG0xTFRaRGhKbGNnaXNkL3VIZmdibXNVNk4rd3VsWHFOdkMzZFl4ZFFST2ZWSXVxNzdXTnB5MDFRVldldHd0OE5NTVRjZXplZEtwQWVNditnQlNtVStNdDZsYXNkNXBJNEZzcUFWbXh4clo1UTAzdzg5aTBJLyt0VlErSjhqUGk0enJkazlpK0lPclRPWjdBUUQrUldoTnd2U0l3R0UvcXBVSWJhb0ozRVJUeGlwM0hsUXlPWGQ4NDZyZEthOHAvYUNLRkZxN1ZDVmpHMDRhYUdOeUpVOThvUWVycCt2UTdOUEVwd1hydmwyOHVIVmZpYmFnSmRpZU9yNzViWlNZYm1xaTNUbitjYzlONDJrNFQ3RTRJTnpyWHhMVUZBcHF3Z09CblBBRzVPYmlxbXR0cFlvaTN1WitVTnhHZjVvZ3JvWWtJU0xqRVRjQTBucmJUeExBUElZMTd0ZWY4c29BbTNNV05vekVFRE9OcE8wM1E3RU4zZU1pTm1QSS9SUUZOeEpROXJuRVRHSXdZdWN4b00wMXc5OFJ4Q2plYjVlRk8zZEtqME1SU2NyaHYySjlTUFFPNm1TWjRESGd3bWRpTWNxelArS1Iwb0lsUDZGVi9yMjQ4YmFZSjFvRkNUeDNGOEZKSWRVajh2M1JSczloTmczbHNqUnErNWlDZ0cwK2JhVUs2RTBQeVJheHFPZXh0bXNqR2VxY2NwWXN3bGhBWVJwNTRqZlpXbXBqY0NVb3hhV0pZeC9kU2E1OE9oL2gxc2JScXl2ckFkcktBNEdjU0FjMTQya29UdWpzaFg2Zzk3Ti9SWm5vYkJUU1JWQVZ3c1VWQU01NjIwb1M1ZVRMNUUzTGM2K3J3SzZ6VXh2MkVKdUk0NFNvM0FjMTQya29UbXJVazBrU2FrT05PWGE0WGVmRzJtMUpuN2t6aktBaUVDRkFORlIreFBuVXJUVkIwVTQwbGI1ckhaVy9qWXNSUWNtUE84WU90ODdHc21GdHhEUWdjRHBPeGp0dXhBQUFWOTBsRVFWVHh0SkVtck0yVHlaTGlma0k5Y1BkQm9SeVB4OGZ0eXJhWkdPQzkzQjdpd0FmQjRkWktDVXpHMDBhYU1OMkp3MUdzRzZkaHIwNHRSVnhlRHF3MjZvWDB6OVFqTFE4WWQxWkdZRENlamx2WlRqUmpweThTRjA5azk4MnJ6YkRzaVRUUml2ZXlOTTJUSGwwVlg4VUJhS0t5K3B3anUyeDlVOTNacUo4UUczVll0djZwYTF2WGZIU08zQ0VNRUVnbk1CcFBHMmtpUFlXNEF3UTJKcUNNSjJoaVkvQ0lybGdDZy9GMGdpYUtMU0lrYkdNQy9IUzBHUHlCSmpZR2oraktKVEFZVDJLVVJoOFBLamU5U0JrSXJFMWdNSjZzTWRLMVkwWDRJRkF1Z2NGNGdpYktMU0trYkdzQ2cvRUUyMmxyOElpdldBS2o4UVIvb3RneVFzSzJKVEFhVDlERXR1QVJXN2tFMU9QUDBFUzVaWVNVYlV0QUdVL1F4TGJjRVZ1NUJKVHhCRTJVVzBaSTJjWUVCdU1KbXRpWU82SXJsOER3YkJvMFVXNFJJV1ViRXhpTUoyaGlZKzZJcm1BQzBuaUNKZ291SWlSdFl3TFNlSUltTnNhTzZBb21JSTBuYUtMZ0lrTFN0aWJBeGhNMHNUVjJ4RmN3QVRhZW9JbUNTd2hKMjVvQWI3SUtUV3lOSGZHVlRJQ01KMmlpNUJKQzJyWW1RTVlUTmdqYm1qcmlLNWtBR1UrWlh5eFhjbmFSTmhCNFQrRDFjcnp6NS8xdHVBS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dBekF2ZW1iMTRQRmQzdC9Hejc5bm0rcVFQNER3S1ZFVGcyL2JQcisvN00rYjZKcjAzM2FzU0JWMlVna0YwUUdBaDAvZC9oY0JFYXVJc0RmMEliUnpweGh5Z0dQdmhYSFlHcjdBK0VCUHJqNGRVL2xRMzFGQWV1MWRGQWhrSGdjT2g2VmtFckpIQTY5OTJJQkIzRmlBSmZDaVVnelA0Y245YkszcU4vOGhFS3U5VWtjVGlKQTQxMU1YNkNRRWtFeU9MUDhiSHNvVHQ1RTRmRGtZTnUyWldRdVJhZVJkK1hCQUJwQVFHTHdEV0hJRVFZY25ocERMeVJwcE1NWGRmTFdWeHJkeXJqWGZnQ0FpVVFvUEZTK3JTWGlNL3A3MzUrZFU1enk4akxjYkNQeUh2UUxTZnlNL3JCckRKdXdBOFFLSWZBa2R4ZytyQ3hFNW11eC9WUGFVbmUzUGNYL2RaSEswT2pVU2JaWTZpekZCdG1LQlFOL0MrVHdHZzlwYzR3My82NHlnK2ltSWFXdEd6U09VTUJEenB5MHE3QVZ4QW9rQUNaK1BSWk1CejBVUGVLMnpWSFdtWHlSc0VhSFFpNzJHcXVRbDJHL3lCUUdnSGxIeGd0ZW13aVQrcHVoKzNGQ2pDMFFoWVhYT3hZdHJodU53SnMwTXlhOU9qa2NNMTNkak9rQUxQM29WaXNJYXJvZUhBaENHeEhnQ2JTK0xQTXFubEl2Mkx1ajFDWWhnSTRvdmwxMitVVU1ZRkFKSUdYbE1UaVVWSjJLMml4bi9IaC9zZHdKMkE2R1lEd28yUUNha0IyVnE4akUwMzIwOHhQNEY1QmR5ZDRXbnRwRkpFcHdXVWdrSWNBanhCUlo2SFBPYWNFVGFLdzc2WGV4M0FuTk5QcHI5SEZraElUcmdXQmJRZ01qbkt2cjAxS2lsa0l3QjYzb3M3SGNDZkk3eGhFZ2tWUFNYUng4UjRFMUx5MGMrNHRKa0ZpVE5acyttZnVoR1k2WGN3Vkh6SGg0eG9RMkpqQW9qVWVlaHFGK1dWT1VMT2xwSTlrY1Y4a0QzUXpRMHNQQ3Q5Qm9BZ0NpOWQ0cU5TZnJXRXJjaWNNdjV0R3A2VHBkRk1tbExvWC8wR2dSQUpxblliaEZpY2tWSmhHZXE5d21DMzNtNTZ4YTh3Vkh3bVI0RklRMkpLQVdxVmgrOHF4YVhqeGZnVHFhdlllak5rSmVuNkpmZTc3ekIxWE4rRS9DQlJGNE1NMUhvZkhTWmNBUDhGbmV0MUNkUFJJcXRpeW9LaDhJekVnNENYQVhyRm96RTBieUh0NStBUUZadFg5aHpDbmFOT254V05iNFJoeEZnVHlFL2gwalllUm9sZjdNcnNKY2ZiKzdOdk9udHN6N3NJUEVDaUt3RGdnaXdVWVJaVUxFck1qZ1kvWGVPeVlka1FOQXFzUStIaU54eXFwUXFBZ3NDTUI5WXcxL09BZEN3RlJGMFZnZENrY3o1SVdsZEQ0eEJ4UDUwWXRocWRSdGVuVDZJUEg4UUhpeXNvSWpEc0Qvc2p6Y0ZlMXVuR1N3dlROV0h0U1dVRWp1L0VFUGwzakVSL1RCbGZlMU9UOHBBUGoyd1pKUUJRL1FFQlZvNlZyUEFwQ3dCc1JHaUl3ZjJETXVhRENLamtwNHhvUGMrMTN5VWwycDIzWVBFSElvTlVjaXVmNGVjR2RjSVBEMFJtQnJHczhacUZ2ZG9DV2t0RG5MQ2ZPTDROajhTTiswbVlZRVJFVHlMckdZeSttZ3lTMDhUT3BkWXd5NzFVaVh4M3ZPQ0Q3eGZhMmxFUmpQTkloWnlUUlVYeDE1ZHdyOFQrd3hvTkhDcXlGdVFjK2FPeWJzQmRoeFB0MUJOU0F6ZUo5UFBiT01adC90aVQ0MVdGNDduWHZzdm5XK0w5OGpZZWNlVFFNSnlvSk9hUTJXOEt1Q3VuMjdEdnZTWFVSL3RkS1lIUXBOQi8xZTFqSTFEdkdrbmtneXVkUXNHSitZRmJtZThycHkxTDYxV3M4ZUM3ZXRka0NhOEkzTGNGM1lWanF5eXJxbHNuOTRqVWV2RCtDdGQyVVJNZWFjUFFmZkpZbk1Id250MFNQdUVvbG9OWjRmTjg0RGN2WnViNHYyRS9RRmxmZmw5bFNxODlQcG10YzQvRnR1WlBkaE1zUmtsbnkrUk9IeDJYbWxYOWIzcEhlZFFrTWF6eStydW1VNlhaVmJ6bnY0anF6TGttRS9qTUUyTUNlRGZJWG56MU90c3ZEUHNpSjdPSXpnQVNXUzRER25yNXcxbzZkQnVleUZKN0pjem9hNVJZQ1VsWVNBUjdsOXhyZkphWFVTSXNjUlhidUlzVXJaVEVEWWVEQ2p4UUNOSmY5aFVPVGNsMktLNlBTeGZaTlQ3anV3REVRMEFtUW9mRjEvclhJZ0hmQ0R1NkVYcno0bms2QS9ORU0vblhPTlVUSFo4eTdYTmpGZGhwSVBPT0NpZXIwdW9BN21BQk5ZR1h3cjNPdUlicUtPdTJhZGJCS2pHdSs2enBwT2prZGpXdlh0ay9YUFZiWStGa3hBWDRrSjROL25XOE5rWHgyTktMZThwSmVseC9Fam9hcm16aUtydVVwYmpPZlFLcTQ5SkYxRndGcWJGMzF5blZ0NkJnYk1oOEdkSHhjVCtmaDRlb0lUWENVRGtkYVRtODdKdXlPRGI4a1JvZ2lnNjBZZ29GejMweUE2bFVXL3pyREdxTGg2ZkNHLzBkb2dyc21oNFhFeDExK1JpZGZzRVRuSFZMNjVtSkUydk1SSUN2RFpXUXNpT0h6TlVTdnRtMWVmN2NETDh5STBBVFBUOHdyTjNzVHJsZlZuNFluNzZnZGNNNzBMY2cxYnZrMUFtWE9YOGRxZ20ya3VYYllwSEpZVHVJaGJYbVVyTE1zZmVPdlZRZmtaM2hDTTROL25abGxyQ1lPVlB0bnZSeGJUdlBlNHlDZTBaYlhjai95b2VlVE9jY0lyaFFDd3VVczByQ08xZ1MvNnR0NnJwclh5czQ3RDhGY3ZaaVlSNlZjL1VncDVZSjA3RWVnVkxzNldoUGNVWmoxMytOakNNaEg5V0o3TXAxbXZjdCtwWUNZQ3lLUTBiL09tNnQ0VGZEaVJiM0pKOE9wZFZ1RGowYXFoenNYbDIyVk54TUk3UXNKVUl2cUdwM1pQeXZ4bWpqUWpPT2tBYkc4UkhRQnVrWWNtZUdSWHNkeEhLcWVBRmU4TjlWbkowZ0ptamc4eUNlNlV6Nk9GMUpFNDVpdk1MTEJnMVd1eVF2akt2eW9rQUJiSGUvcVR5U1gzR3VJVWpRaGhwUElQMmg1N1ZQZnZSOU9ZaDg4VThZaitWUjAyZlhjUGR1K2ViNyt0S0dQYS9zZHZLbE5OYjNUK0pLN3ZmUTc4NjhoU3RQRTRYQTlpM0pvelhMdzVvWXlqZ2Z3dkhnK09YRWRGaUlJd3VMelZENmJHUHRXWHo4SmZmVjd5UmRkYkVCMHVwcFdXRU9VcW9rVVdqdzVnVW5zRkdTUjE3SXoxN2V2KytseXVuYzh1TWQ5QlZra1dxY1JHZHIybDVFQjRYeTJQeVlwb2xwcGVWeGhEZEdhbXNEa1JFd1JwMTl6NUQ3aVBBMzUwU3MzZWZSRGRNeUxxMXA2T2hiZlFaV3VYZXhmdi9UUmZjOGFvajlxSjJJK3JhTmJYVk1UM0g0dEJvY2JQUVJ1eFBWbFZpa3hzQ2txR1dubEN4YlNmT1pmaS9GOXpaUDFyQ0dTTG0rTUtCeXpaeXRxUXB1Y3VPQWhDazhGVHovTU02VmFyWkFoQ0lQaXlmMnlvOTFMajJQZE96N3hydyttZWVoYlEzUjZObkdmempFa3NhSW1xTlVhUEd5bDVuVlpWeEU2bWVMVExOR1VaVzZCeERuTjFKNU9Gdlh0SS8rYWxsTm9UZnNxYTRqVzB3UlBUc2llL1BZVlZtNVJGY2VYR0s3NmpyYnR3SWJUTjdnVEpPcmxqNW1Sb0thdWNKMDFST3RwZ3Z0NDZRZStkQXZRVjlvNEhrR0FpMnRtT1BHTlBNcFh2anRCb2w2K0pRRkpvcDg0cmJPR2FEMU5rSFVyVGFkUnpWTm04RzBaQWZJZE5kUEJDSVNXbVdwdHFIR3VtQitmYlVuQVdYVE1hL0JBWExZOHJxZUphZHVlRHQxRXB2TGlyWG5ORWFjcFpENVp1anRCb25iM2MxTkdmTjl1Y2pScE1wM1VoWm5YRUsybkNRcVptN1MvRDh4SGxXdjhKd0pzSGptYVNVbUhnSmMrTy9ISmFERVBxNGs4enV0QzVqVkU2Mm1DUmdqSWRqb1h1aUo0anJiNEkyeE5PeDFzU2pxMWxvWFBUa3kyUXpKclhtb25jdWhhRXBKNURkR0ttcUJIQzU5Q0dNL1MrL1BrOHRuckJxb1NqbVpTSlVlY25Oc1Y2bVFKL3hmNzE4ZjdOQzg5YnhPNCs4eTRobWhGVFJ3T2YySWp3SzdzWWlxaHFzU21nVWZ5QXRhUjBFVFJ6YzlDLy9yMlIvMkErampXbE9aZVE3U3FKbUlMRzlkRkVlQlJGOStva3doQkxCeVBDbWV2aTFMOTYrUHQ4bmZXOVVDNmNGaUhqalZFbHk1dUdydlplQjU3TC9RL0d5L2JEMTRYKzNCd1ZwaHlhSkNrMi92N3ovbjg2cnJuVXc0eXFlNWgvRDgzblhnYVUxb2o0eG9pejgxaktOTVhSeHVEZnFLY1N2TXVKVnlRZ1NuZ3N0MEpOV3cwVmNjbDN4eW1rMnNOVWZ5NldNZkFNRFR4cmlZV2MxNU9WUHQ5YkRIdVZMQTd3YzdRRWhXWTk4eE5wL3hyaUtDSll1cjh1NFJ3VVFWbXZHNGx6d054elRXcjk2SmYwME1qQ2xmK05VVFFoR0piL1AraG4zQllEMFBTeGZhL3hYNTR6R21SQ295YkhJTUkrZGNRc1lPaVAvSmRMTlhxRTZhYTJvQ1hYU09qYVI0dzF4b2lYaVFEeWw5Um1kUzhWVmV3MjdBOVNMSjBNcTBoT2g2UGo5dDFHQXg0WFc0UGNXRDdEQ0hHQkFLOHRJTk5pZk44UkRJaG5CKzdOTnNhSXJhWkRGTk4vSUFOVlhSMU1jcXMrL090ankwNkR5c2tMdHNhSXVMYml2ZXlOSTJZSFdrYThSV2FXS0c4OGdacHplbTJyd3U2ZGlLTU5VUjU2OWszaFRhTVBPbmQrN1Brd2FadllvdTBmaWtCZmxCQWx3UjliM09Zdk1mYk5mMEQ2KzFMNjlGUEpkc3BpZ3l2VytZdGwyeXh2ZitkUTQwL1ZUN0l6QTRFcm1wQTFxeXduODdXR2U2N0dYVG9sMk1CM1E1TUVHWHRCUGcxQjNaRlhiNFR4b0R6NWRhYUhZLzUrKzNMRm1vdksrUi9Ld0xtUXpheW1ycGJiTEhYTWliNHRpb1d4TE16Z2V2ZEdwaDFQYzdJNDFSWXBMQnpVU0g2N1FnY0wyZk40SEU5VjhFVDMrNGVaTHRrSWlZUTJKVEFZMXJ2NFJnWTVZZFZIUS9OYkpwRVJBWUNHeFBnbHd5U1QrRVlGNlhScFBsRE9Cc25rSjZKeFNkSVlQTVMrZlVJYWJrUGZWeCt3K1BpNkQwMkJ5TFRoNzllQXB1WHlNOUhPTXd0dUJ5S012THVyUXM0SVFtVVVVdy9sUW81QXVWNEJLMlFYS0xxdnlGUVNEbDlWekt1UVVlWm53c3IrV0hzNzRLTjFINEZnZGEvVzRkSXZ6U2VYUDdFVjJRT2lRU0JkQUtQOEFaL2NrT1BqQnVtcHFjUWQ0REF0Z1QrbklOS1l4cmtZeFZCODJxOEZsOUE0Q2NJZE9GWkJtazdmVGpxaXVjbmZxS3FWSk9Kdmc4YVJ2eFFoVFVVZXhWYnVqOGQwM2dlWm5oK3dnTUdoOHNrSVBxQllPM205UjNHRlVleHF1TXBobWlqWDBzK3pIRzhHVE9jbmNaYXFqSnJ6TytuU213NEZGeWh3U3NCOWQwS3hOUTJqVUlKVVZpOWg1OFZucC93czhHWjhnaUl1aDBhYU9WaEo4TzQ2cVN0UmYySGF3bDVlVGxFaWtBZ2lRRHRpUmxxNy9tOURubzNjUnFHYnVtRW9aV2thSEV4Q0JSTGdEZk8xdXU4bVZKMkJZeUIyS2FYWTFCa1V3V05Mak1nL0FLQmJ5SEFMclMvdmFkbHNZYXZleHArOHJTRklaWnZ5VEhTQ1FKaEFyd1czTHZEUHIybHB6RjZrV1p3SW5ndjRBOW5MY0lwdzFrUTJJWEFzTVcreDh2bTlYOUd4VC95VzhsRlVzbDBNanFRWFpLUFNFRWdPd0gxMGl0akFrTEZ3bjJCdWNuNG81RlhzcCtCWVNkRkN2OS9pQUJYKzVON1BKWmZiK2paNzR6T0JaZlQvaEFqWktVdUFrSU5Za1NWbmpCdHJGYi9RdGFSNlV0TWFOams4aGhjMDFYNEJnSmZTRURVZTZyYVI5SkdleC90cE9NZis5N2U4U2hlQkRWZS9ZWDVScEpCd0VOQXVBWERoSjE4bks1dnV2UDUzTEVnK3M3d3JvMFFXRUxHRWZ3QWdkOGdjSitzbzZGckVQMEZmOXF6eDVPZ2pQUGtoTGNUK1EwMHlFV2xCUDZNdGExaTc3OW4wL2J0OHpWWlVVNHdtSnh3WXNIQmlnbGdjcUxpd2tmV1hRUzB5WW1MMGRHNExzWXhFS2lBQUU5Y3lIeXFGWUVWNUJwWkJBRXZBWjZja0V0aWIrRTlQN3hCNEFRSS9CUUJYZzhpUjZWZVBaYkcvbFRaSWpQTENOQ29rMXhKTzY0SVhCWVE3Z0tCSHlGQTAzdHlwcTlETi9FalpZcHNmRWFBSHRIbVplSi9haEw4cy9Cd053aDhQUUh4S0RiWlR1ZHBFdnpyczRRTWdNQkhCR2daN1pNMmVUS2V3UHNvU053TUFsOU80RTlzQk5oWmk4dS9QRXRJUGdpQUFBaUFBQWlBQUFpQUFBaUFBQWlBQUFpQUFBaUFBQWlBQUFpQUFBaUFBQWg4Q1lFTHZiTEplSGFkbnVBVkQvQTJMeXdaL3BJeVJES3pFaENQVjlHRHVOTU82MGZlbExxWE81ODRkMWZNR2o4Q0E0SENDTHo2Ump4SVFvdm5oNzF6eFpyaFljZVRLeDVhTDZ5d2tKd3RDSno2bHBkOFVmWG5Qa0YwRzJQZndCdis0QTBkVzVRRDRpaUhRRHU4ZUlEZTJVUzc1M2I5VTlzbmp2ZlVEZXlTVlU0K2tCSVF5RVRnb3A1R1p4L2lJbDU3YWJ4OWdKL1J4YWE2bVdBam1LOGcwQ2xEaVh1RTg4dVV4SUZmaitsOTNjMVg1QkNKQklFa0FtTC9rdUVCRXRvK1YzeXNkMlhLOTkzZ0daTWtxTGo0cXdtb1YvdkpsellKVFdpK0JHV01uV3o3NEZmbkdJa0hnVENCcDlxaFFWWis5V3U4aVcwbmFHTGtnUysvVDJEc0dPUUwwQ3pMNlhEZ2wzVGdaVTYvWHhHUVEwWGdxbDUzS1Racm9NOXMxSlVQTitweS9BZUJueWR3Rnk4OWt4OWV5REhySnNUUXJQZ1lvN00vendRWnJKdkFWYjNIU1k0dktZRk1VRWdTbzI2bXcvZ0dBajlQUUxvVHM3Zjc4UnNKK3RuaG44ZUJESUxBNEU3TVFFZ3ZZM1lZQjBEZzl3bDQzQW5QNGQvbmdSeFdUOERqVHNoSmkzR1ZiUFdZQUtBaUFoNTNRczVPekFab0t3S0RyRlpMd09NMzhFZ3NaaWVxclJaVlo5enROMGpUYVQ1QVd6VXFaTDRPQWg1M2dsNWNNeTcrcUlNRWNna0Nrb0RIbmVEZUE2WVRha21OQk56dUJFeW5HdXNDOGl3SnNDODlXK3hFVzNsTXB0TzREQVRRUU9EM0NYamNDZE4wZXM0WHpmNCtHZVN3VmdMdVZVM3ljU0kxWVNjTXFWcnhJTjhWRXBCR2t2M1F0V2s2M2JGaXZNS2FVVytXM1ZOejVweEZNMndEVlM4bDVMd21BdXhMMjd2OXlWRW50WWZ5Ylh3Z3J5WXd5R3V0QktRN1liOEJWaDVWQnRXNERWU3RrSkR2cWdpNDNRbXBpUUhFOU54MlZXU1EyVm9KdU4wSnRwM1VuRVV6MitTbVZsaklkeFVFbk82RTNBUnQyQ2tXZzA1VlZBUmtVaEdROHhEelo2NXBCYURzSi83NlJ2a1Y2aWI4QjRFZkppQWZISEpVZXJLcHhQTkV0NjV2clIwemY1Z0dzZ1lDaHdNNzA2NkhKSTRraWthOHErWGxFQXpJZ2NBUEU3aTNyVXNTSXNmaTVZOTkrNXFiVlQ4TTR4ZXk5ditjRVAwMDE1UFhTQUFBQUFCSlJVNUVya0pnZ2c9PSIKfQo="/>
    </extobj>
    <extobj name="334E55B0-647D-440b-865C-3EC943EB4CBC-2">
      <extobjdata type="334E55B0-647D-440b-865C-3EC943EB4CBC" data="ewogICAiSW1nU2V0dGluZ0pzb24iIDogIntcImRwaVwiOlwiNjAwXCIsXCJmb3JtYXRcIjpcIlBOR1wiLFwidHJhbnNwYXJlbnRcIjp0cnVlLFwiYXV0b1wiOnRydWV9IiwKICAgIkxhdGV4IiA6ICJYRnNnVWw5cElEMGdYR1p5WVdON1UxOXBmWHRUSjE5cGZTQmNYUT09IiwKICAgIkxhdGV4SW1nQmFzZTY0IiA6ICJpVkJPUncwS0dnb0FBQUFOU1VoRVVnQUFBU0FBQUFERUJBTUFBQURORCtHVEFBQUFNRkJNVkVYLy8vOEFBQUFBQUFBQUFBQUFBQUFBQUFBQUFBQUFBQUFBQUFBQUFBQUFBQUFBQUFBQUFBQUFBQUFBQUFBQUFBQXYzYUI3QUFBQUQzUlNUbE1BcSsvZHpabG1Na1NKdTFRUWRpTEl3SllKQUFBQUNYQklXWE1BQUE3RUFBQU94QUdWS3c0YkFBQUxTVWxFUVZSNEFjMWNUWXhqUnhIdStjbllNL1BHSHVCQytQTWtDbjlSd0FQa0JDSFBBUzc4QkcrQURWRXVuZ01nUlNBOFFqbUJrRTBrVU1nQnp3RWhoSVE4MmdSeElPQVJJZUdDc0dHUmtFZ2lqd2hTcEFoaWk0Z1RJdDcxeklic2JMSkY5ZnZycXZaN3RvZng2M1lmeGxWZDNWMmZYM2RYVjFjOWp4QjJTdmIrangzZDlYZFA5ME4xT3hDWTF1K0FWejZObFRrNFlDSXJ6SU1BTi8zb3FaOFU0WEVoL2dnZEt4aW8wajhBZkZIeTJkWndWNVNQcU1nS25TbkNPM3pGNi9EK0JiaGlCUVJWMm9aWFFuWnczSVJySVdQcmN3Vndvb0tTeGJYOVdzalkrbXpBcTBwMUFXQmJjVmFvRE1DT1Vqd0FPS2M0SzlRU25CQzlhMkRkRFBYZ09nRzBBYmJOVUE1Z2t3REtnRzB6ZEFOQW5RQnlySnVoUEFEQkk0UjFNOVRXNXNpNkdXcXhUU1pFMGJZWktzSmxQbVcyelJEQU1RZDB3RmpqRE81NnRxZ2QyMllJRHc1NmNvZ01mMTdHSHhBNnJBQmJWTzN6bExGQU93aUlyMm9MSUpqS0lpSkNUM3ArU2dVQndYM3pnMGMwSkNBNGVYRnVJQzE3Z1BBYTlMczVnU1MzbVYvdTNwMFBTTlVRRUF3UDV3TFJTZ1FJanZwemdlZ2hoZWkvY3dGSS9DWkNOT3pNQjZKdmwwTkkrL01CU0lqdkI1RElOZnJCRTZ1UHkzbXlLSitTT3V1MTI0aUZKNWVyU0VUOVVEUGVSdlpEMnRKbnprVkFrU25DSyt5T0pTQ1Iyb3NJYURQa3N0WXZhQmhBUTBDbEVKRDRkejhpclJHNDFiYXRLZmNVZjQrcjc5RW54RVdHdUNMWDB5QnJpRXNNY1RrdDBsRUQyRE9rT2w3Tmh1YmVEMnh2OVRVdEFveFQxbytIYnFnMmY1VXJxcEtqZzBzTWNZM1h1YUlLaEJXUDNIdzNGNW5obXRxVUZjUGcwRi9nRTNDbkdReE1TNWt2YXJ6bis1dk1jVGRGV1IzOHJFK2FqS010bVRVSVBNWTFYRnNWQytIaGRTMEUzQWh6SGxVOFFGb1dUQks2UE13T3VxRUg1UFl4dEdjaG9yL0VJekVMY05UeFZzZ0todmJSWWR6eEdKTi91andTRTRYMGw5Q3pYclZoSTl2by94eEdUd0FoMUgybXV5WEVvaGFjalpxbFNUVGhGYkx4Qy9EdVFObExpTEpoSTRCZWhyMkw4SkVBeGEvREZlVHpCYmlVNXJPSUh4dGplVTRaM2x0SHFmTWMzM0VZNmR1TTc1UmliVlk2MEppT2dnK2Z2OThGK0JWVmhSR0lPdVdGZUNNMmpNcnc5bnQzdVhnVzNLcTN5NTkxUFRWREwwOGVEYnNNdzRqMmlRaE1TTHhaYTNCMmRzTS9QcDBuUDE2ODVjWTZIMjhBbW1jaUhyam5NUWxsK0liejUrOTV5Nk9TREZjZjc1a1MxMlJweGtBSlduYTR6YWN6ZjBQNnN5a3BqeHUyR0o0aVZDalgyMTVZZ1c5bjZNc3NGS1h3aVZmR0F5R2U2UE9oRnhDRFdzc0ZNR2lxRnJ3MUxjOVlXaFp4Q1NsZWhtLzdpazJYNnNxTGZVYTdKQW04bEJDUFRxWnRTdW5DVUtPM0FhT05DOUViSVlHZ0NxSEQ1Rlc0QUsrcUx1bFNUWmtoa21jc0s3aHFhRlFVV2ZSVHpKU2VuSXpXanFhc0NPeUFhd0xQL1dtdFo4cldjTmR2NkY2K2pQbnZFelU5NUR1RVQ1TmN3eW1yM0tGcGtCSDJRMUpYUVY1WkFTSklnWFRjNDlaeFJ4dVlteUY1RFRDNDd6Y3UzSXFXa1JkMHdWbStHSmNVNDNsckExeVg3eXE1cEhSTFpRQUZVZEdHNk9vdmErV1MwbDBDMHRvQVdlR0dVQjRkcnhsUW02ekM1V2FvaG9BMmsxdW5MNUVKOVJKUlU4Q2p0a040NHlSR0FwUTM1RjF0MlVGaUhJK1EvbUpkcWNYVWc0WEx0dEl2aEdhR21pYjlNNG9qb3RFTWtkTU5MOTdEZWlTelFyU1oyU2tBdk0wS0RLVzBRczNRWHczZmdoUU1SYm5LRG1ZUXo3dVVKSW42ODhOSjVRZEpYVTVSTDgzUXRteWYrOWFYOFZqOXhlU3Vqang5RThyaDVPNlRXa2d6RkpXYnZqYXBPY3BsK2kycDdFL1JmMElUYVlZK0pJdUx4TThuTlBiRkxEN0JvQjNWcHhwZ2JDTmxocktWMFZlZ0xPVFVpUmx5Q3JvTnNwRlRieE16aE03c05mWTRjVDczV1lVQkJ1ZEpYUXRkelp1MmtWTkhESmVpNzEzbG5naHVLQzJORTdXY25vQXBTekFpOTRZR29NV1BacEJUbnhKUGVLK1FSbVV2K3JwNXNxQ2l5ak1TcHdTRXB6dnhoakF3UStJZ1owUVNkRDhsSU9uU0s4WEVCcWhLc3hST0V2R0dhb3d6aXlUUTFtQ3JwcHJDbEozeWF6V3BHUklGbU1FK1B5VUNyWG1abWlITTdrMXphYzBrdVVNUHo4QWZ3alZkaWpES2F6Mko5eVhrMUZQMWg3Z1prdGQ2ZFk0azVkUlQ5WWU0R1pLKzBmWHdlU1huMU5QMGg3Z1prcjVSRkdld2sxUFBNOE9EbkRwcDdlVFVHMnhiRFJEUWxqZGxYeGZDN2R2SXFUZnBLdmJlVXZkdUlDdFhoYVdjZXBuTWtSQnRmRUlsK1lTV3J3azdPWFh1RGNta2grK3kxaTU1OFg3ek9YVnBlTTdKUitLWGZBaW9kU2dNNXRTZFVMOFEvMFFFbTRxVnNhRVNzdXRCdHFxZzlweHFOSFBLS1ovMDVhQ1pwLzd4ZVFRQXh6Lzl5bThESlRJenRZWDB3TDk3NElRU3RFR2IyWC9nWS9CMlVrK2lDVW8vVU5QMDhrS1pvaitOT0tIMTJlc2ZHYkVXSktOUWVWaWlmQ0tlSkVkOXB4SmNOVVp6NmlPRG5iN2l1NDhWYjM5N1IvYkx2c2Z2alVDOEF6VDM4ak5ldmZQTXkzMWZnbisvaVFHMFloaGpITTJwUiszK1h5SmI4QjdDOFFFT0VDd000VExUbzQvOG56Y1ZiejBNS21OejZucUhVL0daTWd4di9Pb0RGK0NrSTV5aWYyeEtuMmR2dWxGaWMrclRkWTF2aGNHREs3dFM5QWkrc2JNY3ZNRXNrL1NkK1BaYUxmbzkrR1NmNkd2VloyQy9BWmVEMGRyRGZpR3dnT2h3VEhuMWlzK3Bud0VQeHNaMmd1NDUrR1Q0YS9JdXovaU9HVDgrcHo2bXd5UlJOWHExU3I1WUZVNVVlK29JU3pzMnB6NUphN0ljbDBBOWttTGtKMGpLRldoMUpJOGptdEpxaitUVTQxcE9WMWVqRndqY1c0RzFpNUJOSEtVbno3V1JuUHJFYm9rTlhCYjhhb0YvUHVGekl4ZWR4TTVTVU1NQlJuTHFZM3VNRmVMMjdwTUd2Y0I3eDR2RkZxa2VSOGJtMU1kMUdDOGI4TjFkQzh3UUJseENRenkrUDc1UUY1ZFRuOVFwV1Y0aFZ6NXMxUTNNVUMzY2JjazlJMGxjVGowU25wclFUcXg4OE5aeU0xemNweDd3akIzUUttN1RJZkxCZVZHRzY3VGFISTF1MkQ3VnR1aWJJVU5PSU5VYzBMaDROMmwxM2pkRDZBVHUwbXB6TkY0Z1NsUmIzamREYXpTQVIrV3Awd050VVhkOWJ5Z2YyTWZVOVk4b3dPM05MSEt0NURWcDg2VSswaTI5Q254Q2tlc3V0V3o0UzZjUWVTVHBxWTRmdVF2YXF2YWJGUm5LK0s3cDFPSXVrNTYwVmpMVHhEUzFQak5pWlhRT3J0UzEwVmFESTFhck5zRUdrY2xmOXBteUpScGFZSkwwbWJKOFJMaXkzOW9odXJyTUpTRUNBeVJ1TTc4Y1A2KzBiWHhBMGFZcEdmb0p5dnRNNjQ3WFZ3M3hnSldmbEkyQ3loWVZJa3NIcWdacVBWalhpT3MyVFdTSjlkNzQ5eDdUaVNVRUkycXpQd3ltN1dCRVpLdmk2Yzk1a0VxMjlNZm8vWmRFWk1tUmpvR0RWUzhob05malJYWnFIWGZxa0pBaGdBMldnektrZEp3YURKclpmVUZhWkhjWVBvdzdrSmNGbU1nUXMzaUpLVUxmYU1xd0l1czJRMmF3elFiREZJYmRWOGhGYjVNQnd2Q1p1aEpseW84em9SR21kWTZwd1NsVGhsR0xHN0dHcVRGYXFCNTl0VktrcXdMbVQ5cXNGaVRERzhoaEJLaEZwaStxVEpsWTFlNFdlRWZyUkNvYm1qQVNwRWdzODBnTWhsUEpKc3Y5UGtYTkNVTjN5WktSVFZxMlBjWTJ2NS9pSnR0SmdHNm91a0tuU1A0S3dQeSs0dC9VNVpHWUF0ekI1YVk1K2JvQ01kVmFTTjgwR3RTSEVXSHFJVFo1Qk4wQ0lNeDFmMGs5SXN3TDdsb0FRVlV1dzFYSFBUcndxOWFMZEFWbEw5eWliRGJ0a3lxZHg4ZnpKeGorV0NwNTFxVTd6bWtkbDQvNnFTcVBHN3doM2NNZXVxMC9PLzhveHZVSWdJdVhNVGxkaXV1VGFsMVQ3bkw1enhwa2VTZGRRSzA5L0syVUgwRlBGWUUyK0hOOXIrTHBMM3h3ZUpjM2I2RjhCVjM5TlRxRm9jRFc1eEs2YVl1MjBsTnhYN3E2ajIrQVdIQ0g0ckI0ZFM2YWd0bS9ZSktvYnFMQWtWSDhtYjlnTWxGdGNvUGNSNzBmR2dVV003bWRVUW0rNFdCVTMwUmxYZHQzV0IxaDFmclJyeUVxdzVaV1k1ZkZTL1dlWFFTYWRuU1YrbHFWWGRiODI3WVR2cS8zSDZ6Vzc1elF5cUM0SU5lMFBHUG5wT0I5NUJ5K3FMUTlKM0M4KzhpdUVJV2R1UUcwS20rUTNoazdKNUEyWkRSMlRZWDNyTVBLeUZ0K3IyUWRod0xRR29vYmpqcUt0MDVkaEUvQlo2eWpvQUJldURuOC9mci9BSGpzTC85ZzdWRWhBQUFBQUVsRlRrU3VRbUNDIgp9Cg=="/>
    </extobj>
    <extobj name="334E55B0-647D-440b-865C-3EC943EB4CBC-3">
      <extobjdata type="334E55B0-647D-440b-865C-3EC943EB4CBC" data="ewogICAiSW1nU2V0dGluZ0pzb24iIDogIntcImRwaVwiOlwiNjAwXCIsXCJmb3JtYXRcIjpcIlBOR1wiLFwidHJhbnNwYXJlbnRcIjp0cnVlLFwiYXV0b1wiOmZhbHNlfSIsCiAgICJMYXRleCIgOiAiWEZzZ1UxOXBJRnhkIiwKICAgIkxhdGV4SW1nQmFzZTY0IiA6ICJpVkJPUncwS0dnb0FBQUFOU1VoRVVnQUFBRVFBQUFCSUJBTUFBQUM5LzA3NkFBQUFNRkJNVkVYLy8vOEFBQUFBQUFBQUFBQUFBQUFBQUFBQUFBQUFBQUFBQUFBQUFBQUFBQUFBQUFBQUFBQUFBQUFBQUFBQUFBQXYzYUI3QUFBQUQzUlNUbE1BUkptN3plL2RxM1lRVkNJeWlXWjFOSm9MQUFBQUNYQklXWE1BQUE3RUFBQU94QUdWS3c0YkFBQURIRWxFUVZSSURYMVd6MnRUUVJEZXRFbmJsNlJOMFQ4Z1JmVGNJbGJVeXd0NEVBOFNGUVVGSVRrb0tCN1Nvd2dTd2RLVGtCeWtTQy9KM1VPREI2L0p4WE1xZUc4T25nUkpiZnRTZjFBL1ozYmYyN2Y3Zm1RT2VUUGZmRzkyWjNaMlhvUXc1Y3lsMnVNWGJVWXlkMHhjNjVrbVdJNjdoUFQvYU5oUWlsVjRyNzcvV01kUld6aTEzNFluVUowbURnZHNuTVVqa1VXZDFZaDh4a2xQUWJ0ZXI0bVZpSnZNUEREeTBRSnVBVjNmTUI1akNoOUltVFl0OHdvQStjd0F5eHFZQnliYTBNb1EvN1F1Q3NCaGFBVmFBMnVCU2s4WDhiSXNBSDQ2a3RoQ3ZDeDluQmhCeERDaExLdjRhVkk2Q1dVQkRreEtLVjRXcWx2ZHByUk5rL1ZaV0FtSlhMd3NPV0REZkswVUwwc0pxRmlVZUZuNmtlMTI0bVVad3F5L0VFTXJwb3hQVVR4em9ZV0JhVW05UTZkdjdUZkdFSlFSZCt3MG1TRUtEcGVuVWFpaFdLNzBwcENxaXVPOVRGK3RyeWgwejk2bUJWb0tLTUNETk00NDVEeFA0V1JxSVdlUXdzbjdPeWJtd3hTS0tHNEdjWTdTS0RSVHZ2cWtydVlVcTFlMXJwU2RDNUpVMFhEa1prajhJM1ArYXNvcUVsYjlSSlJmbXVMYWZhUndwd0hqMnBVVExwUVFaVG9GSGFYd1FhdUdrazJZSEptUlFSQ0NKa0FZeGZma0Rpd0s5WTQxQXRqWnIxdVVJbkJxQVdTME5peUVScFF4c0pUTFhiRW90RkJZT3QrRFBZdEMzVld4QURvOHZMWVF1ZzAra0ZtL3A3VEZTQUhwVHJYbE80NTdYSjMwV00xRzd1RXdTR2o3aEh3VnBuUWlTN3RCMTdsN1lrWU4xMTE3Z0ZKQ0kzNVRMTkdrbWxVUlY0UEEwaUhtZ2c2Wm85Unphb28zN0xuUnhEUEZIYTlSNFdVVkhXcWhEUVh5YnpqR0cxMGg5bVVWYVo0YVhVYWdQNk1kbmtrMU9VZ1hnVzlobUhsNEEzS1JGSjV5VmVXSXp1TFVhVXk2RWhiNVdyQVRhZE4zaVo4bEN2RU8zaGZXM3pmczdEcXFjOHJjWWkxcXhvdm5MdE0wa3dWbk9zdFliV3lmYzNTMmFOTWtkd2ZzMFZMRmJkYTMxSHM3NTU5NE4rUnFtc0RmdjczUVN0UW9XV3ZkQkZJdU9Jc0VudytWK1p6emFVTkxrcHE4V3o3TlZLSFRXNkV2UmoyVklQOUZESVJvanFaUUZybEw1R21ta2hiNGJzL0dycDNKTDNMT3JZb0p4WFRYRXpPVGRndzJnVzFjeDAwVFNORGYzTDlHNkgraldxbnNpSW93SFFBQUFBQkpSVTVFcmtKZ2dnPT0iCn0K"/>
    </extobj>
    <extobj name="334E55B0-647D-440b-865C-3EC943EB4CBC-4">
      <extobjdata type="334E55B0-647D-440b-865C-3EC943EB4CBC" data="ewogICAiSW1nU2V0dGluZ0pzb24iIDogIntcImRwaVwiOlwiNjAwXCIsXCJmb3JtYXRcIjpcIlBOR1wiLFwidHJhbnNwYXJlbnRcIjp0cnVlLFwiYXV0b1wiOmZhbHNlfSIsCiAgICJMYXRleCIgOiAiWEZzZ1V5ZGZhU0JjWFE9PSIsCiAgICJMYXRleEltZ0Jhc2U2NCIgOiAiaVZCT1J3MEtHZ29BQUFBTlNVaEVVZ0FBQUVZQUFBQlpCQU1BQUFCeGdFLzVBQUFBTUZCTVZFWC8vLzhBQUFBQUFBQUFBQUFBQUFBQUFBQUFBQUFBQUFBQUFBQUFBQUFBQUFBQUFBQUFBQUFBQUFBQUFBQUFBQUF2M2FCN0FBQUFEM1JTVGxNQVJKbTd6ZS9kcTNZUVZDSXlpV1oxTkpvTEFBQUFDWEJJV1hNQUFBN0VBQUFPeEFHVkt3NGJBQUFEbmtsRVFWUklEWVdXeldzVFFSVEFaNXVremViREZQMERVa1RQTFdKRnZTVGdRVHhJVkJRVWhPU2dxSGhJanlKSUNrcFBRbktRSXIxczdoNFNQSGhOTHA1VHdYdHk4Q1JJYXR0Ti9XcWZiOTdNWnQ5c3NydHoySjE1N3pkZjcydFhpSmhteCtoUmJWY091bkZVQXFBV3h3d0Evc1V4UTRDZmNVd2RZQytHeVFMQWJneVRScVlWd3lRQmpnTEk2WXZWUnk5b25uV2JWRTd3V2xZRFZ3WTRiS082OTRlWURzQWFkZlFqVndIMzFmY2Y2M0RRRW5iMU4wbHgxakpqN0FiczkrWDRERHdVU1cxZGdBbER4R2M0NnFweHgrMDJZRVgyTFlBVEphTm5CbUNraDFtNENkQ1dnd1dBVzFvb1gyUGN3V3RGUEhsTERsSUFtNTZRVnZVUHQrUWRBejFLck9JR2ZHUDB3RDZKaC9xdG1McGhoeElvODFUZ3I3OFYrcVhyajBRVHlEdzJ3SVl2N1psdUdTanpuQUxvKzh5cUdVbU9NazhDRG4xRUJDS3BvTXhUME1jaUVBMVlZek5FUVYyNXc2VVkvV3VjU1Nrdk5hYW1SeVhhazExQWlJSXlUOVZsRXdzQVpUWVVCVEpQRG82WnNCYzRzMFBteVNzcmFRNzl3bU5BREdqVlJXVUJ6ZUE2Zkd1UjdrdUZZOWpld1dBd0RrMXowMC9vcFI5NEx4bkZrUTNqRGNOaE9aTEJ1Slh0Y2plS3FpaklmUm14WVU4eG1JQnZRNWZDU1BIYS9WQm83Q0VBejhNZ3ErcEQvVEFvbzQrTjZJTXdSdVRlZUNzZGhES1loMTgxMVk2QXhNNTVvc3BSakJBZkpjUVNieTc5Q1psZmN6VyswSzdQbGtsZnEzdEZkTWlNTUNEQWNtdlVOMUpiSTRQQzhqQzdUbXJQWURDVy9MS2RxMXdoWmE5bU1EbGdhZVhWaythR3dXQVI4L05vRlpSalNpc0dnM3Y1Tml4cFB2RHh3WEFyVHljVlZScGF2THlpRW5Oa2M4cGtQMUEzYjJRczFaQ1p3RThHTW5UQXJ1V3Q1N0R0cGF3MEp3NDdSZ1dSbjVHUk4zMzZYalhYWHRRV21lcGxwMjZXbFFZOE05UnlnTFdjSHpwUThCV09aWmZIM1pBVmMydjk3aVpCZVlCdi9rSkw0UGJWWE55aGRGaVpkT1VvQ2NkMmZkSldpa3lWbldiN0NKVmxxU2pnSXUvQS9TTDc3K3Y4anFWZDlBc1Y0YUlNdWliRzU0V3psN0RnMGRxU0Y2Y3dZaE5xemxCZTFkN0NrMk83MDVkYTFSWXhRbExxTzdpbFp1NmNlK3hlcHcwOVpyeUdmd3NzM0R3NWY5ZmJRZ3hadUhHZDd0dXlxRmZOejFFUXl6NmxEM283S0ErTzhUc2ZGTTJNSFpacE0wb3RHRFBuaFRFVjQ0OWtMb1hadUR0WHdZUVlFcjVybUp4M1UvUENsZ1BZTDBxdlowTExQdEVOZVdUcDJ2Q0drYjRpeEtBV1R1QXU5TmZTR0VVeGVabFU1TnB3S2kzcll1SWtIRUJOVGw2OVdZNWtSTWtWQzVOV05MTU4xK0JHTkNMRTYzdFhKZklmL3JEMjJJQjJDdEFBQUFBQVNVVk9SSzVDWUlJ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3012</Words>
  <Application>WPS 文字</Application>
  <PresentationFormat/>
  <Paragraphs>117</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方正书宋_GBK</vt:lpstr>
      <vt:lpstr>Wingdings</vt:lpstr>
      <vt:lpstr>Arial</vt:lpstr>
      <vt:lpstr>Courier New</vt:lpstr>
      <vt:lpstr>Noto Sans Symbols</vt:lpstr>
      <vt:lpstr>Thonburi</vt:lpstr>
      <vt:lpstr>Calibri</vt:lpstr>
      <vt:lpstr>Helvetica Neue</vt:lpstr>
      <vt:lpstr>Times New Roman</vt:lpstr>
      <vt:lpstr>微软雅黑</vt:lpstr>
      <vt:lpstr>汉仪旗黑KW</vt:lpstr>
      <vt:lpstr>宋体</vt:lpstr>
      <vt:lpstr>Arial Unicode MS</vt:lpstr>
      <vt:lpstr>汉仪书宋二KW</vt:lpstr>
      <vt:lpstr>NYU Schools Master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chenchen</cp:lastModifiedBy>
  <cp:revision>2</cp:revision>
  <dcterms:created xsi:type="dcterms:W3CDTF">2020-05-10T17:42:11Z</dcterms:created>
  <dcterms:modified xsi:type="dcterms:W3CDTF">2020-05-10T17:42:11Z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