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9"/>
  </p:notesMasterIdLst>
  <p:sldIdLst>
    <p:sldId id="256" r:id="rId2"/>
    <p:sldId id="260" r:id="rId3"/>
    <p:sldId id="258" r:id="rId4"/>
    <p:sldId id="312" r:id="rId5"/>
    <p:sldId id="261" r:id="rId6"/>
    <p:sldId id="309" r:id="rId7"/>
    <p:sldId id="310" r:id="rId8"/>
    <p:sldId id="311" r:id="rId9"/>
    <p:sldId id="313" r:id="rId10"/>
    <p:sldId id="263" r:id="rId11"/>
    <p:sldId id="315" r:id="rId12"/>
    <p:sldId id="317" r:id="rId13"/>
    <p:sldId id="319" r:id="rId14"/>
    <p:sldId id="318" r:id="rId15"/>
    <p:sldId id="320" r:id="rId16"/>
    <p:sldId id="321" r:id="rId17"/>
    <p:sldId id="294"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B91337-B039-44D7-9B2D-466DE40ABCA1}">
  <a:tblStyle styleId="{23B91337-B039-44D7-9B2D-466DE40ABCA1}"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EE33138A-A1BB-491A-99FD-16DDFA1F676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66" autoAdjust="0"/>
  </p:normalViewPr>
  <p:slideViewPr>
    <p:cSldViewPr snapToGrid="0">
      <p:cViewPr>
        <p:scale>
          <a:sx n="150" d="100"/>
          <a:sy n="150" d="100"/>
        </p:scale>
        <p:origin x="474" y="-32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H</a:t>
            </a:r>
            <a:r>
              <a:rPr lang="en-US" altLang="zh-CN" sz="1200" b="0" i="0" u="none" strike="noStrike" cap="none" dirty="0">
                <a:solidFill>
                  <a:schemeClr val="dk1"/>
                </a:solidFill>
                <a:latin typeface="Calibri"/>
                <a:ea typeface="Calibri"/>
                <a:cs typeface="Calibri"/>
                <a:sym typeface="Calibri"/>
              </a:rPr>
              <a:t>i, good afternoon, everyone, today I want to introduce our project to you.</a:t>
            </a:r>
            <a:endParaRPr sz="1200" b="0" i="0" u="none" strike="noStrike" cap="none" dirty="0">
              <a:solidFill>
                <a:schemeClr val="dk1"/>
              </a:solidFill>
              <a:latin typeface="Calibri"/>
              <a:ea typeface="Calibri"/>
              <a:cs typeface="Calibri"/>
              <a:sym typeface="Calibri"/>
            </a:endParaRPr>
          </a:p>
        </p:txBody>
      </p:sp>
      <p:sp>
        <p:nvSpPr>
          <p:cNvPr id="44" name="Google Shape;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US" altLang="zh-CN" sz="1200" b="0" i="0" u="none" strike="noStrike" cap="none" dirty="0">
                <a:solidFill>
                  <a:schemeClr val="dk1"/>
                </a:solidFill>
                <a:latin typeface="Calibri"/>
                <a:ea typeface="Calibri"/>
                <a:cs typeface="Calibri"/>
                <a:sym typeface="Calibri"/>
              </a:rPr>
              <a:t>After computing the correlation and p-value of each stock, we want to use these two value as features to do classification. Stocks in the same class tend to perform similarly during the pandemic. </a:t>
            </a:r>
            <a:r>
              <a:rPr lang="en-US" sz="1200" b="0" i="0" u="none" strike="noStrike" cap="none" dirty="0">
                <a:solidFill>
                  <a:schemeClr val="dk1"/>
                </a:solidFill>
                <a:latin typeface="Calibri"/>
                <a:ea typeface="Calibri"/>
                <a:cs typeface="Calibri"/>
                <a:sym typeface="Calibri"/>
              </a:rPr>
              <a:t>Here I want to introduce a clustering method: Mixture of Gaussian. If we have some dots, which are shown as the left picture. Also, we have known there are 11 categories. MOG will tell the category of each dot, as you can see, in the right picture, dots with the same color belong to same cluster. Or same category.</a:t>
            </a:r>
            <a:r>
              <a:rPr lang="en-US" altLang="zh-CN" sz="1200" b="0" i="0" u="none" strike="noStrike" cap="none" dirty="0">
                <a:solidFill>
                  <a:schemeClr val="dk1"/>
                </a:solidFill>
                <a:latin typeface="Calibri"/>
                <a:ea typeface="Calibri"/>
                <a:cs typeface="Calibri"/>
                <a:sym typeface="Calibri"/>
              </a:rPr>
              <a:t> Similar to this example, we can draw the distribution of the stock with correlation and p-value. Then, we apply clustering model based on these 2 values.</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149" name="Google Shape;14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As you can see, every dot represents the correlation value of each stock and the corresponding p-value. Different colors represents different clusters. Intuitively, dots with correlation less than -0.25 are very dense, but </a:t>
            </a:r>
            <a:r>
              <a:rPr lang="en-US" altLang="zh-CN" sz="1200" b="0" i="0" u="none" strike="noStrike" cap="none" dirty="0">
                <a:solidFill>
                  <a:schemeClr val="dk1"/>
                </a:solidFill>
                <a:latin typeface="Calibri"/>
                <a:ea typeface="Calibri"/>
                <a:cs typeface="Calibri"/>
                <a:sym typeface="Calibri"/>
              </a:rPr>
              <a:t>dots with correlation larger than 0 are very sparse. This is consistent with our first mind: during pandemic, most companies are negatively impacted while few companies became the beneficiaries. But notice that dots around middle does not tell us much information between pandemic and stock’s price. Because only when p-value less than 0.05, we can say they are significant correlated.</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149" name="Google Shape;14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56037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So, we focus on stocks with low p-value, after filtering, only 3 clusters remain. The 2 leftmost clusters and the right most cluster. Now, we can take the left 2 clusters as stocks in them behaved similarly during the pandemic. Of course, the rightmost one is automatically one cluster, stocks in it are also stocks perform similarly during the pandemic. Now, we want to do some statistics in terms of the sector information.</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149" name="Google Shape;14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36666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We firstly compute the proportion of sectors from which the stocks are negatively impacted. As you can see, there are totally 290 stocks in our left 2 clusters. Among them, Consumer Discretionary, Financials, Industrials and Information technology are top 4 categories that tend to be negatively impacted during the pandemic.</a:t>
            </a:r>
            <a:endParaRPr sz="1200" b="0" i="0" u="none" strike="noStrike" cap="none" dirty="0">
              <a:solidFill>
                <a:schemeClr val="dk1"/>
              </a:solidFill>
              <a:latin typeface="Calibri"/>
              <a:ea typeface="Calibri"/>
              <a:cs typeface="Calibri"/>
              <a:sym typeface="Calibri"/>
            </a:endParaRPr>
          </a:p>
        </p:txBody>
      </p:sp>
      <p:sp>
        <p:nvSpPr>
          <p:cNvPr id="149" name="Google Shape;14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06630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There are only 8 stocks in our rightmost cluster, there are 2 Consumer Staples companies, 1 Health Care, 1 Communication Service, 1 Real Estate, 1 Energy, 1 Financials and one Information Technology.</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149" name="Google Shape;14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72434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Now, we did some extra analysis in term of 5 stocks with highest correlation. For example, Citrix </a:t>
            </a:r>
            <a:r>
              <a:rPr lang="en-US" sz="1200" b="0" i="0" u="none" strike="noStrike" cap="none">
                <a:solidFill>
                  <a:schemeClr val="dk1"/>
                </a:solidFill>
                <a:latin typeface="Calibri"/>
                <a:ea typeface="Calibri"/>
                <a:cs typeface="Calibri"/>
                <a:sym typeface="Calibri"/>
              </a:rPr>
              <a:t>is an </a:t>
            </a:r>
            <a:r>
              <a:rPr lang="en-US" sz="1200" b="0" i="0" u="none" strike="noStrike" cap="none" dirty="0">
                <a:solidFill>
                  <a:schemeClr val="dk1"/>
                </a:solidFill>
                <a:latin typeface="Calibri"/>
                <a:ea typeface="Calibri"/>
                <a:cs typeface="Calibri"/>
                <a:sym typeface="Calibri"/>
              </a:rPr>
              <a:t>information technology company. You have notice that in our previous result, </a:t>
            </a:r>
            <a:r>
              <a:rPr lang="en-US" altLang="zh-CN" sz="1200" b="0" i="0" u="none" strike="noStrike" cap="none" dirty="0">
                <a:solidFill>
                  <a:schemeClr val="dk1"/>
                </a:solidFill>
                <a:latin typeface="Calibri"/>
                <a:ea typeface="Calibri"/>
                <a:cs typeface="Calibri"/>
                <a:sym typeface="Calibri"/>
              </a:rPr>
              <a:t>information technology company tends to be negatively impacted by the pandemic. But we see a strong positive correlation between Citrix and the pandemic. The reason is very simple and obvious: </a:t>
            </a:r>
            <a:r>
              <a:rPr lang="zh-CN" altLang="zh-CN" sz="1200" b="0" i="0" u="none" strike="noStrike" cap="none"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Citrix is a provider of digital workspace technology which allows people to work in remote places with high level security. During the Covid-19 pandemic many companies have no choice but let their employees work from home. Consequently, the market demand of Citrix’s products has surged. Of course, there are some other example with high correlation but no evident shows its rise came from the pandemic. So, we can say, sometimes, correlation doesn’t necessarily mean causality.</a:t>
            </a:r>
          </a:p>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effectLst/>
                <a:latin typeface="Calibri"/>
                <a:ea typeface="Calibri"/>
                <a:cs typeface="Calibri"/>
                <a:sym typeface="Calibri"/>
              </a:rPr>
              <a:t>Of</a:t>
            </a:r>
            <a:r>
              <a:rPr lang="zh-CN" altLang="en-US" sz="1200" b="0" i="0" u="none" strike="noStrike" cap="none"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course,</a:t>
            </a:r>
            <a:r>
              <a:rPr lang="zh-CN" altLang="en-US" sz="1200" b="0" i="0" u="none" strike="noStrike" cap="none"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for</a:t>
            </a:r>
            <a:r>
              <a:rPr lang="zh-CN" altLang="en-US" sz="1200" b="0" i="0" u="none" strike="noStrike" cap="none"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companies</a:t>
            </a:r>
            <a:r>
              <a:rPr lang="zh-CN" altLang="en-US" sz="1200" b="0" i="0" u="none" strike="noStrike" cap="none"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are</a:t>
            </a:r>
            <a:r>
              <a:rPr lang="zh-CN" altLang="en-US" sz="1200" b="0" i="0" u="none" strike="noStrike" cap="none"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negatively</a:t>
            </a:r>
            <a:r>
              <a:rPr lang="zh-CN" altLang="en-US" sz="1200" b="0" i="0" u="none" strike="noStrike" cap="none"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impacted,</a:t>
            </a:r>
            <a:r>
              <a:rPr lang="zh-CN" altLang="en-US" sz="1200" b="0" i="0" u="none" strike="noStrike" cap="none"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we</a:t>
            </a:r>
            <a:r>
              <a:rPr lang="zh-CN" altLang="en-US" sz="1200" b="0" i="0" u="none" strike="noStrike" cap="none"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can</a:t>
            </a:r>
            <a:r>
              <a:rPr lang="zh-CN" altLang="en-US" sz="1200" b="0" i="0" u="none" strike="noStrike" cap="none"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do</a:t>
            </a:r>
            <a:r>
              <a:rPr lang="zh-CN" altLang="en-US" sz="1200" b="0" i="0" u="none" strike="noStrike" cap="none"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similar</a:t>
            </a:r>
            <a:r>
              <a:rPr lang="zh-CN" altLang="en-US" sz="1200" b="0" i="0" u="none" strike="noStrike" cap="none" dirty="0">
                <a:solidFill>
                  <a:schemeClr val="dk1"/>
                </a:solidFill>
                <a:effectLst/>
                <a:latin typeface="Calibri"/>
                <a:ea typeface="Calibri"/>
                <a:cs typeface="Calibri"/>
                <a:sym typeface="Calibri"/>
              </a:rPr>
              <a:t> </a:t>
            </a:r>
            <a:r>
              <a:rPr lang="en-US" altLang="zh-CN" sz="1200" b="0" i="0" u="none" strike="noStrike" cap="none" dirty="0">
                <a:solidFill>
                  <a:schemeClr val="dk1"/>
                </a:solidFill>
                <a:effectLst/>
                <a:latin typeface="Calibri"/>
                <a:ea typeface="Calibri"/>
                <a:cs typeface="Calibri"/>
                <a:sym typeface="Calibri"/>
              </a:rPr>
              <a:t>analysis.</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149" name="Google Shape;14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15</a:t>
            </a:fld>
            <a:endParaRPr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96533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Now, let me conclude our project. </a:t>
            </a:r>
          </a:p>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Firstly, we came across some difficulties in our project, at the beginning, we want to analyze stocks trading in NASDAQ, later on, we found we cannot find the sectors information, so, we switched to S&amp;P 500.</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Secondly, we only consider the pandemic, but stocks can be impacted by many factors.  So, our results is in a manner give some guidance to investors but if we want to get more meaning results, we need to </a:t>
            </a:r>
          </a:p>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consider more factors.</a:t>
            </a:r>
          </a:p>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Finally, we applied clustering model but the distribution of the clusters does not necessarily follow the Gaussian distribution. If we introduce more features, the clustering model may perform better.</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149" name="Google Shape;14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16</a:t>
            </a:fld>
            <a:endParaRPr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71702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r>
              <a:rPr lang="en-US" dirty="0"/>
              <a:t>That’s all, </a:t>
            </a:r>
            <a:r>
              <a:rPr lang="en-US"/>
              <a:t>thank you!</a:t>
            </a:r>
            <a:endParaRPr/>
          </a:p>
        </p:txBody>
      </p:sp>
      <p:sp>
        <p:nvSpPr>
          <p:cNvPr id="533" name="Google Shape;53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Our research problem is “How does COVID-19 affect the economy in US?”. To be more specific, we want to find the beneficiaries of the pandemic, and companies are negatively impacted by COVID-19.</a:t>
            </a:r>
            <a:endParaRPr sz="1200" b="0" i="0" u="none" strike="noStrike" cap="none" dirty="0">
              <a:solidFill>
                <a:schemeClr val="dk1"/>
              </a:solidFill>
              <a:latin typeface="Calibri"/>
              <a:ea typeface="Calibri"/>
              <a:cs typeface="Calibri"/>
              <a:sym typeface="Calibri"/>
            </a:endParaRPr>
          </a:p>
        </p:txBody>
      </p:sp>
      <p:sp>
        <p:nvSpPr>
          <p:cNvPr id="96" name="Google Shape;9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Assuming that the larger the new COVID-19 case number is, the worse the situation is. As you know, the rise and decrease of a stock’s price can measure </a:t>
            </a:r>
          </a:p>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the situation of the stock. </a:t>
            </a:r>
            <a:r>
              <a:rPr lang="en-US" altLang="zh-CN" sz="1200" b="0" i="0" u="none" strike="noStrike" cap="none" dirty="0">
                <a:solidFill>
                  <a:schemeClr val="dk1"/>
                </a:solidFill>
                <a:latin typeface="Calibri"/>
                <a:ea typeface="Calibri"/>
                <a:cs typeface="Calibri"/>
                <a:sym typeface="Calibri"/>
              </a:rPr>
              <a:t>So, we proposed an approach in our project that </a:t>
            </a:r>
            <a:r>
              <a:rPr lang="en-US" sz="1200" b="0" i="0" u="none" strike="noStrike" cap="none" dirty="0">
                <a:solidFill>
                  <a:schemeClr val="dk1"/>
                </a:solidFill>
                <a:latin typeface="Calibri"/>
                <a:ea typeface="Calibri"/>
                <a:cs typeface="Calibri"/>
                <a:sym typeface="Calibri"/>
              </a:rPr>
              <a:t>we compute the correlation between new </a:t>
            </a:r>
            <a:r>
              <a:rPr lang="en-US" altLang="zh-CN" sz="1200" b="0" i="0" u="none" strike="noStrike" cap="none" dirty="0">
                <a:solidFill>
                  <a:schemeClr val="dk1"/>
                </a:solidFill>
                <a:latin typeface="Calibri"/>
                <a:ea typeface="Calibri"/>
                <a:cs typeface="Calibri"/>
                <a:sym typeface="Calibri"/>
              </a:rPr>
              <a:t>COVID-19 case number and each stock’s </a:t>
            </a:r>
          </a:p>
          <a:p>
            <a:pPr marL="0" marR="0" lvl="0" indent="0" algn="l" rtl="0">
              <a:lnSpc>
                <a:spcPct val="100000"/>
              </a:lnSpc>
              <a:spcBef>
                <a:spcPts val="360"/>
              </a:spcBef>
              <a:spcAft>
                <a:spcPts val="0"/>
              </a:spcAft>
              <a:buClr>
                <a:srgbClr val="000000"/>
              </a:buClr>
              <a:buSzPts val="1400"/>
              <a:buFont typeface="Arial"/>
              <a:buNone/>
            </a:pPr>
            <a:r>
              <a:rPr lang="en-US" altLang="zh-CN" sz="1200" b="0" i="0" u="none" strike="noStrike" cap="none" dirty="0">
                <a:solidFill>
                  <a:schemeClr val="dk1"/>
                </a:solidFill>
                <a:latin typeface="Calibri"/>
                <a:ea typeface="Calibri"/>
                <a:cs typeface="Calibri"/>
                <a:sym typeface="Calibri"/>
              </a:rPr>
              <a:t>price to see whether this stock is significantly affected by COVID-19.</a:t>
            </a:r>
            <a:endParaRPr sz="1200" b="0" i="0" u="none" strike="noStrike" cap="none" dirty="0">
              <a:solidFill>
                <a:schemeClr val="dk1"/>
              </a:solidFill>
              <a:latin typeface="Calibri"/>
              <a:ea typeface="Calibri"/>
              <a:cs typeface="Calibri"/>
              <a:sym typeface="Calibri"/>
            </a:endParaRPr>
          </a:p>
        </p:txBody>
      </p:sp>
      <p:sp>
        <p:nvSpPr>
          <p:cNvPr id="66" name="Google Shape;6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This is the formulation of the correlation between two variables X and Y. in our case, we have many X, represents the daily close price of each stock, and Y, the daily new covid-19 case number. Don’t forget that, we also compute the p-value between them. It is the probability that X and Y are not correlated. In other words, the smaller the p-value is, we are more confident to say X and Y are correlated.</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149" name="Google Shape;14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77308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Now, let’s get through a little bit into our datasets, firstly, of course, we have daily close price of each stock. As you can see, each row is one day, each column’s name is the ticker or symbol of a stock.</a:t>
            </a:r>
            <a:endParaRPr sz="1200" b="0" i="0" u="none" strike="noStrike" cap="none" dirty="0">
              <a:solidFill>
                <a:schemeClr val="dk1"/>
              </a:solidFill>
              <a:latin typeface="Calibri"/>
              <a:ea typeface="Calibri"/>
              <a:cs typeface="Calibri"/>
              <a:sym typeface="Calibri"/>
            </a:endParaRPr>
          </a:p>
        </p:txBody>
      </p:sp>
      <p:sp>
        <p:nvSpPr>
          <p:cNvPr id="117" name="Google Shape;11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Also, in order to do some sector analysis, we introduce the sector information. Sector is the company’s category. Each stock belongs to one specific sector, there are totally 11 sectors among all companies. So, we will extract this sector column for further analysis.</a:t>
            </a:r>
            <a:endParaRPr sz="1200" b="0" i="0" u="none" strike="noStrike" cap="none" dirty="0">
              <a:solidFill>
                <a:schemeClr val="dk1"/>
              </a:solidFill>
              <a:latin typeface="Calibri"/>
              <a:ea typeface="Calibri"/>
              <a:cs typeface="Calibri"/>
              <a:sym typeface="Calibri"/>
            </a:endParaRPr>
          </a:p>
        </p:txBody>
      </p:sp>
      <p:sp>
        <p:nvSpPr>
          <p:cNvPr id="117" name="Google Shape;11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82435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Finally, of course, we have daily new case number.</a:t>
            </a:r>
            <a:endParaRPr sz="1200" b="0" i="0" u="none" strike="noStrike" cap="none" dirty="0">
              <a:solidFill>
                <a:schemeClr val="dk1"/>
              </a:solidFill>
              <a:latin typeface="Calibri"/>
              <a:ea typeface="Calibri"/>
              <a:cs typeface="Calibri"/>
              <a:sym typeface="Calibri"/>
            </a:endParaRPr>
          </a:p>
        </p:txBody>
      </p:sp>
      <p:sp>
        <p:nvSpPr>
          <p:cNvPr id="117" name="Google Shape;11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32969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After we concatenate new case number and stock’s price, we get this schema. Then, we can compute the correlation and p-value between each column from A  to ZTS and new case number column.</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149" name="Google Shape;14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79810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sz="1200" b="0" i="0" u="none" strike="noStrike" cap="none" dirty="0">
                <a:solidFill>
                  <a:schemeClr val="dk1"/>
                </a:solidFill>
                <a:latin typeface="Calibri"/>
                <a:ea typeface="Calibri"/>
                <a:cs typeface="Calibri"/>
                <a:sym typeface="Calibri"/>
              </a:rPr>
              <a:t>We search for the curve of S&amp;P 500 index, we notice that it has fallen sharply since February 19</a:t>
            </a:r>
            <a:r>
              <a:rPr lang="en-US" sz="1200" b="0" i="0" u="none" strike="noStrike" cap="none" baseline="30000" dirty="0">
                <a:solidFill>
                  <a:schemeClr val="dk1"/>
                </a:solidFill>
                <a:latin typeface="Calibri"/>
                <a:ea typeface="Calibri"/>
                <a:cs typeface="Calibri"/>
                <a:sym typeface="Calibri"/>
              </a:rPr>
              <a:t>th</a:t>
            </a:r>
            <a:r>
              <a:rPr lang="en-US" sz="1200" b="0" i="0" u="none" strike="noStrike" cap="none" dirty="0">
                <a:solidFill>
                  <a:schemeClr val="dk1"/>
                </a:solidFill>
                <a:latin typeface="Calibri"/>
                <a:ea typeface="Calibri"/>
                <a:cs typeface="Calibri"/>
                <a:sym typeface="Calibri"/>
              </a:rPr>
              <a:t>, and rebounded mildly since April 9</a:t>
            </a:r>
            <a:r>
              <a:rPr lang="en-US" sz="1200" b="0" i="0" u="none" strike="noStrike" cap="none" baseline="30000" dirty="0">
                <a:solidFill>
                  <a:schemeClr val="dk1"/>
                </a:solidFill>
                <a:latin typeface="Calibri"/>
                <a:ea typeface="Calibri"/>
                <a:cs typeface="Calibri"/>
                <a:sym typeface="Calibri"/>
              </a:rPr>
              <a:t>th</a:t>
            </a:r>
            <a:r>
              <a:rPr lang="en-US" sz="1200" b="0" i="0" u="none" strike="noStrike" cap="none" dirty="0">
                <a:solidFill>
                  <a:schemeClr val="dk1"/>
                </a:solidFill>
                <a:latin typeface="Calibri"/>
                <a:ea typeface="Calibri"/>
                <a:cs typeface="Calibri"/>
                <a:sym typeface="Calibri"/>
              </a:rPr>
              <a:t>. So, this overall index’s performance tells us during the time other than this period, COVID-19 does not affect the stock market a lot. So, we narrow our interval to be </a:t>
            </a:r>
            <a:r>
              <a:rPr lang="en-US" altLang="zh-CN" sz="1200" b="0" i="0" u="none" strike="noStrike" cap="none" dirty="0">
                <a:solidFill>
                  <a:schemeClr val="dk1"/>
                </a:solidFill>
                <a:latin typeface="Calibri"/>
                <a:ea typeface="Calibri"/>
                <a:cs typeface="Calibri"/>
                <a:sym typeface="Calibri"/>
              </a:rPr>
              <a:t>from February 19</a:t>
            </a:r>
            <a:r>
              <a:rPr lang="en-US" altLang="zh-CN" sz="1200" b="0" i="0" u="none" strike="noStrike" cap="none" baseline="30000" dirty="0">
                <a:solidFill>
                  <a:schemeClr val="dk1"/>
                </a:solidFill>
                <a:latin typeface="Calibri"/>
                <a:ea typeface="Calibri"/>
                <a:cs typeface="Calibri"/>
                <a:sym typeface="Calibri"/>
              </a:rPr>
              <a:t>th</a:t>
            </a:r>
            <a:r>
              <a:rPr lang="en-US" sz="1200" b="0" i="0" u="none" strike="noStrike" cap="none" dirty="0">
                <a:solidFill>
                  <a:schemeClr val="dk1"/>
                </a:solidFill>
                <a:latin typeface="Calibri"/>
                <a:ea typeface="Calibri"/>
                <a:cs typeface="Calibri"/>
                <a:sym typeface="Calibri"/>
              </a:rPr>
              <a:t> to </a:t>
            </a:r>
            <a:r>
              <a:rPr lang="en-US" altLang="zh-CN" sz="1200" b="0" i="0" u="none" strike="noStrike" cap="none" dirty="0">
                <a:solidFill>
                  <a:schemeClr val="dk1"/>
                </a:solidFill>
                <a:latin typeface="Calibri"/>
                <a:ea typeface="Calibri"/>
                <a:cs typeface="Calibri"/>
                <a:sym typeface="Calibri"/>
              </a:rPr>
              <a:t>April 9</a:t>
            </a:r>
            <a:r>
              <a:rPr lang="en-US" altLang="zh-CN" sz="1200" b="0" i="0" u="none" strike="noStrike" cap="none" baseline="30000" dirty="0">
                <a:solidFill>
                  <a:schemeClr val="dk1"/>
                </a:solidFill>
                <a:latin typeface="Calibri"/>
                <a:ea typeface="Calibri"/>
                <a:cs typeface="Calibri"/>
                <a:sym typeface="Calibri"/>
              </a:rPr>
              <a:t>th</a:t>
            </a:r>
            <a:r>
              <a:rPr lang="en-US" altLang="zh-CN" sz="1200" b="0"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p:txBody>
      </p:sp>
      <p:sp>
        <p:nvSpPr>
          <p:cNvPr id="149" name="Google Shape;14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6238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9144" y="0"/>
            <a:ext cx="9153144" cy="5143500"/>
          </a:xfrm>
          <a:prstGeom prst="rect">
            <a:avLst/>
          </a:prstGeom>
          <a:noFill/>
          <a:ln>
            <a:noFill/>
          </a:ln>
        </p:spPr>
        <p:txBody>
          <a:bodyPr spcFirstLastPara="1" wrap="square" lIns="91425" tIns="91425" rIns="91425" bIns="91425" anchor="t" anchorCtr="0"/>
          <a:lstStyle>
            <a:lvl1pPr marR="0" lvl="0" algn="l" rtl="0">
              <a:lnSpc>
                <a:spcPct val="100000"/>
              </a:lnSpc>
              <a:spcBef>
                <a:spcPts val="48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R="0" lvl="2"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R="0" lvl="3" algn="l" rtl="0">
              <a:lnSpc>
                <a:spcPct val="100000"/>
              </a:lnSpc>
              <a:spcBef>
                <a:spcPts val="28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R="0" lvl="4" algn="l" rtl="0">
              <a:lnSpc>
                <a:spcPct val="100000"/>
              </a:lnSpc>
              <a:spcBef>
                <a:spcPts val="28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body" idx="1"/>
          </p:nvPr>
        </p:nvSpPr>
        <p:spPr>
          <a:xfrm>
            <a:off x="227752" y="1532443"/>
            <a:ext cx="3637261" cy="1811289"/>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rgbClr val="000000"/>
              </a:buClr>
              <a:buSzPts val="1400"/>
              <a:buFont typeface="Arial"/>
              <a:buNone/>
              <a:defRPr sz="3000" b="1" i="0" u="none" strike="noStrike" cap="none">
                <a:solidFill>
                  <a:schemeClr val="lt1"/>
                </a:solidFill>
                <a:latin typeface="Arial"/>
                <a:ea typeface="Arial"/>
                <a:cs typeface="Arial"/>
                <a:sym typeface="Arial"/>
              </a:defRPr>
            </a:lvl1pPr>
            <a:lvl2pPr marL="914400" marR="0" lvl="1" indent="-317500" algn="l" rtl="0">
              <a:lnSpc>
                <a:spcPct val="100000"/>
              </a:lnSpc>
              <a:spcBef>
                <a:spcPts val="28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17500" algn="l" rtl="0">
              <a:lnSpc>
                <a:spcPct val="100000"/>
              </a:lnSpc>
              <a:spcBef>
                <a:spcPts val="28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lnSpc>
                <a:spcPct val="100000"/>
              </a:lnSpc>
              <a:spcBef>
                <a:spcPts val="280"/>
              </a:spcBef>
              <a:spcAft>
                <a:spcPts val="0"/>
              </a:spcAft>
              <a:buClr>
                <a:schemeClr val="lt1"/>
              </a:buClr>
              <a:buSzPts val="1400"/>
              <a:buFont typeface="Courier New"/>
              <a:buChar char="o"/>
              <a:defRPr sz="1400" b="0" i="0" u="none" strike="noStrike" cap="none">
                <a:solidFill>
                  <a:schemeClr val="lt1"/>
                </a:solidFill>
                <a:latin typeface="Arial"/>
                <a:ea typeface="Arial"/>
                <a:cs typeface="Arial"/>
                <a:sym typeface="Arial"/>
              </a:defRPr>
            </a:lvl4pPr>
            <a:lvl5pPr marL="2286000" marR="0" lvl="4" indent="-317500" algn="l" rtl="0">
              <a:lnSpc>
                <a:spcPct val="100000"/>
              </a:lnSpc>
              <a:spcBef>
                <a:spcPts val="280"/>
              </a:spcBef>
              <a:spcAft>
                <a:spcPts val="0"/>
              </a:spcAft>
              <a:buClr>
                <a:schemeClr val="lt1"/>
              </a:buClr>
              <a:buSzPts val="1400"/>
              <a:buFont typeface="Noto Sans Symbols"/>
              <a:buChar char="➢"/>
              <a:defRPr sz="1400" b="0" i="0" u="none" strike="noStrike" cap="none">
                <a:solidFill>
                  <a:schemeClr val="lt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body" idx="3"/>
          </p:nvPr>
        </p:nvSpPr>
        <p:spPr>
          <a:xfrm>
            <a:off x="227012" y="3718898"/>
            <a:ext cx="1783159" cy="3619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000" b="0" i="0" u="none" strike="noStrike" cap="none">
                <a:solidFill>
                  <a:srgbClr val="FFFFFF"/>
                </a:solidFill>
                <a:latin typeface="Arial"/>
                <a:ea typeface="Arial"/>
                <a:cs typeface="Arial"/>
                <a:sym typeface="Arial"/>
              </a:defRPr>
            </a:lvl1pPr>
            <a:lvl2pPr marL="914400" marR="0" lvl="1"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17500" algn="l" rtl="0">
              <a:lnSpc>
                <a:spcPct val="100000"/>
              </a:lnSpc>
              <a:spcBef>
                <a:spcPts val="28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28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19"/>
        <p:cNvGrpSpPr/>
        <p:nvPr/>
      </p:nvGrpSpPr>
      <p:grpSpPr>
        <a:xfrm>
          <a:off x="0" y="0"/>
          <a:ext cx="0" cy="0"/>
          <a:chOff x="0" y="0"/>
          <a:chExt cx="0" cy="0"/>
        </a:xfrm>
      </p:grpSpPr>
      <p:sp>
        <p:nvSpPr>
          <p:cNvPr id="20" name="Google Shape;20;p3"/>
          <p:cNvSpPr txBox="1">
            <a:spLocks noGrp="1"/>
          </p:cNvSpPr>
          <p:nvPr>
            <p:ph type="body" idx="1"/>
          </p:nvPr>
        </p:nvSpPr>
        <p:spPr>
          <a:xfrm>
            <a:off x="501792" y="1583857"/>
            <a:ext cx="3810941" cy="313101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body" idx="2"/>
          </p:nvPr>
        </p:nvSpPr>
        <p:spPr>
          <a:xfrm>
            <a:off x="4672577" y="712598"/>
            <a:ext cx="4480560" cy="4430902"/>
          </a:xfrm>
          <a:prstGeom prst="rect">
            <a:avLst/>
          </a:prstGeom>
          <a:noFill/>
          <a:ln>
            <a:noFill/>
          </a:ln>
        </p:spPr>
        <p:txBody>
          <a:bodyPr spcFirstLastPara="1" wrap="square" lIns="91425" tIns="91425" rIns="91425" bIns="91425" anchor="ctr" anchorCtr="0"/>
          <a:lstStyle>
            <a:lvl1pPr marL="457200" marR="0" lvl="0" indent="-228600" algn="ctr" rtl="0">
              <a:lnSpc>
                <a:spcPct val="100000"/>
              </a:lnSpc>
              <a:spcBef>
                <a:spcPts val="600"/>
              </a:spcBef>
              <a:spcAft>
                <a:spcPts val="0"/>
              </a:spcAft>
              <a:buClr>
                <a:srgbClr val="000000"/>
              </a:buClr>
              <a:buSzPts val="1400"/>
              <a:buFont typeface="Arial"/>
              <a:buNone/>
              <a:defRPr sz="3000" b="1"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2pPr>
            <a:lvl3pPr marL="1371600" marR="0" lvl="2"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00000"/>
              </a:lnSpc>
              <a:spcBef>
                <a:spcPts val="28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28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body" idx="3"/>
          </p:nvPr>
        </p:nvSpPr>
        <p:spPr>
          <a:xfrm>
            <a:off x="6176711" y="228989"/>
            <a:ext cx="2740741" cy="265113"/>
          </a:xfrm>
          <a:prstGeom prst="rect">
            <a:avLst/>
          </a:prstGeom>
          <a:noFill/>
          <a:ln>
            <a:noFill/>
          </a:ln>
        </p:spPr>
        <p:txBody>
          <a:bodyPr spcFirstLastPara="1" wrap="square" lIns="91425" tIns="91425" rIns="91425" bIns="91425" anchor="t" anchorCtr="0"/>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Arial"/>
                <a:ea typeface="Arial"/>
                <a:cs typeface="Arial"/>
                <a:sym typeface="Arial"/>
              </a:defRPr>
            </a:lvl1pPr>
            <a:lvl2pPr marL="914400" marR="0" lvl="1"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280"/>
              </a:spcBef>
              <a:spcAft>
                <a:spcPts val="0"/>
              </a:spcAft>
              <a:buClr>
                <a:schemeClr val="dk1"/>
              </a:buClr>
              <a:buSzPts val="1400"/>
              <a:buFont typeface="Courier New"/>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dt" idx="10"/>
          </p:nvPr>
        </p:nvSpPr>
        <p:spPr>
          <a:xfrm>
            <a:off x="457200" y="4767263"/>
            <a:ext cx="2133600" cy="274637"/>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25"/>
        <p:cNvGrpSpPr/>
        <p:nvPr/>
      </p:nvGrpSpPr>
      <p:grpSpPr>
        <a:xfrm>
          <a:off x="0" y="0"/>
          <a:ext cx="0" cy="0"/>
          <a:chOff x="0" y="0"/>
          <a:chExt cx="0" cy="0"/>
        </a:xfrm>
      </p:grpSpPr>
      <p:sp>
        <p:nvSpPr>
          <p:cNvPr id="26" name="Google Shape;26;p4"/>
          <p:cNvSpPr txBox="1">
            <a:spLocks noGrp="1"/>
          </p:cNvSpPr>
          <p:nvPr>
            <p:ph type="body" idx="1"/>
          </p:nvPr>
        </p:nvSpPr>
        <p:spPr>
          <a:xfrm>
            <a:off x="501792" y="1583857"/>
            <a:ext cx="8315553" cy="313101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 name="Google Shape;27;p4"/>
          <p:cNvSpPr txBox="1">
            <a:spLocks noGrp="1"/>
          </p:cNvSpPr>
          <p:nvPr>
            <p:ph type="body" idx="2"/>
          </p:nvPr>
        </p:nvSpPr>
        <p:spPr>
          <a:xfrm>
            <a:off x="6176711" y="228989"/>
            <a:ext cx="2740741" cy="265113"/>
          </a:xfrm>
          <a:prstGeom prst="rect">
            <a:avLst/>
          </a:prstGeom>
          <a:noFill/>
          <a:ln>
            <a:noFill/>
          </a:ln>
        </p:spPr>
        <p:txBody>
          <a:bodyPr spcFirstLastPara="1" wrap="square" lIns="91425" tIns="91425" rIns="91425" bIns="91425" anchor="t" anchorCtr="0"/>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Arial"/>
                <a:ea typeface="Arial"/>
                <a:cs typeface="Arial"/>
                <a:sym typeface="Arial"/>
              </a:defRPr>
            </a:lvl1pPr>
            <a:lvl2pPr marL="914400" marR="0" lvl="1"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280"/>
              </a:spcBef>
              <a:spcAft>
                <a:spcPts val="0"/>
              </a:spcAft>
              <a:buClr>
                <a:schemeClr val="dk1"/>
              </a:buClr>
              <a:buSzPts val="1400"/>
              <a:buFont typeface="Courier New"/>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 name="Google Shape;28;p4"/>
          <p:cNvSpPr txBox="1">
            <a:spLocks noGrp="1"/>
          </p:cNvSpPr>
          <p:nvPr>
            <p:ph type="dt" idx="10"/>
          </p:nvPr>
        </p:nvSpPr>
        <p:spPr>
          <a:xfrm>
            <a:off x="457200" y="4767263"/>
            <a:ext cx="2133600" cy="274637"/>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32" name="Google Shape;32;p5"/>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48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L="914400" marR="0" lvl="1"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00000"/>
              </a:lnSpc>
              <a:spcBef>
                <a:spcPts val="28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28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3" name="Google Shape;33;p5"/>
          <p:cNvSpPr txBox="1">
            <a:spLocks noGrp="1"/>
          </p:cNvSpPr>
          <p:nvPr>
            <p:ph type="dt" idx="10"/>
          </p:nvPr>
        </p:nvSpPr>
        <p:spPr>
          <a:xfrm>
            <a:off x="457200" y="4767263"/>
            <a:ext cx="2133600" cy="274637"/>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Title Content">
  <p:cSld name="Section Title Content">
    <p:spTree>
      <p:nvGrpSpPr>
        <p:cNvPr id="1" name="Shape 36"/>
        <p:cNvGrpSpPr/>
        <p:nvPr/>
      </p:nvGrpSpPr>
      <p:grpSpPr>
        <a:xfrm>
          <a:off x="0" y="0"/>
          <a:ext cx="0" cy="0"/>
          <a:chOff x="0" y="0"/>
          <a:chExt cx="0" cy="0"/>
        </a:xfrm>
      </p:grpSpPr>
      <p:sp>
        <p:nvSpPr>
          <p:cNvPr id="37" name="Google Shape;37;p6"/>
          <p:cNvSpPr/>
          <p:nvPr/>
        </p:nvSpPr>
        <p:spPr>
          <a:xfrm>
            <a:off x="0" y="0"/>
            <a:ext cx="9153525" cy="5157788"/>
          </a:xfrm>
          <a:prstGeom prst="rect">
            <a:avLst/>
          </a:prstGeom>
          <a:solidFill>
            <a:srgbClr val="5706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 name="Google Shape;38;p6"/>
          <p:cNvSpPr txBox="1"/>
          <p:nvPr/>
        </p:nvSpPr>
        <p:spPr>
          <a:xfrm>
            <a:off x="8315325" y="292100"/>
            <a:ext cx="184150" cy="3698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9" name="Google Shape;39;p6"/>
          <p:cNvPicPr preferRelativeResize="0"/>
          <p:nvPr/>
        </p:nvPicPr>
        <p:blipFill rotWithShape="1">
          <a:blip r:embed="rId2">
            <a:alphaModFix/>
          </a:blip>
          <a:srcRect/>
          <a:stretch/>
        </p:blipFill>
        <p:spPr>
          <a:xfrm>
            <a:off x="4759325" y="238125"/>
            <a:ext cx="1463675" cy="228600"/>
          </a:xfrm>
          <a:prstGeom prst="rect">
            <a:avLst/>
          </a:prstGeom>
          <a:noFill/>
          <a:ln>
            <a:noFill/>
          </a:ln>
        </p:spPr>
      </p:pic>
      <p:sp>
        <p:nvSpPr>
          <p:cNvPr id="40" name="Google Shape;40;p6"/>
          <p:cNvSpPr txBox="1">
            <a:spLocks noGrp="1"/>
          </p:cNvSpPr>
          <p:nvPr>
            <p:ph type="body" idx="1"/>
          </p:nvPr>
        </p:nvSpPr>
        <p:spPr>
          <a:xfrm>
            <a:off x="0" y="0"/>
            <a:ext cx="4480560" cy="5156574"/>
          </a:xfrm>
          <a:prstGeom prst="rect">
            <a:avLst/>
          </a:prstGeom>
          <a:noFill/>
          <a:ln>
            <a:noFill/>
          </a:ln>
        </p:spPr>
        <p:txBody>
          <a:bodyPr spcFirstLastPara="1" wrap="square" lIns="91425" tIns="91425" rIns="91425" bIns="91425" anchor="ctr" anchorCtr="0"/>
          <a:lstStyle>
            <a:lvl1pPr marL="457200" marR="0" lvl="0" indent="-228600" algn="ctr" rtl="0">
              <a:lnSpc>
                <a:spcPct val="100000"/>
              </a:lnSpc>
              <a:spcBef>
                <a:spcPts val="600"/>
              </a:spcBef>
              <a:spcAft>
                <a:spcPts val="0"/>
              </a:spcAft>
              <a:buClr>
                <a:srgbClr val="000000"/>
              </a:buClr>
              <a:buSzPts val="1400"/>
              <a:buFont typeface="Arial"/>
              <a:buNone/>
              <a:defRPr sz="3000" b="1" i="0" u="none" strike="noStrike" cap="none">
                <a:solidFill>
                  <a:srgbClr val="FFFFFF"/>
                </a:solidFill>
                <a:latin typeface="Arial"/>
                <a:ea typeface="Arial"/>
                <a:cs typeface="Arial"/>
                <a:sym typeface="Arial"/>
              </a:defRPr>
            </a:lvl1pPr>
            <a:lvl2pPr marL="914400" marR="0" lvl="1" indent="-228600"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2pPr>
            <a:lvl3pPr marL="1371600" marR="0" lvl="2"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00000"/>
              </a:lnSpc>
              <a:spcBef>
                <a:spcPts val="28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28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Google Shape;41;p6"/>
          <p:cNvSpPr txBox="1">
            <a:spLocks noGrp="1"/>
          </p:cNvSpPr>
          <p:nvPr>
            <p:ph type="body" idx="2"/>
          </p:nvPr>
        </p:nvSpPr>
        <p:spPr>
          <a:xfrm>
            <a:off x="4997268" y="1583857"/>
            <a:ext cx="3737844" cy="313101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3000" b="1" i="0" u="none" strike="noStrike" cap="none">
                <a:solidFill>
                  <a:srgbClr val="FFFFFF"/>
                </a:solidFill>
                <a:latin typeface="Arial"/>
                <a:ea typeface="Arial"/>
                <a:cs typeface="Arial"/>
                <a:sym typeface="Arial"/>
              </a:defRPr>
            </a:lvl1pPr>
            <a:lvl2pPr marL="914400" marR="0" lvl="1" indent="-228600"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2pPr>
            <a:lvl3pPr marL="1371600" marR="0" lvl="2" indent="-317500" algn="l" rtl="0">
              <a:lnSpc>
                <a:spcPct val="100000"/>
              </a:lnSpc>
              <a:spcBef>
                <a:spcPts val="280"/>
              </a:spcBef>
              <a:spcAft>
                <a:spcPts val="0"/>
              </a:spcAft>
              <a:buClr>
                <a:srgbClr val="FFFFFF"/>
              </a:buClr>
              <a:buSzPts val="1400"/>
              <a:buFont typeface="Arial"/>
              <a:buChar char="•"/>
              <a:defRPr sz="1400" b="0" i="0" u="none" strike="noStrike" cap="none">
                <a:solidFill>
                  <a:srgbClr val="FFFFFF"/>
                </a:solidFill>
                <a:latin typeface="Arial"/>
                <a:ea typeface="Arial"/>
                <a:cs typeface="Arial"/>
                <a:sym typeface="Arial"/>
              </a:defRPr>
            </a:lvl3pPr>
            <a:lvl4pPr marL="1828800" marR="0" lvl="3" indent="-317500" algn="l" rtl="0">
              <a:lnSpc>
                <a:spcPct val="100000"/>
              </a:lnSpc>
              <a:spcBef>
                <a:spcPts val="280"/>
              </a:spcBef>
              <a:spcAft>
                <a:spcPts val="0"/>
              </a:spcAft>
              <a:buClr>
                <a:srgbClr val="FFFFFF"/>
              </a:buClr>
              <a:buSzPts val="1400"/>
              <a:buFont typeface="Courier New"/>
              <a:buChar char="o"/>
              <a:defRPr sz="1400" b="0" i="0" u="none" strike="noStrike" cap="none">
                <a:solidFill>
                  <a:srgbClr val="FFFFFF"/>
                </a:solidFill>
                <a:latin typeface="Arial"/>
                <a:ea typeface="Arial"/>
                <a:cs typeface="Arial"/>
                <a:sym typeface="Arial"/>
              </a:defRPr>
            </a:lvl4pPr>
            <a:lvl5pPr marL="2286000" marR="0" lvl="4" indent="-317500" algn="l" rtl="0">
              <a:lnSpc>
                <a:spcPct val="100000"/>
              </a:lnSpc>
              <a:spcBef>
                <a:spcPts val="280"/>
              </a:spcBef>
              <a:spcAft>
                <a:spcPts val="0"/>
              </a:spcAft>
              <a:buClr>
                <a:srgbClr val="FFFFFF"/>
              </a:buClr>
              <a:buSzPts val="1400"/>
              <a:buFont typeface="Noto Sans Symbols"/>
              <a:buChar char="➢"/>
              <a:defRPr sz="1400" b="0" i="0" u="none" strike="noStrike" cap="none">
                <a:solidFill>
                  <a:srgbClr val="FFFFFF"/>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nyu_white.png"/>
          <p:cNvPicPr preferRelativeResize="0"/>
          <p:nvPr/>
        </p:nvPicPr>
        <p:blipFill rotWithShape="1">
          <a:blip r:embed="rId7">
            <a:alphaModFix/>
          </a:blip>
          <a:srcRect/>
          <a:stretch/>
        </p:blipFill>
        <p:spPr>
          <a:xfrm>
            <a:off x="230188" y="234950"/>
            <a:ext cx="673100" cy="228600"/>
          </a:xfrm>
          <a:prstGeom prst="rect">
            <a:avLst/>
          </a:prstGeom>
          <a:noFill/>
          <a:ln>
            <a:noFill/>
          </a:ln>
        </p:spPr>
      </p:pic>
      <p:sp>
        <p:nvSpPr>
          <p:cNvPr id="11" name="Google Shape;11;p1"/>
          <p:cNvSpPr/>
          <p:nvPr/>
        </p:nvSpPr>
        <p:spPr>
          <a:xfrm>
            <a:off x="0" y="0"/>
            <a:ext cx="9153525" cy="712788"/>
          </a:xfrm>
          <a:prstGeom prst="rect">
            <a:avLst/>
          </a:prstGeom>
          <a:solidFill>
            <a:srgbClr val="5706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2" name="Google Shape;12;p1"/>
          <p:cNvPicPr preferRelativeResize="0"/>
          <p:nvPr/>
        </p:nvPicPr>
        <p:blipFill rotWithShape="1">
          <a:blip r:embed="rId8">
            <a:alphaModFix/>
          </a:blip>
          <a:srcRect/>
          <a:stretch/>
        </p:blipFill>
        <p:spPr>
          <a:xfrm>
            <a:off x="273050" y="238125"/>
            <a:ext cx="1463675" cy="228600"/>
          </a:xfrm>
          <a:prstGeom prst="rect">
            <a:avLst/>
          </a:prstGeom>
          <a:noFill/>
          <a:ln>
            <a:noFill/>
          </a:ln>
        </p:spPr>
      </p:pic>
      <p:sp>
        <p:nvSpPr>
          <p:cNvPr id="13" name="Google Shape;13;p1"/>
          <p:cNvSpPr txBox="1">
            <a:spLocks noGrp="1"/>
          </p:cNvSpPr>
          <p:nvPr>
            <p:ph type="dt" idx="10"/>
          </p:nvPr>
        </p:nvSpPr>
        <p:spPr>
          <a:xfrm>
            <a:off x="457200" y="4767263"/>
            <a:ext cx="2133600" cy="274637"/>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46" name="Google Shape;46;p7" descr="C:\workspace\final presentation\software_factory_1149x432.jpg"/>
          <p:cNvPicPr preferRelativeResize="0">
            <a:picLocks noGrp="1"/>
          </p:cNvPicPr>
          <p:nvPr>
            <p:ph type="pic" idx="2"/>
          </p:nvPr>
        </p:nvPicPr>
        <p:blipFill rotWithShape="1">
          <a:blip r:embed="rId3">
            <a:alphaModFix/>
          </a:blip>
          <a:srcRect l="16545" r="16544"/>
          <a:stretch/>
        </p:blipFill>
        <p:spPr>
          <a:xfrm>
            <a:off x="-9144" y="0"/>
            <a:ext cx="9153144" cy="5143500"/>
          </a:xfrm>
          <a:prstGeom prst="rect">
            <a:avLst/>
          </a:prstGeom>
          <a:noFill/>
          <a:ln>
            <a:noFill/>
          </a:ln>
        </p:spPr>
      </p:pic>
      <p:sp>
        <p:nvSpPr>
          <p:cNvPr id="47" name="Google Shape;47;p7"/>
          <p:cNvSpPr/>
          <p:nvPr/>
        </p:nvSpPr>
        <p:spPr>
          <a:xfrm>
            <a:off x="0" y="881063"/>
            <a:ext cx="4205288" cy="3200400"/>
          </a:xfrm>
          <a:prstGeom prst="rect">
            <a:avLst/>
          </a:prstGeom>
          <a:solidFill>
            <a:srgbClr val="57068C"/>
          </a:solidFill>
          <a:ln>
            <a:noFill/>
          </a:ln>
          <a:effectLst>
            <a:outerShdw blurRad="40000" dist="23000" dir="5400000" rotWithShape="0">
              <a:srgbClr val="80808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8" name="Google Shape;48;p7"/>
          <p:cNvSpPr txBox="1">
            <a:spLocks noGrp="1"/>
          </p:cNvSpPr>
          <p:nvPr>
            <p:ph type="body" idx="1"/>
          </p:nvPr>
        </p:nvSpPr>
        <p:spPr>
          <a:xfrm>
            <a:off x="227013" y="1531938"/>
            <a:ext cx="3638550" cy="1811337"/>
          </a:xfrm>
          <a:prstGeom prst="rect">
            <a:avLst/>
          </a:prstGeom>
          <a:noFill/>
          <a:ln>
            <a:noFill/>
          </a:ln>
        </p:spPr>
        <p:txBody>
          <a:bodyPr spcFirstLastPara="1" wrap="square" lIns="0" tIns="0" rIns="0" bIns="0" anchor="ctr" anchorCtr="0">
            <a:noAutofit/>
          </a:bodyPr>
          <a:lstStyle/>
          <a:p>
            <a:r>
              <a:rPr lang="en-US" altLang="zh-CN" dirty="0"/>
              <a:t>Big Data Project</a:t>
            </a:r>
          </a:p>
          <a:p>
            <a:endParaRPr lang="en-US" altLang="zh-CN" dirty="0"/>
          </a:p>
          <a:p>
            <a:r>
              <a:rPr lang="en-US" altLang="zh-CN" sz="1400" dirty="0"/>
              <a:t>Group: COVID-Extractor</a:t>
            </a:r>
            <a:endParaRPr lang="zh-CN" altLang="zh-CN" sz="1400" dirty="0"/>
          </a:p>
        </p:txBody>
      </p:sp>
      <p:sp>
        <p:nvSpPr>
          <p:cNvPr id="49" name="Google Shape;49;p7"/>
          <p:cNvSpPr txBox="1">
            <a:spLocks noGrp="1"/>
          </p:cNvSpPr>
          <p:nvPr>
            <p:ph type="body" idx="3"/>
          </p:nvPr>
        </p:nvSpPr>
        <p:spPr>
          <a:xfrm>
            <a:off x="163512" y="3487737"/>
            <a:ext cx="4041776" cy="449263"/>
          </a:xfrm>
          <a:prstGeom prst="rect">
            <a:avLst/>
          </a:prstGeom>
          <a:noFill/>
          <a:ln>
            <a:noFill/>
          </a:ln>
        </p:spPr>
        <p:txBody>
          <a:bodyPr spcFirstLastPara="1" wrap="square" lIns="0" tIns="0" rIns="0" bIns="0" anchor="t" anchorCtr="0">
            <a:noAutofit/>
          </a:bodyPr>
          <a:lstStyle/>
          <a:p>
            <a:pPr marL="0" lvl="0" indent="0"/>
            <a:r>
              <a:rPr lang="en-US" sz="1000" b="0" i="0" u="none" strike="noStrike" cap="none" dirty="0">
                <a:solidFill>
                  <a:srgbClr val="FFFFFF"/>
                </a:solidFill>
                <a:latin typeface="Arial"/>
                <a:ea typeface="Arial"/>
                <a:cs typeface="Arial"/>
                <a:sym typeface="Arial"/>
              </a:rPr>
              <a:t>Student: </a:t>
            </a:r>
            <a:r>
              <a:rPr lang="en-US" altLang="zh-CN" dirty="0"/>
              <a:t>Jerry Gou(jg6226), Chen Chen(cc6475), </a:t>
            </a:r>
            <a:r>
              <a:rPr lang="en-US" altLang="zh-CN" dirty="0" err="1"/>
              <a:t>Guokun</a:t>
            </a:r>
            <a:r>
              <a:rPr lang="en-US" altLang="zh-CN" dirty="0"/>
              <a:t> Liu(gl1870)</a:t>
            </a:r>
          </a:p>
          <a:p>
            <a:pPr marL="0" lvl="0" indent="0"/>
            <a:r>
              <a:rPr lang="en-US" sz="1000" b="0" i="0" u="none" strike="noStrike" cap="none" dirty="0">
                <a:solidFill>
                  <a:srgbClr val="FFFFFF"/>
                </a:solidFill>
                <a:latin typeface="Arial"/>
                <a:ea typeface="Arial"/>
                <a:cs typeface="Arial"/>
                <a:sym typeface="Arial"/>
              </a:rPr>
              <a:t>Advisor: </a:t>
            </a:r>
            <a:r>
              <a:rPr lang="en-US" altLang="zh-CN" b="1" dirty="0"/>
              <a:t>Juliana Freire</a:t>
            </a:r>
          </a:p>
          <a:p>
            <a:pPr marL="0" lvl="0" indent="0"/>
            <a:r>
              <a:rPr lang="en-US" sz="1000" b="0" i="0" u="none" strike="noStrike" cap="none" dirty="0">
                <a:solidFill>
                  <a:srgbClr val="FFFFFF"/>
                </a:solidFill>
                <a:latin typeface="Arial"/>
                <a:ea typeface="Arial"/>
                <a:cs typeface="Arial"/>
                <a:sym typeface="Arial"/>
              </a:rPr>
              <a:t>5/09/2020</a:t>
            </a:r>
            <a:endParaRPr sz="1000" b="0" i="0" u="none" strike="noStrike" cap="none" dirty="0">
              <a:solidFill>
                <a:srgbClr val="FFFFFF"/>
              </a:solidFill>
              <a:latin typeface="Arial"/>
              <a:ea typeface="Arial"/>
              <a:cs typeface="Arial"/>
              <a:sym typeface="Arial"/>
            </a:endParaRPr>
          </a:p>
        </p:txBody>
      </p:sp>
      <p:pic>
        <p:nvPicPr>
          <p:cNvPr id="50" name="Google Shape;50;p7"/>
          <p:cNvPicPr preferRelativeResize="0"/>
          <p:nvPr/>
        </p:nvPicPr>
        <p:blipFill rotWithShape="1">
          <a:blip r:embed="rId4">
            <a:alphaModFix/>
          </a:blip>
          <a:srcRect/>
          <a:stretch/>
        </p:blipFill>
        <p:spPr>
          <a:xfrm>
            <a:off x="257175" y="1338263"/>
            <a:ext cx="1465263" cy="228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6821"/>
    </mc:Choice>
    <mc:Fallback xmlns="">
      <p:transition spd="slow" advTm="682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body" idx="1"/>
          </p:nvPr>
        </p:nvSpPr>
        <p:spPr>
          <a:xfrm>
            <a:off x="659003" y="820863"/>
            <a:ext cx="7666345" cy="3717411"/>
          </a:xfrm>
          <a:prstGeom prst="rect">
            <a:avLst/>
          </a:prstGeom>
          <a:noFill/>
          <a:ln>
            <a:noFill/>
          </a:ln>
        </p:spPr>
        <p:txBody>
          <a:bodyPr spcFirstLastPara="1" wrap="square" lIns="0" tIns="0" rIns="0" bIns="0" anchor="t" anchorCtr="0">
            <a:noAutofit/>
          </a:bodyPr>
          <a:lstStyle/>
          <a:p>
            <a:pPr marL="0" lvl="0" indent="0"/>
            <a:r>
              <a:rPr lang="en-US" altLang="zh-CN" dirty="0">
                <a:latin typeface="+mj-lt"/>
                <a:cs typeface="Times New Roman"/>
                <a:sym typeface="Times New Roman"/>
              </a:rPr>
              <a:t>Analysis</a:t>
            </a:r>
          </a:p>
          <a:p>
            <a:pPr marL="0" lvl="0" indent="0"/>
            <a:r>
              <a:rPr lang="en-US" altLang="zh-CN" sz="1600" dirty="0">
                <a:latin typeface="+mj-lt"/>
                <a:cs typeface="Times New Roman"/>
                <a:sym typeface="Times New Roman"/>
              </a:rPr>
              <a:t>ii. </a:t>
            </a:r>
            <a:r>
              <a:rPr lang="en-US" altLang="zh-CN" sz="1600" dirty="0"/>
              <a:t>Mixture of Gaussian (MOG) Clustering</a:t>
            </a:r>
          </a:p>
          <a:p>
            <a:pPr marL="0" lvl="0" indent="0"/>
            <a:r>
              <a:rPr lang="en-US" sz="1200" b="0" dirty="0">
                <a:latin typeface="+mn-lt"/>
                <a:ea typeface="Times New Roman"/>
                <a:cs typeface="Times New Roman"/>
                <a:sym typeface="Times New Roman"/>
              </a:rPr>
              <a:t>The Gaussian mixture model (GMM) assumes that the sample distribution is a linear weighted combination of k Gaussian distributions.</a:t>
            </a:r>
            <a:r>
              <a:rPr lang="zh-CN" altLang="en-US" sz="1200" b="0" dirty="0">
                <a:latin typeface="+mn-lt"/>
                <a:ea typeface="Times New Roman"/>
                <a:cs typeface="Times New Roman"/>
                <a:sym typeface="Times New Roman"/>
              </a:rPr>
              <a:t> </a:t>
            </a:r>
            <a:r>
              <a:rPr lang="en-US" altLang="zh-CN" sz="1200" b="0" dirty="0">
                <a:latin typeface="+mn-lt"/>
                <a:ea typeface="Times New Roman"/>
                <a:cs typeface="Times New Roman"/>
                <a:sym typeface="Times New Roman"/>
              </a:rPr>
              <a:t>By using the EM iterative algorithm, the </a:t>
            </a:r>
            <a:r>
              <a:rPr lang="en-US" sz="1200" b="0" dirty="0">
                <a:latin typeface="+mn-lt"/>
                <a:ea typeface="Times New Roman"/>
                <a:cs typeface="Times New Roman"/>
                <a:sym typeface="Times New Roman"/>
              </a:rPr>
              <a:t>probability of sample </a:t>
            </a:r>
            <a:r>
              <a:rPr lang="en-US" sz="1200" b="0" dirty="0" err="1">
                <a:latin typeface="+mn-lt"/>
                <a:ea typeface="Times New Roman"/>
                <a:cs typeface="Times New Roman"/>
                <a:sym typeface="Times New Roman"/>
              </a:rPr>
              <a:t>i</a:t>
            </a:r>
            <a:r>
              <a:rPr lang="en-US" sz="1200" b="0" dirty="0">
                <a:latin typeface="+mn-lt"/>
                <a:ea typeface="Times New Roman"/>
                <a:cs typeface="Times New Roman"/>
                <a:sym typeface="Times New Roman"/>
              </a:rPr>
              <a:t> belongs to the cluster j can be obtained.</a:t>
            </a:r>
          </a:p>
          <a:p>
            <a:pPr marL="0" lvl="0" indent="0"/>
            <a:endParaRPr lang="en-US" sz="1400" b="0" dirty="0">
              <a:latin typeface="+mn-lt"/>
              <a:ea typeface="Times New Roman"/>
              <a:cs typeface="Times New Roman"/>
              <a:sym typeface="Times New Roman"/>
            </a:endParaRPr>
          </a:p>
          <a:p>
            <a:pPr marL="0" lvl="0" indent="0"/>
            <a:r>
              <a:rPr lang="en-US" sz="1200" b="0" dirty="0">
                <a:latin typeface="+mn-lt"/>
                <a:ea typeface="Times New Roman"/>
                <a:cs typeface="Times New Roman"/>
                <a:sym typeface="Times New Roman"/>
              </a:rPr>
              <a:t>The cluster with the highest posterior probability is taken as the clustering result of sample </a:t>
            </a:r>
            <a:r>
              <a:rPr lang="en-US" sz="1200" b="0" dirty="0" err="1">
                <a:latin typeface="+mn-lt"/>
                <a:ea typeface="Times New Roman"/>
                <a:cs typeface="Times New Roman"/>
                <a:sym typeface="Times New Roman"/>
              </a:rPr>
              <a:t>i</a:t>
            </a:r>
            <a:r>
              <a:rPr lang="en-US" sz="1200" b="0" dirty="0">
                <a:latin typeface="+mn-lt"/>
                <a:ea typeface="Times New Roman"/>
                <a:cs typeface="Times New Roman"/>
                <a:sym typeface="Times New Roman"/>
              </a:rPr>
              <a:t>.</a:t>
            </a:r>
          </a:p>
        </p:txBody>
      </p:sp>
      <p:pic>
        <p:nvPicPr>
          <p:cNvPr id="3" name="图片 2" descr="地图的截图&#10;&#10;描述已自动生成">
            <a:extLst>
              <a:ext uri="{FF2B5EF4-FFF2-40B4-BE49-F238E27FC236}">
                <a16:creationId xmlns:a16="http://schemas.microsoft.com/office/drawing/2014/main" id="{366B1581-CED9-4033-9172-B452C09E2657}"/>
              </a:ext>
            </a:extLst>
          </p:cNvPr>
          <p:cNvPicPr>
            <a:picLocks noChangeAspect="1"/>
          </p:cNvPicPr>
          <p:nvPr/>
        </p:nvPicPr>
        <p:blipFill>
          <a:blip r:embed="rId4"/>
          <a:stretch>
            <a:fillRect/>
          </a:stretch>
        </p:blipFill>
        <p:spPr>
          <a:xfrm>
            <a:off x="604147" y="2347619"/>
            <a:ext cx="3587948" cy="2465292"/>
          </a:xfrm>
          <a:prstGeom prst="rect">
            <a:avLst/>
          </a:prstGeom>
        </p:spPr>
      </p:pic>
      <p:pic>
        <p:nvPicPr>
          <p:cNvPr id="5" name="图片 4" descr="地图的截图&#10;&#10;描述已自动生成">
            <a:extLst>
              <a:ext uri="{FF2B5EF4-FFF2-40B4-BE49-F238E27FC236}">
                <a16:creationId xmlns:a16="http://schemas.microsoft.com/office/drawing/2014/main" id="{0516CBED-A961-459D-95F2-E63844041400}"/>
              </a:ext>
            </a:extLst>
          </p:cNvPr>
          <p:cNvPicPr>
            <a:picLocks noChangeAspect="1"/>
          </p:cNvPicPr>
          <p:nvPr/>
        </p:nvPicPr>
        <p:blipFill>
          <a:blip r:embed="rId5"/>
          <a:stretch>
            <a:fillRect/>
          </a:stretch>
        </p:blipFill>
        <p:spPr>
          <a:xfrm>
            <a:off x="4246951" y="2347618"/>
            <a:ext cx="3629033" cy="2436175"/>
          </a:xfrm>
          <a:prstGeom prst="rect">
            <a:avLst/>
          </a:prstGeom>
        </p:spPr>
      </p:pic>
      <p:sp>
        <p:nvSpPr>
          <p:cNvPr id="2" name="灯片编号占位符 1">
            <a:extLst>
              <a:ext uri="{FF2B5EF4-FFF2-40B4-BE49-F238E27FC236}">
                <a16:creationId xmlns:a16="http://schemas.microsoft.com/office/drawing/2014/main" id="{ECB272BF-E2B2-4219-9F5A-F479D44F76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8477"/>
    </mc:Choice>
    <mc:Fallback xmlns="">
      <p:transition spd="slow" advTm="5847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body" idx="1"/>
          </p:nvPr>
        </p:nvSpPr>
        <p:spPr>
          <a:xfrm>
            <a:off x="687700" y="791148"/>
            <a:ext cx="7666345" cy="3973995"/>
          </a:xfrm>
          <a:prstGeom prst="rect">
            <a:avLst/>
          </a:prstGeom>
          <a:noFill/>
          <a:ln>
            <a:noFill/>
          </a:ln>
        </p:spPr>
        <p:txBody>
          <a:bodyPr spcFirstLastPara="1" wrap="square" lIns="0" tIns="0" rIns="0" bIns="0" anchor="t" anchorCtr="0">
            <a:noAutofit/>
          </a:bodyPr>
          <a:lstStyle/>
          <a:p>
            <a:pPr marL="0" lvl="0" indent="0"/>
            <a:r>
              <a:rPr lang="en-US" altLang="zh-CN" dirty="0">
                <a:ea typeface="Times New Roman"/>
                <a:cs typeface="Times New Roman"/>
                <a:sym typeface="Times New Roman"/>
              </a:rPr>
              <a:t>Analysis</a:t>
            </a:r>
          </a:p>
          <a:p>
            <a:pPr marL="0" lvl="0" indent="0"/>
            <a:r>
              <a:rPr lang="en-US" altLang="zh-CN" sz="1600" dirty="0">
                <a:ea typeface="Times New Roman"/>
                <a:cs typeface="Times New Roman"/>
                <a:sym typeface="Times New Roman"/>
              </a:rPr>
              <a:t>iii. </a:t>
            </a:r>
            <a:r>
              <a:rPr lang="en-US" altLang="zh-CN" sz="1600" dirty="0"/>
              <a:t>Correlation Distribution after Clustering</a:t>
            </a: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200" b="0" dirty="0">
              <a:latin typeface="+mn-lt"/>
              <a:ea typeface="Times New Roman"/>
              <a:cs typeface="Times New Roman"/>
              <a:sym typeface="Times New Roman"/>
            </a:endParaRPr>
          </a:p>
          <a:p>
            <a:pPr marL="0" lvl="0" indent="0"/>
            <a:r>
              <a:rPr lang="en-US" altLang="zh-CN" sz="1200" b="0" dirty="0">
                <a:latin typeface="+mn-lt"/>
              </a:rPr>
              <a:t>As shown above, each dot represents the correlation value together with the p-value between this stock’s price and the new case number.</a:t>
            </a:r>
            <a:endParaRPr lang="en-US" sz="1200" b="0" dirty="0">
              <a:latin typeface="+mn-lt"/>
              <a:ea typeface="Times New Roman"/>
              <a:cs typeface="Times New Roman"/>
              <a:sym typeface="Times New Roman"/>
            </a:endParaRPr>
          </a:p>
        </p:txBody>
      </p:sp>
      <p:pic>
        <p:nvPicPr>
          <p:cNvPr id="3" name="图片 2" descr="手机屏幕截图&#10;&#10;描述已自动生成">
            <a:extLst>
              <a:ext uri="{FF2B5EF4-FFF2-40B4-BE49-F238E27FC236}">
                <a16:creationId xmlns:a16="http://schemas.microsoft.com/office/drawing/2014/main" id="{C7A8B37D-95EE-4624-BCB1-552B2959F1BA}"/>
              </a:ext>
            </a:extLst>
          </p:cNvPr>
          <p:cNvPicPr>
            <a:picLocks noChangeAspect="1"/>
          </p:cNvPicPr>
          <p:nvPr/>
        </p:nvPicPr>
        <p:blipFill>
          <a:blip r:embed="rId4"/>
          <a:stretch>
            <a:fillRect/>
          </a:stretch>
        </p:blipFill>
        <p:spPr>
          <a:xfrm>
            <a:off x="1030404" y="1488913"/>
            <a:ext cx="6871754" cy="2699617"/>
          </a:xfrm>
          <a:prstGeom prst="rect">
            <a:avLst/>
          </a:prstGeom>
        </p:spPr>
      </p:pic>
      <p:sp>
        <p:nvSpPr>
          <p:cNvPr id="2" name="灯片编号占位符 1">
            <a:extLst>
              <a:ext uri="{FF2B5EF4-FFF2-40B4-BE49-F238E27FC236}">
                <a16:creationId xmlns:a16="http://schemas.microsoft.com/office/drawing/2014/main" id="{8B94E7D0-7B20-43E7-9BD0-8E523C28DF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ustDataLst>
      <p:tags r:id="rId1"/>
    </p:custDataLst>
    <p:extLst>
      <p:ext uri="{BB962C8B-B14F-4D97-AF65-F5344CB8AC3E}">
        <p14:creationId xmlns:p14="http://schemas.microsoft.com/office/powerpoint/2010/main" val="1451578676"/>
      </p:ext>
    </p:extLst>
  </p:cSld>
  <p:clrMapOvr>
    <a:masterClrMapping/>
  </p:clrMapOvr>
  <mc:AlternateContent xmlns:mc="http://schemas.openxmlformats.org/markup-compatibility/2006" xmlns:p14="http://schemas.microsoft.com/office/powerpoint/2010/main">
    <mc:Choice Requires="p14">
      <p:transition spd="slow" p14:dur="2000" advTm="67178"/>
    </mc:Choice>
    <mc:Fallback xmlns="">
      <p:transition spd="slow" advTm="6717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body" idx="1"/>
          </p:nvPr>
        </p:nvSpPr>
        <p:spPr>
          <a:xfrm>
            <a:off x="677236" y="768390"/>
            <a:ext cx="7666345" cy="3973995"/>
          </a:xfrm>
          <a:prstGeom prst="rect">
            <a:avLst/>
          </a:prstGeom>
          <a:noFill/>
          <a:ln>
            <a:noFill/>
          </a:ln>
        </p:spPr>
        <p:txBody>
          <a:bodyPr spcFirstLastPara="1" wrap="square" lIns="0" tIns="0" rIns="0" bIns="0" anchor="t" anchorCtr="0">
            <a:noAutofit/>
          </a:bodyPr>
          <a:lstStyle/>
          <a:p>
            <a:pPr marL="0" lvl="0" indent="0"/>
            <a:r>
              <a:rPr lang="en-US" altLang="zh-CN" dirty="0">
                <a:ea typeface="Times New Roman"/>
                <a:cs typeface="Times New Roman"/>
                <a:sym typeface="Times New Roman"/>
              </a:rPr>
              <a:t>Analysis</a:t>
            </a:r>
          </a:p>
          <a:p>
            <a:pPr marL="0" lvl="0" indent="0"/>
            <a:r>
              <a:rPr lang="en-US" sz="1600" dirty="0">
                <a:latin typeface="+mj-lt"/>
                <a:ea typeface="Times New Roman"/>
                <a:cs typeface="Times New Roman"/>
                <a:sym typeface="Times New Roman"/>
              </a:rPr>
              <a:t>iv. Clusters remained</a:t>
            </a:r>
          </a:p>
          <a:p>
            <a:pPr marL="0" lvl="0" indent="0"/>
            <a:endParaRPr lang="en-US" sz="1400" b="0" dirty="0">
              <a:latin typeface="+mj-lt"/>
              <a:ea typeface="Times New Roman"/>
              <a:cs typeface="Times New Roman"/>
              <a:sym typeface="Times New Roman"/>
            </a:endParaRPr>
          </a:p>
          <a:p>
            <a:pPr marL="0" lvl="0" indent="0"/>
            <a:r>
              <a:rPr lang="en-US" sz="1200" b="0" dirty="0">
                <a:latin typeface="+mj-lt"/>
                <a:ea typeface="Times New Roman"/>
                <a:cs typeface="Times New Roman"/>
                <a:sym typeface="Times New Roman"/>
              </a:rPr>
              <a:t>We select the three clusters with small p-value and relative large correlation:</a:t>
            </a: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p:txBody>
      </p:sp>
      <p:sp>
        <p:nvSpPr>
          <p:cNvPr id="2" name="灯片编号占位符 1">
            <a:extLst>
              <a:ext uri="{FF2B5EF4-FFF2-40B4-BE49-F238E27FC236}">
                <a16:creationId xmlns:a16="http://schemas.microsoft.com/office/drawing/2014/main" id="{82B3CA26-C892-4C87-B4D5-482552F8D3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4" name="图片 3">
            <a:extLst>
              <a:ext uri="{FF2B5EF4-FFF2-40B4-BE49-F238E27FC236}">
                <a16:creationId xmlns:a16="http://schemas.microsoft.com/office/drawing/2014/main" id="{7B082BBE-1BAB-4285-AD02-28E017B76341}"/>
              </a:ext>
            </a:extLst>
          </p:cNvPr>
          <p:cNvPicPr>
            <a:picLocks noChangeAspect="1"/>
          </p:cNvPicPr>
          <p:nvPr/>
        </p:nvPicPr>
        <p:blipFill>
          <a:blip r:embed="rId4"/>
          <a:stretch>
            <a:fillRect/>
          </a:stretch>
        </p:blipFill>
        <p:spPr>
          <a:xfrm>
            <a:off x="599757" y="1854220"/>
            <a:ext cx="7413144" cy="2659391"/>
          </a:xfrm>
          <a:prstGeom prst="rect">
            <a:avLst/>
          </a:prstGeom>
        </p:spPr>
      </p:pic>
    </p:spTree>
    <p:custDataLst>
      <p:tags r:id="rId1"/>
    </p:custDataLst>
    <p:extLst>
      <p:ext uri="{BB962C8B-B14F-4D97-AF65-F5344CB8AC3E}">
        <p14:creationId xmlns:p14="http://schemas.microsoft.com/office/powerpoint/2010/main" val="2609338718"/>
      </p:ext>
    </p:extLst>
  </p:cSld>
  <p:clrMapOvr>
    <a:masterClrMapping/>
  </p:clrMapOvr>
  <mc:AlternateContent xmlns:mc="http://schemas.openxmlformats.org/markup-compatibility/2006" xmlns:p14="http://schemas.microsoft.com/office/powerpoint/2010/main">
    <mc:Choice Requires="p14">
      <p:transition spd="slow" p14:dur="2000" advTm="41531"/>
    </mc:Choice>
    <mc:Fallback xmlns="">
      <p:transition spd="slow" advTm="4153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body" idx="1"/>
          </p:nvPr>
        </p:nvSpPr>
        <p:spPr>
          <a:xfrm>
            <a:off x="670412" y="773951"/>
            <a:ext cx="3537257" cy="3973995"/>
          </a:xfrm>
          <a:prstGeom prst="rect">
            <a:avLst/>
          </a:prstGeom>
          <a:noFill/>
          <a:ln>
            <a:noFill/>
          </a:ln>
        </p:spPr>
        <p:txBody>
          <a:bodyPr spcFirstLastPara="1" wrap="square" lIns="0" tIns="0" rIns="0" bIns="0" anchor="t" anchorCtr="0">
            <a:noAutofit/>
          </a:bodyPr>
          <a:lstStyle/>
          <a:p>
            <a:pPr marL="0" lvl="0" indent="0"/>
            <a:r>
              <a:rPr lang="en-US" altLang="zh-CN" dirty="0">
                <a:ea typeface="Times New Roman"/>
                <a:cs typeface="Times New Roman"/>
                <a:sym typeface="Times New Roman"/>
              </a:rPr>
              <a:t>Findings</a:t>
            </a:r>
          </a:p>
          <a:p>
            <a:pPr marL="0" lvl="0" indent="0"/>
            <a:r>
              <a:rPr lang="en-US" altLang="zh-CN" sz="1600" dirty="0" err="1">
                <a:ea typeface="Times New Roman"/>
                <a:cs typeface="Times New Roman"/>
                <a:sym typeface="Times New Roman"/>
              </a:rPr>
              <a:t>i</a:t>
            </a:r>
            <a:r>
              <a:rPr lang="en-US" altLang="zh-CN" sz="1600" dirty="0">
                <a:ea typeface="Times New Roman"/>
                <a:cs typeface="Times New Roman"/>
                <a:sym typeface="Times New Roman"/>
              </a:rPr>
              <a:t>. Proportion of sectors from which the stocks are negatively impacted</a:t>
            </a:r>
          </a:p>
          <a:p>
            <a:pPr marL="0" lvl="0" indent="0"/>
            <a:endParaRPr lang="en-US" sz="1400" b="0" dirty="0">
              <a:latin typeface="+mj-lt"/>
              <a:ea typeface="Times New Roman"/>
              <a:cs typeface="Times New Roman"/>
              <a:sym typeface="Times New Roman"/>
            </a:endParaRPr>
          </a:p>
          <a:p>
            <a:pPr marL="0" lvl="0" indent="0"/>
            <a:endParaRPr lang="en-US" sz="1400" b="0" dirty="0">
              <a:latin typeface="+mj-lt"/>
              <a:ea typeface="Times New Roman"/>
              <a:cs typeface="Times New Roman"/>
              <a:sym typeface="Times New Roman"/>
            </a:endParaRPr>
          </a:p>
          <a:p>
            <a:pPr marL="0" lvl="0" indent="0"/>
            <a:endParaRPr lang="en-US" sz="1400" b="0" dirty="0">
              <a:latin typeface="+mj-lt"/>
              <a:ea typeface="Times New Roman"/>
              <a:cs typeface="Times New Roman"/>
              <a:sym typeface="Times New Roman"/>
            </a:endParaRPr>
          </a:p>
          <a:p>
            <a:pPr marL="0" lvl="0" indent="0"/>
            <a:r>
              <a:rPr lang="en-US" sz="1200" b="0" dirty="0">
                <a:latin typeface="+mj-lt"/>
                <a:ea typeface="Times New Roman"/>
                <a:cs typeface="Times New Roman"/>
                <a:sym typeface="Times New Roman"/>
              </a:rPr>
              <a:t>There are totally 290 stocks are negatively impacted in the clusters.</a:t>
            </a:r>
          </a:p>
          <a:p>
            <a:pPr marL="0" lvl="0" indent="0"/>
            <a:endParaRPr lang="en-US" sz="1200" b="0" dirty="0">
              <a:latin typeface="+mj-lt"/>
              <a:ea typeface="Times New Roman"/>
              <a:cs typeface="Times New Roman"/>
              <a:sym typeface="Times New Roman"/>
            </a:endParaRPr>
          </a:p>
          <a:p>
            <a:pPr marL="0" lvl="0" indent="0"/>
            <a:endParaRPr lang="en-US" sz="1200" b="0" dirty="0">
              <a:latin typeface="+mj-lt"/>
              <a:ea typeface="Times New Roman"/>
              <a:cs typeface="Times New Roman"/>
              <a:sym typeface="Times New Roman"/>
            </a:endParaRPr>
          </a:p>
          <a:p>
            <a:pPr marL="0" lvl="0" indent="0"/>
            <a:endParaRPr lang="en-US" sz="1200" b="0" dirty="0">
              <a:latin typeface="+mj-lt"/>
              <a:ea typeface="Times New Roman"/>
              <a:cs typeface="Times New Roman"/>
              <a:sym typeface="Times New Roman"/>
            </a:endParaRPr>
          </a:p>
          <a:p>
            <a:pPr marL="0" lvl="0" indent="0"/>
            <a:r>
              <a:rPr lang="en-US" sz="1200" b="0" dirty="0">
                <a:latin typeface="+mj-lt"/>
                <a:ea typeface="Times New Roman"/>
                <a:cs typeface="Times New Roman"/>
                <a:sym typeface="Times New Roman"/>
              </a:rPr>
              <a:t>Among the stocks are most significantly negatively impacted by the pandemic, consumer discretion</a:t>
            </a:r>
            <a:r>
              <a:rPr lang="en-US" altLang="zh-CN" sz="1200" b="0" dirty="0">
                <a:latin typeface="+mj-lt"/>
                <a:ea typeface="Times New Roman"/>
                <a:cs typeface="Times New Roman"/>
                <a:sym typeface="Times New Roman"/>
              </a:rPr>
              <a:t>ary</a:t>
            </a:r>
            <a:r>
              <a:rPr lang="en-US" sz="1200" b="0" dirty="0">
                <a:latin typeface="+mj-lt"/>
                <a:ea typeface="Times New Roman"/>
                <a:cs typeface="Times New Roman"/>
                <a:sym typeface="Times New Roman"/>
              </a:rPr>
              <a:t>, financials, industrials, information technology are top 4 sectors.</a:t>
            </a:r>
            <a:endParaRPr lang="en-US" sz="12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p:txBody>
      </p:sp>
      <p:pic>
        <p:nvPicPr>
          <p:cNvPr id="4" name="图片 3" descr="手机屏幕截图&#10;&#10;描述已自动生成">
            <a:extLst>
              <a:ext uri="{FF2B5EF4-FFF2-40B4-BE49-F238E27FC236}">
                <a16:creationId xmlns:a16="http://schemas.microsoft.com/office/drawing/2014/main" id="{6291DE27-80C6-4CB8-9067-C897E5A3B0DE}"/>
              </a:ext>
            </a:extLst>
          </p:cNvPr>
          <p:cNvPicPr>
            <a:picLocks noChangeAspect="1"/>
          </p:cNvPicPr>
          <p:nvPr/>
        </p:nvPicPr>
        <p:blipFill>
          <a:blip r:embed="rId4"/>
          <a:stretch>
            <a:fillRect/>
          </a:stretch>
        </p:blipFill>
        <p:spPr>
          <a:xfrm>
            <a:off x="4392308" y="898043"/>
            <a:ext cx="4321783" cy="3605084"/>
          </a:xfrm>
          <a:prstGeom prst="rect">
            <a:avLst/>
          </a:prstGeom>
        </p:spPr>
      </p:pic>
      <p:sp>
        <p:nvSpPr>
          <p:cNvPr id="2" name="灯片编号占位符 1">
            <a:extLst>
              <a:ext uri="{FF2B5EF4-FFF2-40B4-BE49-F238E27FC236}">
                <a16:creationId xmlns:a16="http://schemas.microsoft.com/office/drawing/2014/main" id="{947CF6CC-8F15-4C26-BC2B-C7326D18F2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custDataLst>
      <p:tags r:id="rId1"/>
    </p:custDataLst>
    <p:extLst>
      <p:ext uri="{BB962C8B-B14F-4D97-AF65-F5344CB8AC3E}">
        <p14:creationId xmlns:p14="http://schemas.microsoft.com/office/powerpoint/2010/main" val="2852687726"/>
      </p:ext>
    </p:extLst>
  </p:cSld>
  <p:clrMapOvr>
    <a:masterClrMapping/>
  </p:clrMapOvr>
  <mc:AlternateContent xmlns:mc="http://schemas.openxmlformats.org/markup-compatibility/2006" xmlns:p14="http://schemas.microsoft.com/office/powerpoint/2010/main">
    <mc:Choice Requires="p14">
      <p:transition spd="slow" p14:dur="2000" advTm="35453"/>
    </mc:Choice>
    <mc:Fallback xmlns="">
      <p:transition spd="slow" advTm="3545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body" idx="1"/>
          </p:nvPr>
        </p:nvSpPr>
        <p:spPr>
          <a:xfrm>
            <a:off x="670412" y="775212"/>
            <a:ext cx="3537257" cy="3973995"/>
          </a:xfrm>
          <a:prstGeom prst="rect">
            <a:avLst/>
          </a:prstGeom>
          <a:noFill/>
          <a:ln>
            <a:noFill/>
          </a:ln>
        </p:spPr>
        <p:txBody>
          <a:bodyPr spcFirstLastPara="1" wrap="square" lIns="0" tIns="0" rIns="0" bIns="0" anchor="t" anchorCtr="0">
            <a:noAutofit/>
          </a:bodyPr>
          <a:lstStyle/>
          <a:p>
            <a:pPr marL="0" lvl="0" indent="0"/>
            <a:r>
              <a:rPr lang="en-US" dirty="0">
                <a:latin typeface="+mj-lt"/>
                <a:ea typeface="Times New Roman"/>
                <a:cs typeface="Times New Roman"/>
                <a:sym typeface="Times New Roman"/>
              </a:rPr>
              <a:t>Findings</a:t>
            </a:r>
          </a:p>
          <a:p>
            <a:pPr marL="0" lvl="0" indent="0"/>
            <a:r>
              <a:rPr lang="en-US" sz="1600" dirty="0">
                <a:latin typeface="+mj-lt"/>
                <a:ea typeface="Times New Roman"/>
                <a:cs typeface="Times New Roman"/>
                <a:sym typeface="Times New Roman"/>
              </a:rPr>
              <a:t>ii. </a:t>
            </a:r>
            <a:r>
              <a:rPr lang="en-US" altLang="zh-CN" sz="1600" dirty="0">
                <a:ea typeface="Times New Roman"/>
                <a:cs typeface="Times New Roman"/>
                <a:sym typeface="Times New Roman"/>
              </a:rPr>
              <a:t>Proportion of sectors from which the stocks are positively impacted</a:t>
            </a:r>
          </a:p>
          <a:p>
            <a:pPr marL="0" lvl="0" indent="0"/>
            <a:endParaRPr lang="en-US" sz="1400" b="0" dirty="0">
              <a:latin typeface="+mj-lt"/>
              <a:ea typeface="Times New Roman"/>
              <a:cs typeface="Times New Roman"/>
              <a:sym typeface="Times New Roman"/>
            </a:endParaRPr>
          </a:p>
          <a:p>
            <a:pPr marL="0" lvl="0" indent="0"/>
            <a:endParaRPr lang="en-US" sz="1400" b="0" dirty="0">
              <a:latin typeface="+mj-lt"/>
              <a:ea typeface="Times New Roman"/>
              <a:cs typeface="Times New Roman"/>
              <a:sym typeface="Times New Roman"/>
            </a:endParaRPr>
          </a:p>
          <a:p>
            <a:pPr marL="0" lvl="0" indent="0"/>
            <a:endParaRPr lang="en-US" sz="1400" b="0" dirty="0">
              <a:latin typeface="+mj-lt"/>
              <a:ea typeface="Times New Roman"/>
              <a:cs typeface="Times New Roman"/>
              <a:sym typeface="Times New Roman"/>
            </a:endParaRPr>
          </a:p>
          <a:p>
            <a:pPr marL="0" lvl="0" indent="0"/>
            <a:r>
              <a:rPr lang="en-US" sz="1200" b="0" dirty="0">
                <a:latin typeface="+mj-lt"/>
                <a:ea typeface="Times New Roman"/>
                <a:cs typeface="Times New Roman"/>
                <a:sym typeface="Times New Roman"/>
              </a:rPr>
              <a:t>There are totally 8 stocks are positively impacted in the clusters.</a:t>
            </a:r>
          </a:p>
          <a:p>
            <a:pPr marL="0" lvl="0" indent="0"/>
            <a:endParaRPr lang="en-US" sz="1200" b="0" dirty="0">
              <a:latin typeface="+mj-lt"/>
              <a:ea typeface="Times New Roman"/>
              <a:cs typeface="Times New Roman"/>
              <a:sym typeface="Times New Roman"/>
            </a:endParaRPr>
          </a:p>
          <a:p>
            <a:pPr marL="0" lvl="0" indent="0"/>
            <a:endParaRPr lang="en-US" sz="1200" b="0" dirty="0">
              <a:latin typeface="+mj-lt"/>
              <a:ea typeface="Times New Roman"/>
              <a:cs typeface="Times New Roman"/>
              <a:sym typeface="Times New Roman"/>
            </a:endParaRPr>
          </a:p>
          <a:p>
            <a:pPr marL="0" lvl="0" indent="0"/>
            <a:endParaRPr lang="en-US" sz="1200" b="0" dirty="0">
              <a:latin typeface="+mj-lt"/>
              <a:ea typeface="Times New Roman"/>
              <a:cs typeface="Times New Roman"/>
              <a:sym typeface="Times New Roman"/>
            </a:endParaRPr>
          </a:p>
          <a:p>
            <a:pPr marL="0" lvl="0" indent="0"/>
            <a:r>
              <a:rPr lang="en-US" sz="1200" b="0" dirty="0">
                <a:latin typeface="+mj-lt"/>
                <a:ea typeface="Times New Roman"/>
                <a:cs typeface="Times New Roman"/>
                <a:sym typeface="Times New Roman"/>
              </a:rPr>
              <a:t>There are 2 stocks belong to consumer staples, 1 health care, 1 real estate, 1 communication services, 1 energy, 1 financials, 1 information technology.</a:t>
            </a:r>
            <a:endParaRPr lang="en-US" sz="1200" b="0" dirty="0">
              <a:latin typeface="+mn-lt"/>
              <a:ea typeface="Times New Roman"/>
              <a:cs typeface="Times New Roman"/>
              <a:sym typeface="Times New Roman"/>
            </a:endParaRPr>
          </a:p>
          <a:p>
            <a:pPr marL="0" lvl="0" indent="0"/>
            <a:endParaRPr lang="en-US" sz="1200" b="0" dirty="0">
              <a:latin typeface="+mn-lt"/>
              <a:ea typeface="Times New Roman"/>
              <a:cs typeface="Times New Roman"/>
              <a:sym typeface="Times New Roman"/>
            </a:endParaRPr>
          </a:p>
          <a:p>
            <a:pPr marL="0" lvl="0" indent="0"/>
            <a:endParaRPr lang="en-US" sz="1200" b="0" dirty="0">
              <a:latin typeface="+mn-lt"/>
              <a:ea typeface="Times New Roman"/>
              <a:cs typeface="Times New Roman"/>
              <a:sym typeface="Times New Roman"/>
            </a:endParaRPr>
          </a:p>
          <a:p>
            <a:pPr marL="0" lvl="0" indent="0"/>
            <a:endParaRPr lang="en-US" sz="12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p:txBody>
      </p:sp>
      <p:pic>
        <p:nvPicPr>
          <p:cNvPr id="7" name="图片 6" descr="图片包含 游戏机, 伞&#10;&#10;描述已自动生成">
            <a:extLst>
              <a:ext uri="{FF2B5EF4-FFF2-40B4-BE49-F238E27FC236}">
                <a16:creationId xmlns:a16="http://schemas.microsoft.com/office/drawing/2014/main" id="{D8FBA158-AEC6-401B-80BA-08FDC1E86307}"/>
              </a:ext>
            </a:extLst>
          </p:cNvPr>
          <p:cNvPicPr>
            <a:picLocks noChangeAspect="1"/>
          </p:cNvPicPr>
          <p:nvPr/>
        </p:nvPicPr>
        <p:blipFill>
          <a:blip r:embed="rId4"/>
          <a:stretch>
            <a:fillRect/>
          </a:stretch>
        </p:blipFill>
        <p:spPr>
          <a:xfrm>
            <a:off x="4020160" y="938187"/>
            <a:ext cx="4666640" cy="3600087"/>
          </a:xfrm>
          <a:prstGeom prst="rect">
            <a:avLst/>
          </a:prstGeom>
        </p:spPr>
      </p:pic>
      <p:sp>
        <p:nvSpPr>
          <p:cNvPr id="2" name="灯片编号占位符 1">
            <a:extLst>
              <a:ext uri="{FF2B5EF4-FFF2-40B4-BE49-F238E27FC236}">
                <a16:creationId xmlns:a16="http://schemas.microsoft.com/office/drawing/2014/main" id="{9715223E-047D-4E46-859E-BD8C79C846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ustDataLst>
      <p:tags r:id="rId1"/>
    </p:custDataLst>
    <p:extLst>
      <p:ext uri="{BB962C8B-B14F-4D97-AF65-F5344CB8AC3E}">
        <p14:creationId xmlns:p14="http://schemas.microsoft.com/office/powerpoint/2010/main" val="4000783487"/>
      </p:ext>
    </p:extLst>
  </p:cSld>
  <p:clrMapOvr>
    <a:masterClrMapping/>
  </p:clrMapOvr>
  <mc:AlternateContent xmlns:mc="http://schemas.openxmlformats.org/markup-compatibility/2006" xmlns:p14="http://schemas.microsoft.com/office/powerpoint/2010/main">
    <mc:Choice Requires="p14">
      <p:transition spd="slow" p14:dur="2000" advTm="20363"/>
    </mc:Choice>
    <mc:Fallback xmlns="">
      <p:transition spd="slow" advTm="2036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body" idx="1"/>
          </p:nvPr>
        </p:nvSpPr>
        <p:spPr>
          <a:xfrm>
            <a:off x="513249" y="750206"/>
            <a:ext cx="4758839" cy="3973995"/>
          </a:xfrm>
          <a:prstGeom prst="rect">
            <a:avLst/>
          </a:prstGeom>
          <a:noFill/>
          <a:ln>
            <a:noFill/>
          </a:ln>
        </p:spPr>
        <p:txBody>
          <a:bodyPr spcFirstLastPara="1" wrap="square" lIns="0" tIns="0" rIns="0" bIns="0" anchor="t" anchorCtr="0">
            <a:noAutofit/>
          </a:bodyPr>
          <a:lstStyle/>
          <a:p>
            <a:pPr marL="0" lvl="0" indent="0"/>
            <a:r>
              <a:rPr lang="en-US" dirty="0">
                <a:latin typeface="+mj-lt"/>
                <a:ea typeface="Times New Roman"/>
                <a:cs typeface="Times New Roman"/>
                <a:sym typeface="Times New Roman"/>
              </a:rPr>
              <a:t>Findings</a:t>
            </a:r>
          </a:p>
          <a:p>
            <a:pPr marL="0" lvl="0" indent="0"/>
            <a:r>
              <a:rPr lang="en-US" sz="1600" dirty="0">
                <a:latin typeface="+mj-lt"/>
                <a:ea typeface="Times New Roman"/>
                <a:cs typeface="Times New Roman"/>
                <a:sym typeface="Times New Roman"/>
              </a:rPr>
              <a:t>iii. Detail Findings</a:t>
            </a:r>
            <a:endParaRPr lang="en-US" sz="1600" b="0" dirty="0">
              <a:latin typeface="+mj-lt"/>
              <a:ea typeface="Times New Roman"/>
              <a:cs typeface="Times New Roman"/>
              <a:sym typeface="Times New Roman"/>
            </a:endParaRPr>
          </a:p>
          <a:p>
            <a:pPr marL="0" lvl="0" indent="0"/>
            <a:r>
              <a:rPr lang="en-US" sz="1100" b="0" dirty="0">
                <a:latin typeface="+mj-lt"/>
                <a:ea typeface="Times New Roman"/>
                <a:cs typeface="Times New Roman"/>
                <a:sym typeface="Times New Roman"/>
              </a:rPr>
              <a:t>a. CTXS</a:t>
            </a:r>
          </a:p>
          <a:p>
            <a:pPr marL="0" lvl="0" indent="0"/>
            <a:r>
              <a:rPr lang="en-US" sz="1100" b="0" dirty="0" err="1">
                <a:latin typeface="+mj-lt"/>
                <a:ea typeface="Times New Roman"/>
                <a:cs typeface="Times New Roman"/>
                <a:sym typeface="Times New Roman"/>
              </a:rPr>
              <a:t>Citrixis</a:t>
            </a:r>
            <a:r>
              <a:rPr lang="en-US" sz="1100" b="0" dirty="0">
                <a:latin typeface="+mj-lt"/>
                <a:ea typeface="Times New Roman"/>
                <a:cs typeface="Times New Roman"/>
                <a:sym typeface="Times New Roman"/>
              </a:rPr>
              <a:t> System, a information technology company. its digital workspace technology allows people to work in remote places with high level security has benefited the company. </a:t>
            </a:r>
          </a:p>
          <a:p>
            <a:pPr marL="0" lvl="0" indent="0">
              <a:lnSpc>
                <a:spcPts val="600"/>
              </a:lnSpc>
            </a:pPr>
            <a:r>
              <a:rPr lang="en-US" sz="1100" b="0" dirty="0">
                <a:latin typeface="+mj-lt"/>
                <a:ea typeface="Times New Roman"/>
                <a:cs typeface="Times New Roman"/>
                <a:sym typeface="Times New Roman"/>
              </a:rPr>
              <a:t> </a:t>
            </a:r>
          </a:p>
          <a:p>
            <a:pPr marL="0" lvl="0" indent="0"/>
            <a:r>
              <a:rPr lang="en-US" sz="1100" b="0" dirty="0">
                <a:latin typeface="+mj-lt"/>
                <a:ea typeface="Times New Roman"/>
                <a:cs typeface="Times New Roman"/>
                <a:sym typeface="Times New Roman"/>
              </a:rPr>
              <a:t>b. COG</a:t>
            </a:r>
          </a:p>
          <a:p>
            <a:pPr marL="0" lvl="0" indent="0"/>
            <a:r>
              <a:rPr lang="en-US" sz="1100" b="0" dirty="0">
                <a:latin typeface="+mj-lt"/>
                <a:ea typeface="Times New Roman"/>
                <a:cs typeface="Times New Roman"/>
                <a:sym typeface="Times New Roman"/>
              </a:rPr>
              <a:t>Cabot Oil &amp; Gas, a company engaged in hydro-carbon exploration. There is no evidence that the rise of this stock is caused by the pandemic. </a:t>
            </a:r>
          </a:p>
          <a:p>
            <a:pPr marL="0" indent="0">
              <a:lnSpc>
                <a:spcPts val="600"/>
              </a:lnSpc>
            </a:pPr>
            <a:r>
              <a:rPr lang="en-US" altLang="zh-CN" sz="1100" b="0" dirty="0">
                <a:latin typeface="+mj-lt"/>
                <a:cs typeface="Times New Roman"/>
                <a:sym typeface="Times New Roman"/>
              </a:rPr>
              <a:t> </a:t>
            </a:r>
            <a:endParaRPr lang="en-US" sz="1100" b="0" dirty="0">
              <a:latin typeface="+mj-lt"/>
              <a:cs typeface="Times New Roman"/>
              <a:sym typeface="Times New Roman"/>
            </a:endParaRPr>
          </a:p>
          <a:p>
            <a:pPr marL="0" lvl="0" indent="0"/>
            <a:r>
              <a:rPr lang="en-US" sz="1100" b="0" dirty="0">
                <a:latin typeface="+mj-lt"/>
                <a:ea typeface="Times New Roman"/>
                <a:cs typeface="Times New Roman"/>
                <a:sym typeface="Times New Roman"/>
              </a:rPr>
              <a:t>c. REGN</a:t>
            </a:r>
          </a:p>
          <a:p>
            <a:pPr marL="0" lvl="0" indent="0"/>
            <a:r>
              <a:rPr lang="en-US" sz="1100" b="0" dirty="0">
                <a:latin typeface="+mj-lt"/>
                <a:ea typeface="Times New Roman"/>
                <a:cs typeface="Times New Roman"/>
                <a:sym typeface="Times New Roman"/>
              </a:rPr>
              <a:t>Regeneron Pharmaceuticals, a pharmaceutical company. During the COVID-19 epidemic, Regeneron made a deal with the US-government Biomedical Advanced Research and Development Authority.</a:t>
            </a:r>
          </a:p>
          <a:p>
            <a:pPr marL="0" indent="0">
              <a:lnSpc>
                <a:spcPts val="600"/>
              </a:lnSpc>
            </a:pPr>
            <a:r>
              <a:rPr lang="en-US" sz="1100" b="0" dirty="0">
                <a:latin typeface="+mj-lt"/>
                <a:cs typeface="Times New Roman"/>
              </a:rPr>
              <a:t> </a:t>
            </a:r>
            <a:endParaRPr lang="en-US" sz="1100" b="0" dirty="0">
              <a:latin typeface="+mj-lt"/>
              <a:cs typeface="Times New Roman"/>
              <a:sym typeface="Times New Roman"/>
            </a:endParaRPr>
          </a:p>
          <a:p>
            <a:pPr marL="0" lvl="0" indent="0"/>
            <a:r>
              <a:rPr lang="en-US" sz="1100" b="0" dirty="0">
                <a:latin typeface="+mj-lt"/>
                <a:ea typeface="Times New Roman"/>
                <a:cs typeface="Times New Roman"/>
                <a:sym typeface="Times New Roman"/>
              </a:rPr>
              <a:t>d. CAG</a:t>
            </a:r>
          </a:p>
          <a:p>
            <a:pPr marL="0" lvl="0" indent="0"/>
            <a:r>
              <a:rPr lang="en-US" sz="1100" b="0" dirty="0">
                <a:latin typeface="+mj-lt"/>
                <a:ea typeface="Times New Roman"/>
                <a:cs typeface="Times New Roman"/>
                <a:sym typeface="Times New Roman"/>
              </a:rPr>
              <a:t>Conagra Brands, an American packaged foods company. During the pandemic, consumers swarm stores to pick shelves clean of food items and essentials.</a:t>
            </a:r>
            <a:endParaRPr lang="en-US" sz="1100" b="0" dirty="0">
              <a:latin typeface="+mj-lt"/>
              <a:ea typeface="Times New Roman"/>
              <a:cs typeface="Times New Roman"/>
            </a:endParaRPr>
          </a:p>
          <a:p>
            <a:pPr marL="0" indent="0">
              <a:lnSpc>
                <a:spcPts val="600"/>
              </a:lnSpc>
            </a:pPr>
            <a:r>
              <a:rPr lang="en-US" sz="1100" b="0" dirty="0">
                <a:latin typeface="+mj-lt"/>
                <a:cs typeface="Times New Roman"/>
              </a:rPr>
              <a:t> </a:t>
            </a:r>
            <a:endParaRPr lang="en-US" sz="1100" b="0" dirty="0">
              <a:latin typeface="+mj-lt"/>
              <a:cs typeface="Times New Roman"/>
              <a:sym typeface="Times New Roman"/>
            </a:endParaRPr>
          </a:p>
          <a:p>
            <a:pPr marL="0" lvl="0" indent="0"/>
            <a:r>
              <a:rPr lang="en-US" sz="1100" b="0" dirty="0">
                <a:latin typeface="+mj-lt"/>
                <a:ea typeface="Times New Roman"/>
                <a:cs typeface="Times New Roman"/>
                <a:sym typeface="Times New Roman"/>
              </a:rPr>
              <a:t>e. HRL</a:t>
            </a:r>
          </a:p>
          <a:p>
            <a:pPr marL="0" lvl="0" indent="0"/>
            <a:r>
              <a:rPr lang="en-US" sz="1100" b="0" dirty="0">
                <a:latin typeface="+mj-lt"/>
                <a:ea typeface="Times New Roman"/>
                <a:cs typeface="Times New Roman"/>
                <a:sym typeface="Times New Roman"/>
              </a:rPr>
              <a:t>Hormel Foods Corporation </a:t>
            </a:r>
            <a:r>
              <a:rPr lang="en-US" altLang="zh-CN" sz="1100" b="0" dirty="0">
                <a:latin typeface="+mj-lt"/>
                <a:ea typeface="Times New Roman"/>
                <a:cs typeface="Times New Roman"/>
                <a:sym typeface="Times New Roman"/>
              </a:rPr>
              <a:t>is </a:t>
            </a:r>
            <a:r>
              <a:rPr lang="en-US" sz="1100" b="0" dirty="0">
                <a:latin typeface="+mj-lt"/>
                <a:ea typeface="Times New Roman"/>
                <a:cs typeface="Times New Roman"/>
                <a:sym typeface="Times New Roman"/>
              </a:rPr>
              <a:t>a food company. But there’s a plunge of this stock during the pandemic. So, this is another example that correlation does not mean causality.</a:t>
            </a:r>
          </a:p>
          <a:p>
            <a:pPr marL="0" lvl="0" indent="0"/>
            <a:endParaRPr lang="en-US" sz="1200" b="0" dirty="0">
              <a:latin typeface="+mn-lt"/>
              <a:ea typeface="Times New Roman"/>
              <a:cs typeface="Times New Roman"/>
              <a:sym typeface="Times New Roman"/>
            </a:endParaRPr>
          </a:p>
          <a:p>
            <a:pPr marL="0" lvl="0" indent="0"/>
            <a:endParaRPr lang="en-US" sz="1200" b="0" dirty="0">
              <a:latin typeface="+mn-lt"/>
              <a:ea typeface="Times New Roman"/>
              <a:cs typeface="Times New Roman"/>
              <a:sym typeface="Times New Roman"/>
            </a:endParaRPr>
          </a:p>
          <a:p>
            <a:pPr marL="0" lvl="0" indent="0"/>
            <a:endParaRPr lang="en-US" sz="1200" b="0" dirty="0">
              <a:latin typeface="+mn-lt"/>
              <a:ea typeface="Times New Roman"/>
              <a:cs typeface="Times New Roman"/>
              <a:sym typeface="Times New Roman"/>
            </a:endParaRPr>
          </a:p>
          <a:p>
            <a:pPr marL="0" lvl="0" indent="0"/>
            <a:endParaRPr lang="en-US" sz="1200" b="0" dirty="0">
              <a:latin typeface="+mn-lt"/>
              <a:ea typeface="Times New Roman"/>
              <a:cs typeface="Times New Roman"/>
              <a:sym typeface="Times New Roman"/>
            </a:endParaRPr>
          </a:p>
          <a:p>
            <a:pPr marL="0" lvl="0" indent="0"/>
            <a:endParaRPr lang="en-US" sz="1200" b="0" dirty="0">
              <a:latin typeface="+mn-lt"/>
              <a:ea typeface="Times New Roman"/>
              <a:cs typeface="Times New Roman"/>
              <a:sym typeface="Times New Roman"/>
            </a:endParaRPr>
          </a:p>
          <a:p>
            <a:pPr marL="0" lvl="0" indent="0"/>
            <a:endParaRPr lang="en-US" sz="1200" b="0" dirty="0">
              <a:latin typeface="+mn-lt"/>
              <a:ea typeface="Times New Roman"/>
              <a:cs typeface="Times New Roman"/>
              <a:sym typeface="Times New Roman"/>
            </a:endParaRPr>
          </a:p>
          <a:p>
            <a:pPr marL="0" lvl="0" indent="0"/>
            <a:endParaRPr lang="en-US" sz="1200" b="0" dirty="0">
              <a:latin typeface="+mn-lt"/>
              <a:ea typeface="Times New Roman"/>
              <a:cs typeface="Times New Roman"/>
              <a:sym typeface="Times New Roman"/>
            </a:endParaRPr>
          </a:p>
          <a:p>
            <a:pPr marL="0" lvl="0" indent="0"/>
            <a:endParaRPr lang="en-US" sz="1200" b="0" dirty="0">
              <a:latin typeface="+mn-lt"/>
              <a:ea typeface="Times New Roman"/>
              <a:cs typeface="Times New Roman"/>
              <a:sym typeface="Times New Roman"/>
            </a:endParaRPr>
          </a:p>
          <a:p>
            <a:pPr marL="0" lvl="0" indent="0"/>
            <a:endParaRPr lang="en-US" sz="12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p:txBody>
      </p:sp>
      <p:sp>
        <p:nvSpPr>
          <p:cNvPr id="154" name="Google Shape;154;p14"/>
          <p:cNvSpPr txBox="1"/>
          <p:nvPr/>
        </p:nvSpPr>
        <p:spPr>
          <a:xfrm>
            <a:off x="6553200" y="4538274"/>
            <a:ext cx="2133600" cy="27463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98989"/>
                </a:solidFill>
                <a:latin typeface="Arial"/>
                <a:ea typeface="Arial"/>
                <a:cs typeface="Arial"/>
                <a:sym typeface="Arial"/>
              </a:rPr>
              <a:t>15</a:t>
            </a:fld>
            <a:endParaRPr sz="1200" b="0" i="0" u="none" strike="noStrike" cap="none">
              <a:solidFill>
                <a:srgbClr val="898989"/>
              </a:solidFill>
              <a:latin typeface="Arial"/>
              <a:ea typeface="Arial"/>
              <a:cs typeface="Arial"/>
              <a:sym typeface="Arial"/>
            </a:endParaRPr>
          </a:p>
        </p:txBody>
      </p:sp>
      <p:pic>
        <p:nvPicPr>
          <p:cNvPr id="3" name="图片 2" descr="手机屏幕截图&#10;&#10;描述已自动生成">
            <a:extLst>
              <a:ext uri="{FF2B5EF4-FFF2-40B4-BE49-F238E27FC236}">
                <a16:creationId xmlns:a16="http://schemas.microsoft.com/office/drawing/2014/main" id="{1CAC91F2-D865-4DD6-8CAD-FEB2130FB14E}"/>
              </a:ext>
            </a:extLst>
          </p:cNvPr>
          <p:cNvPicPr>
            <a:picLocks noChangeAspect="1"/>
          </p:cNvPicPr>
          <p:nvPr/>
        </p:nvPicPr>
        <p:blipFill>
          <a:blip r:embed="rId4"/>
          <a:stretch>
            <a:fillRect/>
          </a:stretch>
        </p:blipFill>
        <p:spPr>
          <a:xfrm>
            <a:off x="5272088" y="1007348"/>
            <a:ext cx="3431654" cy="3805563"/>
          </a:xfrm>
          <a:prstGeom prst="rect">
            <a:avLst/>
          </a:prstGeom>
        </p:spPr>
      </p:pic>
      <p:sp>
        <p:nvSpPr>
          <p:cNvPr id="2" name="灯片编号占位符 1">
            <a:extLst>
              <a:ext uri="{FF2B5EF4-FFF2-40B4-BE49-F238E27FC236}">
                <a16:creationId xmlns:a16="http://schemas.microsoft.com/office/drawing/2014/main" id="{40631367-E82D-4CC2-A21E-85BCD8D800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ustDataLst>
      <p:tags r:id="rId1"/>
    </p:custDataLst>
    <p:extLst>
      <p:ext uri="{BB962C8B-B14F-4D97-AF65-F5344CB8AC3E}">
        <p14:creationId xmlns:p14="http://schemas.microsoft.com/office/powerpoint/2010/main" val="2052602312"/>
      </p:ext>
    </p:extLst>
  </p:cSld>
  <p:clrMapOvr>
    <a:masterClrMapping/>
  </p:clrMapOvr>
  <mc:AlternateContent xmlns:mc="http://schemas.openxmlformats.org/markup-compatibility/2006" xmlns:p14="http://schemas.microsoft.com/office/powerpoint/2010/main">
    <mc:Choice Requires="p14">
      <p:transition spd="slow" p14:dur="2000" advTm="76549"/>
    </mc:Choice>
    <mc:Fallback xmlns="">
      <p:transition spd="slow" advTm="765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body" idx="1"/>
          </p:nvPr>
        </p:nvSpPr>
        <p:spPr>
          <a:xfrm>
            <a:off x="670412" y="898043"/>
            <a:ext cx="7666345" cy="3973995"/>
          </a:xfrm>
          <a:prstGeom prst="rect">
            <a:avLst/>
          </a:prstGeom>
          <a:noFill/>
          <a:ln>
            <a:noFill/>
          </a:ln>
        </p:spPr>
        <p:txBody>
          <a:bodyPr spcFirstLastPara="1" wrap="square" lIns="0" tIns="0" rIns="0" bIns="0" anchor="t" anchorCtr="0">
            <a:noAutofit/>
          </a:bodyPr>
          <a:lstStyle/>
          <a:p>
            <a:pPr marL="0" lvl="0" indent="0"/>
            <a:r>
              <a:rPr lang="en-US" altLang="zh-CN" dirty="0"/>
              <a:t>Challenges and limitations</a:t>
            </a:r>
          </a:p>
          <a:p>
            <a:pPr marL="342900" lvl="0" indent="-342900">
              <a:buAutoNum type="arabicPeriod"/>
            </a:pPr>
            <a:endParaRPr lang="en-US" sz="1400" b="0" dirty="0">
              <a:latin typeface="+mj-lt"/>
              <a:ea typeface="Times New Roman"/>
              <a:cs typeface="Times New Roman"/>
              <a:sym typeface="Times New Roman"/>
            </a:endParaRPr>
          </a:p>
          <a:p>
            <a:pPr marL="342900" lvl="0" indent="-342900">
              <a:buAutoNum type="arabicPeriod"/>
            </a:pPr>
            <a:r>
              <a:rPr lang="en-US" sz="1200" b="0" dirty="0">
                <a:latin typeface="+mj-lt"/>
                <a:ea typeface="Times New Roman"/>
                <a:cs typeface="Times New Roman"/>
                <a:sym typeface="Times New Roman"/>
              </a:rPr>
              <a:t>In the beginning, we planned to analyze stocks in NASDAQ, but we did not find the sector information of stocks. So, we switched to focusing on stocks in S&amp;P 500.</a:t>
            </a:r>
          </a:p>
          <a:p>
            <a:pPr marL="342900" lvl="0" indent="-342900">
              <a:buAutoNum type="arabicPeriod"/>
            </a:pPr>
            <a:endParaRPr lang="en-US" sz="1200" b="0" dirty="0">
              <a:latin typeface="+mj-lt"/>
              <a:ea typeface="Times New Roman"/>
              <a:cs typeface="Times New Roman"/>
              <a:sym typeface="Times New Roman"/>
            </a:endParaRPr>
          </a:p>
          <a:p>
            <a:pPr marL="342900" lvl="0" indent="-342900">
              <a:buAutoNum type="arabicPeriod"/>
            </a:pPr>
            <a:r>
              <a:rPr lang="en-US" sz="1200" b="0" dirty="0">
                <a:latin typeface="+mj-lt"/>
                <a:ea typeface="Times New Roman"/>
                <a:cs typeface="Times New Roman"/>
                <a:sym typeface="Times New Roman"/>
              </a:rPr>
              <a:t>The stock is affected in many ways, and the relationship between the number of new cases and the stock price will be disturbed by other factors, such as the international environment, government policies, and crude oil prices. We selected a short period of time for analysis to ensure the relevance of the data, but this reduced the number of valid data.</a:t>
            </a:r>
          </a:p>
          <a:p>
            <a:pPr marL="342900" lvl="0" indent="-342900">
              <a:buAutoNum type="arabicPeriod"/>
            </a:pPr>
            <a:endParaRPr lang="en-US" sz="1200" b="0" dirty="0">
              <a:latin typeface="+mj-lt"/>
              <a:ea typeface="Times New Roman"/>
              <a:cs typeface="Times New Roman"/>
              <a:sym typeface="Times New Roman"/>
            </a:endParaRPr>
          </a:p>
          <a:p>
            <a:pPr marL="342900" lvl="0" indent="-342900">
              <a:buAutoNum type="arabicPeriod"/>
            </a:pPr>
            <a:r>
              <a:rPr lang="en-US" sz="1200" b="0" dirty="0">
                <a:latin typeface="+mj-lt"/>
                <a:ea typeface="Times New Roman"/>
                <a:cs typeface="Times New Roman"/>
                <a:sym typeface="Times New Roman"/>
              </a:rPr>
              <a:t>Our analysis uses some concepts and methods of mathematical statistics, but the distribution of the clusters does not necessarily follow the Gaussian distribution. If we introduce more features, the clustering may perform better.</a:t>
            </a:r>
            <a:endParaRPr lang="en-US" sz="12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p:txBody>
      </p:sp>
      <p:sp>
        <p:nvSpPr>
          <p:cNvPr id="152" name="Google Shape;152;p14"/>
          <p:cNvSpPr txBox="1">
            <a:spLocks noGrp="1"/>
          </p:cNvSpPr>
          <p:nvPr>
            <p:ph type="body" idx="3"/>
          </p:nvPr>
        </p:nvSpPr>
        <p:spPr>
          <a:xfrm>
            <a:off x="6172814" y="271462"/>
            <a:ext cx="2894371" cy="265113"/>
          </a:xfrm>
          <a:prstGeom prst="rect">
            <a:avLst/>
          </a:prstGeom>
          <a:noFill/>
          <a:ln>
            <a:noFill/>
          </a:ln>
        </p:spPr>
        <p:txBody>
          <a:bodyPr spcFirstLastPara="1" wrap="square" lIns="0" tIns="0" rIns="0" bIns="0" anchor="t" anchorCtr="0">
            <a:noAutofit/>
          </a:bodyPr>
          <a:lstStyle/>
          <a:p>
            <a:pPr marL="0" lvl="0" indent="0"/>
            <a:r>
              <a:rPr lang="en-US" altLang="zh-CN" dirty="0"/>
              <a:t> </a:t>
            </a:r>
            <a:endParaRPr sz="1400" i="0" u="none" strike="noStrike" cap="none" dirty="0">
              <a:solidFill>
                <a:schemeClr val="lt1"/>
              </a:solidFill>
              <a:latin typeface="Arial"/>
              <a:ea typeface="Arial"/>
              <a:cs typeface="Arial"/>
              <a:sym typeface="Arial"/>
            </a:endParaRPr>
          </a:p>
        </p:txBody>
      </p:sp>
      <p:sp>
        <p:nvSpPr>
          <p:cNvPr id="2" name="灯片编号占位符 1">
            <a:extLst>
              <a:ext uri="{FF2B5EF4-FFF2-40B4-BE49-F238E27FC236}">
                <a16:creationId xmlns:a16="http://schemas.microsoft.com/office/drawing/2014/main" id="{7ECF5E29-2818-4E63-BAFE-E6C4D4D714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custDataLst>
      <p:tags r:id="rId1"/>
    </p:custDataLst>
    <p:extLst>
      <p:ext uri="{BB962C8B-B14F-4D97-AF65-F5344CB8AC3E}">
        <p14:creationId xmlns:p14="http://schemas.microsoft.com/office/powerpoint/2010/main" val="1959872575"/>
      </p:ext>
    </p:extLst>
  </p:cSld>
  <p:clrMapOvr>
    <a:masterClrMapping/>
  </p:clrMapOvr>
  <mc:AlternateContent xmlns:mc="http://schemas.openxmlformats.org/markup-compatibility/2006" xmlns:p14="http://schemas.microsoft.com/office/powerpoint/2010/main">
    <mc:Choice Requires="p14">
      <p:transition spd="slow" p14:dur="2000" advTm="59619"/>
    </mc:Choice>
    <mc:Fallback xmlns="">
      <p:transition spd="slow" advTm="5961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8" name="Google Shape;538;p45"/>
          <p:cNvSpPr/>
          <p:nvPr/>
        </p:nvSpPr>
        <p:spPr>
          <a:xfrm>
            <a:off x="2633009" y="2110085"/>
            <a:ext cx="3877986" cy="92333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5400" b="1" i="0" u="none" strike="noStrike" cap="none">
                <a:solidFill>
                  <a:srgbClr val="E5B8B7"/>
                </a:solidFill>
                <a:latin typeface="Arial"/>
                <a:ea typeface="Arial"/>
                <a:cs typeface="Arial"/>
                <a:sym typeface="Arial"/>
              </a:rPr>
              <a:t>Thank you!</a:t>
            </a:r>
            <a:endParaRPr sz="5400" b="1" i="0" u="none" strike="noStrike" cap="none">
              <a:solidFill>
                <a:srgbClr val="E5B8B7"/>
              </a:solidFill>
              <a:latin typeface="Arial"/>
              <a:ea typeface="Arial"/>
              <a:cs typeface="Arial"/>
              <a:sym typeface="Arial"/>
            </a:endParaRPr>
          </a:p>
        </p:txBody>
      </p:sp>
      <p:sp>
        <p:nvSpPr>
          <p:cNvPr id="2" name="灯片编号占位符 1">
            <a:extLst>
              <a:ext uri="{FF2B5EF4-FFF2-40B4-BE49-F238E27FC236}">
                <a16:creationId xmlns:a16="http://schemas.microsoft.com/office/drawing/2014/main" id="{70CD57A5-5547-4FE5-8095-0B8DC21ADA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1960"/>
    </mc:Choice>
    <mc:Fallback xmlns="">
      <p:transition spd="slow" advTm="1196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1"/>
          <p:cNvSpPr txBox="1">
            <a:spLocks noGrp="1"/>
          </p:cNvSpPr>
          <p:nvPr>
            <p:ph type="body" idx="1"/>
          </p:nvPr>
        </p:nvSpPr>
        <p:spPr>
          <a:xfrm>
            <a:off x="-1" y="698802"/>
            <a:ext cx="8443914" cy="3923204"/>
          </a:xfrm>
          <a:prstGeom prst="rect">
            <a:avLst/>
          </a:prstGeom>
          <a:noFill/>
          <a:ln>
            <a:noFill/>
          </a:ln>
        </p:spPr>
        <p:txBody>
          <a:bodyPr spcFirstLastPara="1" wrap="square" lIns="0" tIns="0" rIns="0" bIns="0" anchor="t" anchorCtr="0">
            <a:noAutofit/>
          </a:bodyPr>
          <a:lstStyle/>
          <a:p>
            <a:pPr marL="228600" marR="0" lvl="0" indent="-1588" algn="l" rtl="0">
              <a:lnSpc>
                <a:spcPct val="100000"/>
              </a:lnSpc>
              <a:spcBef>
                <a:spcPts val="0"/>
              </a:spcBef>
              <a:spcAft>
                <a:spcPts val="0"/>
              </a:spcAft>
              <a:buClr>
                <a:srgbClr val="000000"/>
              </a:buClr>
              <a:buSzPts val="1400"/>
              <a:buFont typeface="Arial"/>
              <a:buNone/>
            </a:pPr>
            <a:endParaRPr sz="2000" b="1" i="0" u="none" strike="noStrike" cap="none" dirty="0">
              <a:solidFill>
                <a:schemeClr val="dk1"/>
              </a:solidFill>
              <a:latin typeface="Arial"/>
              <a:ea typeface="Arial"/>
              <a:cs typeface="Arial"/>
              <a:sym typeface="Arial"/>
            </a:endParaRPr>
          </a:p>
          <a:p>
            <a:pPr marL="228600" marR="0" lvl="0" indent="-1588" algn="l" rtl="0">
              <a:lnSpc>
                <a:spcPct val="100000"/>
              </a:lnSpc>
              <a:spcBef>
                <a:spcPts val="0"/>
              </a:spcBef>
              <a:spcAft>
                <a:spcPts val="0"/>
              </a:spcAft>
              <a:buClr>
                <a:srgbClr val="000000"/>
              </a:buClr>
              <a:buSzPts val="1400"/>
              <a:buFont typeface="Arial"/>
              <a:buNone/>
            </a:pPr>
            <a:r>
              <a:rPr lang="en-US" sz="2400" b="1" i="0" u="none" strike="noStrike" cap="none" dirty="0">
                <a:solidFill>
                  <a:schemeClr val="dk1"/>
                </a:solidFill>
                <a:latin typeface="Arial"/>
                <a:ea typeface="Arial"/>
                <a:cs typeface="Arial"/>
                <a:sym typeface="Arial"/>
              </a:rPr>
              <a:t>Problem: </a:t>
            </a:r>
            <a:r>
              <a:rPr lang="en-US" sz="2400" dirty="0"/>
              <a:t>Economy</a:t>
            </a:r>
            <a:r>
              <a:rPr lang="en-US" sz="2400" b="1" i="0" u="none" strike="noStrike" cap="none" dirty="0">
                <a:solidFill>
                  <a:schemeClr val="dk1"/>
                </a:solidFill>
                <a:latin typeface="Arial"/>
                <a:ea typeface="Arial"/>
                <a:cs typeface="Arial"/>
                <a:sym typeface="Arial"/>
              </a:rPr>
              <a:t> A</a:t>
            </a:r>
            <a:r>
              <a:rPr lang="en-US" altLang="zh-CN" sz="2400" b="1" i="0" u="none" strike="noStrike" cap="none" dirty="0">
                <a:solidFill>
                  <a:schemeClr val="dk1"/>
                </a:solidFill>
                <a:latin typeface="Arial"/>
                <a:ea typeface="Arial"/>
                <a:cs typeface="Arial"/>
                <a:sym typeface="Arial"/>
              </a:rPr>
              <a:t>nalysis</a:t>
            </a:r>
            <a:endParaRPr lang="en-US" sz="2400" b="1" i="0" u="none" strike="noStrike" cap="none" dirty="0">
              <a:solidFill>
                <a:schemeClr val="dk1"/>
              </a:solidFill>
              <a:latin typeface="Arial"/>
              <a:ea typeface="Arial"/>
              <a:cs typeface="Arial"/>
              <a:sym typeface="Arial"/>
            </a:endParaRPr>
          </a:p>
          <a:p>
            <a:pPr marL="228600" marR="0" lvl="0" indent="-1588" algn="l" rtl="0">
              <a:lnSpc>
                <a:spcPct val="100000"/>
              </a:lnSpc>
              <a:spcBef>
                <a:spcPts val="0"/>
              </a:spcBef>
              <a:spcAft>
                <a:spcPts val="0"/>
              </a:spcAft>
              <a:buClr>
                <a:srgbClr val="000000"/>
              </a:buClr>
              <a:buSzPts val="1400"/>
              <a:buFont typeface="Arial"/>
              <a:buNone/>
            </a:pPr>
            <a:endParaRPr sz="2000" b="1" i="0" u="none" strike="noStrike" cap="none" dirty="0">
              <a:solidFill>
                <a:schemeClr val="dk1"/>
              </a:solidFill>
              <a:latin typeface="Arial"/>
              <a:ea typeface="Arial"/>
              <a:cs typeface="Arial"/>
              <a:sym typeface="Arial"/>
            </a:endParaRPr>
          </a:p>
          <a:p>
            <a:pPr lvl="0"/>
            <a:r>
              <a:rPr lang="en-US" altLang="zh-CN" sz="1800" dirty="0"/>
              <a:t>   How does COVID-19 affect the economy of USA?</a:t>
            </a:r>
          </a:p>
          <a:p>
            <a:pPr lvl="0"/>
            <a:endParaRPr lang="en-US" altLang="zh-CN" sz="1800" dirty="0"/>
          </a:p>
          <a:p>
            <a:pPr lvl="0"/>
            <a:endParaRPr lang="en-US" altLang="zh-CN" sz="1800" dirty="0"/>
          </a:p>
          <a:p>
            <a:pPr lvl="0"/>
            <a:r>
              <a:rPr lang="en-US" altLang="zh-CN" sz="1800" dirty="0"/>
              <a:t>    Among the companies in S&amp;P 500, which are beneficiaries of COVID-19 and which are impacted negatively regarding their stock performance?</a:t>
            </a:r>
            <a:endParaRPr sz="1800" b="1" i="0" u="none" strike="noStrike" cap="none" dirty="0">
              <a:solidFill>
                <a:schemeClr val="dk1"/>
              </a:solidFill>
              <a:latin typeface="Calibri"/>
              <a:ea typeface="Calibri"/>
              <a:cs typeface="Calibri"/>
              <a:sym typeface="Calibri"/>
            </a:endParaRPr>
          </a:p>
        </p:txBody>
      </p:sp>
      <p:cxnSp>
        <p:nvCxnSpPr>
          <p:cNvPr id="3" name="直接箭头连接符 2">
            <a:extLst>
              <a:ext uri="{FF2B5EF4-FFF2-40B4-BE49-F238E27FC236}">
                <a16:creationId xmlns:a16="http://schemas.microsoft.com/office/drawing/2014/main" id="{47920034-CBFF-43A9-88E2-CB510A8F22F5}"/>
              </a:ext>
            </a:extLst>
          </p:cNvPr>
          <p:cNvCxnSpPr/>
          <p:nvPr/>
        </p:nvCxnSpPr>
        <p:spPr>
          <a:xfrm>
            <a:off x="2647335" y="1991032"/>
            <a:ext cx="0" cy="508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D4BD9B1-BC72-4A7A-8ED0-034406AE5E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7111"/>
    </mc:Choice>
    <mc:Fallback xmlns="">
      <p:transition spd="slow" advTm="1711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body" idx="1"/>
          </p:nvPr>
        </p:nvSpPr>
        <p:spPr>
          <a:xfrm>
            <a:off x="501650" y="1584325"/>
            <a:ext cx="3811588" cy="3130550"/>
          </a:xfrm>
          <a:prstGeom prst="rect">
            <a:avLst/>
          </a:prstGeom>
          <a:noFill/>
          <a:ln>
            <a:noFill/>
          </a:ln>
        </p:spPr>
        <p:txBody>
          <a:bodyPr spcFirstLastPara="1" wrap="square" lIns="0" tIns="0" rIns="0" bIns="0" anchor="t" anchorCtr="0">
            <a:noAutofit/>
          </a:bodyPr>
          <a:lstStyle/>
          <a:p>
            <a:pPr marL="0" lvl="0" indent="0">
              <a:buClr>
                <a:schemeClr val="dk1"/>
              </a:buClr>
              <a:buSzPts val="1100"/>
            </a:pPr>
            <a:r>
              <a:rPr lang="en-US" sz="2400" dirty="0"/>
              <a:t>Correlation analysis between COVID-19 cases and stock price</a:t>
            </a:r>
            <a:endParaRPr sz="2400" b="1" i="1" u="none" strike="noStrike" cap="none" dirty="0">
              <a:solidFill>
                <a:schemeClr val="dk1"/>
              </a:solidFill>
              <a:latin typeface="Arial"/>
              <a:ea typeface="Arial"/>
              <a:cs typeface="Arial"/>
              <a:sym typeface="Arial"/>
            </a:endParaRPr>
          </a:p>
          <a:p>
            <a:pPr marL="628650" marR="0" lvl="1" indent="-82550" algn="l" rtl="0">
              <a:lnSpc>
                <a:spcPct val="100000"/>
              </a:lnSpc>
              <a:spcBef>
                <a:spcPts val="0"/>
              </a:spcBef>
              <a:spcAft>
                <a:spcPts val="0"/>
              </a:spcAft>
              <a:buClr>
                <a:schemeClr val="dk1"/>
              </a:buClr>
              <a:buSzPts val="1400"/>
              <a:buFont typeface="Arial"/>
              <a:buNone/>
            </a:pPr>
            <a:endParaRPr sz="1400" b="0" i="0" u="none" strike="noStrike" cap="none" dirty="0">
              <a:solidFill>
                <a:schemeClr val="dk1"/>
              </a:solidFill>
              <a:latin typeface="Arial"/>
              <a:ea typeface="Arial"/>
              <a:cs typeface="Arial"/>
              <a:sym typeface="Arial"/>
            </a:endParaRPr>
          </a:p>
          <a:p>
            <a:pPr marL="628650" marR="0" lvl="1" indent="-82550" algn="l" rtl="0">
              <a:lnSpc>
                <a:spcPct val="100000"/>
              </a:lnSpc>
              <a:spcBef>
                <a:spcPts val="0"/>
              </a:spcBef>
              <a:spcAft>
                <a:spcPts val="0"/>
              </a:spcAft>
              <a:buClr>
                <a:schemeClr val="dk1"/>
              </a:buClr>
              <a:buSzPts val="1400"/>
              <a:buFont typeface="Arial"/>
              <a:buNone/>
            </a:pPr>
            <a:endParaRPr sz="1400" b="0" i="0" u="none" strike="noStrike" cap="none" dirty="0">
              <a:solidFill>
                <a:schemeClr val="dk1"/>
              </a:solidFill>
              <a:latin typeface="Arial"/>
              <a:ea typeface="Arial"/>
              <a:cs typeface="Arial"/>
              <a:sym typeface="Arial"/>
            </a:endParaRPr>
          </a:p>
          <a:p>
            <a:pPr marL="628650" marR="0" lvl="1" indent="-82550" algn="l" rtl="0">
              <a:lnSpc>
                <a:spcPct val="100000"/>
              </a:lnSpc>
              <a:spcBef>
                <a:spcPts val="0"/>
              </a:spcBef>
              <a:spcAft>
                <a:spcPts val="0"/>
              </a:spcAft>
              <a:buClr>
                <a:schemeClr val="dk1"/>
              </a:buClr>
              <a:buSzPts val="1400"/>
              <a:buFont typeface="Arial"/>
              <a:buNone/>
            </a:pPr>
            <a:endParaRPr sz="1400" b="0" i="0" u="none" strike="noStrike" cap="none" dirty="0">
              <a:solidFill>
                <a:schemeClr val="dk1"/>
              </a:solidFill>
              <a:latin typeface="Arial"/>
              <a:ea typeface="Arial"/>
              <a:cs typeface="Arial"/>
              <a:sym typeface="Arial"/>
            </a:endParaRPr>
          </a:p>
          <a:p>
            <a:pPr marL="628650" lvl="1" indent="-171450"/>
            <a:endParaRPr lang="en-US" b="1" dirty="0"/>
          </a:p>
          <a:p>
            <a:pPr marL="457200" lvl="1" indent="0">
              <a:buNone/>
            </a:pPr>
            <a:endParaRPr lang="en-US" b="1" dirty="0"/>
          </a:p>
        </p:txBody>
      </p:sp>
      <p:sp>
        <p:nvSpPr>
          <p:cNvPr id="71" name="Google Shape;71;p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a:t>
            </a:fld>
            <a:endParaRPr sz="1200" b="0" i="0" u="none" strike="noStrike" cap="none">
              <a:solidFill>
                <a:srgbClr val="898989"/>
              </a:solidFill>
              <a:latin typeface="Arial"/>
              <a:ea typeface="Arial"/>
              <a:cs typeface="Arial"/>
              <a:sym typeface="Arial"/>
            </a:endParaRPr>
          </a:p>
        </p:txBody>
      </p:sp>
      <p:sp>
        <p:nvSpPr>
          <p:cNvPr id="72" name="Google Shape;72;p9"/>
          <p:cNvSpPr/>
          <p:nvPr/>
        </p:nvSpPr>
        <p:spPr>
          <a:xfrm>
            <a:off x="4990963" y="3067940"/>
            <a:ext cx="3785567" cy="133314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3" name="Google Shape;73;p9"/>
          <p:cNvSpPr/>
          <p:nvPr/>
        </p:nvSpPr>
        <p:spPr>
          <a:xfrm>
            <a:off x="4990963" y="3067940"/>
            <a:ext cx="1562237" cy="133314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pic>
        <p:nvPicPr>
          <p:cNvPr id="2" name="图片 1">
            <a:extLst>
              <a:ext uri="{FF2B5EF4-FFF2-40B4-BE49-F238E27FC236}">
                <a16:creationId xmlns:a16="http://schemas.microsoft.com/office/drawing/2014/main" id="{ECBB63C9-71BE-4D45-86C3-F20BEF431C42}"/>
              </a:ext>
            </a:extLst>
          </p:cNvPr>
          <p:cNvPicPr>
            <a:picLocks noChangeAspect="1"/>
          </p:cNvPicPr>
          <p:nvPr/>
        </p:nvPicPr>
        <p:blipFill>
          <a:blip r:embed="rId3"/>
          <a:stretch>
            <a:fillRect/>
          </a:stretch>
        </p:blipFill>
        <p:spPr>
          <a:xfrm>
            <a:off x="4268022" y="1364777"/>
            <a:ext cx="3008116" cy="1636380"/>
          </a:xfrm>
          <a:prstGeom prst="ellipse">
            <a:avLst/>
          </a:prstGeom>
          <a:ln>
            <a:noFill/>
          </a:ln>
          <a:effectLst>
            <a:softEdge rad="112500"/>
          </a:effectLst>
        </p:spPr>
      </p:pic>
      <p:pic>
        <p:nvPicPr>
          <p:cNvPr id="3" name="图片 2">
            <a:extLst>
              <a:ext uri="{FF2B5EF4-FFF2-40B4-BE49-F238E27FC236}">
                <a16:creationId xmlns:a16="http://schemas.microsoft.com/office/drawing/2014/main" id="{BD2B0AAC-0705-4D56-96D5-6C53CB159E6C}"/>
              </a:ext>
            </a:extLst>
          </p:cNvPr>
          <p:cNvPicPr>
            <a:picLocks noChangeAspect="1"/>
          </p:cNvPicPr>
          <p:nvPr/>
        </p:nvPicPr>
        <p:blipFill>
          <a:blip r:embed="rId4"/>
          <a:stretch>
            <a:fillRect/>
          </a:stretch>
        </p:blipFill>
        <p:spPr>
          <a:xfrm>
            <a:off x="5679741" y="2646315"/>
            <a:ext cx="3096789" cy="1540671"/>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2000" advTm="29856"/>
    </mc:Choice>
    <mc:Fallback xmlns="">
      <p:transition spd="slow" advTm="2985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body" idx="1"/>
          </p:nvPr>
        </p:nvSpPr>
        <p:spPr>
          <a:xfrm>
            <a:off x="720418" y="861274"/>
            <a:ext cx="7666345" cy="3912269"/>
          </a:xfrm>
          <a:prstGeom prst="rect">
            <a:avLst/>
          </a:prstGeom>
          <a:noFill/>
          <a:ln>
            <a:noFill/>
          </a:ln>
        </p:spPr>
        <p:txBody>
          <a:bodyPr spcFirstLastPara="1" wrap="square" lIns="0" tIns="0" rIns="0" bIns="0" anchor="t" anchorCtr="0">
            <a:noAutofit/>
          </a:bodyPr>
          <a:lstStyle/>
          <a:p>
            <a:pPr marL="0" lvl="0" indent="0"/>
            <a:r>
              <a:rPr lang="en-US" altLang="zh-CN" dirty="0">
                <a:latin typeface="+mj-lt"/>
                <a:ea typeface="Times New Roman"/>
                <a:cs typeface="Times New Roman"/>
                <a:sym typeface="Times New Roman"/>
              </a:rPr>
              <a:t>Method</a:t>
            </a:r>
            <a:endParaRPr lang="en-US" dirty="0">
              <a:latin typeface="+mj-lt"/>
              <a:ea typeface="Times New Roman"/>
              <a:cs typeface="Times New Roman"/>
              <a:sym typeface="Times New Roman"/>
            </a:endParaRPr>
          </a:p>
          <a:p>
            <a:pPr marL="0" lvl="0" indent="0"/>
            <a:r>
              <a:rPr lang="en-US" altLang="zh-CN" sz="1600" dirty="0">
                <a:latin typeface="+mj-lt"/>
                <a:ea typeface="Times New Roman"/>
                <a:cs typeface="Times New Roman"/>
                <a:sym typeface="Times New Roman"/>
              </a:rPr>
              <a:t>i</a:t>
            </a:r>
            <a:r>
              <a:rPr lang="en-US" sz="1600" dirty="0">
                <a:latin typeface="+mj-lt"/>
                <a:ea typeface="Times New Roman"/>
                <a:cs typeface="Times New Roman"/>
                <a:sym typeface="Times New Roman"/>
              </a:rPr>
              <a:t>.</a:t>
            </a:r>
            <a:r>
              <a:rPr lang="en-US" altLang="zh-CN" sz="1600" dirty="0"/>
              <a:t> Correlation </a:t>
            </a:r>
            <a:r>
              <a:rPr lang="en-US" altLang="zh-CN" sz="1600" dirty="0">
                <a:ea typeface="Times New Roman"/>
                <a:cs typeface="Times New Roman"/>
                <a:sym typeface="Times New Roman"/>
              </a:rPr>
              <a:t>coefficient and p-value</a:t>
            </a:r>
          </a:p>
          <a:p>
            <a:pPr marL="0" lvl="0" indent="0"/>
            <a:endParaRPr lang="en-US" dirty="0">
              <a:latin typeface="+mj-lt"/>
              <a:ea typeface="Times New Roman"/>
              <a:cs typeface="Times New Roman"/>
              <a:sym typeface="Times New Roman"/>
            </a:endParaRPr>
          </a:p>
          <a:p>
            <a:pPr marL="0" lvl="0" indent="0"/>
            <a:r>
              <a:rPr lang="en-US" altLang="zh-CN" sz="1200" b="0" dirty="0">
                <a:latin typeface="+mn-lt"/>
                <a:cs typeface="Times New Roman"/>
                <a:sym typeface="Times New Roman"/>
              </a:rPr>
              <a:t>The methods to calculate correlation coefficient:</a:t>
            </a:r>
          </a:p>
          <a:p>
            <a:pPr marL="0" lvl="0" indent="0"/>
            <a:endParaRPr lang="en-US" sz="1400" b="0" dirty="0">
              <a:latin typeface="Times New Roman"/>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endParaRPr lang="en-US" sz="1400" b="0" dirty="0">
              <a:latin typeface="+mn-lt"/>
              <a:ea typeface="Times New Roman"/>
              <a:cs typeface="Times New Roman"/>
              <a:sym typeface="Times New Roman"/>
            </a:endParaRPr>
          </a:p>
          <a:p>
            <a:pPr marL="0" lvl="0" indent="0"/>
            <a:r>
              <a:rPr lang="en-US" sz="1200" b="0" dirty="0">
                <a:latin typeface="+mn-lt"/>
                <a:ea typeface="Times New Roman"/>
                <a:cs typeface="Times New Roman"/>
                <a:sym typeface="Times New Roman"/>
              </a:rPr>
              <a:t>In addition, with “there is no linear relationship between the number of new cases per day and the daily stock price” (which means </a:t>
            </a:r>
            <a:r>
              <a:rPr lang="en-US" altLang="zh-CN" sz="1200" b="0" dirty="0">
                <a:ea typeface="Times New Roman"/>
                <a:cs typeface="Times New Roman"/>
                <a:sym typeface="Times New Roman"/>
              </a:rPr>
              <a:t>correlation coefficient r = 0</a:t>
            </a:r>
            <a:r>
              <a:rPr lang="en-US" sz="1200" b="0" dirty="0">
                <a:latin typeface="+mn-lt"/>
                <a:ea typeface="Times New Roman"/>
                <a:cs typeface="Times New Roman"/>
                <a:sym typeface="Times New Roman"/>
              </a:rPr>
              <a:t>) as the null hypothesis, we can calculate the significance index p-value that measures the null hypothesis is wrong.</a:t>
            </a:r>
          </a:p>
          <a:p>
            <a:pPr marL="0" lvl="0" indent="0"/>
            <a:endParaRPr lang="en-US" sz="1200" b="0" dirty="0">
              <a:latin typeface="+mn-lt"/>
              <a:ea typeface="Times New Roman"/>
              <a:cs typeface="Times New Roman"/>
              <a:sym typeface="Times New Roman"/>
            </a:endParaRPr>
          </a:p>
          <a:p>
            <a:pPr marL="0" lvl="0" indent="0"/>
            <a:r>
              <a:rPr lang="en-US" sz="1200" b="0" dirty="0">
                <a:latin typeface="+mn-lt"/>
                <a:ea typeface="Times New Roman"/>
                <a:cs typeface="Times New Roman"/>
                <a:sym typeface="Times New Roman"/>
              </a:rPr>
              <a:t>In short, the larger the p-value, the more the null hypothesis should be rejected.</a:t>
            </a:r>
          </a:p>
        </p:txBody>
      </p:sp>
      <p:pic>
        <p:nvPicPr>
          <p:cNvPr id="5" name="图片 4" descr="手机屏幕截图&#10;&#10;描述已自动生成">
            <a:extLst>
              <a:ext uri="{FF2B5EF4-FFF2-40B4-BE49-F238E27FC236}">
                <a16:creationId xmlns:a16="http://schemas.microsoft.com/office/drawing/2014/main" id="{5AC2818B-983D-4AD6-9C94-8B421B2DAAC2}"/>
              </a:ext>
            </a:extLst>
          </p:cNvPr>
          <p:cNvPicPr>
            <a:picLocks noChangeAspect="1"/>
          </p:cNvPicPr>
          <p:nvPr/>
        </p:nvPicPr>
        <p:blipFill>
          <a:blip r:embed="rId4"/>
          <a:stretch>
            <a:fillRect/>
          </a:stretch>
        </p:blipFill>
        <p:spPr>
          <a:xfrm>
            <a:off x="720418" y="1982569"/>
            <a:ext cx="2278577" cy="609653"/>
          </a:xfrm>
          <a:prstGeom prst="rect">
            <a:avLst/>
          </a:prstGeom>
        </p:spPr>
      </p:pic>
      <p:sp>
        <p:nvSpPr>
          <p:cNvPr id="2" name="灯片编号占位符 1">
            <a:extLst>
              <a:ext uri="{FF2B5EF4-FFF2-40B4-BE49-F238E27FC236}">
                <a16:creationId xmlns:a16="http://schemas.microsoft.com/office/drawing/2014/main" id="{722C688E-D335-4388-A8D7-1D25FB3DED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ustDataLst>
      <p:tags r:id="rId1"/>
    </p:custDataLst>
    <p:extLst>
      <p:ext uri="{BB962C8B-B14F-4D97-AF65-F5344CB8AC3E}">
        <p14:creationId xmlns:p14="http://schemas.microsoft.com/office/powerpoint/2010/main" val="3541023978"/>
      </p:ext>
    </p:extLst>
  </p:cSld>
  <p:clrMapOvr>
    <a:masterClrMapping/>
  </p:clrMapOvr>
  <mc:AlternateContent xmlns:mc="http://schemas.openxmlformats.org/markup-compatibility/2006" xmlns:p14="http://schemas.microsoft.com/office/powerpoint/2010/main">
    <mc:Choice Requires="p14">
      <p:transition spd="slow" p14:dur="2000" advTm="33094"/>
    </mc:Choice>
    <mc:Fallback xmlns="">
      <p:transition spd="slow" advTm="3309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2" name="Google Shape;122;p12"/>
          <p:cNvSpPr txBox="1"/>
          <p:nvPr/>
        </p:nvSpPr>
        <p:spPr>
          <a:xfrm>
            <a:off x="651911" y="769698"/>
            <a:ext cx="7840177" cy="1802052"/>
          </a:xfrm>
          <a:prstGeom prst="rect">
            <a:avLst/>
          </a:prstGeom>
          <a:noFill/>
          <a:ln>
            <a:noFill/>
          </a:ln>
        </p:spPr>
        <p:txBody>
          <a:bodyPr spcFirstLastPara="1" wrap="square" lIns="91425" tIns="45700" rIns="91425" bIns="45700" anchor="t" anchorCtr="0">
            <a:noAutofit/>
          </a:bodyPr>
          <a:lstStyle/>
          <a:p>
            <a:pPr lvl="0"/>
            <a:r>
              <a:rPr lang="en-US" altLang="zh-CN" sz="2000" b="1" dirty="0"/>
              <a:t>Dataset</a:t>
            </a:r>
          </a:p>
          <a:p>
            <a:pPr lvl="0"/>
            <a:r>
              <a:rPr lang="en-US" altLang="zh-CN" sz="1600" b="1" dirty="0" err="1"/>
              <a:t>i</a:t>
            </a:r>
            <a:r>
              <a:rPr lang="en-US" altLang="zh-CN" sz="1600" b="1" dirty="0"/>
              <a:t>. Stock data of companies in S&amp;P 500</a:t>
            </a:r>
          </a:p>
          <a:p>
            <a:pPr lvl="0"/>
            <a:endParaRPr lang="en-US" altLang="zh-CN" dirty="0"/>
          </a:p>
          <a:p>
            <a:pPr lvl="0"/>
            <a:r>
              <a:rPr lang="en-US" altLang="zh-CN" sz="1200" dirty="0"/>
              <a:t>Format: (</a:t>
            </a:r>
            <a:r>
              <a:rPr lang="en-US" altLang="zh-CN" sz="1200" b="1" i="1" dirty="0"/>
              <a:t>date</a:t>
            </a:r>
            <a:r>
              <a:rPr lang="en-US" altLang="zh-CN" sz="1200" i="1" dirty="0"/>
              <a:t>, stock ticker 1, stock ticker 2, …… , stock ticker 505)</a:t>
            </a:r>
          </a:p>
          <a:p>
            <a:pPr lvl="0"/>
            <a:endParaRPr lang="en-US" altLang="zh-CN" sz="1200" i="1" dirty="0"/>
          </a:p>
          <a:p>
            <a:pPr lvl="0"/>
            <a:r>
              <a:rPr lang="en-US" altLang="zh-CN" sz="1200" dirty="0"/>
              <a:t>Content: Daily Adjusted Close Price of each stock between 01/01/2020 and 05/07/2020</a:t>
            </a:r>
          </a:p>
          <a:p>
            <a:pPr lvl="0"/>
            <a:endParaRPr lang="en-US" altLang="zh-CN" sz="1200" dirty="0"/>
          </a:p>
          <a:p>
            <a:pPr lvl="0"/>
            <a:r>
              <a:rPr lang="en-US" altLang="zh-CN" sz="1200" dirty="0"/>
              <a:t>Source: https://www.kaggle.com/jacksoncrow/stock-market-dataset</a:t>
            </a:r>
            <a:endParaRPr lang="zh-CN" altLang="zh-CN" sz="1200" dirty="0"/>
          </a:p>
        </p:txBody>
      </p:sp>
      <p:pic>
        <p:nvPicPr>
          <p:cNvPr id="3" name="图片 2" descr="电脑屏幕的截图&#10;&#10;描述已自动生成">
            <a:extLst>
              <a:ext uri="{FF2B5EF4-FFF2-40B4-BE49-F238E27FC236}">
                <a16:creationId xmlns:a16="http://schemas.microsoft.com/office/drawing/2014/main" id="{FDAEB1A7-4CA6-4A95-B924-AD46541632BA}"/>
              </a:ext>
            </a:extLst>
          </p:cNvPr>
          <p:cNvPicPr>
            <a:picLocks noChangeAspect="1"/>
          </p:cNvPicPr>
          <p:nvPr/>
        </p:nvPicPr>
        <p:blipFill>
          <a:blip r:embed="rId3"/>
          <a:stretch>
            <a:fillRect/>
          </a:stretch>
        </p:blipFill>
        <p:spPr>
          <a:xfrm>
            <a:off x="2115402" y="2571750"/>
            <a:ext cx="4283369" cy="2121249"/>
          </a:xfrm>
          <a:prstGeom prst="rect">
            <a:avLst/>
          </a:prstGeom>
        </p:spPr>
      </p:pic>
      <p:sp>
        <p:nvSpPr>
          <p:cNvPr id="2" name="灯片编号占位符 1">
            <a:extLst>
              <a:ext uri="{FF2B5EF4-FFF2-40B4-BE49-F238E27FC236}">
                <a16:creationId xmlns:a16="http://schemas.microsoft.com/office/drawing/2014/main" id="{EFFAE2DE-2D4E-47DE-BEFE-0C66BD4557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transition advTm="15953">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2" name="Google Shape;122;p12"/>
          <p:cNvSpPr txBox="1"/>
          <p:nvPr/>
        </p:nvSpPr>
        <p:spPr>
          <a:xfrm>
            <a:off x="651911" y="769698"/>
            <a:ext cx="7840177" cy="1802052"/>
          </a:xfrm>
          <a:prstGeom prst="rect">
            <a:avLst/>
          </a:prstGeom>
          <a:noFill/>
          <a:ln>
            <a:noFill/>
          </a:ln>
        </p:spPr>
        <p:txBody>
          <a:bodyPr spcFirstLastPara="1" wrap="square" lIns="91425" tIns="45700" rIns="91425" bIns="45700" anchor="t" anchorCtr="0">
            <a:noAutofit/>
          </a:bodyPr>
          <a:lstStyle/>
          <a:p>
            <a:pPr lvl="0"/>
            <a:r>
              <a:rPr lang="en-US" altLang="zh-CN" sz="2000" b="1" dirty="0"/>
              <a:t>Dataset</a:t>
            </a:r>
          </a:p>
          <a:p>
            <a:pPr lvl="0"/>
            <a:r>
              <a:rPr lang="en-US" altLang="zh-CN" sz="1600" b="1" dirty="0"/>
              <a:t>ii. Stock Sector information dataset</a:t>
            </a:r>
          </a:p>
          <a:p>
            <a:pPr lvl="0"/>
            <a:endParaRPr lang="en-US" altLang="zh-CN" sz="1200" dirty="0"/>
          </a:p>
          <a:p>
            <a:pPr lvl="2"/>
            <a:r>
              <a:rPr lang="en-US" altLang="zh-CN" sz="1200" dirty="0"/>
              <a:t>Format: (</a:t>
            </a:r>
            <a:r>
              <a:rPr lang="en-US" altLang="zh-CN" sz="1200" b="1" i="1" dirty="0"/>
              <a:t>stock ticker</a:t>
            </a:r>
            <a:r>
              <a:rPr lang="en-US" altLang="zh-CN" sz="1200" i="1" dirty="0"/>
              <a:t>, Attribute 1, , Attribute 2, ……,</a:t>
            </a:r>
            <a:r>
              <a:rPr lang="en-US" altLang="zh-CN" sz="1200" b="1" i="1" dirty="0"/>
              <a:t>GICS sector </a:t>
            </a:r>
            <a:r>
              <a:rPr lang="en-US" altLang="zh-CN" sz="1200" i="1" dirty="0"/>
              <a:t>, …… , Attribute N)</a:t>
            </a:r>
          </a:p>
          <a:p>
            <a:pPr lvl="2"/>
            <a:endParaRPr lang="en-US" altLang="zh-CN" sz="1200" i="1" dirty="0"/>
          </a:p>
          <a:p>
            <a:pPr lvl="2"/>
            <a:r>
              <a:rPr lang="en-US" altLang="zh-CN" sz="1200" dirty="0"/>
              <a:t>Content: Information on each stock in the S &amp; P 500 (including Global Industry Classification Standard Sector information)</a:t>
            </a:r>
          </a:p>
          <a:p>
            <a:pPr lvl="2"/>
            <a:endParaRPr lang="en-US" altLang="zh-CN" sz="1200" dirty="0"/>
          </a:p>
          <a:p>
            <a:pPr lvl="2"/>
            <a:r>
              <a:rPr lang="en-US" altLang="zh-CN" sz="1200" dirty="0"/>
              <a:t>Source:</a:t>
            </a:r>
            <a:r>
              <a:rPr lang="zh-CN" altLang="en-US" sz="1200" dirty="0"/>
              <a:t> </a:t>
            </a:r>
            <a:r>
              <a:rPr lang="en-US" altLang="zh-CN" sz="1200" dirty="0"/>
              <a:t>https://en.wikipedia.org/wiki/List_of_S%26P_500_companies</a:t>
            </a:r>
            <a:endParaRPr lang="zh-CN" altLang="zh-CN" sz="1200" dirty="0"/>
          </a:p>
        </p:txBody>
      </p:sp>
      <p:pic>
        <p:nvPicPr>
          <p:cNvPr id="4" name="图片 3" descr="图片包含 灯光, 白色, 显示器, 游戏机&#10;&#10;描述已自动生成">
            <a:extLst>
              <a:ext uri="{FF2B5EF4-FFF2-40B4-BE49-F238E27FC236}">
                <a16:creationId xmlns:a16="http://schemas.microsoft.com/office/drawing/2014/main" id="{36622D57-262A-4F6A-AC4F-E02A1389EB77}"/>
              </a:ext>
            </a:extLst>
          </p:cNvPr>
          <p:cNvPicPr>
            <a:picLocks noChangeAspect="1"/>
          </p:cNvPicPr>
          <p:nvPr/>
        </p:nvPicPr>
        <p:blipFill>
          <a:blip r:embed="rId3"/>
          <a:stretch>
            <a:fillRect/>
          </a:stretch>
        </p:blipFill>
        <p:spPr>
          <a:xfrm>
            <a:off x="1862918" y="2751945"/>
            <a:ext cx="5016619" cy="2145892"/>
          </a:xfrm>
          <a:prstGeom prst="rect">
            <a:avLst/>
          </a:prstGeom>
        </p:spPr>
      </p:pic>
      <p:sp>
        <p:nvSpPr>
          <p:cNvPr id="2" name="灯片编号占位符 1">
            <a:extLst>
              <a:ext uri="{FF2B5EF4-FFF2-40B4-BE49-F238E27FC236}">
                <a16:creationId xmlns:a16="http://schemas.microsoft.com/office/drawing/2014/main" id="{5379FEA6-9AA9-4BFA-B481-F175DD34B0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642478712"/>
      </p:ext>
    </p:extLst>
  </p:cSld>
  <p:clrMapOvr>
    <a:masterClrMapping/>
  </p:clrMapOvr>
  <p:transition advTm="25227">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2" name="Google Shape;122;p12"/>
          <p:cNvSpPr txBox="1"/>
          <p:nvPr/>
        </p:nvSpPr>
        <p:spPr>
          <a:xfrm>
            <a:off x="651911" y="768949"/>
            <a:ext cx="7840177" cy="1802052"/>
          </a:xfrm>
          <a:prstGeom prst="rect">
            <a:avLst/>
          </a:prstGeom>
          <a:noFill/>
          <a:ln>
            <a:noFill/>
          </a:ln>
        </p:spPr>
        <p:txBody>
          <a:bodyPr spcFirstLastPara="1" wrap="square" lIns="91425" tIns="45700" rIns="91425" bIns="45700" anchor="t" anchorCtr="0">
            <a:noAutofit/>
          </a:bodyPr>
          <a:lstStyle/>
          <a:p>
            <a:pPr lvl="0"/>
            <a:r>
              <a:rPr lang="en-US" altLang="zh-CN" sz="2000" b="1" dirty="0"/>
              <a:t>Dataset</a:t>
            </a:r>
          </a:p>
          <a:p>
            <a:pPr lvl="0"/>
            <a:r>
              <a:rPr lang="en-US" altLang="zh-CN" sz="1600" b="1" dirty="0"/>
              <a:t>iii. New case number of COVID-19 dataset in US</a:t>
            </a:r>
            <a:endParaRPr lang="zh-CN" altLang="zh-CN" sz="1600" b="1" dirty="0"/>
          </a:p>
          <a:p>
            <a:pPr lvl="0"/>
            <a:endParaRPr lang="en-US" altLang="zh-CN" sz="1600" dirty="0"/>
          </a:p>
          <a:p>
            <a:pPr lvl="0"/>
            <a:r>
              <a:rPr lang="en-US" altLang="zh-CN" sz="1200" dirty="0"/>
              <a:t>Format: (</a:t>
            </a:r>
            <a:r>
              <a:rPr lang="en-US" altLang="zh-CN" sz="1200" i="1" dirty="0"/>
              <a:t>date, new case number)</a:t>
            </a:r>
          </a:p>
          <a:p>
            <a:pPr lvl="0"/>
            <a:endParaRPr lang="en-US" altLang="zh-CN" sz="1200" i="1" dirty="0"/>
          </a:p>
          <a:p>
            <a:pPr lvl="0"/>
            <a:r>
              <a:rPr lang="en-US" altLang="zh-CN" sz="1200" dirty="0"/>
              <a:t>Content: Daily number of new cases of COVID-19 in the United States between 01/21/2020 and 05/05/2020</a:t>
            </a:r>
          </a:p>
          <a:p>
            <a:pPr lvl="0"/>
            <a:endParaRPr lang="en-US" altLang="zh-CN" sz="1200" dirty="0"/>
          </a:p>
          <a:p>
            <a:pPr lvl="0"/>
            <a:r>
              <a:rPr lang="en-US" altLang="zh-CN" sz="1200" dirty="0"/>
              <a:t>Source: :https://github.com/</a:t>
            </a:r>
            <a:r>
              <a:rPr lang="en-US" altLang="zh-CN" sz="1200" dirty="0" err="1"/>
              <a:t>nytimes</a:t>
            </a:r>
            <a:r>
              <a:rPr lang="en-US" altLang="zh-CN" sz="1200" dirty="0"/>
              <a:t>/covid-19-data</a:t>
            </a:r>
            <a:endParaRPr lang="zh-CN" altLang="zh-CN" sz="1200" dirty="0"/>
          </a:p>
        </p:txBody>
      </p:sp>
      <p:pic>
        <p:nvPicPr>
          <p:cNvPr id="4" name="图片 3" descr="手机屏幕截图&#10;&#10;描述已自动生成">
            <a:extLst>
              <a:ext uri="{FF2B5EF4-FFF2-40B4-BE49-F238E27FC236}">
                <a16:creationId xmlns:a16="http://schemas.microsoft.com/office/drawing/2014/main" id="{7AA4A4AF-A530-4E84-B834-A950BE8C353F}"/>
              </a:ext>
            </a:extLst>
          </p:cNvPr>
          <p:cNvPicPr>
            <a:picLocks noChangeAspect="1"/>
          </p:cNvPicPr>
          <p:nvPr/>
        </p:nvPicPr>
        <p:blipFill>
          <a:blip r:embed="rId3"/>
          <a:stretch>
            <a:fillRect/>
          </a:stretch>
        </p:blipFill>
        <p:spPr>
          <a:xfrm>
            <a:off x="3250237" y="2707478"/>
            <a:ext cx="2336176" cy="2323574"/>
          </a:xfrm>
          <a:prstGeom prst="rect">
            <a:avLst/>
          </a:prstGeom>
        </p:spPr>
      </p:pic>
      <p:sp>
        <p:nvSpPr>
          <p:cNvPr id="2" name="灯片编号占位符 1">
            <a:extLst>
              <a:ext uri="{FF2B5EF4-FFF2-40B4-BE49-F238E27FC236}">
                <a16:creationId xmlns:a16="http://schemas.microsoft.com/office/drawing/2014/main" id="{B28F2F8F-59BA-4360-ACFF-5110D47EB2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637965856"/>
      </p:ext>
    </p:extLst>
  </p:cSld>
  <p:clrMapOvr>
    <a:masterClrMapping/>
  </p:clrMapOvr>
  <p:transition advTm="4619">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body" idx="1"/>
          </p:nvPr>
        </p:nvSpPr>
        <p:spPr>
          <a:xfrm>
            <a:off x="738827" y="795570"/>
            <a:ext cx="7666345" cy="2290637"/>
          </a:xfrm>
          <a:prstGeom prst="rect">
            <a:avLst/>
          </a:prstGeom>
          <a:noFill/>
          <a:ln>
            <a:noFill/>
          </a:ln>
        </p:spPr>
        <p:txBody>
          <a:bodyPr spcFirstLastPara="1" wrap="square" lIns="0" tIns="0" rIns="0" bIns="0" anchor="t" anchorCtr="0">
            <a:noAutofit/>
          </a:bodyPr>
          <a:lstStyle/>
          <a:p>
            <a:pPr marL="0" lvl="0" indent="0"/>
            <a:r>
              <a:rPr lang="en-US" dirty="0">
                <a:latin typeface="+mj-lt"/>
                <a:ea typeface="Times New Roman"/>
                <a:cs typeface="Times New Roman"/>
                <a:sym typeface="Times New Roman"/>
              </a:rPr>
              <a:t>Merged data</a:t>
            </a:r>
          </a:p>
          <a:p>
            <a:pPr marL="0" lvl="0" indent="0"/>
            <a:endParaRPr lang="en-US" sz="1200" b="0" dirty="0">
              <a:latin typeface="+mn-lt"/>
              <a:ea typeface="Times New Roman"/>
              <a:cs typeface="Times New Roman"/>
              <a:sym typeface="Times New Roman"/>
            </a:endParaRPr>
          </a:p>
          <a:p>
            <a:pPr marL="0" lvl="0" indent="0"/>
            <a:endParaRPr lang="en-US" sz="1200" b="0" dirty="0">
              <a:latin typeface="+mn-lt"/>
              <a:ea typeface="Times New Roman"/>
              <a:cs typeface="Times New Roman"/>
              <a:sym typeface="Times New Roman"/>
            </a:endParaRPr>
          </a:p>
          <a:p>
            <a:pPr marL="0" lvl="0" indent="0"/>
            <a:r>
              <a:rPr lang="en-US" sz="1200" b="0" dirty="0">
                <a:latin typeface="+mn-lt"/>
                <a:ea typeface="Times New Roman"/>
                <a:cs typeface="Times New Roman"/>
                <a:sym typeface="Times New Roman"/>
              </a:rPr>
              <a:t>Join the daily COVID-19 case data and the daily S &amp; P 500 stock price data by date to obtain a new stock-case data set.</a:t>
            </a:r>
            <a:endParaRPr lang="en-US" sz="1200" b="0" dirty="0">
              <a:latin typeface="Times New Roman"/>
              <a:ea typeface="Times New Roman"/>
              <a:cs typeface="Times New Roman"/>
              <a:sym typeface="Times New Roman"/>
            </a:endParaRPr>
          </a:p>
          <a:p>
            <a:pPr marL="0" lvl="0" indent="0"/>
            <a:endParaRPr lang="en-US" sz="1200" b="0" dirty="0">
              <a:latin typeface="Times New Roman"/>
              <a:ea typeface="Times New Roman"/>
              <a:cs typeface="Times New Roman"/>
              <a:sym typeface="Times New Roman"/>
            </a:endParaRPr>
          </a:p>
          <a:p>
            <a:pPr marL="0" indent="0"/>
            <a:r>
              <a:rPr lang="en-US" sz="1200" b="0" dirty="0">
                <a:latin typeface="+mn-lt"/>
                <a:ea typeface="Times New Roman"/>
                <a:cs typeface="Times New Roman"/>
                <a:sym typeface="Times New Roman"/>
              </a:rPr>
              <a:t>New format: </a:t>
            </a:r>
            <a:r>
              <a:rPr lang="en-US" altLang="zh-CN" sz="1200" b="0" i="1" dirty="0"/>
              <a:t>(</a:t>
            </a:r>
            <a:r>
              <a:rPr lang="en-US" altLang="zh-CN" sz="1200" i="1" dirty="0"/>
              <a:t>date</a:t>
            </a:r>
            <a:r>
              <a:rPr lang="en-US" altLang="zh-CN" sz="1200" b="0" i="1" dirty="0"/>
              <a:t>, </a:t>
            </a:r>
            <a:r>
              <a:rPr lang="en-US" altLang="zh-CN" sz="1200" i="1" dirty="0"/>
              <a:t>new case number </a:t>
            </a:r>
            <a:r>
              <a:rPr lang="en-US" altLang="zh-CN" sz="1200" b="0" i="1" dirty="0"/>
              <a:t>,stock ticker 1, stock ticker 2, …… , stock ticker 505)</a:t>
            </a:r>
          </a:p>
          <a:p>
            <a:pPr marL="0" lvl="0" indent="0"/>
            <a:endParaRPr lang="en-US" sz="1400" b="0" dirty="0">
              <a:latin typeface="+mn-lt"/>
              <a:ea typeface="Times New Roman"/>
              <a:cs typeface="Times New Roman"/>
              <a:sym typeface="Times New Roman"/>
            </a:endParaRPr>
          </a:p>
        </p:txBody>
      </p:sp>
      <p:pic>
        <p:nvPicPr>
          <p:cNvPr id="3" name="图片 2" descr="手机屏幕的截图&#10;&#10;描述已自动生成">
            <a:extLst>
              <a:ext uri="{FF2B5EF4-FFF2-40B4-BE49-F238E27FC236}">
                <a16:creationId xmlns:a16="http://schemas.microsoft.com/office/drawing/2014/main" id="{87A028A2-6F25-49AA-BD3F-30B7A9C2EFC3}"/>
              </a:ext>
            </a:extLst>
          </p:cNvPr>
          <p:cNvPicPr>
            <a:picLocks noChangeAspect="1"/>
          </p:cNvPicPr>
          <p:nvPr/>
        </p:nvPicPr>
        <p:blipFill>
          <a:blip r:embed="rId4"/>
          <a:stretch>
            <a:fillRect/>
          </a:stretch>
        </p:blipFill>
        <p:spPr>
          <a:xfrm>
            <a:off x="1383892" y="2451031"/>
            <a:ext cx="5932162" cy="2224561"/>
          </a:xfrm>
          <a:prstGeom prst="rect">
            <a:avLst/>
          </a:prstGeom>
        </p:spPr>
      </p:pic>
      <p:sp>
        <p:nvSpPr>
          <p:cNvPr id="2" name="灯片编号占位符 1">
            <a:extLst>
              <a:ext uri="{FF2B5EF4-FFF2-40B4-BE49-F238E27FC236}">
                <a16:creationId xmlns:a16="http://schemas.microsoft.com/office/drawing/2014/main" id="{702F91FA-04EA-4A4B-8F91-6945E3EEB2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ustDataLst>
      <p:tags r:id="rId1"/>
    </p:custDataLst>
    <p:extLst>
      <p:ext uri="{BB962C8B-B14F-4D97-AF65-F5344CB8AC3E}">
        <p14:creationId xmlns:p14="http://schemas.microsoft.com/office/powerpoint/2010/main" val="1810088681"/>
      </p:ext>
    </p:extLst>
  </p:cSld>
  <p:clrMapOvr>
    <a:masterClrMapping/>
  </p:clrMapOvr>
  <mc:AlternateContent xmlns:mc="http://schemas.openxmlformats.org/markup-compatibility/2006" xmlns:p14="http://schemas.microsoft.com/office/powerpoint/2010/main">
    <mc:Choice Requires="p14">
      <p:transition spd="slow" p14:dur="2000" advTm="20392"/>
    </mc:Choice>
    <mc:Fallback xmlns="">
      <p:transition spd="slow" advTm="2039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body" idx="1"/>
          </p:nvPr>
        </p:nvSpPr>
        <p:spPr>
          <a:xfrm>
            <a:off x="738827" y="800465"/>
            <a:ext cx="7666345" cy="2290637"/>
          </a:xfrm>
          <a:prstGeom prst="rect">
            <a:avLst/>
          </a:prstGeom>
          <a:noFill/>
          <a:ln>
            <a:noFill/>
          </a:ln>
        </p:spPr>
        <p:txBody>
          <a:bodyPr spcFirstLastPara="1" wrap="square" lIns="0" tIns="0" rIns="0" bIns="0" anchor="t" anchorCtr="0">
            <a:noAutofit/>
          </a:bodyPr>
          <a:lstStyle/>
          <a:p>
            <a:pPr marL="0" lvl="0" indent="0"/>
            <a:r>
              <a:rPr lang="en-US" dirty="0">
                <a:latin typeface="+mj-lt"/>
                <a:ea typeface="Times New Roman"/>
                <a:cs typeface="Times New Roman"/>
                <a:sym typeface="Times New Roman"/>
              </a:rPr>
              <a:t>Analysis</a:t>
            </a:r>
          </a:p>
          <a:p>
            <a:pPr marL="0" lvl="0" indent="0"/>
            <a:r>
              <a:rPr lang="en-US" sz="1600" dirty="0" err="1">
                <a:latin typeface="+mj-lt"/>
                <a:ea typeface="Times New Roman"/>
                <a:cs typeface="Times New Roman"/>
                <a:sym typeface="Times New Roman"/>
              </a:rPr>
              <a:t>i</a:t>
            </a:r>
            <a:r>
              <a:rPr lang="en-US" sz="1600" dirty="0">
                <a:latin typeface="+mj-lt"/>
                <a:ea typeface="Times New Roman"/>
                <a:cs typeface="Times New Roman"/>
                <a:sym typeface="Times New Roman"/>
              </a:rPr>
              <a:t>. Time interval selection</a:t>
            </a:r>
          </a:p>
          <a:p>
            <a:pPr marL="0" lvl="0" indent="0"/>
            <a:r>
              <a:rPr lang="en-US" sz="1200" b="0" dirty="0">
                <a:latin typeface="+mn-lt"/>
                <a:ea typeface="Times New Roman"/>
                <a:cs typeface="Times New Roman"/>
                <a:sym typeface="Times New Roman"/>
              </a:rPr>
              <a:t>Through the data in the chart below, we find that the S &amp; P 500 index has fallen sharply since February 19, 2020, and has been rebounding moderately since April 9, 2020. In addition, there were few new cases of COVID-19 before February 19, 2020, and after 04/09/2020, the new cases did not decrease, but the stock price rebounded. </a:t>
            </a:r>
          </a:p>
          <a:p>
            <a:pPr marL="0" lvl="0" indent="0"/>
            <a:endParaRPr lang="en-US" sz="1400" b="0" dirty="0">
              <a:latin typeface="+mn-lt"/>
              <a:ea typeface="Times New Roman"/>
              <a:cs typeface="Times New Roman"/>
              <a:sym typeface="Times New Roman"/>
            </a:endParaRPr>
          </a:p>
        </p:txBody>
      </p:sp>
      <p:pic>
        <p:nvPicPr>
          <p:cNvPr id="4" name="图片 3" descr="图片包含 游戏机, 桌子&#10;&#10;描述已自动生成">
            <a:extLst>
              <a:ext uri="{FF2B5EF4-FFF2-40B4-BE49-F238E27FC236}">
                <a16:creationId xmlns:a16="http://schemas.microsoft.com/office/drawing/2014/main" id="{72190B4C-2EF7-4DE6-AB1C-3C6479276C1A}"/>
              </a:ext>
            </a:extLst>
          </p:cNvPr>
          <p:cNvPicPr>
            <a:picLocks noChangeAspect="1"/>
          </p:cNvPicPr>
          <p:nvPr/>
        </p:nvPicPr>
        <p:blipFill>
          <a:blip r:embed="rId4"/>
          <a:stretch>
            <a:fillRect/>
          </a:stretch>
        </p:blipFill>
        <p:spPr>
          <a:xfrm>
            <a:off x="1821978" y="2050186"/>
            <a:ext cx="4617718" cy="2059546"/>
          </a:xfrm>
          <a:prstGeom prst="rect">
            <a:avLst/>
          </a:prstGeom>
        </p:spPr>
      </p:pic>
      <p:sp>
        <p:nvSpPr>
          <p:cNvPr id="2" name="文本框 1">
            <a:extLst>
              <a:ext uri="{FF2B5EF4-FFF2-40B4-BE49-F238E27FC236}">
                <a16:creationId xmlns:a16="http://schemas.microsoft.com/office/drawing/2014/main" id="{544879FF-D063-4EBC-B8A9-2251F33B6356}"/>
              </a:ext>
            </a:extLst>
          </p:cNvPr>
          <p:cNvSpPr txBox="1"/>
          <p:nvPr/>
        </p:nvSpPr>
        <p:spPr>
          <a:xfrm>
            <a:off x="738827" y="4337038"/>
            <a:ext cx="7566660" cy="677108"/>
          </a:xfrm>
          <a:prstGeom prst="rect">
            <a:avLst/>
          </a:prstGeom>
          <a:noFill/>
        </p:spPr>
        <p:txBody>
          <a:bodyPr wrap="square" rtlCol="0">
            <a:spAutoFit/>
          </a:bodyPr>
          <a:lstStyle/>
          <a:p>
            <a:r>
              <a:rPr lang="en-US" altLang="zh-CN" sz="1200" dirty="0">
                <a:ea typeface="Times New Roman"/>
                <a:cs typeface="Times New Roman"/>
                <a:sym typeface="Times New Roman"/>
              </a:rPr>
              <a:t>This means that before and after this period, COVID-19 is not the main reason that affects the stock price. Therefore, we decided to set the time interval from 02/19/2020 to 04/09/2020.</a:t>
            </a:r>
          </a:p>
          <a:p>
            <a:endParaRPr lang="zh-CN" altLang="en-US" dirty="0"/>
          </a:p>
        </p:txBody>
      </p:sp>
      <p:sp>
        <p:nvSpPr>
          <p:cNvPr id="3" name="灯片编号占位符 2">
            <a:extLst>
              <a:ext uri="{FF2B5EF4-FFF2-40B4-BE49-F238E27FC236}">
                <a16:creationId xmlns:a16="http://schemas.microsoft.com/office/drawing/2014/main" id="{5108D64B-8B1C-45B1-92D9-C098B85C75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ustDataLst>
      <p:tags r:id="rId1"/>
    </p:custDataLst>
    <p:extLst>
      <p:ext uri="{BB962C8B-B14F-4D97-AF65-F5344CB8AC3E}">
        <p14:creationId xmlns:p14="http://schemas.microsoft.com/office/powerpoint/2010/main" val="359204520"/>
      </p:ext>
    </p:extLst>
  </p:cSld>
  <p:clrMapOvr>
    <a:masterClrMapping/>
  </p:clrMapOvr>
  <mc:AlternateContent xmlns:mc="http://schemas.openxmlformats.org/markup-compatibility/2006" xmlns:p14="http://schemas.microsoft.com/office/powerpoint/2010/main">
    <mc:Choice Requires="p14">
      <p:transition spd="slow" p14:dur="2000" advTm="31730"/>
    </mc:Choice>
    <mc:Fallback xmlns="">
      <p:transition spd="slow" advTm="3173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1.2"/>
</p:tagLst>
</file>

<file path=ppt/tags/tag10.xml><?xml version="1.0" encoding="utf-8"?>
<p:tagLst xmlns:a="http://schemas.openxmlformats.org/drawingml/2006/main" xmlns:r="http://schemas.openxmlformats.org/officeDocument/2006/relationships" xmlns:p="http://schemas.openxmlformats.org/presentationml/2006/main">
  <p:tag name="TIMING" val="|58.6"/>
</p:tagLst>
</file>

<file path=ppt/tags/tag2.xml><?xml version="1.0" encoding="utf-8"?>
<p:tagLst xmlns:a="http://schemas.openxmlformats.org/drawingml/2006/main" xmlns:r="http://schemas.openxmlformats.org/officeDocument/2006/relationships" xmlns:p="http://schemas.openxmlformats.org/presentationml/2006/main">
  <p:tag name="TIMING" val="|19"/>
</p:tagLst>
</file>

<file path=ppt/tags/tag3.xml><?xml version="1.0" encoding="utf-8"?>
<p:tagLst xmlns:a="http://schemas.openxmlformats.org/drawingml/2006/main" xmlns:r="http://schemas.openxmlformats.org/officeDocument/2006/relationships" xmlns:p="http://schemas.openxmlformats.org/presentationml/2006/main">
  <p:tag name="TIMING" val="|30.8"/>
</p:tagLst>
</file>

<file path=ppt/tags/tag4.xml><?xml version="1.0" encoding="utf-8"?>
<p:tagLst xmlns:a="http://schemas.openxmlformats.org/drawingml/2006/main" xmlns:r="http://schemas.openxmlformats.org/officeDocument/2006/relationships" xmlns:p="http://schemas.openxmlformats.org/presentationml/2006/main">
  <p:tag name="TIMING" val="|57.2"/>
</p:tagLst>
</file>

<file path=ppt/tags/tag5.xml><?xml version="1.0" encoding="utf-8"?>
<p:tagLst xmlns:a="http://schemas.openxmlformats.org/drawingml/2006/main" xmlns:r="http://schemas.openxmlformats.org/officeDocument/2006/relationships" xmlns:p="http://schemas.openxmlformats.org/presentationml/2006/main">
  <p:tag name="TIMING" val="|66"/>
</p:tagLst>
</file>

<file path=ppt/tags/tag6.xml><?xml version="1.0" encoding="utf-8"?>
<p:tagLst xmlns:a="http://schemas.openxmlformats.org/drawingml/2006/main" xmlns:r="http://schemas.openxmlformats.org/officeDocument/2006/relationships" xmlns:p="http://schemas.openxmlformats.org/presentationml/2006/main">
  <p:tag name="TIMING" val="|40.6"/>
</p:tagLst>
</file>

<file path=ppt/tags/tag7.xml><?xml version="1.0" encoding="utf-8"?>
<p:tagLst xmlns:a="http://schemas.openxmlformats.org/drawingml/2006/main" xmlns:r="http://schemas.openxmlformats.org/officeDocument/2006/relationships" xmlns:p="http://schemas.openxmlformats.org/presentationml/2006/main">
  <p:tag name="TIMING" val="|33.5"/>
</p:tagLst>
</file>

<file path=ppt/tags/tag8.xml><?xml version="1.0" encoding="utf-8"?>
<p:tagLst xmlns:a="http://schemas.openxmlformats.org/drawingml/2006/main" xmlns:r="http://schemas.openxmlformats.org/officeDocument/2006/relationships" xmlns:p="http://schemas.openxmlformats.org/presentationml/2006/main">
  <p:tag name="TIMING" val="|19.4"/>
</p:tagLst>
</file>

<file path=ppt/tags/tag9.xml><?xml version="1.0" encoding="utf-8"?>
<p:tagLst xmlns:a="http://schemas.openxmlformats.org/drawingml/2006/main" xmlns:r="http://schemas.openxmlformats.org/officeDocument/2006/relationships" xmlns:p="http://schemas.openxmlformats.org/presentationml/2006/main">
  <p:tag name="TIMING" val="|74.8"/>
</p:tagLst>
</file>

<file path=ppt/theme/theme1.xml><?xml version="1.0" encoding="utf-8"?>
<a:theme xmlns:a="http://schemas.openxmlformats.org/drawingml/2006/main" name="NYU Schools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1092</TotalTime>
  <Words>2236</Words>
  <Application>Microsoft Office PowerPoint</Application>
  <PresentationFormat>全屏显示(16:9)</PresentationFormat>
  <Paragraphs>233</Paragraphs>
  <Slides>17</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Noto Sans Symbols</vt:lpstr>
      <vt:lpstr>Arial</vt:lpstr>
      <vt:lpstr>Calibri</vt:lpstr>
      <vt:lpstr>Courier New</vt:lpstr>
      <vt:lpstr>Times New Roman</vt:lpstr>
      <vt:lpstr>NYU Schools Master 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Sabonis</dc:creator>
  <cp:lastModifiedBy>Gou Jinrui</cp:lastModifiedBy>
  <cp:revision>167</cp:revision>
  <dcterms:modified xsi:type="dcterms:W3CDTF">2020-05-11T15:36:35Z</dcterms:modified>
</cp:coreProperties>
</file>