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311725"/>
  <p:notesSz cx="6858000" cy="9144000"/>
  <p:defaultTextStyle>
    <a:defPPr>
      <a:defRPr lang="zh-TW"/>
    </a:defPPr>
    <a:lvl1pPr marL="0" algn="l" defTabSz="2481221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1pPr>
    <a:lvl2pPr marL="1240609" algn="l" defTabSz="2481221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2pPr>
    <a:lvl3pPr marL="2481221" algn="l" defTabSz="2481221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3pPr>
    <a:lvl4pPr marL="3721830" algn="l" defTabSz="2481221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4pPr>
    <a:lvl5pPr marL="4962442" algn="l" defTabSz="2481221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5pPr>
    <a:lvl6pPr marL="6203051" algn="l" defTabSz="2481221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6pPr>
    <a:lvl7pPr marL="7443663" algn="l" defTabSz="2481221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7pPr>
    <a:lvl8pPr marL="8684272" algn="l" defTabSz="2481221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8pPr>
    <a:lvl9pPr marL="9924881" algn="l" defTabSz="2481221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8"/>
    <p:restoredTop sz="93730"/>
  </p:normalViewPr>
  <p:slideViewPr>
    <p:cSldViewPr snapToGrid="0" snapToObjects="1">
      <p:cViewPr>
        <p:scale>
          <a:sx n="36" d="100"/>
          <a:sy n="36" d="100"/>
        </p:scale>
        <p:origin x="1072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60741"/>
            <a:ext cx="18176081" cy="10552971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20674"/>
            <a:ext cx="16037719" cy="7318315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3819"/>
            <a:ext cx="4610844" cy="2568778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3819"/>
            <a:ext cx="13565237" cy="2568778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56890"/>
            <a:ext cx="18443377" cy="12608833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85008"/>
            <a:ext cx="18443377" cy="6630688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69093"/>
            <a:ext cx="9088041" cy="19232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69093"/>
            <a:ext cx="9088041" cy="19232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3825"/>
            <a:ext cx="18443377" cy="585886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30585"/>
            <a:ext cx="9046274" cy="3641615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72199"/>
            <a:ext cx="9046274" cy="162855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30585"/>
            <a:ext cx="9090826" cy="3641615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72199"/>
            <a:ext cx="9090826" cy="162855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20782"/>
            <a:ext cx="6896776" cy="707273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64334"/>
            <a:ext cx="10825460" cy="21540971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93518"/>
            <a:ext cx="6896776" cy="168468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20782"/>
            <a:ext cx="6896776" cy="707273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64334"/>
            <a:ext cx="10825460" cy="21540971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93518"/>
            <a:ext cx="6896776" cy="168468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3825"/>
            <a:ext cx="18443377" cy="585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69093"/>
            <a:ext cx="18443377" cy="1923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94485"/>
            <a:ext cx="4811316" cy="1613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C9CD-C712-7147-AEAA-87462E1FD1D0}" type="datetimeFigureOut">
              <a:rPr kumimoji="1" lang="zh-TW" altLang="en-US" smtClean="0"/>
              <a:t>2018/7/1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94485"/>
            <a:ext cx="7216973" cy="1613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94485"/>
            <a:ext cx="4811316" cy="1613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0E4-13CD-B747-90E1-FB652D66CC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375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2849" y="318406"/>
            <a:ext cx="20658351" cy="1850028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46800" anchor="t" anchorCtr="0">
            <a:normAutofit/>
          </a:bodyPr>
          <a:lstStyle/>
          <a:p>
            <a:pPr algn="l"/>
            <a:r>
              <a:rPr kumimoji="1" lang="en-US" altLang="zh-TW" sz="8000" dirty="0" smtClean="0"/>
              <a:t>Few-Shot Learning on Cifar-100</a:t>
            </a:r>
            <a:r>
              <a:rPr kumimoji="1" lang="en-US" altLang="zh-TW" sz="9600" dirty="0" smtClean="0"/>
              <a:t/>
            </a:r>
            <a:br>
              <a:rPr kumimoji="1" lang="en-US" altLang="zh-TW" sz="9600" dirty="0" smtClean="0"/>
            </a:br>
            <a:r>
              <a:rPr kumimoji="1" lang="en-US" altLang="zh-TW" sz="3200" dirty="0" smtClean="0"/>
              <a:t>Group 14: Hung Cheng, </a:t>
            </a:r>
            <a:r>
              <a:rPr kumimoji="1" lang="en-US" altLang="zh-TW" sz="3200" dirty="0" err="1" smtClean="0"/>
              <a:t>Hsin</a:t>
            </a:r>
            <a:r>
              <a:rPr kumimoji="1" lang="en-US" altLang="zh-TW" sz="3200" dirty="0"/>
              <a:t>-</a:t>
            </a:r>
            <a:r>
              <a:rPr kumimoji="1" lang="en-US" altLang="zh-TW" sz="3200" dirty="0" smtClean="0"/>
              <a:t>Yu Tsai, Chi-</a:t>
            </a:r>
            <a:r>
              <a:rPr kumimoji="1" lang="en-US" altLang="zh-TW" sz="3200" dirty="0" err="1" smtClean="0"/>
              <a:t>Jui</a:t>
            </a:r>
            <a:r>
              <a:rPr kumimoji="1" lang="en-US" altLang="zh-TW" sz="3200" dirty="0" smtClean="0"/>
              <a:t> Ho, Jing-Cheng Chang                                        		                2018.07.04</a:t>
            </a:r>
            <a:endParaRPr kumimoji="1"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2848" y="2422489"/>
            <a:ext cx="20658352" cy="90638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TW" sz="4400" dirty="0" smtClean="0">
                <a:solidFill>
                  <a:schemeClr val="bg1"/>
                </a:solidFill>
              </a:rPr>
              <a:t>Abstract</a:t>
            </a:r>
            <a:endParaRPr kumimoji="1"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372848" y="5479573"/>
            <a:ext cx="20658352" cy="90638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TW" sz="4400" dirty="0" smtClean="0">
                <a:solidFill>
                  <a:schemeClr val="bg1"/>
                </a:solidFill>
              </a:rPr>
              <a:t>Approach</a:t>
            </a:r>
            <a:endParaRPr kumimoji="1"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2846" y="3355112"/>
            <a:ext cx="20658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/>
              <a:t>Goal</a:t>
            </a:r>
            <a:r>
              <a:rPr kumimoji="1" lang="en-US" altLang="zh-TW" sz="3200" dirty="0" smtClean="0"/>
              <a:t>	1/5/10 shot learning on Cifar-100</a:t>
            </a:r>
          </a:p>
          <a:p>
            <a:r>
              <a:rPr kumimoji="1" lang="en-US" altLang="zh-TW" sz="3200" b="1" dirty="0" smtClean="0"/>
              <a:t>Dataset</a:t>
            </a:r>
            <a:r>
              <a:rPr kumimoji="1" lang="en-US" altLang="zh-TW" sz="3200" dirty="0" smtClean="0"/>
              <a:t>     	80 base class: 500/100 for train/test</a:t>
            </a:r>
          </a:p>
          <a:p>
            <a:r>
              <a:rPr kumimoji="1" lang="en-US" altLang="zh-TW" sz="3200" dirty="0"/>
              <a:t> </a:t>
            </a:r>
            <a:r>
              <a:rPr kumimoji="1" lang="en-US" altLang="zh-TW" sz="3200" dirty="0" smtClean="0"/>
              <a:t>                 	20 novel class: k-shot images/2000 for train/test</a:t>
            </a:r>
          </a:p>
          <a:p>
            <a:r>
              <a:rPr kumimoji="1" lang="en-US" altLang="zh-TW" sz="3200" b="1" dirty="0" smtClean="0"/>
              <a:t>Approach</a:t>
            </a:r>
            <a:r>
              <a:rPr kumimoji="1" lang="en-US" altLang="zh-TW" sz="3200" dirty="0" smtClean="0"/>
              <a:t>	Siamese Neural Network [1], Relation Network [2]</a:t>
            </a: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72846" y="16929341"/>
            <a:ext cx="20658352" cy="90638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TW" sz="4400" dirty="0" smtClean="0">
                <a:solidFill>
                  <a:schemeClr val="bg1"/>
                </a:solidFill>
              </a:rPr>
              <a:t>Experiment</a:t>
            </a:r>
            <a:endParaRPr kumimoji="1"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2848" y="6392972"/>
            <a:ext cx="101985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TW" sz="3200" b="1" dirty="0" smtClean="0"/>
              <a:t>Siamese Neural Network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/>
              <a:t>Traditional version</a:t>
            </a:r>
          </a:p>
          <a:p>
            <a:r>
              <a:rPr kumimoji="1" lang="en-US" altLang="zh-TW" sz="3200" dirty="0"/>
              <a:t> </a:t>
            </a:r>
            <a:r>
              <a:rPr kumimoji="1" lang="en-US" altLang="zh-TW" sz="3200" dirty="0" smtClean="0"/>
              <a:t>        </a:t>
            </a:r>
            <a:r>
              <a:rPr lang="en-US" altLang="zh-TW" sz="3200" dirty="0" smtClean="0"/>
              <a:t>Feature extractor : 5 convolutional layers</a:t>
            </a:r>
          </a:p>
          <a:p>
            <a:r>
              <a:rPr lang="en-US" altLang="zh-TW" sz="3200" dirty="0" smtClean="0"/>
              <a:t>         Classifier : </a:t>
            </a:r>
          </a:p>
          <a:p>
            <a:r>
              <a:rPr lang="en-US" altLang="zh-TW" sz="3200" dirty="0" smtClean="0"/>
              <a:t>                 Input :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L1 distance of the 2 feature vector </a:t>
            </a:r>
          </a:p>
          <a:p>
            <a:r>
              <a:rPr lang="en-US" altLang="zh-TW" sz="3200" dirty="0" smtClean="0"/>
              <a:t>                 Output : 2 fully connected layer, sigmoid</a:t>
            </a:r>
          </a:p>
          <a:p>
            <a:r>
              <a:rPr lang="en-US" altLang="zh-TW" sz="3200" dirty="0" smtClean="0"/>
              <a:t>         Loss function : binary cross-entropy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Learn to tell whether 2 images are from same classes</a:t>
            </a:r>
            <a:endParaRPr kumimoji="1" lang="en-US" altLang="zh-TW" sz="3200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444259" y="13857621"/>
            <a:ext cx="10459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/>
              <a:t>Our version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 Structure </a:t>
            </a:r>
            <a:r>
              <a:rPr lang="en-US" altLang="zh-TW" sz="3200" dirty="0"/>
              <a:t>is </a:t>
            </a:r>
            <a:r>
              <a:rPr lang="en-US" altLang="zh-TW" sz="3200" dirty="0" smtClean="0"/>
              <a:t>similar to traditional version. </a:t>
            </a:r>
          </a:p>
          <a:p>
            <a:r>
              <a:rPr lang="en-US" altLang="zh-TW" sz="3200" dirty="0" smtClean="0"/>
              <a:t>          Alternatives : concatenate 2 feature vector, add CNN 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                          layer to obtain new relation between 2 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                          feature vector</a:t>
            </a:r>
          </a:p>
          <a:p>
            <a:r>
              <a:rPr lang="en-US" altLang="zh-TW" sz="3200" dirty="0" smtClean="0"/>
              <a:t>          A more effective way </a:t>
            </a:r>
            <a:r>
              <a:rPr lang="en-US" altLang="zh-TW" sz="3200" dirty="0"/>
              <a:t>to evaluate the </a:t>
            </a:r>
            <a:r>
              <a:rPr lang="en-US" altLang="zh-TW" sz="3200" dirty="0" smtClean="0"/>
              <a:t>correlation.</a:t>
            </a:r>
            <a:endParaRPr kumimoji="1" lang="en-US" altLang="zh-TW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0571394" y="6370840"/>
                <a:ext cx="10459806" cy="2149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kumimoji="1" lang="en-US" altLang="zh-TW" sz="3200" b="1" dirty="0" smtClean="0"/>
                  <a:t>Relation Network</a:t>
                </a:r>
              </a:p>
              <a:p>
                <a:r>
                  <a:rPr lang="en-US" altLang="zh-TW" sz="3200" dirty="0"/>
                  <a:t> </a:t>
                </a:r>
                <a:r>
                  <a:rPr lang="en-US" altLang="zh-TW" sz="3200" dirty="0" smtClean="0"/>
                  <a:t>        Feature embedding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zh-TW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altLang="zh-TW" sz="3200" dirty="0" smtClean="0"/>
              </a:p>
              <a:p>
                <a:r>
                  <a:rPr lang="en-US" altLang="zh-TW" sz="3200" dirty="0"/>
                  <a:t> </a:t>
                </a:r>
                <a:r>
                  <a:rPr lang="en-US" altLang="zh-TW" sz="3200" dirty="0" smtClean="0"/>
                  <a:t>        Relation comparison module </a:t>
                </a:r>
                <a:r>
                  <a:rPr lang="en-US" altLang="zh-TW" sz="3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altLang="zh-TW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altLang="zh-TW" sz="320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3200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TW" sz="3200" dirty="0" smtClean="0">
                    <a:ea typeface="Cambria Math" charset="0"/>
                    <a:cs typeface="Cambria Math" charset="0"/>
                  </a:rPr>
                  <a:t>        </a:t>
                </a:r>
                <a:r>
                  <a:rPr lang="en-US" altLang="zh-TW" sz="3200" dirty="0">
                    <a:ea typeface="Cambria Math" charset="0"/>
                    <a:cs typeface="Cambria Math" charset="0"/>
                  </a:rPr>
                  <a:t>L</a:t>
                </a:r>
                <a:r>
                  <a:rPr lang="en-US" altLang="zh-TW" sz="3200" dirty="0" smtClean="0">
                    <a:ea typeface="Cambria Math" charset="0"/>
                    <a:cs typeface="Cambria Math" charset="0"/>
                  </a:rPr>
                  <a:t>oss function :  cross-entropy loss</a:t>
                </a:r>
                <a:endParaRPr lang="en-US" altLang="zh-TW" sz="32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94" y="6370840"/>
                <a:ext cx="10459806" cy="2149819"/>
              </a:xfrm>
              <a:prstGeom prst="rect">
                <a:avLst/>
              </a:prstGeom>
              <a:blipFill rotWithShape="0">
                <a:blip r:embed="rId2"/>
                <a:stretch>
                  <a:fillRect l="-1340" t="-3683" b="-84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標題 1"/>
          <p:cNvSpPr txBox="1">
            <a:spLocks/>
          </p:cNvSpPr>
          <p:nvPr/>
        </p:nvSpPr>
        <p:spPr>
          <a:xfrm>
            <a:off x="372846" y="27756972"/>
            <a:ext cx="20658352" cy="90638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TW" sz="4400" dirty="0" smtClean="0">
                <a:solidFill>
                  <a:schemeClr val="bg1"/>
                </a:solidFill>
              </a:rPr>
              <a:t>Reference</a:t>
            </a:r>
            <a:endParaRPr kumimoji="1"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94" y="8440249"/>
            <a:ext cx="10355304" cy="5448051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0571392" y="13679924"/>
            <a:ext cx="10459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Random sample 20 classes from 80 base classes, each pick k images to stimulate few shot learning. 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The model will learn how to compare with 2 feature vector, fix a support set and pick k query image(s) to obtain relations between support set and decide which class has the highest relation score.</a:t>
            </a:r>
            <a:r>
              <a:rPr kumimoji="1" lang="en-US" altLang="zh-TW" sz="3200" dirty="0" smtClean="0"/>
              <a:t>	</a:t>
            </a:r>
            <a:endParaRPr kumimoji="1" lang="en-US" altLang="zh-TW" sz="32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372846" y="28698356"/>
            <a:ext cx="2065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/>
              <a:t>[1] </a:t>
            </a:r>
            <a:r>
              <a:rPr lang="en-US" altLang="zh-TW" sz="3200" dirty="0"/>
              <a:t>Siamese Neural Networks for One-shot Image </a:t>
            </a:r>
            <a:r>
              <a:rPr lang="en-US" altLang="zh-TW" sz="3200" dirty="0" smtClean="0"/>
              <a:t>Recognition, Koch </a:t>
            </a:r>
            <a:r>
              <a:rPr lang="en-US" altLang="zh-TW" sz="3200" dirty="0"/>
              <a:t>et al., ICML’ 15 </a:t>
            </a:r>
            <a:r>
              <a:rPr lang="en-US" altLang="zh-TW" sz="3200" dirty="0" smtClean="0"/>
              <a:t>workshop</a:t>
            </a:r>
          </a:p>
          <a:p>
            <a:r>
              <a:rPr kumimoji="1" lang="en-US" altLang="zh-TW" sz="3200" dirty="0" smtClean="0"/>
              <a:t>[2] </a:t>
            </a:r>
            <a:r>
              <a:rPr lang="en-US" altLang="zh-TW" sz="3200" dirty="0"/>
              <a:t>Learning to Compare: Relation Network for Few-Shot </a:t>
            </a:r>
            <a:r>
              <a:rPr lang="en-US" altLang="zh-TW" sz="3200" dirty="0" smtClean="0"/>
              <a:t>Learning, Sung </a:t>
            </a:r>
            <a:r>
              <a:rPr lang="en-US" altLang="zh-TW" sz="3200" dirty="0"/>
              <a:t>et al., </a:t>
            </a:r>
            <a:r>
              <a:rPr lang="en-US" altLang="zh-TW" sz="3200" dirty="0" smtClean="0"/>
              <a:t>CVPR’18</a:t>
            </a:r>
            <a:endParaRPr kumimoji="1" lang="en-US" altLang="zh-TW" sz="3200" dirty="0" smtClean="0"/>
          </a:p>
          <a:p>
            <a:r>
              <a:rPr kumimoji="1" lang="en-US" altLang="zh-TW" sz="3200" dirty="0" smtClean="0"/>
              <a:t>[3] </a:t>
            </a:r>
            <a:r>
              <a:rPr lang="en-US" altLang="zh-TW" sz="3200" dirty="0"/>
              <a:t>Low-shot Visual Recognition by Shrinking and Hallucinating </a:t>
            </a:r>
            <a:r>
              <a:rPr lang="en-US" altLang="zh-TW" sz="3200" dirty="0" smtClean="0"/>
              <a:t>Features, </a:t>
            </a:r>
            <a:r>
              <a:rPr lang="en-US" altLang="zh-TW" sz="3200" dirty="0" err="1" smtClean="0"/>
              <a:t>Hariharan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et al., </a:t>
            </a:r>
            <a:r>
              <a:rPr lang="en-US" altLang="zh-TW" sz="3200" dirty="0" smtClean="0"/>
              <a:t>ICCV’17</a:t>
            </a:r>
            <a:endParaRPr kumimoji="1" lang="en-US" altLang="zh-TW" sz="3200" dirty="0" smtClean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r="41520"/>
          <a:stretch/>
        </p:blipFill>
        <p:spPr>
          <a:xfrm>
            <a:off x="7998427" y="10383137"/>
            <a:ext cx="2651889" cy="362024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5"/>
          <a:stretch/>
        </p:blipFill>
        <p:spPr>
          <a:xfrm>
            <a:off x="323795" y="10371909"/>
            <a:ext cx="7931928" cy="3637428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372847" y="17824109"/>
            <a:ext cx="10198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TW" sz="3200" b="1" dirty="0" smtClean="0"/>
              <a:t>Siamese Neural Network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TW" sz="3200" dirty="0" smtClean="0"/>
              <a:t>Comparison accuracy between 1/5/10 shot training</a:t>
            </a:r>
            <a:endParaRPr kumimoji="1" lang="en-US" altLang="zh-TW" sz="3200" b="1" dirty="0" smtClean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7209"/>
              </p:ext>
            </p:extLst>
          </p:nvPr>
        </p:nvGraphicFramePr>
        <p:xfrm>
          <a:off x="372846" y="21031998"/>
          <a:ext cx="9920686" cy="101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708"/>
                <a:gridCol w="4153989"/>
                <a:gridCol w="4153989"/>
              </a:tblGrid>
              <a:tr h="263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dirty="0" smtClean="0"/>
                        <a:t>5-shot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with</a:t>
                      </a:r>
                      <a:r>
                        <a:rPr lang="en-US" altLang="zh-TW" sz="2900" baseline="0" dirty="0" smtClean="0"/>
                        <a:t> Sigmoid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without Sigmoid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accuracy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0.2980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0.3420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72846" y="22123509"/>
            <a:ext cx="1019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/>
              <a:t>Accuracy </a:t>
            </a:r>
            <a:r>
              <a:rPr lang="en-US" altLang="zh-TW" sz="3200" dirty="0"/>
              <a:t>progress along the </a:t>
            </a:r>
            <a:r>
              <a:rPr lang="en-US" altLang="zh-TW" sz="3200" dirty="0" smtClean="0"/>
              <a:t>augmentation </a:t>
            </a:r>
            <a:r>
              <a:rPr lang="en-US" altLang="zh-TW" sz="3200" dirty="0"/>
              <a:t>of data pool </a:t>
            </a:r>
            <a:endParaRPr kumimoji="1" lang="en-US" altLang="zh-TW" sz="320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72846" y="23790711"/>
            <a:ext cx="1019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/>
              <a:t>With/Without </a:t>
            </a:r>
            <a:r>
              <a:rPr lang="en-US" altLang="zh-TW" sz="3200" dirty="0"/>
              <a:t>fine </a:t>
            </a:r>
            <a:r>
              <a:rPr lang="en-US" altLang="zh-TW" sz="3200" dirty="0" smtClean="0"/>
              <a:t>tune</a:t>
            </a:r>
            <a:endParaRPr kumimoji="1" lang="en-US" altLang="zh-TW" sz="320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0869"/>
              </p:ext>
            </p:extLst>
          </p:nvPr>
        </p:nvGraphicFramePr>
        <p:xfrm>
          <a:off x="372846" y="24402460"/>
          <a:ext cx="9920686" cy="101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708"/>
                <a:gridCol w="4153989"/>
                <a:gridCol w="4153989"/>
              </a:tblGrid>
              <a:tr h="263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dirty="0" smtClean="0"/>
                        <a:t>5-shot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without</a:t>
                      </a:r>
                      <a:r>
                        <a:rPr lang="en-US" altLang="zh-TW" sz="2900" baseline="0" dirty="0" smtClean="0"/>
                        <a:t> fine tune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with fine</a:t>
                      </a:r>
                      <a:r>
                        <a:rPr lang="en-US" altLang="zh-TW" sz="2900" baseline="0" dirty="0" smtClean="0"/>
                        <a:t> tune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accuracy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0.4390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0.4910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372846" y="25453091"/>
            <a:ext cx="1019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/>
              <a:t>Comparison between traditional method </a:t>
            </a:r>
            <a:r>
              <a:rPr lang="en-US" altLang="zh-TW" sz="3200" smtClean="0"/>
              <a:t>and ours</a:t>
            </a:r>
            <a:endParaRPr kumimoji="1" lang="en-US" altLang="zh-TW" sz="3200" dirty="0" smtClean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17111"/>
              </p:ext>
            </p:extLst>
          </p:nvPr>
        </p:nvGraphicFramePr>
        <p:xfrm>
          <a:off x="372846" y="26070463"/>
          <a:ext cx="9920686" cy="1525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708"/>
                <a:gridCol w="4153989"/>
                <a:gridCol w="4153989"/>
              </a:tblGrid>
              <a:tr h="263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dirty="0" smtClean="0"/>
                        <a:t>Accuracy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Traditional method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Our</a:t>
                      </a:r>
                      <a:r>
                        <a:rPr lang="en-US" altLang="zh-TW" sz="2900" baseline="0" dirty="0" smtClean="0"/>
                        <a:t> method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validation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0.8070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0.8210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test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0.4205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0.3900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10571393" y="17823638"/>
            <a:ext cx="10198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TW" sz="3200" b="1" dirty="0" smtClean="0"/>
              <a:t>Relation Network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TW" sz="3200" dirty="0" smtClean="0"/>
              <a:t>Comparison accuracy between 1/5/10 shot training</a:t>
            </a:r>
          </a:p>
          <a:p>
            <a:r>
              <a:rPr kumimoji="1" lang="en-US" altLang="zh-TW" sz="3200" dirty="0"/>
              <a:t> </a:t>
            </a:r>
            <a:r>
              <a:rPr kumimoji="1" lang="en-US" altLang="zh-TW" sz="3200" dirty="0" smtClean="0"/>
              <a:t>    number of query images equals to k 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67473"/>
              </p:ext>
            </p:extLst>
          </p:nvPr>
        </p:nvGraphicFramePr>
        <p:xfrm>
          <a:off x="10571392" y="19378473"/>
          <a:ext cx="9920689" cy="101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271"/>
                <a:gridCol w="2777806"/>
                <a:gridCol w="2777806"/>
                <a:gridCol w="2777806"/>
              </a:tblGrid>
              <a:tr h="263409">
                <a:tc>
                  <a:txBody>
                    <a:bodyPr/>
                    <a:lstStyle/>
                    <a:p>
                      <a:pPr algn="ctr"/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1-shot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5-shot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10-shot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accuracy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-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0.42050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-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</a:tbl>
          </a:graphicData>
        </a:graphic>
      </p:graphicFrame>
      <p:sp>
        <p:nvSpPr>
          <p:cNvPr id="42" name="文字方塊 41"/>
          <p:cNvSpPr txBox="1"/>
          <p:nvPr/>
        </p:nvSpPr>
        <p:spPr>
          <a:xfrm>
            <a:off x="10571392" y="20412979"/>
            <a:ext cx="10198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/>
              <a:t>Accuracy progress compare with validation</a:t>
            </a:r>
            <a:endParaRPr lang="en-US" altLang="zh-TW" sz="3200" dirty="0"/>
          </a:p>
          <a:p>
            <a:r>
              <a:rPr kumimoji="1" lang="en-US" altLang="zh-TW" sz="3200" dirty="0" smtClean="0"/>
              <a:t>     50 validation episodes</a:t>
            </a:r>
            <a:endParaRPr kumimoji="1" lang="en-US" altLang="zh-TW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0571392" y="23166811"/>
            <a:ext cx="1019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/>
              <a:t>With/Without </a:t>
            </a:r>
            <a:r>
              <a:rPr lang="en-US" altLang="zh-TW" sz="3200" dirty="0"/>
              <a:t>fine </a:t>
            </a:r>
            <a:r>
              <a:rPr lang="en-US" altLang="zh-TW" sz="3200" dirty="0" smtClean="0"/>
              <a:t>tune (without data augmentation)</a:t>
            </a:r>
            <a:endParaRPr kumimoji="1" lang="en-US" altLang="zh-TW" sz="3200" dirty="0" smtClean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224774"/>
              </p:ext>
            </p:extLst>
          </p:nvPr>
        </p:nvGraphicFramePr>
        <p:xfrm>
          <a:off x="10571392" y="23814562"/>
          <a:ext cx="9920686" cy="101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708"/>
                <a:gridCol w="4153989"/>
                <a:gridCol w="4153989"/>
              </a:tblGrid>
              <a:tr h="263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dirty="0" smtClean="0"/>
                        <a:t>5-shot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without</a:t>
                      </a:r>
                      <a:r>
                        <a:rPr lang="en-US" altLang="zh-TW" sz="2900" baseline="0" dirty="0" smtClean="0"/>
                        <a:t> fine tune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with fine</a:t>
                      </a:r>
                      <a:r>
                        <a:rPr lang="en-US" altLang="zh-TW" sz="2900" baseline="0" dirty="0" smtClean="0"/>
                        <a:t> tune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accuracy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0.2930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0.41150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10571392" y="24809774"/>
            <a:ext cx="10198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/>
              <a:t>Data augmentation (without fine tune)</a:t>
            </a:r>
          </a:p>
          <a:p>
            <a:r>
              <a:rPr kumimoji="1" lang="en-US" altLang="zh-TW" sz="3200" dirty="0"/>
              <a:t> </a:t>
            </a:r>
            <a:r>
              <a:rPr kumimoji="1" lang="en-US" altLang="zh-TW" sz="3200" dirty="0" smtClean="0"/>
              <a:t>    Random horizontal/vertical flip, random rotate angle &lt; 15</a:t>
            </a:r>
            <a:endParaRPr kumimoji="1" lang="en-US" altLang="zh-TW" sz="3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72846" y="19938848"/>
            <a:ext cx="10198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TW" sz="3200" dirty="0" smtClean="0"/>
              <a:t>With/Without Sigmoid at feature extractor output</a:t>
            </a:r>
          </a:p>
          <a:p>
            <a:r>
              <a:rPr kumimoji="1" lang="en-US" altLang="zh-TW" sz="3200" dirty="0" smtClean="0"/>
              <a:t>     40 base classes</a:t>
            </a:r>
            <a:endParaRPr kumimoji="1" lang="en-US" altLang="zh-TW" sz="3200" dirty="0" smtClean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9662"/>
              </p:ext>
            </p:extLst>
          </p:nvPr>
        </p:nvGraphicFramePr>
        <p:xfrm>
          <a:off x="372846" y="18907260"/>
          <a:ext cx="9920685" cy="101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499"/>
                <a:gridCol w="2290976"/>
                <a:gridCol w="2713947"/>
                <a:gridCol w="3321263"/>
              </a:tblGrid>
              <a:tr h="263409">
                <a:tc>
                  <a:txBody>
                    <a:bodyPr/>
                    <a:lstStyle/>
                    <a:p>
                      <a:pPr algn="ctr"/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1-shot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5-shot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10-shot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accuracy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0.3555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0.4980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0.5280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361"/>
              </p:ext>
            </p:extLst>
          </p:nvPr>
        </p:nvGraphicFramePr>
        <p:xfrm>
          <a:off x="10571391" y="25873849"/>
          <a:ext cx="9920686" cy="101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708"/>
                <a:gridCol w="4153989"/>
                <a:gridCol w="4153989"/>
              </a:tblGrid>
              <a:tr h="263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dirty="0" smtClean="0"/>
                        <a:t>5-shot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without</a:t>
                      </a:r>
                      <a:r>
                        <a:rPr lang="en-US" altLang="zh-TW" sz="2900" baseline="0" dirty="0" smtClean="0"/>
                        <a:t> augmentation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with augmentation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accuracy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0.4115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0.4205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0196"/>
              </p:ext>
            </p:extLst>
          </p:nvPr>
        </p:nvGraphicFramePr>
        <p:xfrm>
          <a:off x="442119" y="22736102"/>
          <a:ext cx="9920686" cy="101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498"/>
                <a:gridCol w="2091047"/>
                <a:gridCol w="2091047"/>
                <a:gridCol w="2091047"/>
                <a:gridCol w="2091047"/>
              </a:tblGrid>
              <a:tr h="263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dirty="0" smtClean="0"/>
                        <a:t>classes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20</a:t>
                      </a:r>
                      <a:r>
                        <a:rPr lang="en-US" altLang="zh-TW" sz="2900" baseline="0" dirty="0" smtClean="0"/>
                        <a:t> classes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40 classes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60 classes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80</a:t>
                      </a:r>
                      <a:r>
                        <a:rPr lang="en-US" altLang="zh-TW" sz="2900" baseline="0" dirty="0" smtClean="0"/>
                        <a:t> classes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accuracy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0.2740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0.3795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0.4330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0.4465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96365"/>
              </p:ext>
            </p:extLst>
          </p:nvPr>
        </p:nvGraphicFramePr>
        <p:xfrm>
          <a:off x="10585247" y="21516028"/>
          <a:ext cx="9920688" cy="1525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837"/>
                <a:gridCol w="2767617"/>
                <a:gridCol w="2767617"/>
                <a:gridCol w="2767617"/>
              </a:tblGrid>
              <a:tr h="263409">
                <a:tc>
                  <a:txBody>
                    <a:bodyPr/>
                    <a:lstStyle/>
                    <a:p>
                      <a:pPr algn="ctr"/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1-shot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5-shot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10-shot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validation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-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0.4430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-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  <a:tr h="510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test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-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0.4205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 smtClean="0"/>
                        <a:t>-</a:t>
                      </a:r>
                      <a:endParaRPr lang="zh-TW" altLang="en-US" sz="2900" dirty="0"/>
                    </a:p>
                  </a:txBody>
                  <a:tcPr marL="63634" marR="63634" marT="31817" marB="318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45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413</Words>
  <Application>Microsoft Macintosh PowerPoint</Application>
  <PresentationFormat>自訂</PresentationFormat>
  <Paragraphs>115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新細明體</vt:lpstr>
      <vt:lpstr>Arial</vt:lpstr>
      <vt:lpstr>Office 佈景主題</vt:lpstr>
      <vt:lpstr>Few-Shot Learning on Cifar-100 Group 14: Hung Cheng, Hsin-Yu Tsai, Chi-Jui Ho, Jing-Cheng Chang                                                          2018.07.04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Few-Shot Learning on Cifar-100</dc:title>
  <dc:creator>昕宇 蔡</dc:creator>
  <cp:lastModifiedBy>昕宇 蔡</cp:lastModifiedBy>
  <cp:revision>24</cp:revision>
  <dcterms:created xsi:type="dcterms:W3CDTF">2018-07-01T06:19:01Z</dcterms:created>
  <dcterms:modified xsi:type="dcterms:W3CDTF">2018-07-01T09:59:30Z</dcterms:modified>
</cp:coreProperties>
</file>