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1"/>
  </p:sldMasterIdLst>
  <p:sldIdLst>
    <p:sldId id="256" r:id="rId2"/>
    <p:sldId id="259" r:id="rId3"/>
    <p:sldId id="268" r:id="rId4"/>
    <p:sldId id="260" r:id="rId5"/>
    <p:sldId id="265" r:id="rId6"/>
    <p:sldId id="266" r:id="rId7"/>
    <p:sldId id="261" r:id="rId8"/>
    <p:sldId id="264" r:id="rId9"/>
    <p:sldId id="262"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5"/>
    <p:restoredTop sz="94674"/>
  </p:normalViewPr>
  <p:slideViewPr>
    <p:cSldViewPr snapToGrid="0" snapToObjects="1">
      <p:cViewPr varScale="1">
        <p:scale>
          <a:sx n="124" d="100"/>
          <a:sy n="124" d="100"/>
        </p:scale>
        <p:origin x="5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0EAB89-E259-6045-A10F-127ED273684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A1F3F-2042-D841-BB1A-9F485F2DB95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0EAB89-E259-6045-A10F-127ED273684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A1F3F-2042-D841-BB1A-9F485F2DB9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0EAB89-E259-6045-A10F-127ED273684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A1F3F-2042-D841-BB1A-9F485F2DB95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0EAB89-E259-6045-A10F-127ED273684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A1F3F-2042-D841-BB1A-9F485F2DB95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0EAB89-E259-6045-A10F-127ED273684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A1F3F-2042-D841-BB1A-9F485F2DB95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0EAB89-E259-6045-A10F-127ED273684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A1F3F-2042-D841-BB1A-9F485F2DB95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0EAB89-E259-6045-A10F-127ED273684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A1F3F-2042-D841-BB1A-9F485F2DB95A}"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0EAB89-E259-6045-A10F-127ED273684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A1F3F-2042-D841-BB1A-9F485F2DB9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0EAB89-E259-6045-A10F-127ED273684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A1F3F-2042-D841-BB1A-9F485F2DB9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0EAB89-E259-6045-A10F-127ED273684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A1F3F-2042-D841-BB1A-9F485F2DB9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0EAB89-E259-6045-A10F-127ED273684A}" type="datetimeFigureOut">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A1F3F-2042-D841-BB1A-9F485F2DB9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0EAB89-E259-6045-A10F-127ED273684A}" type="datetimeFigureOut">
              <a:rPr lang="en-US" smtClean="0"/>
              <a:t>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A1F3F-2042-D841-BB1A-9F485F2DB9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0EAB89-E259-6045-A10F-127ED273684A}" type="datetimeFigureOut">
              <a:rPr lang="en-US" smtClean="0"/>
              <a:t>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A1F3F-2042-D841-BB1A-9F485F2DB9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EAB89-E259-6045-A10F-127ED273684A}" type="datetimeFigureOut">
              <a:rPr lang="en-US" smtClean="0"/>
              <a:t>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3A1F3F-2042-D841-BB1A-9F485F2DB9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0EAB89-E259-6045-A10F-127ED273684A}" type="datetimeFigureOut">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A1F3F-2042-D841-BB1A-9F485F2DB95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0EAB89-E259-6045-A10F-127ED273684A}" type="datetimeFigureOut">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A1F3F-2042-D841-BB1A-9F485F2DB9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0EAB89-E259-6045-A10F-127ED273684A}" type="datetimeFigureOut">
              <a:rPr lang="en-US" smtClean="0"/>
              <a:t>12/20/17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3A1F3F-2042-D841-BB1A-9F485F2DB95A}" type="slidenum">
              <a:rPr lang="en-US" smtClean="0"/>
              <a:t>‹#›</a:t>
            </a:fld>
            <a:endParaRPr lang="en-US"/>
          </a:p>
        </p:txBody>
      </p:sp>
    </p:spTree>
    <p:extLst>
      <p:ext uri="{BB962C8B-B14F-4D97-AF65-F5344CB8AC3E}">
        <p14:creationId xmlns:p14="http://schemas.microsoft.com/office/powerpoint/2010/main" val="64486463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7479" y="2397210"/>
            <a:ext cx="8786111" cy="1530058"/>
          </a:xfrm>
        </p:spPr>
        <p:txBody>
          <a:bodyPr/>
          <a:lstStyle/>
          <a:p>
            <a:r>
              <a:rPr lang="en-US" sz="3600" dirty="0" smtClean="0">
                <a:latin typeface="Times New Roman" charset="0"/>
                <a:ea typeface="Times New Roman" charset="0"/>
                <a:cs typeface="Times New Roman" charset="0"/>
              </a:rPr>
              <a:t>GPU Implementation of Order-Independent Pixel-based Texture Synthesis</a:t>
            </a:r>
            <a:endParaRPr lang="en-US" sz="3600" dirty="0">
              <a:latin typeface="Times New Roman" charset="0"/>
              <a:ea typeface="Times New Roman" charset="0"/>
              <a:cs typeface="Times New Roman" charset="0"/>
            </a:endParaRPr>
          </a:p>
        </p:txBody>
      </p:sp>
      <p:sp>
        <p:nvSpPr>
          <p:cNvPr id="3" name="Subtitle 2"/>
          <p:cNvSpPr>
            <a:spLocks noGrp="1"/>
          </p:cNvSpPr>
          <p:nvPr>
            <p:ph type="subTitle" idx="1"/>
          </p:nvPr>
        </p:nvSpPr>
        <p:spPr/>
        <p:txBody>
          <a:bodyPr/>
          <a:lstStyle/>
          <a:p>
            <a:r>
              <a:rPr lang="en-US" dirty="0" smtClean="0"/>
              <a:t>Jieru Hu</a:t>
            </a:r>
          </a:p>
          <a:p>
            <a:r>
              <a:rPr lang="en-US" dirty="0" smtClean="0"/>
              <a:t>ME 759 Final Project</a:t>
            </a:r>
            <a:endParaRPr lang="en-US" dirty="0"/>
          </a:p>
        </p:txBody>
      </p:sp>
    </p:spTree>
    <p:extLst>
      <p:ext uri="{BB962C8B-B14F-4D97-AF65-F5344CB8AC3E}">
        <p14:creationId xmlns:p14="http://schemas.microsoft.com/office/powerpoint/2010/main" val="1884053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456" y="245925"/>
            <a:ext cx="8596668" cy="1320800"/>
          </a:xfrm>
        </p:spPr>
        <p:txBody>
          <a:bodyPr>
            <a:normAutofit/>
          </a:bodyPr>
          <a:lstStyle/>
          <a:p>
            <a:r>
              <a:rPr lang="en-US" sz="3200" dirty="0" smtClean="0"/>
              <a:t>GPU-Based Implementation Scaling Analysis</a:t>
            </a:r>
            <a:endParaRPr lang="en-US" sz="3200" dirty="0"/>
          </a:p>
        </p:txBody>
      </p:sp>
      <p:sp>
        <p:nvSpPr>
          <p:cNvPr id="4" name="Rectangle 2"/>
          <p:cNvSpPr>
            <a:spLocks noChangeArrowheads="1"/>
          </p:cNvSpPr>
          <p:nvPr/>
        </p:nvSpPr>
        <p:spPr bwMode="auto">
          <a:xfrm>
            <a:off x="407774" y="32992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34" y="769421"/>
            <a:ext cx="3766661" cy="24483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407774" y="32992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7670" y="769421"/>
            <a:ext cx="4019143" cy="26922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407774" y="32992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14" y="3723741"/>
            <a:ext cx="4057643" cy="28587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133174" y="3396913"/>
            <a:ext cx="4635120" cy="276999"/>
          </a:xfrm>
          <a:prstGeom prst="rect">
            <a:avLst/>
          </a:prstGeom>
          <a:noFill/>
        </p:spPr>
        <p:txBody>
          <a:bodyPr wrap="square" rtlCol="0">
            <a:spAutoFit/>
          </a:bodyPr>
          <a:lstStyle/>
          <a:p>
            <a:r>
              <a:rPr lang="en-US" sz="1200" dirty="0" smtClean="0"/>
              <a:t>Figure 8. </a:t>
            </a:r>
            <a:r>
              <a:rPr lang="en-US" sz="1200" b="1" dirty="0"/>
              <a:t>Scaling Analysis of Runtime versus neighborhood Size</a:t>
            </a:r>
          </a:p>
        </p:txBody>
      </p:sp>
      <p:sp>
        <p:nvSpPr>
          <p:cNvPr id="12" name="TextBox 11"/>
          <p:cNvSpPr txBox="1"/>
          <p:nvPr/>
        </p:nvSpPr>
        <p:spPr>
          <a:xfrm>
            <a:off x="248612" y="3245805"/>
            <a:ext cx="4517026" cy="276999"/>
          </a:xfrm>
          <a:prstGeom prst="rect">
            <a:avLst/>
          </a:prstGeom>
          <a:noFill/>
        </p:spPr>
        <p:txBody>
          <a:bodyPr wrap="square" rtlCol="0">
            <a:spAutoFit/>
          </a:bodyPr>
          <a:lstStyle/>
          <a:p>
            <a:r>
              <a:rPr lang="en-US" sz="1200" dirty="0" smtClean="0"/>
              <a:t>Figure 7. </a:t>
            </a:r>
            <a:r>
              <a:rPr lang="en-US" sz="1200" b="1" dirty="0"/>
              <a:t>Scaling Analysis of GPU Runtime versus Output Size</a:t>
            </a:r>
          </a:p>
        </p:txBody>
      </p:sp>
      <p:sp>
        <p:nvSpPr>
          <p:cNvPr id="13" name="TextBox 12"/>
          <p:cNvSpPr txBox="1"/>
          <p:nvPr/>
        </p:nvSpPr>
        <p:spPr>
          <a:xfrm>
            <a:off x="2839192" y="6548359"/>
            <a:ext cx="4983285" cy="276999"/>
          </a:xfrm>
          <a:prstGeom prst="rect">
            <a:avLst/>
          </a:prstGeom>
          <a:noFill/>
        </p:spPr>
        <p:txBody>
          <a:bodyPr wrap="square" rtlCol="0">
            <a:spAutoFit/>
          </a:bodyPr>
          <a:lstStyle/>
          <a:p>
            <a:r>
              <a:rPr lang="en-US" sz="1200" dirty="0" smtClean="0"/>
              <a:t>Figure 9. </a:t>
            </a:r>
            <a:r>
              <a:rPr lang="en-US" sz="1200" b="1" dirty="0"/>
              <a:t>Scaling Analysis of Runtime versus Iterations per Level</a:t>
            </a:r>
          </a:p>
        </p:txBody>
      </p:sp>
    </p:spTree>
    <p:extLst>
      <p:ext uri="{BB962C8B-B14F-4D97-AF65-F5344CB8AC3E}">
        <p14:creationId xmlns:p14="http://schemas.microsoft.com/office/powerpoint/2010/main" val="35985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054" y="2910840"/>
            <a:ext cx="8596668" cy="1320800"/>
          </a:xfrm>
        </p:spPr>
        <p:txBody>
          <a:bodyPr/>
          <a:lstStyle/>
          <a:p>
            <a:r>
              <a:rPr lang="en-US" dirty="0" smtClean="0"/>
              <a:t>Thanks for the semester </a:t>
            </a:r>
            <a:endParaRPr lang="en-US" dirty="0"/>
          </a:p>
        </p:txBody>
      </p:sp>
    </p:spTree>
    <p:extLst>
      <p:ext uri="{BB962C8B-B14F-4D97-AF65-F5344CB8AC3E}">
        <p14:creationId xmlns:p14="http://schemas.microsoft.com/office/powerpoint/2010/main" val="20800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Texture Synthesis ?</a:t>
            </a:r>
            <a:endParaRPr lang="en-US" dirty="0"/>
          </a:p>
        </p:txBody>
      </p:sp>
      <p:sp>
        <p:nvSpPr>
          <p:cNvPr id="3" name="Content Placeholder 2"/>
          <p:cNvSpPr>
            <a:spLocks noGrp="1"/>
          </p:cNvSpPr>
          <p:nvPr>
            <p:ph idx="1"/>
          </p:nvPr>
        </p:nvSpPr>
        <p:spPr>
          <a:xfrm>
            <a:off x="677334" y="2160589"/>
            <a:ext cx="9084504" cy="3880773"/>
          </a:xfrm>
        </p:spPr>
        <p:txBody>
          <a:bodyPr/>
          <a:lstStyle/>
          <a:p>
            <a:r>
              <a:rPr lang="en-US" dirty="0"/>
              <a:t>Texture synthesis is the process of algorithmically constructing a large digital image from a small digital sample image by taking advantage of its structural content. It is an object of research in computer graphics and is used in many fields, amongst others digital image editing, 3D computer graphics and post-production of </a:t>
            </a:r>
            <a:r>
              <a:rPr lang="en-US" dirty="0" smtClean="0"/>
              <a:t>films.          (https</a:t>
            </a:r>
            <a:r>
              <a:rPr lang="en-US" dirty="0"/>
              <a:t>://</a:t>
            </a:r>
            <a:r>
              <a:rPr lang="en-US" dirty="0" err="1"/>
              <a:t>en.wikipedia.org</a:t>
            </a:r>
            <a:r>
              <a:rPr lang="en-US" dirty="0"/>
              <a:t>/wiki/</a:t>
            </a:r>
            <a:r>
              <a:rPr lang="en-US" dirty="0" err="1"/>
              <a:t>Texture_synthesis</a:t>
            </a:r>
            <a:r>
              <a:rPr lang="en-US" dirty="0"/>
              <a:t>)</a:t>
            </a:r>
          </a:p>
        </p:txBody>
      </p:sp>
      <p:pic>
        <p:nvPicPr>
          <p:cNvPr id="4" name="Picture 3"/>
          <p:cNvPicPr>
            <a:picLocks noChangeAspect="1"/>
          </p:cNvPicPr>
          <p:nvPr/>
        </p:nvPicPr>
        <p:blipFill>
          <a:blip r:embed="rId2"/>
          <a:stretch>
            <a:fillRect/>
          </a:stretch>
        </p:blipFill>
        <p:spPr>
          <a:xfrm>
            <a:off x="1379389" y="3976424"/>
            <a:ext cx="6228835" cy="2225553"/>
          </a:xfrm>
          <a:prstGeom prst="rect">
            <a:avLst/>
          </a:prstGeom>
        </p:spPr>
      </p:pic>
      <p:sp>
        <p:nvSpPr>
          <p:cNvPr id="5" name="TextBox 4"/>
          <p:cNvSpPr txBox="1"/>
          <p:nvPr/>
        </p:nvSpPr>
        <p:spPr>
          <a:xfrm>
            <a:off x="2425148" y="6271551"/>
            <a:ext cx="4084982" cy="276999"/>
          </a:xfrm>
          <a:prstGeom prst="rect">
            <a:avLst/>
          </a:prstGeom>
          <a:noFill/>
        </p:spPr>
        <p:txBody>
          <a:bodyPr wrap="square" rtlCol="0">
            <a:spAutoFit/>
          </a:bodyPr>
          <a:lstStyle/>
          <a:p>
            <a:r>
              <a:rPr lang="en-US" sz="1200" b="1" dirty="0" smtClean="0"/>
              <a:t>Figure 1. Different kinds of textures from the nature.</a:t>
            </a:r>
            <a:endParaRPr lang="en-US" sz="1200" b="1" dirty="0"/>
          </a:p>
        </p:txBody>
      </p:sp>
    </p:spTree>
    <p:extLst>
      <p:ext uri="{BB962C8B-B14F-4D97-AF65-F5344CB8AC3E}">
        <p14:creationId xmlns:p14="http://schemas.microsoft.com/office/powerpoint/2010/main" val="52597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Behind</a:t>
            </a:r>
            <a:endParaRPr lang="en-US" dirty="0"/>
          </a:p>
        </p:txBody>
      </p:sp>
      <p:sp>
        <p:nvSpPr>
          <p:cNvPr id="3" name="Content Placeholder 2"/>
          <p:cNvSpPr>
            <a:spLocks noGrp="1"/>
          </p:cNvSpPr>
          <p:nvPr>
            <p:ph idx="1"/>
          </p:nvPr>
        </p:nvSpPr>
        <p:spPr/>
        <p:txBody>
          <a:bodyPr/>
          <a:lstStyle/>
          <a:p>
            <a:r>
              <a:rPr lang="en-US" dirty="0" smtClean="0"/>
              <a:t>When I was a junior undergraduate student, I did an independent study in the Spatial Automation Lab in Mechanical Engineering Department under supervision of Professor </a:t>
            </a:r>
            <a:r>
              <a:rPr lang="en-US" dirty="0"/>
              <a:t>Vadim Shapiro and his </a:t>
            </a:r>
            <a:r>
              <a:rPr lang="en-US" dirty="0" err="1" smtClean="0"/>
              <a:t>phd</a:t>
            </a:r>
            <a:r>
              <a:rPr lang="en-US" dirty="0" smtClean="0"/>
              <a:t> student </a:t>
            </a:r>
            <a:r>
              <a:rPr lang="en-US" dirty="0" err="1"/>
              <a:t>Xingchen</a:t>
            </a:r>
            <a:r>
              <a:rPr lang="en-US" dirty="0"/>
              <a:t> </a:t>
            </a:r>
            <a:r>
              <a:rPr lang="en-US" dirty="0" smtClean="0"/>
              <a:t>Liu.</a:t>
            </a:r>
          </a:p>
          <a:p>
            <a:endParaRPr lang="en-US" dirty="0"/>
          </a:p>
          <a:p>
            <a:r>
              <a:rPr lang="en-US" dirty="0" smtClean="0"/>
              <a:t>A slow CPU-based implementation was implemented at that time under guidance. A stronger and more efficient GPU solution is highly advised.</a:t>
            </a:r>
          </a:p>
          <a:p>
            <a:endParaRPr lang="en-US" dirty="0" smtClean="0"/>
          </a:p>
          <a:p>
            <a:r>
              <a:rPr lang="en-US" dirty="0" smtClean="0"/>
              <a:t>After learning CUDA in 759, I would like to implement a GPU-based solution for the problem and see how much speedup I can gain.</a:t>
            </a:r>
            <a:endParaRPr lang="en-US" dirty="0"/>
          </a:p>
          <a:p>
            <a:endParaRPr lang="en-US" dirty="0"/>
          </a:p>
        </p:txBody>
      </p:sp>
    </p:spTree>
    <p:extLst>
      <p:ext uri="{BB962C8B-B14F-4D97-AF65-F5344CB8AC3E}">
        <p14:creationId xmlns:p14="http://schemas.microsoft.com/office/powerpoint/2010/main" val="76483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CPU-Based Sequential Implementation</a:t>
            </a:r>
            <a:endParaRPr lang="en-US" dirty="0"/>
          </a:p>
        </p:txBody>
      </p:sp>
      <p:sp>
        <p:nvSpPr>
          <p:cNvPr id="3" name="Content Placeholder 2"/>
          <p:cNvSpPr>
            <a:spLocks noGrp="1"/>
          </p:cNvSpPr>
          <p:nvPr>
            <p:ph idx="1"/>
          </p:nvPr>
        </p:nvSpPr>
        <p:spPr>
          <a:xfrm>
            <a:off x="334434" y="2143125"/>
            <a:ext cx="7171266" cy="3723172"/>
          </a:xfrm>
        </p:spPr>
        <p:txBody>
          <a:bodyPr/>
          <a:lstStyle/>
          <a:p>
            <a:r>
              <a:rPr lang="en-US" dirty="0" smtClean="0"/>
              <a:t>The Order-independent </a:t>
            </a:r>
            <a:r>
              <a:rPr lang="en-US" dirty="0"/>
              <a:t>algorithm improves the quality of the algorithm’s generated output by operating the synthesis through multiresolution pyramids. </a:t>
            </a:r>
            <a:endParaRPr lang="en-US" dirty="0" smtClean="0"/>
          </a:p>
          <a:p>
            <a:r>
              <a:rPr lang="en-US" dirty="0" smtClean="0"/>
              <a:t>The </a:t>
            </a:r>
            <a:r>
              <a:rPr lang="en-US" dirty="0"/>
              <a:t>multiresolution strategy allows a bottom-up, hierarchical representation of images, through which we are able to filter and extract features of convoluted images and apply them to the consecutive output. </a:t>
            </a:r>
            <a:endParaRPr lang="en-US" dirty="0" smtClean="0"/>
          </a:p>
          <a:p>
            <a:r>
              <a:rPr lang="en-US" dirty="0" smtClean="0"/>
              <a:t>On </a:t>
            </a:r>
            <a:r>
              <a:rPr lang="en-US" dirty="0"/>
              <a:t>each pyramid level, we choose pixels for the synthesis from the input pixels in the sample that share the highest neighborhood resemblance.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8071" y="4370333"/>
            <a:ext cx="3188978" cy="16747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1297459" y="15620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700" y="1615026"/>
            <a:ext cx="3325964" cy="17723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623314" y="3670412"/>
            <a:ext cx="4084982" cy="461665"/>
          </a:xfrm>
          <a:prstGeom prst="rect">
            <a:avLst/>
          </a:prstGeom>
          <a:noFill/>
        </p:spPr>
        <p:txBody>
          <a:bodyPr wrap="square" rtlCol="0">
            <a:spAutoFit/>
          </a:bodyPr>
          <a:lstStyle/>
          <a:p>
            <a:r>
              <a:rPr lang="en-US" sz="1200" b="1" dirty="0" smtClean="0"/>
              <a:t>Figure 2. </a:t>
            </a:r>
            <a:r>
              <a:rPr lang="en-US" sz="1200" b="1" dirty="0"/>
              <a:t>A three-level pyramid level synthesis, with the synthesis proceeding with decreasing order.</a:t>
            </a:r>
            <a:r>
              <a:rPr lang="en-US" sz="1200" b="1" dirty="0" smtClean="0">
                <a:effectLst/>
              </a:rPr>
              <a:t> </a:t>
            </a:r>
            <a:endParaRPr lang="en-US" sz="1200" b="1" dirty="0"/>
          </a:p>
        </p:txBody>
      </p:sp>
      <p:sp>
        <p:nvSpPr>
          <p:cNvPr id="9" name="TextBox 8"/>
          <p:cNvSpPr txBox="1"/>
          <p:nvPr/>
        </p:nvSpPr>
        <p:spPr>
          <a:xfrm>
            <a:off x="7126191" y="6195572"/>
            <a:ext cx="4084982" cy="461665"/>
          </a:xfrm>
          <a:prstGeom prst="rect">
            <a:avLst/>
          </a:prstGeom>
          <a:noFill/>
        </p:spPr>
        <p:txBody>
          <a:bodyPr wrap="square" rtlCol="0">
            <a:spAutoFit/>
          </a:bodyPr>
          <a:lstStyle/>
          <a:p>
            <a:r>
              <a:rPr lang="en-US" sz="1200" b="1" dirty="0" smtClean="0"/>
              <a:t>Figure 3. </a:t>
            </a:r>
            <a:r>
              <a:rPr lang="en-US" sz="1200" b="1" dirty="0"/>
              <a:t>Pixel sampling from the input with sample size of 7 and neighborhood size of 3.</a:t>
            </a:r>
          </a:p>
        </p:txBody>
      </p:sp>
    </p:spTree>
    <p:extLst>
      <p:ext uri="{BB962C8B-B14F-4D97-AF65-F5344CB8AC3E}">
        <p14:creationId xmlns:p14="http://schemas.microsoft.com/office/powerpoint/2010/main" val="978679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CPU Solution</a:t>
            </a:r>
            <a:endParaRPr lang="en-US" dirty="0"/>
          </a:p>
        </p:txBody>
      </p:sp>
      <p:sp>
        <p:nvSpPr>
          <p:cNvPr id="3" name="Content Placeholder 2"/>
          <p:cNvSpPr>
            <a:spLocks noGrp="1"/>
          </p:cNvSpPr>
          <p:nvPr>
            <p:ph idx="1"/>
          </p:nvPr>
        </p:nvSpPr>
        <p:spPr/>
        <p:txBody>
          <a:bodyPr/>
          <a:lstStyle/>
          <a:p>
            <a:r>
              <a:rPr lang="en-US" dirty="0" smtClean="0"/>
              <a:t>The efficiency of CPU implementation is low since the pixel sampling, SSD calculation and selection takes extremely long time, since all the target pixels are operated through a scan-line order, and there are several iterations of thousands of pixels calculations on each level. </a:t>
            </a:r>
          </a:p>
          <a:p>
            <a:r>
              <a:rPr lang="en-US" dirty="0" smtClean="0"/>
              <a:t>It takes 30 minutes to produce a 400*400 pixel output texture from a 100*100 input pixel.</a:t>
            </a:r>
            <a:endParaRPr lang="en-US" dirty="0"/>
          </a:p>
        </p:txBody>
      </p:sp>
    </p:spTree>
    <p:extLst>
      <p:ext uri="{BB962C8B-B14F-4D97-AF65-F5344CB8AC3E}">
        <p14:creationId xmlns:p14="http://schemas.microsoft.com/office/powerpoint/2010/main" val="1800670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GPU-Based Implementation</a:t>
            </a:r>
          </a:p>
        </p:txBody>
      </p:sp>
      <p:sp>
        <p:nvSpPr>
          <p:cNvPr id="4" name="TextBox 3"/>
          <p:cNvSpPr txBox="1"/>
          <p:nvPr/>
        </p:nvSpPr>
        <p:spPr>
          <a:xfrm>
            <a:off x="677334" y="2548890"/>
            <a:ext cx="4519506" cy="3139321"/>
          </a:xfrm>
          <a:prstGeom prst="rect">
            <a:avLst/>
          </a:prstGeom>
          <a:noFill/>
        </p:spPr>
        <p:txBody>
          <a:bodyPr wrap="square" rtlCol="0">
            <a:spAutoFit/>
          </a:bodyPr>
          <a:lstStyle/>
          <a:p>
            <a:pPr marL="285750" indent="-285750">
              <a:buFont typeface="Arial" charset="0"/>
              <a:buChar char="•"/>
            </a:pPr>
            <a:r>
              <a:rPr lang="en-US" dirty="0" smtClean="0"/>
              <a:t>SIMD (Single Instruction Multiple Data)</a:t>
            </a:r>
          </a:p>
          <a:p>
            <a:pPr marL="285750" indent="-285750">
              <a:buFont typeface="Arial" charset="0"/>
              <a:buChar char="•"/>
            </a:pPr>
            <a:endParaRPr lang="en-US" dirty="0" smtClean="0"/>
          </a:p>
          <a:p>
            <a:pPr marL="285750" indent="-285750">
              <a:buFont typeface="Arial" charset="0"/>
              <a:buChar char="•"/>
            </a:pPr>
            <a:endParaRPr lang="en-US" dirty="0" smtClean="0"/>
          </a:p>
          <a:p>
            <a:pPr marL="285750" indent="-285750">
              <a:buFont typeface="Arial" charset="0"/>
              <a:buChar char="•"/>
            </a:pPr>
            <a:endParaRPr lang="en-US" dirty="0" smtClean="0"/>
          </a:p>
          <a:p>
            <a:pPr marL="285750" indent="-285750">
              <a:buFont typeface="Arial" charset="0"/>
              <a:buChar char="•"/>
            </a:pPr>
            <a:r>
              <a:rPr lang="en-US" dirty="0" smtClean="0"/>
              <a:t>Shared Memory for increased data access </a:t>
            </a:r>
            <a:r>
              <a:rPr lang="en-US" dirty="0" smtClean="0"/>
              <a:t>speed within </a:t>
            </a:r>
            <a:r>
              <a:rPr lang="en-US" dirty="0" smtClean="0"/>
              <a:t>block</a:t>
            </a:r>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r>
              <a:rPr lang="en-US" dirty="0" smtClean="0"/>
              <a:t>Avoid transferring data across host and device</a:t>
            </a:r>
          </a:p>
        </p:txBody>
      </p:sp>
      <p:sp>
        <p:nvSpPr>
          <p:cNvPr id="5" name="TextBox 4"/>
          <p:cNvSpPr txBox="1"/>
          <p:nvPr/>
        </p:nvSpPr>
        <p:spPr>
          <a:xfrm>
            <a:off x="6126480" y="2548890"/>
            <a:ext cx="4328160" cy="4801314"/>
          </a:xfrm>
          <a:prstGeom prst="rect">
            <a:avLst/>
          </a:prstGeom>
          <a:noFill/>
        </p:spPr>
        <p:txBody>
          <a:bodyPr wrap="square" rtlCol="0">
            <a:spAutoFit/>
          </a:bodyPr>
          <a:lstStyle/>
          <a:p>
            <a:pPr marL="285750" indent="-285750">
              <a:buFont typeface="Arial" charset="0"/>
              <a:buChar char="•"/>
            </a:pPr>
            <a:r>
              <a:rPr lang="en-US" dirty="0" smtClean="0"/>
              <a:t>Designate each thread to perform an independent pixel SSD calculation and selection</a:t>
            </a:r>
          </a:p>
          <a:p>
            <a:pPr marL="285750" indent="-285750">
              <a:buFont typeface="Arial" charset="0"/>
              <a:buChar char="•"/>
            </a:pPr>
            <a:endParaRPr lang="en-US" dirty="0" smtClean="0"/>
          </a:p>
          <a:p>
            <a:pPr marL="285750" indent="-285750">
              <a:buFont typeface="Arial" charset="0"/>
              <a:buChar char="•"/>
            </a:pPr>
            <a:r>
              <a:rPr lang="en-US" dirty="0" smtClean="0"/>
              <a:t>Cached the input candidate pixels in the shared memory since they are access repeated by all threads during synthesis</a:t>
            </a:r>
          </a:p>
          <a:p>
            <a:pPr marL="285750" indent="-285750">
              <a:buFont typeface="Arial" charset="0"/>
              <a:buChar char="•"/>
            </a:pPr>
            <a:endParaRPr lang="en-US" dirty="0"/>
          </a:p>
          <a:p>
            <a:pPr marL="285750" indent="-285750">
              <a:buFont typeface="Arial" charset="0"/>
              <a:buChar char="•"/>
            </a:pPr>
            <a:r>
              <a:rPr lang="en-US" dirty="0" smtClean="0"/>
              <a:t>Implement kernel functions for random noise initialization, texture bilinear rescaling, box filtering on device</a:t>
            </a:r>
          </a:p>
          <a:p>
            <a:pPr marL="285750" indent="-285750">
              <a:buFont typeface="Arial" charset="0"/>
              <a:buChar char="•"/>
            </a:pPr>
            <a:endParaRPr lang="en-US" dirty="0" smtClean="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a:p>
        </p:txBody>
      </p:sp>
      <p:sp>
        <p:nvSpPr>
          <p:cNvPr id="6" name="TextBox 5"/>
          <p:cNvSpPr txBox="1"/>
          <p:nvPr/>
        </p:nvSpPr>
        <p:spPr>
          <a:xfrm>
            <a:off x="677334" y="1561068"/>
            <a:ext cx="3727026" cy="369332"/>
          </a:xfrm>
          <a:prstGeom prst="rect">
            <a:avLst/>
          </a:prstGeom>
          <a:noFill/>
        </p:spPr>
        <p:txBody>
          <a:bodyPr wrap="square" rtlCol="0">
            <a:spAutoFit/>
          </a:bodyPr>
          <a:lstStyle/>
          <a:p>
            <a:r>
              <a:rPr lang="en-US" dirty="0" smtClean="0"/>
              <a:t>Characteristic of CUDA Program</a:t>
            </a:r>
            <a:endParaRPr lang="en-US" dirty="0"/>
          </a:p>
        </p:txBody>
      </p:sp>
      <p:sp>
        <p:nvSpPr>
          <p:cNvPr id="8" name="TextBox 7"/>
          <p:cNvSpPr txBox="1"/>
          <p:nvPr/>
        </p:nvSpPr>
        <p:spPr>
          <a:xfrm>
            <a:off x="6431280" y="1561068"/>
            <a:ext cx="3718560" cy="369332"/>
          </a:xfrm>
          <a:prstGeom prst="rect">
            <a:avLst/>
          </a:prstGeom>
          <a:noFill/>
        </p:spPr>
        <p:txBody>
          <a:bodyPr wrap="square" rtlCol="0">
            <a:spAutoFit/>
          </a:bodyPr>
          <a:lstStyle/>
          <a:p>
            <a:r>
              <a:rPr lang="en-US" dirty="0" smtClean="0"/>
              <a:t>Texture Synthesis Solution</a:t>
            </a:r>
            <a:endParaRPr lang="en-US" dirty="0"/>
          </a:p>
        </p:txBody>
      </p:sp>
    </p:spTree>
    <p:extLst>
      <p:ext uri="{BB962C8B-B14F-4D97-AF65-F5344CB8AC3E}">
        <p14:creationId xmlns:p14="http://schemas.microsoft.com/office/powerpoint/2010/main" val="1872549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GPU-Based Implementation</a:t>
            </a:r>
            <a:endParaRPr lang="en-US" dirty="0"/>
          </a:p>
        </p:txBody>
      </p:sp>
      <p:sp>
        <p:nvSpPr>
          <p:cNvPr id="3" name="Content Placeholder 2"/>
          <p:cNvSpPr>
            <a:spLocks noGrp="1"/>
          </p:cNvSpPr>
          <p:nvPr>
            <p:ph idx="1"/>
          </p:nvPr>
        </p:nvSpPr>
        <p:spPr>
          <a:xfrm>
            <a:off x="677334" y="1599341"/>
            <a:ext cx="9320106" cy="3880773"/>
          </a:xfrm>
        </p:spPr>
        <p:txBody>
          <a:bodyPr/>
          <a:lstStyle/>
          <a:p>
            <a:r>
              <a:rPr lang="en-US" dirty="0" smtClean="0"/>
              <a:t>CPU: Apply </a:t>
            </a:r>
            <a:r>
              <a:rPr lang="en-US" dirty="0" err="1" smtClean="0"/>
              <a:t>OpenCV</a:t>
            </a:r>
            <a:r>
              <a:rPr lang="en-US" dirty="0" smtClean="0"/>
              <a:t> for pre-processing and post-processing of the texture image</a:t>
            </a:r>
          </a:p>
          <a:p>
            <a:r>
              <a:rPr lang="en-US" dirty="0" smtClean="0"/>
              <a:t>GPU: Responsible for launching different kernels on device for texture synthesis</a:t>
            </a:r>
            <a:endParaRPr 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413760"/>
            <a:ext cx="6751320" cy="24473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322286" y="5861114"/>
            <a:ext cx="5002347" cy="276999"/>
          </a:xfrm>
          <a:prstGeom prst="rect">
            <a:avLst/>
          </a:prstGeom>
          <a:noFill/>
        </p:spPr>
        <p:txBody>
          <a:bodyPr wrap="square" rtlCol="0">
            <a:spAutoFit/>
          </a:bodyPr>
          <a:lstStyle/>
          <a:p>
            <a:r>
              <a:rPr lang="en-US" sz="1200" b="1" dirty="0" smtClean="0"/>
              <a:t>Figure 4. </a:t>
            </a:r>
            <a:r>
              <a:rPr lang="en-US" sz="1200" b="1" dirty="0"/>
              <a:t>Working flow of the GPU synthesis implementation</a:t>
            </a:r>
            <a:r>
              <a:rPr lang="en-US" sz="1200" b="1" dirty="0" smtClean="0">
                <a:effectLst/>
              </a:rPr>
              <a:t> </a:t>
            </a:r>
            <a:endParaRPr lang="en-US" sz="1200" b="1" dirty="0"/>
          </a:p>
        </p:txBody>
      </p:sp>
    </p:spTree>
    <p:extLst>
      <p:ext uri="{BB962C8B-B14F-4D97-AF65-F5344CB8AC3E}">
        <p14:creationId xmlns:p14="http://schemas.microsoft.com/office/powerpoint/2010/main" val="1089087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235"/>
            <a:ext cx="8596668" cy="1320800"/>
          </a:xfrm>
        </p:spPr>
        <p:txBody>
          <a:bodyPr/>
          <a:lstStyle/>
          <a:p>
            <a:r>
              <a:rPr lang="en-US" dirty="0" smtClean="0"/>
              <a:t>Result Texture</a:t>
            </a:r>
            <a:endParaRPr 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885" y="1326066"/>
            <a:ext cx="6234178" cy="42788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4000" y="5838414"/>
            <a:ext cx="5892063" cy="276999"/>
          </a:xfrm>
          <a:prstGeom prst="rect">
            <a:avLst/>
          </a:prstGeom>
          <a:noFill/>
        </p:spPr>
        <p:txBody>
          <a:bodyPr wrap="square" rtlCol="0">
            <a:spAutoFit/>
          </a:bodyPr>
          <a:lstStyle/>
          <a:p>
            <a:r>
              <a:rPr lang="en-US" sz="1200" b="1" dirty="0" smtClean="0"/>
              <a:t>Figure 5. </a:t>
            </a:r>
            <a:r>
              <a:rPr lang="en-US" sz="1200" b="1" dirty="0"/>
              <a:t>Texture synthesis results after three levels of GPU implementation</a:t>
            </a:r>
            <a:r>
              <a:rPr lang="en-US" sz="1200" b="1" dirty="0" smtClean="0">
                <a:effectLst/>
              </a:rPr>
              <a:t> </a:t>
            </a:r>
            <a:endParaRPr lang="en-US" sz="1200" b="1" dirty="0"/>
          </a:p>
        </p:txBody>
      </p:sp>
    </p:spTree>
    <p:extLst>
      <p:ext uri="{BB962C8B-B14F-4D97-AF65-F5344CB8AC3E}">
        <p14:creationId xmlns:p14="http://schemas.microsoft.com/office/powerpoint/2010/main" val="112268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620952"/>
            <a:ext cx="9304866" cy="1320800"/>
          </a:xfrm>
        </p:spPr>
        <p:txBody>
          <a:bodyPr>
            <a:normAutofit/>
          </a:bodyPr>
          <a:lstStyle/>
          <a:p>
            <a:r>
              <a:rPr lang="en-US" sz="3300" dirty="0" smtClean="0"/>
              <a:t>CPU VS GPU Implementation Timing Comparison</a:t>
            </a:r>
            <a:endParaRPr lang="en-US" sz="3300" dirty="0"/>
          </a:p>
        </p:txBody>
      </p:sp>
      <p:sp>
        <p:nvSpPr>
          <p:cNvPr id="4" name="Rectangle 2"/>
          <p:cNvSpPr>
            <a:spLocks noChangeArrowheads="1"/>
          </p:cNvSpPr>
          <p:nvPr/>
        </p:nvSpPr>
        <p:spPr bwMode="auto">
          <a:xfrm>
            <a:off x="3781168" y="8643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 descr="../759--JerryHu1994/Project/timings/plo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848" y="1381269"/>
            <a:ext cx="6216272" cy="40856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86120" y="5706749"/>
            <a:ext cx="6013000" cy="461665"/>
          </a:xfrm>
          <a:prstGeom prst="rect">
            <a:avLst/>
          </a:prstGeom>
          <a:noFill/>
        </p:spPr>
        <p:txBody>
          <a:bodyPr wrap="square" rtlCol="0">
            <a:spAutoFit/>
          </a:bodyPr>
          <a:lstStyle/>
          <a:p>
            <a:r>
              <a:rPr lang="en-US" sz="1200" b="1" dirty="0" smtClean="0"/>
              <a:t>Figure 6. </a:t>
            </a:r>
            <a:r>
              <a:rPr lang="en-US" sz="1200" b="1" dirty="0"/>
              <a:t>Runtime comparison between GPU and CPU implementation of synthesis</a:t>
            </a:r>
            <a:r>
              <a:rPr lang="en-US" sz="1200" b="1" dirty="0" smtClean="0">
                <a:effectLst/>
              </a:rPr>
              <a:t> </a:t>
            </a:r>
            <a:endParaRPr lang="en-US" sz="1200" b="1" dirty="0"/>
          </a:p>
        </p:txBody>
      </p:sp>
    </p:spTree>
    <p:extLst>
      <p:ext uri="{BB962C8B-B14F-4D97-AF65-F5344CB8AC3E}">
        <p14:creationId xmlns:p14="http://schemas.microsoft.com/office/powerpoint/2010/main" val="12874638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1482</TotalTime>
  <Words>488</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Trebuchet MS</vt:lpstr>
      <vt:lpstr>Wingdings 3</vt:lpstr>
      <vt:lpstr>Arial</vt:lpstr>
      <vt:lpstr>Facet</vt:lpstr>
      <vt:lpstr>GPU Implementation of Order-Independent Pixel-based Texture Synthesis</vt:lpstr>
      <vt:lpstr>What is Texture Synthesis ?</vt:lpstr>
      <vt:lpstr>Motivation Behind</vt:lpstr>
      <vt:lpstr>CPU-Based Sequential Implementation</vt:lpstr>
      <vt:lpstr>Limitation of CPU Solution</vt:lpstr>
      <vt:lpstr>GPU-Based Implementation</vt:lpstr>
      <vt:lpstr>GPU-Based Implementation</vt:lpstr>
      <vt:lpstr>Result Texture</vt:lpstr>
      <vt:lpstr>CPU VS GPU Implementation Timing Comparison</vt:lpstr>
      <vt:lpstr>GPU-Based Implementation Scaling Analysis</vt:lpstr>
      <vt:lpstr>Thanks for the semester </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Jieru Hu</dc:creator>
  <cp:lastModifiedBy>Jieru Hu</cp:lastModifiedBy>
  <cp:revision>29</cp:revision>
  <dcterms:created xsi:type="dcterms:W3CDTF">2017-12-19T05:18:31Z</dcterms:created>
  <dcterms:modified xsi:type="dcterms:W3CDTF">2017-12-20T14:34:53Z</dcterms:modified>
</cp:coreProperties>
</file>