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3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61" r:id="rId4"/>
    <p:sldMasterId id="2147483663" r:id="rId5"/>
    <p:sldMasterId id="2147483675" r:id="rId6"/>
    <p:sldMasterId id="2147483677" r:id="rId7"/>
    <p:sldMasterId id="2147483679" r:id="rId8"/>
    <p:sldMasterId id="2147483681" r:id="rId9"/>
    <p:sldMasterId id="2147483683" r:id="rId10"/>
    <p:sldMasterId id="2147483685" r:id="rId11"/>
    <p:sldMasterId id="2147483687" r:id="rId12"/>
    <p:sldMasterId id="2147483689" r:id="rId13"/>
    <p:sldMasterId id="2147483691" r:id="rId14"/>
    <p:sldMasterId id="2147483693" r:id="rId15"/>
    <p:sldMasterId id="2147483695" r:id="rId16"/>
    <p:sldMasterId id="2147483697" r:id="rId17"/>
    <p:sldMasterId id="2147483699" r:id="rId18"/>
    <p:sldMasterId id="2147483701" r:id="rId19"/>
  </p:sldMasterIdLst>
  <p:notesMasterIdLst>
    <p:notesMasterId r:id="rId21"/>
  </p:notesMasterIdLst>
  <p:handoutMasterIdLst>
    <p:handoutMasterId r:id="rId49"/>
  </p:handoutMasterIdLst>
  <p:sldIdLst>
    <p:sldId id="262" r:id="rId20"/>
    <p:sldId id="261" r:id="rId22"/>
    <p:sldId id="260" r:id="rId23"/>
    <p:sldId id="273" r:id="rId24"/>
    <p:sldId id="275" r:id="rId25"/>
    <p:sldId id="271" r:id="rId26"/>
    <p:sldId id="263" r:id="rId27"/>
    <p:sldId id="264" r:id="rId28"/>
    <p:sldId id="266" r:id="rId29"/>
    <p:sldId id="265" r:id="rId30"/>
    <p:sldId id="267" r:id="rId31"/>
    <p:sldId id="268" r:id="rId32"/>
    <p:sldId id="269" r:id="rId33"/>
    <p:sldId id="301" r:id="rId34"/>
    <p:sldId id="294" r:id="rId35"/>
    <p:sldId id="295" r:id="rId36"/>
    <p:sldId id="296" r:id="rId37"/>
    <p:sldId id="309" r:id="rId38"/>
    <p:sldId id="297" r:id="rId39"/>
    <p:sldId id="298" r:id="rId40"/>
    <p:sldId id="308" r:id="rId41"/>
    <p:sldId id="300" r:id="rId42"/>
    <p:sldId id="276" r:id="rId43"/>
    <p:sldId id="274" r:id="rId44"/>
    <p:sldId id="310" r:id="rId45"/>
    <p:sldId id="311" r:id="rId46"/>
    <p:sldId id="312" r:id="rId47"/>
    <p:sldId id="272" r:id="rId4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哒哒 熊猫" initials="哒哒" lastIdx="1" clrIdx="0"/>
  <p:cmAuthor id="2" name="kingsoft" initials="k" lastIdx="1" clrIdx="1"/>
  <p:cmAuthor id="835968816" name="充要条件" initials="充"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handoutMaster" Target="handoutMasters/handoutMaster1.xml"/><Relationship Id="rId48" Type="http://schemas.openxmlformats.org/officeDocument/2006/relationships/slide" Target="slides/slide28.xml"/><Relationship Id="rId47" Type="http://schemas.openxmlformats.org/officeDocument/2006/relationships/slide" Target="slides/slide27.xml"/><Relationship Id="rId46" Type="http://schemas.openxmlformats.org/officeDocument/2006/relationships/slide" Target="slides/slide26.xml"/><Relationship Id="rId45" Type="http://schemas.openxmlformats.org/officeDocument/2006/relationships/slide" Target="slides/slide25.xml"/><Relationship Id="rId44" Type="http://schemas.openxmlformats.org/officeDocument/2006/relationships/slide" Target="slides/slide24.xml"/><Relationship Id="rId43" Type="http://schemas.openxmlformats.org/officeDocument/2006/relationships/slide" Target="slides/slide23.xml"/><Relationship Id="rId42" Type="http://schemas.openxmlformats.org/officeDocument/2006/relationships/slide" Target="slides/slide22.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slide" Target="slides/slide6.xml"/><Relationship Id="rId25" Type="http://schemas.openxmlformats.org/officeDocument/2006/relationships/slide" Target="slides/slide5.xml"/><Relationship Id="rId24" Type="http://schemas.openxmlformats.org/officeDocument/2006/relationships/slide" Target="slides/slide4.xml"/><Relationship Id="rId23" Type="http://schemas.openxmlformats.org/officeDocument/2006/relationships/slide" Target="slides/slide3.xml"/><Relationship Id="rId22" Type="http://schemas.openxmlformats.org/officeDocument/2006/relationships/slide" Target="slides/slide2.xml"/><Relationship Id="rId21" Type="http://schemas.openxmlformats.org/officeDocument/2006/relationships/notesMaster" Target="notesMasters/notesMaster1.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835968816" dt="2024-12-25T22:07:33.901" idx="2">
    <p:pos x="3362" y="2247"/>
    <p:text>我们自己做到BWO就是捕猎行为的模拟，DO和MGO则是更像迁徙模式，更注重探索整个函数空间</p:text>
  </p:cm>
</p:cmLst>
</file>

<file path=ppt/comments/comment2.xml><?xml version="1.0" encoding="utf-8"?>
<p:cmLst xmlns:a="http://schemas.openxmlformats.org/drawingml/2006/main" xmlns:r="http://schemas.openxmlformats.org/officeDocument/2006/relationships" xmlns:p="http://schemas.openxmlformats.org/presentationml/2006/main">
  <p:cm authorId="835968816" dt="2024-12-25T22:14:35.460" idx="3">
    <p:pos x="5539" y="1786"/>
    <p:text>要理解这个适应度，我觉得用偏差值这个词会更应景一点，我们使用各种算法模型最根本的目的就是得到真实值和预测值，而真实值和预测值之间的偏差当然是越小越好。这时我们就会使用代价函数来评估真实值和目标值之间的差值，常用的代价函数有方差函数，（画一个图），但是现实问题肯定不会这么简单，因此我们会面临很多复杂了代价函数，面对这些复杂函数求极值的问题就是各种算法的一个目标。</p:text>
  </p:cm>
</p:cmLst>
</file>

<file path=ppt/comments/comment3.xml><?xml version="1.0" encoding="utf-8"?>
<p:cmLst xmlns:a="http://schemas.openxmlformats.org/drawingml/2006/main" xmlns:r="http://schemas.openxmlformats.org/officeDocument/2006/relationships" xmlns:p="http://schemas.openxmlformats.org/presentationml/2006/main">
  <p:cm authorId="835968816" dt="2024-12-25T23:30:34.594" idx="5">
    <p:pos x="1184" y="2583"/>
    <p:text>其实Levy飞行函数和鲸群的种群行为之间的关联并不大，引入这个函数的目的只是为了增强函数的收敛性。</p:text>
  </p:cm>
</p:cmLst>
</file>

<file path=ppt/comments/comment4.xml><?xml version="1.0" encoding="utf-8"?>
<p:cmLst xmlns:a="http://schemas.openxmlformats.org/drawingml/2006/main" xmlns:r="http://schemas.openxmlformats.org/officeDocument/2006/relationships" xmlns:p="http://schemas.openxmlformats.org/presentationml/2006/main">
  <p:cm authorId="835968816" dt="2024-12-25T22:06:06.775" idx="1">
    <p:pos x="3675" y="1794"/>
    <p:text>1. 在巡游阶段位置的更新全部依赖于随机数的生成，我们都知道random方法生成的随机数不是真正的随机数，而是伪随机数，因此可能不能很好的遍历整个函数空间，无法找到最优解，
2. 我们自己在测试算法性能的时候就会发现，得到的全集最优解没有一次是一样的，就想抽老虎机一样，这也是因为在算法中使用了随机数的原因，导致算法的性能不稳定。</p:text>
  </p:cm>
</p:cmLst>
</file>

<file path=ppt/comments/comment5.xml><?xml version="1.0" encoding="utf-8"?>
<p:cmLst xmlns:a="http://schemas.openxmlformats.org/drawingml/2006/main" xmlns:r="http://schemas.openxmlformats.org/officeDocument/2006/relationships" xmlns:p="http://schemas.openxmlformats.org/presentationml/2006/main">
  <p:cm authorId="835968816" dt="2024-12-25T22:44:21.885" idx="4">
    <p:pos x="2288" y="2246"/>
    <p:text>为了解决BWO算法在第一阶段探索阶段的全局搜索能力不足的问题，我们引入了其他算法的第一阶段进行替换，希望可以加强BWO的全局搜索能力，同时我们对比了不同算法的勘探阶段，也就是替换BWO的捕食阶段，但是因为BWO的捕食阶段引入的最佳个体和最佳位置作为迭代的导向，其他的算法的收敛能力都不如BWO的捕食阶段，但是我们依然做了替换作为原版BWO的对照。</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2.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3.png"/><Relationship Id="rId2" Type="http://schemas.openxmlformats.org/officeDocument/2006/relationships/tags" Target="../tags/tag31.xml"/><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1.jpeg"/><Relationship Id="rId2" Type="http://schemas.openxmlformats.org/officeDocument/2006/relationships/tags" Target="../tags/tag50.xml"/><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jpeg"/><Relationship Id="rId2" Type="http://schemas.openxmlformats.org/officeDocument/2006/relationships/tags" Target="../tags/tag102.xml"/><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1.jpeg"/><Relationship Id="rId2" Type="http://schemas.openxmlformats.org/officeDocument/2006/relationships/tags" Target="../tags/tag130.xml"/><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image" Target="../media/image1.jpeg"/><Relationship Id="rId2" Type="http://schemas.openxmlformats.org/officeDocument/2006/relationships/tags" Target="../tags/tag184.xml"/><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image" Target="../media/image1.jpeg"/><Relationship Id="rId2" Type="http://schemas.openxmlformats.org/officeDocument/2006/relationships/tags" Target="../tags/tag225.xml"/><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slideMaster" Target="../slideMasters/slideMaster1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1365" cy="6857365"/>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8" name="图片 7" descr="目录页背景"/>
          <p:cNvPicPr>
            <a:picLocks noChangeAspect="1"/>
          </p:cNvPicPr>
          <p:nvPr userDrawn="1">
            <p:custDataLst>
              <p:tags r:id="rId3"/>
            </p:custDataLst>
          </p:nvPr>
        </p:nvPicPr>
        <p:blipFill>
          <a:blip r:embed="rId4">
            <a:alphaModFix amt="80000"/>
          </a:blip>
          <a:stretch>
            <a:fillRect/>
          </a:stretch>
        </p:blipFill>
        <p:spPr>
          <a:xfrm>
            <a:off x="0" y="0"/>
            <a:ext cx="12192000" cy="6857365"/>
          </a:xfrm>
          <a:prstGeom prst="rect">
            <a:avLst/>
          </a:prstGeom>
        </p:spPr>
      </p:pic>
      <p:sp>
        <p:nvSpPr>
          <p:cNvPr id="6" name="标题"/>
          <p:cNvSpPr txBox="1">
            <a:spLocks noGrp="1"/>
          </p:cNvSpPr>
          <p:nvPr>
            <p:ph type="title" idx="1" hasCustomPrompt="1"/>
            <p:custDataLst>
              <p:tags r:id="rId5"/>
            </p:custDataLst>
          </p:nvPr>
        </p:nvSpPr>
        <p:spPr>
          <a:xfrm>
            <a:off x="9418320" y="742315"/>
            <a:ext cx="1714500" cy="1206500"/>
          </a:xfrm>
          <a:prstGeom prst="rect">
            <a:avLst/>
          </a:prstGeom>
          <a:noFill/>
        </p:spPr>
        <p:txBody>
          <a:bodyPr wrap="square" lIns="0" tIns="152400" rIns="0" bIns="0" rtlCol="0" anchor="ctr" anchorCtr="0">
            <a:normAutofit/>
          </a:bodyPr>
          <a:lstStyle>
            <a:lvl1pPr marL="0" marR="0" algn="r" defTabSz="914400" rtl="0" eaLnBrk="1" fontAlgn="auto" latinLnBrk="0" hangingPunct="1">
              <a:lnSpc>
                <a:spcPct val="100000"/>
              </a:lnSpc>
              <a:buClrTx/>
              <a:buSzTx/>
              <a:buFontTx/>
              <a:buNone/>
              <a:defRPr kumimoji="0" lang="zh-CN" altLang="en-US" sz="6000" b="0" i="0" u="none" strike="noStrike" kern="1200" cap="none" spc="0" normalizeH="0" baseline="0" noProof="1" dirty="0">
                <a:gradFill>
                  <a:gsLst>
                    <a:gs pos="0">
                      <a:schemeClr val="accent1"/>
                    </a:gs>
                    <a:gs pos="56000">
                      <a:schemeClr val="accent5">
                        <a:alpha val="100000"/>
                      </a:schemeClr>
                    </a:gs>
                    <a:gs pos="78000">
                      <a:schemeClr val="accent3">
                        <a:lumMod val="40000"/>
                        <a:lumOff val="60000"/>
                      </a:schemeClr>
                    </a:gs>
                    <a:gs pos="100000">
                      <a:schemeClr val="accent3">
                        <a:alpha val="100000"/>
                      </a:schemeClr>
                    </a:gs>
                  </a:gsLst>
                  <a:lin ang="0" scaled="0"/>
                </a:gradFill>
                <a:latin typeface="+mj-lt"/>
                <a:ea typeface="+mj-lt"/>
                <a:cs typeface="MiSans Bold" panose="00000800000000000000" charset="-122"/>
                <a:sym typeface="MiSans" panose="00000500000000000000" charset="-122"/>
              </a:defRPr>
            </a:lvl1pPr>
          </a:lstStyle>
          <a:p>
            <a:pPr lvl="0" algn="r"/>
            <a:r>
              <a:rPr>
                <a:sym typeface="+mn-ea"/>
              </a:rPr>
              <a:t>标题</a:t>
            </a:r>
            <a:endParaRPr>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6" name="图片 25" descr="背景2"/>
          <p:cNvPicPr>
            <a:picLocks noChangeAspect="1"/>
          </p:cNvPicPr>
          <p:nvPr>
            <p:custDataLst>
              <p:tags r:id="rId2"/>
            </p:custDataLst>
          </p:nvPr>
        </p:nvPicPr>
        <p:blipFill>
          <a:blip r:embed="rId3"/>
          <a:stretch>
            <a:fillRect/>
          </a:stretch>
        </p:blipFill>
        <p:spPr>
          <a:xfrm>
            <a:off x="0" y="0"/>
            <a:ext cx="12191365" cy="6857365"/>
          </a:xfrm>
          <a:prstGeom prst="rect">
            <a:avLst/>
          </a:prstGeom>
        </p:spPr>
      </p:pic>
      <p:sp>
        <p:nvSpPr>
          <p:cNvPr id="9" name="副标题"/>
          <p:cNvSpPr txBox="1">
            <a:spLocks noGrp="1"/>
          </p:cNvSpPr>
          <p:nvPr>
            <p:ph type="body" idx="3" hasCustomPrompt="1"/>
            <p:custDataLst>
              <p:tags r:id="rId4"/>
            </p:custDataLst>
          </p:nvPr>
        </p:nvSpPr>
        <p:spPr>
          <a:xfrm>
            <a:off x="1939925" y="2519680"/>
            <a:ext cx="8220710" cy="516890"/>
          </a:xfrm>
          <a:prstGeom prst="rect">
            <a:avLst/>
          </a:prstGeom>
          <a:noFill/>
        </p:spPr>
        <p:txBody>
          <a:bodyPr wrap="square" lIns="0" tIns="0" rIns="0" bIns="0" rtlCol="0" anchor="ctr">
            <a:normAutofit/>
          </a:bodyPr>
          <a:lstStyle>
            <a:lvl1pPr marL="0" marR="0" lvl="0" algn="ctr" defTabSz="914400" rtl="0" eaLnBrk="1" fontAlgn="ctr" latinLnBrk="0" hangingPunct="1">
              <a:lnSpc>
                <a:spcPct val="100000"/>
              </a:lnSpc>
              <a:buClrTx/>
              <a:buSzTx/>
              <a:buFontTx/>
              <a:buNone/>
              <a:defRPr kumimoji="0" sz="1800" b="0" i="0" u="none" strike="noStrike" kern="1200" cap="none" spc="0" normalizeH="0" baseline="0" noProof="1" dirty="0" err="1">
                <a:solidFill>
                  <a:srgbClr val="FFFFFF"/>
                </a:solidFill>
                <a:latin typeface="+mj-ea"/>
                <a:ea typeface="+mj-ea"/>
                <a:cs typeface="MiSans Bold" panose="00000800000000000000" charset="-122"/>
                <a:sym typeface="MiSans" panose="00000500000000000000" charset="-122"/>
              </a:defRPr>
            </a:lvl1pPr>
          </a:lstStyle>
          <a:p>
            <a:pPr lvl="0" algn="ctr" fontAlgn="ctr">
              <a:lnSpc>
                <a:spcPct val="100000"/>
              </a:lnSpc>
            </a:pPr>
            <a:r>
              <a:rPr dirty="0" err="1">
                <a:sym typeface="+mn-ea"/>
              </a:rPr>
              <a:t>单击此处编辑母版副标题样式</a:t>
            </a:r>
            <a:endParaRPr dirty="0">
              <a:sym typeface="+mn-ea"/>
            </a:endParaRPr>
          </a:p>
        </p:txBody>
      </p:sp>
      <p:sp>
        <p:nvSpPr>
          <p:cNvPr id="8" name="标题"/>
          <p:cNvSpPr txBox="1">
            <a:spLocks noGrp="1"/>
          </p:cNvSpPr>
          <p:nvPr>
            <p:ph type="title" idx="2" hasCustomPrompt="1"/>
            <p:custDataLst>
              <p:tags r:id="rId5"/>
            </p:custDataLst>
          </p:nvPr>
        </p:nvSpPr>
        <p:spPr>
          <a:xfrm>
            <a:off x="1939290" y="1014095"/>
            <a:ext cx="8222615" cy="1505585"/>
          </a:xfrm>
          <a:prstGeom prst="rect">
            <a:avLst/>
          </a:prstGeom>
          <a:noFill/>
        </p:spPr>
        <p:txBody>
          <a:bodyPr wrap="square" lIns="0" tIns="0" rIns="0" bIns="0" rtlCol="0" anchor="b" anchorCtr="0">
            <a:normAutofit/>
          </a:bodyPr>
          <a:lstStyle>
            <a:lvl1pPr marL="0" marR="0" lvl="0" algn="ctr" defTabSz="914400" rtl="0" eaLnBrk="1" fontAlgn="ctr" latinLnBrk="0" hangingPunct="1">
              <a:lnSpc>
                <a:spcPct val="100000"/>
              </a:lnSpc>
              <a:buClrTx/>
              <a:buSzTx/>
              <a:buFontTx/>
              <a:buNone/>
              <a:defRPr kumimoji="0" lang="zh-CN" altLang="en-US" sz="5600" b="0" i="0" u="none" strike="noStrike" kern="1200" cap="none" spc="0" normalizeH="0" baseline="0" noProof="1" dirty="0">
                <a:gradFill>
                  <a:gsLst>
                    <a:gs pos="81000">
                      <a:schemeClr val="accent3">
                        <a:lumMod val="40000"/>
                        <a:lumOff val="60000"/>
                      </a:schemeClr>
                    </a:gs>
                    <a:gs pos="0">
                      <a:schemeClr val="accent1"/>
                    </a:gs>
                    <a:gs pos="56000">
                      <a:schemeClr val="accent5"/>
                    </a:gs>
                    <a:gs pos="100000">
                      <a:schemeClr val="accent3"/>
                    </a:gs>
                  </a:gsLst>
                  <a:lin ang="0" scaled="0"/>
                </a:gradFill>
                <a:latin typeface="+mj-ea"/>
                <a:ea typeface="+mj-ea"/>
                <a:cs typeface="MiSans Bold" panose="00000800000000000000" charset="-122"/>
                <a:sym typeface="MiSans" panose="00000500000000000000" charset="-122"/>
              </a:defRPr>
            </a:lvl1pPr>
          </a:lstStyle>
          <a:p>
            <a:pPr lvl="0" algn="ctr" fontAlgn="ctr">
              <a:lnSpc>
                <a:spcPct val="100000"/>
              </a:lnSpc>
            </a:pPr>
            <a:r>
              <a:rPr>
                <a:sym typeface="+mn-ea"/>
              </a:rPr>
              <a:t>单击此处编辑标题</a:t>
            </a:r>
            <a:endParaRPr>
              <a:sym typeface="+mn-ea"/>
            </a:endParaRPr>
          </a:p>
        </p:txBody>
      </p:sp>
      <p:sp>
        <p:nvSpPr>
          <p:cNvPr id="7" name="署名"/>
          <p:cNvSpPr txBox="1">
            <a:spLocks noGrp="1"/>
          </p:cNvSpPr>
          <p:nvPr>
            <p:ph type="body" idx="1" hasCustomPrompt="1"/>
            <p:custDataLst>
              <p:tags r:id="rId6"/>
            </p:custDataLst>
          </p:nvPr>
        </p:nvSpPr>
        <p:spPr>
          <a:xfrm>
            <a:off x="4992052" y="3124200"/>
            <a:ext cx="2117090" cy="454660"/>
          </a:xfrm>
          <a:prstGeom prst="roundRect">
            <a:avLst>
              <a:gd name="adj" fmla="val 50000"/>
            </a:avLst>
          </a:prstGeom>
          <a:noFill/>
          <a:ln>
            <a:gradFill>
              <a:gsLst>
                <a:gs pos="54000">
                  <a:schemeClr val="accent2"/>
                </a:gs>
                <a:gs pos="0">
                  <a:schemeClr val="accent1"/>
                </a:gs>
                <a:gs pos="100000">
                  <a:schemeClr val="accent3"/>
                </a:gs>
              </a:gsLst>
              <a:lin ang="0" scaled="1"/>
            </a:gradFill>
          </a:ln>
        </p:spPr>
        <p:txBody>
          <a:bodyPr wrap="square" lIns="0" tIns="0" rIns="0" bIns="0" rtlCol="0" anchor="ctr" anchorCtr="0">
            <a:normAutofit/>
          </a:bodyPr>
          <a:lstStyle>
            <a:lvl1pPr marL="0" marR="0" algn="ctr" defTabSz="914400" rtl="0" eaLnBrk="1" fontAlgn="ctr" latinLnBrk="0" hangingPunct="1">
              <a:lnSpc>
                <a:spcPct val="100000"/>
              </a:lnSpc>
              <a:buClrTx/>
              <a:buSzTx/>
              <a:buFontTx/>
              <a:buNone/>
              <a:defRPr kumimoji="0" lang="zh-CN" altLang="en-US" sz="1400" b="0" i="0" u="none" strike="noStrike" kern="1200" cap="none" spc="0" normalizeH="0" baseline="0" noProof="1" dirty="0">
                <a:solidFill>
                  <a:srgbClr val="FFFFFF"/>
                </a:solidFill>
                <a:latin typeface="+mj-ea"/>
                <a:ea typeface="+mj-ea"/>
                <a:cs typeface="MiSans Bold" panose="00000800000000000000" charset="-122"/>
                <a:sym typeface="MiSans" panose="00000500000000000000" charset="-122"/>
              </a:defRPr>
            </a:lvl1pPr>
          </a:lstStyle>
          <a:p>
            <a:pPr lvl="0" algn="ctr" fontAlgn="ctr">
              <a:lnSpc>
                <a:spcPct val="100000"/>
              </a:lnSpc>
            </a:pPr>
            <a:r>
              <a:rPr dirty="0">
                <a:sym typeface="+mn-ea"/>
              </a:rPr>
              <a:t>单击此处编辑文本</a:t>
            </a:r>
            <a:endParaRPr dirty="0">
              <a:sym typeface="+mn-ea"/>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8" name="矩形 37"/>
          <p:cNvSpPr/>
          <p:nvPr userDrawn="1">
            <p:custDataLst>
              <p:tags r:id="rId2"/>
            </p:custDataLst>
          </p:nvPr>
        </p:nvSpPr>
        <p:spPr>
          <a:xfrm>
            <a:off x="1202372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4" name="日期占位符 3"/>
          <p:cNvSpPr>
            <a:spLocks noGrp="1"/>
          </p:cNvSpPr>
          <p:nvPr>
            <p:ph type="dt" sz="half" idx="10"/>
            <p:custDataLst>
              <p:tags r:id="rId3"/>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6"/>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7"/>
            </p:custDataLst>
          </p:nvPr>
        </p:nvSpPr>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1365" cy="6857365"/>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8" name="图片 7" descr="目录页背景"/>
          <p:cNvPicPr>
            <a:picLocks noChangeAspect="1"/>
          </p:cNvPicPr>
          <p:nvPr userDrawn="1">
            <p:custDataLst>
              <p:tags r:id="rId3"/>
            </p:custDataLst>
          </p:nvPr>
        </p:nvPicPr>
        <p:blipFill>
          <a:blip r:embed="rId4">
            <a:alphaModFix amt="80000"/>
          </a:blip>
          <a:stretch>
            <a:fillRect/>
          </a:stretch>
        </p:blipFill>
        <p:spPr>
          <a:xfrm>
            <a:off x="0" y="0"/>
            <a:ext cx="12192000" cy="6857365"/>
          </a:xfrm>
          <a:prstGeom prst="rect">
            <a:avLst/>
          </a:prstGeom>
        </p:spPr>
      </p:pic>
      <p:sp>
        <p:nvSpPr>
          <p:cNvPr id="6" name="标题"/>
          <p:cNvSpPr txBox="1">
            <a:spLocks noGrp="1"/>
          </p:cNvSpPr>
          <p:nvPr>
            <p:ph type="title" idx="1" hasCustomPrompt="1"/>
            <p:custDataLst>
              <p:tags r:id="rId5"/>
            </p:custDataLst>
          </p:nvPr>
        </p:nvSpPr>
        <p:spPr>
          <a:xfrm>
            <a:off x="9418320" y="742315"/>
            <a:ext cx="1714500" cy="1206500"/>
          </a:xfrm>
          <a:prstGeom prst="rect">
            <a:avLst/>
          </a:prstGeom>
          <a:noFill/>
        </p:spPr>
        <p:txBody>
          <a:bodyPr wrap="square" lIns="0" tIns="152400" rIns="0" bIns="0" rtlCol="0" anchor="ctr" anchorCtr="0">
            <a:normAutofit/>
          </a:bodyPr>
          <a:lstStyle>
            <a:lvl1pPr marL="0" marR="0" algn="r" defTabSz="914400" rtl="0" eaLnBrk="1" fontAlgn="auto" latinLnBrk="0" hangingPunct="1">
              <a:lnSpc>
                <a:spcPct val="100000"/>
              </a:lnSpc>
              <a:buClrTx/>
              <a:buSzTx/>
              <a:buFontTx/>
              <a:buNone/>
              <a:defRPr kumimoji="0" lang="zh-CN" altLang="en-US" sz="6000" b="0" i="0" u="none" strike="noStrike" kern="1200" cap="none" spc="0" normalizeH="0" baseline="0" noProof="1" dirty="0">
                <a:gradFill>
                  <a:gsLst>
                    <a:gs pos="0">
                      <a:schemeClr val="accent1"/>
                    </a:gs>
                    <a:gs pos="56000">
                      <a:schemeClr val="accent5">
                        <a:alpha val="100000"/>
                      </a:schemeClr>
                    </a:gs>
                    <a:gs pos="78000">
                      <a:schemeClr val="accent3">
                        <a:lumMod val="40000"/>
                        <a:lumOff val="60000"/>
                      </a:schemeClr>
                    </a:gs>
                    <a:gs pos="100000">
                      <a:schemeClr val="accent3">
                        <a:alpha val="100000"/>
                      </a:schemeClr>
                    </a:gs>
                  </a:gsLst>
                  <a:lin ang="0" scaled="0"/>
                </a:gradFill>
                <a:latin typeface="+mj-lt"/>
                <a:ea typeface="+mj-lt"/>
                <a:cs typeface="MiSans Bold" panose="00000800000000000000" charset="-122"/>
                <a:sym typeface="MiSans" panose="00000500000000000000" charset="-122"/>
              </a:defRPr>
            </a:lvl1pPr>
          </a:lstStyle>
          <a:p>
            <a:pPr lvl="0" algn="r"/>
            <a:r>
              <a:rPr>
                <a:sym typeface="+mn-ea"/>
              </a:rPr>
              <a:t>标题</a:t>
            </a:r>
            <a:endParaRPr>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标题和两栏">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7" name="灯片编号占位符 6"/>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6"/>
            </p:custDataLst>
          </p:nvPr>
        </p:nvSpPr>
        <p:spPr>
          <a:xfrm>
            <a:off x="695960" y="1301750"/>
            <a:ext cx="5323840" cy="4875850"/>
          </a:xfrm>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7"/>
            </p:custDataLst>
          </p:nvPr>
        </p:nvSpPr>
        <p:spPr>
          <a:xfrm>
            <a:off x="6172200" y="1301750"/>
            <a:ext cx="5323840" cy="4875850"/>
          </a:xfrm>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标题和比较">
    <p:spTree>
      <p:nvGrpSpPr>
        <p:cNvPr id="1" name=""/>
        <p:cNvGrpSpPr/>
        <p:nvPr/>
      </p:nvGrpSpPr>
      <p:grpSpPr>
        <a:xfrm>
          <a:off x="0" y="0"/>
          <a:ext cx="0" cy="0"/>
          <a:chOff x="0" y="0"/>
          <a:chExt cx="0" cy="0"/>
        </a:xfrm>
      </p:grpSpPr>
      <p:sp>
        <p:nvSpPr>
          <p:cNvPr id="7" name="日期占位符 6"/>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9" name="灯片编号占位符 8"/>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6"/>
            </p:custDataLst>
          </p:nvPr>
        </p:nvSpPr>
        <p:spPr>
          <a:xfrm>
            <a:off x="695960" y="1301750"/>
            <a:ext cx="5323840" cy="411303"/>
          </a:xfrm>
        </p:spPr>
        <p:txBody>
          <a:bodyPr wrap="square" anchor="b">
            <a:normAutofit/>
          </a:bodyPr>
          <a:lstStyle>
            <a:lvl1pPr marL="0" indent="0">
              <a:buNone/>
              <a:defRPr sz="2400" b="1">
                <a:latin typeface="MiSans" panose="00000500000000000000" charset="-122"/>
                <a:ea typeface="MiSans" panose="00000500000000000000" charset="-122"/>
                <a:cs typeface="MiSans" panose="00000500000000000000" charset="-122"/>
                <a:sym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7"/>
            </p:custDataLst>
          </p:nvPr>
        </p:nvSpPr>
        <p:spPr>
          <a:xfrm>
            <a:off x="695960" y="1875099"/>
            <a:ext cx="5323840" cy="4300276"/>
          </a:xfrm>
        </p:spPr>
        <p:txBody>
          <a:bodyPr wrap="square">
            <a:normAutofit/>
          </a:bodyPr>
          <a:lstStyle>
            <a:lvl1pPr>
              <a:defRPr sz="2200">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8"/>
            </p:custDataLst>
          </p:nvPr>
        </p:nvSpPr>
        <p:spPr>
          <a:xfrm>
            <a:off x="6172200" y="1301750"/>
            <a:ext cx="5323840" cy="411303"/>
          </a:xfrm>
        </p:spPr>
        <p:txBody>
          <a:bodyPr wrap="square" anchor="b">
            <a:normAutofit/>
          </a:bodyPr>
          <a:lstStyle>
            <a:lvl1pPr marL="0" indent="0">
              <a:buNone/>
              <a:defRPr sz="2400" b="1">
                <a:latin typeface="MiSans" panose="00000500000000000000" charset="-122"/>
                <a:ea typeface="MiSans" panose="00000500000000000000" charset="-122"/>
                <a:cs typeface="MiSans" panose="00000500000000000000" charset="-122"/>
                <a:sym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9"/>
            </p:custDataLst>
          </p:nvPr>
        </p:nvSpPr>
        <p:spPr>
          <a:xfrm>
            <a:off x="6172200" y="1875099"/>
            <a:ext cx="5323840" cy="4300276"/>
          </a:xfrm>
        </p:spPr>
        <p:txBody>
          <a:bodyPr wrap="square">
            <a:normAutofit/>
          </a:bodyPr>
          <a:lstStyle>
            <a:lvl1pPr>
              <a:defRPr sz="2200">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仅内容">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3" name="内容占位符 1"/>
          <p:cNvSpPr>
            <a:spLocks noGrp="1"/>
          </p:cNvSpPr>
          <p:nvPr>
            <p:ph idx="1"/>
            <p:custDataLst>
              <p:tags r:id="rId5"/>
            </p:custDataLst>
          </p:nvPr>
        </p:nvSpPr>
        <p:spPr>
          <a:xfrm>
            <a:off x="695960" y="360045"/>
            <a:ext cx="10801985" cy="5817870"/>
          </a:xfrm>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标题和副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8" name="文本占位符 7"/>
          <p:cNvSpPr>
            <a:spLocks noGrp="1"/>
          </p:cNvSpPr>
          <p:nvPr>
            <p:ph type="body" idx="1" hasCustomPrompt="1"/>
            <p:custDataLst>
              <p:tags r:id="rId6"/>
            </p:custDataLst>
          </p:nvPr>
        </p:nvSpPr>
        <p:spPr>
          <a:xfrm>
            <a:off x="695960" y="1301750"/>
            <a:ext cx="10799088" cy="405553"/>
          </a:xfrm>
        </p:spPr>
        <p:txBody>
          <a:bodyPr wrap="square" anchor="t">
            <a:normAutofit/>
          </a:bodyPr>
          <a:lstStyle>
            <a:lvl1pPr marL="0" indent="0">
              <a:buNone/>
              <a:defRPr sz="2400" b="0">
                <a:latin typeface="MiSans" panose="00000500000000000000" charset="-122"/>
                <a:ea typeface="MiSans" panose="00000500000000000000" charset="-122"/>
                <a:cs typeface="MiSans" panose="00000500000000000000" charset="-122"/>
                <a:sym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flipH="1">
            <a:off x="0" y="0"/>
            <a:ext cx="12192000" cy="6855460"/>
          </a:xfrm>
          <a:prstGeom prst="rect">
            <a:avLst/>
          </a:prstGeom>
        </p:spPr>
      </p:pic>
      <p:sp>
        <p:nvSpPr>
          <p:cNvPr id="8" name="正文"/>
          <p:cNvSpPr txBox="1">
            <a:spLocks noGrp="1"/>
          </p:cNvSpPr>
          <p:nvPr>
            <p:ph type="body" idx="3"/>
            <p:custDataLst>
              <p:tags r:id="rId4"/>
            </p:custDataLst>
          </p:nvPr>
        </p:nvSpPr>
        <p:spPr>
          <a:xfrm>
            <a:off x="4321810" y="3238500"/>
            <a:ext cx="6534784" cy="635635"/>
          </a:xfrm>
          <a:prstGeom prst="rect">
            <a:avLst/>
          </a:prstGeom>
          <a:noFill/>
        </p:spPr>
        <p:txBody>
          <a:bodyPr wrap="square" lIns="0" tIns="38100" rIns="76200" bIns="0" rtlCol="0">
            <a:noAutofit/>
          </a:bodyPr>
          <a:lstStyle>
            <a:lvl1pPr marL="0" marR="0" algn="r" defTabSz="914400" rtl="0" eaLnBrk="1" fontAlgn="ctr" latinLnBrk="0" hangingPunct="1">
              <a:lnSpc>
                <a:spcPct val="100000"/>
              </a:lnSpc>
              <a:buClrTx/>
              <a:buSzTx/>
              <a:buFontTx/>
              <a:buNone/>
              <a:defRPr kumimoji="0" lang="zh-CN" altLang="en-US" sz="1800" b="0" i="0" u="none" strike="noStrike" kern="1200" cap="none" spc="0" normalizeH="0" baseline="0" noProof="1">
                <a:solidFill>
                  <a:srgbClr val="FFFFFF"/>
                </a:solidFill>
                <a:latin typeface="+mj-ea"/>
                <a:ea typeface="+mj-ea"/>
                <a:cs typeface="MiSans Bold" panose="00000800000000000000" charset="-122"/>
                <a:sym typeface="MiSans" panose="00000500000000000000" charset="-122"/>
              </a:defRPr>
            </a:lvl1pPr>
          </a:lstStyle>
          <a:p>
            <a:pPr lvl="0" algn="r" fontAlgn="ctr">
              <a:lnSpc>
                <a:spcPct val="100000"/>
              </a:lnSpc>
            </a:pPr>
            <a:r>
              <a:rPr dirty="0">
                <a:sym typeface="+mn-ea"/>
              </a:rPr>
              <a:t>单击此处编辑母版文本样式</a:t>
            </a:r>
            <a:endParaRPr dirty="0">
              <a:sym typeface="+mn-ea"/>
            </a:endParaRPr>
          </a:p>
        </p:txBody>
      </p:sp>
      <p:sp>
        <p:nvSpPr>
          <p:cNvPr id="7" name="标题"/>
          <p:cNvSpPr txBox="1">
            <a:spLocks noGrp="1"/>
          </p:cNvSpPr>
          <p:nvPr>
            <p:ph type="title" idx="2" hasCustomPrompt="1"/>
            <p:custDataLst>
              <p:tags r:id="rId5"/>
            </p:custDataLst>
          </p:nvPr>
        </p:nvSpPr>
        <p:spPr>
          <a:xfrm>
            <a:off x="4321810" y="1059180"/>
            <a:ext cx="6534785" cy="1855470"/>
          </a:xfrm>
          <a:prstGeom prst="rect">
            <a:avLst/>
          </a:prstGeom>
          <a:noFill/>
        </p:spPr>
        <p:txBody>
          <a:bodyPr wrap="square" lIns="0" tIns="0" rIns="76200" bIns="0" rtlCol="0" anchor="b" anchorCtr="0">
            <a:normAutofit/>
          </a:bodyPr>
          <a:lstStyle>
            <a:lvl1pPr marL="0" marR="0" lvl="0" algn="r" defTabSz="914400" rtl="0" eaLnBrk="1" fontAlgn="ctr" latinLnBrk="0" hangingPunct="1">
              <a:lnSpc>
                <a:spcPct val="100000"/>
              </a:lnSpc>
              <a:buClrTx/>
              <a:buSzTx/>
              <a:buFontTx/>
              <a:buNone/>
              <a:defRPr kumimoji="0" lang="zh-CN" altLang="en-US" sz="56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ea"/>
                <a:ea typeface="+mj-ea"/>
                <a:cs typeface="MiSans Bold" panose="00000800000000000000" charset="-122"/>
                <a:sym typeface="MiSans" panose="00000500000000000000" charset="-122"/>
              </a:defRPr>
            </a:lvl1pPr>
          </a:lstStyle>
          <a:p>
            <a:pPr lvl="0" algn="r" fontAlgn="ctr">
              <a:lnSpc>
                <a:spcPct val="100000"/>
              </a:lnSpc>
            </a:pPr>
            <a:r>
              <a:rPr>
                <a:sym typeface="+mn-ea"/>
              </a:rPr>
              <a:t>单击此处编辑标题</a:t>
            </a:r>
            <a:endParaRPr>
              <a:sym typeface="+mn-ea"/>
            </a:endParaRPr>
          </a:p>
        </p:txBody>
      </p:sp>
      <p:cxnSp>
        <p:nvCxnSpPr>
          <p:cNvPr id="34" name="直接连接符 33"/>
          <p:cNvCxnSpPr/>
          <p:nvPr>
            <p:custDataLst>
              <p:tags r:id="rId6"/>
            </p:custDataLst>
          </p:nvPr>
        </p:nvCxnSpPr>
        <p:spPr>
          <a:xfrm>
            <a:off x="9952990" y="3035935"/>
            <a:ext cx="692150" cy="0"/>
          </a:xfrm>
          <a:prstGeom prst="line">
            <a:avLst/>
          </a:prstGeom>
          <a:ln w="22225">
            <a:gradFill>
              <a:gsLst>
                <a:gs pos="0">
                  <a:schemeClr val="accent1"/>
                </a:gs>
                <a:gs pos="100000">
                  <a:schemeClr val="accent5"/>
                </a:gs>
              </a:gsLst>
              <a:lin ang="0" scaled="0"/>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flipH="1">
            <a:off x="0" y="0"/>
            <a:ext cx="12192000" cy="6855460"/>
          </a:xfrm>
          <a:prstGeom prst="rect">
            <a:avLst/>
          </a:prstGeom>
        </p:spPr>
      </p:pic>
      <p:sp>
        <p:nvSpPr>
          <p:cNvPr id="8" name="正文"/>
          <p:cNvSpPr txBox="1">
            <a:spLocks noGrp="1"/>
          </p:cNvSpPr>
          <p:nvPr>
            <p:ph type="body" idx="3"/>
            <p:custDataLst>
              <p:tags r:id="rId4"/>
            </p:custDataLst>
          </p:nvPr>
        </p:nvSpPr>
        <p:spPr>
          <a:xfrm>
            <a:off x="4321810" y="3238500"/>
            <a:ext cx="6534784" cy="635635"/>
          </a:xfrm>
          <a:prstGeom prst="rect">
            <a:avLst/>
          </a:prstGeom>
          <a:noFill/>
        </p:spPr>
        <p:txBody>
          <a:bodyPr wrap="square" lIns="0" tIns="38100" rIns="76200" bIns="0" rtlCol="0">
            <a:noAutofit/>
          </a:bodyPr>
          <a:lstStyle>
            <a:lvl1pPr marL="0" marR="0" algn="r" defTabSz="914400" rtl="0" eaLnBrk="1" fontAlgn="ctr" latinLnBrk="0" hangingPunct="1">
              <a:lnSpc>
                <a:spcPct val="100000"/>
              </a:lnSpc>
              <a:buClrTx/>
              <a:buSzTx/>
              <a:buFontTx/>
              <a:buNone/>
              <a:defRPr kumimoji="0" lang="zh-CN" altLang="en-US" sz="1800" b="0" i="0" u="none" strike="noStrike" kern="1200" cap="none" spc="0" normalizeH="0" baseline="0" noProof="1">
                <a:solidFill>
                  <a:srgbClr val="FFFFFF"/>
                </a:solidFill>
                <a:latin typeface="+mj-ea"/>
                <a:ea typeface="+mj-ea"/>
                <a:cs typeface="MiSans Bold" panose="00000800000000000000" charset="-122"/>
                <a:sym typeface="MiSans" panose="00000500000000000000" charset="-122"/>
              </a:defRPr>
            </a:lvl1pPr>
          </a:lstStyle>
          <a:p>
            <a:pPr lvl="0" algn="r" fontAlgn="ctr">
              <a:lnSpc>
                <a:spcPct val="100000"/>
              </a:lnSpc>
            </a:pPr>
            <a:r>
              <a:rPr dirty="0">
                <a:sym typeface="+mn-ea"/>
              </a:rPr>
              <a:t>单击此处编辑母版文本样式</a:t>
            </a:r>
            <a:endParaRPr dirty="0">
              <a:sym typeface="+mn-ea"/>
            </a:endParaRPr>
          </a:p>
        </p:txBody>
      </p:sp>
      <p:sp>
        <p:nvSpPr>
          <p:cNvPr id="7" name="标题"/>
          <p:cNvSpPr txBox="1">
            <a:spLocks noGrp="1"/>
          </p:cNvSpPr>
          <p:nvPr>
            <p:ph type="title" idx="2" hasCustomPrompt="1"/>
            <p:custDataLst>
              <p:tags r:id="rId5"/>
            </p:custDataLst>
          </p:nvPr>
        </p:nvSpPr>
        <p:spPr>
          <a:xfrm>
            <a:off x="4321810" y="1059180"/>
            <a:ext cx="6534785" cy="1855470"/>
          </a:xfrm>
          <a:prstGeom prst="rect">
            <a:avLst/>
          </a:prstGeom>
          <a:noFill/>
        </p:spPr>
        <p:txBody>
          <a:bodyPr wrap="square" lIns="0" tIns="0" rIns="76200" bIns="0" rtlCol="0" anchor="b" anchorCtr="0">
            <a:normAutofit/>
          </a:bodyPr>
          <a:lstStyle>
            <a:lvl1pPr marL="0" marR="0" lvl="0" algn="r" defTabSz="914400" rtl="0" eaLnBrk="1" fontAlgn="ctr" latinLnBrk="0" hangingPunct="1">
              <a:lnSpc>
                <a:spcPct val="100000"/>
              </a:lnSpc>
              <a:buClrTx/>
              <a:buSzTx/>
              <a:buFontTx/>
              <a:buNone/>
              <a:defRPr kumimoji="0" lang="zh-CN" altLang="en-US" sz="56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ea"/>
                <a:ea typeface="+mj-ea"/>
                <a:cs typeface="MiSans Bold" panose="00000800000000000000" charset="-122"/>
                <a:sym typeface="MiSans" panose="00000500000000000000" charset="-122"/>
              </a:defRPr>
            </a:lvl1pPr>
          </a:lstStyle>
          <a:p>
            <a:pPr lvl="0" algn="r" fontAlgn="ctr">
              <a:lnSpc>
                <a:spcPct val="100000"/>
              </a:lnSpc>
            </a:pPr>
            <a:r>
              <a:rPr>
                <a:sym typeface="+mn-ea"/>
              </a:rPr>
              <a:t>单击此处编辑标题</a:t>
            </a:r>
            <a:endParaRPr>
              <a:sym typeface="+mn-ea"/>
            </a:endParaRPr>
          </a:p>
        </p:txBody>
      </p:sp>
      <p:cxnSp>
        <p:nvCxnSpPr>
          <p:cNvPr id="34" name="直接连接符 33"/>
          <p:cNvCxnSpPr/>
          <p:nvPr>
            <p:custDataLst>
              <p:tags r:id="rId6"/>
            </p:custDataLst>
          </p:nvPr>
        </p:nvCxnSpPr>
        <p:spPr>
          <a:xfrm>
            <a:off x="9952990" y="3035935"/>
            <a:ext cx="692150" cy="0"/>
          </a:xfrm>
          <a:prstGeom prst="line">
            <a:avLst/>
          </a:prstGeom>
          <a:ln w="22225">
            <a:gradFill>
              <a:gsLst>
                <a:gs pos="0">
                  <a:schemeClr val="accent1"/>
                </a:gs>
                <a:gs pos="100000">
                  <a:schemeClr val="accent5"/>
                </a:gs>
              </a:gsLst>
              <a:lin ang="0" scaled="0"/>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1" Type="http://schemas.openxmlformats.org/officeDocument/2006/relationships/theme" Target="../theme/theme10.xml"/><Relationship Id="rId10" Type="http://schemas.openxmlformats.org/officeDocument/2006/relationships/tags" Target="../tags/tag183.xml"/><Relationship Id="rId1" Type="http://schemas.openxmlformats.org/officeDocument/2006/relationships/slideLayout" Target="../slideLayouts/slideLayout29.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1" Type="http://schemas.openxmlformats.org/officeDocument/2006/relationships/theme" Target="../theme/theme11.xml"/><Relationship Id="rId10" Type="http://schemas.openxmlformats.org/officeDocument/2006/relationships/tags" Target="../tags/tag198.xml"/><Relationship Id="rId1" Type="http://schemas.openxmlformats.org/officeDocument/2006/relationships/slideLayout" Target="../slideLayouts/slideLayout30.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1" Type="http://schemas.openxmlformats.org/officeDocument/2006/relationships/theme" Target="../theme/theme12.xml"/><Relationship Id="rId10" Type="http://schemas.openxmlformats.org/officeDocument/2006/relationships/tags" Target="../tags/tag211.xml"/><Relationship Id="rId1" Type="http://schemas.openxmlformats.org/officeDocument/2006/relationships/slideLayout" Target="../slideLayouts/slideLayout31.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1" Type="http://schemas.openxmlformats.org/officeDocument/2006/relationships/theme" Target="../theme/theme13.xml"/><Relationship Id="rId10" Type="http://schemas.openxmlformats.org/officeDocument/2006/relationships/tags" Target="../tags/tag224.xml"/><Relationship Id="rId1" Type="http://schemas.openxmlformats.org/officeDocument/2006/relationships/slideLayout" Target="../slideLayouts/slideLayout32.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1" Type="http://schemas.openxmlformats.org/officeDocument/2006/relationships/theme" Target="../theme/theme14.xml"/><Relationship Id="rId10" Type="http://schemas.openxmlformats.org/officeDocument/2006/relationships/tags" Target="../tags/tag240.xml"/><Relationship Id="rId1"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1" Type="http://schemas.openxmlformats.org/officeDocument/2006/relationships/theme" Target="../theme/theme15.xml"/><Relationship Id="rId10" Type="http://schemas.openxmlformats.org/officeDocument/2006/relationships/tags" Target="../tags/tag253.xml"/><Relationship Id="rId1" Type="http://schemas.openxmlformats.org/officeDocument/2006/relationships/slideLayout" Target="../slideLayouts/slideLayout34.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1" Type="http://schemas.openxmlformats.org/officeDocument/2006/relationships/theme" Target="../theme/theme16.xml"/><Relationship Id="rId10" Type="http://schemas.openxmlformats.org/officeDocument/2006/relationships/tags" Target="../tags/tag266.xml"/><Relationship Id="rId1" Type="http://schemas.openxmlformats.org/officeDocument/2006/relationships/slideLayout" Target="../slideLayouts/slideLayout35.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1" Type="http://schemas.openxmlformats.org/officeDocument/2006/relationships/theme" Target="../theme/theme17.xml"/><Relationship Id="rId10" Type="http://schemas.openxmlformats.org/officeDocument/2006/relationships/tags" Target="../tags/tag279.xml"/><Relationship Id="rId1" Type="http://schemas.openxmlformats.org/officeDocument/2006/relationships/slideLayout" Target="../slideLayouts/slideLayout36.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1" Type="http://schemas.openxmlformats.org/officeDocument/2006/relationships/theme" Target="../theme/theme18.xml"/><Relationship Id="rId10" Type="http://schemas.openxmlformats.org/officeDocument/2006/relationships/tags" Target="../tags/tag292.xml"/><Relationship Id="rId1" Type="http://schemas.openxmlformats.org/officeDocument/2006/relationships/slideLayout" Target="../slideLayouts/slideLayout37.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theme" Target="../theme/theme2.xml"/><Relationship Id="rId10" Type="http://schemas.openxmlformats.org/officeDocument/2006/relationships/tags" Target="../tags/tag15.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theme" Target="../theme/theme3.xml"/><Relationship Id="rId10" Type="http://schemas.openxmlformats.org/officeDocument/2006/relationships/tags" Target="../tags/tag30.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1" Type="http://schemas.openxmlformats.org/officeDocument/2006/relationships/theme" Target="../theme/theme4.xml"/><Relationship Id="rId20" Type="http://schemas.openxmlformats.org/officeDocument/2006/relationships/tags" Target="../tags/tag101.xml"/><Relationship Id="rId2" Type="http://schemas.openxmlformats.org/officeDocument/2006/relationships/slideLayout" Target="../slideLayouts/slideLayout14.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1" Type="http://schemas.openxmlformats.org/officeDocument/2006/relationships/theme" Target="../theme/theme5.xml"/><Relationship Id="rId10" Type="http://schemas.openxmlformats.org/officeDocument/2006/relationships/tags" Target="../tags/tag116.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heme" Target="../theme/theme6.xml"/><Relationship Id="rId10" Type="http://schemas.openxmlformats.org/officeDocument/2006/relationships/tags" Target="../tags/tag129.xml"/><Relationship Id="rId1"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1" Type="http://schemas.openxmlformats.org/officeDocument/2006/relationships/theme" Target="../theme/theme7.xml"/><Relationship Id="rId10" Type="http://schemas.openxmlformats.org/officeDocument/2006/relationships/tags" Target="../tags/tag144.xml"/><Relationship Id="rId1" Type="http://schemas.openxmlformats.org/officeDocument/2006/relationships/slideLayout" Target="../slideLayouts/slideLayout26.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1" Type="http://schemas.openxmlformats.org/officeDocument/2006/relationships/theme" Target="../theme/theme8.xml"/><Relationship Id="rId10" Type="http://schemas.openxmlformats.org/officeDocument/2006/relationships/tags" Target="../tags/tag157.xml"/><Relationship Id="rId1" Type="http://schemas.openxmlformats.org/officeDocument/2006/relationships/slideLayout" Target="../slideLayouts/slideLayout27.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1" Type="http://schemas.openxmlformats.org/officeDocument/2006/relationships/theme" Target="../theme/theme9.xml"/><Relationship Id="rId10" Type="http://schemas.openxmlformats.org/officeDocument/2006/relationships/tags" Target="../tags/tag170.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6"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70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1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1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1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1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1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1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1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1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11.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4" Type="http://schemas.openxmlformats.org/officeDocument/2006/relationships/notesSlide" Target="../notesSlides/notesSlide7.xml"/><Relationship Id="rId23" Type="http://schemas.openxmlformats.org/officeDocument/2006/relationships/slideLayout" Target="../slideLayouts/slideLayout19.xml"/><Relationship Id="rId22" Type="http://schemas.openxmlformats.org/officeDocument/2006/relationships/tags" Target="../tags/tag386.xml"/><Relationship Id="rId21" Type="http://schemas.openxmlformats.org/officeDocument/2006/relationships/tags" Target="../tags/tag385.xml"/><Relationship Id="rId20" Type="http://schemas.openxmlformats.org/officeDocument/2006/relationships/tags" Target="../tags/tag384.xml"/><Relationship Id="rId2" Type="http://schemas.openxmlformats.org/officeDocument/2006/relationships/tags" Target="../tags/tag374.xml"/><Relationship Id="rId19" Type="http://schemas.openxmlformats.org/officeDocument/2006/relationships/tags" Target="../tags/tag383.xml"/><Relationship Id="rId18" Type="http://schemas.openxmlformats.org/officeDocument/2006/relationships/tags" Target="../tags/tag382.xml"/><Relationship Id="rId17" Type="http://schemas.openxmlformats.org/officeDocument/2006/relationships/image" Target="../media/image23.svg"/><Relationship Id="rId16" Type="http://schemas.openxmlformats.org/officeDocument/2006/relationships/image" Target="../media/image22.png"/><Relationship Id="rId15" Type="http://schemas.openxmlformats.org/officeDocument/2006/relationships/tags" Target="../tags/tag381.xml"/><Relationship Id="rId14" Type="http://schemas.openxmlformats.org/officeDocument/2006/relationships/image" Target="../media/image21.svg"/><Relationship Id="rId13" Type="http://schemas.openxmlformats.org/officeDocument/2006/relationships/image" Target="../media/image20.png"/><Relationship Id="rId12" Type="http://schemas.openxmlformats.org/officeDocument/2006/relationships/tags" Target="../tags/tag380.xml"/><Relationship Id="rId11" Type="http://schemas.openxmlformats.org/officeDocument/2006/relationships/image" Target="../media/image19.svg"/><Relationship Id="rId10" Type="http://schemas.openxmlformats.org/officeDocument/2006/relationships/image" Target="../media/image18.png"/><Relationship Id="rId1" Type="http://schemas.openxmlformats.org/officeDocument/2006/relationships/tags" Target="../tags/tag373.xml"/></Relationships>
</file>

<file path=ppt/slides/_rels/slide12.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7" Type="http://schemas.openxmlformats.org/officeDocument/2006/relationships/comments" Target="../comments/comment4.xml"/><Relationship Id="rId16" Type="http://schemas.openxmlformats.org/officeDocument/2006/relationships/slideLayout" Target="../slideLayouts/slideLayout19.xml"/><Relationship Id="rId15" Type="http://schemas.openxmlformats.org/officeDocument/2006/relationships/tags" Target="../tags/tag397.xml"/><Relationship Id="rId14" Type="http://schemas.openxmlformats.org/officeDocument/2006/relationships/image" Target="../media/image27.svg"/><Relationship Id="rId13" Type="http://schemas.openxmlformats.org/officeDocument/2006/relationships/image" Target="../media/image26.png"/><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image" Target="../media/image25.svg"/><Relationship Id="rId1" Type="http://schemas.openxmlformats.org/officeDocument/2006/relationships/tags" Target="../tags/tag387.xml"/></Relationships>
</file>

<file path=ppt/slides/_rels/slide13.xml.rels><?xml version="1.0" encoding="UTF-8" standalone="yes"?>
<Relationships xmlns="http://schemas.openxmlformats.org/package/2006/relationships"><Relationship Id="rId6" Type="http://schemas.openxmlformats.org/officeDocument/2006/relationships/comments" Target="../comments/comment5.xml"/><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07.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08.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09.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16.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6" Type="http://schemas.openxmlformats.org/officeDocument/2006/relationships/notesSlide" Target="../notesSlides/notesSlide2.xml"/><Relationship Id="rId15" Type="http://schemas.openxmlformats.org/officeDocument/2006/relationships/slideLayout" Target="../slideLayouts/slideLayout12.xml"/><Relationship Id="rId14" Type="http://schemas.openxmlformats.org/officeDocument/2006/relationships/tags" Target="../tags/tag310.xml"/><Relationship Id="rId13" Type="http://schemas.openxmlformats.org/officeDocument/2006/relationships/tags" Target="../tags/tag309.xml"/><Relationship Id="rId12" Type="http://schemas.openxmlformats.org/officeDocument/2006/relationships/tags" Target="../tags/tag30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29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17.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s>
</file>

<file path=ppt/slides/_rels/slide22.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tags" Target="../tags/tag431.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0" Type="http://schemas.openxmlformats.org/officeDocument/2006/relationships/notesSlide" Target="../notesSlides/notesSlide12.xml"/><Relationship Id="rId2" Type="http://schemas.openxmlformats.org/officeDocument/2006/relationships/tags" Target="../tags/tag425.xml"/><Relationship Id="rId19" Type="http://schemas.openxmlformats.org/officeDocument/2006/relationships/slideLayout" Target="../slideLayouts/slideLayout19.xml"/><Relationship Id="rId18" Type="http://schemas.openxmlformats.org/officeDocument/2006/relationships/tags" Target="../tags/tag440.xml"/><Relationship Id="rId17" Type="http://schemas.openxmlformats.org/officeDocument/2006/relationships/image" Target="../media/image33.png"/><Relationship Id="rId16" Type="http://schemas.openxmlformats.org/officeDocument/2006/relationships/tags" Target="../tags/tag439.xml"/><Relationship Id="rId15" Type="http://schemas.openxmlformats.org/officeDocument/2006/relationships/tags" Target="../tags/tag438.xml"/><Relationship Id="rId14" Type="http://schemas.openxmlformats.org/officeDocument/2006/relationships/tags" Target="../tags/tag437.xml"/><Relationship Id="rId13" Type="http://schemas.openxmlformats.org/officeDocument/2006/relationships/tags" Target="../tags/tag436.xml"/><Relationship Id="rId12" Type="http://schemas.openxmlformats.org/officeDocument/2006/relationships/tags" Target="../tags/tag435.xml"/><Relationship Id="rId11" Type="http://schemas.openxmlformats.org/officeDocument/2006/relationships/tags" Target="../tags/tag434.xml"/><Relationship Id="rId10" Type="http://schemas.openxmlformats.org/officeDocument/2006/relationships/tags" Target="../tags/tag433.xml"/><Relationship Id="rId1" Type="http://schemas.openxmlformats.org/officeDocument/2006/relationships/tags" Target="../tags/tag424.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9.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image" Target="../media/image34.jpeg"/><Relationship Id="rId1" Type="http://schemas.openxmlformats.org/officeDocument/2006/relationships/tags" Target="../tags/tag441.xml"/></Relationships>
</file>

<file path=ppt/slides/_rels/slide24.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svg"/><Relationship Id="rId7" Type="http://schemas.openxmlformats.org/officeDocument/2006/relationships/image" Target="../media/image36.png"/><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image" Target="../media/image35.png"/><Relationship Id="rId12" Type="http://schemas.openxmlformats.org/officeDocument/2006/relationships/notesSlide" Target="../notesSlides/notesSlide14.xml"/><Relationship Id="rId11" Type="http://schemas.openxmlformats.org/officeDocument/2006/relationships/slideLayout" Target="../slideLayouts/slideLayout19.xml"/><Relationship Id="rId10" Type="http://schemas.openxmlformats.org/officeDocument/2006/relationships/tags" Target="../tags/tag451.xml"/><Relationship Id="rId1" Type="http://schemas.openxmlformats.org/officeDocument/2006/relationships/tags" Target="../tags/tag446.xml"/></Relationships>
</file>

<file path=ppt/slides/_rels/slide25.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7.svg"/><Relationship Id="rId7" Type="http://schemas.openxmlformats.org/officeDocument/2006/relationships/image" Target="../media/image36.png"/><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image" Target="../media/image35.png"/><Relationship Id="rId12" Type="http://schemas.openxmlformats.org/officeDocument/2006/relationships/notesSlide" Target="../notesSlides/notesSlide15.xml"/><Relationship Id="rId11" Type="http://schemas.openxmlformats.org/officeDocument/2006/relationships/slideLayout" Target="../slideLayouts/slideLayout19.xml"/><Relationship Id="rId10" Type="http://schemas.openxmlformats.org/officeDocument/2006/relationships/tags" Target="../tags/tag457.xml"/><Relationship Id="rId1" Type="http://schemas.openxmlformats.org/officeDocument/2006/relationships/tags" Target="../tags/tag45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5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5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461.xml"/><Relationship Id="rId1" Type="http://schemas.openxmlformats.org/officeDocument/2006/relationships/tags" Target="../tags/tag46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4.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image" Target="../media/image4.jpeg"/><Relationship Id="rId14" Type="http://schemas.openxmlformats.org/officeDocument/2006/relationships/slideLayout" Target="../slideLayouts/slideLayout19.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4.xml"/></Relationships>
</file>

<file path=ppt/slides/_rels/slide5.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image" Target="../media/image5.jpeg"/><Relationship Id="rId3" Type="http://schemas.openxmlformats.org/officeDocument/2006/relationships/tags" Target="../tags/tag328.xml"/><Relationship Id="rId2" Type="http://schemas.openxmlformats.org/officeDocument/2006/relationships/tags" Target="../tags/tag327.xml"/><Relationship Id="rId16" Type="http://schemas.openxmlformats.org/officeDocument/2006/relationships/comments" Target="../comments/comment1.xml"/><Relationship Id="rId15" Type="http://schemas.openxmlformats.org/officeDocument/2006/relationships/slideLayout" Target="../slideLayouts/slideLayout19.xml"/><Relationship Id="rId14" Type="http://schemas.openxmlformats.org/officeDocument/2006/relationships/tags" Target="../tags/tag337.xml"/><Relationship Id="rId13" Type="http://schemas.openxmlformats.org/officeDocument/2006/relationships/tags" Target="../tags/tag336.xml"/><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image" Target="../media/image6.jpeg"/><Relationship Id="rId1" Type="http://schemas.openxmlformats.org/officeDocument/2006/relationships/tags" Target="../tags/tag326.xml"/></Relationships>
</file>

<file path=ppt/slides/_rels/slide6.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tags" Target="../tags/tag344.xml"/><Relationship Id="rId7" Type="http://schemas.openxmlformats.org/officeDocument/2006/relationships/tags" Target="../tags/tag343.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image" Target="../media/image7.jpeg"/><Relationship Id="rId2" Type="http://schemas.openxmlformats.org/officeDocument/2006/relationships/tags" Target="../tags/tag339.xml"/><Relationship Id="rId13" Type="http://schemas.openxmlformats.org/officeDocument/2006/relationships/comments" Target="../comments/comment2.xml"/><Relationship Id="rId12" Type="http://schemas.openxmlformats.org/officeDocument/2006/relationships/notesSlide" Target="../notesSlides/notesSlide4.xml"/><Relationship Id="rId11" Type="http://schemas.openxmlformats.org/officeDocument/2006/relationships/slideLayout" Target="../slideLayouts/slideLayout19.xml"/><Relationship Id="rId10" Type="http://schemas.openxmlformats.org/officeDocument/2006/relationships/tags" Target="../tags/tag346.xml"/><Relationship Id="rId1" Type="http://schemas.openxmlformats.org/officeDocument/2006/relationships/tags" Target="../tags/tag33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1.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5" Type="http://schemas.openxmlformats.org/officeDocument/2006/relationships/slideLayout" Target="../slideLayouts/slideLayout19.xml"/><Relationship Id="rId14" Type="http://schemas.openxmlformats.org/officeDocument/2006/relationships/tags" Target="../tags/tag359.xml"/><Relationship Id="rId13" Type="http://schemas.openxmlformats.org/officeDocument/2006/relationships/image" Target="../media/image11.svg"/><Relationship Id="rId12" Type="http://schemas.openxmlformats.org/officeDocument/2006/relationships/image" Target="../media/image10.png"/><Relationship Id="rId11" Type="http://schemas.openxmlformats.org/officeDocument/2006/relationships/tags" Target="../tags/tag358.xml"/><Relationship Id="rId10" Type="http://schemas.openxmlformats.org/officeDocument/2006/relationships/image" Target="../media/image9.svg"/><Relationship Id="rId1" Type="http://schemas.openxmlformats.org/officeDocument/2006/relationships/tags" Target="../tags/tag350.xml"/></Relationships>
</file>

<file path=ppt/slides/_rels/slide9.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image" Target="../media/image13.svg"/><Relationship Id="rId7" Type="http://schemas.openxmlformats.org/officeDocument/2006/relationships/image" Target="../media/image12.png"/><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6" Type="http://schemas.openxmlformats.org/officeDocument/2006/relationships/comments" Target="../comments/comment3.xml"/><Relationship Id="rId15" Type="http://schemas.openxmlformats.org/officeDocument/2006/relationships/slideLayout" Target="../slideLayouts/slideLayout19.xml"/><Relationship Id="rId14" Type="http://schemas.openxmlformats.org/officeDocument/2006/relationships/tags" Target="../tags/tag369.xml"/><Relationship Id="rId13" Type="http://schemas.openxmlformats.org/officeDocument/2006/relationships/image" Target="../media/image15.svg"/><Relationship Id="rId12" Type="http://schemas.openxmlformats.org/officeDocument/2006/relationships/image" Target="../media/image14.png"/><Relationship Id="rId11" Type="http://schemas.openxmlformats.org/officeDocument/2006/relationships/tags" Target="../tags/tag368.xml"/><Relationship Id="rId10" Type="http://schemas.openxmlformats.org/officeDocument/2006/relationships/tags" Target="../tags/tag367.xml"/><Relationship Id="rId1" Type="http://schemas.openxmlformats.org/officeDocument/2006/relationships/tags" Target="../tags/tag3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custDataLst>
              <p:tags r:id="rId1"/>
            </p:custDataLst>
          </p:nvPr>
        </p:nvSpPr>
        <p:spPr>
          <a:xfrm>
            <a:off x="1938020" y="2340610"/>
            <a:ext cx="8552180" cy="841375"/>
          </a:xfrm>
        </p:spPr>
        <p:txBody>
          <a:bodyPr>
            <a:noAutofit/>
          </a:bodyPr>
          <a:lstStyle/>
          <a:p>
            <a:r>
              <a:rPr lang="en-US" altLang="zh-CN" sz="2800" b="1"/>
              <a:t>Experimental improvement of code algorithm based on BWO algorithm</a:t>
            </a:r>
            <a:endParaRPr lang="en-US" altLang="zh-CN" sz="2800" b="1"/>
          </a:p>
        </p:txBody>
      </p:sp>
      <p:sp>
        <p:nvSpPr>
          <p:cNvPr id="3" name="标题 2"/>
          <p:cNvSpPr>
            <a:spLocks noGrp="1"/>
          </p:cNvSpPr>
          <p:nvPr>
            <p:ph type="title" idx="2"/>
            <p:custDataLst>
              <p:tags r:id="rId2"/>
            </p:custDataLst>
          </p:nvPr>
        </p:nvSpPr>
        <p:spPr>
          <a:xfrm>
            <a:off x="666115" y="587375"/>
            <a:ext cx="11095990" cy="1505585"/>
          </a:xfrm>
        </p:spPr>
        <p:txBody>
          <a:bodyPr>
            <a:normAutofit fontScale="90000"/>
          </a:bodyPr>
          <a:lstStyle/>
          <a:p>
            <a:r>
              <a:rPr lang="en-US" altLang="zh-CN" b="1">
                <a:latin typeface="微软雅黑" panose="020B0503020204020204" charset="-122"/>
                <a:ea typeface="微软雅黑" panose="020B0503020204020204" charset="-122"/>
              </a:rPr>
              <a:t>The Essence and Application of Intelligent Swarm Algorithm</a:t>
            </a:r>
            <a:endParaRPr lang="en-US" altLang="zh-CN" b="1">
              <a:latin typeface="微软雅黑" panose="020B0503020204020204" charset="-122"/>
              <a:ea typeface="微软雅黑" panose="020B0503020204020204" charset="-122"/>
            </a:endParaRPr>
          </a:p>
        </p:txBody>
      </p:sp>
      <p:sp>
        <p:nvSpPr>
          <p:cNvPr id="5" name="文本占位符 4"/>
          <p:cNvSpPr>
            <a:spLocks noGrp="1"/>
          </p:cNvSpPr>
          <p:nvPr>
            <p:ph type="body" idx="1"/>
            <p:custDataLst>
              <p:tags r:id="rId3"/>
            </p:custDataLst>
          </p:nvPr>
        </p:nvSpPr>
        <p:spPr>
          <a:xfrm>
            <a:off x="4493260" y="3429000"/>
            <a:ext cx="3460750" cy="746760"/>
          </a:xfrm>
        </p:spPr>
        <p:txBody>
          <a:bodyPr>
            <a:normAutofit/>
          </a:bodyPr>
          <a:lstStyle/>
          <a:p>
            <a:r>
              <a:rPr lang="zh-CN" altLang="en-US"/>
              <a:t>汇报人：</a:t>
            </a:r>
            <a:r>
              <a:rPr lang="en-US" altLang="zh-CN"/>
              <a:t>Jerry Huang/Kaifeng J</a:t>
            </a:r>
            <a:r>
              <a:rPr lang="en-US" altLang="zh-CN"/>
              <a:t>in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03</a:t>
            </a:r>
            <a:endParaRPr lang="zh-CN" altLang="en-US"/>
          </a:p>
        </p:txBody>
      </p:sp>
      <p:sp>
        <p:nvSpPr>
          <p:cNvPr id="4" name="标题 3"/>
          <p:cNvSpPr>
            <a:spLocks noGrp="1"/>
          </p:cNvSpPr>
          <p:nvPr>
            <p:ph type="title" idx="1"/>
            <p:custDataLst>
              <p:tags r:id="rId2"/>
            </p:custDataLst>
          </p:nvPr>
        </p:nvSpPr>
        <p:spPr>
          <a:xfrm>
            <a:off x="1511300" y="2994660"/>
            <a:ext cx="8359140" cy="1405890"/>
          </a:xfrm>
        </p:spPr>
        <p:txBody>
          <a:bodyPr>
            <a:normAutofit/>
          </a:bodyPr>
          <a:lstStyle/>
          <a:p>
            <a:r>
              <a:rPr lang="en-US" altLang="zh-CN"/>
              <a:t>Advantages and limitations of the BWO algorithm</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696000" y="394405"/>
            <a:ext cx="10800000" cy="792000"/>
          </a:xfrm>
        </p:spPr>
        <p:txBody>
          <a:bodyPr/>
          <a:lstStyle/>
          <a:p>
            <a:r>
              <a:rPr lang="en-US" altLang="zh-CN"/>
              <a:t>Advantages of the BWO algorithm</a:t>
            </a:r>
            <a:endParaRPr lang="en-US" altLang="zh-CN"/>
          </a:p>
        </p:txBody>
      </p:sp>
      <p:sp>
        <p:nvSpPr>
          <p:cNvPr id="9" name="等腰三角形 8"/>
          <p:cNvSpPr/>
          <p:nvPr>
            <p:custDataLst>
              <p:tags r:id="rId2"/>
            </p:custDataLst>
          </p:nvPr>
        </p:nvSpPr>
        <p:spPr>
          <a:xfrm>
            <a:off x="2012819" y="1944272"/>
            <a:ext cx="1962384" cy="1981089"/>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10" name="等腰三角形 9"/>
          <p:cNvSpPr/>
          <p:nvPr>
            <p:custDataLst>
              <p:tags r:id="rId3"/>
            </p:custDataLst>
          </p:nvPr>
        </p:nvSpPr>
        <p:spPr>
          <a:xfrm flipV="1">
            <a:off x="2012819" y="3923183"/>
            <a:ext cx="1962384" cy="1981089"/>
          </a:xfrm>
          <a:prstGeom prst="triangle">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11" name="等腰三角形 10"/>
          <p:cNvSpPr/>
          <p:nvPr>
            <p:custDataLst>
              <p:tags r:id="rId4"/>
            </p:custDataLst>
          </p:nvPr>
        </p:nvSpPr>
        <p:spPr>
          <a:xfrm>
            <a:off x="1035888" y="3923183"/>
            <a:ext cx="1962384" cy="1981089"/>
          </a:xfrm>
          <a:prstGeom prst="triangle">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12" name="等腰三角形 11"/>
          <p:cNvSpPr/>
          <p:nvPr>
            <p:custDataLst>
              <p:tags r:id="rId5"/>
            </p:custDataLst>
          </p:nvPr>
        </p:nvSpPr>
        <p:spPr>
          <a:xfrm>
            <a:off x="2996324" y="3923183"/>
            <a:ext cx="1962384" cy="1981089"/>
          </a:xfrm>
          <a:prstGeom prst="triangl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18" name="图片 17" descr="333438303937363b333438313037383bcafdbeddb7d6cef6"/>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2778011" y="3044825"/>
            <a:ext cx="432000" cy="432000"/>
          </a:xfrm>
          <a:prstGeom prst="rect">
            <a:avLst/>
          </a:prstGeom>
        </p:spPr>
      </p:pic>
      <p:pic>
        <p:nvPicPr>
          <p:cNvPr id="5" name="图片 4" descr="333438303937363b333438313035353bb2fac6b7c4a3d0cd"/>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2778011" y="4286250"/>
            <a:ext cx="432000" cy="432000"/>
          </a:xfrm>
          <a:prstGeom prst="rect">
            <a:avLst/>
          </a:prstGeom>
        </p:spPr>
      </p:pic>
      <p:pic>
        <p:nvPicPr>
          <p:cNvPr id="7" name="图片 6" descr="333438303937363b333438313037373bcad0b3a1b5f7b2e9"/>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1837080" y="4973955"/>
            <a:ext cx="360000" cy="360000"/>
          </a:xfrm>
          <a:prstGeom prst="rect">
            <a:avLst/>
          </a:prstGeom>
        </p:spPr>
      </p:pic>
      <p:pic>
        <p:nvPicPr>
          <p:cNvPr id="14" name="图片 13" descr="32313538333935363b32313538333934373bcec4bcfebcd0"/>
          <p:cNvPicPr>
            <a:picLocks noChangeAspect="1"/>
          </p:cNvPicPr>
          <p:nvPr>
            <p:custDataLst>
              <p:tags r:id="rId15"/>
            </p:custDataLst>
          </p:nvPr>
        </p:nvPicPr>
        <p:blipFill>
          <a:blip r:embed="rId16">
            <a:extLst>
              <a:ext uri="{96DAC541-7B7A-43D3-8B79-37D633B846F1}">
                <asvg:svgBlip xmlns:asvg="http://schemas.microsoft.com/office/drawing/2016/SVG/main" r:embed="rId17"/>
              </a:ext>
            </a:extLst>
          </a:blip>
          <a:stretch>
            <a:fillRect/>
          </a:stretch>
        </p:blipFill>
        <p:spPr>
          <a:xfrm>
            <a:off x="3797516" y="4973955"/>
            <a:ext cx="360000" cy="360000"/>
          </a:xfrm>
          <a:prstGeom prst="rect">
            <a:avLst/>
          </a:prstGeom>
        </p:spPr>
      </p:pic>
      <p:sp>
        <p:nvSpPr>
          <p:cNvPr id="8" name="矩形 7"/>
          <p:cNvSpPr/>
          <p:nvPr>
            <p:custDataLst>
              <p:tags r:id="rId18"/>
            </p:custDataLst>
          </p:nvPr>
        </p:nvSpPr>
        <p:spPr>
          <a:xfrm>
            <a:off x="6230746" y="4545763"/>
            <a:ext cx="5331668" cy="1836036"/>
          </a:xfrm>
          <a:prstGeom prst="rect">
            <a:avLst/>
          </a:prstGeom>
        </p:spPr>
        <p:txBody>
          <a:bodyPr wrap="square" lIns="0" tIns="0" rIns="0" bIns="0">
            <a:noAutofit/>
          </a:bodyPr>
          <a:p>
            <a:pPr algn="just">
              <a:lnSpc>
                <a:spcPct val="130000"/>
              </a:lnSpc>
              <a:spcBef>
                <a:spcPct val="0"/>
              </a:spcBef>
              <a:spcAft>
                <a:spcPct val="0"/>
              </a:spcAft>
            </a:pPr>
            <a:r>
              <a:rPr lang="en-US" altLang="zh-CN"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Compared to other intelligent swarm algorithms, the parameter settings of the BWO algorithm are relatively simple and easy to adjust. The main parameters of the algorithm include population size, iteration number, and Levy flight parameters, among others. The setting of these parameters does not require a complex tuning process, making the algorithm easier to implement and apply.</a:t>
            </a:r>
            <a:endParaRPr lang="en-US" altLang="zh-CN"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3" name="矩形 12"/>
          <p:cNvSpPr/>
          <p:nvPr>
            <p:custDataLst>
              <p:tags r:id="rId19"/>
            </p:custDataLst>
          </p:nvPr>
        </p:nvSpPr>
        <p:spPr>
          <a:xfrm>
            <a:off x="6232016" y="2342265"/>
            <a:ext cx="5331668" cy="1836036"/>
          </a:xfrm>
          <a:prstGeom prst="rect">
            <a:avLst/>
          </a:prstGeom>
        </p:spPr>
        <p:txBody>
          <a:bodyPr wrap="square" lIns="0" tIns="0" rIns="0" bIns="0">
            <a:noAutofit/>
          </a:bodyPr>
          <a:p>
            <a:pPr algn="just">
              <a:lnSpc>
                <a:spcPct val="130000"/>
              </a:lnSpc>
              <a:spcBef>
                <a:spcPct val="0"/>
              </a:spcBef>
              <a:spcAft>
                <a:spcPct val="0"/>
              </a:spcAft>
            </a:pPr>
            <a:r>
              <a:rPr lang="en-US" altLang="zh-CN"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The BWO algorithm, by simulating the social behavior of whales, enables the entire whale population to converge towards the location of the local optimum during the hunting phase, enhancing the convergence of the function and finding better local or even global optimal solutions.</a:t>
            </a:r>
            <a:endParaRPr lang="en-US" altLang="zh-CN"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5" name="矩形 14"/>
          <p:cNvSpPr/>
          <p:nvPr>
            <p:custDataLst>
              <p:tags r:id="rId20"/>
            </p:custDataLst>
          </p:nvPr>
        </p:nvSpPr>
        <p:spPr>
          <a:xfrm>
            <a:off x="6230746" y="4093000"/>
            <a:ext cx="5331668" cy="368307"/>
          </a:xfrm>
          <a:prstGeom prst="rect">
            <a:avLst/>
          </a:prstGeom>
          <a:noFill/>
        </p:spPr>
        <p:txBody>
          <a:bodyPr wrap="square" lIns="0" tIns="0" rIns="0" bIns="0" rtlCol="0" anchor="ctr">
            <a:noAutofit/>
          </a:bodyPr>
          <a:p>
            <a:pPr>
              <a:spcBef>
                <a:spcPct val="0"/>
              </a:spcBef>
              <a:spcAft>
                <a:spcPct val="0"/>
              </a:spcAft>
            </a:pPr>
            <a:r>
              <a:rPr lang="en-US" altLang="zh-CN"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Simple parameter settings</a:t>
            </a:r>
            <a:endParaRPr lang="en-US" altLang="zh-CN"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6" name="矩形 15"/>
          <p:cNvSpPr/>
          <p:nvPr>
            <p:custDataLst>
              <p:tags r:id="rId21"/>
            </p:custDataLst>
          </p:nvPr>
        </p:nvSpPr>
        <p:spPr>
          <a:xfrm>
            <a:off x="6231381" y="1719956"/>
            <a:ext cx="5331668" cy="368307"/>
          </a:xfrm>
          <a:prstGeom prst="rect">
            <a:avLst/>
          </a:prstGeom>
          <a:noFill/>
        </p:spPr>
        <p:txBody>
          <a:bodyPr wrap="square" lIns="0" tIns="0" rIns="0" bIns="0" rtlCol="0" anchor="ctr">
            <a:noAutofit/>
          </a:bodyPr>
          <a:p>
            <a:pPr>
              <a:spcBef>
                <a:spcPct val="0"/>
              </a:spcBef>
              <a:spcAft>
                <a:spcPct val="0"/>
              </a:spcAft>
            </a:pPr>
            <a:r>
              <a:rPr lang="en-US" altLang="zh-CN"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Locally convergent functions with strong convergence</a:t>
            </a:r>
            <a:endParaRPr lang="en-US" altLang="zh-CN"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2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a:lstStyle/>
          <a:p>
            <a:r>
              <a:rPr lang="en-US" altLang="zh-CN"/>
              <a:t>Disadvantages of the BWO algorithm</a:t>
            </a:r>
            <a:endParaRPr lang="en-US" altLang="zh-CN"/>
          </a:p>
        </p:txBody>
      </p:sp>
      <p:sp>
        <p:nvSpPr>
          <p:cNvPr id="3" name="任意多边形: 形状 5"/>
          <p:cNvSpPr>
            <a:spLocks noChangeAspect="1"/>
          </p:cNvSpPr>
          <p:nvPr>
            <p:custDataLst>
              <p:tags r:id="rId2"/>
            </p:custDataLst>
          </p:nvPr>
        </p:nvSpPr>
        <p:spPr>
          <a:xfrm>
            <a:off x="-13319" y="2417575"/>
            <a:ext cx="12205936" cy="4440691"/>
          </a:xfrm>
          <a:custGeom>
            <a:avLst/>
            <a:gdLst>
              <a:gd name="connsiteX0" fmla="*/ 0 w 12205318"/>
              <a:gd name="connsiteY0" fmla="*/ 0 h 4440466"/>
              <a:gd name="connsiteX1" fmla="*/ 2537856 w 12205318"/>
              <a:gd name="connsiteY1" fmla="*/ 0 h 4440466"/>
              <a:gd name="connsiteX2" fmla="*/ 2547059 w 12205318"/>
              <a:gd name="connsiteY2" fmla="*/ 60299 h 4440466"/>
              <a:gd name="connsiteX3" fmla="*/ 3305334 w 12205318"/>
              <a:gd name="connsiteY3" fmla="*/ 678311 h 4440466"/>
              <a:gd name="connsiteX4" fmla="*/ 4063609 w 12205318"/>
              <a:gd name="connsiteY4" fmla="*/ 60299 h 4440466"/>
              <a:gd name="connsiteX5" fmla="*/ 4072812 w 12205318"/>
              <a:gd name="connsiteY5" fmla="*/ 0 h 4440466"/>
              <a:gd name="connsiteX6" fmla="*/ 7982863 w 12205318"/>
              <a:gd name="connsiteY6" fmla="*/ 0 h 4440466"/>
              <a:gd name="connsiteX7" fmla="*/ 7992066 w 12205318"/>
              <a:gd name="connsiteY7" fmla="*/ 60299 h 4440466"/>
              <a:gd name="connsiteX8" fmla="*/ 8750341 w 12205318"/>
              <a:gd name="connsiteY8" fmla="*/ 678311 h 4440466"/>
              <a:gd name="connsiteX9" fmla="*/ 9508616 w 12205318"/>
              <a:gd name="connsiteY9" fmla="*/ 60299 h 4440466"/>
              <a:gd name="connsiteX10" fmla="*/ 9517819 w 12205318"/>
              <a:gd name="connsiteY10" fmla="*/ 0 h 4440466"/>
              <a:gd name="connsiteX11" fmla="*/ 12205318 w 12205318"/>
              <a:gd name="connsiteY11" fmla="*/ 0 h 4440466"/>
              <a:gd name="connsiteX12" fmla="*/ 12205318 w 12205318"/>
              <a:gd name="connsiteY12" fmla="*/ 4440466 h 4440466"/>
              <a:gd name="connsiteX13" fmla="*/ 0 w 12205318"/>
              <a:gd name="connsiteY13" fmla="*/ 4440466 h 4440466"/>
              <a:gd name="connsiteX14" fmla="*/ 0 w 12205318"/>
              <a:gd name="connsiteY14" fmla="*/ 0 h 444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5318" h="4440466">
                <a:moveTo>
                  <a:pt x="0" y="0"/>
                </a:moveTo>
                <a:lnTo>
                  <a:pt x="2537856" y="0"/>
                </a:lnTo>
                <a:lnTo>
                  <a:pt x="2547059" y="60299"/>
                </a:lnTo>
                <a:cubicBezTo>
                  <a:pt x="2619232" y="412998"/>
                  <a:pt x="2931300" y="678311"/>
                  <a:pt x="3305334" y="678311"/>
                </a:cubicBezTo>
                <a:cubicBezTo>
                  <a:pt x="3679369" y="678311"/>
                  <a:pt x="3991437" y="412998"/>
                  <a:pt x="4063609" y="60299"/>
                </a:cubicBezTo>
                <a:lnTo>
                  <a:pt x="4072812" y="0"/>
                </a:lnTo>
                <a:lnTo>
                  <a:pt x="7982863" y="0"/>
                </a:lnTo>
                <a:lnTo>
                  <a:pt x="7992066" y="60299"/>
                </a:lnTo>
                <a:cubicBezTo>
                  <a:pt x="8064239" y="412998"/>
                  <a:pt x="8376307" y="678311"/>
                  <a:pt x="8750341" y="678311"/>
                </a:cubicBezTo>
                <a:cubicBezTo>
                  <a:pt x="9124375" y="678311"/>
                  <a:pt x="9436443" y="412998"/>
                  <a:pt x="9508616" y="60299"/>
                </a:cubicBezTo>
                <a:lnTo>
                  <a:pt x="9517819" y="0"/>
                </a:lnTo>
                <a:lnTo>
                  <a:pt x="12205318" y="0"/>
                </a:lnTo>
                <a:lnTo>
                  <a:pt x="12205318" y="4440466"/>
                </a:lnTo>
                <a:lnTo>
                  <a:pt x="0" y="4440466"/>
                </a:lnTo>
                <a:lnTo>
                  <a:pt x="0" y="0"/>
                </a:lnTo>
                <a:close/>
              </a:path>
            </a:pathLst>
          </a:custGeom>
          <a:gradFill>
            <a:gsLst>
              <a:gs pos="0">
                <a:schemeClr val="accent1"/>
              </a:gs>
              <a:gs pos="100000">
                <a:schemeClr val="accent1">
                  <a:alpha val="80000"/>
                </a:schemeClr>
              </a:gs>
            </a:gsLst>
            <a:lin ang="14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iSans" panose="00000500000000000000" charset="-122"/>
              <a:ea typeface="MiSans" panose="00000500000000000000" charset="-122"/>
              <a:sym typeface="MiSans" panose="00000500000000000000" charset="-122"/>
            </a:endParaRPr>
          </a:p>
        </p:txBody>
      </p:sp>
      <p:sp>
        <p:nvSpPr>
          <p:cNvPr id="5" name="矩形 4"/>
          <p:cNvSpPr/>
          <p:nvPr>
            <p:custDataLst>
              <p:tags r:id="rId3"/>
            </p:custDataLst>
          </p:nvPr>
        </p:nvSpPr>
        <p:spPr>
          <a:xfrm>
            <a:off x="1142440" y="3979748"/>
            <a:ext cx="4462726" cy="2599573"/>
          </a:xfrm>
          <a:prstGeom prst="rect">
            <a:avLst/>
          </a:prstGeom>
        </p:spPr>
        <p:txBody>
          <a:bodyPr wrap="square" lIns="0" tIns="0" rIns="0" bIns="0" anchor="t" anchorCtr="0">
            <a:noAutofit/>
          </a:bodyPr>
          <a:p>
            <a:pPr algn="just">
              <a:lnSpc>
                <a:spcPct val="150000"/>
              </a:lnSpc>
              <a:spcBef>
                <a:spcPct val="0"/>
              </a:spcBef>
              <a:spcAft>
                <a:spcPct val="0"/>
              </a:spcAft>
            </a:pPr>
            <a:r>
              <a:rPr lang="en-US" altLang="zh-CN" sz="14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Although the BWO algorithm performs well in global search, its local search capability may not match some algorithms specifically designed for global optimization. The transition between its cruising phase and exploitation phase relies too heavily on random numbers, which can lead to insufficient ability in local search and sometimes makes it difficult to find more refined optimal solutions.</a:t>
            </a:r>
            <a:endParaRPr lang="en-US" altLang="zh-CN" sz="14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4" name="矩形 3"/>
          <p:cNvSpPr/>
          <p:nvPr>
            <p:custDataLst>
              <p:tags r:id="rId4"/>
            </p:custDataLst>
          </p:nvPr>
        </p:nvSpPr>
        <p:spPr>
          <a:xfrm>
            <a:off x="6587840" y="3979748"/>
            <a:ext cx="4462725" cy="2599573"/>
          </a:xfrm>
          <a:prstGeom prst="rect">
            <a:avLst/>
          </a:prstGeom>
        </p:spPr>
        <p:txBody>
          <a:bodyPr wrap="square" lIns="0" tIns="0" rIns="0" bIns="0" anchor="t" anchorCtr="0">
            <a:noAutofit/>
          </a:bodyPr>
          <a:p>
            <a:pPr algn="just">
              <a:lnSpc>
                <a:spcPct val="150000"/>
              </a:lnSpc>
              <a:spcBef>
                <a:spcPct val="0"/>
              </a:spcBef>
              <a:spcAft>
                <a:spcPct val="0"/>
              </a:spcAft>
            </a:pPr>
            <a:r>
              <a:rPr lang="en-US" altLang="zh-CN" sz="14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The BWO algorithm relies heavily on random numbers during its implementation, especially during the exploration phase, which can affect the stability and convergence speed of the algorithm. In some cases, the algorithm may require more iterations to achieve satisfactory convergence results.</a:t>
            </a:r>
            <a:endParaRPr lang="en-US" altLang="zh-CN" sz="14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6" name="矩形 15"/>
          <p:cNvSpPr/>
          <p:nvPr>
            <p:custDataLst>
              <p:tags r:id="rId5"/>
            </p:custDataLst>
          </p:nvPr>
        </p:nvSpPr>
        <p:spPr>
          <a:xfrm>
            <a:off x="1143000" y="3133090"/>
            <a:ext cx="4462145" cy="581025"/>
          </a:xfrm>
          <a:prstGeom prst="rect">
            <a:avLst/>
          </a:prstGeom>
        </p:spPr>
        <p:txBody>
          <a:bodyPr wrap="square" lIns="0" tIns="0" rIns="0" bIns="0" anchor="t" anchorCtr="0">
            <a:noAutofit/>
          </a:bodyPr>
          <a:p>
            <a:pPr algn="ctr">
              <a:spcBef>
                <a:spcPct val="0"/>
              </a:spcBef>
              <a:spcAft>
                <a:spcPct val="0"/>
              </a:spcAft>
            </a:pPr>
            <a:r>
              <a:rPr lang="en-US" altLang="zh-CN"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Insufficient global search capability</a:t>
            </a:r>
            <a:endParaRPr lang="en-US" altLang="zh-CN"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7" name="矩形 16"/>
          <p:cNvSpPr/>
          <p:nvPr>
            <p:custDataLst>
              <p:tags r:id="rId6"/>
            </p:custDataLst>
          </p:nvPr>
        </p:nvSpPr>
        <p:spPr>
          <a:xfrm>
            <a:off x="7009502" y="3133262"/>
            <a:ext cx="3456175" cy="581086"/>
          </a:xfrm>
          <a:prstGeom prst="rect">
            <a:avLst/>
          </a:prstGeom>
        </p:spPr>
        <p:txBody>
          <a:bodyPr wrap="square" lIns="0" tIns="0" rIns="0" bIns="0" anchor="t" anchorCtr="0">
            <a:noAutofit/>
          </a:bodyPr>
          <a:p>
            <a:pPr algn="ctr">
              <a:spcBef>
                <a:spcPct val="0"/>
              </a:spcBef>
              <a:spcAft>
                <a:spcPct val="0"/>
              </a:spcAft>
            </a:pPr>
            <a:r>
              <a:rPr lang="en-US" altLang="zh-CN"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Dependency on random numbers</a:t>
            </a:r>
            <a:endParaRPr lang="en-US" altLang="zh-CN"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8" name="椭圆 17"/>
          <p:cNvSpPr>
            <a:spLocks noChangeAspect="1"/>
          </p:cNvSpPr>
          <p:nvPr>
            <p:custDataLst>
              <p:tags r:id="rId7"/>
            </p:custDataLst>
          </p:nvPr>
        </p:nvSpPr>
        <p:spPr>
          <a:xfrm>
            <a:off x="2734465"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19" name="图片 3" descr="343439383331313b343532303031393bd2b5bca8b9dcc0ed"/>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3093893" y="2111489"/>
            <a:ext cx="396020" cy="396020"/>
          </a:xfrm>
          <a:prstGeom prst="rect">
            <a:avLst/>
          </a:prstGeom>
        </p:spPr>
      </p:pic>
      <p:sp>
        <p:nvSpPr>
          <p:cNvPr id="20" name="椭圆 19"/>
          <p:cNvSpPr>
            <a:spLocks noChangeAspect="1"/>
          </p:cNvSpPr>
          <p:nvPr>
            <p:custDataLst>
              <p:tags r:id="rId11"/>
            </p:custDataLst>
          </p:nvPr>
        </p:nvSpPr>
        <p:spPr>
          <a:xfrm>
            <a:off x="8179231"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21" name="图片 4" descr="343439383331313b343532303032303bb8f6c8cbd0c5cfa2"/>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8539294" y="2111489"/>
            <a:ext cx="396020" cy="396020"/>
          </a:xfrm>
          <a:prstGeom prst="rect">
            <a:avLst/>
          </a:prstGeom>
        </p:spPr>
      </p:pic>
    </p:spTree>
    <p:custDataLst>
      <p:tags r:id="rId1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04</a:t>
            </a:r>
            <a:endParaRPr lang="zh-CN" altLang="en-US"/>
          </a:p>
        </p:txBody>
      </p:sp>
      <p:sp>
        <p:nvSpPr>
          <p:cNvPr id="4" name="标题 3"/>
          <p:cNvSpPr>
            <a:spLocks noGrp="1"/>
          </p:cNvSpPr>
          <p:nvPr>
            <p:ph type="title" idx="1"/>
            <p:custDataLst>
              <p:tags r:id="rId2"/>
            </p:custDataLst>
          </p:nvPr>
        </p:nvSpPr>
        <p:spPr>
          <a:xfrm>
            <a:off x="1511300" y="2994660"/>
            <a:ext cx="8571230" cy="1405890"/>
          </a:xfrm>
        </p:spPr>
        <p:txBody>
          <a:bodyPr>
            <a:normAutofit fontScale="90000"/>
          </a:bodyPr>
          <a:lstStyle/>
          <a:p>
            <a:r>
              <a:rPr lang="en-US" altLang="zh-CN"/>
              <a:t>Comparison and replacement of BWO algorithm with other algorithms</a:t>
            </a:r>
            <a:endParaRPr lang="en-US" altLang="zh-CN"/>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custDataLst>
              <p:tags r:id="rId1"/>
            </p:custDataLst>
          </p:nvPr>
        </p:nvSpPr>
        <p:spPr>
          <a:xfrm>
            <a:off x="695960" y="737825"/>
            <a:ext cx="10800000" cy="720000"/>
          </a:xfrm>
        </p:spPr>
        <p:txBody>
          <a:bodyPr>
            <a:normAutofit fontScale="90000"/>
          </a:bodyPr>
          <a:lstStyle/>
          <a:p>
            <a:r>
              <a:rPr lang="zh-CN" altLang="en-US"/>
              <a:t>Comparison of BWO Algorithm with Other Intelligent Swarm Algorithms</a:t>
            </a:r>
            <a:endParaRPr lang="zh-CN" altLang="en-US"/>
          </a:p>
        </p:txBody>
      </p:sp>
      <p:sp useBgFill="1">
        <p:nvSpPr>
          <p:cNvPr id="8" name="Rectangle 41732_#color_#shadow_$dk1-788&amp;2007"/>
          <p:cNvSpPr/>
          <p:nvPr>
            <p:custDataLst>
              <p:tags r:id="rId2"/>
            </p:custDataLst>
          </p:nvPr>
        </p:nvSpPr>
        <p:spPr>
          <a:xfrm>
            <a:off x="614680" y="2408805"/>
            <a:ext cx="11163300" cy="2617702"/>
          </a:xfrm>
          <a:prstGeom prst="roundRect">
            <a:avLst/>
          </a:prstGeom>
          <a:effectLst>
            <a:outerShdw blurRad="508000" dist="76200" dir="5400000" algn="bl" rotWithShape="0">
              <a:schemeClr val="accent1">
                <a:alpha val="20000"/>
              </a:schemeClr>
            </a:outerShdw>
          </a:effectLst>
        </p:spPr>
        <p:txBody>
          <a:bodyPr/>
          <a:p>
            <a:endParaRPr lang="zh-CN" altLang="en-US"/>
          </a:p>
        </p:txBody>
      </p:sp>
      <p:sp>
        <p:nvSpPr>
          <p:cNvPr id="5" name="Rectangle 41732_#color_#shadow_$dk1-788&amp;2007"/>
          <p:cNvSpPr/>
          <p:nvPr>
            <p:custDataLst>
              <p:tags r:id="rId3"/>
            </p:custDataLst>
          </p:nvPr>
        </p:nvSpPr>
        <p:spPr>
          <a:xfrm>
            <a:off x="614680" y="2408580"/>
            <a:ext cx="11163300" cy="2617927"/>
          </a:xfrm>
          <a:prstGeom prst="roundRect">
            <a:avLst/>
          </a:prstGeom>
          <a:solidFill>
            <a:srgbClr val="FFFFFF">
              <a:alpha val="20000"/>
            </a:srgbClr>
          </a:solidFill>
          <a:effectLst/>
        </p:spPr>
        <p:txBody>
          <a:bodyPr/>
          <a:p>
            <a:endParaRPr lang="zh-CN" altLang="en-US"/>
          </a:p>
        </p:txBody>
      </p:sp>
      <p:sp>
        <p:nvSpPr>
          <p:cNvPr id="10" name="矩形 9"/>
          <p:cNvSpPr/>
          <p:nvPr>
            <p:custDataLst>
              <p:tags r:id="rId4"/>
            </p:custDataLst>
          </p:nvPr>
        </p:nvSpPr>
        <p:spPr>
          <a:xfrm>
            <a:off x="1207757" y="3465602"/>
            <a:ext cx="10222098" cy="1223430"/>
          </a:xfrm>
          <a:prstGeom prst="rect">
            <a:avLst/>
          </a:prstGeom>
          <a:noFill/>
        </p:spPr>
        <p:txBody>
          <a:bodyPr wrap="square" lIns="0" tIns="0" rIns="0" bIns="0" rtlCol="0" anchor="t">
            <a:noAutofit/>
          </a:bodyPr>
          <a:p>
            <a:pPr lvl="0" algn="just">
              <a:lnSpc>
                <a:spcPct val="150000"/>
              </a:lnSpc>
              <a:spcBef>
                <a:spcPct val="0"/>
              </a:spcBef>
              <a:spcAft>
                <a:spcPct val="0"/>
              </a:spcAft>
            </a:pPr>
            <a:r>
              <a:rPr lang="en-US" altLang="zh-CN"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Given that the initial population positioning of various intelligent swarm algorithms is similar at the beginning, the exploration phase of other intelligent swarm algorithms can be used to replace the exploration process of the first phase, achieving a seamless connection in the coordinate change process. Such a replacement can ensure a broader global search capability while maintaining the strong convergence of local search.</a:t>
            </a:r>
            <a:endParaRPr lang="zh-CN" altLang="en-US" sz="1600">
              <a:solidFill>
                <a:schemeClr val="tx1">
                  <a:lumMod val="85000"/>
                  <a:lumOff val="15000"/>
                </a:schemeClr>
              </a:solidFill>
              <a:latin typeface="+mn-ea"/>
              <a:cs typeface="+mn-ea"/>
              <a:sym typeface="+mn-ea"/>
            </a:endParaRPr>
          </a:p>
        </p:txBody>
      </p:sp>
      <p:sp>
        <p:nvSpPr>
          <p:cNvPr id="12" name="矩形 11"/>
          <p:cNvSpPr/>
          <p:nvPr>
            <p:custDataLst>
              <p:tags r:id="rId5"/>
            </p:custDataLst>
          </p:nvPr>
        </p:nvSpPr>
        <p:spPr>
          <a:xfrm>
            <a:off x="1207757" y="2618919"/>
            <a:ext cx="9053915" cy="745507"/>
          </a:xfrm>
          <a:prstGeom prst="rect">
            <a:avLst/>
          </a:prstGeom>
          <a:noFill/>
        </p:spPr>
        <p:txBody>
          <a:bodyPr wrap="square" lIns="0" tIns="0" rIns="0" bIns="0" rtlCol="0" anchor="ctr">
            <a:noAutofit/>
          </a:bodyPr>
          <a:p>
            <a:pPr>
              <a:spcBef>
                <a:spcPct val="0"/>
              </a:spcBef>
              <a:spcAft>
                <a:spcPct val="0"/>
              </a:spcAft>
            </a:pPr>
            <a:r>
              <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Replace the cruising phase of the BWO algorithm with the first phase of other algorithms.</a:t>
            </a:r>
            <a:endParaRPr lang="zh-CN" altLang="en-US" sz="2400" b="1" dirty="0">
              <a:solidFill>
                <a:schemeClr val="tx1">
                  <a:lumMod val="85000"/>
                  <a:lumOff val="15000"/>
                </a:schemeClr>
              </a:solidFill>
              <a:latin typeface="+mn-ea"/>
              <a:cs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pic>
        <p:nvPicPr>
          <p:cNvPr id="6" name="内容占位符 5" descr="a02ee0ce13ee080de39acfa204203fab"/>
          <p:cNvPicPr>
            <a:picLocks noChangeAspect="1"/>
          </p:cNvPicPr>
          <p:nvPr>
            <p:ph idx="1"/>
          </p:nvPr>
        </p:nvPicPr>
        <p:blipFill>
          <a:blip r:embed="rId1"/>
          <a:stretch>
            <a:fillRect/>
          </a:stretch>
        </p:blipFill>
        <p:spPr>
          <a:xfrm>
            <a:off x="2366010" y="1301750"/>
            <a:ext cx="7459345" cy="48736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pic>
        <p:nvPicPr>
          <p:cNvPr id="5" name="内容占位符 4" descr="0de02727dcc45487e1d23e42e6c501ad"/>
          <p:cNvPicPr>
            <a:picLocks noChangeAspect="1"/>
          </p:cNvPicPr>
          <p:nvPr>
            <p:ph idx="1"/>
          </p:nvPr>
        </p:nvPicPr>
        <p:blipFill>
          <a:blip r:embed="rId1"/>
          <a:stretch>
            <a:fillRect/>
          </a:stretch>
        </p:blipFill>
        <p:spPr>
          <a:xfrm>
            <a:off x="2303780" y="1301750"/>
            <a:ext cx="7583170" cy="48736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pic>
        <p:nvPicPr>
          <p:cNvPr id="7" name="内容占位符 6" descr="08f4a1ac6dfa2f51f7a6f0c4eaad7869"/>
          <p:cNvPicPr>
            <a:picLocks noChangeAspect="1"/>
          </p:cNvPicPr>
          <p:nvPr>
            <p:ph idx="1"/>
          </p:nvPr>
        </p:nvPicPr>
        <p:blipFill>
          <a:blip r:embed="rId1"/>
          <a:stretch>
            <a:fillRect/>
          </a:stretch>
        </p:blipFill>
        <p:spPr>
          <a:xfrm>
            <a:off x="2296160" y="1301750"/>
            <a:ext cx="7599045" cy="487362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custDataLst>
              <p:tags r:id="rId1"/>
            </p:custDataLst>
          </p:nvPr>
        </p:nvSpPr>
        <p:spPr/>
        <p:txBody>
          <a:bodyPr>
            <a:normAutofit fontScale="90000"/>
          </a:bodyPr>
          <a:lstStyle/>
          <a:p>
            <a:r>
              <a:rPr lang="zh-CN" altLang="en-US"/>
              <a:t>Comparison of BWO Algorithm with Other Intelligent Swarm Algorithms</a:t>
            </a:r>
            <a:endParaRPr lang="zh-CN" altLang="en-US"/>
          </a:p>
        </p:txBody>
      </p:sp>
      <p:sp useBgFill="1">
        <p:nvSpPr>
          <p:cNvPr id="8" name="Rectangle 41732_#color_#shadow_$dk1-788&amp;2007"/>
          <p:cNvSpPr/>
          <p:nvPr>
            <p:custDataLst>
              <p:tags r:id="rId2"/>
            </p:custDataLst>
          </p:nvPr>
        </p:nvSpPr>
        <p:spPr>
          <a:xfrm>
            <a:off x="827405" y="2517990"/>
            <a:ext cx="10649585" cy="2497240"/>
          </a:xfrm>
          <a:prstGeom prst="roundRect">
            <a:avLst/>
          </a:prstGeom>
          <a:effectLst>
            <a:outerShdw blurRad="508000" dist="76200" dir="5400000" algn="bl" rotWithShape="0">
              <a:schemeClr val="accent1">
                <a:alpha val="20000"/>
              </a:schemeClr>
            </a:outerShdw>
          </a:effectLst>
        </p:spPr>
        <p:txBody>
          <a:bodyPr/>
          <a:p>
            <a:endParaRPr lang="zh-CN" altLang="en-US"/>
          </a:p>
        </p:txBody>
      </p:sp>
      <p:sp>
        <p:nvSpPr>
          <p:cNvPr id="5" name="Rectangle 41732_#color_#shadow_$dk1-788&amp;2007"/>
          <p:cNvSpPr/>
          <p:nvPr>
            <p:custDataLst>
              <p:tags r:id="rId3"/>
            </p:custDataLst>
          </p:nvPr>
        </p:nvSpPr>
        <p:spPr>
          <a:xfrm>
            <a:off x="827405" y="2517775"/>
            <a:ext cx="10649585" cy="2497455"/>
          </a:xfrm>
          <a:prstGeom prst="roundRect">
            <a:avLst/>
          </a:prstGeom>
          <a:solidFill>
            <a:srgbClr val="FFFFFF">
              <a:alpha val="20000"/>
            </a:srgbClr>
          </a:solidFill>
          <a:effectLst/>
        </p:spPr>
        <p:txBody>
          <a:bodyPr/>
          <a:p>
            <a:endParaRPr lang="zh-CN" altLang="en-US"/>
          </a:p>
        </p:txBody>
      </p:sp>
      <p:sp>
        <p:nvSpPr>
          <p:cNvPr id="10" name="矩形 9"/>
          <p:cNvSpPr/>
          <p:nvPr>
            <p:custDataLst>
              <p:tags r:id="rId4"/>
            </p:custDataLst>
          </p:nvPr>
        </p:nvSpPr>
        <p:spPr>
          <a:xfrm>
            <a:off x="1393190" y="3526155"/>
            <a:ext cx="8637270" cy="1167130"/>
          </a:xfrm>
          <a:prstGeom prst="rect">
            <a:avLst/>
          </a:prstGeom>
          <a:noFill/>
        </p:spPr>
        <p:txBody>
          <a:bodyPr wrap="square" lIns="0" tIns="0" rIns="0" bIns="0" rtlCol="0" anchor="t">
            <a:noAutofit/>
          </a:bodyPr>
          <a:p>
            <a:pPr lvl="0" algn="just">
              <a:lnSpc>
                <a:spcPct val="150000"/>
              </a:lnSpc>
              <a:spcBef>
                <a:spcPct val="0"/>
              </a:spcBef>
              <a:spcAft>
                <a:spcPct val="0"/>
              </a:spcAft>
            </a:pPr>
            <a:r>
              <a:rPr lang="en-US" altLang="zh-CN"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Whether in DO's raining/descending phase or CPO's defensive stages, incorporating BWO's predation phase guidance is crucial. Omitting it leads to performance decline. We validated this with an experimental control group.</a:t>
            </a:r>
            <a:endParaRPr lang="zh-CN" altLang="en-US" sz="1600">
              <a:solidFill>
                <a:schemeClr val="tx1">
                  <a:lumMod val="85000"/>
                  <a:lumOff val="15000"/>
                </a:schemeClr>
              </a:solidFill>
              <a:latin typeface="+mn-ea"/>
              <a:cs typeface="+mn-ea"/>
              <a:sym typeface="+mn-ea"/>
            </a:endParaRPr>
          </a:p>
        </p:txBody>
      </p:sp>
      <p:sp>
        <p:nvSpPr>
          <p:cNvPr id="12" name="矩形 11"/>
          <p:cNvSpPr/>
          <p:nvPr>
            <p:custDataLst>
              <p:tags r:id="rId5"/>
            </p:custDataLst>
          </p:nvPr>
        </p:nvSpPr>
        <p:spPr>
          <a:xfrm>
            <a:off x="1393181" y="2766056"/>
            <a:ext cx="8637201" cy="425428"/>
          </a:xfrm>
          <a:prstGeom prst="rect">
            <a:avLst/>
          </a:prstGeom>
          <a:noFill/>
        </p:spPr>
        <p:txBody>
          <a:bodyPr wrap="square" lIns="0" tIns="0" rIns="0" bIns="0" rtlCol="0" anchor="ctr">
            <a:noAutofit/>
          </a:bodyPr>
          <a:p>
            <a:pPr>
              <a:spcBef>
                <a:spcPct val="0"/>
              </a:spcBef>
              <a:spcAft>
                <a:spcPct val="0"/>
              </a:spcAft>
            </a:pPr>
            <a:r>
              <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Replace the cruising phase of the BWO algorithm with the second phase of other algorithms.</a:t>
            </a:r>
            <a:endParaRPr lang="zh-CN" altLang="en-US" sz="2400" b="1" dirty="0">
              <a:solidFill>
                <a:schemeClr val="tx1">
                  <a:lumMod val="85000"/>
                  <a:lumOff val="15000"/>
                </a:schemeClr>
              </a:solidFill>
              <a:latin typeface="+mn-ea"/>
              <a:cs typeface="+mn-ea"/>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pic>
        <p:nvPicPr>
          <p:cNvPr id="4" name="内容占位符 3" descr="6d3c50c704c49c37a08efebe44cd5549"/>
          <p:cNvPicPr>
            <a:picLocks noChangeAspect="1"/>
          </p:cNvPicPr>
          <p:nvPr>
            <p:ph idx="1"/>
          </p:nvPr>
        </p:nvPicPr>
        <p:blipFill>
          <a:blip r:embed="rId1"/>
          <a:stretch>
            <a:fillRect/>
          </a:stretch>
        </p:blipFill>
        <p:spPr>
          <a:xfrm>
            <a:off x="2646680" y="1301750"/>
            <a:ext cx="6897370" cy="487362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
            <p:custDataLst>
              <p:tags r:id="rId1"/>
            </p:custDataLst>
          </p:nvPr>
        </p:nvSpPr>
        <p:spPr>
          <a:xfrm>
            <a:off x="1046480" y="651510"/>
            <a:ext cx="1714500" cy="1206500"/>
          </a:xfrm>
        </p:spPr>
        <p:txBody>
          <a:bodyPr/>
          <a:lstStyle/>
          <a:p>
            <a:r>
              <a:rPr lang="zh-CN" altLang="en-US" b="1">
                <a:latin typeface="微软雅黑" panose="020B0503020204020204" charset="-122"/>
                <a:ea typeface="微软雅黑" panose="020B0503020204020204" charset="-122"/>
              </a:rPr>
              <a:t>目录</a:t>
            </a:r>
            <a:endParaRPr lang="zh-CN" altLang="en-US" b="1">
              <a:latin typeface="微软雅黑" panose="020B0503020204020204" charset="-122"/>
              <a:ea typeface="微软雅黑" panose="020B0503020204020204" charset="-122"/>
            </a:endParaRPr>
          </a:p>
        </p:txBody>
      </p:sp>
      <p:sp>
        <p:nvSpPr>
          <p:cNvPr id="26" name="序号"/>
          <p:cNvSpPr txBox="1"/>
          <p:nvPr>
            <p:custDataLst>
              <p:tags r:id="rId2"/>
            </p:custDataLst>
          </p:nvPr>
        </p:nvSpPr>
        <p:spPr>
          <a:xfrm>
            <a:off x="1610360" y="2094865"/>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rPr>
              <a:t>01</a:t>
            </a:r>
            <a:endPar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endParaRPr>
          </a:p>
        </p:txBody>
      </p:sp>
      <p:sp>
        <p:nvSpPr>
          <p:cNvPr id="28" name="标题"/>
          <p:cNvSpPr txBox="1"/>
          <p:nvPr>
            <p:custDataLst>
              <p:tags r:id="rId3"/>
            </p:custDataLst>
          </p:nvPr>
        </p:nvSpPr>
        <p:spPr>
          <a:xfrm>
            <a:off x="915035" y="3545205"/>
            <a:ext cx="2588260" cy="2298065"/>
          </a:xfrm>
          <a:prstGeom prst="rect">
            <a:avLst/>
          </a:prstGeom>
          <a:noFill/>
        </p:spPr>
        <p:txBody>
          <a:bodyPr wrap="square" lIns="76200" tIns="0" rIns="0" bIns="0" rtlCol="0" anchor="t" anchorCtr="0">
            <a:noAutofit/>
          </a:bodyPr>
          <a:lstStyle/>
          <a:p>
            <a:pPr>
              <a:lnSpc>
                <a:spcPct val="90000"/>
              </a:lnSpc>
            </a:pPr>
            <a:r>
              <a:rPr lang="en-US" altLang="zh-CN" sz="2800" b="1" dirty="0">
                <a:solidFill>
                  <a:srgbClr val="FFFFFF"/>
                </a:solidFill>
                <a:latin typeface="+mj-lt"/>
                <a:ea typeface="+mj-lt"/>
                <a:cs typeface="MiSans Bold" panose="00000800000000000000" charset="-122"/>
                <a:sym typeface="MiSans Bold" panose="00000800000000000000" charset="-122"/>
              </a:rPr>
              <a:t>Overview of Intelligent Swarm Algorithms</a:t>
            </a:r>
            <a:endParaRPr lang="en-US" altLang="zh-CN" sz="2800" b="1" dirty="0">
              <a:solidFill>
                <a:srgbClr val="FFFFFF"/>
              </a:solidFill>
              <a:latin typeface="+mj-lt"/>
              <a:ea typeface="+mj-lt"/>
              <a:cs typeface="MiSans Bold" panose="00000800000000000000" charset="-122"/>
              <a:sym typeface="MiSans Bold" panose="00000800000000000000" charset="-122"/>
            </a:endParaRPr>
          </a:p>
        </p:txBody>
      </p:sp>
      <p:cxnSp>
        <p:nvCxnSpPr>
          <p:cNvPr id="29" name="直接连接符 28"/>
          <p:cNvCxnSpPr/>
          <p:nvPr>
            <p:custDataLst>
              <p:tags r:id="rId4"/>
            </p:custDataLst>
          </p:nvPr>
        </p:nvCxnSpPr>
        <p:spPr>
          <a:xfrm>
            <a:off x="1710055" y="3174365"/>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
        <p:nvSpPr>
          <p:cNvPr id="37" name="序号"/>
          <p:cNvSpPr txBox="1"/>
          <p:nvPr>
            <p:custDataLst>
              <p:tags r:id="rId5"/>
            </p:custDataLst>
          </p:nvPr>
        </p:nvSpPr>
        <p:spPr>
          <a:xfrm>
            <a:off x="4294505" y="2094865"/>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rPr>
              <a:t>02</a:t>
            </a:r>
            <a:endPar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endParaRPr>
          </a:p>
        </p:txBody>
      </p:sp>
      <p:sp>
        <p:nvSpPr>
          <p:cNvPr id="39" name="标题"/>
          <p:cNvSpPr txBox="1"/>
          <p:nvPr>
            <p:custDataLst>
              <p:tags r:id="rId6"/>
            </p:custDataLst>
          </p:nvPr>
        </p:nvSpPr>
        <p:spPr>
          <a:xfrm>
            <a:off x="3690620" y="3545205"/>
            <a:ext cx="2595245" cy="1047750"/>
          </a:xfrm>
          <a:prstGeom prst="rect">
            <a:avLst/>
          </a:prstGeom>
          <a:noFill/>
        </p:spPr>
        <p:txBody>
          <a:bodyPr wrap="square" lIns="76200" tIns="0" rIns="0" bIns="0" rtlCol="0" anchor="t" anchorCtr="0">
            <a:noAutofit/>
          </a:bodyPr>
          <a:lstStyle/>
          <a:p>
            <a:pPr>
              <a:lnSpc>
                <a:spcPct val="90000"/>
              </a:lnSpc>
            </a:pPr>
            <a:r>
              <a:rPr lang="en-US" altLang="zh-CN" sz="2800" b="1" dirty="0">
                <a:solidFill>
                  <a:srgbClr val="FFFFFF"/>
                </a:solidFill>
                <a:latin typeface="+mj-lt"/>
                <a:ea typeface="+mj-lt"/>
                <a:cs typeface="MiSans Bold" panose="00000800000000000000" charset="-122"/>
                <a:sym typeface="MiSans Bold" panose="00000800000000000000" charset="-122"/>
              </a:rPr>
              <a:t>Fundamentals and Implementation of BWO Algorithm</a:t>
            </a:r>
            <a:endParaRPr lang="en-US" altLang="zh-CN" sz="2800" b="1" dirty="0">
              <a:solidFill>
                <a:srgbClr val="FFFFFF"/>
              </a:solidFill>
              <a:latin typeface="+mj-lt"/>
              <a:ea typeface="+mj-lt"/>
              <a:cs typeface="MiSans Bold" panose="00000800000000000000" charset="-122"/>
              <a:sym typeface="MiSans Bold" panose="00000800000000000000" charset="-122"/>
            </a:endParaRPr>
          </a:p>
          <a:p>
            <a:pPr>
              <a:lnSpc>
                <a:spcPct val="90000"/>
              </a:lnSpc>
            </a:pPr>
            <a:endParaRPr lang="en-US" altLang="zh-CN" sz="2800" b="1" dirty="0">
              <a:solidFill>
                <a:srgbClr val="FFFFFF"/>
              </a:solidFill>
              <a:latin typeface="+mj-lt"/>
              <a:ea typeface="+mj-lt"/>
              <a:cs typeface="MiSans Bold" panose="00000800000000000000" charset="-122"/>
              <a:sym typeface="MiSans Bold" panose="00000800000000000000" charset="-122"/>
            </a:endParaRPr>
          </a:p>
        </p:txBody>
      </p:sp>
      <p:cxnSp>
        <p:nvCxnSpPr>
          <p:cNvPr id="41" name="直接连接符 40"/>
          <p:cNvCxnSpPr/>
          <p:nvPr>
            <p:custDataLst>
              <p:tags r:id="rId7"/>
            </p:custDataLst>
          </p:nvPr>
        </p:nvCxnSpPr>
        <p:spPr>
          <a:xfrm>
            <a:off x="4394200" y="3174365"/>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
        <p:nvSpPr>
          <p:cNvPr id="45" name="序号"/>
          <p:cNvSpPr txBox="1"/>
          <p:nvPr>
            <p:custDataLst>
              <p:tags r:id="rId8"/>
            </p:custDataLst>
          </p:nvPr>
        </p:nvSpPr>
        <p:spPr>
          <a:xfrm>
            <a:off x="6978650" y="2094865"/>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rPr>
              <a:t>03</a:t>
            </a:r>
            <a:endPar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endParaRPr>
          </a:p>
        </p:txBody>
      </p:sp>
      <p:sp>
        <p:nvSpPr>
          <p:cNvPr id="47" name="标题"/>
          <p:cNvSpPr txBox="1"/>
          <p:nvPr>
            <p:custDataLst>
              <p:tags r:id="rId9"/>
            </p:custDataLst>
          </p:nvPr>
        </p:nvSpPr>
        <p:spPr>
          <a:xfrm>
            <a:off x="6498590" y="3545205"/>
            <a:ext cx="2203450" cy="1047600"/>
          </a:xfrm>
          <a:prstGeom prst="rect">
            <a:avLst/>
          </a:prstGeom>
          <a:noFill/>
        </p:spPr>
        <p:txBody>
          <a:bodyPr wrap="square" lIns="76200" tIns="0" rIns="0" bIns="0" rtlCol="0" anchor="t" anchorCtr="0">
            <a:noAutofit/>
          </a:bodyPr>
          <a:lstStyle/>
          <a:p>
            <a:pPr>
              <a:lnSpc>
                <a:spcPct val="90000"/>
              </a:lnSpc>
            </a:pPr>
            <a:r>
              <a:rPr lang="en-US" altLang="zh-CN" sz="2800" b="1" dirty="0">
                <a:solidFill>
                  <a:srgbClr val="FFFFFF"/>
                </a:solidFill>
                <a:latin typeface="+mj-lt"/>
                <a:ea typeface="+mj-lt"/>
                <a:cs typeface="MiSans Bold" panose="00000800000000000000" charset="-122"/>
                <a:sym typeface="MiSans Bold" panose="00000800000000000000" charset="-122"/>
              </a:rPr>
              <a:t>Advantages and limitations of BWO algorithm</a:t>
            </a:r>
            <a:endParaRPr lang="en-US" altLang="zh-CN" sz="2800" b="1" dirty="0">
              <a:solidFill>
                <a:srgbClr val="FFFFFF"/>
              </a:solidFill>
              <a:latin typeface="+mj-lt"/>
              <a:ea typeface="+mj-lt"/>
              <a:cs typeface="MiSans Bold" panose="00000800000000000000" charset="-122"/>
              <a:sym typeface="MiSans Bold" panose="00000800000000000000" charset="-122"/>
            </a:endParaRPr>
          </a:p>
          <a:p>
            <a:pPr>
              <a:lnSpc>
                <a:spcPct val="90000"/>
              </a:lnSpc>
            </a:pPr>
            <a:endParaRPr lang="en-US" altLang="zh-CN" sz="2800" b="1" dirty="0">
              <a:solidFill>
                <a:srgbClr val="FFFFFF"/>
              </a:solidFill>
              <a:latin typeface="+mj-lt"/>
              <a:ea typeface="+mj-lt"/>
              <a:cs typeface="MiSans Bold" panose="00000800000000000000" charset="-122"/>
              <a:sym typeface="MiSans Bold" panose="00000800000000000000" charset="-122"/>
            </a:endParaRPr>
          </a:p>
        </p:txBody>
      </p:sp>
      <p:cxnSp>
        <p:nvCxnSpPr>
          <p:cNvPr id="48" name="直接连接符 47"/>
          <p:cNvCxnSpPr/>
          <p:nvPr>
            <p:custDataLst>
              <p:tags r:id="rId10"/>
            </p:custDataLst>
          </p:nvPr>
        </p:nvCxnSpPr>
        <p:spPr>
          <a:xfrm>
            <a:off x="7078345" y="3174365"/>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
        <p:nvSpPr>
          <p:cNvPr id="51" name="序号"/>
          <p:cNvSpPr txBox="1"/>
          <p:nvPr>
            <p:custDataLst>
              <p:tags r:id="rId11"/>
            </p:custDataLst>
          </p:nvPr>
        </p:nvSpPr>
        <p:spPr>
          <a:xfrm>
            <a:off x="9662795" y="2094865"/>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rPr>
              <a:t>04</a:t>
            </a:r>
            <a:endParaRPr lang="en-US" altLang="zh-CN" sz="4000" dirty="0">
              <a:gradFill>
                <a:gsLst>
                  <a:gs pos="0">
                    <a:schemeClr val="accent1"/>
                  </a:gs>
                  <a:gs pos="100000">
                    <a:schemeClr val="accent5"/>
                  </a:gs>
                </a:gsLst>
                <a:lin ang="0" scaled="0"/>
              </a:gradFill>
              <a:effectLst/>
              <a:latin typeface="微软雅黑" panose="020B0503020204020204" charset="-122"/>
              <a:ea typeface="微软雅黑" panose="020B0503020204020204" charset="-122"/>
              <a:cs typeface="MiSans Bold" panose="00000800000000000000" charset="-122"/>
              <a:sym typeface="MiSans" panose="00000500000000000000" charset="-122"/>
            </a:endParaRPr>
          </a:p>
        </p:txBody>
      </p:sp>
      <p:sp>
        <p:nvSpPr>
          <p:cNvPr id="53" name="标题"/>
          <p:cNvSpPr txBox="1"/>
          <p:nvPr>
            <p:custDataLst>
              <p:tags r:id="rId12"/>
            </p:custDataLst>
          </p:nvPr>
        </p:nvSpPr>
        <p:spPr>
          <a:xfrm>
            <a:off x="9182735" y="3545205"/>
            <a:ext cx="2203450" cy="1047600"/>
          </a:xfrm>
          <a:prstGeom prst="rect">
            <a:avLst/>
          </a:prstGeom>
          <a:noFill/>
        </p:spPr>
        <p:txBody>
          <a:bodyPr wrap="square" lIns="76200" tIns="0" rIns="0" bIns="0" rtlCol="0" anchor="t" anchorCtr="0"/>
          <a:lstStyle/>
          <a:p>
            <a:pPr>
              <a:lnSpc>
                <a:spcPct val="90000"/>
              </a:lnSpc>
            </a:pPr>
            <a:r>
              <a:rPr lang="en-US" altLang="zh-CN" sz="2400" b="1" dirty="0">
                <a:solidFill>
                  <a:srgbClr val="FFFFFF"/>
                </a:solidFill>
                <a:latin typeface="+mj-lt"/>
                <a:ea typeface="+mj-lt"/>
                <a:cs typeface="MiSans Bold" panose="00000800000000000000" charset="-122"/>
                <a:sym typeface="MiSans Bold" panose="00000800000000000000" charset="-122"/>
              </a:rPr>
              <a:t>Comparison and Replacement of BWO Algorithm with Other Algorithms</a:t>
            </a:r>
            <a:endParaRPr lang="en-US" altLang="zh-CN" sz="2400" b="1" dirty="0">
              <a:solidFill>
                <a:srgbClr val="FFFFFF"/>
              </a:solidFill>
              <a:latin typeface="+mj-lt"/>
              <a:ea typeface="+mj-lt"/>
              <a:cs typeface="MiSans Bold" panose="00000800000000000000" charset="-122"/>
              <a:sym typeface="MiSans Bold" panose="00000800000000000000" charset="-122"/>
            </a:endParaRPr>
          </a:p>
          <a:p>
            <a:pPr>
              <a:lnSpc>
                <a:spcPct val="90000"/>
              </a:lnSpc>
            </a:pPr>
            <a:endParaRPr lang="en-US" altLang="zh-CN" sz="2400" b="1" dirty="0">
              <a:solidFill>
                <a:srgbClr val="FFFFFF"/>
              </a:solidFill>
              <a:latin typeface="+mj-lt"/>
              <a:ea typeface="+mj-lt"/>
              <a:cs typeface="MiSans Bold" panose="00000800000000000000" charset="-122"/>
              <a:sym typeface="MiSans Bold" panose="00000800000000000000" charset="-122"/>
            </a:endParaRPr>
          </a:p>
        </p:txBody>
      </p:sp>
      <p:cxnSp>
        <p:nvCxnSpPr>
          <p:cNvPr id="54" name="直接连接符 53"/>
          <p:cNvCxnSpPr/>
          <p:nvPr>
            <p:custDataLst>
              <p:tags r:id="rId13"/>
            </p:custDataLst>
          </p:nvPr>
        </p:nvCxnSpPr>
        <p:spPr>
          <a:xfrm>
            <a:off x="9762490" y="3174365"/>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pic>
        <p:nvPicPr>
          <p:cNvPr id="4" name="内容占位符 3" descr="6dfb56bb0dc82825e3023163e6f76512_0"/>
          <p:cNvPicPr>
            <a:picLocks noChangeAspect="1"/>
          </p:cNvPicPr>
          <p:nvPr>
            <p:ph idx="1"/>
          </p:nvPr>
        </p:nvPicPr>
        <p:blipFill>
          <a:blip r:embed="rId1"/>
          <a:stretch>
            <a:fillRect/>
          </a:stretch>
        </p:blipFill>
        <p:spPr>
          <a:xfrm>
            <a:off x="2647950" y="1301750"/>
            <a:ext cx="6894830" cy="48736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custDataLst>
              <p:tags r:id="rId1"/>
            </p:custDataLst>
          </p:nvPr>
        </p:nvSpPr>
        <p:spPr/>
        <p:txBody>
          <a:bodyPr>
            <a:normAutofit fontScale="90000"/>
          </a:bodyPr>
          <a:lstStyle/>
          <a:p>
            <a:r>
              <a:rPr lang="zh-CN" altLang="en-US"/>
              <a:t>Comparison of BWO Algorithm with Other Intelligent Swarm Algorithms</a:t>
            </a:r>
            <a:endParaRPr lang="zh-CN" altLang="en-US"/>
          </a:p>
        </p:txBody>
      </p:sp>
      <p:sp useBgFill="1">
        <p:nvSpPr>
          <p:cNvPr id="8" name="Rectangle 41732_#color_#shadow_$dk1-788&amp;2007"/>
          <p:cNvSpPr/>
          <p:nvPr>
            <p:custDataLst>
              <p:tags r:id="rId2"/>
            </p:custDataLst>
          </p:nvPr>
        </p:nvSpPr>
        <p:spPr>
          <a:xfrm>
            <a:off x="827405" y="2517990"/>
            <a:ext cx="10649585" cy="2497240"/>
          </a:xfrm>
          <a:prstGeom prst="roundRect">
            <a:avLst/>
          </a:prstGeom>
          <a:effectLst>
            <a:outerShdw blurRad="508000" dist="76200" dir="5400000" algn="bl" rotWithShape="0">
              <a:schemeClr val="accent1">
                <a:alpha val="20000"/>
              </a:schemeClr>
            </a:outerShdw>
          </a:effectLst>
        </p:spPr>
        <p:txBody>
          <a:bodyPr/>
          <a:p>
            <a:endParaRPr lang="zh-CN" altLang="en-US"/>
          </a:p>
        </p:txBody>
      </p:sp>
      <p:sp>
        <p:nvSpPr>
          <p:cNvPr id="5" name="Rectangle 41732_#color_#shadow_$dk1-788&amp;2007"/>
          <p:cNvSpPr/>
          <p:nvPr>
            <p:custDataLst>
              <p:tags r:id="rId3"/>
            </p:custDataLst>
          </p:nvPr>
        </p:nvSpPr>
        <p:spPr>
          <a:xfrm>
            <a:off x="827405" y="2517990"/>
            <a:ext cx="10649585" cy="2497240"/>
          </a:xfrm>
          <a:prstGeom prst="roundRect">
            <a:avLst/>
          </a:prstGeom>
          <a:solidFill>
            <a:srgbClr val="FFFFFF">
              <a:alpha val="20000"/>
            </a:srgbClr>
          </a:solidFill>
          <a:effectLst/>
        </p:spPr>
        <p:txBody>
          <a:bodyPr/>
          <a:p>
            <a:endParaRPr lang="zh-CN" altLang="en-US"/>
          </a:p>
        </p:txBody>
      </p:sp>
      <p:sp>
        <p:nvSpPr>
          <p:cNvPr id="10" name="矩形 9"/>
          <p:cNvSpPr/>
          <p:nvPr>
            <p:custDataLst>
              <p:tags r:id="rId4"/>
            </p:custDataLst>
          </p:nvPr>
        </p:nvSpPr>
        <p:spPr>
          <a:xfrm>
            <a:off x="1393181" y="3191217"/>
            <a:ext cx="8637201" cy="1719216"/>
          </a:xfrm>
          <a:prstGeom prst="rect">
            <a:avLst/>
          </a:prstGeom>
          <a:noFill/>
        </p:spPr>
        <p:txBody>
          <a:bodyPr wrap="square" lIns="0" tIns="0" rIns="0" bIns="0" rtlCol="0" anchor="t">
            <a:noAutofit/>
          </a:bodyPr>
          <a:p>
            <a:pPr algn="just">
              <a:lnSpc>
                <a:spcPct val="150000"/>
              </a:lnSpc>
              <a:spcBef>
                <a:spcPct val="0"/>
              </a:spcBef>
              <a:spcAft>
                <a:spcPct val="0"/>
              </a:spcAft>
            </a:pPr>
            <a:r>
              <a:rPr lang="zh-CN" altLang="en-US" sz="1600">
                <a:solidFill>
                  <a:schemeClr val="tx1">
                    <a:lumMod val="85000"/>
                    <a:lumOff val="15000"/>
                  </a:schemeClr>
                </a:solidFill>
                <a:latin typeface="+mn-ea"/>
                <a:cs typeface="+mn-ea"/>
                <a:sym typeface="+mn-ea"/>
              </a:rPr>
              <a:t>After replacing different stages of the BWO algorithm, we also attempted to use combinations of different algorithms. We tried using the first stage of the DO algorithm and the second stage of the CPO algorithm combined with the third stage of the BWO algorithm. The performance of this combined algorithm is as follows:</a:t>
            </a:r>
            <a:endParaRPr lang="zh-CN" altLang="en-US" sz="1600">
              <a:solidFill>
                <a:schemeClr val="tx1">
                  <a:lumMod val="85000"/>
                  <a:lumOff val="15000"/>
                </a:schemeClr>
              </a:solidFill>
              <a:latin typeface="+mn-ea"/>
              <a:cs typeface="+mn-ea"/>
              <a:sym typeface="+mn-ea"/>
            </a:endParaRPr>
          </a:p>
        </p:txBody>
      </p:sp>
      <p:sp>
        <p:nvSpPr>
          <p:cNvPr id="12" name="矩形 11"/>
          <p:cNvSpPr/>
          <p:nvPr>
            <p:custDataLst>
              <p:tags r:id="rId5"/>
            </p:custDataLst>
          </p:nvPr>
        </p:nvSpPr>
        <p:spPr>
          <a:xfrm>
            <a:off x="1393181" y="2766056"/>
            <a:ext cx="8637201" cy="425428"/>
          </a:xfrm>
          <a:prstGeom prst="rect">
            <a:avLst/>
          </a:prstGeom>
          <a:noFill/>
        </p:spPr>
        <p:txBody>
          <a:bodyPr wrap="square" lIns="0" tIns="0" rIns="0" bIns="0" rtlCol="0" anchor="ctr">
            <a:noAutofit/>
          </a:bodyPr>
          <a:p>
            <a:pPr>
              <a:spcBef>
                <a:spcPct val="0"/>
              </a:spcBef>
              <a:spcAft>
                <a:spcPct val="0"/>
              </a:spcAft>
            </a:pPr>
            <a:r>
              <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Combinations of other algorithm stages</a:t>
            </a:r>
            <a:endParaRPr lang="zh-CN" altLang="en-US" sz="2400" b="1" dirty="0">
              <a:solidFill>
                <a:schemeClr val="tx1">
                  <a:lumMod val="85000"/>
                  <a:lumOff val="15000"/>
                </a:schemeClr>
              </a:solidFill>
              <a:latin typeface="+mn-ea"/>
              <a:cs typeface="+mn-ea"/>
            </a:endParaRPr>
          </a:p>
        </p:txBody>
      </p:sp>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任意多边形: 形状 418"/>
          <p:cNvSpPr/>
          <p:nvPr>
            <p:custDataLst>
              <p:tags r:id="rId1"/>
            </p:custDataLst>
          </p:nvPr>
        </p:nvSpPr>
        <p:spPr>
          <a:xfrm>
            <a:off x="0" y="0"/>
            <a:ext cx="12192000" cy="1515745"/>
          </a:xfrm>
          <a:custGeom>
            <a:avLst/>
            <a:gdLst>
              <a:gd name="connsiteX0" fmla="*/ 0 w 12192000"/>
              <a:gd name="connsiteY0" fmla="*/ 0 h 2663748"/>
              <a:gd name="connsiteX1" fmla="*/ 12192000 w 12192000"/>
              <a:gd name="connsiteY1" fmla="*/ 0 h 2663748"/>
              <a:gd name="connsiteX2" fmla="*/ 12192000 w 12192000"/>
              <a:gd name="connsiteY2" fmla="*/ 2663748 h 2663748"/>
              <a:gd name="connsiteX3" fmla="*/ 0 w 12192000"/>
              <a:gd name="connsiteY3" fmla="*/ 2663748 h 2663748"/>
            </a:gdLst>
            <a:ahLst/>
            <a:cxnLst>
              <a:cxn ang="0">
                <a:pos x="connsiteX0" y="connsiteY0"/>
              </a:cxn>
              <a:cxn ang="0">
                <a:pos x="connsiteX1" y="connsiteY1"/>
              </a:cxn>
              <a:cxn ang="0">
                <a:pos x="connsiteX2" y="connsiteY2"/>
              </a:cxn>
              <a:cxn ang="0">
                <a:pos x="connsiteX3" y="connsiteY3"/>
              </a:cxn>
            </a:cxnLst>
            <a:rect l="l" t="t" r="r" b="b"/>
            <a:pathLst>
              <a:path w="12192000" h="2663748">
                <a:moveTo>
                  <a:pt x="0" y="0"/>
                </a:moveTo>
                <a:lnTo>
                  <a:pt x="12192000" y="0"/>
                </a:lnTo>
                <a:lnTo>
                  <a:pt x="12192000" y="2663748"/>
                </a:lnTo>
                <a:lnTo>
                  <a:pt x="0" y="2663748"/>
                </a:lnTo>
                <a:close/>
              </a:path>
            </a:pathLst>
          </a:cu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wrap="square" rtlCol="0" anchor="ctr">
            <a:noAutofit/>
          </a:bodyPr>
          <a:lstStyle/>
          <a:p>
            <a:pPr algn="ctr"/>
            <a:endParaRPr lang="zh-CN" altLang="en-US"/>
          </a:p>
        </p:txBody>
      </p:sp>
      <p:sp>
        <p:nvSpPr>
          <p:cNvPr id="7" name="标题 6"/>
          <p:cNvSpPr>
            <a:spLocks noGrp="1"/>
          </p:cNvSpPr>
          <p:nvPr>
            <p:ph type="title"/>
            <p:custDataLst>
              <p:tags r:id="rId2"/>
            </p:custDataLst>
          </p:nvPr>
        </p:nvSpPr>
        <p:spPr/>
        <p:txBody>
          <a:bodyPr>
            <a:normAutofit fontScale="90000"/>
          </a:bodyPr>
          <a:lstStyle/>
          <a:p>
            <a:pPr algn="l"/>
            <a:r>
              <a:rPr lang="zh-CN" altLang="en-US" dirty="0">
                <a:solidFill>
                  <a:srgbClr val="FFFFFF"/>
                </a:solidFill>
                <a:sym typeface="+mn-ea"/>
              </a:rPr>
              <a:t>Comparison of BWO Algorithm with Other Intelligent Swarm Algorithms</a:t>
            </a:r>
            <a:endParaRPr lang="zh-CN" altLang="en-US" dirty="0">
              <a:solidFill>
                <a:srgbClr val="FFFFFF"/>
              </a:solidFill>
              <a:sym typeface="+mn-ea"/>
            </a:endParaRPr>
          </a:p>
        </p:txBody>
      </p:sp>
      <p:sp>
        <p:nvSpPr>
          <p:cNvPr id="410" name="文本框 409"/>
          <p:cNvSpPr txBox="1"/>
          <p:nvPr>
            <p:custDataLst>
              <p:tags r:id="rId3"/>
            </p:custDataLst>
          </p:nvPr>
        </p:nvSpPr>
        <p:spPr>
          <a:xfrm>
            <a:off x="1089025" y="2150110"/>
            <a:ext cx="4799965" cy="2107565"/>
          </a:xfrm>
          <a:prstGeom prst="rect">
            <a:avLst/>
          </a:prstGeom>
          <a:ln>
            <a:noFill/>
            <a:prstDash val="sysDash"/>
          </a:ln>
        </p:spPr>
        <p:txBody>
          <a:bodyPr vert="horz" wrap="square" lIns="90170" tIns="46990" rIns="90170" bIns="46990" rtlCol="0" anchor="t" anchorCtr="0"/>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Aft>
                <a:spcPts val="0"/>
              </a:spcAft>
              <a:buNone/>
            </a:pPr>
            <a:r>
              <a:rPr lang="en-US" altLang="zh-CN" sz="1200" dirty="0">
                <a:solidFill>
                  <a:schemeClr val="tx1">
                    <a:lumMod val="85000"/>
                    <a:lumOff val="15000"/>
                  </a:schemeClr>
                </a:solidFill>
                <a:sym typeface="MiSans" panose="00000500000000000000" charset="-122"/>
              </a:rPr>
              <a:t>From the graph, it can be seen that the performance of this combined algorithm is even worse than replacing the second stage with BWO. I speculate that the possible reason is: DO algorithm has strong global search ability in the first stage, which makes the population uniformly distributed in the function space, but in the second stage, the convergence ability of the function is not as good as the predatory stage of BWO. This weaker convergence ability cannot efficiently complete the function optimization like BWO, resulting in poorer performance of the entire model.</a:t>
            </a:r>
            <a:endParaRPr lang="en-US" altLang="zh-CN" sz="1200" spc="130" dirty="0">
              <a:ln>
                <a:noFill/>
                <a:prstDash val="sysDot"/>
              </a:ln>
              <a:solidFill>
                <a:schemeClr val="tx1">
                  <a:lumMod val="85000"/>
                  <a:lumOff val="15000"/>
                </a:schemeClr>
              </a:solidFill>
              <a:latin typeface="+mn-ea"/>
              <a:ea typeface="+mn-ea"/>
              <a:sym typeface="MiSans" panose="00000500000000000000" charset="-122"/>
            </a:endParaRPr>
          </a:p>
        </p:txBody>
      </p:sp>
      <p:sp>
        <p:nvSpPr>
          <p:cNvPr id="424" name="矩形 423"/>
          <p:cNvSpPr/>
          <p:nvPr>
            <p:custDataLst>
              <p:tags r:id="rId4"/>
            </p:custDataLst>
          </p:nvPr>
        </p:nvSpPr>
        <p:spPr>
          <a:xfrm>
            <a:off x="5957570" y="1830705"/>
            <a:ext cx="5368290" cy="4079875"/>
          </a:xfrm>
          <a:prstGeom prst="rect">
            <a:avLst/>
          </a:prstGeom>
          <a:solidFill>
            <a:srgbClr val="FFFFFF"/>
          </a:solidFill>
          <a:ln>
            <a:noFill/>
            <a:prstDash val="solid"/>
          </a:ln>
          <a:effectLst>
            <a:outerShdw blurRad="177800" dist="88900" dir="12000000" algn="t" rotWithShape="0">
              <a:schemeClr val="accent1">
                <a:lumMod val="75000"/>
                <a:alpha val="8000"/>
              </a:scheme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cxnSp>
        <p:nvCxnSpPr>
          <p:cNvPr id="429" name="直接连接符 428"/>
          <p:cNvCxnSpPr/>
          <p:nvPr>
            <p:custDataLst>
              <p:tags r:id="rId5"/>
            </p:custDataLst>
          </p:nvPr>
        </p:nvCxnSpPr>
        <p:spPr>
          <a:xfrm>
            <a:off x="1061720" y="5589270"/>
            <a:ext cx="4202430" cy="0"/>
          </a:xfrm>
          <a:prstGeom prst="line">
            <a:avLst/>
          </a:prstGeom>
          <a:ln>
            <a:solidFill>
              <a:srgbClr val="FFFFFF">
                <a:lumMod val="75000"/>
              </a:srgbClr>
            </a:solidFill>
          </a:ln>
        </p:spPr>
        <p:style>
          <a:lnRef idx="1">
            <a:srgbClr val="376FFF"/>
          </a:lnRef>
          <a:fillRef idx="0">
            <a:srgbClr val="376FFF"/>
          </a:fillRef>
          <a:effectRef idx="0">
            <a:srgbClr val="376FFF"/>
          </a:effectRef>
          <a:fontRef idx="minor">
            <a:srgbClr val="000000"/>
          </a:fontRef>
        </p:style>
      </p:cxnSp>
      <p:sp>
        <p:nvSpPr>
          <p:cNvPr id="430" name="椭圆 429"/>
          <p:cNvSpPr/>
          <p:nvPr>
            <p:custDataLst>
              <p:tags r:id="rId6"/>
            </p:custDataLst>
          </p:nvPr>
        </p:nvSpPr>
        <p:spPr>
          <a:xfrm>
            <a:off x="1117600" y="5710555"/>
            <a:ext cx="558800" cy="558800"/>
          </a:xfrm>
          <a:prstGeom prst="ellipse">
            <a:avLst/>
          </a:pr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34" name="椭圆 433"/>
          <p:cNvSpPr/>
          <p:nvPr>
            <p:custDataLst>
              <p:tags r:id="rId7"/>
            </p:custDataLst>
          </p:nvPr>
        </p:nvSpPr>
        <p:spPr>
          <a:xfrm>
            <a:off x="1977390" y="5710555"/>
            <a:ext cx="558800" cy="558800"/>
          </a:xfrm>
          <a:prstGeom prst="ellipse">
            <a:avLst/>
          </a:prstGeom>
          <a:noFill/>
          <a:ln>
            <a:solidFill>
              <a:schemeClr val="accent1"/>
            </a:solid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35" name="任意多边形: 形状 434"/>
          <p:cNvSpPr/>
          <p:nvPr>
            <p:custDataLst>
              <p:tags r:id="rId8"/>
            </p:custDataLst>
          </p:nvPr>
        </p:nvSpPr>
        <p:spPr>
          <a:xfrm>
            <a:off x="2140585" y="5851525"/>
            <a:ext cx="245110" cy="266065"/>
          </a:xfrm>
          <a:custGeom>
            <a:avLst/>
            <a:gdLst>
              <a:gd name="connsiteX0" fmla="*/ 438150 w 457320"/>
              <a:gd name="connsiteY0" fmla="*/ 257175 h 495300"/>
              <a:gd name="connsiteX1" fmla="*/ 444818 w 457320"/>
              <a:gd name="connsiteY1" fmla="*/ 251460 h 495300"/>
              <a:gd name="connsiteX2" fmla="*/ 457200 w 457320"/>
              <a:gd name="connsiteY2" fmla="*/ 214313 h 495300"/>
              <a:gd name="connsiteX3" fmla="*/ 408622 w 457320"/>
              <a:gd name="connsiteY3" fmla="*/ 171450 h 495300"/>
              <a:gd name="connsiteX4" fmla="*/ 266700 w 457320"/>
              <a:gd name="connsiteY4" fmla="*/ 171450 h 495300"/>
              <a:gd name="connsiteX5" fmla="*/ 266700 w 457320"/>
              <a:gd name="connsiteY5" fmla="*/ 66675 h 495300"/>
              <a:gd name="connsiteX6" fmla="*/ 200025 w 457320"/>
              <a:gd name="connsiteY6" fmla="*/ 0 h 495300"/>
              <a:gd name="connsiteX7" fmla="*/ 180975 w 457320"/>
              <a:gd name="connsiteY7" fmla="*/ 0 h 495300"/>
              <a:gd name="connsiteX8" fmla="*/ 171450 w 457320"/>
              <a:gd name="connsiteY8" fmla="*/ 9525 h 495300"/>
              <a:gd name="connsiteX9" fmla="*/ 171450 w 457320"/>
              <a:gd name="connsiteY9" fmla="*/ 55245 h 495300"/>
              <a:gd name="connsiteX10" fmla="*/ 151447 w 457320"/>
              <a:gd name="connsiteY10" fmla="*/ 124778 h 495300"/>
              <a:gd name="connsiteX11" fmla="*/ 103822 w 457320"/>
              <a:gd name="connsiteY11" fmla="*/ 202883 h 495300"/>
              <a:gd name="connsiteX12" fmla="*/ 76200 w 457320"/>
              <a:gd name="connsiteY12" fmla="*/ 190500 h 495300"/>
              <a:gd name="connsiteX13" fmla="*/ 38100 w 457320"/>
              <a:gd name="connsiteY13" fmla="*/ 190500 h 495300"/>
              <a:gd name="connsiteX14" fmla="*/ 0 w 457320"/>
              <a:gd name="connsiteY14" fmla="*/ 228600 h 495300"/>
              <a:gd name="connsiteX15" fmla="*/ 0 w 457320"/>
              <a:gd name="connsiteY15" fmla="*/ 457200 h 495300"/>
              <a:gd name="connsiteX16" fmla="*/ 38100 w 457320"/>
              <a:gd name="connsiteY16" fmla="*/ 495300 h 495300"/>
              <a:gd name="connsiteX17" fmla="*/ 76200 w 457320"/>
              <a:gd name="connsiteY17" fmla="*/ 495300 h 495300"/>
              <a:gd name="connsiteX18" fmla="*/ 107632 w 457320"/>
              <a:gd name="connsiteY18" fmla="*/ 479108 h 495300"/>
              <a:gd name="connsiteX19" fmla="*/ 142875 w 457320"/>
              <a:gd name="connsiteY19" fmla="*/ 495300 h 495300"/>
              <a:gd name="connsiteX20" fmla="*/ 350520 w 457320"/>
              <a:gd name="connsiteY20" fmla="*/ 495300 h 495300"/>
              <a:gd name="connsiteX21" fmla="*/ 399097 w 457320"/>
              <a:gd name="connsiteY21" fmla="*/ 452438 h 495300"/>
              <a:gd name="connsiteX22" fmla="*/ 389572 w 457320"/>
              <a:gd name="connsiteY22" fmla="*/ 419100 h 495300"/>
              <a:gd name="connsiteX23" fmla="*/ 437197 w 457320"/>
              <a:gd name="connsiteY23" fmla="*/ 376238 h 495300"/>
              <a:gd name="connsiteX24" fmla="*/ 424815 w 457320"/>
              <a:gd name="connsiteY24" fmla="*/ 340042 h 495300"/>
              <a:gd name="connsiteX25" fmla="*/ 456247 w 457320"/>
              <a:gd name="connsiteY25" fmla="*/ 300038 h 495300"/>
              <a:gd name="connsiteX26" fmla="*/ 443865 w 457320"/>
              <a:gd name="connsiteY26" fmla="*/ 262890 h 495300"/>
              <a:gd name="connsiteX27" fmla="*/ 438150 w 457320"/>
              <a:gd name="connsiteY27" fmla="*/ 257175 h 495300"/>
              <a:gd name="connsiteX28" fmla="*/ 95250 w 457320"/>
              <a:gd name="connsiteY28" fmla="*/ 457200 h 495300"/>
              <a:gd name="connsiteX29" fmla="*/ 76200 w 457320"/>
              <a:gd name="connsiteY29" fmla="*/ 476250 h 495300"/>
              <a:gd name="connsiteX30" fmla="*/ 38100 w 457320"/>
              <a:gd name="connsiteY30" fmla="*/ 476250 h 495300"/>
              <a:gd name="connsiteX31" fmla="*/ 19050 w 457320"/>
              <a:gd name="connsiteY31" fmla="*/ 457200 h 495300"/>
              <a:gd name="connsiteX32" fmla="*/ 19050 w 457320"/>
              <a:gd name="connsiteY32" fmla="*/ 228600 h 495300"/>
              <a:gd name="connsiteX33" fmla="*/ 38100 w 457320"/>
              <a:gd name="connsiteY33" fmla="*/ 209550 h 495300"/>
              <a:gd name="connsiteX34" fmla="*/ 76200 w 457320"/>
              <a:gd name="connsiteY34" fmla="*/ 209550 h 495300"/>
              <a:gd name="connsiteX35" fmla="*/ 95250 w 457320"/>
              <a:gd name="connsiteY35" fmla="*/ 228600 h 495300"/>
              <a:gd name="connsiteX36" fmla="*/ 95250 w 457320"/>
              <a:gd name="connsiteY36" fmla="*/ 457200 h 495300"/>
              <a:gd name="connsiteX37" fmla="*/ 371475 w 457320"/>
              <a:gd name="connsiteY37" fmla="*/ 266700 h 495300"/>
              <a:gd name="connsiteX38" fmla="*/ 409575 w 457320"/>
              <a:gd name="connsiteY38" fmla="*/ 266700 h 495300"/>
              <a:gd name="connsiteX39" fmla="*/ 430530 w 457320"/>
              <a:gd name="connsiteY39" fmla="*/ 276225 h 495300"/>
              <a:gd name="connsiteX40" fmla="*/ 438150 w 457320"/>
              <a:gd name="connsiteY40" fmla="*/ 298133 h 495300"/>
              <a:gd name="connsiteX41" fmla="*/ 407670 w 457320"/>
              <a:gd name="connsiteY41" fmla="*/ 323850 h 495300"/>
              <a:gd name="connsiteX42" fmla="*/ 361950 w 457320"/>
              <a:gd name="connsiteY42" fmla="*/ 323850 h 495300"/>
              <a:gd name="connsiteX43" fmla="*/ 352425 w 457320"/>
              <a:gd name="connsiteY43" fmla="*/ 333375 h 495300"/>
              <a:gd name="connsiteX44" fmla="*/ 361950 w 457320"/>
              <a:gd name="connsiteY44" fmla="*/ 342900 h 495300"/>
              <a:gd name="connsiteX45" fmla="*/ 390525 w 457320"/>
              <a:gd name="connsiteY45" fmla="*/ 342900 h 495300"/>
              <a:gd name="connsiteX46" fmla="*/ 411480 w 457320"/>
              <a:gd name="connsiteY46" fmla="*/ 352425 h 495300"/>
              <a:gd name="connsiteX47" fmla="*/ 419100 w 457320"/>
              <a:gd name="connsiteY47" fmla="*/ 374333 h 495300"/>
              <a:gd name="connsiteX48" fmla="*/ 388620 w 457320"/>
              <a:gd name="connsiteY48" fmla="*/ 400050 h 495300"/>
              <a:gd name="connsiteX49" fmla="*/ 342900 w 457320"/>
              <a:gd name="connsiteY49" fmla="*/ 400050 h 495300"/>
              <a:gd name="connsiteX50" fmla="*/ 333375 w 457320"/>
              <a:gd name="connsiteY50" fmla="*/ 409575 h 495300"/>
              <a:gd name="connsiteX51" fmla="*/ 342900 w 457320"/>
              <a:gd name="connsiteY51" fmla="*/ 419100 h 495300"/>
              <a:gd name="connsiteX52" fmla="*/ 352425 w 457320"/>
              <a:gd name="connsiteY52" fmla="*/ 419100 h 495300"/>
              <a:gd name="connsiteX53" fmla="*/ 373380 w 457320"/>
              <a:gd name="connsiteY53" fmla="*/ 428625 h 495300"/>
              <a:gd name="connsiteX54" fmla="*/ 381000 w 457320"/>
              <a:gd name="connsiteY54" fmla="*/ 450533 h 495300"/>
              <a:gd name="connsiteX55" fmla="*/ 350520 w 457320"/>
              <a:gd name="connsiteY55" fmla="*/ 476250 h 495300"/>
              <a:gd name="connsiteX56" fmla="*/ 142875 w 457320"/>
              <a:gd name="connsiteY56" fmla="*/ 476250 h 495300"/>
              <a:gd name="connsiteX57" fmla="*/ 114300 w 457320"/>
              <a:gd name="connsiteY57" fmla="*/ 447675 h 495300"/>
              <a:gd name="connsiteX58" fmla="*/ 114300 w 457320"/>
              <a:gd name="connsiteY58" fmla="*/ 221933 h 495300"/>
              <a:gd name="connsiteX59" fmla="*/ 167640 w 457320"/>
              <a:gd name="connsiteY59" fmla="*/ 135255 h 495300"/>
              <a:gd name="connsiteX60" fmla="*/ 190500 w 457320"/>
              <a:gd name="connsiteY60" fmla="*/ 55245 h 495300"/>
              <a:gd name="connsiteX61" fmla="*/ 190500 w 457320"/>
              <a:gd name="connsiteY61" fmla="*/ 19050 h 495300"/>
              <a:gd name="connsiteX62" fmla="*/ 200025 w 457320"/>
              <a:gd name="connsiteY62" fmla="*/ 19050 h 495300"/>
              <a:gd name="connsiteX63" fmla="*/ 247650 w 457320"/>
              <a:gd name="connsiteY63" fmla="*/ 66675 h 495300"/>
              <a:gd name="connsiteX64" fmla="*/ 247650 w 457320"/>
              <a:gd name="connsiteY64" fmla="*/ 171450 h 495300"/>
              <a:gd name="connsiteX65" fmla="*/ 266700 w 457320"/>
              <a:gd name="connsiteY65" fmla="*/ 190500 h 495300"/>
              <a:gd name="connsiteX66" fmla="*/ 407670 w 457320"/>
              <a:gd name="connsiteY66" fmla="*/ 190500 h 495300"/>
              <a:gd name="connsiteX67" fmla="*/ 438150 w 457320"/>
              <a:gd name="connsiteY67" fmla="*/ 216217 h 495300"/>
              <a:gd name="connsiteX68" fmla="*/ 430530 w 457320"/>
              <a:gd name="connsiteY68" fmla="*/ 238125 h 495300"/>
              <a:gd name="connsiteX69" fmla="*/ 409575 w 457320"/>
              <a:gd name="connsiteY69" fmla="*/ 247650 h 495300"/>
              <a:gd name="connsiteX70" fmla="*/ 371475 w 457320"/>
              <a:gd name="connsiteY70" fmla="*/ 247650 h 495300"/>
              <a:gd name="connsiteX71" fmla="*/ 361950 w 457320"/>
              <a:gd name="connsiteY71" fmla="*/ 257175 h 495300"/>
              <a:gd name="connsiteX72" fmla="*/ 371475 w 457320"/>
              <a:gd name="connsiteY72" fmla="*/ 2667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320" h="495300">
                <a:moveTo>
                  <a:pt x="438150" y="257175"/>
                </a:moveTo>
                <a:cubicBezTo>
                  <a:pt x="441007" y="255270"/>
                  <a:pt x="442913" y="253365"/>
                  <a:pt x="444818" y="251460"/>
                </a:cubicBezTo>
                <a:cubicBezTo>
                  <a:pt x="453390" y="241935"/>
                  <a:pt x="458153" y="228600"/>
                  <a:pt x="457200" y="214313"/>
                </a:cubicBezTo>
                <a:cubicBezTo>
                  <a:pt x="455295" y="190500"/>
                  <a:pt x="433388" y="171450"/>
                  <a:pt x="408622" y="171450"/>
                </a:cubicBezTo>
                <a:lnTo>
                  <a:pt x="266700" y="171450"/>
                </a:lnTo>
                <a:lnTo>
                  <a:pt x="266700" y="66675"/>
                </a:lnTo>
                <a:cubicBezTo>
                  <a:pt x="266700" y="29528"/>
                  <a:pt x="237172" y="0"/>
                  <a:pt x="200025" y="0"/>
                </a:cubicBezTo>
                <a:lnTo>
                  <a:pt x="180975" y="0"/>
                </a:lnTo>
                <a:cubicBezTo>
                  <a:pt x="175260" y="0"/>
                  <a:pt x="171450" y="3810"/>
                  <a:pt x="171450" y="9525"/>
                </a:cubicBezTo>
                <a:lnTo>
                  <a:pt x="171450" y="55245"/>
                </a:lnTo>
                <a:cubicBezTo>
                  <a:pt x="171450" y="80010"/>
                  <a:pt x="164782" y="103822"/>
                  <a:pt x="151447" y="124778"/>
                </a:cubicBezTo>
                <a:lnTo>
                  <a:pt x="103822" y="202883"/>
                </a:lnTo>
                <a:cubicBezTo>
                  <a:pt x="97155" y="195263"/>
                  <a:pt x="86678" y="190500"/>
                  <a:pt x="76200" y="190500"/>
                </a:cubicBezTo>
                <a:lnTo>
                  <a:pt x="38100" y="190500"/>
                </a:lnTo>
                <a:cubicBezTo>
                  <a:pt x="17145" y="190500"/>
                  <a:pt x="0" y="207645"/>
                  <a:pt x="0" y="228600"/>
                </a:cubicBezTo>
                <a:lnTo>
                  <a:pt x="0" y="457200"/>
                </a:lnTo>
                <a:cubicBezTo>
                  <a:pt x="0" y="478155"/>
                  <a:pt x="17145" y="495300"/>
                  <a:pt x="38100" y="495300"/>
                </a:cubicBezTo>
                <a:lnTo>
                  <a:pt x="76200" y="495300"/>
                </a:lnTo>
                <a:cubicBezTo>
                  <a:pt x="89535" y="495300"/>
                  <a:pt x="100013" y="488633"/>
                  <a:pt x="107632" y="479108"/>
                </a:cubicBezTo>
                <a:cubicBezTo>
                  <a:pt x="116205" y="488633"/>
                  <a:pt x="128588" y="495300"/>
                  <a:pt x="142875" y="495300"/>
                </a:cubicBezTo>
                <a:lnTo>
                  <a:pt x="350520" y="495300"/>
                </a:lnTo>
                <a:cubicBezTo>
                  <a:pt x="375285" y="495300"/>
                  <a:pt x="397193" y="476250"/>
                  <a:pt x="399097" y="452438"/>
                </a:cubicBezTo>
                <a:cubicBezTo>
                  <a:pt x="400050" y="440055"/>
                  <a:pt x="397193" y="428625"/>
                  <a:pt x="389572" y="419100"/>
                </a:cubicBezTo>
                <a:cubicBezTo>
                  <a:pt x="414338" y="418147"/>
                  <a:pt x="434340" y="400050"/>
                  <a:pt x="437197" y="376238"/>
                </a:cubicBezTo>
                <a:cubicBezTo>
                  <a:pt x="438150" y="362903"/>
                  <a:pt x="434340" y="349567"/>
                  <a:pt x="424815" y="340042"/>
                </a:cubicBezTo>
                <a:cubicBezTo>
                  <a:pt x="441960" y="333375"/>
                  <a:pt x="454343" y="318135"/>
                  <a:pt x="456247" y="300038"/>
                </a:cubicBezTo>
                <a:cubicBezTo>
                  <a:pt x="457200" y="286703"/>
                  <a:pt x="453390" y="273367"/>
                  <a:pt x="443865" y="262890"/>
                </a:cubicBezTo>
                <a:cubicBezTo>
                  <a:pt x="442913" y="260985"/>
                  <a:pt x="441007" y="259080"/>
                  <a:pt x="438150" y="257175"/>
                </a:cubicBezTo>
                <a:close/>
                <a:moveTo>
                  <a:pt x="95250" y="457200"/>
                </a:moveTo>
                <a:cubicBezTo>
                  <a:pt x="95250" y="467678"/>
                  <a:pt x="86678" y="476250"/>
                  <a:pt x="76200" y="476250"/>
                </a:cubicBezTo>
                <a:lnTo>
                  <a:pt x="38100" y="476250"/>
                </a:lnTo>
                <a:cubicBezTo>
                  <a:pt x="27622" y="476250"/>
                  <a:pt x="19050" y="467678"/>
                  <a:pt x="19050" y="457200"/>
                </a:cubicBezTo>
                <a:lnTo>
                  <a:pt x="19050" y="228600"/>
                </a:lnTo>
                <a:cubicBezTo>
                  <a:pt x="19050" y="218122"/>
                  <a:pt x="27622" y="209550"/>
                  <a:pt x="38100" y="209550"/>
                </a:cubicBezTo>
                <a:lnTo>
                  <a:pt x="76200" y="209550"/>
                </a:lnTo>
                <a:cubicBezTo>
                  <a:pt x="86678" y="209550"/>
                  <a:pt x="95250" y="218122"/>
                  <a:pt x="95250" y="228600"/>
                </a:cubicBezTo>
                <a:lnTo>
                  <a:pt x="95250" y="457200"/>
                </a:lnTo>
                <a:close/>
                <a:moveTo>
                  <a:pt x="371475" y="266700"/>
                </a:moveTo>
                <a:lnTo>
                  <a:pt x="409575" y="266700"/>
                </a:lnTo>
                <a:cubicBezTo>
                  <a:pt x="417195" y="266700"/>
                  <a:pt x="425768" y="270510"/>
                  <a:pt x="430530" y="276225"/>
                </a:cubicBezTo>
                <a:cubicBezTo>
                  <a:pt x="436245" y="281940"/>
                  <a:pt x="438150" y="290513"/>
                  <a:pt x="438150" y="298133"/>
                </a:cubicBezTo>
                <a:cubicBezTo>
                  <a:pt x="437197" y="312420"/>
                  <a:pt x="423863" y="323850"/>
                  <a:pt x="407670" y="323850"/>
                </a:cubicBezTo>
                <a:lnTo>
                  <a:pt x="361950" y="323850"/>
                </a:lnTo>
                <a:cubicBezTo>
                  <a:pt x="356235" y="323850"/>
                  <a:pt x="352425" y="327660"/>
                  <a:pt x="352425" y="333375"/>
                </a:cubicBezTo>
                <a:cubicBezTo>
                  <a:pt x="352425" y="339090"/>
                  <a:pt x="356235" y="342900"/>
                  <a:pt x="361950" y="342900"/>
                </a:cubicBezTo>
                <a:lnTo>
                  <a:pt x="390525" y="342900"/>
                </a:lnTo>
                <a:cubicBezTo>
                  <a:pt x="398145" y="342900"/>
                  <a:pt x="406718" y="346710"/>
                  <a:pt x="411480" y="352425"/>
                </a:cubicBezTo>
                <a:cubicBezTo>
                  <a:pt x="417195" y="358140"/>
                  <a:pt x="419100" y="366713"/>
                  <a:pt x="419100" y="374333"/>
                </a:cubicBezTo>
                <a:cubicBezTo>
                  <a:pt x="418147" y="388620"/>
                  <a:pt x="404813" y="400050"/>
                  <a:pt x="388620" y="400050"/>
                </a:cubicBezTo>
                <a:lnTo>
                  <a:pt x="342900" y="400050"/>
                </a:lnTo>
                <a:cubicBezTo>
                  <a:pt x="337185" y="400050"/>
                  <a:pt x="333375" y="403860"/>
                  <a:pt x="333375" y="409575"/>
                </a:cubicBezTo>
                <a:cubicBezTo>
                  <a:pt x="333375" y="415290"/>
                  <a:pt x="337185" y="419100"/>
                  <a:pt x="342900" y="419100"/>
                </a:cubicBezTo>
                <a:lnTo>
                  <a:pt x="352425" y="419100"/>
                </a:lnTo>
                <a:cubicBezTo>
                  <a:pt x="360045" y="419100"/>
                  <a:pt x="368618" y="422910"/>
                  <a:pt x="373380" y="428625"/>
                </a:cubicBezTo>
                <a:cubicBezTo>
                  <a:pt x="379095" y="434340"/>
                  <a:pt x="381000" y="442913"/>
                  <a:pt x="381000" y="450533"/>
                </a:cubicBezTo>
                <a:cubicBezTo>
                  <a:pt x="380047" y="464820"/>
                  <a:pt x="366713" y="476250"/>
                  <a:pt x="350520" y="476250"/>
                </a:cubicBezTo>
                <a:lnTo>
                  <a:pt x="142875" y="476250"/>
                </a:lnTo>
                <a:cubicBezTo>
                  <a:pt x="126682" y="476250"/>
                  <a:pt x="114300" y="463867"/>
                  <a:pt x="114300" y="447675"/>
                </a:cubicBezTo>
                <a:lnTo>
                  <a:pt x="114300" y="221933"/>
                </a:lnTo>
                <a:lnTo>
                  <a:pt x="167640" y="135255"/>
                </a:lnTo>
                <a:cubicBezTo>
                  <a:pt x="182880" y="111442"/>
                  <a:pt x="190500" y="83820"/>
                  <a:pt x="190500" y="55245"/>
                </a:cubicBezTo>
                <a:lnTo>
                  <a:pt x="190500" y="19050"/>
                </a:lnTo>
                <a:lnTo>
                  <a:pt x="200025" y="19050"/>
                </a:lnTo>
                <a:cubicBezTo>
                  <a:pt x="226695" y="19050"/>
                  <a:pt x="247650" y="40005"/>
                  <a:pt x="247650" y="66675"/>
                </a:cubicBezTo>
                <a:lnTo>
                  <a:pt x="247650" y="171450"/>
                </a:lnTo>
                <a:cubicBezTo>
                  <a:pt x="247650" y="181928"/>
                  <a:pt x="256222" y="190500"/>
                  <a:pt x="266700" y="190500"/>
                </a:cubicBezTo>
                <a:lnTo>
                  <a:pt x="407670" y="190500"/>
                </a:lnTo>
                <a:cubicBezTo>
                  <a:pt x="422910" y="190500"/>
                  <a:pt x="436245" y="201930"/>
                  <a:pt x="438150" y="216217"/>
                </a:cubicBezTo>
                <a:cubicBezTo>
                  <a:pt x="439103" y="224790"/>
                  <a:pt x="436245" y="232410"/>
                  <a:pt x="430530" y="238125"/>
                </a:cubicBezTo>
                <a:cubicBezTo>
                  <a:pt x="424815" y="243840"/>
                  <a:pt x="417195" y="247650"/>
                  <a:pt x="409575" y="247650"/>
                </a:cubicBezTo>
                <a:lnTo>
                  <a:pt x="371475" y="247650"/>
                </a:lnTo>
                <a:cubicBezTo>
                  <a:pt x="365760" y="247650"/>
                  <a:pt x="361950" y="251460"/>
                  <a:pt x="361950" y="257175"/>
                </a:cubicBezTo>
                <a:cubicBezTo>
                  <a:pt x="361950" y="262890"/>
                  <a:pt x="365760" y="266700"/>
                  <a:pt x="371475" y="266700"/>
                </a:cubicBezTo>
                <a:close/>
              </a:path>
            </a:pathLst>
          </a:custGeom>
          <a:solidFill>
            <a:schemeClr val="accent1"/>
          </a:solidFill>
          <a:ln w="9525" cap="flat">
            <a:noFill/>
            <a:prstDash val="solid"/>
            <a:miter/>
          </a:ln>
        </p:spPr>
        <p:txBody>
          <a:bodyPr rtlCol="0" anchor="ctr"/>
          <a:lstStyle/>
          <a:p>
            <a:endParaRPr lang="zh-CN" altLang="en-US"/>
          </a:p>
        </p:txBody>
      </p:sp>
      <p:sp>
        <p:nvSpPr>
          <p:cNvPr id="437" name="椭圆 436"/>
          <p:cNvSpPr/>
          <p:nvPr>
            <p:custDataLst>
              <p:tags r:id="rId9"/>
            </p:custDataLst>
          </p:nvPr>
        </p:nvSpPr>
        <p:spPr>
          <a:xfrm>
            <a:off x="2837180" y="5710555"/>
            <a:ext cx="558800" cy="558800"/>
          </a:xfrm>
          <a:prstGeom prst="ellipse">
            <a:avLst/>
          </a:pr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40" name="椭圆 439"/>
          <p:cNvSpPr/>
          <p:nvPr>
            <p:custDataLst>
              <p:tags r:id="rId10"/>
            </p:custDataLst>
          </p:nvPr>
        </p:nvSpPr>
        <p:spPr>
          <a:xfrm>
            <a:off x="3696970" y="5710555"/>
            <a:ext cx="558800" cy="558800"/>
          </a:xfrm>
          <a:prstGeom prst="ellipse">
            <a:avLst/>
          </a:pr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cxnSp>
        <p:nvCxnSpPr>
          <p:cNvPr id="442" name="直接连接符 441"/>
          <p:cNvCxnSpPr/>
          <p:nvPr>
            <p:custDataLst>
              <p:tags r:id="rId11"/>
            </p:custDataLst>
          </p:nvPr>
        </p:nvCxnSpPr>
        <p:spPr>
          <a:xfrm>
            <a:off x="1061720" y="6614795"/>
            <a:ext cx="4202430" cy="0"/>
          </a:xfrm>
          <a:prstGeom prst="line">
            <a:avLst/>
          </a:prstGeom>
          <a:ln>
            <a:solidFill>
              <a:srgbClr val="FFFFFF">
                <a:lumMod val="75000"/>
              </a:srgbClr>
            </a:solidFill>
          </a:ln>
        </p:spPr>
        <p:style>
          <a:lnRef idx="1">
            <a:srgbClr val="376FFF"/>
          </a:lnRef>
          <a:fillRef idx="0">
            <a:srgbClr val="376FFF"/>
          </a:fillRef>
          <a:effectRef idx="0">
            <a:srgbClr val="376FFF"/>
          </a:effectRef>
          <a:fontRef idx="minor">
            <a:srgbClr val="000000"/>
          </a:fontRef>
        </p:style>
      </p:cxnSp>
      <p:cxnSp>
        <p:nvCxnSpPr>
          <p:cNvPr id="417" name="直接连接符 416"/>
          <p:cNvCxnSpPr/>
          <p:nvPr>
            <p:custDataLst>
              <p:tags r:id="rId12"/>
            </p:custDataLst>
          </p:nvPr>
        </p:nvCxnSpPr>
        <p:spPr>
          <a:xfrm>
            <a:off x="1089025" y="1885315"/>
            <a:ext cx="590550" cy="0"/>
          </a:xfrm>
          <a:prstGeom prst="line">
            <a:avLst/>
          </a:prstGeom>
          <a:ln w="19050">
            <a:solidFill>
              <a:srgbClr val="FFFFFF"/>
            </a:solidFill>
          </a:ln>
        </p:spPr>
        <p:style>
          <a:lnRef idx="1">
            <a:srgbClr val="376FFF"/>
          </a:lnRef>
          <a:fillRef idx="0">
            <a:srgbClr val="376FFF"/>
          </a:fillRef>
          <a:effectRef idx="0">
            <a:srgbClr val="376FFF"/>
          </a:effectRef>
          <a:fontRef idx="minor">
            <a:srgbClr val="000000"/>
          </a:fontRef>
        </p:style>
      </p:cxnSp>
      <p:sp>
        <p:nvSpPr>
          <p:cNvPr id="3" name="Oval 37"/>
          <p:cNvSpPr/>
          <p:nvPr>
            <p:custDataLst>
              <p:tags r:id="rId13"/>
            </p:custDataLst>
          </p:nvPr>
        </p:nvSpPr>
        <p:spPr>
          <a:xfrm>
            <a:off x="2971165" y="5851525"/>
            <a:ext cx="290830" cy="28892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39" h="606722">
                <a:moveTo>
                  <a:pt x="217638" y="134690"/>
                </a:moveTo>
                <a:cubicBezTo>
                  <a:pt x="221565" y="135712"/>
                  <a:pt x="225102" y="138223"/>
                  <a:pt x="227327" y="142001"/>
                </a:cubicBezTo>
                <a:cubicBezTo>
                  <a:pt x="231688" y="149467"/>
                  <a:pt x="229196" y="159155"/>
                  <a:pt x="221720" y="163599"/>
                </a:cubicBezTo>
                <a:cubicBezTo>
                  <a:pt x="172238" y="192574"/>
                  <a:pt x="141535" y="246169"/>
                  <a:pt x="141535" y="303320"/>
                </a:cubicBezTo>
                <a:cubicBezTo>
                  <a:pt x="141535" y="392734"/>
                  <a:pt x="214334" y="465350"/>
                  <a:pt x="303775" y="465350"/>
                </a:cubicBezTo>
                <a:cubicBezTo>
                  <a:pt x="393305" y="465350"/>
                  <a:pt x="466015" y="392734"/>
                  <a:pt x="466015" y="303320"/>
                </a:cubicBezTo>
                <a:cubicBezTo>
                  <a:pt x="466015" y="246169"/>
                  <a:pt x="435312" y="192574"/>
                  <a:pt x="385919" y="163599"/>
                </a:cubicBezTo>
                <a:cubicBezTo>
                  <a:pt x="378443" y="159155"/>
                  <a:pt x="375862" y="149467"/>
                  <a:pt x="380312" y="142001"/>
                </a:cubicBezTo>
                <a:cubicBezTo>
                  <a:pt x="384762" y="134446"/>
                  <a:pt x="394462" y="131957"/>
                  <a:pt x="401938" y="136312"/>
                </a:cubicBezTo>
                <a:cubicBezTo>
                  <a:pt x="461031" y="171065"/>
                  <a:pt x="497698" y="235059"/>
                  <a:pt x="497698" y="303320"/>
                </a:cubicBezTo>
                <a:cubicBezTo>
                  <a:pt x="497698" y="410155"/>
                  <a:pt x="410749" y="496992"/>
                  <a:pt x="303775" y="496992"/>
                </a:cubicBezTo>
                <a:cubicBezTo>
                  <a:pt x="196890" y="496992"/>
                  <a:pt x="109941" y="410155"/>
                  <a:pt x="109941" y="303320"/>
                </a:cubicBezTo>
                <a:cubicBezTo>
                  <a:pt x="109941" y="235059"/>
                  <a:pt x="146607" y="171065"/>
                  <a:pt x="205612" y="136312"/>
                </a:cubicBezTo>
                <a:cubicBezTo>
                  <a:pt x="209395" y="134135"/>
                  <a:pt x="213711" y="133668"/>
                  <a:pt x="217638" y="134690"/>
                </a:cubicBezTo>
                <a:close/>
                <a:moveTo>
                  <a:pt x="303775" y="88701"/>
                </a:moveTo>
                <a:cubicBezTo>
                  <a:pt x="312483" y="88701"/>
                  <a:pt x="319591" y="95723"/>
                  <a:pt x="319591" y="104433"/>
                </a:cubicBezTo>
                <a:lnTo>
                  <a:pt x="319591" y="303347"/>
                </a:lnTo>
                <a:cubicBezTo>
                  <a:pt x="319591" y="312058"/>
                  <a:pt x="312483" y="319168"/>
                  <a:pt x="303775" y="319168"/>
                </a:cubicBezTo>
                <a:cubicBezTo>
                  <a:pt x="295067" y="319168"/>
                  <a:pt x="288048" y="312058"/>
                  <a:pt x="288048" y="303347"/>
                </a:cubicBezTo>
                <a:lnTo>
                  <a:pt x="288048" y="104433"/>
                </a:lnTo>
                <a:cubicBezTo>
                  <a:pt x="288048" y="95723"/>
                  <a:pt x="295067" y="88701"/>
                  <a:pt x="303775" y="88701"/>
                </a:cubicBezTo>
                <a:close/>
                <a:moveTo>
                  <a:pt x="303775" y="31549"/>
                </a:moveTo>
                <a:cubicBezTo>
                  <a:pt x="153712" y="31549"/>
                  <a:pt x="31597" y="153480"/>
                  <a:pt x="31597" y="303317"/>
                </a:cubicBezTo>
                <a:cubicBezTo>
                  <a:pt x="31597" y="453153"/>
                  <a:pt x="153712" y="575084"/>
                  <a:pt x="303775" y="575084"/>
                </a:cubicBezTo>
                <a:cubicBezTo>
                  <a:pt x="453838" y="575084"/>
                  <a:pt x="575953" y="453153"/>
                  <a:pt x="575953" y="303317"/>
                </a:cubicBezTo>
                <a:cubicBezTo>
                  <a:pt x="575953" y="153480"/>
                  <a:pt x="453838" y="31549"/>
                  <a:pt x="303775" y="31549"/>
                </a:cubicBezTo>
                <a:close/>
                <a:moveTo>
                  <a:pt x="303775" y="0"/>
                </a:moveTo>
                <a:cubicBezTo>
                  <a:pt x="471283" y="0"/>
                  <a:pt x="607639" y="136061"/>
                  <a:pt x="607639" y="303317"/>
                </a:cubicBezTo>
                <a:cubicBezTo>
                  <a:pt x="607639" y="470572"/>
                  <a:pt x="471283" y="606722"/>
                  <a:pt x="303775" y="606722"/>
                </a:cubicBezTo>
                <a:cubicBezTo>
                  <a:pt x="136267" y="606722"/>
                  <a:pt x="0" y="470572"/>
                  <a:pt x="0" y="303317"/>
                </a:cubicBezTo>
                <a:cubicBezTo>
                  <a:pt x="0" y="136061"/>
                  <a:pt x="136267" y="0"/>
                  <a:pt x="303775" y="0"/>
                </a:cubicBezTo>
                <a:close/>
              </a:path>
            </a:pathLst>
          </a:custGeom>
          <a:solidFill>
            <a:srgbClr val="FFFFFF"/>
          </a:solidFill>
          <a:ln>
            <a:noFill/>
          </a:ln>
        </p:spPr>
        <p:style>
          <a:lnRef idx="2">
            <a:srgbClr val="376FFF">
              <a:shade val="50000"/>
            </a:srgbClr>
          </a:lnRef>
          <a:fillRef idx="1">
            <a:srgbClr val="376FFF"/>
          </a:fillRef>
          <a:effectRef idx="0">
            <a:srgbClr val="376FFF"/>
          </a:effectRef>
          <a:fontRef idx="minor">
            <a:srgbClr val="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solidFill>
                <a:srgbClr val="F84949"/>
              </a:solidFill>
              <a:cs typeface="荆南缘默体" pitchFamily="2" charset="-122"/>
            </a:endParaRPr>
          </a:p>
        </p:txBody>
      </p:sp>
      <p:sp>
        <p:nvSpPr>
          <p:cNvPr id="132" name="Oval 23"/>
          <p:cNvSpPr/>
          <p:nvPr>
            <p:custDataLst>
              <p:tags r:id="rId14"/>
            </p:custDataLst>
          </p:nvPr>
        </p:nvSpPr>
        <p:spPr>
          <a:xfrm>
            <a:off x="1272540" y="5852160"/>
            <a:ext cx="258445" cy="269875"/>
          </a:xfrm>
          <a:custGeom>
            <a:avLst/>
            <a:gdLst>
              <a:gd name="connsiteX0" fmla="*/ 244584 w 510088"/>
              <a:gd name="connsiteY0" fmla="*/ 269606 h 532904"/>
              <a:gd name="connsiteX1" fmla="*/ 203537 w 510088"/>
              <a:gd name="connsiteY1" fmla="*/ 310696 h 532904"/>
              <a:gd name="connsiteX2" fmla="*/ 244584 w 510088"/>
              <a:gd name="connsiteY2" fmla="*/ 351739 h 532904"/>
              <a:gd name="connsiteX3" fmla="*/ 285679 w 510088"/>
              <a:gd name="connsiteY3" fmla="*/ 310696 h 532904"/>
              <a:gd name="connsiteX4" fmla="*/ 244584 w 510088"/>
              <a:gd name="connsiteY4" fmla="*/ 269606 h 532904"/>
              <a:gd name="connsiteX5" fmla="*/ 333059 w 510088"/>
              <a:gd name="connsiteY5" fmla="*/ 135861 h 532904"/>
              <a:gd name="connsiteX6" fmla="*/ 344868 w 510088"/>
              <a:gd name="connsiteY6" fmla="*/ 137432 h 532904"/>
              <a:gd name="connsiteX7" fmla="*/ 352059 w 510088"/>
              <a:gd name="connsiteY7" fmla="*/ 146955 h 532904"/>
              <a:gd name="connsiteX8" fmla="*/ 341059 w 510088"/>
              <a:gd name="connsiteY8" fmla="*/ 166048 h 532904"/>
              <a:gd name="connsiteX9" fmla="*/ 319773 w 510088"/>
              <a:gd name="connsiteY9" fmla="*/ 171761 h 532904"/>
              <a:gd name="connsiteX10" fmla="*/ 316964 w 510088"/>
              <a:gd name="connsiteY10" fmla="*/ 175380 h 532904"/>
              <a:gd name="connsiteX11" fmla="*/ 316964 w 510088"/>
              <a:gd name="connsiteY11" fmla="*/ 306792 h 532904"/>
              <a:gd name="connsiteX12" fmla="*/ 317059 w 510088"/>
              <a:gd name="connsiteY12" fmla="*/ 310696 h 532904"/>
              <a:gd name="connsiteX13" fmla="*/ 244536 w 510088"/>
              <a:gd name="connsiteY13" fmla="*/ 383211 h 532904"/>
              <a:gd name="connsiteX14" fmla="*/ 191585 w 510088"/>
              <a:gd name="connsiteY14" fmla="*/ 360262 h 532904"/>
              <a:gd name="connsiteX15" fmla="*/ 172157 w 510088"/>
              <a:gd name="connsiteY15" fmla="*/ 305840 h 532904"/>
              <a:gd name="connsiteX16" fmla="*/ 237441 w 510088"/>
              <a:gd name="connsiteY16" fmla="*/ 238467 h 532904"/>
              <a:gd name="connsiteX17" fmla="*/ 285774 w 510088"/>
              <a:gd name="connsiteY17" fmla="*/ 251037 h 532904"/>
              <a:gd name="connsiteX18" fmla="*/ 285774 w 510088"/>
              <a:gd name="connsiteY18" fmla="*/ 166238 h 532904"/>
              <a:gd name="connsiteX19" fmla="*/ 302869 w 510088"/>
              <a:gd name="connsiteY19" fmla="*/ 143955 h 532904"/>
              <a:gd name="connsiteX20" fmla="*/ 121141 w 510088"/>
              <a:gd name="connsiteY20" fmla="*/ 32143 h 532904"/>
              <a:gd name="connsiteX21" fmla="*/ 32095 w 510088"/>
              <a:gd name="connsiteY21" fmla="*/ 121191 h 532904"/>
              <a:gd name="connsiteX22" fmla="*/ 32095 w 510088"/>
              <a:gd name="connsiteY22" fmla="*/ 411762 h 532904"/>
              <a:gd name="connsiteX23" fmla="*/ 121141 w 510088"/>
              <a:gd name="connsiteY23" fmla="*/ 500809 h 532904"/>
              <a:gd name="connsiteX24" fmla="*/ 388995 w 510088"/>
              <a:gd name="connsiteY24" fmla="*/ 500809 h 532904"/>
              <a:gd name="connsiteX25" fmla="*/ 478041 w 510088"/>
              <a:gd name="connsiteY25" fmla="*/ 411762 h 532904"/>
              <a:gd name="connsiteX26" fmla="*/ 478041 w 510088"/>
              <a:gd name="connsiteY26" fmla="*/ 121191 h 532904"/>
              <a:gd name="connsiteX27" fmla="*/ 388995 w 510088"/>
              <a:gd name="connsiteY27" fmla="*/ 32143 h 532904"/>
              <a:gd name="connsiteX28" fmla="*/ 121141 w 510088"/>
              <a:gd name="connsiteY28" fmla="*/ 0 h 532904"/>
              <a:gd name="connsiteX29" fmla="*/ 388995 w 510088"/>
              <a:gd name="connsiteY29" fmla="*/ 0 h 532904"/>
              <a:gd name="connsiteX30" fmla="*/ 510088 w 510088"/>
              <a:gd name="connsiteY30" fmla="*/ 121191 h 532904"/>
              <a:gd name="connsiteX31" fmla="*/ 510088 w 510088"/>
              <a:gd name="connsiteY31" fmla="*/ 411762 h 532904"/>
              <a:gd name="connsiteX32" fmla="*/ 388995 w 510088"/>
              <a:gd name="connsiteY32" fmla="*/ 532904 h 532904"/>
              <a:gd name="connsiteX33" fmla="*/ 121141 w 510088"/>
              <a:gd name="connsiteY33" fmla="*/ 532904 h 532904"/>
              <a:gd name="connsiteX34" fmla="*/ 0 w 510088"/>
              <a:gd name="connsiteY34" fmla="*/ 411762 h 532904"/>
              <a:gd name="connsiteX35" fmla="*/ 0 w 510088"/>
              <a:gd name="connsiteY35" fmla="*/ 121143 h 532904"/>
              <a:gd name="connsiteX36" fmla="*/ 121141 w 510088"/>
              <a:gd name="connsiteY36" fmla="*/ 0 h 53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0088" h="532904">
                <a:moveTo>
                  <a:pt x="244584" y="269606"/>
                </a:moveTo>
                <a:cubicBezTo>
                  <a:pt x="221965" y="269606"/>
                  <a:pt x="203537" y="288080"/>
                  <a:pt x="203537" y="310696"/>
                </a:cubicBezTo>
                <a:cubicBezTo>
                  <a:pt x="203537" y="333313"/>
                  <a:pt x="221965" y="351739"/>
                  <a:pt x="244584" y="351739"/>
                </a:cubicBezTo>
                <a:cubicBezTo>
                  <a:pt x="267203" y="351739"/>
                  <a:pt x="285679" y="333360"/>
                  <a:pt x="285679" y="310696"/>
                </a:cubicBezTo>
                <a:cubicBezTo>
                  <a:pt x="285679" y="288080"/>
                  <a:pt x="267203" y="269606"/>
                  <a:pt x="244584" y="269606"/>
                </a:cubicBezTo>
                <a:close/>
                <a:moveTo>
                  <a:pt x="333059" y="135861"/>
                </a:moveTo>
                <a:cubicBezTo>
                  <a:pt x="337011" y="134813"/>
                  <a:pt x="341249" y="135337"/>
                  <a:pt x="344868" y="137432"/>
                </a:cubicBezTo>
                <a:cubicBezTo>
                  <a:pt x="348487" y="139479"/>
                  <a:pt x="351059" y="142907"/>
                  <a:pt x="352059" y="146955"/>
                </a:cubicBezTo>
                <a:cubicBezTo>
                  <a:pt x="354344" y="155192"/>
                  <a:pt x="349392" y="163762"/>
                  <a:pt x="341059" y="166048"/>
                </a:cubicBezTo>
                <a:lnTo>
                  <a:pt x="319773" y="171761"/>
                </a:lnTo>
                <a:cubicBezTo>
                  <a:pt x="318107" y="172190"/>
                  <a:pt x="316964" y="173666"/>
                  <a:pt x="316964" y="175380"/>
                </a:cubicBezTo>
                <a:lnTo>
                  <a:pt x="316964" y="306792"/>
                </a:lnTo>
                <a:cubicBezTo>
                  <a:pt x="317011" y="307935"/>
                  <a:pt x="317059" y="309316"/>
                  <a:pt x="317059" y="310696"/>
                </a:cubicBezTo>
                <a:cubicBezTo>
                  <a:pt x="317059" y="350691"/>
                  <a:pt x="284536" y="383211"/>
                  <a:pt x="244536" y="383211"/>
                </a:cubicBezTo>
                <a:cubicBezTo>
                  <a:pt x="224584" y="383211"/>
                  <a:pt x="205299" y="374831"/>
                  <a:pt x="191585" y="360262"/>
                </a:cubicBezTo>
                <a:cubicBezTo>
                  <a:pt x="177728" y="345454"/>
                  <a:pt x="170823" y="326171"/>
                  <a:pt x="172157" y="305840"/>
                </a:cubicBezTo>
                <a:cubicBezTo>
                  <a:pt x="174442" y="270797"/>
                  <a:pt x="202489" y="241800"/>
                  <a:pt x="237441" y="238467"/>
                </a:cubicBezTo>
                <a:cubicBezTo>
                  <a:pt x="254631" y="236801"/>
                  <a:pt x="271774" y="241324"/>
                  <a:pt x="285774" y="251037"/>
                </a:cubicBezTo>
                <a:lnTo>
                  <a:pt x="285774" y="166238"/>
                </a:lnTo>
                <a:cubicBezTo>
                  <a:pt x="285774" y="155811"/>
                  <a:pt x="292821" y="146669"/>
                  <a:pt x="302869" y="143955"/>
                </a:cubicBezTo>
                <a:close/>
                <a:moveTo>
                  <a:pt x="121141" y="32143"/>
                </a:moveTo>
                <a:cubicBezTo>
                  <a:pt x="71999" y="32143"/>
                  <a:pt x="32095" y="72048"/>
                  <a:pt x="32095" y="121191"/>
                </a:cubicBezTo>
                <a:lnTo>
                  <a:pt x="32095" y="411762"/>
                </a:lnTo>
                <a:cubicBezTo>
                  <a:pt x="32095" y="460857"/>
                  <a:pt x="71999" y="500809"/>
                  <a:pt x="121141" y="500809"/>
                </a:cubicBezTo>
                <a:lnTo>
                  <a:pt x="388995" y="500809"/>
                </a:lnTo>
                <a:cubicBezTo>
                  <a:pt x="438089" y="500809"/>
                  <a:pt x="478041" y="460857"/>
                  <a:pt x="478041" y="411762"/>
                </a:cubicBezTo>
                <a:lnTo>
                  <a:pt x="478041" y="121191"/>
                </a:lnTo>
                <a:cubicBezTo>
                  <a:pt x="478041" y="72048"/>
                  <a:pt x="438089" y="32143"/>
                  <a:pt x="388995" y="32143"/>
                </a:cubicBezTo>
                <a:close/>
                <a:moveTo>
                  <a:pt x="121141" y="0"/>
                </a:moveTo>
                <a:lnTo>
                  <a:pt x="388995" y="0"/>
                </a:lnTo>
                <a:cubicBezTo>
                  <a:pt x="455756" y="0"/>
                  <a:pt x="510088" y="54334"/>
                  <a:pt x="510088" y="121191"/>
                </a:cubicBezTo>
                <a:lnTo>
                  <a:pt x="510088" y="411762"/>
                </a:lnTo>
                <a:cubicBezTo>
                  <a:pt x="510088" y="478571"/>
                  <a:pt x="455756" y="532904"/>
                  <a:pt x="388995" y="532904"/>
                </a:cubicBezTo>
                <a:lnTo>
                  <a:pt x="121141" y="532904"/>
                </a:lnTo>
                <a:cubicBezTo>
                  <a:pt x="54333" y="532904"/>
                  <a:pt x="0" y="478571"/>
                  <a:pt x="0" y="411762"/>
                </a:cubicBezTo>
                <a:lnTo>
                  <a:pt x="0" y="121143"/>
                </a:lnTo>
                <a:cubicBezTo>
                  <a:pt x="0" y="54334"/>
                  <a:pt x="54333" y="0"/>
                  <a:pt x="121141" y="0"/>
                </a:cubicBezTo>
                <a:close/>
              </a:path>
            </a:pathLst>
          </a:custGeom>
          <a:solidFill>
            <a:srgbClr val="FFFFFF"/>
          </a:solidFill>
          <a:ln>
            <a:noFill/>
          </a:ln>
        </p:spPr>
        <p:style>
          <a:lnRef idx="2">
            <a:srgbClr val="376FFF">
              <a:shade val="50000"/>
            </a:srgbClr>
          </a:lnRef>
          <a:fillRef idx="1">
            <a:srgbClr val="376FFF"/>
          </a:fillRef>
          <a:effectRef idx="0">
            <a:srgbClr val="376FFF"/>
          </a:effectRef>
          <a:fontRef idx="minor">
            <a:srgbClr val="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solidFill>
                <a:srgbClr val="FFFFFF"/>
              </a:solidFill>
              <a:cs typeface="荆南缘默体" pitchFamily="2" charset="-122"/>
            </a:endParaRPr>
          </a:p>
        </p:txBody>
      </p:sp>
      <p:sp>
        <p:nvSpPr>
          <p:cNvPr id="133" name="Oval 24"/>
          <p:cNvSpPr/>
          <p:nvPr>
            <p:custDataLst>
              <p:tags r:id="rId15"/>
            </p:custDataLst>
          </p:nvPr>
        </p:nvSpPr>
        <p:spPr>
          <a:xfrm>
            <a:off x="3852545" y="5852160"/>
            <a:ext cx="258445" cy="269875"/>
          </a:xfrm>
          <a:custGeom>
            <a:avLst/>
            <a:gdLst>
              <a:gd name="connsiteX0" fmla="*/ 219264 w 510386"/>
              <a:gd name="connsiteY0" fmla="*/ 200090 h 532805"/>
              <a:gd name="connsiteX1" fmla="*/ 219264 w 510386"/>
              <a:gd name="connsiteY1" fmla="*/ 332743 h 532805"/>
              <a:gd name="connsiteX2" fmla="*/ 323819 w 510386"/>
              <a:gd name="connsiteY2" fmla="*/ 266393 h 532805"/>
              <a:gd name="connsiteX3" fmla="*/ 219973 w 510386"/>
              <a:gd name="connsiteY3" fmla="*/ 168177 h 532805"/>
              <a:gd name="connsiteX4" fmla="*/ 235793 w 510386"/>
              <a:gd name="connsiteY4" fmla="*/ 173035 h 532805"/>
              <a:gd name="connsiteX5" fmla="*/ 341157 w 510386"/>
              <a:gd name="connsiteY5" fmla="*/ 239910 h 532805"/>
              <a:gd name="connsiteX6" fmla="*/ 355733 w 510386"/>
              <a:gd name="connsiteY6" fmla="*/ 266345 h 532805"/>
              <a:gd name="connsiteX7" fmla="*/ 341205 w 510386"/>
              <a:gd name="connsiteY7" fmla="*/ 292828 h 532805"/>
              <a:gd name="connsiteX8" fmla="*/ 235745 w 510386"/>
              <a:gd name="connsiteY8" fmla="*/ 359703 h 532805"/>
              <a:gd name="connsiteX9" fmla="*/ 218978 w 510386"/>
              <a:gd name="connsiteY9" fmla="*/ 364561 h 532805"/>
              <a:gd name="connsiteX10" fmla="*/ 203831 w 510386"/>
              <a:gd name="connsiteY10" fmla="*/ 360703 h 532805"/>
              <a:gd name="connsiteX11" fmla="*/ 187588 w 510386"/>
              <a:gd name="connsiteY11" fmla="*/ 333267 h 532805"/>
              <a:gd name="connsiteX12" fmla="*/ 187588 w 510386"/>
              <a:gd name="connsiteY12" fmla="*/ 199471 h 532805"/>
              <a:gd name="connsiteX13" fmla="*/ 203831 w 510386"/>
              <a:gd name="connsiteY13" fmla="*/ 172035 h 532805"/>
              <a:gd name="connsiteX14" fmla="*/ 219973 w 510386"/>
              <a:gd name="connsiteY14" fmla="*/ 168177 h 532805"/>
              <a:gd name="connsiteX15" fmla="*/ 123287 w 510386"/>
              <a:gd name="connsiteY15" fmla="*/ 39523 h 532805"/>
              <a:gd name="connsiteX16" fmla="*/ 39524 w 510386"/>
              <a:gd name="connsiteY16" fmla="*/ 123284 h 532805"/>
              <a:gd name="connsiteX17" fmla="*/ 39524 w 510386"/>
              <a:gd name="connsiteY17" fmla="*/ 409473 h 532805"/>
              <a:gd name="connsiteX18" fmla="*/ 123287 w 510386"/>
              <a:gd name="connsiteY18" fmla="*/ 493234 h 532805"/>
              <a:gd name="connsiteX19" fmla="*/ 387099 w 510386"/>
              <a:gd name="connsiteY19" fmla="*/ 493234 h 532805"/>
              <a:gd name="connsiteX20" fmla="*/ 470862 w 510386"/>
              <a:gd name="connsiteY20" fmla="*/ 409473 h 532805"/>
              <a:gd name="connsiteX21" fmla="*/ 470862 w 510386"/>
              <a:gd name="connsiteY21" fmla="*/ 123284 h 532805"/>
              <a:gd name="connsiteX22" fmla="*/ 387099 w 510386"/>
              <a:gd name="connsiteY22" fmla="*/ 39523 h 532805"/>
              <a:gd name="connsiteX23" fmla="*/ 123287 w 510386"/>
              <a:gd name="connsiteY23" fmla="*/ 0 h 532805"/>
              <a:gd name="connsiteX24" fmla="*/ 387099 w 510386"/>
              <a:gd name="connsiteY24" fmla="*/ 0 h 532805"/>
              <a:gd name="connsiteX25" fmla="*/ 510386 w 510386"/>
              <a:gd name="connsiteY25" fmla="*/ 123284 h 532805"/>
              <a:gd name="connsiteX26" fmla="*/ 510386 w 510386"/>
              <a:gd name="connsiteY26" fmla="*/ 409521 h 532805"/>
              <a:gd name="connsiteX27" fmla="*/ 387099 w 510386"/>
              <a:gd name="connsiteY27" fmla="*/ 532805 h 532805"/>
              <a:gd name="connsiteX28" fmla="*/ 123287 w 510386"/>
              <a:gd name="connsiteY28" fmla="*/ 532805 h 532805"/>
              <a:gd name="connsiteX29" fmla="*/ 0 w 510386"/>
              <a:gd name="connsiteY29" fmla="*/ 409521 h 532805"/>
              <a:gd name="connsiteX30" fmla="*/ 0 w 510386"/>
              <a:gd name="connsiteY30" fmla="*/ 123284 h 532805"/>
              <a:gd name="connsiteX31" fmla="*/ 123287 w 510386"/>
              <a:gd name="connsiteY31" fmla="*/ 0 h 53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0386" h="532805">
                <a:moveTo>
                  <a:pt x="219264" y="200090"/>
                </a:moveTo>
                <a:lnTo>
                  <a:pt x="219264" y="332743"/>
                </a:lnTo>
                <a:lnTo>
                  <a:pt x="323819" y="266393"/>
                </a:lnTo>
                <a:close/>
                <a:moveTo>
                  <a:pt x="219973" y="168177"/>
                </a:moveTo>
                <a:cubicBezTo>
                  <a:pt x="225492" y="168344"/>
                  <a:pt x="230958" y="169963"/>
                  <a:pt x="235793" y="173035"/>
                </a:cubicBezTo>
                <a:lnTo>
                  <a:pt x="341157" y="239910"/>
                </a:lnTo>
                <a:cubicBezTo>
                  <a:pt x="350255" y="245721"/>
                  <a:pt x="355733" y="255628"/>
                  <a:pt x="355733" y="266345"/>
                </a:cubicBezTo>
                <a:cubicBezTo>
                  <a:pt x="355733" y="277158"/>
                  <a:pt x="350303" y="287065"/>
                  <a:pt x="341205" y="292828"/>
                </a:cubicBezTo>
                <a:lnTo>
                  <a:pt x="235745" y="359703"/>
                </a:lnTo>
                <a:cubicBezTo>
                  <a:pt x="230649" y="362989"/>
                  <a:pt x="224790" y="364561"/>
                  <a:pt x="218978" y="364561"/>
                </a:cubicBezTo>
                <a:cubicBezTo>
                  <a:pt x="213739" y="364561"/>
                  <a:pt x="208547" y="363323"/>
                  <a:pt x="203831" y="360703"/>
                </a:cubicBezTo>
                <a:cubicBezTo>
                  <a:pt x="193828" y="355225"/>
                  <a:pt x="187588" y="344699"/>
                  <a:pt x="187588" y="333267"/>
                </a:cubicBezTo>
                <a:lnTo>
                  <a:pt x="187588" y="199471"/>
                </a:lnTo>
                <a:cubicBezTo>
                  <a:pt x="187588" y="188039"/>
                  <a:pt x="193828" y="177560"/>
                  <a:pt x="203831" y="172035"/>
                </a:cubicBezTo>
                <a:cubicBezTo>
                  <a:pt x="208880" y="169296"/>
                  <a:pt x="214453" y="168010"/>
                  <a:pt x="219973" y="168177"/>
                </a:cubicBezTo>
                <a:close/>
                <a:moveTo>
                  <a:pt x="123287" y="39523"/>
                </a:moveTo>
                <a:cubicBezTo>
                  <a:pt x="77096" y="39523"/>
                  <a:pt x="39524" y="77094"/>
                  <a:pt x="39524" y="123284"/>
                </a:cubicBezTo>
                <a:lnTo>
                  <a:pt x="39524" y="409473"/>
                </a:lnTo>
                <a:cubicBezTo>
                  <a:pt x="39524" y="455663"/>
                  <a:pt x="77096" y="493234"/>
                  <a:pt x="123287" y="493234"/>
                </a:cubicBezTo>
                <a:lnTo>
                  <a:pt x="387099" y="493234"/>
                </a:lnTo>
                <a:cubicBezTo>
                  <a:pt x="433290" y="493234"/>
                  <a:pt x="470862" y="455663"/>
                  <a:pt x="470862" y="409473"/>
                </a:cubicBezTo>
                <a:lnTo>
                  <a:pt x="470862" y="123284"/>
                </a:lnTo>
                <a:cubicBezTo>
                  <a:pt x="470862" y="77094"/>
                  <a:pt x="433290" y="39523"/>
                  <a:pt x="387099" y="39523"/>
                </a:cubicBezTo>
                <a:close/>
                <a:moveTo>
                  <a:pt x="123287" y="0"/>
                </a:moveTo>
                <a:lnTo>
                  <a:pt x="387099" y="0"/>
                </a:lnTo>
                <a:cubicBezTo>
                  <a:pt x="455100" y="0"/>
                  <a:pt x="510386" y="55333"/>
                  <a:pt x="510386" y="123284"/>
                </a:cubicBezTo>
                <a:lnTo>
                  <a:pt x="510386" y="409521"/>
                </a:lnTo>
                <a:cubicBezTo>
                  <a:pt x="510386" y="477520"/>
                  <a:pt x="455100" y="532805"/>
                  <a:pt x="387099" y="532805"/>
                </a:cubicBezTo>
                <a:lnTo>
                  <a:pt x="123287" y="532805"/>
                </a:lnTo>
                <a:cubicBezTo>
                  <a:pt x="55334" y="532805"/>
                  <a:pt x="0" y="477520"/>
                  <a:pt x="0" y="409521"/>
                </a:cubicBezTo>
                <a:lnTo>
                  <a:pt x="0" y="123284"/>
                </a:lnTo>
                <a:cubicBezTo>
                  <a:pt x="0" y="55333"/>
                  <a:pt x="55334" y="0"/>
                  <a:pt x="123287" y="0"/>
                </a:cubicBezTo>
                <a:close/>
              </a:path>
            </a:pathLst>
          </a:custGeom>
          <a:solidFill>
            <a:srgbClr val="FFFFFF"/>
          </a:solidFill>
          <a:ln>
            <a:noFill/>
          </a:ln>
        </p:spPr>
        <p:style>
          <a:lnRef idx="2">
            <a:srgbClr val="376FFF">
              <a:shade val="50000"/>
            </a:srgbClr>
          </a:lnRef>
          <a:fillRef idx="1">
            <a:srgbClr val="376FFF"/>
          </a:fillRef>
          <a:effectRef idx="0">
            <a:srgbClr val="376FFF"/>
          </a:effectRef>
          <a:fontRef idx="minor">
            <a:srgbClr val="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solidFill>
                <a:srgbClr val="FFFFFF"/>
              </a:solidFill>
              <a:cs typeface="荆南缘默体" pitchFamily="2" charset="-122"/>
            </a:endParaRPr>
          </a:p>
        </p:txBody>
      </p:sp>
      <p:pic>
        <p:nvPicPr>
          <p:cNvPr id="5" name="图片 4" descr="E:/设计图片素材4/pexels-huy-phan-316220-2277385.jpgpexels-huy-phan-316220-2277385"/>
          <p:cNvPicPr>
            <a:picLocks noChangeAspect="1"/>
          </p:cNvPicPr>
          <p:nvPr>
            <p:custDataLst>
              <p:tags r:id="rId16"/>
            </p:custDataLst>
          </p:nvPr>
        </p:nvPicPr>
        <p:blipFill>
          <a:blip r:embed="rId17"/>
          <a:srcRect l="7015" r="7015"/>
          <a:stretch>
            <a:fillRect/>
          </a:stretch>
        </p:blipFill>
        <p:spPr>
          <a:xfrm>
            <a:off x="6177280" y="2047875"/>
            <a:ext cx="4929505" cy="3644265"/>
          </a:xfrm>
          <a:prstGeom prst="rect">
            <a:avLst/>
          </a:prstGeom>
          <a:solidFill>
            <a:schemeClr val="accent1"/>
          </a:solidFill>
        </p:spPr>
      </p:pic>
    </p:spTree>
    <p:custDataLst>
      <p:tags r:id="rId18"/>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ata/temp/40ae710f-c193-11ef-807c-9edb22951955.jpg@base@tag=imgScale&amp;m=1&amp;w=3384&amp;h=1157&amp;q=9540ae710f-c193-11ef-807c-9edb22951955"/>
          <p:cNvPicPr>
            <a:picLocks noChangeAspect="1"/>
          </p:cNvPicPr>
          <p:nvPr>
            <p:custDataLst>
              <p:tags r:id="rId1"/>
            </p:custDataLst>
          </p:nvPr>
        </p:nvPicPr>
        <p:blipFill rotWithShape="1">
          <a:blip r:embed="rId2"/>
          <a:srcRect t="7378" b="7378"/>
          <a:stretch>
            <a:fillRect/>
          </a:stretch>
        </p:blipFill>
        <p:spPr>
          <a:xfrm>
            <a:off x="0" y="-566420"/>
            <a:ext cx="12192000" cy="3321050"/>
          </a:xfrm>
          <a:custGeom>
            <a:avLst/>
            <a:gdLst>
              <a:gd name="connsiteX0" fmla="*/ 0 w 10800000"/>
              <a:gd name="connsiteY0" fmla="*/ 0 h 3477260"/>
              <a:gd name="connsiteX1" fmla="*/ 10800000 w 10800000"/>
              <a:gd name="connsiteY1" fmla="*/ 0 h 3477260"/>
              <a:gd name="connsiteX2" fmla="*/ 10800000 w 10800000"/>
              <a:gd name="connsiteY2" fmla="*/ 3477260 h 3477260"/>
              <a:gd name="connsiteX3" fmla="*/ 0 w 10800000"/>
              <a:gd name="connsiteY3" fmla="*/ 3477260 h 3477260"/>
            </a:gdLst>
            <a:ahLst/>
            <a:cxnLst>
              <a:cxn ang="0">
                <a:pos x="connsiteX0" y="connsiteY0"/>
              </a:cxn>
              <a:cxn ang="0">
                <a:pos x="connsiteX1" y="connsiteY1"/>
              </a:cxn>
              <a:cxn ang="0">
                <a:pos x="connsiteX2" y="connsiteY2"/>
              </a:cxn>
              <a:cxn ang="0">
                <a:pos x="connsiteX3" y="connsiteY3"/>
              </a:cxn>
            </a:cxnLst>
            <a:rect l="l" t="t" r="r" b="b"/>
            <a:pathLst>
              <a:path w="10800000" h="3477260">
                <a:moveTo>
                  <a:pt x="0" y="0"/>
                </a:moveTo>
                <a:lnTo>
                  <a:pt x="10800000" y="0"/>
                </a:lnTo>
                <a:lnTo>
                  <a:pt x="10800000" y="3477260"/>
                </a:lnTo>
                <a:lnTo>
                  <a:pt x="0" y="347726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3" name="标题 2"/>
          <p:cNvSpPr>
            <a:spLocks noGrp="1"/>
          </p:cNvSpPr>
          <p:nvPr>
            <p:ph type="title"/>
            <p:custDataLst>
              <p:tags r:id="rId3"/>
            </p:custDataLst>
          </p:nvPr>
        </p:nvSpPr>
        <p:spPr>
          <a:xfrm>
            <a:off x="7127295" y="3428751"/>
            <a:ext cx="4809436" cy="1462371"/>
          </a:xfrm>
        </p:spPr>
        <p:txBody>
          <a:bodyPr>
            <a:normAutofit fontScale="90000"/>
          </a:bodyPr>
          <a:lstStyle/>
          <a:p>
            <a:pPr algn="r">
              <a:lnSpc>
                <a:spcPct val="120000"/>
              </a:lnSpc>
            </a:pPr>
            <a:r>
              <a:rPr lang="en-US" altLang="zh-CN"/>
              <a:t>Comparison of BWO Algorithm with Other Intelligent Swarm Algorithms</a:t>
            </a:r>
            <a:endParaRPr lang="en-US" altLang="zh-CN"/>
          </a:p>
        </p:txBody>
      </p:sp>
      <p:sp>
        <p:nvSpPr>
          <p:cNvPr id="2" name="矩形 1"/>
          <p:cNvSpPr/>
          <p:nvPr>
            <p:custDataLst>
              <p:tags r:id="rId4"/>
            </p:custDataLst>
          </p:nvPr>
        </p:nvSpPr>
        <p:spPr>
          <a:xfrm>
            <a:off x="426720" y="2923107"/>
            <a:ext cx="4931410" cy="446462"/>
          </a:xfrm>
          <a:prstGeom prst="rect">
            <a:avLst/>
          </a:prstGeom>
          <a:noFill/>
        </p:spPr>
        <p:txBody>
          <a:bodyPr wrap="square" lIns="0" tIns="0" rIns="0" bIns="0" rtlCol="0" anchor="b">
            <a:noAutofit/>
          </a:bodyPr>
          <a:p>
            <a:pPr>
              <a:spcBef>
                <a:spcPct val="0"/>
              </a:spcBef>
              <a:spcAft>
                <a:spcPct val="0"/>
              </a:spcAft>
            </a:pPr>
            <a:r>
              <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Scalability Analysis of Algorithms</a:t>
            </a:r>
            <a:endPar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6" name="矩形 5"/>
          <p:cNvSpPr/>
          <p:nvPr>
            <p:custDataLst>
              <p:tags r:id="rId5"/>
            </p:custDataLst>
          </p:nvPr>
        </p:nvSpPr>
        <p:spPr>
          <a:xfrm>
            <a:off x="426720" y="3507382"/>
            <a:ext cx="4930775" cy="1213641"/>
          </a:xfrm>
          <a:prstGeom prst="rect">
            <a:avLst/>
          </a:prstGeom>
        </p:spPr>
        <p:txBody>
          <a:bodyPr wrap="square" lIns="0" tIns="0" rIns="0" bIns="0">
            <a:noAutofit/>
          </a:bodyPr>
          <a:p>
            <a:pPr algn="just">
              <a:lnSpc>
                <a:spcPct val="150000"/>
              </a:lnSpc>
              <a:spcBef>
                <a:spcPct val="0"/>
              </a:spcBef>
              <a:spcAft>
                <a:spcPct val="0"/>
              </a:spcAft>
            </a:pPr>
            <a:r>
              <a:rPr lang="en-US" altLang="zh-CN" sz="1600"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rPr>
              <a:t>Through experiments involving the replacement at different stages and the combination of algorithms, we have found that the best individual and the best position play a crucial role in the convergence performance of the second-stage function. Therefore, we wonder if introducing the best position guidance into the global search of the first stage would enhance the model's search capability.</a:t>
            </a:r>
            <a:endParaRPr lang="en-US" altLang="zh-CN" sz="1600"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data/temp/3f6a3438-c193-11ef-b464-f6f39c49fd56.png@base@tag=imgScale&amp;m=1&amp;w=1076&amp;h=1904&amp;q=953f6a3438-c193-11ef-b464-f6f39c49fd56"/>
          <p:cNvPicPr>
            <a:picLocks noChangeAspect="1"/>
          </p:cNvPicPr>
          <p:nvPr>
            <p:custDataLst>
              <p:tags r:id="rId1"/>
            </p:custDataLst>
          </p:nvPr>
        </p:nvPicPr>
        <p:blipFill rotWithShape="1">
          <a:blip r:embed="rId2"/>
          <a:srcRect l="21727" r="21727"/>
          <a:stretch>
            <a:fillRect/>
          </a:stretch>
        </p:blipFill>
        <p:spPr>
          <a:xfrm>
            <a:off x="3175" y="0"/>
            <a:ext cx="3305175" cy="6858000"/>
          </a:xfrm>
          <a:custGeom>
            <a:avLst/>
            <a:gdLst>
              <a:gd name="connsiteX0" fmla="*/ 0 w 3877900"/>
              <a:gd name="connsiteY0" fmla="*/ 0 h 6858000"/>
              <a:gd name="connsiteX1" fmla="*/ 3877900 w 3877900"/>
              <a:gd name="connsiteY1" fmla="*/ 0 h 6858000"/>
              <a:gd name="connsiteX2" fmla="*/ 3877900 w 3877900"/>
              <a:gd name="connsiteY2" fmla="*/ 6858000 h 6858000"/>
              <a:gd name="connsiteX3" fmla="*/ 0 w 3877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7900" h="6858000">
                <a:moveTo>
                  <a:pt x="0" y="0"/>
                </a:moveTo>
                <a:lnTo>
                  <a:pt x="3877900" y="0"/>
                </a:lnTo>
                <a:lnTo>
                  <a:pt x="3877900" y="6858000"/>
                </a:lnTo>
                <a:lnTo>
                  <a:pt x="0" y="6858000"/>
                </a:lnTo>
                <a:close/>
              </a:path>
            </a:pathLst>
          </a:custGeom>
          <a:solidFill>
            <a:schemeClr val="accent1"/>
          </a:solidFill>
          <a:ln w="9525" cap="flat" cmpd="sng" algn="ctr">
            <a:solidFill>
              <a:schemeClr val="dk1">
                <a:lumMod val="40000"/>
                <a:lumOff val="60000"/>
                <a:alpha val="50000"/>
              </a:schemeClr>
            </a:solidFill>
            <a:prstDash val="solid"/>
            <a:round/>
            <a:headEnd type="none" w="med" len="med"/>
            <a:tailEnd type="none" w="med" len="med"/>
          </a:ln>
        </p:spPr>
      </p:pic>
      <p:sp>
        <p:nvSpPr>
          <p:cNvPr id="6" name="标题 5"/>
          <p:cNvSpPr>
            <a:spLocks noGrp="1"/>
          </p:cNvSpPr>
          <p:nvPr>
            <p:ph type="title"/>
            <p:custDataLst>
              <p:tags r:id="rId3"/>
            </p:custDataLst>
          </p:nvPr>
        </p:nvSpPr>
        <p:spPr>
          <a:xfrm>
            <a:off x="3807520" y="257984"/>
            <a:ext cx="7228617" cy="704850"/>
          </a:xfrm>
        </p:spPr>
        <p:txBody>
          <a:bodyPr lIns="0" tIns="0" rIns="0" bIns="0" anchor="b" anchorCtr="0">
            <a:normAutofit fontScale="90000"/>
          </a:bodyPr>
          <a:lstStyle/>
          <a:p>
            <a:r>
              <a:rPr lang="en-US" altLang="zh-CN">
                <a:sym typeface="+mn-ea"/>
              </a:rPr>
              <a:t>Comparison of BWO Algorithm with Other Intelligent Swarm Algorithms</a:t>
            </a:r>
            <a:endParaRPr lang="zh-CN" altLang="en-US" dirty="0"/>
          </a:p>
        </p:txBody>
      </p:sp>
      <p:sp>
        <p:nvSpPr>
          <p:cNvPr id="4" name="矩形 3"/>
          <p:cNvSpPr/>
          <p:nvPr>
            <p:custDataLst>
              <p:tags r:id="rId4"/>
            </p:custDataLst>
          </p:nvPr>
        </p:nvSpPr>
        <p:spPr>
          <a:xfrm>
            <a:off x="4491287" y="1560960"/>
            <a:ext cx="6545152" cy="919848"/>
          </a:xfrm>
          <a:prstGeom prst="rect">
            <a:avLst/>
          </a:prstGeom>
          <a:noFill/>
        </p:spPr>
        <p:txBody>
          <a:bodyPr wrap="square" lIns="0" tIns="0" rIns="0" bIns="0" rtlCol="0" anchor="t" anchorCtr="0">
            <a:noAutofit/>
          </a:bodyPr>
          <a:p>
            <a:pPr lvl="0">
              <a:lnSpc>
                <a:spcPct val="150000"/>
              </a:lnSpc>
              <a:spcBef>
                <a:spcPct val="0"/>
              </a:spcBef>
              <a:spcAft>
                <a:spcPct val="0"/>
              </a:spcAft>
            </a:pPr>
            <a:r>
              <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Positional changes of intelligent swarm algorithm are based on random numbers. Whales may find good positions but move elsewhere in updates. Using best position as guide can make all whales approach it. We improve position transformation in BWO's first phase using best position as guide. This maintains global search breadth and enhances local search convergence.</a:t>
            </a:r>
            <a:endPar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2" name="矩形 11"/>
          <p:cNvSpPr/>
          <p:nvPr>
            <p:custDataLst>
              <p:tags r:id="rId5"/>
            </p:custDataLst>
          </p:nvPr>
        </p:nvSpPr>
        <p:spPr>
          <a:xfrm>
            <a:off x="4491287" y="1126568"/>
            <a:ext cx="6545152" cy="384689"/>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en-US" altLang="zh-CN"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Using the best individual as a guide</a:t>
            </a:r>
            <a:endParaRPr lang="en-US" altLang="zh-CN"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22" name="图形 11"/>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3640887" y="1232783"/>
            <a:ext cx="490903" cy="490903"/>
          </a:xfrm>
          <a:prstGeom prst="rect">
            <a:avLst/>
          </a:prstGeom>
        </p:spPr>
      </p:pic>
      <p:pic>
        <p:nvPicPr>
          <p:cNvPr id="3" name="图片 2" descr="D:/JerryHuang/作业/大三上半学期/python 实践作业/pptUse Picture/f3ab7eb0f146f7866203cc0f2b100ce1.pngf3ab7eb0f146f7866203cc0f2b100ce1"/>
          <p:cNvPicPr>
            <a:picLocks noChangeAspect="1"/>
          </p:cNvPicPr>
          <p:nvPr/>
        </p:nvPicPr>
        <p:blipFill>
          <a:blip r:embed="rId9"/>
          <a:srcRect l="2791" r="2791"/>
          <a:stretch>
            <a:fillRect/>
          </a:stretch>
        </p:blipFill>
        <p:spPr>
          <a:xfrm>
            <a:off x="5241290" y="3248025"/>
            <a:ext cx="5045075" cy="3448050"/>
          </a:xfrm>
          <a:prstGeom prst="rect">
            <a:avLst/>
          </a:prstGeom>
        </p:spPr>
      </p:pic>
    </p:spTree>
    <p:custDataLst>
      <p:tags r:id="rId10"/>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data/temp/3f6a3438-c193-11ef-b464-f6f39c49fd56.png@base@tag=imgScale&amp;m=1&amp;w=1076&amp;h=1904&amp;q=953f6a3438-c193-11ef-b464-f6f39c49fd56"/>
          <p:cNvPicPr>
            <a:picLocks noChangeAspect="1"/>
          </p:cNvPicPr>
          <p:nvPr>
            <p:custDataLst>
              <p:tags r:id="rId1"/>
            </p:custDataLst>
          </p:nvPr>
        </p:nvPicPr>
        <p:blipFill rotWithShape="1">
          <a:blip r:embed="rId2"/>
          <a:srcRect l="21727" r="21727"/>
          <a:stretch>
            <a:fillRect/>
          </a:stretch>
        </p:blipFill>
        <p:spPr>
          <a:xfrm>
            <a:off x="3175" y="0"/>
            <a:ext cx="3305175" cy="6858000"/>
          </a:xfrm>
          <a:custGeom>
            <a:avLst/>
            <a:gdLst>
              <a:gd name="connsiteX0" fmla="*/ 0 w 3877900"/>
              <a:gd name="connsiteY0" fmla="*/ 0 h 6858000"/>
              <a:gd name="connsiteX1" fmla="*/ 3877900 w 3877900"/>
              <a:gd name="connsiteY1" fmla="*/ 0 h 6858000"/>
              <a:gd name="connsiteX2" fmla="*/ 3877900 w 3877900"/>
              <a:gd name="connsiteY2" fmla="*/ 6858000 h 6858000"/>
              <a:gd name="connsiteX3" fmla="*/ 0 w 3877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7900" h="6858000">
                <a:moveTo>
                  <a:pt x="0" y="0"/>
                </a:moveTo>
                <a:lnTo>
                  <a:pt x="3877900" y="0"/>
                </a:lnTo>
                <a:lnTo>
                  <a:pt x="3877900" y="6858000"/>
                </a:lnTo>
                <a:lnTo>
                  <a:pt x="0" y="6858000"/>
                </a:lnTo>
                <a:close/>
              </a:path>
            </a:pathLst>
          </a:custGeom>
          <a:solidFill>
            <a:schemeClr val="accent1"/>
          </a:solidFill>
          <a:ln w="9525" cap="flat" cmpd="sng" algn="ctr">
            <a:solidFill>
              <a:schemeClr val="dk1">
                <a:lumMod val="40000"/>
                <a:lumOff val="60000"/>
                <a:alpha val="50000"/>
              </a:schemeClr>
            </a:solidFill>
            <a:prstDash val="solid"/>
            <a:round/>
            <a:headEnd type="none" w="med" len="med"/>
            <a:tailEnd type="none" w="med" len="med"/>
          </a:ln>
        </p:spPr>
      </p:pic>
      <p:sp>
        <p:nvSpPr>
          <p:cNvPr id="6" name="标题 5"/>
          <p:cNvSpPr>
            <a:spLocks noGrp="1"/>
          </p:cNvSpPr>
          <p:nvPr>
            <p:ph type="title"/>
            <p:custDataLst>
              <p:tags r:id="rId3"/>
            </p:custDataLst>
          </p:nvPr>
        </p:nvSpPr>
        <p:spPr>
          <a:xfrm>
            <a:off x="3807520" y="257984"/>
            <a:ext cx="7228617" cy="704850"/>
          </a:xfrm>
        </p:spPr>
        <p:txBody>
          <a:bodyPr lIns="0" tIns="0" rIns="0" bIns="0" anchor="b" anchorCtr="0">
            <a:normAutofit fontScale="90000"/>
          </a:bodyPr>
          <a:lstStyle/>
          <a:p>
            <a:r>
              <a:rPr lang="en-US" altLang="zh-CN">
                <a:sym typeface="+mn-ea"/>
              </a:rPr>
              <a:t>Comparison of BWO Algorithm with Other Intelligent Swarm Algorithms</a:t>
            </a:r>
            <a:endParaRPr lang="zh-CN" altLang="en-US" dirty="0"/>
          </a:p>
        </p:txBody>
      </p:sp>
      <p:sp>
        <p:nvSpPr>
          <p:cNvPr id="4" name="矩形 3"/>
          <p:cNvSpPr/>
          <p:nvPr>
            <p:custDataLst>
              <p:tags r:id="rId4"/>
            </p:custDataLst>
          </p:nvPr>
        </p:nvSpPr>
        <p:spPr>
          <a:xfrm>
            <a:off x="4491287" y="1560960"/>
            <a:ext cx="6545152" cy="919848"/>
          </a:xfrm>
          <a:prstGeom prst="rect">
            <a:avLst/>
          </a:prstGeom>
          <a:noFill/>
        </p:spPr>
        <p:txBody>
          <a:bodyPr wrap="square" lIns="0" tIns="0" rIns="0" bIns="0" rtlCol="0" anchor="t" anchorCtr="0">
            <a:noAutofit/>
          </a:bodyPr>
          <a:p>
            <a:pPr>
              <a:lnSpc>
                <a:spcPct val="150000"/>
              </a:lnSpc>
              <a:spcBef>
                <a:spcPct val="0"/>
              </a:spcBef>
              <a:spcAft>
                <a:spcPct val="0"/>
              </a:spcAft>
            </a:pPr>
            <a:r>
              <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The newly constructed algorithm model leverages the excellent global search capability of the DO algorithm and the powerful function convergence ability of the BWO algorithm. Additionally, by introducing an algorithm function guided by the best position during the global search process, our model has significantly improved in the prediction of the F8 function and has also shown performance enhancements in the testing of other functions.</a:t>
            </a:r>
            <a:endPar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2" name="矩形 11"/>
          <p:cNvSpPr/>
          <p:nvPr>
            <p:custDataLst>
              <p:tags r:id="rId5"/>
            </p:custDataLst>
          </p:nvPr>
        </p:nvSpPr>
        <p:spPr>
          <a:xfrm>
            <a:off x="4491287" y="1126568"/>
            <a:ext cx="6545152" cy="384689"/>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en-US" altLang="zh-CN"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Using the best individual as a guide</a:t>
            </a:r>
            <a:endParaRPr lang="en-US" altLang="zh-CN"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22" name="图形 11"/>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3640887" y="1232783"/>
            <a:ext cx="490903" cy="490903"/>
          </a:xfrm>
          <a:prstGeom prst="rect">
            <a:avLst/>
          </a:prstGeom>
        </p:spPr>
      </p:pic>
      <p:pic>
        <p:nvPicPr>
          <p:cNvPr id="3" name="图片 2" descr="D:/JerryHuang/作业/大三上半学期/python 实践作业/pptUse Picture/8f080512ca5203c30035a093fcfbd768.png8f080512ca5203c30035a093fcfbd768"/>
          <p:cNvPicPr>
            <a:picLocks noChangeAspect="1"/>
          </p:cNvPicPr>
          <p:nvPr/>
        </p:nvPicPr>
        <p:blipFill>
          <a:blip r:embed="rId9"/>
          <a:srcRect t="858" b="858"/>
          <a:stretch>
            <a:fillRect/>
          </a:stretch>
        </p:blipFill>
        <p:spPr>
          <a:xfrm>
            <a:off x="5029835" y="3079115"/>
            <a:ext cx="5292090" cy="3616960"/>
          </a:xfrm>
          <a:prstGeom prst="rect">
            <a:avLst/>
          </a:prstGeom>
        </p:spPr>
      </p:pic>
    </p:spTree>
    <p:custDataLst>
      <p:tags r:id="rId10"/>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sp>
        <p:nvSpPr>
          <p:cNvPr id="3" name="文本占位符 2"/>
          <p:cNvSpPr>
            <a:spLocks noGrp="1"/>
          </p:cNvSpPr>
          <p:nvPr>
            <p:ph type="body" idx="1"/>
          </p:nvPr>
        </p:nvSpPr>
        <p:spPr>
          <a:xfrm>
            <a:off x="840105" y="1301750"/>
            <a:ext cx="10799088" cy="405553"/>
          </a:xfrm>
        </p:spPr>
        <p:txBody>
          <a:bodyPr/>
          <a:p>
            <a:r>
              <a:rPr lang="en-US" altLang="zh-CN"/>
              <a:t>Pseudocode demonstration</a:t>
            </a:r>
            <a:endParaRPr lang="en-US" altLang="zh-CN"/>
          </a:p>
        </p:txBody>
      </p:sp>
      <p:sp>
        <p:nvSpPr>
          <p:cNvPr id="4" name="文本框 3"/>
          <p:cNvSpPr txBox="1"/>
          <p:nvPr/>
        </p:nvSpPr>
        <p:spPr>
          <a:xfrm>
            <a:off x="840105" y="2259965"/>
            <a:ext cx="10798810" cy="2337435"/>
          </a:xfrm>
          <a:prstGeom prst="rect">
            <a:avLst/>
          </a:prstGeom>
          <a:noFill/>
        </p:spPr>
        <p:txBody>
          <a:bodyPr wrap="square" rtlCol="0">
            <a:noAutofit/>
          </a:bodyPr>
          <a:p>
            <a:r>
              <a:rPr lang="en-US" altLang="zh-CN">
                <a:sym typeface="+mn-ea"/>
              </a:rPr>
              <a:t>1. Initialize variables and parameters:</a:t>
            </a:r>
            <a:endParaRPr lang="en-US" altLang="zh-CN"/>
          </a:p>
          <a:p>
            <a:r>
              <a:rPr lang="en-US" altLang="zh-CN">
                <a:sym typeface="+mn-ea"/>
              </a:rPr>
              <a:t>   - Best solution `xposbest` and its fitness value `fvalbest`.</a:t>
            </a:r>
            <a:endParaRPr lang="en-US" altLang="zh-CN"/>
          </a:p>
          <a:p>
            <a:r>
              <a:rPr lang="en-US" altLang="zh-CN">
                <a:sym typeface="+mn-ea"/>
              </a:rPr>
              <a:t>   - Population positions `pos` within bounds defined by `lb` and `ub`.</a:t>
            </a:r>
            <a:endParaRPr lang="en-US" altLang="zh-CN"/>
          </a:p>
          <a:p>
            <a:endParaRPr lang="en-US" altLang="zh-CN"/>
          </a:p>
          <a:p>
            <a:r>
              <a:rPr lang="en-US" altLang="zh-CN">
                <a:sym typeface="+mn-ea"/>
              </a:rPr>
              <a:t>2. Evaluate fitness of the population, sort individuals, and record the current best solution and fitness value.</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Comparison of BWO Algorithm with Other Intelligent Swarm Algorithms</a:t>
            </a:r>
            <a:endParaRPr lang="zh-CN" altLang="en-US"/>
          </a:p>
        </p:txBody>
      </p:sp>
      <p:sp>
        <p:nvSpPr>
          <p:cNvPr id="3" name="文本占位符 2"/>
          <p:cNvSpPr>
            <a:spLocks noGrp="1"/>
          </p:cNvSpPr>
          <p:nvPr>
            <p:ph type="body" idx="1"/>
          </p:nvPr>
        </p:nvSpPr>
        <p:spPr>
          <a:xfrm>
            <a:off x="840105" y="1301750"/>
            <a:ext cx="10799088" cy="405553"/>
          </a:xfrm>
        </p:spPr>
        <p:txBody>
          <a:bodyPr/>
          <a:p>
            <a:r>
              <a:rPr lang="en-US" altLang="zh-CN">
                <a:sym typeface="+mn-ea"/>
              </a:rPr>
              <a:t>Pseudocode demonstration</a:t>
            </a:r>
            <a:endParaRPr lang="zh-CN" altLang="en-US"/>
          </a:p>
        </p:txBody>
      </p:sp>
      <p:sp>
        <p:nvSpPr>
          <p:cNvPr id="4" name="文本框 3"/>
          <p:cNvSpPr txBox="1"/>
          <p:nvPr/>
        </p:nvSpPr>
        <p:spPr>
          <a:xfrm>
            <a:off x="840105" y="1707515"/>
            <a:ext cx="10256520" cy="1688465"/>
          </a:xfrm>
          <a:prstGeom prst="rect">
            <a:avLst/>
          </a:prstGeom>
          <a:noFill/>
        </p:spPr>
        <p:txBody>
          <a:bodyPr wrap="square" rtlCol="0">
            <a:noAutofit/>
          </a:bodyPr>
          <a:p>
            <a:r>
              <a:rPr lang="en-US" altLang="zh-CN" sz="1600"/>
              <a:t>3. Begin iterations (loop until reaching maximum iterations `Mapos_iter`):</a:t>
            </a:r>
            <a:endParaRPr lang="en-US" altLang="zh-CN" sz="1600"/>
          </a:p>
          <a:p>
            <a:r>
              <a:rPr lang="en-US" altLang="zh-CN" sz="1600"/>
              <a:t>   - Compute dynamic parameters:</a:t>
            </a:r>
            <a:endParaRPr lang="en-US" altLang="zh-CN" sz="1600"/>
          </a:p>
          <a:p>
            <a:r>
              <a:rPr lang="en-US" altLang="zh-CN" sz="1600"/>
              <a:t>     - `WF` (whale fall probability), decreases over time.</a:t>
            </a:r>
            <a:endParaRPr lang="en-US" altLang="zh-CN" sz="1600"/>
          </a:p>
          <a:p>
            <a:r>
              <a:rPr lang="en-US" altLang="zh-CN" sz="1600"/>
              <a:t>     - `kk` (random list), used to distinguish exploration and exploitation phases.</a:t>
            </a:r>
            <a:endParaRPr lang="en-US" altLang="zh-CN" sz="1600"/>
          </a:p>
          <a:p>
            <a:endParaRPr lang="en-US" altLang="zh-CN" sz="1600"/>
          </a:p>
          <a:p>
            <a:r>
              <a:rPr lang="en-US" altLang="zh-CN" sz="1600"/>
              <a:t>   - For each individual in the population:</a:t>
            </a:r>
            <a:endParaRPr lang="en-US" altLang="zh-CN" sz="1600"/>
          </a:p>
          <a:p>
            <a:r>
              <a:rPr lang="en-US" altLang="zh-CN" sz="1600"/>
              <a:t>     - If the individual is in the **exploration phase** (swimming):</a:t>
            </a:r>
            <a:endParaRPr lang="en-US" altLang="zh-CN" sz="1600"/>
          </a:p>
          <a:p>
            <a:r>
              <a:rPr lang="en-US" altLang="zh-CN" sz="1600"/>
              <a:t>       - Randomly select parameters and update positions using sine and cosine functions.</a:t>
            </a:r>
            <a:endParaRPr lang="en-US" altLang="zh-CN" sz="1600"/>
          </a:p>
          <a:p>
            <a:r>
              <a:rPr lang="en-US" altLang="zh-CN" sz="1600"/>
              <a:t>     - If the individual is in the **exploitation phase** (predation):</a:t>
            </a:r>
            <a:endParaRPr lang="en-US" altLang="zh-CN" sz="1600"/>
          </a:p>
          <a:p>
            <a:r>
              <a:rPr lang="en-US" altLang="zh-CN" sz="1600"/>
              <a:t>       - Update positions based on the global best solution and Levy flight.</a:t>
            </a:r>
            <a:endParaRPr lang="en-US" altLang="zh-CN" sz="1600"/>
          </a:p>
          <a:p>
            <a:r>
              <a:rPr lang="en-US" altLang="zh-CN" sz="1600"/>
              <a:t>     - Apply boundary constraints.</a:t>
            </a:r>
            <a:endParaRPr lang="en-US" altLang="zh-CN" sz="1600"/>
          </a:p>
          <a:p>
            <a:endParaRPr lang="en-US" altLang="zh-CN" sz="1600"/>
          </a:p>
          <a:p>
            <a:r>
              <a:rPr lang="en-US" altLang="zh-CN" sz="1600"/>
              <a:t>   - Check whale fall conditions:</a:t>
            </a:r>
            <a:endParaRPr lang="en-US" altLang="zh-CN" sz="1600"/>
          </a:p>
          <a:p>
            <a:r>
              <a:rPr lang="en-US" altLang="zh-CN" sz="1600"/>
              <a:t>     - If conditions are met, perform additional position updates.</a:t>
            </a:r>
            <a:endParaRPr lang="en-US" altLang="zh-CN" sz="1600"/>
          </a:p>
          <a:p>
            <a:r>
              <a:rPr lang="en-US" altLang="zh-CN" sz="1600"/>
              <a:t>     - Update the population positions and fitness values.</a:t>
            </a:r>
            <a:endParaRPr lang="en-US" altLang="zh-CN" sz="1600"/>
          </a:p>
          <a:p>
            <a:endParaRPr lang="en-US" altLang="zh-CN" sz="1600"/>
          </a:p>
          <a:p>
            <a:r>
              <a:rPr lang="en-US" altLang="zh-CN" sz="1600"/>
              <a:t>   - Sort the population again and update the global best solution and fitness value.</a:t>
            </a:r>
            <a:endParaRPr lang="en-US" altLang="zh-CN" sz="1600"/>
          </a:p>
          <a:p>
            <a:endParaRPr lang="en-US" altLang="zh-CN" sz="1600"/>
          </a:p>
          <a:p>
            <a:r>
              <a:rPr lang="en-US" altLang="zh-CN" sz="1600"/>
              <a:t>4. Record results and output the best solution.</a:t>
            </a:r>
            <a:endParaRPr lang="en-US" altLang="zh-CN" sz="1600"/>
          </a:p>
          <a:p>
            <a:endParaRPr lang="en-US" altLang="zh-CN" sz="16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2"/>
            <p:custDataLst>
              <p:tags r:id="rId1"/>
            </p:custDataLst>
          </p:nvPr>
        </p:nvSpPr>
        <p:spPr/>
        <p:txBody>
          <a:bodyPr/>
          <a:lstStyle/>
          <a:p>
            <a:r>
              <a:rPr lang="en-US" altLang="zh-CN"/>
              <a:t>Thank you</a:t>
            </a:r>
            <a:endParaRPr lang="en-US" alt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01</a:t>
            </a:r>
            <a:endParaRPr lang="zh-CN" altLang="en-US"/>
          </a:p>
        </p:txBody>
      </p:sp>
      <p:sp>
        <p:nvSpPr>
          <p:cNvPr id="4" name="标题 3"/>
          <p:cNvSpPr>
            <a:spLocks noGrp="1"/>
          </p:cNvSpPr>
          <p:nvPr>
            <p:ph type="title" idx="1"/>
            <p:custDataLst>
              <p:tags r:id="rId2"/>
            </p:custDataLst>
          </p:nvPr>
        </p:nvSpPr>
        <p:spPr>
          <a:xfrm>
            <a:off x="1511300" y="2994660"/>
            <a:ext cx="8357870" cy="1405890"/>
          </a:xfrm>
        </p:spPr>
        <p:txBody>
          <a:bodyPr>
            <a:normAutofit fontScale="90000"/>
          </a:bodyPr>
          <a:lstStyle/>
          <a:p>
            <a:r>
              <a:rPr lang="en-US" altLang="zh-CN" b="1">
                <a:latin typeface="微软雅黑" panose="020B0503020204020204" charset="-122"/>
                <a:ea typeface="微软雅黑" panose="020B0503020204020204" charset="-122"/>
              </a:rPr>
              <a:t>Overview of Intelligent Swarm Algorithms</a:t>
            </a:r>
            <a:br>
              <a:rPr lang="en-US" altLang="zh-CN" b="1">
                <a:latin typeface="微软雅黑" panose="020B0503020204020204" charset="-122"/>
                <a:ea typeface="微软雅黑" panose="020B0503020204020204" charset="-122"/>
              </a:rPr>
            </a:br>
            <a:endParaRPr lang="en-US" altLang="zh-CN" b="1">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descr="/data/temp/3f463c6d-c193-11ef-99af-f6ad814c0837.jpg@base@tag=imgScale&amp;m=1&amp;w=3384&amp;h=1904&amp;q=953f463c6d-c193-11ef-99af-f6ad814c0837"/>
          <p:cNvPicPr>
            <a:picLocks noChangeAspect="1"/>
          </p:cNvPicPr>
          <p:nvPr>
            <p:custDataLst>
              <p:tags r:id="rId1"/>
            </p:custDataLst>
          </p:nvPr>
        </p:nvPicPr>
        <p:blipFill>
          <a:blip r:embed="rId2"/>
          <a:srcRect t="20520"/>
          <a:stretch>
            <a:fillRect/>
          </a:stretch>
        </p:blipFill>
        <p:spPr>
          <a:xfrm>
            <a:off x="0" y="0"/>
            <a:ext cx="12192000" cy="6867525"/>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矩形: 单圆角 1"/>
          <p:cNvSpPr/>
          <p:nvPr>
            <p:custDataLst>
              <p:tags r:id="rId3"/>
            </p:custDataLst>
          </p:nvPr>
        </p:nvSpPr>
        <p:spPr>
          <a:xfrm flipH="1">
            <a:off x="697230" y="2479040"/>
            <a:ext cx="11494770" cy="4388485"/>
          </a:xfrm>
          <a:prstGeom prst="round1Rect">
            <a:avLst>
              <a:gd name="adj" fmla="val 18129"/>
            </a:avLst>
          </a:prstGeom>
          <a:solidFill>
            <a:schemeClr val="bg2">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MiSans" panose="00000500000000000000" charset="-122"/>
              <a:ea typeface="MiSans" panose="00000500000000000000" charset="-122"/>
              <a:sym typeface="MiSans" panose="00000500000000000000" charset="-122"/>
            </a:endParaRPr>
          </a:p>
        </p:txBody>
      </p:sp>
      <p:sp>
        <p:nvSpPr>
          <p:cNvPr id="17" name="标题 16"/>
          <p:cNvSpPr>
            <a:spLocks noGrp="1"/>
          </p:cNvSpPr>
          <p:nvPr>
            <p:ph type="title"/>
            <p:custDataLst>
              <p:tags r:id="rId4"/>
            </p:custDataLst>
          </p:nvPr>
        </p:nvSpPr>
        <p:spPr>
          <a:xfrm>
            <a:off x="1330960" y="2645410"/>
            <a:ext cx="10625455" cy="720090"/>
          </a:xfrm>
        </p:spPr>
        <p:txBody>
          <a:bodyPr>
            <a:noAutofit/>
          </a:bodyPr>
          <a:lstStyle/>
          <a:p>
            <a:r>
              <a:rPr lang="en-US" altLang="zh-CN" b="1"/>
              <a:t>What is intelligent swarm algorithm</a:t>
            </a:r>
            <a:endParaRPr lang="en-US" altLang="zh-CN" b="1"/>
          </a:p>
        </p:txBody>
      </p:sp>
      <p:sp>
        <p:nvSpPr>
          <p:cNvPr id="5" name="矩形 4"/>
          <p:cNvSpPr/>
          <p:nvPr>
            <p:custDataLst>
              <p:tags r:id="rId5"/>
            </p:custDataLst>
          </p:nvPr>
        </p:nvSpPr>
        <p:spPr>
          <a:xfrm>
            <a:off x="6952833" y="3855581"/>
            <a:ext cx="36992" cy="1222667"/>
          </a:xfrm>
          <a:prstGeom prst="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b="1">
              <a:latin typeface="MiSans" panose="00000500000000000000" charset="-122"/>
              <a:ea typeface="MiSans" panose="00000500000000000000" charset="-122"/>
              <a:sym typeface="MiSans" panose="00000500000000000000" charset="-122"/>
            </a:endParaRPr>
          </a:p>
        </p:txBody>
      </p:sp>
      <p:sp>
        <p:nvSpPr>
          <p:cNvPr id="6" name="矩形 5"/>
          <p:cNvSpPr/>
          <p:nvPr>
            <p:custDataLst>
              <p:tags r:id="rId6"/>
            </p:custDataLst>
          </p:nvPr>
        </p:nvSpPr>
        <p:spPr>
          <a:xfrm>
            <a:off x="1162685" y="3855581"/>
            <a:ext cx="36992" cy="1222667"/>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b="1">
              <a:latin typeface="MiSans" panose="00000500000000000000" charset="-122"/>
              <a:ea typeface="MiSans" panose="00000500000000000000" charset="-122"/>
              <a:sym typeface="MiSans" panose="00000500000000000000" charset="-122"/>
            </a:endParaRPr>
          </a:p>
        </p:txBody>
      </p:sp>
      <p:sp>
        <p:nvSpPr>
          <p:cNvPr id="7" name="矩形 6"/>
          <p:cNvSpPr/>
          <p:nvPr>
            <p:custDataLst>
              <p:tags r:id="rId7"/>
            </p:custDataLst>
          </p:nvPr>
        </p:nvSpPr>
        <p:spPr>
          <a:xfrm>
            <a:off x="1330960" y="4246880"/>
            <a:ext cx="5336540" cy="2322195"/>
          </a:xfrm>
          <a:prstGeom prst="rect">
            <a:avLst/>
          </a:prstGeom>
          <a:noFill/>
        </p:spPr>
        <p:txBody>
          <a:bodyPr wrap="square" lIns="0" tIns="0" rIns="0" bIns="0" rtlCol="0" anchor="t" anchorCtr="0">
            <a:noAutofit/>
          </a:bodyPr>
          <a:p>
            <a:pPr>
              <a:lnSpc>
                <a:spcPct val="140000"/>
              </a:lnSpc>
              <a:spcBef>
                <a:spcPct val="0"/>
              </a:spcBef>
              <a:spcAft>
                <a:spcPct val="0"/>
              </a:spcAft>
            </a:pPr>
            <a:r>
              <a:rPr lang="en-US" altLang="zh-CN" b="1"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Intelligent swarm algorithm is a type of optimization algorithm that simulates the behavior of natural biological groups. It seeks the optimal solution in complex environments by simulating the simple behavioral rules of individuals in the group.</a:t>
            </a:r>
            <a:endParaRPr lang="en-US" altLang="zh-CN" b="1"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a:p>
            <a:pPr>
              <a:lnSpc>
                <a:spcPct val="140000"/>
              </a:lnSpc>
              <a:spcBef>
                <a:spcPct val="0"/>
              </a:spcBef>
              <a:spcAft>
                <a:spcPct val="0"/>
              </a:spcAft>
            </a:pPr>
            <a:endParaRPr lang="en-US" altLang="zh-CN" b="1"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8" name="矩形 7"/>
          <p:cNvSpPr/>
          <p:nvPr>
            <p:custDataLst>
              <p:tags r:id="rId8"/>
            </p:custDataLst>
          </p:nvPr>
        </p:nvSpPr>
        <p:spPr>
          <a:xfrm>
            <a:off x="2015437" y="3854932"/>
            <a:ext cx="3977721" cy="338765"/>
          </a:xfrm>
          <a:prstGeom prst="rect">
            <a:avLst/>
          </a:prstGeom>
          <a:noFill/>
        </p:spPr>
        <p:txBody>
          <a:bodyPr wrap="square" lIns="0" tIns="0" rIns="0" bIns="0" rtlCol="0" anchor="b">
            <a:noAutofit/>
          </a:bodyPr>
          <a:p>
            <a:pPr>
              <a:spcBef>
                <a:spcPct val="0"/>
              </a:spcBef>
              <a:spcAft>
                <a:spcPct val="0"/>
              </a:spcAft>
            </a:pPr>
            <a:r>
              <a:rPr lang="en-US" altLang="zh-CN" sz="2400" b="1"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Definition</a:t>
            </a:r>
            <a:endParaRPr lang="en-US" altLang="zh-CN" sz="2400" b="1"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0" name="矩形 9"/>
          <p:cNvSpPr/>
          <p:nvPr>
            <p:custDataLst>
              <p:tags r:id="rId9"/>
            </p:custDataLst>
          </p:nvPr>
        </p:nvSpPr>
        <p:spPr>
          <a:xfrm>
            <a:off x="1565049" y="3854932"/>
            <a:ext cx="450887" cy="338765"/>
          </a:xfrm>
          <a:prstGeom prst="rect">
            <a:avLst/>
          </a:prstGeom>
          <a:noFill/>
        </p:spPr>
        <p:txBody>
          <a:bodyPr wrap="none" lIns="0" tIns="0" rIns="0" bIns="0" rtlCol="0" anchor="b">
            <a:noAutofit/>
          </a:bodyPr>
          <a:p>
            <a:pPr>
              <a:spcBef>
                <a:spcPct val="0"/>
              </a:spcBef>
              <a:spcAft>
                <a:spcPct val="0"/>
              </a:spcAft>
            </a:pPr>
            <a:r>
              <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01、</a:t>
            </a:r>
            <a:endPar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9" name="矩形 8"/>
          <p:cNvSpPr/>
          <p:nvPr>
            <p:custDataLst>
              <p:tags r:id="rId10"/>
            </p:custDataLst>
          </p:nvPr>
        </p:nvSpPr>
        <p:spPr>
          <a:xfrm>
            <a:off x="7130415" y="4247515"/>
            <a:ext cx="4825365" cy="2321560"/>
          </a:xfrm>
          <a:prstGeom prst="rect">
            <a:avLst/>
          </a:prstGeom>
          <a:noFill/>
        </p:spPr>
        <p:txBody>
          <a:bodyPr wrap="square" lIns="0" tIns="0" rIns="0" bIns="0" rtlCol="0" anchor="t" anchorCtr="0">
            <a:noAutofit/>
          </a:bodyPr>
          <a:p>
            <a:pPr>
              <a:lnSpc>
                <a:spcPct val="140000"/>
              </a:lnSpc>
              <a:spcBef>
                <a:spcPct val="0"/>
              </a:spcBef>
              <a:spcAft>
                <a:spcPct val="0"/>
              </a:spcAft>
            </a:pPr>
            <a:r>
              <a:rPr lang="en-US" altLang="zh-CN" b="1"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Common intelligent swarm algorithms include Guanhao Pig Optimization Algorithm (CPO), Dandelion Optimization Algorithm (DO), and Mountain Antelope Optimization Algorithm (MGO), which simulate the collective behavior of different organisms.</a:t>
            </a:r>
            <a:endParaRPr lang="en-US" altLang="zh-CN" b="1"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a:p>
            <a:pPr>
              <a:lnSpc>
                <a:spcPct val="140000"/>
              </a:lnSpc>
              <a:spcBef>
                <a:spcPct val="0"/>
              </a:spcBef>
              <a:spcAft>
                <a:spcPct val="0"/>
              </a:spcAft>
            </a:pPr>
            <a:endParaRPr lang="en-US" altLang="zh-CN" b="1"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8" name="矩形 17"/>
          <p:cNvSpPr/>
          <p:nvPr>
            <p:custDataLst>
              <p:tags r:id="rId11"/>
            </p:custDataLst>
          </p:nvPr>
        </p:nvSpPr>
        <p:spPr>
          <a:xfrm>
            <a:off x="7815969" y="3855581"/>
            <a:ext cx="3973020" cy="338765"/>
          </a:xfrm>
          <a:prstGeom prst="rect">
            <a:avLst/>
          </a:prstGeom>
          <a:noFill/>
        </p:spPr>
        <p:txBody>
          <a:bodyPr wrap="square" lIns="0" tIns="0" rIns="0" bIns="0" rtlCol="0" anchor="b">
            <a:noAutofit/>
          </a:bodyPr>
          <a:p>
            <a:pPr>
              <a:spcBef>
                <a:spcPct val="0"/>
              </a:spcBef>
              <a:spcAft>
                <a:spcPct val="0"/>
              </a:spcAft>
            </a:pPr>
            <a:r>
              <a:rPr lang="en-US" altLang="zh-CN" sz="24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rPr>
              <a:t>Common examples</a:t>
            </a:r>
            <a:endParaRPr lang="en-US" altLang="zh-CN" sz="24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9" name="矩形 18"/>
          <p:cNvSpPr/>
          <p:nvPr>
            <p:custDataLst>
              <p:tags r:id="rId12"/>
            </p:custDataLst>
          </p:nvPr>
        </p:nvSpPr>
        <p:spPr>
          <a:xfrm>
            <a:off x="7360389" y="3855581"/>
            <a:ext cx="455580" cy="338765"/>
          </a:xfrm>
          <a:prstGeom prst="rect">
            <a:avLst/>
          </a:prstGeom>
          <a:noFill/>
        </p:spPr>
        <p:txBody>
          <a:bodyPr wrap="none" lIns="0" tIns="0" rIns="0" bIns="0" rtlCol="0" anchor="b">
            <a:noAutofit/>
          </a:bodyPr>
          <a:p>
            <a:pPr>
              <a:spcBef>
                <a:spcPct val="0"/>
              </a:spcBef>
              <a:spcAft>
                <a:spcPct val="0"/>
              </a:spcAft>
            </a:pPr>
            <a:r>
              <a:rPr lang="en-US" altLang="zh-CN" sz="24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rPr>
              <a:t>02、</a:t>
            </a:r>
            <a:endParaRPr lang="en-US" altLang="zh-CN" sz="24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b="1">
                <a:latin typeface="微软雅黑" panose="020B0503020204020204" charset="-122"/>
                <a:ea typeface="微软雅黑" panose="020B0503020204020204" charset="-122"/>
              </a:rPr>
              <a:t>Classification</a:t>
            </a:r>
            <a:endParaRPr lang="en-US" altLang="zh-CN" b="1">
              <a:latin typeface="微软雅黑" panose="020B0503020204020204" charset="-122"/>
              <a:ea typeface="微软雅黑" panose="020B0503020204020204" charset="-122"/>
            </a:endParaRPr>
          </a:p>
        </p:txBody>
      </p:sp>
      <p:sp>
        <p:nvSpPr>
          <p:cNvPr id="3" name="圆角矩形 2"/>
          <p:cNvSpPr/>
          <p:nvPr>
            <p:custDataLst>
              <p:tags r:id="rId2"/>
            </p:custDataLst>
          </p:nvPr>
        </p:nvSpPr>
        <p:spPr>
          <a:xfrm>
            <a:off x="972185" y="2344497"/>
            <a:ext cx="5262197" cy="3164687"/>
          </a:xfrm>
          <a:prstGeom prst="roundRect">
            <a:avLst>
              <a:gd name="adj" fmla="val 8702"/>
            </a:avLst>
          </a:prstGeom>
          <a:gradFill>
            <a:gsLst>
              <a:gs pos="0">
                <a:schemeClr val="accent1">
                  <a:alpha val="0"/>
                </a:schemeClr>
              </a:gs>
              <a:gs pos="100000">
                <a:schemeClr val="accent1">
                  <a:alpha val="10000"/>
                </a:schemeClr>
              </a:gs>
            </a:gsLst>
            <a:lin ang="10800000" scaled="0"/>
          </a:gradFill>
          <a:ln>
            <a:noFill/>
          </a:ln>
          <a:effectLst>
            <a:outerShdw blurRad="215900" dist="38100" dir="5400000" algn="t" rotWithShape="0">
              <a:schemeClr val="accent1">
                <a:alpha val="1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4" name="图片 3" descr="/data/temp/3ff33f24-c193-11ef-8bce-e267b60485f6.jpg@base@tag=imgScale&amp;m=1&amp;w=560&amp;h=878&amp;q=953ff33f24-c193-11ef-8bce-e267b60485f6"/>
          <p:cNvPicPr>
            <a:picLocks noChangeAspect="1"/>
          </p:cNvPicPr>
          <p:nvPr>
            <p:custDataLst>
              <p:tags r:id="rId3"/>
            </p:custDataLst>
          </p:nvPr>
        </p:nvPicPr>
        <p:blipFill rotWithShape="1">
          <a:blip r:embed="rId4"/>
          <a:srcRect l="-251" b="41762"/>
          <a:stretch>
            <a:fillRect/>
          </a:stretch>
        </p:blipFill>
        <p:spPr>
          <a:xfrm>
            <a:off x="280670" y="2548255"/>
            <a:ext cx="2651125" cy="1842770"/>
          </a:xfrm>
          <a:prstGeom prst="roundRect">
            <a:avLst>
              <a:gd name="adj" fmla="val 8489"/>
            </a:avLst>
          </a:prstGeom>
          <a:solidFill>
            <a:schemeClr val="accent1"/>
          </a:solidFill>
          <a:ln w="12700" cap="flat" cmpd="sng" algn="ctr">
            <a:solidFill>
              <a:schemeClr val="accent1">
                <a:alpha val="45000"/>
              </a:schemeClr>
            </a:solidFill>
            <a:prstDash val="solid"/>
            <a:round/>
            <a:headEnd type="none" w="med" len="med"/>
            <a:tailEnd type="none" w="med" len="med"/>
          </a:ln>
          <a:effectLst>
            <a:outerShdw blurRad="50800" dist="38100" dir="2700000" algn="tl" rotWithShape="0">
              <a:schemeClr val="accent1">
                <a:lumMod val="75000"/>
                <a:alpha val="12000"/>
              </a:schemeClr>
            </a:outerShdw>
          </a:effectLst>
        </p:spPr>
      </p:pic>
      <p:sp>
        <p:nvSpPr>
          <p:cNvPr id="7" name="正文"/>
          <p:cNvSpPr txBox="1"/>
          <p:nvPr>
            <p:custDataLst>
              <p:tags r:id="rId5"/>
            </p:custDataLst>
          </p:nvPr>
        </p:nvSpPr>
        <p:spPr>
          <a:xfrm>
            <a:off x="3278041" y="3171559"/>
            <a:ext cx="2703514" cy="2133718"/>
          </a:xfrm>
          <a:prstGeom prst="rect">
            <a:avLst/>
          </a:prstGeom>
          <a:noFill/>
        </p:spPr>
        <p:txBody>
          <a:bodyPr wrap="square" lIns="0" tIns="0" rIns="0" bIns="0" rtlCol="0" anchor="t" anchorCtr="0">
            <a:noAutofit/>
          </a:bodyPr>
          <a:p>
            <a:pPr indent="0" algn="l" fontAlgn="auto">
              <a:lnSpc>
                <a:spcPct val="150000"/>
              </a:lnSpc>
            </a:pPr>
            <a:r>
              <a:rPr lang="en-US" altLang="zh-CN"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rPr>
              <a:t>Intelligent swarm algorithms can classify based on simulated biological behavior patterns, such as predation, migration, reproduction, etc.</a:t>
            </a:r>
            <a:endParaRPr lang="en-US" altLang="zh-CN"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endParaRPr>
          </a:p>
          <a:p>
            <a:pPr indent="0" algn="l" fontAlgn="auto">
              <a:lnSpc>
                <a:spcPct val="150000"/>
              </a:lnSpc>
            </a:pPr>
            <a:endParaRPr lang="en-US" altLang="zh-CN"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endParaRPr>
          </a:p>
        </p:txBody>
      </p:sp>
      <p:sp>
        <p:nvSpPr>
          <p:cNvPr id="8" name="矩形 7"/>
          <p:cNvSpPr/>
          <p:nvPr>
            <p:custDataLst>
              <p:tags r:id="rId6"/>
            </p:custDataLst>
          </p:nvPr>
        </p:nvSpPr>
        <p:spPr>
          <a:xfrm>
            <a:off x="3278041" y="2549039"/>
            <a:ext cx="2704784" cy="406543"/>
          </a:xfrm>
          <a:prstGeom prst="rect">
            <a:avLst/>
          </a:prstGeom>
          <a:noFill/>
        </p:spPr>
        <p:txBody>
          <a:bodyPr wrap="square" lIns="0" tIns="0" rIns="0" bIns="0" rtlCol="0" anchor="ctr" anchorCtr="0">
            <a:noAutofit/>
          </a:bodyPr>
          <a:p>
            <a:pPr>
              <a:spcBef>
                <a:spcPct val="0"/>
              </a:spcBef>
              <a:spcAft>
                <a:spcPct val="0"/>
              </a:spcAft>
            </a:pPr>
            <a:r>
              <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Classified by behavior pattern</a:t>
            </a:r>
            <a:endPar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a:p>
            <a:pPr>
              <a:spcBef>
                <a:spcPct val="0"/>
              </a:spcBef>
              <a:spcAft>
                <a:spcPct val="0"/>
              </a:spcAft>
            </a:pPr>
            <a:endPar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cxnSp>
        <p:nvCxnSpPr>
          <p:cNvPr id="11" name="直接连接符 10"/>
          <p:cNvCxnSpPr/>
          <p:nvPr>
            <p:custDataLst>
              <p:tags r:id="rId7"/>
            </p:custDataLst>
          </p:nvPr>
        </p:nvCxnSpPr>
        <p:spPr>
          <a:xfrm>
            <a:off x="3285664" y="3063570"/>
            <a:ext cx="292838" cy="0"/>
          </a:xfrm>
          <a:prstGeom prst="line">
            <a:avLst/>
          </a:prstGeom>
          <a:ln w="44450" cap="rnd">
            <a:gradFill>
              <a:gsLst>
                <a:gs pos="0">
                  <a:schemeClr val="accent1"/>
                </a:gs>
                <a:gs pos="100000">
                  <a:schemeClr val="accent1">
                    <a:alpha val="26000"/>
                  </a:schemeClr>
                </a:gs>
              </a:gsLst>
              <a:lin ang="0"/>
              <a:tileRect/>
            </a:gradFill>
            <a:round/>
          </a:ln>
          <a:effectLst>
            <a:outerShdw blurRad="50800" dist="25400" dir="5400000" algn="t" rotWithShape="0">
              <a:schemeClr val="accent1">
                <a:lumMod val="75000"/>
                <a:alpha val="20000"/>
              </a:schemeClr>
            </a:outerShdw>
          </a:effectLst>
        </p:spPr>
        <p:style>
          <a:lnRef idx="2">
            <a:schemeClr val="accent1"/>
          </a:lnRef>
          <a:fillRef idx="0">
            <a:srgbClr val="FFFFFF"/>
          </a:fillRef>
          <a:effectRef idx="0">
            <a:srgbClr val="FFFFFF"/>
          </a:effectRef>
          <a:fontRef idx="minor">
            <a:schemeClr val="tx1"/>
          </a:fontRef>
        </p:style>
      </p:cxnSp>
      <p:sp>
        <p:nvSpPr>
          <p:cNvPr id="12" name="圆角矩形 11"/>
          <p:cNvSpPr/>
          <p:nvPr>
            <p:custDataLst>
              <p:tags r:id="rId8"/>
            </p:custDataLst>
          </p:nvPr>
        </p:nvSpPr>
        <p:spPr>
          <a:xfrm>
            <a:off x="6233209" y="2343862"/>
            <a:ext cx="5262197" cy="3164687"/>
          </a:xfrm>
          <a:prstGeom prst="roundRect">
            <a:avLst>
              <a:gd name="adj" fmla="val 8702"/>
            </a:avLst>
          </a:prstGeom>
          <a:gradFill>
            <a:gsLst>
              <a:gs pos="0">
                <a:schemeClr val="accent1">
                  <a:alpha val="0"/>
                </a:schemeClr>
              </a:gs>
              <a:gs pos="100000">
                <a:schemeClr val="accent1">
                  <a:alpha val="10000"/>
                </a:schemeClr>
              </a:gs>
            </a:gsLst>
            <a:lin ang="10800000" scaled="0"/>
          </a:gradFill>
          <a:ln>
            <a:noFill/>
          </a:ln>
          <a:effectLst>
            <a:outerShdw blurRad="215900" dist="38100" dir="5400000" algn="t" rotWithShape="0">
              <a:schemeClr val="accent1">
                <a:alpha val="1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27" name="图片 26" descr="/data/temp/3ff33f6d-c193-11ef-8bce-e267b60485f6.jpg@base@tag=imgScale&amp;m=1&amp;w=560&amp;h=878&amp;q=953ff33f6d-c193-11ef-8bce-e267b60485f6"/>
          <p:cNvPicPr>
            <a:picLocks noChangeAspect="1"/>
          </p:cNvPicPr>
          <p:nvPr>
            <p:custDataLst>
              <p:tags r:id="rId9"/>
            </p:custDataLst>
          </p:nvPr>
        </p:nvPicPr>
        <p:blipFill rotWithShape="1">
          <a:blip r:embed="rId10"/>
          <a:srcRect l="17928" r="17928"/>
          <a:stretch>
            <a:fillRect/>
          </a:stretch>
        </p:blipFill>
        <p:spPr>
          <a:xfrm>
            <a:off x="6234479" y="2344497"/>
            <a:ext cx="2018742" cy="3164051"/>
          </a:xfrm>
          <a:prstGeom prst="roundRect">
            <a:avLst>
              <a:gd name="adj" fmla="val 8489"/>
            </a:avLst>
          </a:prstGeom>
          <a:solidFill>
            <a:schemeClr val="accent1"/>
          </a:solidFill>
          <a:ln w="12700" cap="flat" cmpd="sng" algn="ctr">
            <a:solidFill>
              <a:schemeClr val="accent1">
                <a:alpha val="45000"/>
              </a:schemeClr>
            </a:solidFill>
            <a:prstDash val="solid"/>
            <a:round/>
            <a:headEnd type="none" w="med" len="med"/>
            <a:tailEnd type="none" w="med" len="med"/>
          </a:ln>
          <a:effectLst>
            <a:outerShdw blurRad="50800" dist="38100" dir="2700000" algn="tl" rotWithShape="0">
              <a:schemeClr val="accent1">
                <a:lumMod val="75000"/>
                <a:alpha val="12000"/>
              </a:schemeClr>
            </a:outerShdw>
          </a:effectLst>
        </p:spPr>
      </p:pic>
      <p:sp>
        <p:nvSpPr>
          <p:cNvPr id="13" name="正文"/>
          <p:cNvSpPr txBox="1"/>
          <p:nvPr>
            <p:custDataLst>
              <p:tags r:id="rId11"/>
            </p:custDataLst>
          </p:nvPr>
        </p:nvSpPr>
        <p:spPr>
          <a:xfrm>
            <a:off x="8524240" y="3116580"/>
            <a:ext cx="3069590" cy="2133600"/>
          </a:xfrm>
          <a:prstGeom prst="rect">
            <a:avLst/>
          </a:prstGeom>
          <a:noFill/>
        </p:spPr>
        <p:txBody>
          <a:bodyPr wrap="square" lIns="0" tIns="0" rIns="0" bIns="0" rtlCol="0" anchor="t" anchorCtr="0">
            <a:noAutofit/>
          </a:bodyPr>
          <a:p>
            <a:pPr indent="0" algn="l" fontAlgn="auto">
              <a:lnSpc>
                <a:spcPct val="150000"/>
              </a:lnSpc>
            </a:pPr>
            <a:r>
              <a:rPr lang="en-US" altLang="zh-CN"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rPr>
              <a:t>According to different algorithm structures, intelligent swarm algorithms can be divided into population-based algorithms and individual based algorithms. The former emphasizes collaboration between groups, while the latter emphasizes individual autonomy.</a:t>
            </a:r>
            <a:endParaRPr lang="en-US" altLang="zh-CN"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endParaRPr>
          </a:p>
          <a:p>
            <a:pPr indent="0" algn="l" fontAlgn="auto">
              <a:lnSpc>
                <a:spcPct val="150000"/>
              </a:lnSpc>
            </a:pPr>
            <a:endParaRPr lang="en-US" altLang="zh-CN"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endParaRPr>
          </a:p>
        </p:txBody>
      </p:sp>
      <p:sp>
        <p:nvSpPr>
          <p:cNvPr id="29" name="矩形 28"/>
          <p:cNvSpPr/>
          <p:nvPr>
            <p:custDataLst>
              <p:tags r:id="rId12"/>
            </p:custDataLst>
          </p:nvPr>
        </p:nvSpPr>
        <p:spPr>
          <a:xfrm>
            <a:off x="8524460" y="2493794"/>
            <a:ext cx="2704784" cy="406543"/>
          </a:xfrm>
          <a:prstGeom prst="rect">
            <a:avLst/>
          </a:prstGeom>
          <a:noFill/>
        </p:spPr>
        <p:txBody>
          <a:bodyPr wrap="square" lIns="0" tIns="0" rIns="0" bIns="0" rtlCol="0" anchor="ctr" anchorCtr="0">
            <a:noAutofit/>
          </a:bodyPr>
          <a:p>
            <a:pPr>
              <a:spcBef>
                <a:spcPct val="0"/>
              </a:spcBef>
              <a:spcAft>
                <a:spcPct val="0"/>
              </a:spcAft>
            </a:pPr>
            <a:r>
              <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Classified by algorithm structure</a:t>
            </a:r>
            <a:endPar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a:p>
            <a:pPr>
              <a:spcBef>
                <a:spcPct val="0"/>
              </a:spcBef>
              <a:spcAft>
                <a:spcPct val="0"/>
              </a:spcAft>
            </a:pPr>
            <a:endPar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cxnSp>
        <p:nvCxnSpPr>
          <p:cNvPr id="30" name="直接连接符 29"/>
          <p:cNvCxnSpPr/>
          <p:nvPr>
            <p:custDataLst>
              <p:tags r:id="rId13"/>
            </p:custDataLst>
          </p:nvPr>
        </p:nvCxnSpPr>
        <p:spPr>
          <a:xfrm>
            <a:off x="8532082" y="3008325"/>
            <a:ext cx="292838" cy="0"/>
          </a:xfrm>
          <a:prstGeom prst="line">
            <a:avLst/>
          </a:prstGeom>
          <a:ln w="44450" cap="rnd">
            <a:gradFill>
              <a:gsLst>
                <a:gs pos="0">
                  <a:schemeClr val="accent1"/>
                </a:gs>
                <a:gs pos="100000">
                  <a:schemeClr val="accent1">
                    <a:alpha val="26000"/>
                  </a:schemeClr>
                </a:gs>
              </a:gsLst>
              <a:lin ang="0"/>
              <a:tileRect/>
            </a:gradFill>
            <a:round/>
          </a:ln>
          <a:effectLst>
            <a:outerShdw blurRad="50800" dist="25400" dir="5400000" algn="t" rotWithShape="0">
              <a:schemeClr val="accent1">
                <a:lumMod val="75000"/>
                <a:alpha val="20000"/>
              </a:schemeClr>
            </a:outerShdw>
          </a:effectLst>
        </p:spPr>
        <p:style>
          <a:lnRef idx="2">
            <a:schemeClr val="accent1"/>
          </a:lnRef>
          <a:fillRef idx="0">
            <a:srgbClr val="FFFFFF"/>
          </a:fillRef>
          <a:effectRef idx="0">
            <a:srgbClr val="FFFFFF"/>
          </a:effectRef>
          <a:fontRef idx="minor">
            <a:schemeClr val="tx1"/>
          </a:fontRef>
        </p:style>
      </p:cxn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custDataLst>
              <p:tags r:id="rId1"/>
            </p:custDataLst>
          </p:nvPr>
        </p:nvSpPr>
        <p:spPr>
          <a:xfrm flipH="1">
            <a:off x="11680457" y="5709056"/>
            <a:ext cx="511543" cy="114894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806" h="1809">
                <a:moveTo>
                  <a:pt x="0" y="0"/>
                </a:moveTo>
                <a:lnTo>
                  <a:pt x="806" y="1809"/>
                </a:lnTo>
                <a:lnTo>
                  <a:pt x="0" y="1809"/>
                </a:lnTo>
                <a:lnTo>
                  <a:pt x="0" y="0"/>
                </a:lnTo>
                <a:close/>
              </a:path>
            </a:pathLst>
          </a:cu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11" name="图片 10" descr="/data/temp/3f1fabc8-c193-11ef-9ebb-9e45729476fb.jpg@base@tag=imgScale&amp;m=1&amp;w=1780&amp;h=1903&amp;q=953f1fabc8-c193-11ef-9ebb-9e45729476fb"/>
          <p:cNvPicPr>
            <a:picLocks noChangeAspect="1"/>
          </p:cNvPicPr>
          <p:nvPr>
            <p:custDataLst>
              <p:tags r:id="rId2"/>
            </p:custDataLst>
          </p:nvPr>
        </p:nvPicPr>
        <p:blipFill>
          <a:blip r:embed="rId3"/>
          <a:srcRect l="12582" r="12582"/>
          <a:stretch>
            <a:fillRect/>
          </a:stretch>
        </p:blipFill>
        <p:spPr>
          <a:xfrm flipH="1">
            <a:off x="0" y="1"/>
            <a:ext cx="6414770" cy="6857365"/>
          </a:xfrm>
          <a:custGeom>
            <a:avLst/>
            <a:gdLst>
              <a:gd name="connsiteX0" fmla="*/ 4524548 w 6414770"/>
              <a:gd name="connsiteY0" fmla="*/ 3601085 h 6857365"/>
              <a:gd name="connsiteX1" fmla="*/ 1753918 w 6414770"/>
              <a:gd name="connsiteY1" fmla="*/ 3601085 h 6857365"/>
              <a:gd name="connsiteX2" fmla="*/ 3342125 w 6414770"/>
              <a:gd name="connsiteY2" fmla="*/ 6857365 h 6857365"/>
              <a:gd name="connsiteX3" fmla="*/ 6112755 w 6414770"/>
              <a:gd name="connsiteY3" fmla="*/ 6857365 h 6857365"/>
              <a:gd name="connsiteX4" fmla="*/ 2768523 w 6414770"/>
              <a:gd name="connsiteY4" fmla="*/ 0 h 6857365"/>
              <a:gd name="connsiteX5" fmla="*/ 0 w 6414770"/>
              <a:gd name="connsiteY5" fmla="*/ 0 h 6857365"/>
              <a:gd name="connsiteX6" fmla="*/ 0 w 6414770"/>
              <a:gd name="connsiteY6" fmla="*/ 5080 h 6857365"/>
              <a:gd name="connsiteX7" fmla="*/ 1640159 w 6414770"/>
              <a:gd name="connsiteY7" fmla="*/ 3367405 h 6857365"/>
              <a:gd name="connsiteX8" fmla="*/ 4410587 w 6414770"/>
              <a:gd name="connsiteY8" fmla="*/ 3367405 h 6857365"/>
              <a:gd name="connsiteX9" fmla="*/ 5389933 w 6414770"/>
              <a:gd name="connsiteY9" fmla="*/ 0 h 6857365"/>
              <a:gd name="connsiteX10" fmla="*/ 3056429 w 6414770"/>
              <a:gd name="connsiteY10" fmla="*/ 0 h 6857365"/>
              <a:gd name="connsiteX11" fmla="*/ 6400801 w 6414770"/>
              <a:gd name="connsiteY11" fmla="*/ 6857365 h 6857365"/>
              <a:gd name="connsiteX12" fmla="*/ 6414770 w 6414770"/>
              <a:gd name="connsiteY12" fmla="*/ 6857365 h 6857365"/>
              <a:gd name="connsiteX13" fmla="*/ 6414770 w 6414770"/>
              <a:gd name="connsiteY13" fmla="*/ 2100580 h 685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14770" h="6857365">
                <a:moveTo>
                  <a:pt x="4524548" y="3601085"/>
                </a:moveTo>
                <a:lnTo>
                  <a:pt x="1753918" y="3601085"/>
                </a:lnTo>
                <a:lnTo>
                  <a:pt x="3342125" y="6857365"/>
                </a:lnTo>
                <a:lnTo>
                  <a:pt x="6112755" y="6857365"/>
                </a:lnTo>
                <a:close/>
                <a:moveTo>
                  <a:pt x="2768523" y="0"/>
                </a:moveTo>
                <a:lnTo>
                  <a:pt x="0" y="0"/>
                </a:lnTo>
                <a:lnTo>
                  <a:pt x="0" y="5080"/>
                </a:lnTo>
                <a:lnTo>
                  <a:pt x="1640159" y="3367405"/>
                </a:lnTo>
                <a:lnTo>
                  <a:pt x="4410587" y="3367405"/>
                </a:lnTo>
                <a:close/>
                <a:moveTo>
                  <a:pt x="5389933" y="0"/>
                </a:moveTo>
                <a:lnTo>
                  <a:pt x="3056429" y="0"/>
                </a:lnTo>
                <a:lnTo>
                  <a:pt x="6400801" y="6857365"/>
                </a:lnTo>
                <a:lnTo>
                  <a:pt x="6414770" y="6857365"/>
                </a:lnTo>
                <a:lnTo>
                  <a:pt x="6414770" y="2100580"/>
                </a:lnTo>
                <a:close/>
              </a:path>
            </a:pathLst>
          </a:custGeom>
          <a:ln w="9525" cap="flat" cmpd="sng" algn="ctr">
            <a:solidFill>
              <a:schemeClr val="accent1">
                <a:alpha val="50000"/>
              </a:schemeClr>
            </a:solidFill>
            <a:prstDash val="solid"/>
            <a:round/>
            <a:headEnd type="none" w="med" len="med"/>
            <a:tailEnd type="none" w="med" len="med"/>
          </a:ln>
        </p:spPr>
      </p:pic>
      <p:sp>
        <p:nvSpPr>
          <p:cNvPr id="32" name="任意多边形 13"/>
          <p:cNvSpPr/>
          <p:nvPr>
            <p:custDataLst>
              <p:tags r:id="rId4"/>
            </p:custDataLst>
          </p:nvPr>
        </p:nvSpPr>
        <p:spPr>
          <a:xfrm>
            <a:off x="5080" y="0"/>
            <a:ext cx="3358341" cy="6857365"/>
          </a:xfrm>
          <a:custGeom>
            <a:avLst/>
            <a:gdLst/>
            <a:ahLst/>
            <a:cxnLst>
              <a:cxn ang="3">
                <a:pos x="hc" y="t"/>
              </a:cxn>
              <a:cxn ang="cd2">
                <a:pos x="l" y="vc"/>
              </a:cxn>
              <a:cxn ang="cd4">
                <a:pos x="hc" y="b"/>
              </a:cxn>
              <a:cxn ang="0">
                <a:pos x="r" y="vc"/>
              </a:cxn>
            </a:cxnLst>
            <a:rect l="l" t="t" r="r" b="b"/>
            <a:pathLst>
              <a:path w="5289" h="10799">
                <a:moveTo>
                  <a:pt x="1614" y="0"/>
                </a:moveTo>
                <a:lnTo>
                  <a:pt x="5289" y="0"/>
                </a:lnTo>
                <a:lnTo>
                  <a:pt x="22" y="10799"/>
                </a:lnTo>
                <a:lnTo>
                  <a:pt x="0" y="10799"/>
                </a:lnTo>
                <a:lnTo>
                  <a:pt x="0" y="3308"/>
                </a:lnTo>
                <a:lnTo>
                  <a:pt x="1614" y="0"/>
                </a:lnTo>
                <a:close/>
              </a:path>
            </a:pathLst>
          </a:custGeom>
          <a:solidFill>
            <a:schemeClr val="accent1">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3" name="标题 2"/>
          <p:cNvSpPr>
            <a:spLocks noGrp="1"/>
          </p:cNvSpPr>
          <p:nvPr>
            <p:ph type="title"/>
            <p:custDataLst>
              <p:tags r:id="rId5"/>
            </p:custDataLst>
          </p:nvPr>
        </p:nvSpPr>
        <p:spPr>
          <a:xfrm>
            <a:off x="6335454" y="687388"/>
            <a:ext cx="5488165" cy="792000"/>
          </a:xfrm>
        </p:spPr>
        <p:txBody>
          <a:bodyPr anchor="b">
            <a:normAutofit fontScale="90000"/>
          </a:bodyPr>
          <a:lstStyle/>
          <a:p>
            <a:pPr algn="l"/>
            <a:r>
              <a:rPr lang="en-US" altLang="zh-CN" b="1">
                <a:latin typeface="微软雅黑" panose="020B0503020204020204" charset="-122"/>
                <a:ea typeface="微软雅黑" panose="020B0503020204020204" charset="-122"/>
              </a:rPr>
              <a:t>The fitness of algorithms and the concept of location</a:t>
            </a:r>
            <a:endParaRPr lang="en-US" altLang="zh-CN" b="1">
              <a:latin typeface="微软雅黑" panose="020B0503020204020204" charset="-122"/>
              <a:ea typeface="微软雅黑" panose="020B0503020204020204" charset="-122"/>
            </a:endParaRPr>
          </a:p>
        </p:txBody>
      </p:sp>
      <p:sp>
        <p:nvSpPr>
          <p:cNvPr id="2" name="正文"/>
          <p:cNvSpPr txBox="1"/>
          <p:nvPr>
            <p:custDataLst>
              <p:tags r:id="rId6"/>
            </p:custDataLst>
          </p:nvPr>
        </p:nvSpPr>
        <p:spPr>
          <a:xfrm>
            <a:off x="5237480" y="2279650"/>
            <a:ext cx="6877685" cy="1640205"/>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spcBef>
                <a:spcPct val="0"/>
              </a:spcBef>
              <a:spcAft>
                <a:spcPct val="0"/>
              </a:spcAft>
            </a:pPr>
            <a:r>
              <a:rPr lang="en-US" altLang="zh-CN" sz="1600"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In intelligent swarm algorithms, optimal fitness refers to the fitness value of the optimal solution reached by individuals in the group in the current iteration, and it is an important indicator for measuring the quality of the solution.</a:t>
            </a:r>
            <a:endParaRPr lang="en-US" altLang="zh-CN" sz="1600"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a:p>
            <a:pPr indent="0" algn="l" fontAlgn="auto">
              <a:lnSpc>
                <a:spcPct val="150000"/>
              </a:lnSpc>
              <a:spcBef>
                <a:spcPct val="0"/>
              </a:spcBef>
              <a:spcAft>
                <a:spcPct val="0"/>
              </a:spcAft>
            </a:pPr>
            <a:endParaRPr lang="en-US" altLang="zh-CN" sz="1600"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4" name="标题"/>
          <p:cNvSpPr txBox="1"/>
          <p:nvPr>
            <p:custDataLst>
              <p:tags r:id="rId7"/>
            </p:custDataLst>
          </p:nvPr>
        </p:nvSpPr>
        <p:spPr>
          <a:xfrm>
            <a:off x="6300056" y="1615421"/>
            <a:ext cx="5380390" cy="726673"/>
          </a:xfrm>
          <a:prstGeom prst="rect">
            <a:avLst/>
          </a:prstGeom>
          <a:noFill/>
        </p:spPr>
        <p:txBody>
          <a:bodyPr wrap="square" lIns="0" tIns="0" rIns="0" bIns="0" rtlCol="0" anchor="b">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spcBef>
                <a:spcPct val="0"/>
              </a:spcBef>
              <a:spcAft>
                <a:spcPct val="0"/>
              </a:spcAft>
              <a:buClr>
                <a:schemeClr val="accent1"/>
              </a:buClr>
              <a:buSzPct val="70000"/>
            </a:pPr>
            <a:r>
              <a:rPr lang="en-US" altLang="zh-CN" sz="2400" b="1" spc="30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The meaning of optimal fitness</a:t>
            </a:r>
            <a:endParaRPr lang="en-US" altLang="zh-CN" sz="2400" b="1" spc="30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5" name="正文"/>
          <p:cNvSpPr txBox="1"/>
          <p:nvPr>
            <p:custDataLst>
              <p:tags r:id="rId8"/>
            </p:custDataLst>
          </p:nvPr>
        </p:nvSpPr>
        <p:spPr>
          <a:xfrm>
            <a:off x="4597400" y="4791075"/>
            <a:ext cx="7225665" cy="1640205"/>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spcBef>
                <a:spcPct val="0"/>
              </a:spcBef>
              <a:spcAft>
                <a:spcPct val="0"/>
              </a:spcAft>
            </a:pPr>
            <a:r>
              <a:rPr lang="en-US" altLang="zh-CN" sz="1600"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The optimal position corresponds to the position of the solution with the best fitness, and the algorithm gradually approaches the global optimal solution by continuously updating the individual's position and velocity.</a:t>
            </a:r>
            <a:endParaRPr lang="en-US" altLang="zh-CN" sz="1600"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a:p>
            <a:pPr indent="0" algn="l" fontAlgn="auto">
              <a:lnSpc>
                <a:spcPct val="150000"/>
              </a:lnSpc>
              <a:spcBef>
                <a:spcPct val="0"/>
              </a:spcBef>
              <a:spcAft>
                <a:spcPct val="0"/>
              </a:spcAft>
            </a:pPr>
            <a:endParaRPr lang="en-US" altLang="zh-CN" sz="1600"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6" name="标题"/>
          <p:cNvSpPr txBox="1"/>
          <p:nvPr>
            <p:custDataLst>
              <p:tags r:id="rId9"/>
            </p:custDataLst>
          </p:nvPr>
        </p:nvSpPr>
        <p:spPr>
          <a:xfrm>
            <a:off x="5133505" y="3990438"/>
            <a:ext cx="5380390" cy="726673"/>
          </a:xfrm>
          <a:prstGeom prst="rect">
            <a:avLst/>
          </a:prstGeom>
          <a:noFill/>
        </p:spPr>
        <p:txBody>
          <a:bodyPr wrap="square" lIns="0" tIns="0" rIns="0" bIns="0" rtlCol="0" anchor="b">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spcBef>
                <a:spcPct val="0"/>
              </a:spcBef>
              <a:spcAft>
                <a:spcPct val="0"/>
              </a:spcAft>
              <a:buClr>
                <a:schemeClr val="accent1"/>
              </a:buClr>
              <a:buSzPct val="70000"/>
            </a:pPr>
            <a:r>
              <a:rPr lang="en-US" altLang="zh-CN" sz="2400" b="1" spc="30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Determination of the optimal location</a:t>
            </a:r>
            <a:endParaRPr lang="en-US" altLang="zh-CN" sz="2400" b="1" spc="30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02</a:t>
            </a:r>
            <a:endParaRPr lang="zh-CN" altLang="en-US"/>
          </a:p>
        </p:txBody>
      </p:sp>
      <p:sp>
        <p:nvSpPr>
          <p:cNvPr id="4" name="标题 3"/>
          <p:cNvSpPr>
            <a:spLocks noGrp="1"/>
          </p:cNvSpPr>
          <p:nvPr>
            <p:ph type="title" idx="1"/>
            <p:custDataLst>
              <p:tags r:id="rId2"/>
            </p:custDataLst>
          </p:nvPr>
        </p:nvSpPr>
        <p:spPr>
          <a:xfrm>
            <a:off x="1511300" y="2994660"/>
            <a:ext cx="8915400" cy="1405890"/>
          </a:xfrm>
        </p:spPr>
        <p:txBody>
          <a:bodyPr>
            <a:normAutofit fontScale="90000"/>
          </a:bodyPr>
          <a:lstStyle/>
          <a:p>
            <a:r>
              <a:rPr lang="en-US" altLang="zh-CN" b="1">
                <a:latin typeface="微软雅黑" panose="020B0503020204020204" charset="-122"/>
                <a:ea typeface="微软雅黑" panose="020B0503020204020204" charset="-122"/>
              </a:rPr>
              <a:t>Fundamentals and Implementation of BWO Algorithm</a:t>
            </a:r>
            <a:endParaRPr lang="en-US" altLang="zh-CN" b="1">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a:xfrm>
            <a:off x="695960" y="466680"/>
            <a:ext cx="10800000" cy="720000"/>
          </a:xfrm>
        </p:spPr>
        <p:txBody>
          <a:bodyPr>
            <a:normAutofit fontScale="90000"/>
          </a:bodyPr>
          <a:lstStyle/>
          <a:p>
            <a:r>
              <a:rPr lang="en-US" altLang="zh-CN"/>
              <a:t>Implementation mechanism of the first stage position change</a:t>
            </a:r>
            <a:endParaRPr lang="en-US" altLang="zh-CN"/>
          </a:p>
        </p:txBody>
      </p:sp>
      <p:sp>
        <p:nvSpPr>
          <p:cNvPr id="6" name="椭圆 5"/>
          <p:cNvSpPr/>
          <p:nvPr>
            <p:custDataLst>
              <p:tags r:id="rId2"/>
            </p:custDataLst>
          </p:nvPr>
        </p:nvSpPr>
        <p:spPr>
          <a:xfrm rot="10800000">
            <a:off x="5945340" y="2719313"/>
            <a:ext cx="1887967" cy="188796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latin typeface="MiSans" panose="00000500000000000000" charset="-122"/>
              <a:ea typeface="MiSans" panose="00000500000000000000" charset="-122"/>
              <a:sym typeface="MiSans" panose="00000500000000000000" charset="-122"/>
            </a:endParaRPr>
          </a:p>
        </p:txBody>
      </p:sp>
      <p:sp>
        <p:nvSpPr>
          <p:cNvPr id="7" name="椭圆 6"/>
          <p:cNvSpPr/>
          <p:nvPr>
            <p:custDataLst>
              <p:tags r:id="rId3"/>
            </p:custDataLst>
          </p:nvPr>
        </p:nvSpPr>
        <p:spPr>
          <a:xfrm rot="10800000">
            <a:off x="4359016" y="2719313"/>
            <a:ext cx="1887967" cy="188796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
        <p:nvSpPr>
          <p:cNvPr id="9" name="矩形 8"/>
          <p:cNvSpPr/>
          <p:nvPr>
            <p:custDataLst>
              <p:tags r:id="rId4"/>
            </p:custDataLst>
          </p:nvPr>
        </p:nvSpPr>
        <p:spPr>
          <a:xfrm>
            <a:off x="8232746" y="2561189"/>
            <a:ext cx="3198050" cy="3275525"/>
          </a:xfrm>
          <a:prstGeom prst="rect">
            <a:avLst/>
          </a:prstGeom>
        </p:spPr>
        <p:txBody>
          <a:bodyPr wrap="square" lIns="0" tIns="0" rIns="0" bIns="0">
            <a:noAutofit/>
          </a:bodyPr>
          <a:p>
            <a:pPr>
              <a:lnSpc>
                <a:spcPct val="150000"/>
              </a:lnSpc>
              <a:spcBef>
                <a:spcPct val="0"/>
              </a:spcBef>
              <a:spcAft>
                <a:spcPct val="0"/>
              </a:spcAft>
            </a:pPr>
            <a:r>
              <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Considering the swimming behavior of beluga whales, the position update rules are designed as the exploration phase of the BWO algorithm. Beluga whales can engage in social behaviors in different postures, such as two whales swimming closely in a synchronized or mirrored manner. This behavior is translated into the mechanism for updating the positions of individuals in the algorithm.</a:t>
            </a:r>
            <a:endPar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3" name="矩形 12"/>
          <p:cNvSpPr/>
          <p:nvPr>
            <p:custDataLst>
              <p:tags r:id="rId5"/>
            </p:custDataLst>
          </p:nvPr>
        </p:nvSpPr>
        <p:spPr>
          <a:xfrm>
            <a:off x="8232746" y="2102056"/>
            <a:ext cx="3198685" cy="368322"/>
          </a:xfrm>
          <a:prstGeom prst="rect">
            <a:avLst/>
          </a:prstGeom>
          <a:noFill/>
        </p:spPr>
        <p:txBody>
          <a:bodyPr wrap="square" lIns="0" tIns="0" rIns="0" bIns="0" rtlCol="0" anchor="b" anchorCtr="0">
            <a:noAutofit/>
          </a:bodyPr>
          <a:p>
            <a:pPr>
              <a:spcBef>
                <a:spcPct val="0"/>
              </a:spcBef>
              <a:spcAft>
                <a:spcPct val="0"/>
              </a:spcAft>
            </a:pPr>
            <a:r>
              <a:rPr lang="en-US" altLang="zh-CN"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Position update rules</a:t>
            </a:r>
            <a:endParaRPr lang="en-US" altLang="zh-CN"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4" name="矩形 13"/>
          <p:cNvSpPr/>
          <p:nvPr>
            <p:custDataLst>
              <p:tags r:id="rId6"/>
            </p:custDataLst>
          </p:nvPr>
        </p:nvSpPr>
        <p:spPr>
          <a:xfrm>
            <a:off x="758987" y="2561189"/>
            <a:ext cx="3198050" cy="3275525"/>
          </a:xfrm>
          <a:prstGeom prst="rect">
            <a:avLst/>
          </a:prstGeom>
        </p:spPr>
        <p:txBody>
          <a:bodyPr wrap="square" lIns="0" tIns="0" rIns="0" bIns="0">
            <a:noAutofit/>
          </a:bodyPr>
          <a:p>
            <a:pPr algn="r">
              <a:lnSpc>
                <a:spcPct val="150000"/>
              </a:lnSpc>
              <a:spcBef>
                <a:spcPct val="0"/>
              </a:spcBef>
              <a:spcAft>
                <a:spcPct val="0"/>
              </a:spcAft>
            </a:pPr>
            <a:r>
              <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In the first stage of the BWO algorithm, the initial population is randomly generated, with individuals' positions and velocities randomly distributed within the feasible solution space to ensure the algorithm's exploratory nature.</a:t>
            </a:r>
            <a:endPar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9" name="矩形 18"/>
          <p:cNvSpPr/>
          <p:nvPr>
            <p:custDataLst>
              <p:tags r:id="rId7"/>
            </p:custDataLst>
          </p:nvPr>
        </p:nvSpPr>
        <p:spPr>
          <a:xfrm>
            <a:off x="758987" y="2102056"/>
            <a:ext cx="3197415" cy="368322"/>
          </a:xfrm>
          <a:prstGeom prst="rect">
            <a:avLst/>
          </a:prstGeom>
          <a:noFill/>
        </p:spPr>
        <p:txBody>
          <a:bodyPr wrap="square" lIns="0" tIns="0" rIns="0" bIns="0" rtlCol="0" anchor="b" anchorCtr="0">
            <a:noAutofit/>
          </a:bodyPr>
          <a:p>
            <a:pPr algn="r">
              <a:spcBef>
                <a:spcPct val="0"/>
              </a:spcBef>
              <a:spcAft>
                <a:spcPct val="0"/>
              </a:spcAft>
            </a:pPr>
            <a:r>
              <a:rPr lang="en-US" altLang="zh-CN" sz="2000" b="1" kern="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Generation of the initial population</a:t>
            </a:r>
            <a:endParaRPr lang="en-US" altLang="zh-CN" sz="2000" b="1" kern="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20" name="图片 3" descr="343439383331313b343532303031393bd2b5bca8b9dcc0ed"/>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5105185" y="3465483"/>
            <a:ext cx="396024" cy="396024"/>
          </a:xfrm>
          <a:prstGeom prst="rect">
            <a:avLst/>
          </a:prstGeom>
        </p:spPr>
      </p:pic>
      <p:pic>
        <p:nvPicPr>
          <p:cNvPr id="21" name="图片 4" descr="343439383331313b343532303032303bb8f6c8cbd0c5cfa2"/>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6694685" y="3468658"/>
            <a:ext cx="388822" cy="388822"/>
          </a:xfrm>
          <a:prstGeom prst="rect">
            <a:avLst/>
          </a:prstGeom>
        </p:spPr>
      </p:pic>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normAutofit fontScale="90000"/>
          </a:bodyPr>
          <a:lstStyle/>
          <a:p>
            <a:r>
              <a:rPr lang="en-US" altLang="zh-CN"/>
              <a:t>Analysis of the roles of the second and third stages</a:t>
            </a:r>
            <a:endParaRPr lang="en-US" altLang="zh-CN"/>
          </a:p>
        </p:txBody>
      </p:sp>
      <p:sp>
        <p:nvSpPr>
          <p:cNvPr id="5" name="图形 3"/>
          <p:cNvSpPr/>
          <p:nvPr>
            <p:custDataLst>
              <p:tags r:id="rId2"/>
            </p:custDataLst>
          </p:nvPr>
        </p:nvSpPr>
        <p:spPr>
          <a:xfrm>
            <a:off x="696000" y="1341726"/>
            <a:ext cx="5656527" cy="4934385"/>
          </a:xfrm>
          <a:custGeom>
            <a:avLst/>
            <a:gdLst>
              <a:gd name="connsiteX0" fmla="*/ 0 w 5656607"/>
              <a:gd name="connsiteY0" fmla="*/ 298931 h 4934454"/>
              <a:gd name="connsiteX1" fmla="*/ 0 w 5656607"/>
              <a:gd name="connsiteY1" fmla="*/ 4635524 h 4934454"/>
              <a:gd name="connsiteX2" fmla="*/ 312591 w 5656607"/>
              <a:gd name="connsiteY2" fmla="*/ 4934455 h 4934454"/>
              <a:gd name="connsiteX3" fmla="*/ 4364164 w 5656607"/>
              <a:gd name="connsiteY3" fmla="*/ 4934455 h 4934454"/>
              <a:gd name="connsiteX4" fmla="*/ 4669709 w 5656607"/>
              <a:gd name="connsiteY4" fmla="*/ 4698646 h 4934454"/>
              <a:gd name="connsiteX5" fmla="*/ 5649438 w 5656607"/>
              <a:gd name="connsiteY5" fmla="*/ 362058 h 4934454"/>
              <a:gd name="connsiteX6" fmla="*/ 5343892 w 5656607"/>
              <a:gd name="connsiteY6" fmla="*/ 0 h 4934454"/>
              <a:gd name="connsiteX7" fmla="*/ 312591 w 5656607"/>
              <a:gd name="connsiteY7" fmla="*/ 0 h 4934454"/>
              <a:gd name="connsiteX8" fmla="*/ 0 w 5656607"/>
              <a:gd name="connsiteY8" fmla="*/ 298931 h 49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6607" h="4934454">
                <a:moveTo>
                  <a:pt x="0" y="298931"/>
                </a:moveTo>
                <a:lnTo>
                  <a:pt x="0" y="4635524"/>
                </a:lnTo>
                <a:cubicBezTo>
                  <a:pt x="0" y="4800617"/>
                  <a:pt x="139952" y="4934455"/>
                  <a:pt x="312591" y="4934455"/>
                </a:cubicBezTo>
                <a:lnTo>
                  <a:pt x="4364164" y="4934455"/>
                </a:lnTo>
                <a:cubicBezTo>
                  <a:pt x="4511369" y="4934455"/>
                  <a:pt x="4638625" y="4836244"/>
                  <a:pt x="4669709" y="4698646"/>
                </a:cubicBezTo>
                <a:lnTo>
                  <a:pt x="5649438" y="362058"/>
                </a:lnTo>
                <a:cubicBezTo>
                  <a:pt x="5691506" y="175836"/>
                  <a:pt x="5543119" y="0"/>
                  <a:pt x="5343892" y="0"/>
                </a:cubicBezTo>
                <a:lnTo>
                  <a:pt x="312591" y="0"/>
                </a:lnTo>
                <a:cubicBezTo>
                  <a:pt x="139952" y="0"/>
                  <a:pt x="0" y="133836"/>
                  <a:pt x="0" y="298931"/>
                </a:cubicBezTo>
                <a:close/>
              </a:path>
            </a:pathLst>
          </a:custGeom>
          <a:solidFill>
            <a:schemeClr val="accent1"/>
          </a:solidFill>
          <a:ln w="6243" cap="flat">
            <a:noFill/>
            <a:prstDash val="solid"/>
            <a:miter/>
          </a:ln>
        </p:spPr>
        <p:txBody>
          <a:bodyPr rtlCol="0" anchor="ctr"/>
          <a:p>
            <a:endParaRPr lang="zh-CN" altLang="en-US">
              <a:latin typeface="MiSans" panose="00000500000000000000" charset="-122"/>
              <a:ea typeface="MiSans" panose="00000500000000000000" charset="-122"/>
              <a:sym typeface="MiSans" panose="00000500000000000000" charset="-122"/>
            </a:endParaRPr>
          </a:p>
        </p:txBody>
      </p:sp>
      <p:sp>
        <p:nvSpPr>
          <p:cNvPr id="7" name="图形 1"/>
          <p:cNvSpPr/>
          <p:nvPr>
            <p:custDataLst>
              <p:tags r:id="rId3"/>
            </p:custDataLst>
          </p:nvPr>
        </p:nvSpPr>
        <p:spPr>
          <a:xfrm flipH="1" flipV="1">
            <a:off x="5763864" y="1341726"/>
            <a:ext cx="5656527" cy="4934385"/>
          </a:xfrm>
          <a:custGeom>
            <a:avLst/>
            <a:gdLst>
              <a:gd name="connsiteX0" fmla="*/ 0 w 5656607"/>
              <a:gd name="connsiteY0" fmla="*/ 298931 h 4934454"/>
              <a:gd name="connsiteX1" fmla="*/ 0 w 5656607"/>
              <a:gd name="connsiteY1" fmla="*/ 4635524 h 4934454"/>
              <a:gd name="connsiteX2" fmla="*/ 312591 w 5656607"/>
              <a:gd name="connsiteY2" fmla="*/ 4934455 h 4934454"/>
              <a:gd name="connsiteX3" fmla="*/ 4364164 w 5656607"/>
              <a:gd name="connsiteY3" fmla="*/ 4934455 h 4934454"/>
              <a:gd name="connsiteX4" fmla="*/ 4669709 w 5656607"/>
              <a:gd name="connsiteY4" fmla="*/ 4698646 h 4934454"/>
              <a:gd name="connsiteX5" fmla="*/ 5649438 w 5656607"/>
              <a:gd name="connsiteY5" fmla="*/ 362058 h 4934454"/>
              <a:gd name="connsiteX6" fmla="*/ 5343892 w 5656607"/>
              <a:gd name="connsiteY6" fmla="*/ 0 h 4934454"/>
              <a:gd name="connsiteX7" fmla="*/ 312591 w 5656607"/>
              <a:gd name="connsiteY7" fmla="*/ 0 h 4934454"/>
              <a:gd name="connsiteX8" fmla="*/ 0 w 5656607"/>
              <a:gd name="connsiteY8" fmla="*/ 298931 h 49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6607" h="4934454">
                <a:moveTo>
                  <a:pt x="0" y="298931"/>
                </a:moveTo>
                <a:lnTo>
                  <a:pt x="0" y="4635524"/>
                </a:lnTo>
                <a:cubicBezTo>
                  <a:pt x="0" y="4800617"/>
                  <a:pt x="139952" y="4934455"/>
                  <a:pt x="312591" y="4934455"/>
                </a:cubicBezTo>
                <a:lnTo>
                  <a:pt x="4364164" y="4934455"/>
                </a:lnTo>
                <a:cubicBezTo>
                  <a:pt x="4511369" y="4934455"/>
                  <a:pt x="4638625" y="4836244"/>
                  <a:pt x="4669709" y="4698646"/>
                </a:cubicBezTo>
                <a:lnTo>
                  <a:pt x="5649438" y="362058"/>
                </a:lnTo>
                <a:cubicBezTo>
                  <a:pt x="5691506" y="175836"/>
                  <a:pt x="5543119" y="0"/>
                  <a:pt x="5343892" y="0"/>
                </a:cubicBezTo>
                <a:lnTo>
                  <a:pt x="312591" y="0"/>
                </a:lnTo>
                <a:cubicBezTo>
                  <a:pt x="139952" y="0"/>
                  <a:pt x="0" y="133836"/>
                  <a:pt x="0" y="298931"/>
                </a:cubicBezTo>
                <a:close/>
              </a:path>
            </a:pathLst>
          </a:custGeom>
          <a:solidFill>
            <a:schemeClr val="tx1">
              <a:lumMod val="40000"/>
              <a:lumOff val="60000"/>
              <a:alpha val="15000"/>
            </a:schemeClr>
          </a:solidFill>
          <a:ln w="6243" cap="flat">
            <a:noFill/>
            <a:prstDash val="solid"/>
            <a:miter/>
          </a:ln>
        </p:spPr>
        <p:txBody>
          <a:bodyPr rtlCol="0" anchor="ctr"/>
          <a:p>
            <a:endParaRPr lang="zh-CN" altLang="en-US" dirty="0">
              <a:solidFill>
                <a:schemeClr val="bg1">
                  <a:lumMod val="95000"/>
                </a:schemeClr>
              </a:solidFill>
              <a:latin typeface="MiSans" panose="00000500000000000000" charset="-122"/>
              <a:ea typeface="MiSans" panose="00000500000000000000" charset="-122"/>
              <a:sym typeface="MiSans" panose="00000500000000000000" charset="-122"/>
            </a:endParaRPr>
          </a:p>
        </p:txBody>
      </p:sp>
      <p:sp>
        <p:nvSpPr>
          <p:cNvPr id="8" name="矩形 7"/>
          <p:cNvSpPr/>
          <p:nvPr>
            <p:custDataLst>
              <p:tags r:id="rId4"/>
            </p:custDataLst>
          </p:nvPr>
        </p:nvSpPr>
        <p:spPr>
          <a:xfrm>
            <a:off x="1062355" y="2727325"/>
            <a:ext cx="4395470" cy="2820670"/>
          </a:xfrm>
          <a:prstGeom prst="rect">
            <a:avLst/>
          </a:prstGeom>
          <a:noFill/>
        </p:spPr>
        <p:txBody>
          <a:bodyPr wrap="square" lIns="0" tIns="0" rIns="0" bIns="0" rtlCol="0" anchor="t" anchorCtr="0">
            <a:noAutofit/>
          </a:bodyPr>
          <a:p>
            <a:pPr>
              <a:lnSpc>
                <a:spcPct val="150000"/>
              </a:lnSpc>
              <a:spcBef>
                <a:spcPct val="0"/>
              </a:spcBef>
              <a:spcAft>
                <a:spcPct val="0"/>
              </a:spcAft>
            </a:pPr>
            <a:r>
              <a:rPr lang="en-US" altLang="zh-CN" sz="1400" dirty="0">
                <a:ln>
                  <a:noFill/>
                  <a:prstDash val="sysDot"/>
                </a:ln>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The inspiration for the development stage of the BWO algorithm comes from the hunting behavior of beluga whales. Beluga whales can move and forage based on the positions of nearby beluga whales. They forage by sharing their positions with each other, thus considering the impact of the best individual and the updates of other individuals' positions. During the development stage of the BWO algorithm, the Levy flight strategy was introduced to enhance convergence.</a:t>
            </a:r>
            <a:endParaRPr lang="en-US" altLang="zh-CN" sz="1400" dirty="0">
              <a:ln>
                <a:noFill/>
                <a:prstDash val="sysDot"/>
              </a:ln>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9" name="矩形 8"/>
          <p:cNvSpPr/>
          <p:nvPr>
            <p:custDataLst>
              <p:tags r:id="rId5"/>
            </p:custDataLst>
          </p:nvPr>
        </p:nvSpPr>
        <p:spPr>
          <a:xfrm>
            <a:off x="6718890" y="2727276"/>
            <a:ext cx="4395567" cy="3179414"/>
          </a:xfrm>
          <a:prstGeom prst="rect">
            <a:avLst/>
          </a:prstGeom>
          <a:noFill/>
        </p:spPr>
        <p:txBody>
          <a:bodyPr wrap="square" lIns="0" tIns="0" rIns="0" bIns="0" rtlCol="0" anchor="t" anchorCtr="0">
            <a:noAutofit/>
          </a:bodyPr>
          <a:p>
            <a:pPr algn="r">
              <a:lnSpc>
                <a:spcPct val="150000"/>
              </a:lnSpc>
              <a:spcBef>
                <a:spcPct val="0"/>
              </a:spcBef>
              <a:spcAft>
                <a:spcPct val="0"/>
              </a:spcAft>
            </a:pPr>
            <a:r>
              <a:rPr lang="en-US" altLang="zh-CN" sz="14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The third phase mainly focuses on the convergence process of the algorithm, by simulating the hunting behavior of whale groups, the algorithm concentrates on the vicinity of currently discovered high-quality solutions to improve the quality and accuracy of the solutions. The purpose of this phase is to ensure that the algorithm can find the global optimal solution quickly while converging, reducing unnecessary iterations.</a:t>
            </a:r>
            <a:endParaRPr lang="en-US" altLang="zh-CN" sz="14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13" name="图形 9"/>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4919326" y="1848449"/>
            <a:ext cx="540504" cy="723445"/>
          </a:xfrm>
          <a:prstGeom prst="rect">
            <a:avLst/>
          </a:prstGeom>
        </p:spPr>
      </p:pic>
      <p:sp>
        <p:nvSpPr>
          <p:cNvPr id="14" name="标题"/>
          <p:cNvSpPr txBox="1"/>
          <p:nvPr>
            <p:custDataLst>
              <p:tags r:id="rId9"/>
            </p:custDataLst>
          </p:nvPr>
        </p:nvSpPr>
        <p:spPr>
          <a:xfrm>
            <a:off x="1062390" y="1730975"/>
            <a:ext cx="3807406" cy="958202"/>
          </a:xfrm>
          <a:prstGeom prst="rect">
            <a:avLst/>
          </a:prstGeom>
          <a:noFill/>
        </p:spPr>
        <p:txBody>
          <a:bodyPr wrap="square" lIns="0" tIns="0" rIns="0" bIns="0" rtlCol="0" anchor="ctr">
            <a:noAutofit/>
          </a:bodyPr>
          <a:p>
            <a:pPr algn="l"/>
            <a:r>
              <a:rPr lang="en-US" altLang="zh-CN" sz="2000" b="1" spc="300" dirty="0">
                <a:solidFill>
                  <a:srgbClr val="FFFFFF"/>
                </a:solidFill>
                <a:latin typeface="MiSans" panose="00000500000000000000" charset="-122"/>
                <a:ea typeface="MiSans" panose="00000500000000000000" charset="-122"/>
                <a:sym typeface="MiSans" panose="00000500000000000000" charset="-122"/>
              </a:rPr>
              <a:t>Exploration and Development Phase Two</a:t>
            </a:r>
            <a:endParaRPr lang="en-US" altLang="zh-CN" sz="2000" b="1" spc="300" dirty="0">
              <a:solidFill>
                <a:srgbClr val="FFFFFF"/>
              </a:solidFill>
              <a:latin typeface="MiSans" panose="00000500000000000000" charset="-122"/>
              <a:ea typeface="MiSans" panose="00000500000000000000" charset="-122"/>
              <a:sym typeface="MiSans" panose="00000500000000000000" charset="-122"/>
            </a:endParaRPr>
          </a:p>
        </p:txBody>
      </p:sp>
      <p:sp>
        <p:nvSpPr>
          <p:cNvPr id="15" name="标题"/>
          <p:cNvSpPr txBox="1"/>
          <p:nvPr>
            <p:custDataLst>
              <p:tags r:id="rId10"/>
            </p:custDataLst>
          </p:nvPr>
        </p:nvSpPr>
        <p:spPr>
          <a:xfrm>
            <a:off x="7307527" y="1730975"/>
            <a:ext cx="3807406" cy="958202"/>
          </a:xfrm>
          <a:prstGeom prst="rect">
            <a:avLst/>
          </a:prstGeom>
          <a:noFill/>
        </p:spPr>
        <p:txBody>
          <a:bodyPr wrap="square" lIns="0" tIns="0" rIns="0" bIns="0" rtlCol="0" anchor="ctr">
            <a:noAutofit/>
          </a:bodyPr>
          <a:p>
            <a:pPr algn="r"/>
            <a:r>
              <a:rPr lang="en-US" altLang="zh-CN" sz="2000" b="1" spc="300" dirty="0">
                <a:solidFill>
                  <a:schemeClr val="accent1"/>
                </a:solidFill>
                <a:latin typeface="MiSans" panose="00000500000000000000" charset="-122"/>
                <a:ea typeface="MiSans" panose="00000500000000000000" charset="-122"/>
                <a:sym typeface="MiSans" panose="00000500000000000000" charset="-122"/>
              </a:rPr>
              <a:t>Convergence and optimization in the third phase</a:t>
            </a:r>
            <a:endParaRPr lang="en-US" altLang="zh-CN" sz="2000" b="1" spc="300" dirty="0">
              <a:solidFill>
                <a:schemeClr val="accent1"/>
              </a:solidFill>
              <a:latin typeface="MiSans" panose="00000500000000000000" charset="-122"/>
              <a:ea typeface="MiSans" panose="00000500000000000000" charset="-122"/>
              <a:sym typeface="MiSans" panose="00000500000000000000" charset="-122"/>
            </a:endParaRPr>
          </a:p>
        </p:txBody>
      </p:sp>
      <p:pic>
        <p:nvPicPr>
          <p:cNvPr id="16" name="图片 15" descr="333438303937363b333438313037303bb6a8cebbb2fac6b7"/>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6718890" y="1844639"/>
            <a:ext cx="675630" cy="675630"/>
          </a:xfrm>
          <a:prstGeom prst="rect">
            <a:avLst/>
          </a:prstGeom>
        </p:spPr>
      </p:pic>
    </p:spTree>
    <p:custDataLst>
      <p:tags r:id="rId1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0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0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104.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16.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29.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3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132.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4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5.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5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7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83.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8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186.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98.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1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2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226.xml><?xml version="1.0" encoding="utf-8"?>
<p:tagLst xmlns:p="http://schemas.openxmlformats.org/presentationml/2006/main">
  <p:tag name="KSO_WM_UNIT_SUBTYPE" val="b"/>
  <p:tag name="KSO_WM_UNIT_PRESET_TEXT" val="演讲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CONTENT_GROUP_TYPE" val="contentchip"/>
</p:tagLst>
</file>

<file path=ppt/tags/tag227.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2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CONTENT_GROUP_TYPE" val="contentchip"/>
  <p:tag name="KSO_WM_UNIT_TYPE" val="i"/>
  <p:tag name="KSO_WM_UNIT_INDEX"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4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53.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66.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79.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9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9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252_1*b*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WPS,a click to unlimited possibilities"/>
  <p:tag name="KSO_WM_UNIT_TEXT_TYPE" val="1"/>
</p:tagLst>
</file>

<file path=ppt/tags/tag29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1*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单击此处添加文档标题"/>
  <p:tag name="KSO_WM_UNIT_TEXT_TYPE" val="1"/>
</p:tagLst>
</file>

<file path=ppt/tags/tag295.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52_1*f*1"/>
  <p:tag name="KSO_WM_TEMPLATE_CATEGORY" val="custom"/>
  <p:tag name="KSO_WM_TEMPLATE_INDEX" val="20230252"/>
  <p:tag name="KSO_WM_UNIT_LAYERLEVEL" val="1"/>
  <p:tag name="KSO_WM_TAG_VERSION" val="3.0"/>
  <p:tag name="KSO_WM_BEAUTIFY_FLAG" val="#wm#"/>
  <p:tag name="KSO_WM_UNIT_CONTENT_GROUP_TYPE" val="contentchip"/>
</p:tagLst>
</file>

<file path=ppt/tags/tag296.xml><?xml version="1.0" encoding="utf-8"?>
<p:tagLst xmlns:p="http://schemas.openxmlformats.org/presentationml/2006/main">
  <p:tag name="KSO_WM_SLIDE_ID" val="custom20230252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252"/>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148.25&quot;,&quot;top&quot;:&quot;75.5&quot;,&quot;width&quot;:&quot;658.8&quot;,&quot;height&quot;:&quot;229.55&quot;}"/>
  <p:tag name="CP_OUTLINE_TITLE" val="智能群体算法的本质与应用：以BWO算法为例"/>
  <p:tag name="CP_OUTLINE_TYPE" val="pt_title"/>
</p:tagLst>
</file>

<file path=ppt/tags/tag297.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4*a*1"/>
  <p:tag name="KSO_WM_TEMPLATE_CATEGORY" val="custom"/>
  <p:tag name="KSO_WM_TEMPLATE_INDEX" val="20230252"/>
  <p:tag name="KSO_WM_UNIT_LAYERLEVEL" val="1"/>
  <p:tag name="KSO_WM_TAG_VERSION" val="3.0"/>
  <p:tag name="KSO_WM_BEAUTIFY_FLAG" val="#wm#"/>
  <p:tag name="KSO_WM_DIAGRAM_GROUP_CODE" val="l1-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252_4*l_h_i*1_1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29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1_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3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3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1_2"/>
  <p:tag name="KSO_WM_TEMPLATE_CATEGORY" val="custom"/>
  <p:tag name="KSO_WM_TEMPLATE_INDEX" val="20230252"/>
  <p:tag name="KSO_WM_UNIT_LAYERLEVEL" val="1_1_1"/>
  <p:tag name="KSO_WM_TAG_VERSION" val="3.0"/>
  <p:tag name="KSO_WM_DIAGRAM_GROUP_CODE" val="l1-1"/>
  <p:tag name="KSO_WM_UNIT_TYPE" val="l_h_i"/>
  <p:tag name="KSO_WM_UNIT_INDEX" val="1_1_2"/>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252_4*l_h_i*1_2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30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2_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2_2"/>
  <p:tag name="KSO_WM_TEMPLATE_CATEGORY" val="custom"/>
  <p:tag name="KSO_WM_TEMPLATE_INDEX" val="20230252"/>
  <p:tag name="KSO_WM_UNIT_LAYERLEVEL" val="1_1_1"/>
  <p:tag name="KSO_WM_TAG_VERSION" val="3.0"/>
  <p:tag name="KSO_WM_DIAGRAM_GROUP_CODE" val="l1-1"/>
  <p:tag name="KSO_WM_UNIT_TYPE" val="l_h_i"/>
  <p:tag name="KSO_WM_UNIT_INDEX" val="1_2_2"/>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252_4*l_h_i*1_3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30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3_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3_2"/>
  <p:tag name="KSO_WM_TEMPLATE_CATEGORY" val="custom"/>
  <p:tag name="KSO_WM_TEMPLATE_INDEX" val="20230252"/>
  <p:tag name="KSO_WM_UNIT_LAYERLEVEL" val="1_1_1"/>
  <p:tag name="KSO_WM_TAG_VERSION" val="3.0"/>
  <p:tag name="KSO_WM_DIAGRAM_GROUP_CODE" val="l1-1"/>
  <p:tag name="KSO_WM_UNIT_TYPE" val="l_h_i"/>
  <p:tag name="KSO_WM_UNIT_INDEX" val="1_3_2"/>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252_4*l_h_i*1_4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30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4_1"/>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4_2"/>
  <p:tag name="KSO_WM_TEMPLATE_CATEGORY" val="custom"/>
  <p:tag name="KSO_WM_TEMPLATE_INDEX" val="20230252"/>
  <p:tag name="KSO_WM_UNIT_LAYERLEVEL" val="1_1_1"/>
  <p:tag name="KSO_WM_TAG_VERSION" val="3.0"/>
  <p:tag name="KSO_WM_DIAGRAM_GROUP_CODE" val="l1-1"/>
  <p:tag name="KSO_WM_UNIT_TYPE" val="l_h_i"/>
  <p:tag name="KSO_WM_UNIT_INDEX" val="1_4_2"/>
  <p:tag name="KSO_WM_DIAGRAM_VERSION" val="3"/>
  <p:tag name="KSO_WM_DIAGRAM_MAX_ITEMCNT" val="6"/>
  <p:tag name="KSO_WM_DIAGRAM_MIN_ITEMCNT" val="2"/>
  <p:tag name="KSO_WM_DIAGRAM_VIRTUALLY_FRAME" val="{&quot;height&quot;:295.15,&quot;left&quot;:17.79775390625,&quot;top&quot;:164.95,&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1.xml><?xml version="1.0" encoding="utf-8"?>
<p:tagLst xmlns:p="http://schemas.openxmlformats.org/presentationml/2006/main">
  <p:tag name="KSO_WM_UNIT_PLACING_PICTURE_USER_VIEWPORT" val="{&quot;height&quot;:10799,&quot;width&quot;:19200}"/>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Lst>
</file>

<file path=ppt/tags/tag310.xml><?xml version="1.0" encoding="utf-8"?>
<p:tagLst xmlns:p="http://schemas.openxmlformats.org/presentationml/2006/main">
  <p:tag name="KSO_WM_SPECIAL_SOURCE" val="bdnull"/>
  <p:tag name="KSO_WM_SLIDE_ID" val="custom20230252_4"/>
  <p:tag name="KSO_WM_TEMPLATE_SUBCATEGORY" val="0"/>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0252"/>
  <p:tag name="KSO_WM_SLIDE_LAYOUT" val="a_l"/>
  <p:tag name="KSO_WM_SLIDE_LAYOUT_CNT" val="1_1"/>
  <p:tag name="KSO_WM_SLIDE_TYPE" val="contents"/>
  <p:tag name="KSO_WM_SLIDE_SUBTYPE" val="diag"/>
  <p:tag name="KSO_WM_DIAGRAM_GROUP_CODE" val="l1-1"/>
  <p:tag name="KSO_WM_SLIDE_DIAGTYPE" val="l"/>
  <p:tag name="CP_OUTLINE_TITLE" val="目录"/>
  <p:tag name="CP_OUTLINE_TYPE" val="pt_contents"/>
</p:tagLst>
</file>

<file path=ppt/tags/tag31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313.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智能群体算法概述"/>
  <p:tag name="CP_OUTLINE_TYPE" val="pt_section_title"/>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600_1*d*1"/>
  <p:tag name="KSO_WM_TEMPLATE_CATEGORY" val="custom"/>
  <p:tag name="KSO_WM_TEMPLATE_INDEX" val="20233600"/>
  <p:tag name="KSO_WM_UNIT_LAYERLEVEL" val="1"/>
  <p:tag name="KSO_WM_TAG_VERSION" val="3.0"/>
  <p:tag name="KSO_WM_BEAUTIFY_FLAG" val="#wm#"/>
  <p:tag name="KSO_WM_UNIT_VALUE" val="1904*3384"/>
  <p:tag name="MH_PIC_SOURCE_TYPE" val="generate_slide_ai*VCG211281345296*gallery_gallery_ai_v2.0.6_ONLINE*6d468b0deb061f82a5240982d1c39b74-slide-3"/>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600_1*i*2"/>
  <p:tag name="KSO_WM_TEMPLATE_CATEGORY" val="custom"/>
  <p:tag name="KSO_WM_TEMPLATE_INDEX" val="20233600"/>
  <p:tag name="KSO_WM_UNIT_LAYERLEVEL" val="1"/>
  <p:tag name="KSO_WM_TAG_VERSION" val="3.0"/>
  <p:tag name="KSO_WM_BEAUTIFY_FLAG" val="#wm#"/>
</p:tagLst>
</file>

<file path=ppt/tags/tag31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600_1*a*1"/>
  <p:tag name="KSO_WM_TEMPLATE_CATEGORY" val="custom"/>
  <p:tag name="KSO_WM_TEMPLATE_INDEX" val="20233600"/>
  <p:tag name="KSO_WM_UNIT_LAYERLEVEL" val="1"/>
  <p:tag name="KSO_WM_TAG_VERSION" val="3.0"/>
  <p:tag name="KSO_WM_BEAUTIFY_FLAG" val="#wm#"/>
  <p:tag name="KSO_WM_DIAGRAM_GROUP_CODE" val="l1-1"/>
  <p:tag name="KSO_WM_UNIT_PRESET_TEXT" val="单击此处添加标题"/>
  <p:tag name="KSO_WM_UNIT_TEXT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660_1*l_h_i*1_2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6"/>
  <p:tag name="KSO_WM_UNIT_FILL_FORE_SCHEMECOLOR_INDEX_BRIGHTNESS" val="0"/>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660_1*l_h_i*1_1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5"/>
  <p:tag name="KSO_WM_UNIT_FILL_FORE_SCHEMECOLOR_INDEX_BRIGHTNESS" val="0"/>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660_1*l_h_f*1_1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
  <p:tag name="KSO_WM_UNIT_TEXT_FILL_FORE_SCHEMECOLOR_INDEX" val="1"/>
  <p:tag name="KSO_WM_UNIT_TEXT_FILL_TYPE" val="1"/>
</p:tagLst>
</file>

<file path=ppt/tags/tag32.xml><?xml version="1.0" encoding="utf-8"?>
<p:tagLst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CONTENT_GROUP_TYPE" val="contentchip"/>
</p:tagLst>
</file>

<file path=ppt/tags/tag3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660_1*l_h_a*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Lst>
</file>

<file path=ppt/tags/tag32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1_1"/>
  <p:tag name="KSO_WM_UNIT_ID" val="diagram20233660_1*l_h_i*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Lst>
</file>

<file path=ppt/tags/tag32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660_1*l_h_f*1_2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10;"/>
  <p:tag name="KSO_WM_UNIT_TEXT_FILL_FORE_SCHEMECOLOR_INDEX" val="1"/>
  <p:tag name="KSO_WM_UNIT_TEXT_FILL_TYPE" val="1"/>
</p:tagLst>
</file>

<file path=ppt/tags/tag3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660_1*l_h_a*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Lst>
</file>

<file path=ppt/tags/tag32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2_1"/>
  <p:tag name="KSO_WM_UNIT_ID" val="diagram20233660_1*l_h_i*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222.32444805595816,&quot;left&quot;:91.55,&quot;top&quot;:294.92555194404184,&quot;width&quot;:849.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Lst>
</file>

<file path=ppt/tags/tag325.xml><?xml version="1.0" encoding="utf-8"?>
<p:tagLst xmlns:p="http://schemas.openxmlformats.org/presentationml/2006/main">
  <p:tag name="KSO_WM_SLIDE_ID" val="custom20233600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600"/>
  <p:tag name="KSO_WM_SLIDE_TYPE" val="text"/>
  <p:tag name="KSO_WM_SLIDE_SUBTYPE" val="picTxt"/>
  <p:tag name="KSO_WM_SLIDE_SIZE" val="836.717*113.503"/>
  <p:tag name="KSO_WM_SLIDE_POSITION" val="95.3*366.497"/>
  <p:tag name="KSO_WM_SLIDE_LAYOUT" val="a_d_l"/>
  <p:tag name="KSO_WM_SLIDE_LAYOUT_CNT" val="1_1_1"/>
  <p:tag name="KSO_WM_SPECIAL_SOURCE" val="bdnull"/>
  <p:tag name="KSO_WM_DIAGRAM_GROUP_CODE" val="l1-1"/>
  <p:tag name="KSO_WM_SLIDE_DIAGTYPE" val="l"/>
  <p:tag name="CP_OUTLINE_TITLE" val="什么是智能群体算法"/>
  <p:tag name="CP_OUTLINE_TYPE" val="pt_text"/>
</p:tagLst>
</file>

<file path=ppt/tags/tag32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3144_3*a*1"/>
  <p:tag name="KSO_WM_TEMPLATE_CATEGORY" val="diagram"/>
  <p:tag name="KSO_WM_TEMPLATE_INDEX" val="20233144"/>
  <p:tag name="KSO_WM_UNIT_LAYERLEVEL" val="1"/>
  <p:tag name="KSO_WM_TAG_VERSION" val="3.0"/>
  <p:tag name="KSO_WM_BEAUTIFY_FLAG" val="#wm#"/>
  <p:tag name="KSO_WM_DIAGRAM_GROUP_CODE" val="l1-1"/>
  <p:tag name="KSO_WM_UNIT_PRESET_TEXT" val="单击此处添加标题"/>
  <p:tag name="KSO_WM_UNIT_TEXT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144_1*l_h_i*1_1_2"/>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gradient&quot;:[{&quot;brightness&quot;:0,&quot;colorType&quot;:1,&quot;foreColorIndex&quot;:5,&quot;pos&quot;:0,&quot;transparency&quot;:1},{&quot;brightness&quot;:0,&quot;colorType&quot;:1,&quot;foreColorIndex&quot;:5,&quot;pos&quot;:1,&quot;transparency&quot;:0.8999999761581421}],&quot;type&quot;:3},&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44_1*l_h_d*1_1_1"/>
  <p:tag name="KSO_WM_TEMPLATE_CATEGORY" val="diagram"/>
  <p:tag name="KSO_WM_TEMPLATE_INDEX" val="20233144"/>
  <p:tag name="KSO_WM_UNIT_LAYERLEVEL" val="1_1_1"/>
  <p:tag name="KSO_WM_TAG_VERSION" val="3.0"/>
  <p:tag name="KSO_WM_UNIT_TYPE" val="l_h_d"/>
  <p:tag name="KSO_WM_UNIT_INDEX" val="1_1_1"/>
  <p:tag name="KSO_WM_UNIT_VALUE" val="878*560"/>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50000011920929},&quot;type&quot;:1},&quot;shadow&quot;:{&quot;brightness&quot;:-0.25,&quot;colorType&quot;:1,&quot;foreColorIndex&quot;:5,&quot;transparency&quot;:0.8799999952316284},&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LINE_FORE_SCHEMECOLOR_INDEX" val="5"/>
  <p:tag name="MH_PIC_SOURCE_TYPE" val="generate_slide_ai*VCG211276807824*gallery_gallery_ai_v2.0.6_ONLINE*6d468b0deb061f82a5240982d1c39b74-slide-4"/>
</p:tagLst>
</file>

<file path=ppt/tags/tag32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144_1*l_h_f*1_1_1"/>
  <p:tag name="KSO_WM_TEMPLATE_CATEGORY" val="diagram"/>
  <p:tag name="KSO_WM_TEMPLATE_INDEX" val="2023314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xml><?xml version="1.0" encoding="utf-8"?>
<p:tagLst xmlns:p="http://schemas.openxmlformats.org/presentationml/2006/main">
  <p:tag name="KSO_WM_UNIT_ISCONTENTSTITLE" val="0"/>
  <p:tag name="KSO_WM_UNIT_ISNUMDGMTITLE" val="0"/>
  <p:tag name="KSO_WM_UNIT_PRESET_TEXT" val="单击此处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330.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3144"/>
  <p:tag name="KSO_WM_UNIT_LAYERLEVEL" val="1_1_1"/>
  <p:tag name="KSO_WM_TAG_VERSION" val="3.0"/>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144_1*l_h_a*1_1_1"/>
  <p:tag name="KSO_WM_UNIT_INDEX" val="1_1_1"/>
  <p:tag name="KSO_WM_DIAGRAM_GROUP_CODE" val="l1-1"/>
  <p:tag name="KSO_WM_UNIT_TEXT_TYPE" val="1"/>
  <p:tag name="KSO_WM_BEAUTIFY_FLAG" val="#wm#"/>
  <p:tag name="KSO_WM_DIAGRAM_VERSION" val="3"/>
  <p:tag name="KSO_WM_DIAGRAM_COLOR_TRICK" val="1"/>
  <p:tag name="KSO_WM_DIAGRAM_COLOR_TEXT_CAN_REMOVE" val="n"/>
  <p:tag name="KSO_WM_UNIT_PRESET_TEXT" val="单击添加标题"/>
  <p:tag name="KSO_WM_UNIT_TEXT_FILL_FORE_SCHEMECOLOR_INDEX" val="1"/>
  <p:tag name="KSO_WM_UNIT_TEXT_FILL_TYPE"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144_1*l_h_i*1_1_1"/>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0.7400000095367432}],&quot;type&quot;:2},&quot;shadow&quot;:{&quot;brightness&quot;:-0.25,&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144_1*l_h_i*1_2_2"/>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gradient&quot;:[{&quot;brightness&quot;:0,&quot;colorType&quot;:1,&quot;foreColorIndex&quot;:5,&quot;pos&quot;:0,&quot;transparency&quot;:1},{&quot;brightness&quot;:0,&quot;colorType&quot;:1,&quot;foreColorIndex&quot;:5,&quot;pos&quot;:1,&quot;transparency&quot;:0.8999999761581421}],&quot;type&quot;:3},&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44_1*l_h_d*1_2_1"/>
  <p:tag name="KSO_WM_TEMPLATE_CATEGORY" val="diagram"/>
  <p:tag name="KSO_WM_TEMPLATE_INDEX" val="20233144"/>
  <p:tag name="KSO_WM_UNIT_LAYERLEVEL" val="1_1_1"/>
  <p:tag name="KSO_WM_TAG_VERSION" val="3.0"/>
  <p:tag name="KSO_WM_UNIT_TYPE" val="l_h_d"/>
  <p:tag name="KSO_WM_UNIT_INDEX" val="1_2_1"/>
  <p:tag name="KSO_WM_UNIT_VALUE" val="878*560"/>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50000011920929},&quot;type&quot;:1},&quot;shadow&quot;:{&quot;brightness&quot;:-0.25,&quot;colorType&quot;:1,&quot;foreColorIndex&quot;:5,&quot;transparency&quot;:0.8799999952316284},&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LINE_FORE_SCHEMECOLOR_INDEX" val="5"/>
  <p:tag name="MH_PIC_SOURCE_TYPE" val="generate_slide_ai*VCG211324229768*gallery_gallery_ai_v2.0.6_ONLINE*6d468b0deb061f82a5240982d1c39b74-slide-4"/>
</p:tagLst>
</file>

<file path=ppt/tags/tag33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144_1*l_h_f*1_2_1"/>
  <p:tag name="KSO_WM_TEMPLATE_CATEGORY" val="diagram"/>
  <p:tag name="KSO_WM_TEMPLATE_INDEX" val="2023314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5.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3144"/>
  <p:tag name="KSO_WM_UNIT_LAYERLEVEL" val="1_1_1"/>
  <p:tag name="KSO_WM_TAG_VERSION" val="3.0"/>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144_1*l_h_a*1_2_1"/>
  <p:tag name="KSO_WM_UNIT_INDEX" val="1_2_1"/>
  <p:tag name="KSO_WM_DIAGRAM_GROUP_CODE" val="l1-1"/>
  <p:tag name="KSO_WM_UNIT_TEXT_TYPE" val="1"/>
  <p:tag name="KSO_WM_BEAUTIFY_FLAG" val="#wm#"/>
  <p:tag name="KSO_WM_DIAGRAM_VERSION" val="3"/>
  <p:tag name="KSO_WM_DIAGRAM_COLOR_TRICK" val="1"/>
  <p:tag name="KSO_WM_DIAGRAM_COLOR_TEXT_CAN_REMOVE" val="n"/>
  <p:tag name="KSO_WM_UNIT_PRESET_TEXT" val="单击添加标题"/>
  <p:tag name="KSO_WM_UNIT_TEXT_FILL_FORE_SCHEMECOLOR_INDEX" val="1"/>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144_1*l_h_i*1_2_1"/>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9.29998779296875,&quot;left&quot;:5.05,&quot;top&quot;:114.5000454735944,&quot;width&quot;:907.8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0.7400000095367432}],&quot;type&quot;:2},&quot;shadow&quot;:{&quot;brightness&quot;:-0.25,&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Lst>
</file>

<file path=ppt/tags/tag337.xml><?xml version="1.0" encoding="utf-8"?>
<p:tagLst xmlns:p="http://schemas.openxmlformats.org/presentationml/2006/main">
  <p:tag name="KSO_WM_SLIDE_ID" val="diagram20233144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diagram"/>
  <p:tag name="KSO_WM_TEMPLATE_INDEX" val="20233144"/>
  <p:tag name="KSO_WM_SLIDE_TYPE" val="text"/>
  <p:tag name="KSO_WM_SLIDE_SUBTYPE" val="diag"/>
  <p:tag name="KSO_WM_SLIDE_SIZE" val="850.1*366.5"/>
  <p:tag name="KSO_WM_SLIDE_POSITION" val="54.9*125.9"/>
  <p:tag name="KSO_WM_SLIDE_LAYOUT" val="a_l"/>
  <p:tag name="KSO_WM_SLIDE_LAYOUT_CNT" val="1_1"/>
  <p:tag name="KSO_WM_SPECIAL_SOURCE" val="bdnull"/>
  <p:tag name="KSO_WM_DIAGRAM_GROUP_CODE" val="l1-1"/>
  <p:tag name="KSO_WM_SLIDE_DIAGTYPE" val="l"/>
  <p:tag name="CP_OUTLINE_TITLE" val="智能群体算法的分类"/>
  <p:tag name="CP_OUTLINE_TYPE" val="pt_text"/>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2411_1*i*1"/>
  <p:tag name="KSO_WM_TEMPLATE_CATEGORY" val="custom"/>
  <p:tag name="KSO_WM_TEMPLATE_INDEX" val="20232411"/>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9.xml><?xml version="1.0" encoding="utf-8"?>
<p:tagLst xmlns:p="http://schemas.openxmlformats.org/presentationml/2006/main">
  <p:tag name="KSO_WM_UNIT_VALUE" val="1903*178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2411_1*d*1"/>
  <p:tag name="KSO_WM_TEMPLATE_CATEGORY" val="custom"/>
  <p:tag name="KSO_WM_TEMPLATE_INDEX" val="20232411"/>
  <p:tag name="KSO_WM_UNIT_LAYERLEVEL" val="1"/>
  <p:tag name="KSO_WM_TAG_VERSION" val="3.0"/>
  <p:tag name="KSO_WM_BEAUTIFY_FLAG" val="#wm#"/>
  <p:tag name="KSO_WM_UNIT_LINE_FORE_SCHEMECOLOR_INDEX" val="1"/>
  <p:tag name="KSO_WM_UNIT_LINE_FILL_TYPE" val="2"/>
  <p:tag name="KSO_WM_UNIT_USESOURCEFORMAT_APPLY" val="1"/>
  <p:tag name="MH_PIC_SOURCE_TYPE" val="generate_slide_ai*VCG211239166199*gallery_gallery_ai_v2.0.6_ONLINE*6d468b0deb061f82a5240982d1c39b74-slide-5"/>
</p:tagLst>
</file>

<file path=ppt/tags/tag34.xml><?xml version="1.0" encoding="utf-8"?>
<p:tagLst xmlns:p="http://schemas.openxmlformats.org/presentationml/2006/main">
  <p:tag name="KSO_WM_UNIT_SUBTYPE" val="b"/>
  <p:tag name="KSO_WM_UNIT_PRESET_TEXT" val="演讲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CONTENT_GROUP_TYPE" val="contentchip"/>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2411_1*i*2"/>
  <p:tag name="KSO_WM_TEMPLATE_CATEGORY" val="custom"/>
  <p:tag name="KSO_WM_TEMPLATE_INDEX" val="20232411"/>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1.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2411"/>
  <p:tag name="KSO_WM_UNIT_ID" val="custom20232411_1*a*1"/>
  <p:tag name="KSO_WM_UNIT_TEXT_FILL_FORE_SCHEMECOLOR_INDEX" val="13"/>
  <p:tag name="KSO_WM_UNIT_TEXT_FILL_TYPE" val="1"/>
  <p:tag name="KSO_WM_UNIT_USESOURCEFORMAT_APPLY" val="1"/>
  <p:tag name="KSO_WM_UNIT_PRESET_TEXT" val="单击此处添加标题"/>
  <p:tag name="KSO_WM_UNIT_TEXT_TYPE" val="1"/>
</p:tagLst>
</file>

<file path=ppt/tags/tag34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10_1*l_h_f*1_1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9014960629921,&quot;left&quot;:362,&quot;top&quot;:116.49850393700788,&quot;width&quot;:591.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Lst>
</file>

<file path=ppt/tags/tag34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10_1*l_h_a*1_1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9014960629921,&quot;left&quot;:362,&quot;top&quot;:116.49850393700788,&quot;width&quot;:591.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Lst>
</file>

<file path=ppt/tags/tag34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2410_1*l_h_f*1_2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9014960629921,&quot;left&quot;:362,&quot;top&quot;:116.49850393700788,&quot;width&quot;:591.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Lst>
</file>

<file path=ppt/tags/tag34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2410_1*l_h_a*1_2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9014960629921,&quot;left&quot;:362,&quot;top&quot;:116.49850393700788,&quot;width&quot;:591.9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Lst>
</file>

<file path=ppt/tags/tag34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518.283*326.843"/>
  <p:tag name="KSO_WM_SLIDE_POSITION" val="404.208*179.523"/>
  <p:tag name="KSO_WM_ASSIST_SLIDE" val="1"/>
  <p:tag name="KSO_WM_DIAGRAM_GROUP_CODE" val="l1-1"/>
  <p:tag name="KSO_WM_SLIDE_DIAGTYPE" val="l"/>
  <p:tag name="KSO_WM_SLIDE_SUBTYPE" val="picTxt"/>
  <p:tag name="KSO_WM_TEMPLATE_INDEX" val="20232411"/>
  <p:tag name="KSO_WM_TEMPLATE_SUBCATEGORY" val="0"/>
  <p:tag name="KSO_WM_SLIDE_INDEX" val="1"/>
  <p:tag name="KSO_WM_TAG_VERSION" val="3.0"/>
  <p:tag name="KSO_WM_SLIDE_ID" val="custom20232411_1"/>
  <p:tag name="KSO_WM_SLIDE_ITEM_CNT" val="2"/>
  <p:tag name="CP_OUTLINE_TITLE" val="算法的适应度与位置概念"/>
  <p:tag name="CP_OUTLINE_TYPE" val="pt_text"/>
</p:tagLst>
</file>

<file path=ppt/tags/tag34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349.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BWO算法基础与实现"/>
  <p:tag name="CP_OUTLINE_TYPE" val="pt_section_title"/>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50.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203_2*a*1"/>
  <p:tag name="KSO_WM_TEMPLATE_CATEGORY" val="diagram"/>
  <p:tag name="KSO_WM_TEMPLATE_INDEX" val="20233203"/>
  <p:tag name="KSO_WM_UNIT_LAYERLEVEL" val="1"/>
  <p:tag name="KSO_WM_TAG_VERSION" val="3.0"/>
  <p:tag name="KSO_WM_BEAUTIFY_FLAG" val="#wm#"/>
  <p:tag name="KSO_WM_UNIT_PRESET_TEXT" val="单击此处添加标题"/>
  <p:tag name="KSO_WM_UNIT_TEXT_TYPE" val="1"/>
</p:tagLst>
</file>

<file path=ppt/tags/tag3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2_1"/>
  <p:tag name="KSO_WM_UNIT_ID" val="diagram20233203_1*l_h_i*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3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1_1"/>
  <p:tag name="KSO_WM_UNIT_ID" val="diagram20233203_1*l_h_i*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353.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3203_1*l_h_f*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UNIT_VALUE" val="170"/>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Lst>
</file>

<file path=ppt/tags/tag35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3_1*l_h_a*1_2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55.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203_1*l_h_f*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UNIT_VALUE" val="170"/>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Lst>
</file>

<file path=ppt/tags/tag35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3_1*l_h_a*1_1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57.xml><?xml version="1.0" encoding="utf-8"?>
<p:tagLst xmlns:p="http://schemas.openxmlformats.org/presentationml/2006/main">
  <p:tag name="KSO_WM_UNIT_VALUE" val="100*108"/>
  <p:tag name="KSO_WM_UNIT_HIGHLIGHT" val="0"/>
  <p:tag name="KSO_WM_UNIT_COMPATIBLE" val="0"/>
  <p:tag name="KSO_WM_UNIT_DIAGRAM_ISNUMVISUAL" val="0"/>
  <p:tag name="KSO_WM_UNIT_DIAGRAM_ISREFERUNIT" val="0"/>
  <p:tag name="KSO_WM_UNIT_TYPE" val="l_h_x"/>
  <p:tag name="KSO_WM_UNIT_INDEX" val="1_1_1"/>
  <p:tag name="KSO_WM_UNIT_ID" val="diagram20233203_1*l_h_x*1_1_1"/>
  <p:tag name="KSO_WM_TEMPLATE_CATEGORY" val="diagram"/>
  <p:tag name="KSO_WM_TEMPLATE_INDEX" val="20233203"/>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58.xml><?xml version="1.0" encoding="utf-8"?>
<p:tagLst xmlns:p="http://schemas.openxmlformats.org/presentationml/2006/main">
  <p:tag name="KSO_WM_UNIT_VALUE" val="108*108"/>
  <p:tag name="KSO_WM_UNIT_HIGHLIGHT" val="0"/>
  <p:tag name="KSO_WM_UNIT_COMPATIBLE" val="0"/>
  <p:tag name="KSO_WM_UNIT_DIAGRAM_ISNUMVISUAL" val="0"/>
  <p:tag name="KSO_WM_UNIT_DIAGRAM_ISREFERUNIT" val="0"/>
  <p:tag name="KSO_WM_UNIT_TYPE" val="l_h_x"/>
  <p:tag name="KSO_WM_UNIT_INDEX" val="1_2_1"/>
  <p:tag name="KSO_WM_UNIT_ID" val="diagram20233203_1*l_h_x*1_2_1"/>
  <p:tag name="KSO_WM_TEMPLATE_CATEGORY" val="diagram"/>
  <p:tag name="KSO_WM_TEMPLATE_INDEX" val="20233203"/>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left&quot;:59.76275590551181,&quot;top&quot;:124.82499389648437,&quot;width&quot;:840.3499212598424}"/>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59.xml><?xml version="1.0" encoding="utf-8"?>
<p:tagLst xmlns:p="http://schemas.openxmlformats.org/presentationml/2006/main">
  <p:tag name="KSO_WM_SLIDE_ID" val="diagram20233203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3203"/>
  <p:tag name="KSO_WM_SLIDE_LAYOUT" val="a_l"/>
  <p:tag name="KSO_WM_SLIDE_LAYOUT_CNT" val="1_1"/>
  <p:tag name="KSO_WM_SPECIAL_SOURCE" val="bdnull"/>
  <p:tag name="KSO_WM_SLIDE_TYPE" val="text"/>
  <p:tag name="KSO_WM_SLIDE_SUBTYPE" val="diag"/>
  <p:tag name="KSO_WM_SLIDE_SIZE" val="835.572*361.7"/>
  <p:tag name="KSO_WM_SLIDE_POSITION" val="62.1266*132.9"/>
  <p:tag name="KSO_WM_DIAGRAM_GROUP_CODE" val="l1-1"/>
  <p:tag name="KSO_WM_SLIDE_DIAGTYPE" val="l"/>
  <p:tag name="CP_OUTLINE_TITLE" val="第一阶段位置变化的实现机制"/>
  <p:tag name="CP_OUTLINE_TYPE" val="pt_text"/>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6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3249_1*a*1"/>
  <p:tag name="KSO_WM_TEMPLATE_CATEGORY" val="diagram"/>
  <p:tag name="KSO_WM_TEMPLATE_INDEX" val="20233249"/>
  <p:tag name="KSO_WM_UNIT_LAYERLEVEL" val="1"/>
  <p:tag name="KSO_WM_TAG_VERSION" val="3.0"/>
  <p:tag name="KSO_WM_BEAUTIFY_FLAG" val="#wm#"/>
  <p:tag name="KSO_WM_DIAGRAM_GROUP_CODE" val="l1-1"/>
  <p:tag name="KSO_WM_UNIT_TEXT_TYPE" val="1"/>
  <p:tag name="KSO_WM_UNIT_PRESET_TEXT" val="单击此处添加标题"/>
</p:tagLst>
</file>

<file path=ppt/tags/tag36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49_1*l_h_i*1_1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Lst>
</file>

<file path=ppt/tags/tag36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49_1*l_h_i*1_2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05000000074505806,&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13"/>
  <p:tag name="KSO_WM_UNIT_FILL_FORE_SCHEMECOLOR_INDEX_BRIGHTNESS" val="0.6"/>
</p:tagLst>
</file>

<file path=ppt/tags/tag36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49_1*l_h_f*1_1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7"/>
  <p:tag name="KSO_WM_UNIT_TEXT_FILL_TYPE" val="1"/>
  <p:tag name="KSO_WM_UNIT_TEXT_TYPE" val="1"/>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根据需要可酌情增减文字，以便观者准确地理解您传达的思想。"/>
</p:tagLst>
</file>

<file path=ppt/tags/tag36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49_1*l_h_f*1_2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7"/>
  <p:tag name="KSO_WM_UNIT_TEXT_TYPE" val="1"/>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根据需要可酌情增减文字，以便观者准确地理解您传达的思想。"/>
  <p:tag name="KSO_WM_UNIT_TEXT_FILL_FORE_SCHEMECOLOR_INDEX" val="1"/>
  <p:tag name="KSO_WM_UNIT_TEXT_FILL_TYPE" val="1"/>
</p:tagLst>
</file>

<file path=ppt/tags/tag365.xml><?xml version="1.0" encoding="utf-8"?>
<p:tagLst xmlns:p="http://schemas.openxmlformats.org/presentationml/2006/main">
  <p:tag name="KSO_WM_DIAGRAM_VERSION" val="3"/>
  <p:tag name="KSO_WM_DIAGRAM_COLOR_TRICK" val="1"/>
  <p:tag name="KSO_WM_DIAGRAM_COLOR_TEXT_CAN_REMOVE" val="n"/>
  <p:tag name="KSO_WM_UNIT_VALUE" val="201*15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49_1*l_h_x*1_1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BEAUTIFY_FLAG" val="#wm#"/>
</p:tagLst>
</file>

<file path=ppt/tags/tag366.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249_1*l_h_a*1_1_1"/>
  <p:tag name="KSO_WM_TEMPLATE_CATEGORY" val="diagram"/>
  <p:tag name="KSO_WM_TEMPLATE_INDEX" val="20233249"/>
  <p:tag name="KSO_WM_UNIT_LAYERLEVEL" val="1_1_1"/>
  <p:tag name="KSO_WM_TAG_VERSION" val="3.0"/>
  <p:tag name="KSO_WM_DIAGRAM_VERSION" val="3"/>
  <p:tag name="KSO_WM_DIAGRAM_COLOR_TRICK" val="1"/>
  <p:tag name="KSO_WM_DIAGRAM_COLOR_TEXT_CAN_REMOVE" val="n"/>
  <p:tag name="KSO_WM_UNIT_TEXT_FILL_TYPE" val="1"/>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标题"/>
  <p:tag name="KSO_WM_UNIT_TEXT_TYPE" val="1"/>
</p:tagLst>
</file>

<file path=ppt/tags/tag367.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249_1*l_h_a*1_2_1"/>
  <p:tag name="KSO_WM_TEMPLATE_CATEGORY" val="diagram"/>
  <p:tag name="KSO_WM_TEMPLATE_INDEX" val="20233249"/>
  <p:tag name="KSO_WM_UNIT_LAYERLEVEL" val="1_1_1"/>
  <p:tag name="KSO_WM_TAG_VERSION" val="3.0"/>
  <p:tag name="KSO_WM_DIAGRAM_VERSION" val="3"/>
  <p:tag name="KSO_WM_DIAGRAM_COLOR_TRICK" val="1"/>
  <p:tag name="KSO_WM_DIAGRAM_COLOR_TEXT_CAN_REMOVE" val="n"/>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标题"/>
  <p:tag name="KSO_WM_UNIT_TEXT_FILL_FORE_SCHEMECOLOR_INDEX" val="1"/>
  <p:tag name="KSO_WM_UNIT_TEXT_FILL_TYPE" val="1"/>
  <p:tag name="KSO_WM_UNIT_TEXT_TYPE" val="1"/>
</p:tagLst>
</file>

<file path=ppt/tags/tag368.xml><?xml version="1.0" encoding="utf-8"?>
<p:tagLst xmlns:p="http://schemas.openxmlformats.org/presentationml/2006/main">
  <p:tag name="KSO_WM_DIAGRAM_VERSION" val="3"/>
  <p:tag name="KSO_WM_DIAGRAM_COLOR_TRICK" val="1"/>
  <p:tag name="KSO_WM_DIAGRAM_COLOR_TEXT_CAN_REMOVE" val="n"/>
  <p:tag name="KSO_WM_UNIT_VALUE" val="188*188"/>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249_1*l_h_x*1_2_1"/>
  <p:tag name="KSO_WM_TEMPLATE_CATEGORY" val="diagram"/>
  <p:tag name="KSO_WM_TEMPLATE_INDEX" val="20233249"/>
  <p:tag name="KSO_WM_UNIT_LAYERLEVEL" val="1_1_1"/>
  <p:tag name="KSO_WM_TAG_VERSION" val="3.0"/>
  <p:tag name="KSO_WM_BEAUTIFY_FLAG" val="#wm#"/>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69.xml><?xml version="1.0" encoding="utf-8"?>
<p:tagLst xmlns:p="http://schemas.openxmlformats.org/presentationml/2006/main">
  <p:tag name="KSO_WM_SLIDE_ID" val="diagram20233249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diagram"/>
  <p:tag name="KSO_WM_TEMPLATE_INDEX" val="20233249"/>
  <p:tag name="KSO_WM_SLIDE_TYPE" val="text"/>
  <p:tag name="KSO_WM_SLIDE_SUBTYPE" val="diag"/>
  <p:tag name="KSO_WM_SLIDE_SIZE" val="844.438*388.54"/>
  <p:tag name="KSO_WM_SLIDE_POSITION" val="54.8032*105.625"/>
  <p:tag name="KSO_WM_SLIDE_LAYOUT" val="a_l"/>
  <p:tag name="KSO_WM_SLIDE_LAYOUT_CNT" val="1_1"/>
  <p:tag name="KSO_WM_SPECIAL_SOURCE" val="bdnull"/>
  <p:tag name="KSO_WM_DIAGRAM_GROUP_CODE" val="l1-1"/>
  <p:tag name="KSO_WM_SLIDE_DIAGTYPE" val="l"/>
  <p:tag name="CP_OUTLINE_TITLE" val="第二阶段与第三阶段的作用解析"/>
  <p:tag name="CP_OUTLINE_TYPE" val="pt_text"/>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7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7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372.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BWO算法的优势与局限性"/>
  <p:tag name="CP_OUTLINE_TYPE" val="pt_section_title"/>
</p:tagLst>
</file>

<file path=ppt/tags/tag37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8"/>
  <p:tag name="KSO_WM_TEMPLATE_INDEX" val="20233208"/>
  <p:tag name="KSO_WM_UNIT_ID" val="custom20233208_1*a*1"/>
  <p:tag name="KSO_WM_UNIT_PRESET_TEXT" val="单击此处添加标题"/>
  <p:tag name="KSO_WM_UNIT_TEXT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208_1*i*1"/>
  <p:tag name="KSO_WM_TEMPLATE_CATEGORY" val="custom"/>
  <p:tag name="KSO_WM_TEMPLATE_INDEX" val="20233208"/>
  <p:tag name="KSO_WM_UNIT_LAYERLEVEL" val="1"/>
  <p:tag name="KSO_WM_TAG_VERSION" val="3.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208_1*i*2"/>
  <p:tag name="KSO_WM_TEMPLATE_CATEGORY" val="custom"/>
  <p:tag name="KSO_WM_TEMPLATE_INDEX" val="20233208"/>
  <p:tag name="KSO_WM_UNIT_LAYERLEVEL" val="1"/>
  <p:tag name="KSO_WM_TAG_VERSION" val="3.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33208_1*i*3"/>
  <p:tag name="KSO_WM_TEMPLATE_CATEGORY" val="custom"/>
  <p:tag name="KSO_WM_TEMPLATE_INDEX" val="20233208"/>
  <p:tag name="KSO_WM_UNIT_LAYERLEVEL" val="1"/>
  <p:tag name="KSO_WM_TAG_VERSION" val="3.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33208_1*i*4"/>
  <p:tag name="KSO_WM_TEMPLATE_CATEGORY" val="custom"/>
  <p:tag name="KSO_WM_TEMPLATE_INDEX" val="20233208"/>
  <p:tag name="KSO_WM_UNIT_LAYERLEVEL" val="1"/>
  <p:tag name="KSO_WM_TAG_VERSION" val="3.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33208_1*i*5"/>
  <p:tag name="KSO_WM_TEMPLATE_CATEGORY" val="custom"/>
  <p:tag name="KSO_WM_TEMPLATE_INDEX" val="20233208"/>
  <p:tag name="KSO_WM_UNIT_LAYERLEVEL" val="1"/>
  <p:tag name="KSO_WM_TAG_VERSION" val="3.0"/>
  <p:tag name="KSO_WM_BEAUTIFY_FLAG" val="#wm#"/>
</p:tagLst>
</file>

<file path=ppt/tags/tag3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custom20233208_1*i*6"/>
  <p:tag name="KSO_WM_TEMPLATE_CATEGORY" val="custom"/>
  <p:tag name="KSO_WM_TEMPLATE_INDEX" val="20233208"/>
  <p:tag name="KSO_WM_UNIT_LAYERLEVEL" val="1"/>
  <p:tag name="KSO_WM_TAG_VERSION" val="3.0"/>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4"/>
  <p:tag name="KSO_WM_UNIT_LAYERLEVEL" val="1"/>
  <p:tag name="KSO_WM_TAG_VERSION" val="3.0"/>
  <p:tag name="KSO_WM_UNIT_TYPE" val="i"/>
  <p:tag name="KSO_WM_UNIT_INDEX" val="4"/>
</p:tagLst>
</file>

<file path=ppt/tags/tag3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custom20233208_1*i*7"/>
  <p:tag name="KSO_WM_TEMPLATE_CATEGORY" val="custom"/>
  <p:tag name="KSO_WM_TEMPLATE_INDEX" val="20233208"/>
  <p:tag name="KSO_WM_UNIT_LAYERLEVEL" val="1"/>
  <p:tag name="KSO_WM_TAG_VERSION" val="3.0"/>
</p:tagLst>
</file>

<file path=ppt/tags/tag3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8"/>
  <p:tag name="KSO_WM_UNIT_ID" val="custom20233208_1*i*8"/>
  <p:tag name="KSO_WM_TEMPLATE_CATEGORY" val="custom"/>
  <p:tag name="KSO_WM_TEMPLATE_INDEX" val="20233208"/>
  <p:tag name="KSO_WM_UNIT_LAYERLEVEL" val="1"/>
  <p:tag name="KSO_WM_TAG_VERSION" val="3.0"/>
</p:tagLst>
</file>

<file path=ppt/tags/tag382.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07_1*l_h_f*1_2_1"/>
  <p:tag name="KSO_WM_TEMPLATE_CATEGORY" val="diagram"/>
  <p:tag name="KSO_WM_TEMPLATE_INDEX" val="20233207"/>
  <p:tag name="KSO_WM_UNIT_LAYERLEVEL" val="1_1_1"/>
  <p:tag name="KSO_WM_TAG_VERSION" val="3.0"/>
  <p:tag name="KSO_WM_DIAGRAM_VERSION" val="3"/>
  <p:tag name="KSO_WM_DIAGRAM_COLOR_TRICK" val="1"/>
  <p:tag name="KSO_WM_DIAGRAM_COLOR_TEXT_CAN_REMOVE" val="n"/>
  <p:tag name="KSO_WM_UNIT_VALUE" val="217"/>
  <p:tag name="KSO_WM_DIAGRAM_MAX_ITEMCNT" val="2"/>
  <p:tag name="KSO_WM_DIAGRAM_MIN_ITEMCNT" val="2"/>
  <p:tag name="KSO_WM_DIAGRAM_VIRTUALLY_FRAME" val="{&quot;height&quot;:377.4242519685039,&quot;left&quot;:490.6099212598425,&quot;top&quot;:125.0796062992126,&quot;width&quot;:419.91637795275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你的项正文，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单击此处添加正文，文字是您思想的提炼，请言简意赅的阐述您的观点。单击此处添加正文"/>
  <p:tag name="KSO_WM_UNIT_TEXT_FILL_FORE_SCHEMECOLOR_INDEX" val="1"/>
  <p:tag name="KSO_WM_UNIT_TEXT_FILL_TYPE" val="1"/>
  <p:tag name="KSO_WM_UNIT_TEXT_TYPE" val="1"/>
</p:tagLst>
</file>

<file path=ppt/tags/tag383.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07_1*l_h_f*1_1_1"/>
  <p:tag name="KSO_WM_TEMPLATE_CATEGORY" val="diagram"/>
  <p:tag name="KSO_WM_TEMPLATE_INDEX" val="20233207"/>
  <p:tag name="KSO_WM_UNIT_LAYERLEVEL" val="1_1_1"/>
  <p:tag name="KSO_WM_TAG_VERSION" val="3.0"/>
  <p:tag name="KSO_WM_DIAGRAM_VERSION" val="3"/>
  <p:tag name="KSO_WM_DIAGRAM_COLOR_TRICK" val="1"/>
  <p:tag name="KSO_WM_DIAGRAM_COLOR_TEXT_CAN_REMOVE" val="n"/>
  <p:tag name="KSO_WM_UNIT_VALUE" val="217"/>
  <p:tag name="KSO_WM_DIAGRAM_MAX_ITEMCNT" val="2"/>
  <p:tag name="KSO_WM_DIAGRAM_MIN_ITEMCNT" val="2"/>
  <p:tag name="KSO_WM_DIAGRAM_VIRTUALLY_FRAME" val="{&quot;height&quot;:377.4242519685039,&quot;left&quot;:490.6099212598425,&quot;top&quot;:125.0796062992126,&quot;width&quot;:419.91637795275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你的项正文，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单击此处添加正文，文字是您思想的提炼，请言简意赅的阐述您的观点。单击此处添加正文"/>
  <p:tag name="KSO_WM_UNIT_TEXT_FILL_FORE_SCHEMECOLOR_INDEX" val="1"/>
  <p:tag name="KSO_WM_UNIT_TEXT_FILL_TYPE" val="1"/>
  <p:tag name="KSO_WM_UNIT_TEXT_TYPE" val="1"/>
</p:tagLst>
</file>

<file path=ppt/tags/tag3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7_1*l_h_a*1_2_1"/>
  <p:tag name="KSO_WM_TEMPLATE_CATEGORY" val="diagram"/>
  <p:tag name="KSO_WM_TEMPLATE_INDEX" val="20233207"/>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2"/>
  <p:tag name="KSO_WM_DIAGRAM_MIN_ITEMCNT" val="2"/>
  <p:tag name="KSO_WM_DIAGRAM_VIRTUALLY_FRAME" val="{&quot;height&quot;:377.4242519685039,&quot;left&quot;:490.6099212598425,&quot;top&quot;:125.0796062992126,&quot;width&quot;:419.91637795275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8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7_1*l_h_a*1_1_1"/>
  <p:tag name="KSO_WM_TEMPLATE_CATEGORY" val="diagram"/>
  <p:tag name="KSO_WM_TEMPLATE_INDEX" val="20233207"/>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2"/>
  <p:tag name="KSO_WM_DIAGRAM_MIN_ITEMCNT" val="2"/>
  <p:tag name="KSO_WM_DIAGRAM_VIRTUALLY_FRAME" val="{&quot;height&quot;:377.4242519685039,&quot;left&quot;:490.6099212598425,&quot;top&quot;:125.0796062992126,&quot;width&quot;:419.91637795275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8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9.708*341.192"/>
  <p:tag name="KSO_WM_SLIDE_POSITION" val="490.61*161.177"/>
  <p:tag name="KSO_WM_SLIDE_LAYOUT" val="a_l"/>
  <p:tag name="KSO_WM_SLIDE_LAYOUT_CNT" val="1_1"/>
  <p:tag name="KSO_WM_SPECIAL_SOURCE" val="bdnull"/>
  <p:tag name="KSO_WM_DIAGRAM_GROUP_CODE" val="l1-1"/>
  <p:tag name="KSO_WM_SLIDE_DIAGTYPE" val="l"/>
  <p:tag name="KSO_WM_TEMPLATE_INDEX" val="20233208"/>
  <p:tag name="KSO_WM_TEMPLATE_SUBCATEGORY" val="0"/>
  <p:tag name="KSO_WM_SLIDE_INDEX" val="1"/>
  <p:tag name="KSO_WM_TAG_VERSION" val="3.0"/>
  <p:tag name="KSO_WM_SLIDE_ID" val="custom20233208_1"/>
  <p:tag name="KSO_WM_SLIDE_ITEM_CNT" val="2"/>
  <p:tag name="CP_OUTLINE_TITLE" val="BWO算法的优点"/>
  <p:tag name="CP_OUTLINE_TYPE" val="pt_text"/>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a*1"/>
  <p:tag name="KSO_WM_TEMPLATE_CATEGORY" val="diagram"/>
  <p:tag name="KSO_WM_TEMPLATE_INDEX" val="20233201"/>
  <p:tag name="KSO_WM_UNIT_LAYERLEVEL" val="1"/>
  <p:tag name="KSO_WM_TAG_VERSION" val="3.0"/>
  <p:tag name="KSO_WM_BEAUTIFY_FLAG" val="#wm#"/>
  <p:tag name="KSO_WM_UNIT_ISCONTENTSTITLE" val="0"/>
  <p:tag name="KSO_WM_UNIT_ISNUMDGMTITLE" val="0"/>
  <p:tag name="KSO_WM_UNIT_NOCLEAR" val="0"/>
  <p:tag name="KSO_WM_UNIT_VALUE" val="29"/>
  <p:tag name="KSO_WM_DIAGRAM_GROUP_CODE" val="l1-1"/>
  <p:tag name="KSO_WM_UNIT_TYPE" val="a"/>
  <p:tag name="KSO_WM_UNIT_INDEX" val="1"/>
  <p:tag name="KSO_WM_UNIT_PRESET_TEXT" val="单击此处添加标题"/>
  <p:tag name="KSO_WM_UNIT_TEXT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33201_1*l_i*1_1"/>
  <p:tag name="KSO_WM_TEMPLATE_CATEGORY" val="diagram"/>
  <p:tag name="KSO_WM_TEMPLATE_INDEX" val="20233201"/>
  <p:tag name="KSO_WM_UNIT_LAYERLEVEL" val="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gradient&quot;:[{&quot;brightness&quot;:0,&quot;colorType&quot;:1,&quot;foreColorIndex&quot;:5,&quot;pos&quot;:0,&quot;transparency&quot;:0},{&quot;brightness&quot;:0,&quot;colorType&quot;:1,&quot;foreColorIndex&quot;:5,&quot;pos&quot;:1,&quot;transparency&quot;:0.20000000298023224}],&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201_1*l_h_f*1_1_1"/>
  <p:tag name="KSO_WM_TEMPLATE_CATEGORY" val="diagram"/>
  <p:tag name="KSO_WM_TEMPLATE_INDEX" val="20233201"/>
  <p:tag name="KSO_WM_UNIT_LAYERLEVEL" val="1_1_1"/>
  <p:tag name="KSO_WM_TAG_VERSION" val="3.0"/>
  <p:tag name="KSO_WM_BEAUTIFY_FLAG" val="#wm#"/>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简明扼要地阐述您的观点。根据需要可酌情增减文字，以便观者准确地理解您传达的正文内容思想。单击此处添加文本具体内容，简明扼要地阐述您的观点。根据需要可酌情增减文字，以便观者准确地理解您传达的正文内容思想。单击此处添加文本具体内容，简明扼要地阐述您的观点。"/>
  <p:tag name="KSO_WM_UNIT_TEXT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201_1*l_h_f*1_2_1"/>
  <p:tag name="KSO_WM_TEMPLATE_CATEGORY" val="diagram"/>
  <p:tag name="KSO_WM_TEMPLATE_INDEX" val="20233201"/>
  <p:tag name="KSO_WM_UNIT_LAYERLEVEL" val="1_1_1"/>
  <p:tag name="KSO_WM_TAG_VERSION" val="3.0"/>
  <p:tag name="KSO_WM_BEAUTIFY_FLAG" val="#wm#"/>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简明扼要地阐述您的观点。根据需要可酌情增减文字，以便观者准确地理解您传达的正文内容思想。单击此处添加文本具体内容，简明扼要地阐述您的观点。根据需要可酌情增减文字，以便观者准确地理解您传达的正文内容思想。单击此处添加文本具体内容，简明扼要地阐述您的观点。"/>
  <p:tag name="KSO_WM_UNIT_TEXT_TYPE" val="1"/>
</p:tagLst>
</file>

<file path=ppt/tags/tag3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1_1*l_h_a*1_1_1"/>
  <p:tag name="KSO_WM_TEMPLATE_CATEGORY" val="diagram"/>
  <p:tag name="KSO_WM_TEMPLATE_INDEX" val="20233201"/>
  <p:tag name="KSO_WM_UNIT_LAYERLEVEL" val="1_1_1"/>
  <p:tag name="KSO_WM_TAG_VERSION" val="3.0"/>
  <p:tag name="KSO_WM_BEAUTIFY_FLAG" val="#wm#"/>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TYPE" val="1"/>
</p:tagLst>
</file>

<file path=ppt/tags/tag39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1_1*l_h_a*1_2_1"/>
  <p:tag name="KSO_WM_TEMPLATE_CATEGORY" val="diagram"/>
  <p:tag name="KSO_WM_TEMPLATE_INDEX" val="20233201"/>
  <p:tag name="KSO_WM_UNIT_LAYERLEVEL" val="1_1_1"/>
  <p:tag name="KSO_WM_TAG_VERSION" val="3.0"/>
  <p:tag name="KSO_WM_BEAUTIFY_FLAG" val="#wm#"/>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TYPE" val="1"/>
</p:tagLst>
</file>

<file path=ppt/tags/tag3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01_1*l_h_i*1_1_1"/>
  <p:tag name="KSO_WM_TEMPLATE_CATEGORY" val="diagram"/>
  <p:tag name="KSO_WM_TEMPLATE_INDEX" val="2023320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394.xml><?xml version="1.0" encoding="utf-8"?>
<p:tagLst xmlns:p="http://schemas.openxmlformats.org/presentationml/2006/main">
  <p:tag name="KSO_WM_UNIT_VALUE" val="121*13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01_1*l_h_x*1_1_1"/>
  <p:tag name="KSO_WM_TEMPLATE_CATEGORY" val="diagram"/>
  <p:tag name="KSO_WM_TEMPLATE_INDEX" val="2023320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Lst>
</file>

<file path=ppt/tags/tag3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01_1*l_h_i*1_2_1"/>
  <p:tag name="KSO_WM_TEMPLATE_CATEGORY" val="diagram"/>
  <p:tag name="KSO_WM_TEMPLATE_INDEX" val="2023320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396.xml><?xml version="1.0" encoding="utf-8"?>
<p:tagLst xmlns:p="http://schemas.openxmlformats.org/presentationml/2006/main">
  <p:tag name="KSO_WM_UNIT_VALUE" val="130*13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201_1*l_h_x*1_2_1"/>
  <p:tag name="KSO_WM_TEMPLATE_CATEGORY" val="diagram"/>
  <p:tag name="KSO_WM_TEMPLATE_INDEX" val="2023320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Lst>
</file>

<file path=ppt/tags/tag397.xml><?xml version="1.0" encoding="utf-8"?>
<p:tagLst xmlns:p="http://schemas.openxmlformats.org/presentationml/2006/main">
  <p:tag name="KSO_WM_SLIDE_ID" val="diagram20233201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TAG_VERSION" val="3.0"/>
  <p:tag name="KSO_WM_BEAUTIFY_FLAG" val="#wm#"/>
  <p:tag name="KSO_WM_TEMPLATE_CATEGORY" val="diagram"/>
  <p:tag name="KSO_WM_TEMPLATE_INDEX" val="20233201"/>
  <p:tag name="KSO_WM_SLIDE_LAYOUT" val="a_l"/>
  <p:tag name="KSO_WM_SLIDE_LAYOUT_CNT" val="1_1"/>
  <p:tag name="KSO_WM_TEMPLATE_THUMBS_INDEX" val="1、4、7、12、13、14、15、16、17、18、20、24、25、28、33、36、40、43、44"/>
  <p:tag name="KSO_WM_DIAGRAM_GROUP_CODE" val="l1-1"/>
  <p:tag name="KSO_WM_SLIDE_DIAGTYPE" val="l"/>
  <p:tag name="KSO_WM_SLIDE_SIZE" val="961.049*402.115"/>
  <p:tag name="KSO_WM_SLIDE_POSITION" val="-1.04874*137.885"/>
  <p:tag name="CP_OUTLINE_TITLE" val="BWO算法的缺点"/>
  <p:tag name="CP_OUTLINE_TYPE" val="pt_text"/>
</p:tagLst>
</file>

<file path=ppt/tags/tag39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00.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BWO算法与其他算法的比较与替换"/>
  <p:tag name="CP_OUTLINE_TYPE" val="pt_section_title"/>
</p:tagLst>
</file>

<file path=ppt/tags/tag40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2459_2*a*1"/>
  <p:tag name="KSO_WM_TEMPLATE_CATEGORY" val="diagram"/>
  <p:tag name="KSO_WM_TEMPLATE_INDEX" val="20232459"/>
  <p:tag name="KSO_WM_UNIT_LAYERLEVEL" val="1"/>
  <p:tag name="KSO_WM_TAG_VERSION" val="3.0"/>
  <p:tag name="KSO_WM_BEAUTIFY_FLAG" val="#wm#"/>
  <p:tag name="KSO_WM_UNIT_TEXT_TYPE" val="1"/>
  <p:tag name="KSO_WM_UNIT_PRESET_TEXT" val="单击此处添加标题"/>
  <p:tag name="KSO_WM_UNIT_USESOURCEFORMAT_APPLY"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2459_1*l_h_i*1_1_2"/>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63.54998779296875,&quot;left&quot;:48.4,&quot;top&quot;:132.22500610351562,&quot;width&quot;:879}"/>
  <p:tag name="KSO_WM_DIAGRAM_COLOR_MATCH_VALUE" val="{&quot;shape&quot;:{&quot;fill&quot;:{&quot;type&quot;:0},&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2459_1*l_h_i*1_1_3"/>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63.54998779296875,&quot;left&quot;:48.4,&quot;top&quot;:132.22500610351562,&quot;width&quot;:879}"/>
  <p:tag name="KSO_WM_DIAGRAM_COLOR_MATCH_VALUE" val="{&quot;shape&quot;:{&quot;fill&quot;:{&quot;solid&quot;:{&quot;brightness&quot;:0,&quot;colorType&quot;:2,&quot;rgb&quot;:&quot;#ffffff&quot;,&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59_1*l_h_f*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63.54998779296875,&quot;left&quot;:48.4,&quot;top&quot;:132.22500610351562,&quot;width&quot;:87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LAYER_COUNT" val="1"/>
  <p:tag name="KSO_WM_UNIT_VALUE" val="160"/>
  <p:tag name="KSO_WM_BEAUTIFY_FLAG" val="#wm#"/>
  <p:tag name="KSO_WM_UNIT_PRESET_TEXT" val="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USESOURCEFORMAT_APPLY" val="1"/>
</p:tagLst>
</file>

<file path=ppt/tags/tag40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59_1*l_h_a*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63.54998779296875,&quot;left&quot;:48.4,&quot;top&quot;:132.22500610351562,&quot;width&quot;:87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项标题"/>
  <p:tag name="KSO_WM_UNIT_TEXT_FILL_FORE_SCHEMECOLOR_INDEX" val="1"/>
  <p:tag name="KSO_WM_UNIT_TEXT_FILL_TYPE" val="1"/>
  <p:tag name="KSO_WM_UNIT_USESOURCEFORMAT_APPLY" val="1"/>
</p:tagLst>
</file>

<file path=ppt/tags/tag406.xml><?xml version="1.0" encoding="utf-8"?>
<p:tagLst xmlns:p="http://schemas.openxmlformats.org/presentationml/2006/main">
  <p:tag name="KSO_WM_SLIDE_ID" val="diagram20232459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802.8*388.55"/>
  <p:tag name="KSO_WM_SLIDE_POSITION" val="78.6*112.55"/>
  <p:tag name="KSO_WM_DIAGRAM_GROUP_CODE" val="l1-1"/>
  <p:tag name="KSO_WM_SLIDE_DIAGTYPE" val="l"/>
  <p:tag name="KSO_WM_TAG_VERSION" val="3.0"/>
  <p:tag name="KSO_WM_BEAUTIFY_FLAG" val="#wm#"/>
  <p:tag name="KSO_WM_TEMPLATE_CATEGORY" val="diagram"/>
  <p:tag name="KSO_WM_TEMPLATE_INDEX" val="20232459"/>
  <p:tag name="KSO_WM_SLIDE_LAYOUT" val="a_l"/>
  <p:tag name="KSO_WM_SLIDE_LAYOUT_CNT" val="1_1"/>
  <p:tag name="RESOURCE_RECORD_KEY" val="{&quot;65&quot;:[20232459],&quot;70&quot;:[3321989],&quot;71&quot;:[76235679683]}"/>
</p:tagLst>
</file>

<file path=ppt/tags/tag407.xml><?xml version="1.0" encoding="utf-8"?>
<p:tagLst xmlns:p="http://schemas.openxmlformats.org/presentationml/2006/main">
  <p:tag name="KSO_WM_BEAUTIFY_FLAG" val="#wm#"/>
  <p:tag name="KSO_WM_TEMPLATE_CATEGORY" val="custom"/>
  <p:tag name="KSO_WM_TEMPLATE_INDEX" val="20231939"/>
</p:tagLst>
</file>

<file path=ppt/tags/tag408.xml><?xml version="1.0" encoding="utf-8"?>
<p:tagLst xmlns:p="http://schemas.openxmlformats.org/presentationml/2006/main">
  <p:tag name="KSO_WM_BEAUTIFY_FLAG" val="#wm#"/>
  <p:tag name="KSO_WM_TEMPLATE_CATEGORY" val="custom"/>
  <p:tag name="KSO_WM_TEMPLATE_INDEX" val="20231939"/>
</p:tagLst>
</file>

<file path=ppt/tags/tag409.xml><?xml version="1.0" encoding="utf-8"?>
<p:tagLst xmlns:p="http://schemas.openxmlformats.org/presentationml/2006/main">
  <p:tag name="KSO_WM_BEAUTIFY_FLAG" val="#wm#"/>
  <p:tag name="KSO_WM_TEMPLATE_CATEGORY" val="custom"/>
  <p:tag name="KSO_WM_TEMPLATE_INDEX" val="2023193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2459_2*a*1"/>
  <p:tag name="KSO_WM_TEMPLATE_CATEGORY" val="diagram"/>
  <p:tag name="KSO_WM_TEMPLATE_INDEX" val="20232459"/>
  <p:tag name="KSO_WM_UNIT_LAYERLEVEL" val="1"/>
  <p:tag name="KSO_WM_TAG_VERSION" val="3.0"/>
  <p:tag name="KSO_WM_BEAUTIFY_FLAG" val="#wm#"/>
  <p:tag name="KSO_WM_UNIT_TEXT_TYPE" val="1"/>
  <p:tag name="KSO_WM_UNIT_PRESET_TEXT" val="单击此处添加标题"/>
  <p:tag name="KSO_WM_UNIT_USESOURCEFORMAT_APPLY"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2459_1*l_h_i*1_1_2"/>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5"/>
  <p:tag name="KSO_WM_UNIT_TEXT_FILL_FORE_SCHEMECOLOR_INDEX" val="13"/>
  <p:tag name="KSO_WM_UNIT_TEXT_FILL_TYPE" val="1"/>
  <p:tag name="KSO_WM_UNIT_USESOURCEFORMAT_APPLY"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2459_1*l_h_i*1_1_3"/>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solid&quot;:{&quot;brightness&quot;:0,&quot;colorType&quot;:2,&quot;rgb&quot;:&quot;#ffffff&quot;,&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FILL_FORE_SCHEMECOLOR_INDEX" val="13"/>
  <p:tag name="KSO_WM_UNIT_TEXT_FILL_TYPE" val="1"/>
  <p:tag name="KSO_WM_UNIT_USESOURCEFORMAT_APPLY" val="1"/>
</p:tagLst>
</file>

<file path=ppt/tags/tag41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59_1*l_h_f*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LAYER_COUNT" val="1"/>
  <p:tag name="KSO_WM_UNIT_VALUE" val="160"/>
  <p:tag name="KSO_WM_BEAUTIFY_FLAG" val="#wm#"/>
  <p:tag name="KSO_WM_UNIT_PRESET_TEXT" val="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USESOURCEFORMAT_APPLY" val="1"/>
</p:tagLst>
</file>

<file path=ppt/tags/tag414.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59_1*l_h_a*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项标题"/>
  <p:tag name="KSO_WM_UNIT_TEXT_FILL_FORE_SCHEMECOLOR_INDEX" val="1"/>
  <p:tag name="KSO_WM_UNIT_TEXT_FILL_TYPE" val="1"/>
  <p:tag name="KSO_WM_UNIT_USESOURCEFORMAT_APPLY" val="1"/>
</p:tagLst>
</file>

<file path=ppt/tags/tag415.xml><?xml version="1.0" encoding="utf-8"?>
<p:tagLst xmlns:p="http://schemas.openxmlformats.org/presentationml/2006/main">
  <p:tag name="KSO_WM_SLIDE_ID" val="diagram20232459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802.8*388.55"/>
  <p:tag name="KSO_WM_SLIDE_POSITION" val="78.6*112.55"/>
  <p:tag name="KSO_WM_DIAGRAM_GROUP_CODE" val="l1-1"/>
  <p:tag name="KSO_WM_SLIDE_DIAGTYPE" val="l"/>
  <p:tag name="KSO_WM_TAG_VERSION" val="3.0"/>
  <p:tag name="KSO_WM_BEAUTIFY_FLAG" val="#wm#"/>
  <p:tag name="KSO_WM_TEMPLATE_CATEGORY" val="diagram"/>
  <p:tag name="KSO_WM_TEMPLATE_INDEX" val="20232459"/>
  <p:tag name="KSO_WM_SLIDE_LAYOUT" val="a_l"/>
  <p:tag name="KSO_WM_SLIDE_LAYOUT_CNT" val="1_1"/>
  <p:tag name="RESOURCE_RECORD_KEY" val="{&quot;65&quot;:[20232459],&quot;70&quot;:[3321989],&quot;71&quot;:[76235679683]}"/>
</p:tagLst>
</file>

<file path=ppt/tags/tag416.xml><?xml version="1.0" encoding="utf-8"?>
<p:tagLst xmlns:p="http://schemas.openxmlformats.org/presentationml/2006/main">
  <p:tag name="KSO_WM_BEAUTIFY_FLAG" val="#wm#"/>
  <p:tag name="KSO_WM_TEMPLATE_CATEGORY" val="custom"/>
  <p:tag name="KSO_WM_TEMPLATE_INDEX" val="20231939"/>
</p:tagLst>
</file>

<file path=ppt/tags/tag417.xml><?xml version="1.0" encoding="utf-8"?>
<p:tagLst xmlns:p="http://schemas.openxmlformats.org/presentationml/2006/main">
  <p:tag name="KSO_WM_BEAUTIFY_FLAG" val="#wm#"/>
  <p:tag name="KSO_WM_TEMPLATE_CATEGORY" val="custom"/>
  <p:tag name="KSO_WM_TEMPLATE_INDEX" val="20231939"/>
</p:tagLst>
</file>

<file path=ppt/tags/tag41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2459_2*a*1"/>
  <p:tag name="KSO_WM_TEMPLATE_CATEGORY" val="diagram"/>
  <p:tag name="KSO_WM_TEMPLATE_INDEX" val="20232459"/>
  <p:tag name="KSO_WM_UNIT_LAYERLEVEL" val="1"/>
  <p:tag name="KSO_WM_TAG_VERSION" val="3.0"/>
  <p:tag name="KSO_WM_BEAUTIFY_FLAG" val="#wm#"/>
  <p:tag name="KSO_WM_UNIT_TEXT_TYPE" val="1"/>
  <p:tag name="KSO_WM_UNIT_PRESET_TEXT" val="单击此处添加标题"/>
  <p:tag name="KSO_WM_UNIT_USESOURCEFORMAT_APPLY"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2459_1*l_h_i*1_1_2"/>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5"/>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2459_1*l_h_i*1_1_3"/>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solid&quot;:{&quot;brightness&quot;:0,&quot;colorType&quot;:2,&quot;rgb&quot;:&quot;#ffffff&quot;,&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FILL_FORE_SCHEMECOLOR_INDEX" val="13"/>
  <p:tag name="KSO_WM_UNIT_TEXT_FILL_TYPE" val="1"/>
  <p:tag name="KSO_WM_UNIT_USESOURCEFORMAT_APPLY" val="1"/>
</p:tagLst>
</file>

<file path=ppt/tags/tag4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59_1*l_h_f*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LAYER_COUNT" val="1"/>
  <p:tag name="KSO_WM_UNIT_VALUE" val="160"/>
  <p:tag name="KSO_WM_BEAUTIFY_FLAG" val="#wm#"/>
  <p:tag name="KSO_WM_UNIT_PRESET_TEXT" val="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USESOURCEFORMAT_APPLY" val="1"/>
</p:tagLst>
</file>

<file path=ppt/tags/tag422.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59_1*l_h_a*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项标题"/>
  <p:tag name="KSO_WM_UNIT_TEXT_FILL_FORE_SCHEMECOLOR_INDEX" val="1"/>
  <p:tag name="KSO_WM_UNIT_TEXT_FILL_TYPE" val="1"/>
  <p:tag name="KSO_WM_UNIT_USESOURCEFORMAT_APPLY" val="1"/>
</p:tagLst>
</file>

<file path=ppt/tags/tag423.xml><?xml version="1.0" encoding="utf-8"?>
<p:tagLst xmlns:p="http://schemas.openxmlformats.org/presentationml/2006/main">
  <p:tag name="KSO_WM_SLIDE_ID" val="diagram20232459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802.8*388.55"/>
  <p:tag name="KSO_WM_SLIDE_POSITION" val="78.6*112.55"/>
  <p:tag name="KSO_WM_DIAGRAM_GROUP_CODE" val="l1-1"/>
  <p:tag name="KSO_WM_SLIDE_DIAGTYPE" val="l"/>
  <p:tag name="KSO_WM_TAG_VERSION" val="3.0"/>
  <p:tag name="KSO_WM_BEAUTIFY_FLAG" val="#wm#"/>
  <p:tag name="KSO_WM_TEMPLATE_CATEGORY" val="diagram"/>
  <p:tag name="KSO_WM_TEMPLATE_INDEX" val="20232459"/>
  <p:tag name="KSO_WM_SLIDE_LAYOUT" val="a_l"/>
  <p:tag name="KSO_WM_SLIDE_LAYOUT_CNT" val="1_1"/>
  <p:tag name="RESOURCE_RECORD_KEY" val="{&quot;65&quot;:[20232459],&quot;70&quot;:[3321989],&quot;71&quot;:[76235679683]}"/>
</p:tagLst>
</file>

<file path=ppt/tags/tag4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145_1*i*2"/>
  <p:tag name="KSO_WM_TEMPLATE_CATEGORY" val="custom"/>
  <p:tag name="KSO_WM_TEMPLATE_INDEX" val="20231145"/>
  <p:tag name="KSO_WM_UNIT_LAYERLEVEL" val="1"/>
  <p:tag name="KSO_WM_TAG_VERSION" val="3.0"/>
</p:tagLst>
</file>

<file path=ppt/tags/tag42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2"/>
  <p:tag name="KSO_WM_UNIT_ID" val="custom20231145_1*a*2"/>
  <p:tag name="KSO_WM_TEMPLATE_CATEGORY" val="custom"/>
  <p:tag name="KSO_WM_TEMPLATE_INDEX" val="20231145"/>
  <p:tag name="KSO_WM_UNIT_LAYERLEVEL" val="1"/>
  <p:tag name="KSO_WM_TAG_VERSION" val="3.0"/>
  <p:tag name="KSO_WM_BEAUTIFY_FLAG" val="#wm#"/>
  <p:tag name="KSO_WM_UNIT_TEXT_TYPE" val="1"/>
  <p:tag name="KSO_WM_UNIT_PRESET_TEXT" val="单击此处添加标题"/>
</p:tagLst>
</file>

<file path=ppt/tags/tag426.xml><?xml version="1.0" encoding="utf-8"?>
<p:tagLst xmlns:p="http://schemas.openxmlformats.org/presentationml/2006/main">
  <p:tag name="KSO_WM_BEAUTIFY_FLAG" val="#wm#"/>
  <p:tag name="KSO_WM_UNIT_SUBTYPE" val="a"/>
  <p:tag name="KSO_WM_UNIT_NOCLEAR" val="0"/>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custom20231145_1*f*1"/>
  <p:tag name="KSO_WM_TEMPLATE_CATEGORY" val="custom"/>
  <p:tag name="KSO_WM_TEMPLATE_INDEX" val="20231145"/>
  <p:tag name="KSO_WM_UNIT_LAYERLEVEL" val="1"/>
  <p:tag name="KSO_WM_TAG_VERSION" val="3.0"/>
  <p:tag name="KSO_WM_UNIT_TEXT_TYPE" val="1"/>
  <p:tag name="KSO_WM_UNIT_PRESET_TEXT" val="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单击此处输入您的项正文"/>
  <p:tag name="KSO_WM_UNIT_TEXT_LAYER_COUNT" val="1"/>
</p:tagLst>
</file>

<file path=ppt/tags/tag4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custom20231145_1*i*3"/>
  <p:tag name="KSO_WM_TEMPLATE_CATEGORY" val="custom"/>
  <p:tag name="KSO_WM_TEMPLATE_INDEX" val="20231145"/>
  <p:tag name="KSO_WM_UNIT_LAYERLEVEL" val="1"/>
  <p:tag name="KSO_WM_TAG_VERSION" val="3.0"/>
</p:tagLst>
</file>

<file path=ppt/tags/tag4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custom20231145_1*i*4"/>
  <p:tag name="KSO_WM_TEMPLATE_CATEGORY" val="custom"/>
  <p:tag name="KSO_WM_TEMPLATE_INDEX" val="20231145"/>
  <p:tag name="KSO_WM_UNIT_LAYERLEVEL" val="1"/>
  <p:tag name="KSO_WM_TAG_VERSION" val="3.0"/>
</p:tagLst>
</file>

<file path=ppt/tags/tag4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1145_1*i*5"/>
  <p:tag name="KSO_WM_TEMPLATE_CATEGORY" val="custom"/>
  <p:tag name="KSO_WM_TEMPLATE_INDEX" val="20231145"/>
  <p:tag name="KSO_WM_UNIT_LAYERLEVEL" val="1"/>
  <p:tag name="KSO_WM_TAG_VERSION" val="3.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4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custom20231145_1*i*6"/>
  <p:tag name="KSO_WM_TEMPLATE_CATEGORY" val="custom"/>
  <p:tag name="KSO_WM_TEMPLATE_INDEX" val="20231145"/>
  <p:tag name="KSO_WM_UNIT_LAYERLEVEL" val="1"/>
  <p:tag name="KSO_WM_TAG_VERSION" val="3.0"/>
</p:tagLst>
</file>

<file path=ppt/tags/tag4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3"/>
  <p:tag name="KSO_WM_UNIT_ID" val="custom20231145_1*i*13"/>
  <p:tag name="KSO_WM_TEMPLATE_CATEGORY" val="custom"/>
  <p:tag name="KSO_WM_TEMPLATE_INDEX" val="20231145"/>
  <p:tag name="KSO_WM_UNIT_LAYERLEVEL" val="1"/>
  <p:tag name="KSO_WM_TAG_VERSION" val="3.0"/>
</p:tagLst>
</file>

<file path=ppt/tags/tag4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7"/>
  <p:tag name="KSO_WM_UNIT_ID" val="custom20231145_1*i*7"/>
  <p:tag name="KSO_WM_TEMPLATE_CATEGORY" val="custom"/>
  <p:tag name="KSO_WM_TEMPLATE_INDEX" val="20231145"/>
  <p:tag name="KSO_WM_UNIT_LAYERLEVEL" val="1"/>
  <p:tag name="KSO_WM_TAG_VERSION" val="3.0"/>
</p:tagLst>
</file>

<file path=ppt/tags/tag4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8"/>
  <p:tag name="KSO_WM_UNIT_ID" val="custom20231145_1*i*8"/>
  <p:tag name="KSO_WM_TEMPLATE_CATEGORY" val="custom"/>
  <p:tag name="KSO_WM_TEMPLATE_INDEX" val="20231145"/>
  <p:tag name="KSO_WM_UNIT_LAYERLEVEL" val="1"/>
  <p:tag name="KSO_WM_TAG_VERSION" val="3.0"/>
</p:tagLst>
</file>

<file path=ppt/tags/tag4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9"/>
  <p:tag name="KSO_WM_UNIT_ID" val="custom20231145_1*i*9"/>
  <p:tag name="KSO_WM_TEMPLATE_CATEGORY" val="custom"/>
  <p:tag name="KSO_WM_TEMPLATE_INDEX" val="20231145"/>
  <p:tag name="KSO_WM_UNIT_LAYERLEVEL" val="1"/>
  <p:tag name="KSO_WM_TAG_VERSION" val="3.0"/>
</p:tagLst>
</file>

<file path=ppt/tags/tag4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145_1*i*1"/>
  <p:tag name="KSO_WM_TEMPLATE_CATEGORY" val="custom"/>
  <p:tag name="KSO_WM_TEMPLATE_INDEX" val="20231145"/>
  <p:tag name="KSO_WM_UNIT_LAYERLEVEL" val="1"/>
  <p:tag name="KSO_WM_TAG_VERSION" val="3.0"/>
</p:tagLst>
</file>

<file path=ppt/tags/tag4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1"/>
  <p:tag name="KSO_WM_UNIT_ID" val="custom20231145_1*i*11"/>
  <p:tag name="KSO_WM_TEMPLATE_CATEGORY" val="custom"/>
  <p:tag name="KSO_WM_TEMPLATE_INDEX" val="20231145"/>
  <p:tag name="KSO_WM_UNIT_LAYERLEVEL" val="1"/>
  <p:tag name="KSO_WM_TAG_VERSION" val="3.0"/>
</p:tagLst>
</file>

<file path=ppt/tags/tag4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0"/>
  <p:tag name="KSO_WM_UNIT_ID" val="custom20231145_1*i*10"/>
  <p:tag name="KSO_WM_TEMPLATE_CATEGORY" val="custom"/>
  <p:tag name="KSO_WM_TEMPLATE_INDEX" val="20231145"/>
  <p:tag name="KSO_WM_UNIT_LAYERLEVEL" val="1"/>
  <p:tag name="KSO_WM_TAG_VERSION" val="3.0"/>
</p:tagLst>
</file>

<file path=ppt/tags/tag4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2"/>
  <p:tag name="KSO_WM_UNIT_ID" val="custom20231145_1*i*12"/>
  <p:tag name="KSO_WM_TEMPLATE_CATEGORY" val="custom"/>
  <p:tag name="KSO_WM_TEMPLATE_INDEX" val="20231145"/>
  <p:tag name="KSO_WM_UNIT_LAYERLEVEL" val="1"/>
  <p:tag name="KSO_WM_TAG_VERSION" val="3.0"/>
</p:tagLst>
</file>

<file path=ppt/tags/tag439.xml><?xml version="1.0" encoding="utf-8"?>
<p:tagLst xmlns:p="http://schemas.openxmlformats.org/presentationml/2006/main">
  <p:tag name="KSO_WM_UNIT_VALUE" val="1011*1368"/>
  <p:tag name="KSO_WM_UNIT_HIGHLIGHT" val="0"/>
  <p:tag name="KSO_WM_UNIT_COMPATIBLE" val="0"/>
  <p:tag name="KSO_WM_UNIT_DIAGRAM_ISNUMVISUAL" val="0"/>
  <p:tag name="KSO_WM_UNIT_DIAGRAM_ISREFERUNIT" val="0"/>
  <p:tag name="KSO_WM_UNIT_TYPE" val="d"/>
  <p:tag name="KSO_WM_UNIT_INDEX" val="1"/>
  <p:tag name="KSO_WM_UNIT_ID" val="custom20231145_1*d*1"/>
  <p:tag name="KSO_WM_TEMPLATE_CATEGORY" val="custom"/>
  <p:tag name="KSO_WM_TEMPLATE_INDEX" val="20231145"/>
  <p:tag name="KSO_WM_UNIT_LAYERLEVEL" val="1"/>
  <p:tag name="KSO_WM_TAG_VERSION" val="3.0"/>
  <p:tag name="KSO_WM_BEAUTIFY_FLAG" val="#wm#"/>
  <p:tag name="KSO_WM_UNIT_PICTURE_SUBTYPE" val="b"/>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31145"/>
  <p:tag name="KSO_WM_SLIDE_ID" val="custom20231145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960*465"/>
  <p:tag name="KSO_WM_SLIDE_POSITION" val="0*0"/>
  <p:tag name="KSO_WM_TAG_VERSION" val="3.0"/>
  <p:tag name="KSO_WM_SLIDE_LAYOUT" val="a_d_f"/>
  <p:tag name="KSO_WM_SLIDE_LAYOUT_CNT" val="1_1_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055_1*d*1"/>
  <p:tag name="KSO_WM_TEMPLATE_CATEGORY" val="custom"/>
  <p:tag name="KSO_WM_TEMPLATE_INDEX" val="20233055"/>
  <p:tag name="KSO_WM_UNIT_LAYERLEVEL" val="1"/>
  <p:tag name="KSO_WM_TAG_VERSION" val="3.0"/>
  <p:tag name="KSO_WM_BEAUTIFY_FLAG" val="#wm#"/>
  <p:tag name="KSO_WM_UNIT_VALUE" val="1157*3384"/>
  <p:tag name="KSO_WM_UNIT_TYPE" val="d"/>
  <p:tag name="KSO_WM_UNIT_INDEX" val="1"/>
  <p:tag name="KSO_WM_UNIT_PICTURE_SUBTYPE" val="b"/>
  <p:tag name="MH_PIC_SOURCE_TYPE" val="generate_slide_ai*VCG211239408804*gallery_gallery_ai_v2.0.6_ONLINE*6d468b0deb061f82a5240982d1c39b74-slide-15"/>
</p:tagLst>
</file>

<file path=ppt/tags/tag442.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055_1*a*1"/>
  <p:tag name="KSO_WM_TEMPLATE_CATEGORY" val="custom"/>
  <p:tag name="KSO_WM_TEMPLATE_INDEX" val="20233055"/>
  <p:tag name="KSO_WM_UNIT_LAYERLEVEL" val="1"/>
  <p:tag name="KSO_WM_TAG_VERSION" val="3.0"/>
  <p:tag name="KSO_WM_BEAUTIFY_FLAG" val="#wm#"/>
  <p:tag name="KSO_WM_UNIT_TEXT_TYPE" val="1"/>
  <p:tag name="KSO_WM_UNIT_PRESET_TEXT" val="单击此处&#10;添加标题"/>
</p:tagLst>
</file>

<file path=ppt/tags/tag44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2479_1*l_h_a*1_1_1"/>
  <p:tag name="KSO_WM_TEMPLATE_CATEGORY" val="diagram"/>
  <p:tag name="KSO_WM_TEMPLATE_INDEX" val="20232479"/>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1"/>
  <p:tag name="KSO_WM_DIAGRAM_MIN_ITEMCNT" val="1"/>
  <p:tag name="KSO_WM_DIAGRAM_VIRTUALLY_FRAME" val="{&quot;height&quot;:161.418188976378,&quot;left&quot;:33.6,&quot;top&quot;:210.31590551181097,&quot;width&quot;:38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此处添加项标题"/>
  <p:tag name="KSO_WM_UNIT_TEXT_FILL_FORE_SCHEMECOLOR_INDEX" val="1"/>
  <p:tag name="KSO_WM_UNIT_TEXT_FILL_TYPE" val="1"/>
</p:tagLst>
</file>

<file path=ppt/tags/tag44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4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79_1*l_h_f*1_1_1"/>
  <p:tag name="KSO_WM_TEMPLATE_CATEGORY" val="diagram"/>
  <p:tag name="KSO_WM_TEMPLATE_INDEX" val="20232479"/>
  <p:tag name="KSO_WM_UNIT_LAYERLEVEL" val="1_1_1"/>
  <p:tag name="KSO_WM_TAG_VERSION" val="3.0"/>
  <p:tag name="KSO_WM_DIAGRAM_MAX_ITEMCNT" val="1"/>
  <p:tag name="KSO_WM_DIAGRAM_MIN_ITEMCNT" val="1"/>
  <p:tag name="KSO_WM_DIAGRAM_VIRTUALLY_FRAME" val="{&quot;height&quot;:161.418188976378,&quot;left&quot;:33.6,&quot;top&quot;:210.31590551181097,&quot;width&quot;:38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colorType&quot;:0,&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TEXT_TYPE" val="1"/>
  <p:tag name="KSO_WM_BEAUTIFY_FLAG" val="#wm#"/>
  <p:tag name="KSO_WM_UNIT_PRESET_TEXT" val="单击此处输入你的项正文，文字是您思想的提炼，请尽量言简意赅的阐述， 请尽量言简意赅。"/>
</p:tagLst>
</file>

<file path=ppt/tags/tag445.xml><?xml version="1.0" encoding="utf-8"?>
<p:tagLst xmlns:p="http://schemas.openxmlformats.org/presentationml/2006/main">
  <p:tag name="KSO_WM_SLIDE_ID" val="custom20233055_1"/>
  <p:tag name="KSO_WM_TEMPLATE_SUBCATEGORY" val="0"/>
  <p:tag name="KSO_WM_TEMPLATE_MASTER_TYPE" val="0"/>
  <p:tag name="KSO_WM_TEMPLATE_COLOR_TYPE" val="0"/>
  <p:tag name="KSO_WM_SLIDE_ITEM_CNT" val="1"/>
  <p:tag name="KSO_WM_SLIDE_INDEX" val="1"/>
  <p:tag name="KSO_WM_TAG_VERSION" val="3.0"/>
  <p:tag name="KSO_WM_BEAUTIFY_FLAG" val="#wm#"/>
  <p:tag name="KSO_WM_TEMPLATE_CATEGORY" val="custom"/>
  <p:tag name="KSO_WM_TEMPLATE_INDEX" val="20233055"/>
  <p:tag name="KSO_WM_SLIDE_TYPE" val="text"/>
  <p:tag name="KSO_WM_SLIDE_SUBTYPE" val="picTxt"/>
  <p:tag name="KSO_WM_SLIDE_SIZE" val="388.2*95.55"/>
  <p:tag name="KSO_WM_SLIDE_POSITION" val="62.75*403.7"/>
  <p:tag name="KSO_WM_SLIDE_LAYOUT" val="a_d_l"/>
  <p:tag name="KSO_WM_SLIDE_LAYOUT_CNT" val="1_1_1"/>
  <p:tag name="KSO_WM_SPECIAL_SOURCE" val="bdnull"/>
  <p:tag name="KSO_WM_DIAGRAM_GROUP_CODE" val="l1-1"/>
  <p:tag name="KSO_WM_SLIDE_DIAGTYPE" val="l"/>
  <p:tag name="CP_OUTLINE_TITLE" val="BWO算法与其他智能群体算法的对比"/>
  <p:tag name="CP_OUTLINE_TYPE" val="pt_text"/>
</p:tagLst>
</file>

<file path=ppt/tags/tag446.xml><?xml version="1.0" encoding="utf-8"?>
<p:tagLst xmlns:p="http://schemas.openxmlformats.org/presentationml/2006/main">
  <p:tag name="KSO_WM_UNIT_VALUE" val="1904*107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222_1*d*1"/>
  <p:tag name="KSO_WM_TEMPLATE_CATEGORY" val="custom"/>
  <p:tag name="KSO_WM_TEMPLATE_INDEX" val="20233222"/>
  <p:tag name="KSO_WM_UNIT_LAYERLEVEL" val="1"/>
  <p:tag name="KSO_WM_TAG_VERSION" val="3.0"/>
  <p:tag name="KSO_WM_BEAUTIFY_FLAG" val="#wm#"/>
  <p:tag name="KSO_WM_UNIT_LINE_FORE_SCHEMECOLOR_INDEX" val="1"/>
  <p:tag name="KSO_WM_UNIT_LINE_FILL_TYPE" val="2"/>
  <p:tag name="KSO_WM_UNIT_USESOURCEFORMAT_APPLY" val="1"/>
  <p:tag name="KSO_WM_UNIT_PICTURE_SUBTYPE" val="b"/>
  <p:tag name="MH_PIC_SOURCE_TYPE" val="generate_slide_ai*VCG211387330708*gallery_gallery_ai_v2.0.6_ONLINE*6d468b0deb061f82a5240982d1c39b74-slide-13"/>
</p:tagLst>
</file>

<file path=ppt/tags/tag44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222_1*a*1"/>
  <p:tag name="KSO_WM_TEMPLATE_CATEGORY" val="custom"/>
  <p:tag name="KSO_WM_TEMPLATE_INDEX" val="20233222"/>
  <p:tag name="KSO_WM_UNIT_LAYERLEVEL" val="1"/>
  <p:tag name="KSO_WM_TAG_VERSION" val="3.0"/>
  <p:tag name="KSO_WM_BEAUTIFY_FLAG" val="#wm#"/>
  <p:tag name="KSO_WM_UNIT_TEXT_FILL_FORE_SCHEMECOLOR_INDEX" val="13"/>
  <p:tag name="KSO_WM_UNIT_TEXT_FILL_TYPE" val="1"/>
  <p:tag name="KSO_WM_UNIT_USESOURCEFORMAT_APPLY" val="1"/>
  <p:tag name="KSO_WM_UNIT_TEXT_TYPE" val="1"/>
  <p:tag name="KSO_WM_UNIT_PRESET_TEXT" val="单击此处添加标题内容"/>
</p:tagLst>
</file>

<file path=ppt/tags/tag4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184_2*l_h_f*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4.6323622047245,&quot;left&quot;:255.95473129152305,&quot;top&quot;:88.70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120"/>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内容观点。"/>
</p:tagLst>
</file>

<file path=ppt/tags/tag44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3184_2*l_h_a*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4.6323622047245,&quot;left&quot;:255.95473129152305,&quot;top&quot;:88.70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26"/>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此处添加项标题"/>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2*l_h_x*1_1_1"/>
  <p:tag name="KSO_WM_TEMPLATE_CATEGORY" val="diagram"/>
  <p:tag name="KSO_WM_TEMPLATE_INDEX" val="20233184"/>
  <p:tag name="KSO_WM_UNIT_LAYERLEVEL" val="1_1_1"/>
  <p:tag name="KSO_WM_TAG_VERSION" val="3.0"/>
  <p:tag name="KSO_WM_DIAGRAM_VERSION" val="3"/>
  <p:tag name="KSO_WM_DIAGRAM_COLOR_TRICK" val="1"/>
  <p:tag name="KSO_WM_DIAGRAM_COLOR_TEXT_CAN_REMOVE" val="n"/>
  <p:tag name="KSO_WM_UNIT_VALUE" val="90*90"/>
  <p:tag name="KSO_WM_UNIT_TYPE" val="l_h_x"/>
  <p:tag name="KSO_WM_UNIT_INDEX" val="1_1_1"/>
  <p:tag name="KSO_WM_DIAGRAM_MAX_ITEMCNT" val="6"/>
  <p:tag name="KSO_WM_DIAGRAM_MIN_ITEMCNT" val="2"/>
  <p:tag name="KSO_WM_DIAGRAM_VIRTUALLY_FRAME" val="{&quot;height&quot;:344.6323622047245,&quot;left&quot;:255.95473129152305,&quot;top&quot;:88.70614173228346,&quot;width&quot;:743.88549804687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451.xml><?xml version="1.0" encoding="utf-8"?>
<p:tagLst xmlns:p="http://schemas.openxmlformats.org/presentationml/2006/main">
  <p:tag name="KSO_WM_BEAUTIFY_FLAG" val="#wm#"/>
  <p:tag name="KSO_WM_TEMPLATE_CATEGORY" val="custom"/>
  <p:tag name="KSO_WM_TEMPLATE_INDEX" val="20233222"/>
  <p:tag name="KSO_WM_SLIDE_ID" val="custom20233222_1"/>
  <p:tag name="KSO_WM_TEMPLATE_SUBCATEGORY" val="0"/>
  <p:tag name="KSO_WM_TEMPLATE_MASTER_TYPE" val="0"/>
  <p:tag name="KSO_WM_TEMPLATE_COLOR_TYPE" val="0"/>
  <p:tag name="KSO_WM_SLIDE_TYPE" val="text"/>
  <p:tag name="KSO_WM_SLIDE_SUBTYPE" val="picTxt"/>
  <p:tag name="KSO_WM_SLIDE_ITEM_CNT" val="4"/>
  <p:tag name="KSO_WM_SLIDE_INDEX" val="1"/>
  <p:tag name="KSO_WM_SLIDE_SIZE" val="558.759*318.2"/>
  <p:tag name="KSO_WM_SLIDE_POSITION" val="349.291*152.65"/>
  <p:tag name="KSO_WM_DIAGRAM_GROUP_CODE" val="l1-1"/>
  <p:tag name="KSO_WM_SLIDE_DIAGTYPE" val="l"/>
  <p:tag name="KSO_WM_TAG_VERSION" val="3.0"/>
  <p:tag name="KSO_WM_SLIDE_LAYOUT" val="a_d_l"/>
  <p:tag name="KSO_WM_SLIDE_LAYOUT_CNT" val="1_1_1"/>
  <p:tag name="CP_OUTLINE_TITLE" val="BWO算法与其他智能群体算法的对比"/>
  <p:tag name="CP_OUTLINE_TYPE" val="pt_text"/>
</p:tagLst>
</file>

<file path=ppt/tags/tag452.xml><?xml version="1.0" encoding="utf-8"?>
<p:tagLst xmlns:p="http://schemas.openxmlformats.org/presentationml/2006/main">
  <p:tag name="KSO_WM_UNIT_VALUE" val="1904*107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222_1*d*1"/>
  <p:tag name="KSO_WM_TEMPLATE_CATEGORY" val="custom"/>
  <p:tag name="KSO_WM_TEMPLATE_INDEX" val="20233222"/>
  <p:tag name="KSO_WM_UNIT_LAYERLEVEL" val="1"/>
  <p:tag name="KSO_WM_TAG_VERSION" val="3.0"/>
  <p:tag name="KSO_WM_BEAUTIFY_FLAG" val="#wm#"/>
  <p:tag name="KSO_WM_UNIT_LINE_FORE_SCHEMECOLOR_INDEX" val="1"/>
  <p:tag name="KSO_WM_UNIT_LINE_FILL_TYPE" val="2"/>
  <p:tag name="KSO_WM_UNIT_USESOURCEFORMAT_APPLY" val="1"/>
  <p:tag name="KSO_WM_UNIT_PICTURE_SUBTYPE" val="b"/>
  <p:tag name="MH_PIC_SOURCE_TYPE" val="generate_slide_ai*VCG211387330708*gallery_gallery_ai_v2.0.6_ONLINE*6d468b0deb061f82a5240982d1c39b74-slide-13"/>
</p:tagLst>
</file>

<file path=ppt/tags/tag45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222_1*a*1"/>
  <p:tag name="KSO_WM_TEMPLATE_CATEGORY" val="custom"/>
  <p:tag name="KSO_WM_TEMPLATE_INDEX" val="20233222"/>
  <p:tag name="KSO_WM_UNIT_LAYERLEVEL" val="1"/>
  <p:tag name="KSO_WM_TAG_VERSION" val="3.0"/>
  <p:tag name="KSO_WM_BEAUTIFY_FLAG" val="#wm#"/>
  <p:tag name="KSO_WM_UNIT_TEXT_FILL_FORE_SCHEMECOLOR_INDEX" val="13"/>
  <p:tag name="KSO_WM_UNIT_TEXT_FILL_TYPE" val="1"/>
  <p:tag name="KSO_WM_UNIT_USESOURCEFORMAT_APPLY" val="1"/>
  <p:tag name="KSO_WM_UNIT_TEXT_TYPE" val="1"/>
  <p:tag name="KSO_WM_UNIT_PRESET_TEXT" val="单击此处添加标题内容"/>
</p:tagLst>
</file>

<file path=ppt/tags/tag4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184_2*l_h_f*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0.4323622047245,&quot;left&quot;:255.95473129152305,&quot;top&quot;:92.90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120"/>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内容观点。"/>
</p:tagLst>
</file>

<file path=ppt/tags/tag45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3184_2*l_h_a*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0.4323622047245,&quot;left&quot;:255.95473129152305,&quot;top&quot;:92.90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26"/>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此处添加项标题"/>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2*l_h_x*1_1_1"/>
  <p:tag name="KSO_WM_TEMPLATE_CATEGORY" val="diagram"/>
  <p:tag name="KSO_WM_TEMPLATE_INDEX" val="20233184"/>
  <p:tag name="KSO_WM_UNIT_LAYERLEVEL" val="1_1_1"/>
  <p:tag name="KSO_WM_TAG_VERSION" val="3.0"/>
  <p:tag name="KSO_WM_DIAGRAM_VERSION" val="3"/>
  <p:tag name="KSO_WM_DIAGRAM_COLOR_TRICK" val="1"/>
  <p:tag name="KSO_WM_DIAGRAM_COLOR_TEXT_CAN_REMOVE" val="n"/>
  <p:tag name="KSO_WM_UNIT_VALUE" val="90*90"/>
  <p:tag name="KSO_WM_UNIT_TYPE" val="l_h_x"/>
  <p:tag name="KSO_WM_UNIT_INDEX" val="1_1_1"/>
  <p:tag name="KSO_WM_DIAGRAM_MAX_ITEMCNT" val="6"/>
  <p:tag name="KSO_WM_DIAGRAM_MIN_ITEMCNT" val="2"/>
  <p:tag name="KSO_WM_DIAGRAM_VIRTUALLY_FRAME" val="{&quot;height&quot;:340.4323622047245,&quot;left&quot;:255.95473129152305,&quot;top&quot;:92.90614173228346,&quot;width&quot;:743.88549804687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457.xml><?xml version="1.0" encoding="utf-8"?>
<p:tagLst xmlns:p="http://schemas.openxmlformats.org/presentationml/2006/main">
  <p:tag name="KSO_WM_BEAUTIFY_FLAG" val="#wm#"/>
  <p:tag name="KSO_WM_TEMPLATE_CATEGORY" val="custom"/>
  <p:tag name="KSO_WM_TEMPLATE_INDEX" val="20233222"/>
  <p:tag name="KSO_WM_SLIDE_ID" val="custom20233222_1"/>
  <p:tag name="KSO_WM_TEMPLATE_SUBCATEGORY" val="0"/>
  <p:tag name="KSO_WM_TEMPLATE_MASTER_TYPE" val="0"/>
  <p:tag name="KSO_WM_TEMPLATE_COLOR_TYPE" val="0"/>
  <p:tag name="KSO_WM_SLIDE_TYPE" val="text"/>
  <p:tag name="KSO_WM_SLIDE_SUBTYPE" val="picTxt"/>
  <p:tag name="KSO_WM_SLIDE_ITEM_CNT" val="4"/>
  <p:tag name="KSO_WM_SLIDE_INDEX" val="1"/>
  <p:tag name="KSO_WM_SLIDE_SIZE" val="558.759*318.2"/>
  <p:tag name="KSO_WM_SLIDE_POSITION" val="349.291*152.65"/>
  <p:tag name="KSO_WM_DIAGRAM_GROUP_CODE" val="l1-1"/>
  <p:tag name="KSO_WM_SLIDE_DIAGTYPE" val="l"/>
  <p:tag name="KSO_WM_TAG_VERSION" val="3.0"/>
  <p:tag name="KSO_WM_SLIDE_LAYOUT" val="a_d_l"/>
  <p:tag name="KSO_WM_SLIDE_LAYOUT_CNT" val="1_1_1"/>
  <p:tag name="CP_OUTLINE_TITLE" val="BWO算法与其他智能群体算法的对比"/>
  <p:tag name="CP_OUTLINE_TYPE" val="pt_text"/>
</p:tagLst>
</file>

<file path=ppt/tags/tag458.xml><?xml version="1.0" encoding="utf-8"?>
<p:tagLst xmlns:p="http://schemas.openxmlformats.org/presentationml/2006/main">
  <p:tag name="KSO_WM_BEAUTIFY_FLAG" val="#wm#"/>
  <p:tag name="KSO_WM_TEMPLATE_CATEGORY" val="custom"/>
  <p:tag name="KSO_WM_TEMPLATE_INDEX" val="20233222"/>
</p:tagLst>
</file>

<file path=ppt/tags/tag459.xml><?xml version="1.0" encoding="utf-8"?>
<p:tagLst xmlns:p="http://schemas.openxmlformats.org/presentationml/2006/main">
  <p:tag name="KSO_WM_BEAUTIFY_FLAG" val="#wm#"/>
  <p:tag name="KSO_WM_TEMPLATE_CATEGORY" val="custom"/>
  <p:tag name="KSO_WM_TEMPLATE_INDEX" val="20233222"/>
</p:tagLst>
</file>

<file path=ppt/tags/tag4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46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9*a*1"/>
  <p:tag name="KSO_WM_TEMPLATE_CATEGORY" val="custom"/>
  <p:tag name="KSO_WM_TEMPLATE_INDEX" val="20230252"/>
  <p:tag name="KSO_WM_UNIT_LAYERLEVEL" val="1"/>
  <p:tag name="KSO_WM_TAG_VERSION" val="3.0"/>
  <p:tag name="KSO_WM_BEAUTIFY_FLAG" val="#wm#"/>
  <p:tag name="KSO_WM_UNIT_CONTENT_GROUP_TYPE" val="contentchip"/>
</p:tagLst>
</file>

<file path=ppt/tags/tag461.xml><?xml version="1.0" encoding="utf-8"?>
<p:tagLst xmlns:p="http://schemas.openxmlformats.org/presentationml/2006/main">
  <p:tag name="KSO_WM_SPECIAL_SOURCE" val="bdnull"/>
  <p:tag name="KSO_WM_SLIDE_ID" val="custom20230252_9"/>
  <p:tag name="KSO_WM_TEMPLATE_SUBCATEGORY" val="0"/>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52"/>
  <p:tag name="KSO_WM_SLIDE_LAYOUT" val="a_f"/>
  <p:tag name="KSO_WM_SLIDE_LAYOUT_CNT" val="1_1"/>
  <p:tag name="KSO_WM_SLIDE_TYPE" val="endPage"/>
  <p:tag name="KSO_WM_SLIDE_SUBTYPE" val="pureTxt"/>
  <p:tag name="KSO_WM_SLIDE_CONTENT_AREA" val="{&quot;left&quot;:&quot;294.55&quot;,&quot;top&quot;:&quot;75.5&quot;,&quot;width&quot;:&quot;612.15&quot;,&quot;height&quot;:&quot;229.55&quot;}"/>
  <p:tag name="CP_OUTLINE_TITLE" val="谢谢"/>
  <p:tag name="CP_OUTLINE_TYPE" val="pt_end"/>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5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52.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87.xml><?xml version="1.0" encoding="utf-8"?>
<p:tagLst xmlns:p="http://schemas.openxmlformats.org/presentationml/2006/main">
  <p:tag name="KSO_WM_UNIT_SUBTYPE" val="b"/>
  <p:tag name="KSO_WM_UNIT_PRESET_TEXT" val="演讲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CONTENT_GROUP_TYPE" val="contentchip"/>
</p:tagLst>
</file>

<file path=ppt/tags/tag88.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CONTENT_GROUP_TYPE" val="contentchip"/>
  <p:tag name="KSO_WM_UNIT_TYPE" val="i"/>
  <p:tag name="KSO_WM_UNIT_INDEX" val="2"/>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10735</Words>
  <Application>WPS 演示</Application>
  <PresentationFormat>宽屏</PresentationFormat>
  <Paragraphs>212</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18</vt:i4>
      </vt:variant>
      <vt:variant>
        <vt:lpstr>幻灯片标题</vt:lpstr>
      </vt:variant>
      <vt:variant>
        <vt:i4>28</vt:i4>
      </vt:variant>
    </vt:vector>
  </HeadingPairs>
  <TitlesOfParts>
    <vt:vector size="56" baseType="lpstr">
      <vt:lpstr>Arial</vt:lpstr>
      <vt:lpstr>宋体</vt:lpstr>
      <vt:lpstr>Wingdings</vt:lpstr>
      <vt:lpstr>微软雅黑</vt:lpstr>
      <vt:lpstr>MiSans</vt:lpstr>
      <vt:lpstr>MiSans Bold</vt:lpstr>
      <vt:lpstr>Arial Unicode MS</vt:lpstr>
      <vt:lpstr>Calibri</vt:lpstr>
      <vt:lpstr>Wingdings</vt:lpstr>
      <vt:lpstr>荆南缘默体</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The Essence and Application of Intelligent Swarm Algorithm</vt:lpstr>
      <vt:lpstr>目录</vt:lpstr>
      <vt:lpstr>Overview of Intelligent Swarm Algorithms </vt:lpstr>
      <vt:lpstr>What is intelligent swarm algorithm</vt:lpstr>
      <vt:lpstr>Classification</vt:lpstr>
      <vt:lpstr>The fitness of algorithms and the concept of location</vt:lpstr>
      <vt:lpstr>Fundamentals and Implementation of BWO Algorithm</vt:lpstr>
      <vt:lpstr>Implementation mechanism of the first stage position change</vt:lpstr>
      <vt:lpstr>Analysis of the roles of the second and third stages</vt:lpstr>
      <vt:lpstr>Advantages and limitations of the BWO algorithm</vt:lpstr>
      <vt:lpstr>Advantages of the BWO algorithm</vt:lpstr>
      <vt:lpstr>Disadvantages of the BWO algorithm</vt:lpstr>
      <vt:lpstr>Comparison and replacement of BWO algorithm with other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Comparison of BWO Algorithm with Other Intelligent Swarm Algorithms</vt:lpstr>
      <vt:lpstr>BWO算法与其他智能群体算法的对比</vt:lpstr>
      <vt:lpstr>BWO算法与其他智能群体算法的对比</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智能群体算法的本质与应用</dc:title>
  <dc:creator/>
  <cp:lastModifiedBy>充要条件</cp:lastModifiedBy>
  <cp:revision>15</cp:revision>
  <dcterms:created xsi:type="dcterms:W3CDTF">2024-12-25T14:51:00Z</dcterms:created>
  <dcterms:modified xsi:type="dcterms:W3CDTF">2024-12-26T14:37:21Z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B75C98F4C40948689CB49D1002CA5FAC</vt:lpwstr>
  </property>
</Properties>
</file>