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27" r:id="rId2"/>
    <p:sldId id="348" r:id="rId3"/>
    <p:sldId id="328" r:id="rId4"/>
    <p:sldId id="347" r:id="rId5"/>
    <p:sldId id="349" r:id="rId6"/>
    <p:sldId id="329" r:id="rId7"/>
    <p:sldId id="350" r:id="rId8"/>
    <p:sldId id="318" r:id="rId9"/>
    <p:sldId id="323" r:id="rId10"/>
    <p:sldId id="330" r:id="rId11"/>
    <p:sldId id="325" r:id="rId12"/>
    <p:sldId id="335" r:id="rId13"/>
    <p:sldId id="334" r:id="rId14"/>
    <p:sldId id="336" r:id="rId15"/>
    <p:sldId id="331" r:id="rId16"/>
    <p:sldId id="333" r:id="rId17"/>
    <p:sldId id="332" r:id="rId18"/>
    <p:sldId id="337" r:id="rId19"/>
    <p:sldId id="338" r:id="rId20"/>
    <p:sldId id="351" r:id="rId21"/>
    <p:sldId id="35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ta_hsong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153" d="100"/>
          <a:sy n="153" d="100"/>
        </p:scale>
        <p:origin x="152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558AB-C121-4F75-BA36-B35F43D58A0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95C22-34E5-4155-9AEC-C295C0150B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 Pandas</a:t>
            </a:r>
            <a:r>
              <a:rPr lang="zh-CN" altLang="en-US" dirty="0"/>
              <a:t>快速绘图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6436"/>
            <a:ext cx="7886700" cy="150888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基本步骤</a:t>
            </a:r>
            <a:endParaRPr lang="en-US" altLang="zh-CN" dirty="0"/>
          </a:p>
          <a:p>
            <a:pPr lvl="1"/>
            <a:r>
              <a:rPr lang="zh-CN" altLang="en-US" dirty="0"/>
              <a:t>导入</a:t>
            </a:r>
            <a:r>
              <a:rPr lang="en-US" altLang="zh-CN" dirty="0"/>
              <a:t>matplotlib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 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matplotlib.pyplot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as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dirty="0"/>
          </a:p>
          <a:p>
            <a:pPr lvl="1"/>
            <a:r>
              <a:rPr lang="zh-CN" altLang="en-US" dirty="0"/>
              <a:t>准备数据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Series</a:t>
            </a:r>
            <a:r>
              <a:rPr lang="zh-CN" altLang="en-US" dirty="0"/>
              <a:t>或</a:t>
            </a:r>
            <a:r>
              <a:rPr lang="en-US" altLang="zh-CN" dirty="0" err="1"/>
              <a:t>DataFrame</a:t>
            </a:r>
            <a:r>
              <a:rPr lang="zh-CN" altLang="en-US" dirty="0"/>
              <a:t>封装数据</a:t>
            </a:r>
          </a:p>
          <a:p>
            <a:pPr lvl="1"/>
            <a:r>
              <a:rPr lang="zh-CN" altLang="en-US" dirty="0"/>
              <a:t>绘图</a:t>
            </a:r>
            <a:endParaRPr lang="en-US" altLang="zh-CN" dirty="0"/>
          </a:p>
          <a:p>
            <a:pPr lvl="2"/>
            <a:r>
              <a:rPr lang="zh-CN" altLang="en-US" dirty="0"/>
              <a:t>调用</a:t>
            </a:r>
            <a:r>
              <a:rPr lang="en-US" altLang="zh-CN" dirty="0" err="1"/>
              <a:t>Series.plot</a:t>
            </a:r>
            <a:r>
              <a:rPr lang="en-US" altLang="zh-CN" dirty="0"/>
              <a:t>()</a:t>
            </a:r>
            <a:r>
              <a:rPr lang="zh-CN" altLang="en-US" dirty="0"/>
              <a:t>或</a:t>
            </a:r>
            <a:r>
              <a:rPr lang="en-US" altLang="zh-CN" dirty="0" err="1"/>
              <a:t>DataFrame.plot</a:t>
            </a:r>
            <a:r>
              <a:rPr lang="en-US" altLang="zh-CN" dirty="0"/>
              <a:t>()</a:t>
            </a:r>
            <a:r>
              <a:rPr lang="zh-CN" altLang="en-US" dirty="0"/>
              <a:t>函数完成绘图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B94CAB7-4EA2-45F9-8331-ED7B281413AF}"/>
              </a:ext>
            </a:extLst>
          </p:cNvPr>
          <p:cNvSpPr txBox="1">
            <a:spLocks/>
          </p:cNvSpPr>
          <p:nvPr/>
        </p:nvSpPr>
        <p:spPr>
          <a:xfrm>
            <a:off x="628650" y="3268304"/>
            <a:ext cx="7886700" cy="383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4-1</a:t>
            </a:r>
            <a:r>
              <a:rPr lang="en-US" altLang="zh-CN" dirty="0"/>
              <a:t>: </a:t>
            </a:r>
            <a:r>
              <a:rPr lang="zh-CN" altLang="en-US" dirty="0"/>
              <a:t>绘制</a:t>
            </a:r>
            <a:r>
              <a:rPr lang="en-US" altLang="zh-CN" dirty="0"/>
              <a:t>2010-2016</a:t>
            </a:r>
            <a:r>
              <a:rPr lang="zh-CN" altLang="en-US" dirty="0"/>
              <a:t>年我国</a:t>
            </a:r>
            <a:r>
              <a:rPr lang="en-US" altLang="zh-CN" dirty="0"/>
              <a:t>GDP</a:t>
            </a:r>
            <a:r>
              <a:rPr lang="zh-CN" altLang="en-US" dirty="0"/>
              <a:t>折线图</a:t>
            </a:r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883CDC08-E0ED-4206-84D6-6D223AFA534F}"/>
              </a:ext>
            </a:extLst>
          </p:cNvPr>
          <p:cNvSpPr txBox="1"/>
          <p:nvPr/>
        </p:nvSpPr>
        <p:spPr>
          <a:xfrm>
            <a:off x="957834" y="5460782"/>
            <a:ext cx="5430393" cy="1223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matplotlib.pyplot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as 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导入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pyplot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，用于图形显示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 pandas import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DataFrame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gdp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[41.3,48.9,54.0,59.5,64.4,68.9,74.4]</a:t>
            </a:r>
          </a:p>
          <a:p>
            <a:pPr marL="449580" indent="-449580"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 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DataFrame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({'GDP: Trillion':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gdp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}, index=['2010','2011','2012','2013','2014','2015','2016'])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data.plot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</a:t>
            </a:r>
            <a:endParaRPr lang="zh-CN" sz="12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plt.show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 #</a:t>
            </a:r>
            <a:r>
              <a:rPr lang="zh-CN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显示图形</a:t>
            </a:r>
            <a:endParaRPr lang="zh-CN" sz="12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50794B-1E01-4221-9623-757BDBF60B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2337" y="3753013"/>
            <a:ext cx="2783967" cy="160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9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散点图绘制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205" y="1738117"/>
            <a:ext cx="7711440" cy="561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b="1" dirty="0">
                <a:sym typeface="+mn-ea"/>
              </a:rPr>
              <a:t>例</a:t>
            </a:r>
            <a:r>
              <a:rPr lang="en-US" altLang="zh-CN" b="1" dirty="0">
                <a:sym typeface="+mn-ea"/>
              </a:rPr>
              <a:t>4-5</a:t>
            </a:r>
            <a:r>
              <a:rPr lang="zh-CN" altLang="en-US" dirty="0">
                <a:sym typeface="+mn-ea"/>
              </a:rPr>
              <a:t>：绘制散点图观察学生身高和体重之间的关系</a:t>
            </a:r>
            <a:endParaRPr lang="en-US" altLang="zh-CN" dirty="0"/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9BB8C8E2-C375-452C-A644-87AD5C9606A5}"/>
              </a:ext>
            </a:extLst>
          </p:cNvPr>
          <p:cNvSpPr txBox="1"/>
          <p:nvPr/>
        </p:nvSpPr>
        <p:spPr>
          <a:xfrm>
            <a:off x="874599" y="2339478"/>
            <a:ext cx="5276850" cy="767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('data\students.csv')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读文件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(kind='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scatter',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Height',y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Weight',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='Students Body Shape', marker='*',grid=True,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xlim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=[150,200],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ylim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=[40,80], label='(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Height,Weight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)')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A4392B6-4087-4327-B1E7-9CFBDE34ED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16843" y="2230153"/>
            <a:ext cx="2117952" cy="157549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线形标注 2 12">
            <a:extLst>
              <a:ext uri="{FF2B5EF4-FFF2-40B4-BE49-F238E27FC236}">
                <a16:creationId xmlns:a16="http://schemas.microsoft.com/office/drawing/2014/main" id="{6B8FAD2B-681D-4BFC-ADA9-D41F131D948D}"/>
              </a:ext>
            </a:extLst>
          </p:cNvPr>
          <p:cNvSpPr/>
          <p:nvPr/>
        </p:nvSpPr>
        <p:spPr>
          <a:xfrm>
            <a:off x="7217664" y="3884507"/>
            <a:ext cx="1483397" cy="711665"/>
          </a:xfrm>
          <a:prstGeom prst="borderCallout2">
            <a:avLst>
              <a:gd name="adj1" fmla="val 20191"/>
              <a:gd name="adj2" fmla="val -1461"/>
              <a:gd name="adj3" fmla="val -2739"/>
              <a:gd name="adj4" fmla="val -14190"/>
              <a:gd name="adj5" fmla="val -71368"/>
              <a:gd name="adj6" fmla="val -15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学生的身高与体重具有正相关性，但不显著</a:t>
            </a:r>
            <a:endParaRPr lang="en-US" altLang="zh-CN" sz="1400" dirty="0"/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3A5A2C80-0ABF-49AB-BE4B-5A7EF162132D}"/>
              </a:ext>
            </a:extLst>
          </p:cNvPr>
          <p:cNvSpPr txBox="1"/>
          <p:nvPr/>
        </p:nvSpPr>
        <p:spPr>
          <a:xfrm>
            <a:off x="816246" y="3903994"/>
            <a:ext cx="5276850" cy="2677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将数据按男生和女生分组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data1= data[data['Gender'] == 0]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筛选出男生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data2= data[data['Gender'] == 1]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筛选出女生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分组绘制男生、女生的散点图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plt.figure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plt.scatter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data1['Height'],data1['Weight'],c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r',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marker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s',label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='Male')  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plt.scatter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(data2['Height'],data2['Weight'],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b',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marker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='^',label='Female')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plt.xlim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(150,200)                 #x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轴范围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plt.ylim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(40,80)              	 #y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轴范围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plt.title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('Student</a:t>
            </a:r>
            <a:r>
              <a:rPr lang="en-US" alt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Body </a:t>
            </a:r>
            <a:r>
              <a:rPr lang="en-US" alt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Shape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  	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标题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plt.xlabel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('Weight')             #x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轴标题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plt.ylabel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('Height')             #y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轴标题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plt.grid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                  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网格线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legend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='upper right')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图例显示位置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37C9440-0606-42CF-8D00-851EEF5417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16843" y="5086645"/>
            <a:ext cx="2389913" cy="15235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82DBD1D1-E6D0-4D08-B92F-3D5A1A55BE22}"/>
              </a:ext>
            </a:extLst>
          </p:cNvPr>
          <p:cNvSpPr txBox="1">
            <a:spLocks/>
          </p:cNvSpPr>
          <p:nvPr/>
        </p:nvSpPr>
        <p:spPr>
          <a:xfrm>
            <a:off x="628650" y="3203166"/>
            <a:ext cx="4059174" cy="711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男女生身高、体重明显存在差异性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分组散点图清晰显示数据聚集特性</a:t>
            </a:r>
            <a:endParaRPr lang="en-US" altLang="zh-CN" dirty="0"/>
          </a:p>
        </p:txBody>
      </p:sp>
      <p:sp>
        <p:nvSpPr>
          <p:cNvPr id="20" name="线形标注 2 12">
            <a:extLst>
              <a:ext uri="{FF2B5EF4-FFF2-40B4-BE49-F238E27FC236}">
                <a16:creationId xmlns:a16="http://schemas.microsoft.com/office/drawing/2014/main" id="{552C7C8B-F3E8-42BC-A6BD-8A3B8261A529}"/>
              </a:ext>
            </a:extLst>
          </p:cNvPr>
          <p:cNvSpPr/>
          <p:nvPr/>
        </p:nvSpPr>
        <p:spPr>
          <a:xfrm>
            <a:off x="5839206" y="4126807"/>
            <a:ext cx="1280160" cy="561438"/>
          </a:xfrm>
          <a:prstGeom prst="borderCallout2">
            <a:avLst>
              <a:gd name="adj1" fmla="val 20191"/>
              <a:gd name="adj2" fmla="val -1461"/>
              <a:gd name="adj3" fmla="val 22102"/>
              <a:gd name="adj4" fmla="val -28162"/>
              <a:gd name="adj5" fmla="val 121169"/>
              <a:gd name="adj6" fmla="val -90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使用不同的图例标识分组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09066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5" grpId="0" animBg="1"/>
      <p:bldP spid="16" grpId="0" animBg="1"/>
      <p:bldP spid="19" grpId="0" build="p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散点图矩阵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3989070" cy="51689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zh-CN" altLang="en-US" dirty="0"/>
              <a:t>同时观察多组数据之间的关系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704850" y="3218636"/>
            <a:ext cx="7810500" cy="644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4-6</a:t>
            </a:r>
            <a:r>
              <a:rPr lang="zh-CN" altLang="en-US" dirty="0"/>
              <a:t>：绘制散点图矩阵观察学生各项信息之间的关系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身高、体重、年龄、成绩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E319E2-53CF-44B1-B035-E591C4271630}"/>
              </a:ext>
            </a:extLst>
          </p:cNvPr>
          <p:cNvSpPr/>
          <p:nvPr/>
        </p:nvSpPr>
        <p:spPr>
          <a:xfrm>
            <a:off x="371856" y="1745879"/>
            <a:ext cx="6038093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pd.plotting.scatter_matrix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data,diagonal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,...)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6D76FB8-2601-4558-A184-027E7332F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585469"/>
              </p:ext>
            </p:extLst>
          </p:nvPr>
        </p:nvGraphicFramePr>
        <p:xfrm>
          <a:off x="1349502" y="2283963"/>
          <a:ext cx="5892546" cy="761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0833">
                  <a:extLst>
                    <a:ext uri="{9D8B030D-6E8A-4147-A177-3AD203B41FA5}">
                      <a16:colId xmlns:a16="http://schemas.microsoft.com/office/drawing/2014/main" val="4132165010"/>
                    </a:ext>
                  </a:extLst>
                </a:gridCol>
                <a:gridCol w="3871713">
                  <a:extLst>
                    <a:ext uri="{9D8B030D-6E8A-4147-A177-3AD203B41FA5}">
                      <a16:colId xmlns:a16="http://schemas.microsoft.com/office/drawing/2014/main" val="2259572414"/>
                    </a:ext>
                  </a:extLst>
                </a:gridCol>
              </a:tblGrid>
              <a:tr h="2979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参数说明：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9928623"/>
                  </a:ext>
                </a:extLst>
              </a:tr>
              <a:tr h="231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data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包含多列数据的</a:t>
                      </a:r>
                      <a:r>
                        <a:rPr lang="en-US" sz="1050">
                          <a:effectLst/>
                        </a:rPr>
                        <a:t>DataFrame</a:t>
                      </a:r>
                      <a:r>
                        <a:rPr lang="zh-CN" sz="1050">
                          <a:effectLst/>
                        </a:rPr>
                        <a:t>对象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9282213"/>
                  </a:ext>
                </a:extLst>
              </a:tr>
              <a:tr h="2317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dirty="0">
                          <a:effectLst/>
                        </a:rPr>
                        <a:t>d</a:t>
                      </a:r>
                      <a:r>
                        <a:rPr lang="en-US" sz="1050" dirty="0">
                          <a:effectLst/>
                        </a:rPr>
                        <a:t>iagonal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对角线上的图形类型。通常放置该列数据的密度图或直方图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5368415"/>
                  </a:ext>
                </a:extLst>
              </a:tr>
            </a:tbl>
          </a:graphicData>
        </a:graphic>
      </p:graphicFrame>
      <p:sp>
        <p:nvSpPr>
          <p:cNvPr id="16" name="文本框 7">
            <a:extLst>
              <a:ext uri="{FF2B5EF4-FFF2-40B4-BE49-F238E27FC236}">
                <a16:creationId xmlns:a16="http://schemas.microsoft.com/office/drawing/2014/main" id="{1EAA7511-C234-4806-B6EA-9514E3F91002}"/>
              </a:ext>
            </a:extLst>
          </p:cNvPr>
          <p:cNvSpPr txBox="1"/>
          <p:nvPr/>
        </p:nvSpPr>
        <p:spPr>
          <a:xfrm>
            <a:off x="1133099" y="3877097"/>
            <a:ext cx="5276850" cy="4654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[['Height', 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Weight','Age','Score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']]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准备数据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pd.plotting.scatter_matrix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data,diagonal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kde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',color='k')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A2577BB-EE2A-4009-B756-E622178573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4527105"/>
            <a:ext cx="3260090" cy="2229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4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柱状图（</a:t>
            </a:r>
            <a:r>
              <a:rPr lang="en-US" altLang="zh-CN" dirty="0"/>
              <a:t>Bar Chart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1384310"/>
          </a:xfrm>
        </p:spPr>
        <p:txBody>
          <a:bodyPr/>
          <a:lstStyle/>
          <a:p>
            <a:r>
              <a:rPr lang="zh-CN" altLang="en-US" dirty="0"/>
              <a:t>用多个柱体描述单个总体处于不同状态的数量</a:t>
            </a:r>
            <a:endParaRPr lang="en-US" altLang="zh-CN" dirty="0"/>
          </a:p>
          <a:p>
            <a:pPr lvl="1"/>
            <a:r>
              <a:rPr lang="zh-CN" altLang="en-US" dirty="0"/>
              <a:t>柱体高度或长度与该状态下的数量成正比</a:t>
            </a:r>
            <a:endParaRPr lang="en-US" altLang="zh-CN" dirty="0"/>
          </a:p>
          <a:p>
            <a:pPr lvl="1"/>
            <a:r>
              <a:rPr lang="zh-CN" altLang="zh-CN" dirty="0"/>
              <a:t>分为垂直柱状形图和水平柱状图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275407-BD83-4606-9A0E-0D2DA3A9A2E4}"/>
              </a:ext>
            </a:extLst>
          </p:cNvPr>
          <p:cNvSpPr/>
          <p:nvPr/>
        </p:nvSpPr>
        <p:spPr>
          <a:xfrm>
            <a:off x="134112" y="4096373"/>
            <a:ext cx="4572000" cy="90858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Series.plot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kind,xerr,yerr,stacked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,...)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DataFrame.plot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kind,xerr,yerr,stacked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,...)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E5F547-FFB4-4A0F-9D63-A219B7885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28825"/>
              </p:ext>
            </p:extLst>
          </p:nvPr>
        </p:nvGraphicFramePr>
        <p:xfrm>
          <a:off x="1396746" y="5201494"/>
          <a:ext cx="4388358" cy="1239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2727">
                  <a:extLst>
                    <a:ext uri="{9D8B030D-6E8A-4147-A177-3AD203B41FA5}">
                      <a16:colId xmlns:a16="http://schemas.microsoft.com/office/drawing/2014/main" val="3055473833"/>
                    </a:ext>
                  </a:extLst>
                </a:gridCol>
                <a:gridCol w="3575631">
                  <a:extLst>
                    <a:ext uri="{9D8B030D-6E8A-4147-A177-3AD203B41FA5}">
                      <a16:colId xmlns:a16="http://schemas.microsoft.com/office/drawing/2014/main" val="1128056759"/>
                    </a:ext>
                  </a:extLst>
                </a:gridCol>
              </a:tblGrid>
              <a:tr h="3015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参数说明：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1647634"/>
                  </a:ext>
                </a:extLst>
              </a:tr>
              <a:tr h="2345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kind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bar</a:t>
                      </a:r>
                      <a:r>
                        <a:rPr lang="zh-CN" sz="1050">
                          <a:effectLst/>
                        </a:rPr>
                        <a:t>：垂直柱状图；</a:t>
                      </a:r>
                      <a:r>
                        <a:rPr lang="en-US" sz="1050">
                          <a:effectLst/>
                        </a:rPr>
                        <a:t>barh</a:t>
                      </a:r>
                      <a:r>
                        <a:rPr lang="zh-CN" sz="1050">
                          <a:effectLst/>
                        </a:rPr>
                        <a:t>：水平柱状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6173752"/>
                  </a:ext>
                </a:extLst>
              </a:tr>
              <a:tr h="2345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xerr,yerr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r>
                        <a:rPr lang="zh-CN" sz="1050">
                          <a:effectLst/>
                        </a:rPr>
                        <a:t>、</a:t>
                      </a:r>
                      <a:r>
                        <a:rPr lang="en-US" sz="1050">
                          <a:effectLst/>
                        </a:rPr>
                        <a:t>y</a:t>
                      </a:r>
                      <a:r>
                        <a:rPr lang="zh-CN" sz="1050">
                          <a:effectLst/>
                        </a:rPr>
                        <a:t>轴向误差线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0047220"/>
                  </a:ext>
                </a:extLst>
              </a:tr>
              <a:tr h="2345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stacked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是否为堆叠图，默认为</a:t>
                      </a:r>
                      <a:r>
                        <a:rPr lang="en-US" sz="1050">
                          <a:effectLst/>
                        </a:rPr>
                        <a:t>False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1416790"/>
                  </a:ext>
                </a:extLst>
              </a:tr>
              <a:tr h="2345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rot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刻度标签旋转度数，值</a:t>
                      </a:r>
                      <a:r>
                        <a:rPr lang="en-US" sz="1050" dirty="0">
                          <a:effectLst/>
                        </a:rPr>
                        <a:t>0~360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0809997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A3E778D9-FE46-4449-8E64-5838542E56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01900" y="3142707"/>
            <a:ext cx="2837180" cy="1233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954B62-2FA9-4B5C-B65C-5FDB16CD3A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3623" y="4535805"/>
            <a:ext cx="2562860" cy="1957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F33C3A4-EEB8-4504-A1F1-94AA424D0C79}"/>
              </a:ext>
            </a:extLst>
          </p:cNvPr>
          <p:cNvSpPr txBox="1">
            <a:spLocks/>
          </p:cNvSpPr>
          <p:nvPr/>
        </p:nvSpPr>
        <p:spPr>
          <a:xfrm>
            <a:off x="628650" y="3041664"/>
            <a:ext cx="7886700" cy="90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堆叠柱状图</a:t>
            </a:r>
            <a:endParaRPr lang="en-US" altLang="zh-CN" dirty="0"/>
          </a:p>
          <a:p>
            <a:pPr lvl="1"/>
            <a:r>
              <a:rPr lang="zh-CN" altLang="en-US" dirty="0"/>
              <a:t>多个总体同一状态的直条叠加</a:t>
            </a:r>
          </a:p>
        </p:txBody>
      </p:sp>
    </p:spTree>
    <p:extLst>
      <p:ext uri="{BB962C8B-B14F-4D97-AF65-F5344CB8AC3E}">
        <p14:creationId xmlns:p14="http://schemas.microsoft.com/office/powerpoint/2010/main" val="1555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8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柱状图绘制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610094" cy="340106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zh-CN" altLang="en-US" dirty="0"/>
              <a:t>从</a:t>
            </a:r>
            <a:r>
              <a:rPr lang="en-US" altLang="zh-CN" dirty="0"/>
              <a:t>population.csv</a:t>
            </a:r>
            <a:r>
              <a:rPr lang="zh-CN" altLang="en-US" dirty="0"/>
              <a:t>文件中读取人口数据，绘制各性别的出生人口比较图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7A29B92-9F09-426B-BD5A-56CEEBC4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9666"/>
              </p:ext>
            </p:extLst>
          </p:nvPr>
        </p:nvGraphicFramePr>
        <p:xfrm>
          <a:off x="3661952" y="847217"/>
          <a:ext cx="5183343" cy="41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6127">
                  <a:extLst>
                    <a:ext uri="{9D8B030D-6E8A-4147-A177-3AD203B41FA5}">
                      <a16:colId xmlns:a16="http://schemas.microsoft.com/office/drawing/2014/main" val="503785065"/>
                    </a:ext>
                  </a:extLst>
                </a:gridCol>
                <a:gridCol w="1036804">
                  <a:extLst>
                    <a:ext uri="{9D8B030D-6E8A-4147-A177-3AD203B41FA5}">
                      <a16:colId xmlns:a16="http://schemas.microsoft.com/office/drawing/2014/main" val="3051900777"/>
                    </a:ext>
                  </a:extLst>
                </a:gridCol>
                <a:gridCol w="1036804">
                  <a:extLst>
                    <a:ext uri="{9D8B030D-6E8A-4147-A177-3AD203B41FA5}">
                      <a16:colId xmlns:a16="http://schemas.microsoft.com/office/drawing/2014/main" val="4029607610"/>
                    </a:ext>
                  </a:extLst>
                </a:gridCol>
                <a:gridCol w="1036804">
                  <a:extLst>
                    <a:ext uri="{9D8B030D-6E8A-4147-A177-3AD203B41FA5}">
                      <a16:colId xmlns:a16="http://schemas.microsoft.com/office/drawing/2014/main" val="3066568217"/>
                    </a:ext>
                  </a:extLst>
                </a:gridCol>
                <a:gridCol w="1036804">
                  <a:extLst>
                    <a:ext uri="{9D8B030D-6E8A-4147-A177-3AD203B41FA5}">
                      <a16:colId xmlns:a16="http://schemas.microsoft.com/office/drawing/2014/main" val="3568282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Year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Boys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Girls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Ratio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351749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年度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出生人口总数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男孩数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女孩数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男女比例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extLst>
                  <a:ext uri="{0D108BD9-81ED-4DB2-BD59-A6C34878D82A}">
                    <a16:rowId xmlns:a16="http://schemas.microsoft.com/office/drawing/2014/main" val="3035051363"/>
                  </a:ext>
                </a:extLst>
              </a:tr>
            </a:tbl>
          </a:graphicData>
        </a:graphic>
      </p:graphicFrame>
      <p:sp>
        <p:nvSpPr>
          <p:cNvPr id="10" name="文本框 7">
            <a:extLst>
              <a:ext uri="{FF2B5EF4-FFF2-40B4-BE49-F238E27FC236}">
                <a16:creationId xmlns:a16="http://schemas.microsoft.com/office/drawing/2014/main" id="{FF9A333B-FF51-4496-ACFF-55B93DFAECD0}"/>
              </a:ext>
            </a:extLst>
          </p:cNvPr>
          <p:cNvSpPr txBox="1"/>
          <p:nvPr/>
        </p:nvSpPr>
        <p:spPr>
          <a:xfrm>
            <a:off x="704849" y="1909255"/>
            <a:ext cx="5439919" cy="31737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读取数据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('data\population.csv',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index_col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='Year')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data1 = data[['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Boys','Girls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']]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mean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np.mean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(data1,axis=0)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计算均值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np.std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(data1,axis=0)  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计算标准差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创建图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plt.figure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(6,2))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设置图片大小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plt.subplots_adjust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wspace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0.6)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设置两个图之间的纵向间隔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绘制均值的垂直和水平柱状图，标准差使用误差线来表示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ax1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fig.add_subplot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(1, 2, 1)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mean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kind='bar',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yerr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std,color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cadetblue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',title = 'Average of Births', rot=45)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ax2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fig.add_subplot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(1, 2, 2)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mean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kind='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barh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xerr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std,color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cadetblue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',title = 'Average of Births')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绘制复式柱状图和堆叠柱状图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data1.plot(kind='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bar',title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'Births of Boys &amp; Girls')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data1.plot(kind='bar', 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stacked=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,title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'Births of Boys &amp; Girls')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410E93B-C2E8-471D-8FE5-1DBB421192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2962" y="5307838"/>
            <a:ext cx="2837180" cy="1233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8B10ECD-1C11-47D9-93B0-FD2B7AADA7D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3623" y="2166398"/>
            <a:ext cx="2496820" cy="1941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7E2D9F-FD42-438C-AED1-1B0EDF4703F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53623" y="4583938"/>
            <a:ext cx="2562860" cy="1957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线形标注 2 12">
            <a:extLst>
              <a:ext uri="{FF2B5EF4-FFF2-40B4-BE49-F238E27FC236}">
                <a16:creationId xmlns:a16="http://schemas.microsoft.com/office/drawing/2014/main" id="{5C9F869F-31D5-4901-9121-019EB02F3D93}"/>
              </a:ext>
            </a:extLst>
          </p:cNvPr>
          <p:cNvSpPr/>
          <p:nvPr/>
        </p:nvSpPr>
        <p:spPr>
          <a:xfrm>
            <a:off x="4701540" y="5307838"/>
            <a:ext cx="1101852" cy="422402"/>
          </a:xfrm>
          <a:prstGeom prst="borderCallout2">
            <a:avLst>
              <a:gd name="adj1" fmla="val 20191"/>
              <a:gd name="adj2" fmla="val -1461"/>
              <a:gd name="adj3" fmla="val 22102"/>
              <a:gd name="adj4" fmla="val -28162"/>
              <a:gd name="adj5" fmla="val -128823"/>
              <a:gd name="adj6" fmla="val -131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堆叠柱状图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638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折线图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350" y="1534826"/>
            <a:ext cx="7810501" cy="164119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zh-CN" altLang="en-US" dirty="0"/>
              <a:t>用线条描述事物的发展变化及趋势</a:t>
            </a:r>
            <a:endParaRPr lang="en-US" altLang="zh-CN" dirty="0"/>
          </a:p>
          <a:p>
            <a:pPr lvl="1"/>
            <a:r>
              <a:rPr lang="zh-CN" altLang="en-US" dirty="0"/>
              <a:t>普通折线图：横、纵坐标轴上都使用算术刻度</a:t>
            </a:r>
            <a:endParaRPr lang="en-US" altLang="zh-CN" dirty="0"/>
          </a:p>
          <a:p>
            <a:pPr lvl="1"/>
            <a:r>
              <a:rPr lang="zh-CN" altLang="en-US" dirty="0"/>
              <a:t>半对数折线图：横、纵坐标分别使用算术刻度与对数刻度</a:t>
            </a:r>
            <a:endParaRPr lang="en-US" altLang="zh-CN" dirty="0"/>
          </a:p>
          <a:p>
            <a:pPr lvl="2"/>
            <a:r>
              <a:rPr lang="zh-CN" altLang="en-US" dirty="0"/>
              <a:t>比较的两种或多种事物的数据值域相差较大</a:t>
            </a:r>
            <a:endParaRPr lang="en-US" altLang="zh-CN" dirty="0"/>
          </a:p>
          <a:p>
            <a:pPr lvl="2"/>
            <a:r>
              <a:rPr lang="zh-CN" altLang="en-US" dirty="0"/>
              <a:t>指标“相对增长量”的变化关系</a:t>
            </a:r>
            <a:endParaRPr lang="en-US" altLang="zh-CN" dirty="0"/>
          </a:p>
          <a:p>
            <a:pPr lvl="2"/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71350" y="3176016"/>
            <a:ext cx="7394121" cy="585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GDP.csv</a:t>
            </a:r>
            <a:r>
              <a:rPr lang="zh-CN" altLang="en-US" dirty="0"/>
              <a:t>文件中读取数据，绘制国民经济生产总值</a:t>
            </a:r>
            <a:r>
              <a:rPr lang="en-US" altLang="zh-CN" dirty="0"/>
              <a:t>GDP</a:t>
            </a:r>
            <a:r>
              <a:rPr lang="zh-CN" altLang="en-US" dirty="0"/>
              <a:t>和居民人均可支配收入</a:t>
            </a:r>
            <a:r>
              <a:rPr lang="en-US" altLang="zh-CN" dirty="0"/>
              <a:t>Income</a:t>
            </a:r>
            <a:r>
              <a:rPr lang="zh-CN" altLang="en-US" dirty="0"/>
              <a:t>的折线图与半对数折现图</a:t>
            </a:r>
            <a:endParaRPr lang="en-US" altLang="zh-CN" dirty="0"/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5F3419E4-D225-49FC-834A-20F1CF37AB22}"/>
              </a:ext>
            </a:extLst>
          </p:cNvPr>
          <p:cNvSpPr txBox="1"/>
          <p:nvPr/>
        </p:nvSpPr>
        <p:spPr>
          <a:xfrm>
            <a:off x="781050" y="3814802"/>
            <a:ext cx="6180582" cy="1061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('GDP.csv',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index_col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'Year')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读取数据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绘制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GDP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Income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的折线图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(title='GDP &amp; Income',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LineWidth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=2,marker='o',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linestyle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='dashed', grid=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True,use_index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=True)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绘制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GDP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Income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的半对数折线图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logy=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,LineWidth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=2,marker='o',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linestyle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dashed',color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='G')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2CC0D8-BE12-4C55-99E1-94CD0EEF43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9901" y="5059788"/>
            <a:ext cx="2153285" cy="15963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968ED2-E46D-4042-AD1D-575F6D80BD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09951" y="5095983"/>
            <a:ext cx="2255520" cy="152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线形标注 2 12">
            <a:extLst>
              <a:ext uri="{FF2B5EF4-FFF2-40B4-BE49-F238E27FC236}">
                <a16:creationId xmlns:a16="http://schemas.microsoft.com/office/drawing/2014/main" id="{690BB62F-D2C9-49AB-B5CE-A2A95820F0FD}"/>
              </a:ext>
            </a:extLst>
          </p:cNvPr>
          <p:cNvSpPr/>
          <p:nvPr/>
        </p:nvSpPr>
        <p:spPr>
          <a:xfrm>
            <a:off x="3545914" y="5729097"/>
            <a:ext cx="1499723" cy="422402"/>
          </a:xfrm>
          <a:prstGeom prst="borderCallout2">
            <a:avLst>
              <a:gd name="adj1" fmla="val 64929"/>
              <a:gd name="adj2" fmla="val -2680"/>
              <a:gd name="adj3" fmla="val 89931"/>
              <a:gd name="adj4" fmla="val -31820"/>
              <a:gd name="adj5" fmla="val 154040"/>
              <a:gd name="adj6" fmla="val -73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无法反应</a:t>
            </a:r>
            <a:r>
              <a:rPr lang="en-US" altLang="zh-CN" sz="1400" dirty="0"/>
              <a:t>Income</a:t>
            </a:r>
            <a:r>
              <a:rPr lang="zh-CN" altLang="en-US" sz="1400" dirty="0"/>
              <a:t>的变化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2506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0" grpId="0"/>
      <p:bldP spid="7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直方图（</a:t>
            </a:r>
            <a:r>
              <a:rPr lang="en-US" altLang="zh-CN" dirty="0"/>
              <a:t>Histogram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6923859" cy="140690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描述总体的频数分布情况</a:t>
            </a:r>
            <a:endParaRPr lang="en-US" altLang="zh-CN" dirty="0"/>
          </a:p>
          <a:p>
            <a:pPr lvl="1"/>
            <a:r>
              <a:rPr lang="zh-CN" altLang="zh-CN" dirty="0"/>
              <a:t>将横坐标按区间个数等分</a:t>
            </a:r>
            <a:endParaRPr lang="en-US" altLang="zh-CN" dirty="0"/>
          </a:p>
          <a:p>
            <a:pPr lvl="1"/>
            <a:r>
              <a:rPr lang="zh-CN" altLang="zh-CN" dirty="0"/>
              <a:t>每个区间上长方形的高度表示该区间样本的频率，面积表示频数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2226B7-B1B1-473D-8469-67C6C8FC2499}"/>
              </a:ext>
            </a:extLst>
          </p:cNvPr>
          <p:cNvSpPr/>
          <p:nvPr/>
        </p:nvSpPr>
        <p:spPr>
          <a:xfrm>
            <a:off x="585978" y="3102864"/>
            <a:ext cx="4408836" cy="408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Series.plot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(kind=’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hist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’,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bins,normed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,...)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86A31FD-CA96-4E8E-9CC0-4EDB33976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37676"/>
              </p:ext>
            </p:extLst>
          </p:nvPr>
        </p:nvGraphicFramePr>
        <p:xfrm>
          <a:off x="1884426" y="3986785"/>
          <a:ext cx="3619500" cy="10065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6518">
                  <a:extLst>
                    <a:ext uri="{9D8B030D-6E8A-4147-A177-3AD203B41FA5}">
                      <a16:colId xmlns:a16="http://schemas.microsoft.com/office/drawing/2014/main" val="2857602321"/>
                    </a:ext>
                  </a:extLst>
                </a:gridCol>
                <a:gridCol w="2522982">
                  <a:extLst>
                    <a:ext uri="{9D8B030D-6E8A-4147-A177-3AD203B41FA5}">
                      <a16:colId xmlns:a16="http://schemas.microsoft.com/office/drawing/2014/main" val="3781381603"/>
                    </a:ext>
                  </a:extLst>
                </a:gridCol>
              </a:tblGrid>
              <a:tr h="3938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参数说明：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2945776"/>
                  </a:ext>
                </a:extLst>
              </a:tr>
              <a:tr h="306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bins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横坐标区间个数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989739"/>
                  </a:ext>
                </a:extLst>
              </a:tr>
              <a:tr h="306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normed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是否标准化直方图，默认值</a:t>
                      </a:r>
                      <a:r>
                        <a:rPr lang="en-US" sz="1050" dirty="0">
                          <a:effectLst/>
                        </a:rPr>
                        <a:t>False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0154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5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396734" cy="742442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4-9</a:t>
            </a:r>
            <a:r>
              <a:rPr lang="zh-CN" altLang="en-US" b="1" dirty="0"/>
              <a:t>：</a:t>
            </a:r>
            <a:r>
              <a:rPr lang="zh-CN" altLang="en-US" dirty="0"/>
              <a:t>从</a:t>
            </a:r>
            <a:r>
              <a:rPr lang="en-US" altLang="zh-CN" dirty="0"/>
              <a:t>student.csv</a:t>
            </a:r>
            <a:r>
              <a:rPr lang="zh-CN" altLang="en-US" dirty="0"/>
              <a:t>文件中读取学生信息，绘制身高分布直方图。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将身高</a:t>
            </a:r>
            <a:r>
              <a:rPr lang="en-US" altLang="zh-CN" dirty="0"/>
              <a:t>155~185</a:t>
            </a:r>
            <a:r>
              <a:rPr lang="zh-CN" altLang="en-US" dirty="0"/>
              <a:t>划分为</a:t>
            </a:r>
            <a:r>
              <a:rPr lang="en-US" altLang="zh-CN" dirty="0"/>
              <a:t>6</a:t>
            </a:r>
            <a:r>
              <a:rPr lang="zh-CN" altLang="en-US" dirty="0"/>
              <a:t>个区间</a:t>
            </a:r>
            <a:endParaRPr lang="en-US" altLang="zh-CN" dirty="0"/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CAE2AC36-6507-4E2D-9359-A7BDA1B711F9}"/>
              </a:ext>
            </a:extLst>
          </p:cNvPr>
          <p:cNvSpPr txBox="1"/>
          <p:nvPr/>
        </p:nvSpPr>
        <p:spPr>
          <a:xfrm>
            <a:off x="777811" y="2321799"/>
            <a:ext cx="7442073" cy="4154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('data\students.csv')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读文件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['Height'].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plot(kind='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hist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bins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=6,title='Students Height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Dstribution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6D2305-9788-4FD9-811A-FBE3E41EFA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6579" y="4011168"/>
            <a:ext cx="3058223" cy="18902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线形标注 2 12">
            <a:extLst>
              <a:ext uri="{FF2B5EF4-FFF2-40B4-BE49-F238E27FC236}">
                <a16:creationId xmlns:a16="http://schemas.microsoft.com/office/drawing/2014/main" id="{46EA4F81-94C8-41CF-8565-4EAE21C7CD30}"/>
              </a:ext>
            </a:extLst>
          </p:cNvPr>
          <p:cNvSpPr/>
          <p:nvPr/>
        </p:nvSpPr>
        <p:spPr>
          <a:xfrm>
            <a:off x="4897077" y="3504628"/>
            <a:ext cx="2994766" cy="1013079"/>
          </a:xfrm>
          <a:prstGeom prst="borderCallout2">
            <a:avLst>
              <a:gd name="adj1" fmla="val 64929"/>
              <a:gd name="adj2" fmla="val -2680"/>
              <a:gd name="adj3" fmla="val 89931"/>
              <a:gd name="adj4" fmla="val -31820"/>
              <a:gd name="adj5" fmla="val 154040"/>
              <a:gd name="adj6" fmla="val -73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分箱的数量与数据集大小和分布本身相关，通过改变分箱</a:t>
            </a:r>
            <a:r>
              <a:rPr lang="en-US" altLang="zh-CN" sz="1400" dirty="0"/>
              <a:t>bins</a:t>
            </a:r>
            <a:r>
              <a:rPr lang="zh-CN" altLang="en-US" sz="1400" dirty="0"/>
              <a:t>的数量，可以改变分布的离散化程度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120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密度图（</a:t>
            </a:r>
            <a:r>
              <a:rPr lang="en-US" altLang="zh-CN" dirty="0"/>
              <a:t>Kernel Density Estimate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158990" cy="141909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zh-CN" altLang="en-US" dirty="0"/>
              <a:t>基于样本数据拟合概率密度函数</a:t>
            </a:r>
            <a:endParaRPr lang="en-US" altLang="zh-CN" dirty="0"/>
          </a:p>
          <a:p>
            <a:pPr lvl="1"/>
            <a:r>
              <a:rPr lang="zh-CN" altLang="en-US" dirty="0"/>
              <a:t>采用平滑的峰值函数：核函数</a:t>
            </a:r>
            <a:endParaRPr lang="en-US" altLang="zh-CN" dirty="0"/>
          </a:p>
          <a:p>
            <a:pPr lvl="2"/>
            <a:r>
              <a:rPr lang="zh-CN" altLang="en-US" dirty="0"/>
              <a:t>常用高斯核</a:t>
            </a:r>
            <a:endParaRPr lang="en-US" altLang="zh-CN" dirty="0"/>
          </a:p>
          <a:p>
            <a:pPr lvl="1"/>
            <a:r>
              <a:rPr lang="zh-CN" altLang="en-US" dirty="0"/>
              <a:t>模拟真实的概率分布曲线</a:t>
            </a:r>
            <a:endParaRPr lang="en-US" altLang="zh-CN" dirty="0"/>
          </a:p>
          <a:p>
            <a:pPr lvl="1"/>
            <a:r>
              <a:rPr lang="zh-CN" altLang="en-US" dirty="0"/>
              <a:t>与直方图（标准化后）一起绘制，对比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A3096C-494E-442C-8AB7-26C3648B2747}"/>
              </a:ext>
            </a:extLst>
          </p:cNvPr>
          <p:cNvSpPr/>
          <p:nvPr/>
        </p:nvSpPr>
        <p:spPr>
          <a:xfrm>
            <a:off x="628650" y="3020555"/>
            <a:ext cx="3639201" cy="408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Series.plot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(kind=’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kde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’,style,...)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A6CA26A-DE92-4EFB-B866-A69AD84FC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53848"/>
              </p:ext>
            </p:extLst>
          </p:nvPr>
        </p:nvGraphicFramePr>
        <p:xfrm>
          <a:off x="1768602" y="3572333"/>
          <a:ext cx="3839718" cy="656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4494">
                  <a:extLst>
                    <a:ext uri="{9D8B030D-6E8A-4147-A177-3AD203B41FA5}">
                      <a16:colId xmlns:a16="http://schemas.microsoft.com/office/drawing/2014/main" val="1422466171"/>
                    </a:ext>
                  </a:extLst>
                </a:gridCol>
                <a:gridCol w="2825224">
                  <a:extLst>
                    <a:ext uri="{9D8B030D-6E8A-4147-A177-3AD203B41FA5}">
                      <a16:colId xmlns:a16="http://schemas.microsoft.com/office/drawing/2014/main" val="3235130062"/>
                    </a:ext>
                  </a:extLst>
                </a:gridCol>
              </a:tblGrid>
              <a:tr h="33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参数说明：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8354623"/>
                  </a:ext>
                </a:extLst>
              </a:tr>
              <a:tr h="2613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style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风格字符串，包括颜色和线型，如‘</a:t>
                      </a:r>
                      <a:r>
                        <a:rPr lang="en-US" sz="1050" dirty="0" err="1">
                          <a:effectLst/>
                        </a:rPr>
                        <a:t>ko</a:t>
                      </a:r>
                      <a:r>
                        <a:rPr lang="zh-CN" sz="1050" dirty="0">
                          <a:effectLst/>
                        </a:rPr>
                        <a:t>—’</a:t>
                      </a:r>
                      <a:r>
                        <a:rPr lang="en-US" sz="1050" dirty="0">
                          <a:effectLst/>
                        </a:rPr>
                        <a:t>,</a:t>
                      </a:r>
                      <a:r>
                        <a:rPr lang="zh-CN" sz="1050" dirty="0">
                          <a:effectLst/>
                        </a:rPr>
                        <a:t>‘</a:t>
                      </a:r>
                      <a:r>
                        <a:rPr lang="en-US" sz="1050" dirty="0">
                          <a:effectLst/>
                        </a:rPr>
                        <a:t>r-</a:t>
                      </a:r>
                      <a:r>
                        <a:rPr lang="zh-CN" sz="1050" dirty="0">
                          <a:effectLst/>
                        </a:rPr>
                        <a:t>’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8953460"/>
                  </a:ext>
                </a:extLst>
              </a:tr>
            </a:tbl>
          </a:graphicData>
        </a:graphic>
      </p:graphicFrame>
      <p:sp>
        <p:nvSpPr>
          <p:cNvPr id="9" name="文本框 7">
            <a:extLst>
              <a:ext uri="{FF2B5EF4-FFF2-40B4-BE49-F238E27FC236}">
                <a16:creationId xmlns:a16="http://schemas.microsoft.com/office/drawing/2014/main" id="{410B88E1-5DF7-4AD8-BB16-1A456767EB64}"/>
              </a:ext>
            </a:extLst>
          </p:cNvPr>
          <p:cNvSpPr txBox="1"/>
          <p:nvPr/>
        </p:nvSpPr>
        <p:spPr>
          <a:xfrm>
            <a:off x="836295" y="4981258"/>
            <a:ext cx="5369434" cy="9002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['Height'].plot(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kind='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hist',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bins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=6,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normed=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,title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='Students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Height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Dstribution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['Height'].plot(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kind='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kde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title='Students Height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Dstribution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xlim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=[155,185],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style =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'k--'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绘制密度图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D1267B-CF4A-43DE-B636-21D8BA99A8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22467" y="3242946"/>
            <a:ext cx="2366010" cy="1546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7801D59-59FF-43CB-AF66-B2C3AF042449}"/>
              </a:ext>
            </a:extLst>
          </p:cNvPr>
          <p:cNvSpPr/>
          <p:nvPr/>
        </p:nvSpPr>
        <p:spPr>
          <a:xfrm>
            <a:off x="755523" y="4515883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在例</a:t>
            </a:r>
            <a:r>
              <a:rPr lang="en-US" altLang="zh-CN" dirty="0"/>
              <a:t>4-9</a:t>
            </a:r>
            <a:r>
              <a:rPr lang="zh-CN" altLang="en-US" dirty="0"/>
              <a:t>基础上，增加密度图</a:t>
            </a:r>
          </a:p>
        </p:txBody>
      </p:sp>
    </p:spTree>
    <p:extLst>
      <p:ext uri="{BB962C8B-B14F-4D97-AF65-F5344CB8AC3E}">
        <p14:creationId xmlns:p14="http://schemas.microsoft.com/office/powerpoint/2010/main" val="417141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9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饼图（</a:t>
            </a:r>
            <a:r>
              <a:rPr lang="en-US" altLang="zh-CN" dirty="0"/>
              <a:t>Pie Chart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629253" cy="108991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zh-CN" altLang="en-US" dirty="0"/>
              <a:t>描述总体的样本值构成比</a:t>
            </a:r>
            <a:endParaRPr lang="en-US" altLang="zh-CN" dirty="0"/>
          </a:p>
          <a:p>
            <a:pPr lvl="1"/>
            <a:r>
              <a:rPr lang="zh-CN" altLang="en-US" dirty="0"/>
              <a:t>扇形图</a:t>
            </a:r>
            <a:endParaRPr lang="en-US" altLang="zh-CN" dirty="0"/>
          </a:p>
          <a:p>
            <a:pPr lvl="1"/>
            <a:r>
              <a:rPr lang="zh-CN" altLang="en-US" dirty="0"/>
              <a:t>反映部分与部分、部分与整体之间的数量关系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D43409-7D6A-425D-B6D1-8C7335A333C2}"/>
              </a:ext>
            </a:extLst>
          </p:cNvPr>
          <p:cNvSpPr/>
          <p:nvPr/>
        </p:nvSpPr>
        <p:spPr>
          <a:xfrm>
            <a:off x="704850" y="2613134"/>
            <a:ext cx="7116318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Series.plot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 kind='pie',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explode,shadow,startangle,autopct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,...)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B44F18-96CB-4C30-8B02-430BEC31F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11222"/>
              </p:ext>
            </p:extLst>
          </p:nvPr>
        </p:nvGraphicFramePr>
        <p:xfrm>
          <a:off x="1690878" y="3247131"/>
          <a:ext cx="5144262" cy="1576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2721">
                  <a:extLst>
                    <a:ext uri="{9D8B030D-6E8A-4147-A177-3AD203B41FA5}">
                      <a16:colId xmlns:a16="http://schemas.microsoft.com/office/drawing/2014/main" val="152507580"/>
                    </a:ext>
                  </a:extLst>
                </a:gridCol>
                <a:gridCol w="4191541">
                  <a:extLst>
                    <a:ext uri="{9D8B030D-6E8A-4147-A177-3AD203B41FA5}">
                      <a16:colId xmlns:a16="http://schemas.microsoft.com/office/drawing/2014/main" val="132340178"/>
                    </a:ext>
                  </a:extLst>
                </a:gridCol>
              </a:tblGrid>
              <a:tr h="322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参数说明：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9442083"/>
                  </a:ext>
                </a:extLst>
              </a:tr>
              <a:tr h="250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explode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列表，表示各扇形块离开中心的距离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375067"/>
                  </a:ext>
                </a:extLst>
              </a:tr>
              <a:tr h="250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shadow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扇形块是否有阴影，默认</a:t>
                      </a:r>
                      <a:r>
                        <a:rPr lang="en-US" sz="1050">
                          <a:effectLst/>
                        </a:rPr>
                        <a:t>False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3733416"/>
                  </a:ext>
                </a:extLst>
              </a:tr>
              <a:tr h="250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startangle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起始绘制角度，默认从</a:t>
                      </a:r>
                      <a:r>
                        <a:rPr lang="en-US" sz="1050">
                          <a:effectLst/>
                        </a:rPr>
                        <a:t>x</a:t>
                      </a:r>
                      <a:r>
                        <a:rPr lang="zh-CN" sz="1050">
                          <a:effectLst/>
                        </a:rPr>
                        <a:t>轴正方向逆时针开始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5691143"/>
                  </a:ext>
                </a:extLst>
              </a:tr>
              <a:tr h="5016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autopct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百分比格式，可用</a:t>
                      </a:r>
                      <a:r>
                        <a:rPr lang="en-US" sz="1050" dirty="0">
                          <a:effectLst/>
                        </a:rPr>
                        <a:t>format</a:t>
                      </a:r>
                      <a:r>
                        <a:rPr lang="zh-CN" sz="1050" dirty="0">
                          <a:effectLst/>
                        </a:rPr>
                        <a:t>字符串或者</a:t>
                      </a:r>
                      <a:r>
                        <a:rPr lang="en-US" sz="1050" dirty="0">
                          <a:effectLst/>
                        </a:rPr>
                        <a:t>format function</a:t>
                      </a:r>
                      <a:r>
                        <a:rPr lang="zh-CN" sz="1050" dirty="0">
                          <a:effectLst/>
                        </a:rPr>
                        <a:t>，</a:t>
                      </a: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 '%1.1f%%'</a:t>
                      </a:r>
                      <a:r>
                        <a:rPr lang="zh-CN" sz="1050" dirty="0">
                          <a:effectLst/>
                        </a:rPr>
                        <a:t>指小数点前后各</a:t>
                      </a:r>
                      <a:r>
                        <a:rPr lang="en-US" sz="1050" dirty="0">
                          <a:effectLst/>
                        </a:rPr>
                        <a:t>1</a:t>
                      </a:r>
                      <a:r>
                        <a:rPr lang="zh-CN" sz="1050" dirty="0">
                          <a:effectLst/>
                        </a:rPr>
                        <a:t>位</a:t>
                      </a:r>
                      <a:r>
                        <a:rPr lang="en-US" sz="1050" dirty="0">
                          <a:effectLst/>
                        </a:rPr>
                        <a:t>(</a:t>
                      </a:r>
                      <a:r>
                        <a:rPr lang="zh-CN" sz="1050" dirty="0">
                          <a:effectLst/>
                        </a:rPr>
                        <a:t>不足空格补齐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6798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27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饼图绘制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652766" cy="369332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4-10</a:t>
            </a:r>
            <a:r>
              <a:rPr lang="zh-CN" altLang="en-US" dirty="0"/>
              <a:t>：从</a:t>
            </a:r>
            <a:r>
              <a:rPr lang="en-US" altLang="zh-CN" dirty="0"/>
              <a:t>advertising.csv</a:t>
            </a:r>
            <a:r>
              <a:rPr lang="zh-CN" altLang="en-US" dirty="0"/>
              <a:t>中读取营销数据，绘制各类广告投入占比的饼图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CEC9B5-D6FC-4D24-8023-1D76B614E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52517"/>
              </p:ext>
            </p:extLst>
          </p:nvPr>
        </p:nvGraphicFramePr>
        <p:xfrm>
          <a:off x="2497836" y="2073434"/>
          <a:ext cx="3555492" cy="84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910">
                  <a:extLst>
                    <a:ext uri="{9D8B030D-6E8A-4147-A177-3AD203B41FA5}">
                      <a16:colId xmlns:a16="http://schemas.microsoft.com/office/drawing/2014/main" val="1159916460"/>
                    </a:ext>
                  </a:extLst>
                </a:gridCol>
                <a:gridCol w="740442">
                  <a:extLst>
                    <a:ext uri="{9D8B030D-6E8A-4147-A177-3AD203B41FA5}">
                      <a16:colId xmlns:a16="http://schemas.microsoft.com/office/drawing/2014/main" val="537748048"/>
                    </a:ext>
                  </a:extLst>
                </a:gridCol>
                <a:gridCol w="740442">
                  <a:extLst>
                    <a:ext uri="{9D8B030D-6E8A-4147-A177-3AD203B41FA5}">
                      <a16:colId xmlns:a16="http://schemas.microsoft.com/office/drawing/2014/main" val="2493571474"/>
                    </a:ext>
                  </a:extLst>
                </a:gridCol>
                <a:gridCol w="987256">
                  <a:extLst>
                    <a:ext uri="{9D8B030D-6E8A-4147-A177-3AD203B41FA5}">
                      <a16:colId xmlns:a16="http://schemas.microsoft.com/office/drawing/2014/main" val="412183736"/>
                    </a:ext>
                  </a:extLst>
                </a:gridCol>
                <a:gridCol w="740442">
                  <a:extLst>
                    <a:ext uri="{9D8B030D-6E8A-4147-A177-3AD203B41FA5}">
                      <a16:colId xmlns:a16="http://schemas.microsoft.com/office/drawing/2014/main" val="1425007733"/>
                    </a:ext>
                  </a:extLst>
                </a:gridCol>
              </a:tblGrid>
              <a:tr h="2101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TV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Weibo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WeChat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Sales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1987638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230.1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37.8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69.2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22.1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1342523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44.5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39.3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45.1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10.4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7346027"/>
                  </a:ext>
                </a:extLst>
              </a:tr>
              <a:tr h="21011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17.2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45.9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69.3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9.3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711795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453C904-FEB3-4521-9346-DAE1138337AF}"/>
              </a:ext>
            </a:extLst>
          </p:cNvPr>
          <p:cNvSpPr/>
          <p:nvPr/>
        </p:nvSpPr>
        <p:spPr>
          <a:xfrm>
            <a:off x="780288" y="3244334"/>
            <a:ext cx="5955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计算各类渠道的广告总投入，绘制饼图表示各类广告占比</a:t>
            </a:r>
            <a:endParaRPr lang="zh-CN" altLang="en-US" dirty="0"/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F83653CB-E5D2-48DB-9537-114C05990BD9}"/>
              </a:ext>
            </a:extLst>
          </p:cNvPr>
          <p:cNvSpPr txBox="1"/>
          <p:nvPr/>
        </p:nvSpPr>
        <p:spPr>
          <a:xfrm>
            <a:off x="885063" y="3944110"/>
            <a:ext cx="5015865" cy="15465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准备数据，计算各类广告投入费用总和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('data/advertising.csv')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piedata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data[['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TV','Weibo','WeChat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']]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datasum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piedata.sum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 </a:t>
            </a:r>
            <a:endParaRPr lang="zh-CN" sz="1200" b="1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绘制饼图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datasum.plot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 kind='pie',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=(6,6), title='Advertising Expenditure',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=14,             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explode=[0,0.2,0],shadow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startangle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=60, 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autopct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='%1.1f%%')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43011F-F5DB-4844-BD96-698BFDD4EA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61557" y="3986720"/>
            <a:ext cx="2053590" cy="169481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992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>
            <a:extLst>
              <a:ext uri="{FF2B5EF4-FFF2-40B4-BE49-F238E27FC236}">
                <a16:creationId xmlns:a16="http://schemas.microsoft.com/office/drawing/2014/main" id="{B0432578-94DB-4D88-BC0A-5098922881B5}"/>
              </a:ext>
            </a:extLst>
          </p:cNvPr>
          <p:cNvSpPr txBox="1"/>
          <p:nvPr/>
        </p:nvSpPr>
        <p:spPr>
          <a:xfrm>
            <a:off x="476935" y="59237"/>
            <a:ext cx="7216522" cy="4154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title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='2010~2016 GDP',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LineWidth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=2, 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marker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='o',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linestyle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dashed',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color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='r', 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grid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True,alpha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=0.9,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use_index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yticks</a:t>
            </a:r>
            <a:r>
              <a:rPr lang="en-US" altLang="zh-CN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[35,40,45,50,55,60,65,70,75]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BBEC73C-5126-4C6B-BC4D-326F610EFD5B}"/>
              </a:ext>
            </a:extLst>
          </p:cNvPr>
          <p:cNvSpPr/>
          <p:nvPr/>
        </p:nvSpPr>
        <p:spPr>
          <a:xfrm>
            <a:off x="2940231" y="1200741"/>
            <a:ext cx="969264" cy="174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58FDD9-4529-4BAD-8153-B3197C45E2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825" y="475044"/>
            <a:ext cx="2284741" cy="157447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E63996-2580-444B-B57B-68DC47F725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54550" y="587617"/>
            <a:ext cx="2796293" cy="1574782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898074C-1A8B-4B75-BE6E-D8C02300A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50375"/>
              </p:ext>
            </p:extLst>
          </p:nvPr>
        </p:nvGraphicFramePr>
        <p:xfrm>
          <a:off x="476935" y="2275281"/>
          <a:ext cx="6865120" cy="4236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2404">
                  <a:extLst>
                    <a:ext uri="{9D8B030D-6E8A-4147-A177-3AD203B41FA5}">
                      <a16:colId xmlns:a16="http://schemas.microsoft.com/office/drawing/2014/main" val="2577049610"/>
                    </a:ext>
                  </a:extLst>
                </a:gridCol>
                <a:gridCol w="5582716">
                  <a:extLst>
                    <a:ext uri="{9D8B030D-6E8A-4147-A177-3AD203B41FA5}">
                      <a16:colId xmlns:a16="http://schemas.microsoft.com/office/drawing/2014/main" val="1871785243"/>
                    </a:ext>
                  </a:extLst>
                </a:gridCol>
              </a:tblGrid>
              <a:tr h="12058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>
                          <a:effectLst/>
                        </a:rPr>
                        <a:t>参</a:t>
                      </a:r>
                      <a:r>
                        <a:rPr lang="en-US" sz="750" kern="100">
                          <a:effectLst/>
                        </a:rPr>
                        <a:t>  </a:t>
                      </a:r>
                      <a:r>
                        <a:rPr lang="zh-CN" sz="750" kern="100">
                          <a:effectLst/>
                        </a:rPr>
                        <a:t>数</a:t>
                      </a:r>
                      <a:r>
                        <a:rPr lang="en-US" sz="750" kern="100">
                          <a:effectLst/>
                        </a:rPr>
                        <a:t>  </a:t>
                      </a:r>
                      <a:r>
                        <a:rPr lang="zh-CN" sz="750" kern="100">
                          <a:effectLst/>
                        </a:rPr>
                        <a:t>名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>
                          <a:effectLst/>
                        </a:rPr>
                        <a:t>说</a:t>
                      </a:r>
                      <a:r>
                        <a:rPr lang="en-US" sz="750" kern="100">
                          <a:effectLst/>
                        </a:rPr>
                        <a:t>    </a:t>
                      </a:r>
                      <a:r>
                        <a:rPr lang="zh-CN" sz="750" kern="100">
                          <a:effectLst/>
                        </a:rPr>
                        <a:t>明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0569525"/>
                  </a:ext>
                </a:extLst>
              </a:tr>
              <a:tr h="12422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x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x</a:t>
                      </a:r>
                      <a:r>
                        <a:rPr lang="zh-CN" sz="750" kern="100">
                          <a:effectLst/>
                        </a:rPr>
                        <a:t>轴数据，默认值为</a:t>
                      </a:r>
                      <a:r>
                        <a:rPr lang="en-US" sz="750" kern="100">
                          <a:effectLst/>
                        </a:rPr>
                        <a:t>None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1777956"/>
                  </a:ext>
                </a:extLst>
              </a:tr>
              <a:tr h="12422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y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y</a:t>
                      </a:r>
                      <a:r>
                        <a:rPr lang="zh-CN" sz="750" kern="100">
                          <a:effectLst/>
                        </a:rPr>
                        <a:t>轴数据，默认值为</a:t>
                      </a:r>
                      <a:r>
                        <a:rPr lang="en-US" sz="750" kern="100">
                          <a:effectLst/>
                        </a:rPr>
                        <a:t>None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8041286"/>
                  </a:ext>
                </a:extLst>
              </a:tr>
              <a:tr h="148967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kind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绘图类型。</a:t>
                      </a:r>
                      <a:r>
                        <a:rPr lang="en-US" sz="750" kern="100" dirty="0">
                          <a:effectLst/>
                        </a:rPr>
                        <a:t>'line'</a:t>
                      </a:r>
                      <a:r>
                        <a:rPr lang="zh-CN" sz="750" kern="100" dirty="0">
                          <a:effectLst/>
                        </a:rPr>
                        <a:t>：折线图，默认值；</a:t>
                      </a:r>
                      <a:r>
                        <a:rPr lang="en-US" sz="750" kern="100" dirty="0">
                          <a:effectLst/>
                        </a:rPr>
                        <a:t>'bar'</a:t>
                      </a:r>
                      <a:r>
                        <a:rPr lang="zh-CN" sz="750" kern="100" dirty="0">
                          <a:effectLst/>
                        </a:rPr>
                        <a:t>：垂直柱状图；</a:t>
                      </a:r>
                      <a:r>
                        <a:rPr lang="en-US" sz="750" kern="100" dirty="0">
                          <a:effectLst/>
                        </a:rPr>
                        <a:t>'</a:t>
                      </a:r>
                      <a:r>
                        <a:rPr lang="en-US" sz="750" kern="100" dirty="0" err="1">
                          <a:effectLst/>
                        </a:rPr>
                        <a:t>barh</a:t>
                      </a:r>
                      <a:r>
                        <a:rPr lang="en-US" sz="750" kern="100" dirty="0">
                          <a:effectLst/>
                        </a:rPr>
                        <a:t>'</a:t>
                      </a:r>
                      <a:r>
                        <a:rPr lang="zh-CN" sz="750" kern="100" dirty="0">
                          <a:effectLst/>
                        </a:rPr>
                        <a:t>：水平柱状图；</a:t>
                      </a:r>
                      <a:r>
                        <a:rPr lang="en-US" sz="750" kern="100" dirty="0">
                          <a:effectLst/>
                        </a:rPr>
                        <a:t>'hist'</a:t>
                      </a:r>
                      <a:r>
                        <a:rPr lang="zh-CN" sz="750" kern="100" dirty="0">
                          <a:effectLst/>
                        </a:rPr>
                        <a:t>：直方图；</a:t>
                      </a:r>
                      <a:r>
                        <a:rPr lang="en-US" sz="750" kern="100" dirty="0">
                          <a:effectLst/>
                        </a:rPr>
                        <a:t>'box'</a:t>
                      </a:r>
                      <a:r>
                        <a:rPr lang="zh-CN" sz="750" kern="100" dirty="0">
                          <a:effectLst/>
                        </a:rPr>
                        <a:t>：箱形图；</a:t>
                      </a:r>
                      <a:r>
                        <a:rPr lang="en-US" sz="750" kern="100" dirty="0">
                          <a:effectLst/>
                        </a:rPr>
                        <a:t>'</a:t>
                      </a:r>
                      <a:r>
                        <a:rPr lang="en-US" sz="750" kern="100" dirty="0" err="1">
                          <a:effectLst/>
                        </a:rPr>
                        <a:t>kde</a:t>
                      </a:r>
                      <a:r>
                        <a:rPr lang="en-US" sz="750" kern="100" dirty="0">
                          <a:effectLst/>
                        </a:rPr>
                        <a:t>'</a:t>
                      </a:r>
                      <a:r>
                        <a:rPr lang="zh-CN" sz="750" kern="100" dirty="0">
                          <a:effectLst/>
                        </a:rPr>
                        <a:t>：</a:t>
                      </a:r>
                      <a:r>
                        <a:rPr lang="en-US" sz="750" kern="100" dirty="0">
                          <a:effectLst/>
                        </a:rPr>
                        <a:t>Kernel</a:t>
                      </a:r>
                      <a:r>
                        <a:rPr lang="zh-CN" sz="750" kern="100" dirty="0">
                          <a:effectLst/>
                        </a:rPr>
                        <a:t>核密度估计图；</a:t>
                      </a:r>
                      <a:r>
                        <a:rPr lang="en-US" sz="750" kern="100" dirty="0">
                          <a:effectLst/>
                        </a:rPr>
                        <a:t>'density'</a:t>
                      </a:r>
                      <a:r>
                        <a:rPr lang="zh-CN" sz="750" kern="100" dirty="0">
                          <a:effectLst/>
                        </a:rPr>
                        <a:t>与</a:t>
                      </a:r>
                      <a:r>
                        <a:rPr lang="en-US" sz="750" kern="100" dirty="0" err="1">
                          <a:effectLst/>
                        </a:rPr>
                        <a:t>kde</a:t>
                      </a:r>
                      <a:r>
                        <a:rPr lang="zh-CN" sz="750" kern="100" dirty="0">
                          <a:effectLst/>
                        </a:rPr>
                        <a:t>相同；</a:t>
                      </a:r>
                      <a:r>
                        <a:rPr lang="en-US" sz="750" kern="100" dirty="0">
                          <a:effectLst/>
                        </a:rPr>
                        <a:t>'pie'</a:t>
                      </a:r>
                      <a:r>
                        <a:rPr lang="zh-CN" sz="750" kern="100" dirty="0">
                          <a:effectLst/>
                        </a:rPr>
                        <a:t>：饼图；</a:t>
                      </a:r>
                      <a:r>
                        <a:rPr lang="en-US" sz="750" kern="100" dirty="0">
                          <a:effectLst/>
                        </a:rPr>
                        <a:t>'scatter'</a:t>
                      </a:r>
                      <a:r>
                        <a:rPr lang="zh-CN" sz="750" kern="100" dirty="0">
                          <a:effectLst/>
                        </a:rPr>
                        <a:t>：散点图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50199"/>
                  </a:ext>
                </a:extLst>
              </a:tr>
              <a:tr h="12422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title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图形标题，字符串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8004408"/>
                  </a:ext>
                </a:extLst>
              </a:tr>
              <a:tr h="256139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color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>
                          <a:effectLst/>
                        </a:rPr>
                        <a:t>画笔颜色。用颜色缩写，如</a:t>
                      </a:r>
                      <a:r>
                        <a:rPr lang="en-US" sz="750" kern="100">
                          <a:effectLst/>
                        </a:rPr>
                        <a:t>'r'</a:t>
                      </a:r>
                      <a:r>
                        <a:rPr lang="zh-CN" sz="750" kern="100">
                          <a:effectLst/>
                        </a:rPr>
                        <a:t>、</a:t>
                      </a:r>
                      <a:r>
                        <a:rPr lang="en-US" sz="750" kern="100">
                          <a:effectLst/>
                        </a:rPr>
                        <a:t>'b'</a:t>
                      </a:r>
                      <a:r>
                        <a:rPr lang="zh-CN" sz="750" kern="100">
                          <a:effectLst/>
                        </a:rPr>
                        <a:t>，或者</a:t>
                      </a:r>
                      <a:r>
                        <a:rPr lang="en-US" sz="750" kern="100">
                          <a:effectLst/>
                        </a:rPr>
                        <a:t>RGB</a:t>
                      </a:r>
                      <a:r>
                        <a:rPr lang="zh-CN" sz="750" kern="100">
                          <a:effectLst/>
                        </a:rPr>
                        <a:t>值，如</a:t>
                      </a:r>
                      <a:r>
                        <a:rPr lang="en-US" sz="750" kern="100">
                          <a:effectLst/>
                        </a:rPr>
                        <a:t>'#CECECE'</a:t>
                      </a:r>
                      <a:r>
                        <a:rPr lang="zh-CN" sz="750" kern="100">
                          <a:effectLst/>
                        </a:rPr>
                        <a:t>。主要颜色缩写：</a:t>
                      </a:r>
                      <a:r>
                        <a:rPr lang="en-US" sz="750" kern="100">
                          <a:effectLst/>
                        </a:rPr>
                        <a:t>'b'</a:t>
                      </a:r>
                      <a:r>
                        <a:rPr lang="zh-CN" sz="750" kern="100">
                          <a:effectLst/>
                        </a:rPr>
                        <a:t>：</a:t>
                      </a:r>
                      <a:r>
                        <a:rPr lang="en-US" sz="750" kern="100">
                          <a:effectLst/>
                        </a:rPr>
                        <a:t>blue</a:t>
                      </a:r>
                      <a:r>
                        <a:rPr lang="zh-CN" sz="750" kern="100">
                          <a:effectLst/>
                        </a:rPr>
                        <a:t>、</a:t>
                      </a:r>
                      <a:r>
                        <a:rPr lang="en-US" sz="750" kern="100">
                          <a:effectLst/>
                        </a:rPr>
                        <a:t>'c'</a:t>
                      </a:r>
                      <a:r>
                        <a:rPr lang="zh-CN" sz="750" kern="100">
                          <a:effectLst/>
                        </a:rPr>
                        <a:t>：</a:t>
                      </a:r>
                      <a:r>
                        <a:rPr lang="en-US" sz="750" kern="100">
                          <a:effectLst/>
                        </a:rPr>
                        <a:t>cyan</a:t>
                      </a:r>
                      <a:r>
                        <a:rPr lang="zh-CN" sz="750" kern="100">
                          <a:effectLst/>
                        </a:rPr>
                        <a:t>、</a:t>
                      </a:r>
                      <a:r>
                        <a:rPr lang="en-US" sz="750" kern="100">
                          <a:effectLst/>
                        </a:rPr>
                        <a:t>'g'</a:t>
                      </a:r>
                      <a:r>
                        <a:rPr lang="zh-CN" sz="750" kern="100">
                          <a:effectLst/>
                        </a:rPr>
                        <a:t>：</a:t>
                      </a:r>
                      <a:r>
                        <a:rPr lang="en-US" sz="750" kern="100">
                          <a:effectLst/>
                        </a:rPr>
                        <a:t>green</a:t>
                      </a:r>
                      <a:r>
                        <a:rPr lang="zh-CN" sz="750" kern="100">
                          <a:effectLst/>
                        </a:rPr>
                        <a:t>、</a:t>
                      </a:r>
                      <a:r>
                        <a:rPr lang="en-US" sz="750" kern="100">
                          <a:effectLst/>
                        </a:rPr>
                        <a:t>'k'</a:t>
                      </a:r>
                      <a:r>
                        <a:rPr lang="zh-CN" sz="750" kern="100">
                          <a:effectLst/>
                        </a:rPr>
                        <a:t>：</a:t>
                      </a:r>
                      <a:r>
                        <a:rPr lang="en-US" sz="750" kern="100">
                          <a:effectLst/>
                        </a:rPr>
                        <a:t>black</a:t>
                      </a:r>
                      <a:r>
                        <a:rPr lang="zh-CN" sz="750" kern="100">
                          <a:effectLst/>
                        </a:rPr>
                        <a:t>、</a:t>
                      </a:r>
                      <a:r>
                        <a:rPr lang="en-US" sz="750" kern="100">
                          <a:effectLst/>
                        </a:rPr>
                        <a:t>'m'</a:t>
                      </a:r>
                      <a:r>
                        <a:rPr lang="zh-CN" sz="750" kern="100">
                          <a:effectLst/>
                        </a:rPr>
                        <a:t>：</a:t>
                      </a:r>
                      <a:r>
                        <a:rPr lang="en-US" sz="750" kern="100">
                          <a:effectLst/>
                        </a:rPr>
                        <a:t>magenta</a:t>
                      </a:r>
                      <a:r>
                        <a:rPr lang="zh-CN" sz="750" kern="100">
                          <a:effectLst/>
                        </a:rPr>
                        <a:t>、</a:t>
                      </a:r>
                      <a:r>
                        <a:rPr lang="en-US" sz="750" kern="100">
                          <a:effectLst/>
                        </a:rPr>
                        <a:t>'r'</a:t>
                      </a:r>
                      <a:r>
                        <a:rPr lang="zh-CN" sz="750" kern="100">
                          <a:effectLst/>
                        </a:rPr>
                        <a:t>：</a:t>
                      </a:r>
                      <a:r>
                        <a:rPr lang="en-US" sz="750" kern="100">
                          <a:effectLst/>
                        </a:rPr>
                        <a:t>red</a:t>
                      </a:r>
                      <a:r>
                        <a:rPr lang="zh-CN" sz="750" kern="100">
                          <a:effectLst/>
                        </a:rPr>
                        <a:t>、</a:t>
                      </a:r>
                      <a:r>
                        <a:rPr lang="en-US" sz="750" kern="100">
                          <a:effectLst/>
                        </a:rPr>
                        <a:t>'w'</a:t>
                      </a:r>
                      <a:r>
                        <a:rPr lang="zh-CN" sz="750" kern="100">
                          <a:effectLst/>
                        </a:rPr>
                        <a:t>：</a:t>
                      </a:r>
                      <a:r>
                        <a:rPr lang="en-US" sz="750" kern="100">
                          <a:effectLst/>
                        </a:rPr>
                        <a:t>white</a:t>
                      </a:r>
                      <a:r>
                        <a:rPr lang="zh-CN" sz="750" kern="100">
                          <a:effectLst/>
                        </a:rPr>
                        <a:t>、</a:t>
                      </a:r>
                      <a:r>
                        <a:rPr lang="en-US" sz="750" kern="100">
                          <a:effectLst/>
                        </a:rPr>
                        <a:t>'y'</a:t>
                      </a:r>
                      <a:r>
                        <a:rPr lang="zh-CN" sz="750" kern="100">
                          <a:effectLst/>
                        </a:rPr>
                        <a:t>：</a:t>
                      </a:r>
                      <a:r>
                        <a:rPr lang="en-US" sz="750" kern="100">
                          <a:effectLst/>
                        </a:rPr>
                        <a:t>yellow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6409054"/>
                  </a:ext>
                </a:extLst>
              </a:tr>
              <a:tr h="12422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grid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图形是否有网格，默认值为</a:t>
                      </a:r>
                      <a:r>
                        <a:rPr lang="en-US" sz="750" kern="100" dirty="0">
                          <a:effectLst/>
                        </a:rPr>
                        <a:t>None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3467293"/>
                  </a:ext>
                </a:extLst>
              </a:tr>
              <a:tr h="12422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fontsize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坐标轴（包括</a:t>
                      </a:r>
                      <a:r>
                        <a:rPr lang="en-US" sz="750" kern="100" dirty="0">
                          <a:effectLst/>
                        </a:rPr>
                        <a:t>x</a:t>
                      </a:r>
                      <a:r>
                        <a:rPr lang="zh-CN" sz="750" kern="100" dirty="0">
                          <a:effectLst/>
                        </a:rPr>
                        <a:t>轴和</a:t>
                      </a:r>
                      <a:r>
                        <a:rPr lang="en-US" sz="750" kern="100" dirty="0">
                          <a:effectLst/>
                        </a:rPr>
                        <a:t>y</a:t>
                      </a:r>
                      <a:r>
                        <a:rPr lang="zh-CN" sz="750" kern="100" dirty="0">
                          <a:effectLst/>
                        </a:rPr>
                        <a:t>轴）刻度的字体大小。整数，默认值为</a:t>
                      </a:r>
                      <a:r>
                        <a:rPr lang="en-US" sz="750" kern="100" dirty="0">
                          <a:effectLst/>
                        </a:rPr>
                        <a:t>None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7092460"/>
                  </a:ext>
                </a:extLst>
              </a:tr>
              <a:tr h="12422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alpha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图表的透明度，值为</a:t>
                      </a:r>
                      <a:r>
                        <a:rPr lang="en-US" sz="750" kern="100" dirty="0">
                          <a:effectLst/>
                        </a:rPr>
                        <a:t>0</a:t>
                      </a:r>
                      <a:r>
                        <a:rPr lang="zh-CN" sz="750" kern="100" dirty="0">
                          <a:effectLst/>
                        </a:rPr>
                        <a:t>～</a:t>
                      </a:r>
                      <a:r>
                        <a:rPr lang="en-US" sz="750" kern="100" dirty="0">
                          <a:effectLst/>
                        </a:rPr>
                        <a:t>1</a:t>
                      </a:r>
                      <a:r>
                        <a:rPr lang="zh-CN" sz="750" kern="100" dirty="0">
                          <a:effectLst/>
                        </a:rPr>
                        <a:t>，值越大颜色越深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8173749"/>
                  </a:ext>
                </a:extLst>
              </a:tr>
              <a:tr h="12422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use_index 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>
                          <a:effectLst/>
                        </a:rPr>
                        <a:t>默认为</a:t>
                      </a:r>
                      <a:r>
                        <a:rPr lang="en-US" sz="750" kern="100">
                          <a:effectLst/>
                        </a:rPr>
                        <a:t>True</a:t>
                      </a:r>
                      <a:r>
                        <a:rPr lang="zh-CN" sz="750" kern="100">
                          <a:effectLst/>
                        </a:rPr>
                        <a:t>，用索引作为</a:t>
                      </a:r>
                      <a:r>
                        <a:rPr lang="en-US" sz="750" kern="100">
                          <a:effectLst/>
                        </a:rPr>
                        <a:t>x</a:t>
                      </a:r>
                      <a:r>
                        <a:rPr lang="zh-CN" sz="750" kern="100">
                          <a:effectLst/>
                        </a:rPr>
                        <a:t>轴刻度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896505"/>
                  </a:ext>
                </a:extLst>
              </a:tr>
              <a:tr h="12422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linewidth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>
                          <a:effectLst/>
                        </a:rPr>
                        <a:t>绘图线宽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0731076"/>
                  </a:ext>
                </a:extLst>
              </a:tr>
              <a:tr h="12422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linestyle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>
                          <a:effectLst/>
                        </a:rPr>
                        <a:t>绘图线型。</a:t>
                      </a:r>
                      <a:r>
                        <a:rPr lang="en-US" sz="750" kern="100">
                          <a:effectLst/>
                        </a:rPr>
                        <a:t>'</a:t>
                      </a:r>
                      <a:r>
                        <a:rPr lang="zh-CN" sz="750" kern="100">
                          <a:effectLst/>
                        </a:rPr>
                        <a:t>‐</a:t>
                      </a:r>
                      <a:r>
                        <a:rPr lang="en-US" sz="750" kern="100">
                          <a:effectLst/>
                        </a:rPr>
                        <a:t>'</a:t>
                      </a:r>
                      <a:r>
                        <a:rPr lang="zh-CN" sz="750" kern="100">
                          <a:effectLst/>
                        </a:rPr>
                        <a:t>：实线；</a:t>
                      </a:r>
                      <a:r>
                        <a:rPr lang="en-US" sz="750" kern="100">
                          <a:effectLst/>
                        </a:rPr>
                        <a:t>'</a:t>
                      </a:r>
                      <a:r>
                        <a:rPr lang="zh-CN" sz="750" kern="100">
                          <a:effectLst/>
                        </a:rPr>
                        <a:t>‐‐</a:t>
                      </a:r>
                      <a:r>
                        <a:rPr lang="en-US" sz="750" kern="100">
                          <a:effectLst/>
                        </a:rPr>
                        <a:t>'</a:t>
                      </a:r>
                      <a:r>
                        <a:rPr lang="zh-CN" sz="750" kern="100">
                          <a:effectLst/>
                        </a:rPr>
                        <a:t>：破折线；</a:t>
                      </a:r>
                      <a:r>
                        <a:rPr lang="en-US" sz="750" kern="100">
                          <a:effectLst/>
                        </a:rPr>
                        <a:t>'</a:t>
                      </a:r>
                      <a:r>
                        <a:rPr lang="zh-CN" sz="750" kern="100">
                          <a:effectLst/>
                        </a:rPr>
                        <a:t>‐</a:t>
                      </a:r>
                      <a:r>
                        <a:rPr lang="en-US" sz="750" kern="100">
                          <a:effectLst/>
                        </a:rPr>
                        <a:t>.'</a:t>
                      </a:r>
                      <a:r>
                        <a:rPr lang="zh-CN" sz="750" kern="100">
                          <a:effectLst/>
                        </a:rPr>
                        <a:t>：点画线；</a:t>
                      </a:r>
                      <a:r>
                        <a:rPr lang="en-US" sz="750" kern="100">
                          <a:effectLst/>
                        </a:rPr>
                        <a:t>': '</a:t>
                      </a:r>
                      <a:r>
                        <a:rPr lang="zh-CN" sz="750" kern="100">
                          <a:effectLst/>
                        </a:rPr>
                        <a:t>：虚线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8895687"/>
                  </a:ext>
                </a:extLst>
              </a:tr>
              <a:tr h="391739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marker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>
                          <a:effectLst/>
                        </a:rPr>
                        <a:t>标记风格。</a:t>
                      </a:r>
                      <a:r>
                        <a:rPr lang="en-US" sz="750" kern="100">
                          <a:effectLst/>
                        </a:rPr>
                        <a:t>'.'</a:t>
                      </a:r>
                      <a:r>
                        <a:rPr lang="zh-CN" sz="750" kern="100">
                          <a:effectLst/>
                        </a:rPr>
                        <a:t>：点；</a:t>
                      </a:r>
                      <a:r>
                        <a:rPr lang="en-US" sz="750" kern="100">
                          <a:effectLst/>
                        </a:rPr>
                        <a:t>','</a:t>
                      </a:r>
                      <a:r>
                        <a:rPr lang="zh-CN" sz="750" kern="100">
                          <a:effectLst/>
                        </a:rPr>
                        <a:t>：像素（极小点）；</a:t>
                      </a:r>
                      <a:r>
                        <a:rPr lang="en-US" sz="750" kern="100">
                          <a:effectLst/>
                        </a:rPr>
                        <a:t>'o'</a:t>
                      </a:r>
                      <a:r>
                        <a:rPr lang="zh-CN" sz="750" kern="100">
                          <a:effectLst/>
                        </a:rPr>
                        <a:t>：实心圈；</a:t>
                      </a:r>
                      <a:r>
                        <a:rPr lang="en-US" sz="750" kern="100">
                          <a:effectLst/>
                        </a:rPr>
                        <a:t>'v'</a:t>
                      </a:r>
                      <a:r>
                        <a:rPr lang="zh-CN" sz="750" kern="100">
                          <a:effectLst/>
                        </a:rPr>
                        <a:t>：倒三角；</a:t>
                      </a:r>
                      <a:r>
                        <a:rPr lang="en-US" sz="750" kern="100">
                          <a:effectLst/>
                        </a:rPr>
                        <a:t>'^'</a:t>
                      </a:r>
                      <a:r>
                        <a:rPr lang="zh-CN" sz="750" kern="100">
                          <a:effectLst/>
                        </a:rPr>
                        <a:t>：上三角；</a:t>
                      </a:r>
                      <a:r>
                        <a:rPr lang="en-US" sz="750" kern="100">
                          <a:effectLst/>
                        </a:rPr>
                        <a:t>'&gt;'</a:t>
                      </a:r>
                      <a:r>
                        <a:rPr lang="zh-CN" sz="750" kern="100">
                          <a:effectLst/>
                        </a:rPr>
                        <a:t>：右三角；</a:t>
                      </a:r>
                      <a:r>
                        <a:rPr lang="en-US" sz="750" kern="100">
                          <a:effectLst/>
                        </a:rPr>
                        <a:t>'&lt;'</a:t>
                      </a:r>
                      <a:r>
                        <a:rPr lang="zh-CN" sz="750" kern="100">
                          <a:effectLst/>
                        </a:rPr>
                        <a:t>：左三角；</a:t>
                      </a:r>
                      <a:r>
                        <a:rPr lang="en-US" sz="750" kern="100">
                          <a:effectLst/>
                        </a:rPr>
                        <a:t>'1'</a:t>
                      </a:r>
                      <a:r>
                        <a:rPr lang="zh-CN" sz="750" kern="100">
                          <a:effectLst/>
                        </a:rPr>
                        <a:t>：下花三角；</a:t>
                      </a:r>
                      <a:r>
                        <a:rPr lang="en-US" sz="750" kern="100">
                          <a:effectLst/>
                        </a:rPr>
                        <a:t>'2'</a:t>
                      </a:r>
                      <a:r>
                        <a:rPr lang="zh-CN" sz="750" kern="100">
                          <a:effectLst/>
                        </a:rPr>
                        <a:t>：上花三角；</a:t>
                      </a:r>
                      <a:r>
                        <a:rPr lang="en-US" sz="750" kern="100">
                          <a:effectLst/>
                        </a:rPr>
                        <a:t>'3'</a:t>
                      </a:r>
                      <a:r>
                        <a:rPr lang="zh-CN" sz="750" kern="100">
                          <a:effectLst/>
                        </a:rPr>
                        <a:t>：左花三角；</a:t>
                      </a:r>
                      <a:r>
                        <a:rPr lang="en-US" sz="750" kern="100">
                          <a:effectLst/>
                        </a:rPr>
                        <a:t>'4'</a:t>
                      </a:r>
                      <a:r>
                        <a:rPr lang="zh-CN" sz="750" kern="100">
                          <a:effectLst/>
                        </a:rPr>
                        <a:t>：右花三角；</a:t>
                      </a:r>
                      <a:r>
                        <a:rPr lang="en-US" sz="750" kern="100">
                          <a:effectLst/>
                        </a:rPr>
                        <a:t>'s'</a:t>
                      </a:r>
                      <a:r>
                        <a:rPr lang="zh-CN" sz="750" kern="100">
                          <a:effectLst/>
                        </a:rPr>
                        <a:t>：实心方形；</a:t>
                      </a:r>
                      <a:r>
                        <a:rPr lang="en-US" sz="750" kern="100">
                          <a:effectLst/>
                        </a:rPr>
                        <a:t>'p'</a:t>
                      </a:r>
                      <a:r>
                        <a:rPr lang="zh-CN" sz="750" kern="100">
                          <a:effectLst/>
                        </a:rPr>
                        <a:t>：实心五角；</a:t>
                      </a:r>
                      <a:r>
                        <a:rPr lang="en-US" sz="750" kern="100">
                          <a:effectLst/>
                        </a:rPr>
                        <a:t>'*'</a:t>
                      </a:r>
                      <a:r>
                        <a:rPr lang="zh-CN" sz="750" kern="100">
                          <a:effectLst/>
                        </a:rPr>
                        <a:t>：星形；</a:t>
                      </a:r>
                      <a:r>
                        <a:rPr lang="en-US" sz="750" kern="100">
                          <a:effectLst/>
                        </a:rPr>
                        <a:t>'h'/'H'</a:t>
                      </a:r>
                      <a:r>
                        <a:rPr lang="zh-CN" sz="750" kern="100">
                          <a:effectLst/>
                        </a:rPr>
                        <a:t>：竖</a:t>
                      </a:r>
                      <a:r>
                        <a:rPr lang="en-US" sz="750" kern="100">
                          <a:effectLst/>
                        </a:rPr>
                        <a:t>/</a:t>
                      </a:r>
                      <a:r>
                        <a:rPr lang="zh-CN" sz="750" kern="100">
                          <a:effectLst/>
                        </a:rPr>
                        <a:t>横六边形；</a:t>
                      </a:r>
                      <a:r>
                        <a:rPr lang="en-US" sz="750" kern="100">
                          <a:effectLst/>
                        </a:rPr>
                        <a:t>'|'</a:t>
                      </a:r>
                      <a:r>
                        <a:rPr lang="zh-CN" sz="750" kern="100">
                          <a:effectLst/>
                        </a:rPr>
                        <a:t>：垂直线；</a:t>
                      </a:r>
                      <a:r>
                        <a:rPr lang="en-US" sz="750" kern="100">
                          <a:effectLst/>
                        </a:rPr>
                        <a:t>'+'</a:t>
                      </a:r>
                      <a:r>
                        <a:rPr lang="zh-CN" sz="750" kern="100">
                          <a:effectLst/>
                        </a:rPr>
                        <a:t>：十字；</a:t>
                      </a:r>
                      <a:r>
                        <a:rPr lang="en-US" sz="750" kern="100">
                          <a:effectLst/>
                        </a:rPr>
                        <a:t>'x'</a:t>
                      </a:r>
                      <a:r>
                        <a:rPr lang="zh-CN" sz="750" kern="100">
                          <a:effectLst/>
                        </a:rPr>
                        <a:t>：</a:t>
                      </a:r>
                      <a:r>
                        <a:rPr lang="en-US" sz="750" kern="100">
                          <a:effectLst/>
                        </a:rPr>
                        <a:t>x</a:t>
                      </a:r>
                      <a:r>
                        <a:rPr lang="zh-CN" sz="750" kern="100">
                          <a:effectLst/>
                        </a:rPr>
                        <a:t>；</a:t>
                      </a:r>
                      <a:r>
                        <a:rPr lang="en-US" sz="750" kern="100">
                          <a:effectLst/>
                        </a:rPr>
                        <a:t>'D'</a:t>
                      </a:r>
                      <a:r>
                        <a:rPr lang="zh-CN" sz="750" kern="100">
                          <a:effectLst/>
                        </a:rPr>
                        <a:t>：菱形；</a:t>
                      </a:r>
                      <a:r>
                        <a:rPr lang="en-US" sz="750" kern="100">
                          <a:effectLst/>
                        </a:rPr>
                        <a:t>'d'</a:t>
                      </a:r>
                      <a:r>
                        <a:rPr lang="zh-CN" sz="750" kern="100">
                          <a:effectLst/>
                        </a:rPr>
                        <a:t>：瘦菱形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050238"/>
                  </a:ext>
                </a:extLst>
              </a:tr>
              <a:tr h="12422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xlim</a:t>
                      </a:r>
                      <a:r>
                        <a:rPr lang="zh-CN" sz="750" kern="100">
                          <a:effectLst/>
                        </a:rPr>
                        <a:t>、</a:t>
                      </a:r>
                      <a:r>
                        <a:rPr lang="en-US" sz="750" kern="100">
                          <a:effectLst/>
                        </a:rPr>
                        <a:t>ylim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x</a:t>
                      </a:r>
                      <a:r>
                        <a:rPr lang="zh-CN" sz="750" kern="100">
                          <a:effectLst/>
                        </a:rPr>
                        <a:t>轴、</a:t>
                      </a:r>
                      <a:r>
                        <a:rPr lang="en-US" sz="750" kern="100">
                          <a:effectLst/>
                        </a:rPr>
                        <a:t>y</a:t>
                      </a:r>
                      <a:r>
                        <a:rPr lang="zh-CN" sz="750" kern="100">
                          <a:effectLst/>
                        </a:rPr>
                        <a:t>轴的范围，二元组表示最小值和最大值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6852571"/>
                  </a:ext>
                </a:extLst>
              </a:tr>
              <a:tr h="12422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ax</a:t>
                      </a:r>
                      <a:endParaRPr lang="zh-CN" sz="7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effectLst/>
                        </a:rPr>
                        <a:t>axes</a:t>
                      </a:r>
                      <a:r>
                        <a:rPr lang="zh-CN" sz="750" kern="100" dirty="0">
                          <a:effectLst/>
                        </a:rPr>
                        <a:t>对象</a:t>
                      </a:r>
                      <a:endParaRPr lang="zh-CN" sz="7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323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6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箱须图（</a:t>
            </a:r>
            <a:r>
              <a:rPr lang="en-US" altLang="zh-CN" dirty="0"/>
              <a:t>Box plot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09"/>
            <a:ext cx="7629253" cy="183805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表达数据的分位数分布，观察异常值</a:t>
            </a:r>
            <a:endParaRPr lang="en-US" altLang="zh-CN" dirty="0"/>
          </a:p>
          <a:p>
            <a:pPr lvl="1"/>
            <a:r>
              <a:rPr lang="zh-CN" altLang="en-US" dirty="0"/>
              <a:t>将样本居中的</a:t>
            </a:r>
            <a:r>
              <a:rPr lang="en-US" altLang="zh-CN" dirty="0"/>
              <a:t>50%</a:t>
            </a:r>
            <a:r>
              <a:rPr lang="zh-CN" altLang="en-US" dirty="0"/>
              <a:t>值域用一个长方形表示</a:t>
            </a:r>
            <a:endParaRPr lang="en-US" altLang="zh-CN" dirty="0"/>
          </a:p>
          <a:p>
            <a:pPr lvl="1"/>
            <a:r>
              <a:rPr lang="zh-CN" altLang="en-US" dirty="0"/>
              <a:t>较小和较大的四分之一值域各用一根线表示</a:t>
            </a:r>
            <a:endParaRPr lang="en-US" altLang="zh-CN" dirty="0"/>
          </a:p>
          <a:p>
            <a:pPr lvl="1"/>
            <a:r>
              <a:rPr lang="zh-CN" altLang="en-US" dirty="0"/>
              <a:t>异常值用“</a:t>
            </a:r>
            <a:r>
              <a:rPr lang="en-US" altLang="zh-CN" dirty="0"/>
              <a:t>o”</a:t>
            </a:r>
            <a:r>
              <a:rPr lang="zh-CN" altLang="en-US" dirty="0"/>
              <a:t>表示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D43409-7D6A-425D-B6D1-8C7335A333C2}"/>
              </a:ext>
            </a:extLst>
          </p:cNvPr>
          <p:cNvSpPr/>
          <p:nvPr/>
        </p:nvSpPr>
        <p:spPr>
          <a:xfrm>
            <a:off x="628650" y="3147192"/>
            <a:ext cx="7116318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Series.plot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(kind='box', ...)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72ACB6-9199-427B-AD51-5E2903232C97}"/>
              </a:ext>
            </a:extLst>
          </p:cNvPr>
          <p:cNvSpPr txBox="1">
            <a:spLocks/>
          </p:cNvSpPr>
          <p:nvPr/>
        </p:nvSpPr>
        <p:spPr>
          <a:xfrm>
            <a:off x="704848" y="3832538"/>
            <a:ext cx="7761575" cy="476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4-10</a:t>
            </a:r>
            <a:r>
              <a:rPr lang="zh-CN" altLang="en-US" dirty="0"/>
              <a:t>：从</a:t>
            </a:r>
            <a:r>
              <a:rPr lang="en-US" altLang="zh-CN" dirty="0"/>
              <a:t>advertising.csv</a:t>
            </a:r>
            <a:r>
              <a:rPr lang="zh-CN" altLang="en-US" dirty="0"/>
              <a:t>中读取营销数据，绘制各类广告投入投入的箱须图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95DF0C-1720-47B7-8FA7-404C05D59215}"/>
              </a:ext>
            </a:extLst>
          </p:cNvPr>
          <p:cNvSpPr txBox="1"/>
          <p:nvPr/>
        </p:nvSpPr>
        <p:spPr>
          <a:xfrm>
            <a:off x="762616" y="4391362"/>
            <a:ext cx="3927796" cy="895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('data\Advertising.csv')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advdata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data[['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TV','Weibo','WeChat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']]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绘制各类经费投入的箱须图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advdata.plot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(kind='box',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=(6,6), title='Advertising Expenditure')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4C63C5-3D73-4D3B-964D-F8EB9B3020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61943" y="4308863"/>
            <a:ext cx="2849245" cy="228663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4172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build="p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箱须图（</a:t>
            </a:r>
            <a:r>
              <a:rPr lang="en-US" altLang="zh-CN" dirty="0"/>
              <a:t>Box plot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629253" cy="982862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Pandas</a:t>
            </a:r>
            <a:r>
              <a:rPr lang="zh-CN" altLang="en-US" dirty="0"/>
              <a:t>提供专门绘制箱须图的函数</a:t>
            </a:r>
            <a:r>
              <a:rPr lang="en-US" altLang="zh-CN" dirty="0"/>
              <a:t>boxplot</a:t>
            </a:r>
          </a:p>
          <a:p>
            <a:pPr lvl="1"/>
            <a:r>
              <a:rPr lang="zh-CN" altLang="en-US" dirty="0"/>
              <a:t>方便将观察样本按照其他特征进行分组对比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D43409-7D6A-425D-B6D1-8C7335A333C2}"/>
              </a:ext>
            </a:extLst>
          </p:cNvPr>
          <p:cNvSpPr/>
          <p:nvPr/>
        </p:nvSpPr>
        <p:spPr>
          <a:xfrm>
            <a:off x="628650" y="2353167"/>
            <a:ext cx="7116318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DataFrame.boxplot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 by, ...)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72ACB6-9199-427B-AD51-5E2903232C97}"/>
              </a:ext>
            </a:extLst>
          </p:cNvPr>
          <p:cNvSpPr txBox="1">
            <a:spLocks/>
          </p:cNvSpPr>
          <p:nvPr/>
        </p:nvSpPr>
        <p:spPr>
          <a:xfrm>
            <a:off x="704848" y="3832538"/>
            <a:ext cx="7761575" cy="476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4-10</a:t>
            </a:r>
            <a:r>
              <a:rPr lang="zh-CN" altLang="en-US" dirty="0"/>
              <a:t>：从</a:t>
            </a:r>
            <a:r>
              <a:rPr lang="en-US" altLang="zh-CN" dirty="0"/>
              <a:t>students.csv</a:t>
            </a:r>
            <a:r>
              <a:rPr lang="zh-CN" altLang="en-US" dirty="0"/>
              <a:t>中读取学生数据，按性别绘制学生成绩的箱须图</a:t>
            </a: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557490-6B41-481E-BF1A-BB5EFABD4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78889"/>
              </p:ext>
            </p:extLst>
          </p:nvPr>
        </p:nvGraphicFramePr>
        <p:xfrm>
          <a:off x="1558399" y="2833569"/>
          <a:ext cx="3619500" cy="4849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0869">
                  <a:extLst>
                    <a:ext uri="{9D8B030D-6E8A-4147-A177-3AD203B41FA5}">
                      <a16:colId xmlns:a16="http://schemas.microsoft.com/office/drawing/2014/main" val="2039347462"/>
                    </a:ext>
                  </a:extLst>
                </a:gridCol>
                <a:gridCol w="2638631">
                  <a:extLst>
                    <a:ext uri="{9D8B030D-6E8A-4147-A177-3AD203B41FA5}">
                      <a16:colId xmlns:a16="http://schemas.microsoft.com/office/drawing/2014/main" val="1087205597"/>
                    </a:ext>
                  </a:extLst>
                </a:gridCol>
              </a:tblGrid>
              <a:tr h="2727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参数说明：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468117"/>
                  </a:ext>
                </a:extLst>
              </a:tr>
              <a:tr h="2121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by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用于分组的列名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504284"/>
                  </a:ext>
                </a:extLst>
              </a:tr>
            </a:tbl>
          </a:graphicData>
        </a:graphic>
      </p:graphicFrame>
      <p:sp>
        <p:nvSpPr>
          <p:cNvPr id="11" name="文本框 7">
            <a:extLst>
              <a:ext uri="{FF2B5EF4-FFF2-40B4-BE49-F238E27FC236}">
                <a16:creationId xmlns:a16="http://schemas.microsoft.com/office/drawing/2014/main" id="{DAA68C23-55F4-4B19-8EA5-30D9CD04BD64}"/>
              </a:ext>
            </a:extLst>
          </p:cNvPr>
          <p:cNvSpPr txBox="1"/>
          <p:nvPr/>
        </p:nvSpPr>
        <p:spPr>
          <a:xfrm>
            <a:off x="821822" y="4425352"/>
            <a:ext cx="3671237" cy="577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('data\students.csv')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stdata1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[[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Gender'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'Score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]]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stdata1.boxplot(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by='Gender',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=(6,6))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BA42FF7-FBAA-4CFC-91E8-436E673A28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9844" y="4437380"/>
            <a:ext cx="2034540" cy="2055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线形标注 2 12">
            <a:extLst>
              <a:ext uri="{FF2B5EF4-FFF2-40B4-BE49-F238E27FC236}">
                <a16:creationId xmlns:a16="http://schemas.microsoft.com/office/drawing/2014/main" id="{08A67AAF-2528-4F26-90E4-9A8B5DA0CC7C}"/>
              </a:ext>
            </a:extLst>
          </p:cNvPr>
          <p:cNvSpPr/>
          <p:nvPr/>
        </p:nvSpPr>
        <p:spPr>
          <a:xfrm>
            <a:off x="2225889" y="5840228"/>
            <a:ext cx="2115866" cy="422402"/>
          </a:xfrm>
          <a:prstGeom prst="borderCallout2">
            <a:avLst>
              <a:gd name="adj1" fmla="val 20191"/>
              <a:gd name="adj2" fmla="val -1461"/>
              <a:gd name="adj3" fmla="val 22102"/>
              <a:gd name="adj4" fmla="val -28162"/>
              <a:gd name="adj5" fmla="val -265873"/>
              <a:gd name="adj6" fmla="val -44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Dataframe</a:t>
            </a:r>
            <a:r>
              <a:rPr lang="zh-CN" altLang="en-US" sz="1400" dirty="0"/>
              <a:t>对象要包括绘制列和分组列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4964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build="p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4.1.3 Matplotlib</a:t>
            </a:r>
            <a:r>
              <a:rPr lang="zh-CN" altLang="en-US" dirty="0"/>
              <a:t>精细绘图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5BCFB31-C3B5-4AAB-8E5B-0EA8DF60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436"/>
            <a:ext cx="7886700" cy="164059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基本步骤</a:t>
            </a:r>
            <a:endParaRPr lang="en-US" altLang="zh-CN" dirty="0"/>
          </a:p>
          <a:p>
            <a:pPr lvl="1"/>
            <a:r>
              <a:rPr lang="zh-CN" altLang="en-US" dirty="0"/>
              <a:t>导入</a:t>
            </a:r>
            <a:r>
              <a:rPr lang="en-US" altLang="zh-CN" dirty="0"/>
              <a:t>matplotlib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，导入</a:t>
            </a:r>
            <a:r>
              <a:rPr lang="en-US" altLang="zh-CN" dirty="0"/>
              <a:t>matplotlib</a:t>
            </a:r>
            <a:r>
              <a:rPr lang="zh-CN" altLang="en-US" dirty="0"/>
              <a:t>的</a:t>
            </a:r>
            <a:r>
              <a:rPr lang="en-US" altLang="zh-CN" dirty="0" err="1"/>
              <a:t>pyplot</a:t>
            </a:r>
            <a:r>
              <a:rPr lang="zh-CN" altLang="en-US" dirty="0"/>
              <a:t>模块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figure</a:t>
            </a:r>
            <a:r>
              <a:rPr lang="zh-CN" altLang="en-US" dirty="0"/>
              <a:t>对象</a:t>
            </a:r>
            <a:r>
              <a:rPr lang="en-US" altLang="zh-CN" dirty="0"/>
              <a:t>,matplotlib</a:t>
            </a:r>
            <a:r>
              <a:rPr lang="zh-CN" altLang="en-US" dirty="0"/>
              <a:t>的图像都位于</a:t>
            </a:r>
            <a:r>
              <a:rPr lang="en-US" altLang="zh-CN" dirty="0"/>
              <a:t>figure</a:t>
            </a:r>
            <a:r>
              <a:rPr lang="zh-CN" altLang="en-US" dirty="0"/>
              <a:t>对象内</a:t>
            </a:r>
          </a:p>
          <a:p>
            <a:pPr lvl="1"/>
            <a:r>
              <a:rPr lang="zh-CN" altLang="en-US" dirty="0"/>
              <a:t>绘图：利用</a:t>
            </a:r>
            <a:r>
              <a:rPr lang="en-US" altLang="zh-CN" dirty="0" err="1"/>
              <a:t>pyplot</a:t>
            </a:r>
            <a:r>
              <a:rPr lang="zh-CN" altLang="en-US" dirty="0"/>
              <a:t>的绘图函数</a:t>
            </a:r>
            <a:r>
              <a:rPr lang="en-US" altLang="zh-CN" dirty="0"/>
              <a:t>plot()</a:t>
            </a:r>
            <a:r>
              <a:rPr lang="zh-CN" altLang="en-US" dirty="0"/>
              <a:t> 或</a:t>
            </a:r>
            <a:r>
              <a:rPr lang="en-US" altLang="zh-CN" dirty="0"/>
              <a:t>pandas</a:t>
            </a:r>
            <a:r>
              <a:rPr lang="zh-CN" altLang="en-US" dirty="0"/>
              <a:t>绘图</a:t>
            </a:r>
            <a:endParaRPr lang="en-US" altLang="zh-CN" dirty="0"/>
          </a:p>
          <a:p>
            <a:pPr lvl="1"/>
            <a:r>
              <a:rPr lang="zh-CN" altLang="en-US" dirty="0"/>
              <a:t>设置图元：</a:t>
            </a:r>
            <a:r>
              <a:rPr lang="en-US" altLang="zh-CN" dirty="0" err="1"/>
              <a:t>plt</a:t>
            </a:r>
            <a:r>
              <a:rPr lang="zh-CN" altLang="en-US" dirty="0"/>
              <a:t>的图元设置函数，实现图形精细控制</a:t>
            </a:r>
          </a:p>
          <a:p>
            <a:pPr lvl="2"/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A8D1116-AAE6-406D-BF80-40F0605040C4}"/>
              </a:ext>
            </a:extLst>
          </p:cNvPr>
          <p:cNvSpPr txBox="1">
            <a:spLocks/>
          </p:cNvSpPr>
          <p:nvPr/>
        </p:nvSpPr>
        <p:spPr>
          <a:xfrm>
            <a:off x="628650" y="3667612"/>
            <a:ext cx="7886700" cy="383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4-1</a:t>
            </a:r>
            <a:r>
              <a:rPr lang="zh-CN" altLang="en-US" b="1" dirty="0"/>
              <a:t>（</a:t>
            </a:r>
            <a:r>
              <a:rPr lang="zh-CN" altLang="en-US" dirty="0"/>
              <a:t>续）</a:t>
            </a:r>
            <a:r>
              <a:rPr lang="en-US" altLang="zh-CN" dirty="0"/>
              <a:t>: </a:t>
            </a:r>
            <a:r>
              <a:rPr lang="zh-CN" altLang="en-US" dirty="0"/>
              <a:t>绘制</a:t>
            </a:r>
            <a:r>
              <a:rPr lang="en-US" altLang="zh-CN" dirty="0"/>
              <a:t>2010-2016</a:t>
            </a:r>
            <a:r>
              <a:rPr lang="zh-CN" altLang="en-US" dirty="0"/>
              <a:t>年我国</a:t>
            </a:r>
            <a:r>
              <a:rPr lang="en-US" altLang="zh-CN" dirty="0"/>
              <a:t>GDP</a:t>
            </a:r>
            <a:r>
              <a:rPr lang="zh-CN" altLang="en-US" dirty="0"/>
              <a:t>折线图</a:t>
            </a: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54EB2CCD-C92A-4F10-B4AC-7ABB0554105E}"/>
              </a:ext>
            </a:extLst>
          </p:cNvPr>
          <p:cNvSpPr txBox="1"/>
          <p:nvPr/>
        </p:nvSpPr>
        <p:spPr>
          <a:xfrm>
            <a:off x="1429662" y="4114318"/>
            <a:ext cx="5276850" cy="23544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matplotlib.pyplot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as 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导入绘图库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plt.figure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  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创建绘图对象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GDPdata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=[41.3,48.9,54.0,59.5,64.4,68.9,74.4]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准备绘图的序列数据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GDPdata,color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="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red",linewidth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=2,linestyle='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dashed',marker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o',label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='GDP')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精细设置图元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plt.title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('2010~2016 GDP: Trillion')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plt.xlim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(0,6)          #x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轴绘图范围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plt.ylim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(35,75)      #y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轴绘图范围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plt.xticks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(range(0,7),('2010','2011','2012','2013','2014','2015','2016'))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将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轴刻度映射为字符串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plt.legend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(loc='upper right')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在右上角显示图例说明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plt.grid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显示网格线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plt.show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显示并关闭绘图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66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  <p:bldP spid="11" grpId="0" build="p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多子图绘制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280" y="1682497"/>
            <a:ext cx="7711440" cy="148405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ym typeface="+mn-ea"/>
              </a:rPr>
              <a:t>figure</a:t>
            </a:r>
            <a:r>
              <a:rPr lang="zh-CN" altLang="en-US" dirty="0">
                <a:sym typeface="+mn-ea"/>
              </a:rPr>
              <a:t>对象内可绘制多个子图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创建子图对象</a:t>
            </a:r>
            <a:r>
              <a:rPr lang="en-US" altLang="zh-CN" dirty="0">
                <a:sym typeface="+mn-ea"/>
              </a:rPr>
              <a:t>axes</a:t>
            </a:r>
            <a:r>
              <a:rPr lang="zh-CN" altLang="en-US" dirty="0">
                <a:sym typeface="+mn-ea"/>
              </a:rPr>
              <a:t>，在子图上绘制图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可使用</a:t>
            </a:r>
            <a:r>
              <a:rPr lang="en-US" altLang="zh-CN" dirty="0" err="1">
                <a:sym typeface="+mn-ea"/>
              </a:rPr>
              <a:t>pyplot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>
                <a:sym typeface="+mn-ea"/>
              </a:rPr>
              <a:t>axes</a:t>
            </a:r>
            <a:r>
              <a:rPr lang="zh-CN" altLang="en-US" dirty="0">
                <a:sym typeface="+mn-ea"/>
              </a:rPr>
              <a:t>对象提供的绘图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可</a:t>
            </a:r>
            <a:r>
              <a:rPr lang="en-US" altLang="zh-CN" dirty="0">
                <a:sym typeface="+mn-ea"/>
              </a:rPr>
              <a:t>pandas</a:t>
            </a:r>
            <a:r>
              <a:rPr lang="zh-CN" altLang="en-US" dirty="0">
                <a:sym typeface="+mn-ea"/>
              </a:rPr>
              <a:t>绘图</a:t>
            </a:r>
            <a:endParaRPr lang="en-US" altLang="zh-CN" dirty="0">
              <a:sym typeface="+mn-ea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279241" y="3166556"/>
            <a:ext cx="7711440" cy="1287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sym typeface="+mn-ea"/>
              </a:rPr>
              <a:t>创建子图</a:t>
            </a: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b="1" dirty="0" err="1"/>
              <a:t>figure.add_subplot</a:t>
            </a:r>
            <a:r>
              <a:rPr lang="en-US" altLang="zh-CN" b="1" dirty="0"/>
              <a:t>(</a:t>
            </a:r>
            <a:r>
              <a:rPr lang="en-US" altLang="zh-CN" b="1" dirty="0" err="1"/>
              <a:t>numRows</a:t>
            </a:r>
            <a:r>
              <a:rPr lang="en-US" altLang="zh-CN" b="1" dirty="0"/>
              <a:t>, </a:t>
            </a:r>
            <a:r>
              <a:rPr lang="en-US" altLang="zh-CN" b="1" dirty="0" err="1"/>
              <a:t>numCols</a:t>
            </a:r>
            <a:r>
              <a:rPr lang="en-US" altLang="zh-CN" b="1" dirty="0"/>
              <a:t>, </a:t>
            </a:r>
            <a:r>
              <a:rPr lang="en-US" altLang="zh-CN" b="1" dirty="0" err="1"/>
              <a:t>plotNum</a:t>
            </a:r>
            <a:r>
              <a:rPr lang="en-US" altLang="zh-CN" b="1" dirty="0"/>
              <a:t>)</a:t>
            </a:r>
            <a:endParaRPr lang="zh-CN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07735C-2882-4CD4-8523-5B61C0C99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77724"/>
              </p:ext>
            </p:extLst>
          </p:nvPr>
        </p:nvGraphicFramePr>
        <p:xfrm>
          <a:off x="1280160" y="4297451"/>
          <a:ext cx="5240528" cy="1756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071">
                  <a:extLst>
                    <a:ext uri="{9D8B030D-6E8A-4147-A177-3AD203B41FA5}">
                      <a16:colId xmlns:a16="http://schemas.microsoft.com/office/drawing/2014/main" val="1282050583"/>
                    </a:ext>
                  </a:extLst>
                </a:gridCol>
                <a:gridCol w="3829457">
                  <a:extLst>
                    <a:ext uri="{9D8B030D-6E8A-4147-A177-3AD203B41FA5}">
                      <a16:colId xmlns:a16="http://schemas.microsoft.com/office/drawing/2014/main" val="3684748908"/>
                    </a:ext>
                  </a:extLst>
                </a:gridCol>
              </a:tblGrid>
              <a:tr h="4914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参数说明：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3987602"/>
                  </a:ext>
                </a:extLst>
              </a:tr>
              <a:tr h="3936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numRows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绘图区域被分成</a:t>
                      </a:r>
                      <a:r>
                        <a:rPr lang="en-US" sz="1200" dirty="0" err="1">
                          <a:effectLst/>
                        </a:rPr>
                        <a:t>numRows</a:t>
                      </a:r>
                      <a:r>
                        <a:rPr lang="zh-CN" sz="1200" dirty="0">
                          <a:effectLst/>
                        </a:rPr>
                        <a:t>行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0925261"/>
                  </a:ext>
                </a:extLst>
              </a:tr>
              <a:tr h="379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numCols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绘图区域被分成</a:t>
                      </a:r>
                      <a:r>
                        <a:rPr lang="en-US" sz="1200" dirty="0" err="1">
                          <a:effectLst/>
                        </a:rPr>
                        <a:t>numCols</a:t>
                      </a:r>
                      <a:r>
                        <a:rPr lang="zh-CN" sz="1200" dirty="0">
                          <a:effectLst/>
                        </a:rPr>
                        <a:t>列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2567565"/>
                  </a:ext>
                </a:extLst>
              </a:tr>
              <a:tr h="4914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plotNum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创建的</a:t>
                      </a:r>
                      <a:r>
                        <a:rPr lang="en-US" sz="1200" dirty="0">
                          <a:effectLst/>
                        </a:rPr>
                        <a:t>axes</a:t>
                      </a:r>
                      <a:r>
                        <a:rPr lang="zh-CN" sz="1200" dirty="0">
                          <a:effectLst/>
                        </a:rPr>
                        <a:t>对象所在的区域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845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多子图绘制实例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297529" y="1690688"/>
            <a:ext cx="7711440" cy="78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b="1" dirty="0">
                <a:sym typeface="+mn-ea"/>
              </a:rPr>
              <a:t>例</a:t>
            </a:r>
            <a:r>
              <a:rPr lang="en-US" altLang="zh-CN" b="1" dirty="0">
                <a:sym typeface="+mn-ea"/>
              </a:rPr>
              <a:t>4-2</a:t>
            </a:r>
            <a:r>
              <a:rPr lang="zh-CN" altLang="en-US" dirty="0">
                <a:sym typeface="+mn-ea"/>
              </a:rPr>
              <a:t>：用多个子图绘制</a:t>
            </a:r>
            <a:r>
              <a:rPr lang="en-US" altLang="zh-CN" dirty="0">
                <a:sym typeface="+mn-ea"/>
              </a:rPr>
              <a:t>2010~2016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GDP</a:t>
            </a:r>
            <a:r>
              <a:rPr lang="zh-CN" altLang="en-US" dirty="0">
                <a:sym typeface="+mn-ea"/>
              </a:rPr>
              <a:t>状况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799D1D-B9F9-41CE-B5B5-CF1C4E2E9FB7}"/>
              </a:ext>
            </a:extLst>
          </p:cNvPr>
          <p:cNvSpPr txBox="1"/>
          <p:nvPr/>
        </p:nvSpPr>
        <p:spPr>
          <a:xfrm>
            <a:off x="1042416" y="4840223"/>
            <a:ext cx="6315868" cy="1708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from pandas import Series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data=Series([4.13,4.89,5.4,5.95,6.44,6.89,7.44],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index=['2010','2011','2012','2013','2014','2015','2016'])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plt.figure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figsize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=(6,6)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#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figsize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定义图形大小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ax1=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fig.add_subplot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(2,1,1)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创建子图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ax1.plot(data)         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用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AxesSubplot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绘制折线图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ax2=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fig.add_subplot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(2,2,3)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创建子图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(kind='bar',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use_index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True,fontsize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small',ax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=ax2)#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用</a:t>
            </a:r>
            <a:r>
              <a:rPr lang="en-US" alt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andas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绘柱状图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ax3=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fig.add_subplot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(2,2,4)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创建子图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(kind='box',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='small',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xticks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=[],ax=ax3)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用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pandas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绘柱状图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线形标注 2 9">
            <a:extLst>
              <a:ext uri="{FF2B5EF4-FFF2-40B4-BE49-F238E27FC236}">
                <a16:creationId xmlns:a16="http://schemas.microsoft.com/office/drawing/2014/main" id="{9042E666-7C21-4110-B5B4-2B16F84129F5}"/>
              </a:ext>
            </a:extLst>
          </p:cNvPr>
          <p:cNvSpPr/>
          <p:nvPr/>
        </p:nvSpPr>
        <p:spPr>
          <a:xfrm>
            <a:off x="6106404" y="3465923"/>
            <a:ext cx="2324364" cy="662369"/>
          </a:xfrm>
          <a:prstGeom prst="borderCallout2">
            <a:avLst>
              <a:gd name="adj1" fmla="val 47378"/>
              <a:gd name="adj2" fmla="val -483"/>
              <a:gd name="adj3" fmla="val 42501"/>
              <a:gd name="adj4" fmla="val -33075"/>
              <a:gd name="adj5" fmla="val 321158"/>
              <a:gd name="adj6" fmla="val -98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/>
              <a:t>创建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个子图，绘制</a:t>
            </a:r>
            <a:endParaRPr lang="en-US" altLang="zh-CN" sz="1200" b="1" dirty="0"/>
          </a:p>
          <a:p>
            <a:r>
              <a:rPr lang="zh-CN" altLang="en-US" sz="1200" b="1" dirty="0"/>
              <a:t>再创建，再绘制</a:t>
            </a:r>
            <a:endParaRPr lang="en-US" altLang="zh-CN" sz="1200" b="1" dirty="0"/>
          </a:p>
          <a:p>
            <a:r>
              <a:rPr lang="zh-CN" altLang="en-US" sz="1200" b="1" dirty="0"/>
              <a:t>创建过程中，子图总数是可变的</a:t>
            </a:r>
            <a:endParaRPr lang="en-US" altLang="zh-CN" sz="1200" b="1" dirty="0"/>
          </a:p>
        </p:txBody>
      </p:sp>
      <p:pic>
        <p:nvPicPr>
          <p:cNvPr id="9219" name="Picture 3" descr="4t4">
            <a:extLst>
              <a:ext uri="{FF2B5EF4-FFF2-40B4-BE49-F238E27FC236}">
                <a16:creationId xmlns:a16="http://schemas.microsoft.com/office/drawing/2014/main" id="{61856798-DA8E-4720-B0AE-2C176D790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6" y="2402619"/>
            <a:ext cx="28765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45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E8AD7E5-8F57-42DD-8D8B-92869DB5E4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82362" y="4715050"/>
            <a:ext cx="2781300" cy="1920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设置图元和说明</a:t>
            </a:r>
          </a:p>
        </p:txBody>
      </p:sp>
      <p:sp>
        <p:nvSpPr>
          <p:cNvPr id="6" name="矩形 5"/>
          <p:cNvSpPr/>
          <p:nvPr/>
        </p:nvSpPr>
        <p:spPr>
          <a:xfrm>
            <a:off x="474726" y="2862486"/>
            <a:ext cx="5430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b="1" dirty="0"/>
              <a:t>例</a:t>
            </a:r>
            <a:r>
              <a:rPr lang="en-US" altLang="zh-CN" sz="2000" b="1" dirty="0"/>
              <a:t>4-3</a:t>
            </a:r>
            <a:r>
              <a:rPr lang="zh-CN" altLang="en-US" sz="2000" dirty="0"/>
              <a:t>：为图</a:t>
            </a:r>
            <a:r>
              <a:rPr lang="en-US" altLang="zh-CN" sz="2000" dirty="0"/>
              <a:t>4-2</a:t>
            </a:r>
            <a:r>
              <a:rPr lang="zh-CN" altLang="en-US" sz="2000" dirty="0"/>
              <a:t>增加注解、坐标轴标题</a:t>
            </a:r>
            <a:endParaRPr lang="en-US" altLang="zh-CN" sz="20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50BFCB7-EF92-4252-83AB-D238B58C0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17197"/>
              </p:ext>
            </p:extLst>
          </p:nvPr>
        </p:nvGraphicFramePr>
        <p:xfrm>
          <a:off x="4979728" y="1092693"/>
          <a:ext cx="3558658" cy="1543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5954">
                  <a:extLst>
                    <a:ext uri="{9D8B030D-6E8A-4147-A177-3AD203B41FA5}">
                      <a16:colId xmlns:a16="http://schemas.microsoft.com/office/drawing/2014/main" val="1848248381"/>
                    </a:ext>
                  </a:extLst>
                </a:gridCol>
                <a:gridCol w="1822704">
                  <a:extLst>
                    <a:ext uri="{9D8B030D-6E8A-4147-A177-3AD203B41FA5}">
                      <a16:colId xmlns:a16="http://schemas.microsoft.com/office/drawing/2014/main" val="33912195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函数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说明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7015705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plt.title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设置图标题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47771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plt.xlabel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plt.ylabel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设置</a:t>
                      </a:r>
                      <a:r>
                        <a:rPr lang="en-US" sz="1100">
                          <a:effectLst/>
                        </a:rPr>
                        <a:t>x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y</a:t>
                      </a:r>
                      <a:r>
                        <a:rPr lang="zh-CN" sz="1100">
                          <a:effectLst/>
                        </a:rPr>
                        <a:t>轴标题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41322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plt.xlim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plt.ylim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设置</a:t>
                      </a:r>
                      <a:r>
                        <a:rPr lang="en-US" sz="1100">
                          <a:effectLst/>
                        </a:rPr>
                        <a:t>x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y</a:t>
                      </a:r>
                      <a:r>
                        <a:rPr lang="zh-CN" sz="1100">
                          <a:effectLst/>
                        </a:rPr>
                        <a:t>轴刻度范围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695946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plt.xticks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plt.yticks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设置</a:t>
                      </a:r>
                      <a:r>
                        <a:rPr lang="en-US" sz="1100" dirty="0">
                          <a:effectLst/>
                        </a:rPr>
                        <a:t>x</a:t>
                      </a:r>
                      <a:r>
                        <a:rPr lang="zh-CN" sz="1100" dirty="0">
                          <a:effectLst/>
                        </a:rPr>
                        <a:t>、</a:t>
                      </a:r>
                      <a:r>
                        <a:rPr lang="en-US" sz="1100" dirty="0">
                          <a:effectLst/>
                        </a:rPr>
                        <a:t>y</a:t>
                      </a:r>
                      <a:r>
                        <a:rPr lang="zh-CN" sz="1100" dirty="0">
                          <a:effectLst/>
                        </a:rPr>
                        <a:t>轴刻度值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8763469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plt.legend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添加图例说明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479789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plt.grid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显示网格线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0014155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plt.text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添加注解文字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838431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plt.annotate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添加注释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2365611"/>
                  </a:ext>
                </a:extLst>
              </a:tr>
            </a:tbl>
          </a:graphicData>
        </a:graphic>
      </p:graphicFrame>
      <p:sp>
        <p:nvSpPr>
          <p:cNvPr id="15" name="文本框 7">
            <a:extLst>
              <a:ext uri="{FF2B5EF4-FFF2-40B4-BE49-F238E27FC236}">
                <a16:creationId xmlns:a16="http://schemas.microsoft.com/office/drawing/2014/main" id="{D58212DC-F3F4-4D88-B781-A0D0248C3368}"/>
              </a:ext>
            </a:extLst>
          </p:cNvPr>
          <p:cNvSpPr txBox="1"/>
          <p:nvPr/>
        </p:nvSpPr>
        <p:spPr>
          <a:xfrm>
            <a:off x="474726" y="3310294"/>
            <a:ext cx="5276850" cy="1223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(title='2010~2016 GDP',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LineWidth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=2, marker='o',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linestyle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dashed',color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r',grid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True,alpha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=0.9)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annotate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('turning point',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xy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=(1,</a:t>
            </a:r>
            <a:r>
              <a:rPr lang="en-US" alt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48.5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xytext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=(0.5,</a:t>
            </a:r>
            <a:r>
              <a:rPr lang="en-US" alt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42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arrowprops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dict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arrowstyle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='-&gt;'))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text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(1.8,7</a:t>
            </a:r>
            <a:r>
              <a:rPr lang="en-US" alt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,'GDP keeps booming!',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='larger')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('Year',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=12) 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ylabel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(‘GDP</a:t>
            </a:r>
            <a:r>
              <a:rPr lang="zh-CN" alt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Trillion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fontsize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=12) 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2B6B080-7C28-49CB-8576-E91208A40425}"/>
              </a:ext>
            </a:extLst>
          </p:cNvPr>
          <p:cNvSpPr/>
          <p:nvPr/>
        </p:nvSpPr>
        <p:spPr>
          <a:xfrm>
            <a:off x="5635752" y="5882640"/>
            <a:ext cx="1167384" cy="47548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97A3D5E-1D24-452D-99F8-C5549E67448B}"/>
              </a:ext>
            </a:extLst>
          </p:cNvPr>
          <p:cNvSpPr/>
          <p:nvPr/>
        </p:nvSpPr>
        <p:spPr>
          <a:xfrm>
            <a:off x="5989320" y="4933045"/>
            <a:ext cx="1167384" cy="2865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1B77158-1D50-42C8-97DD-B57A766BA3B7}"/>
              </a:ext>
            </a:extLst>
          </p:cNvPr>
          <p:cNvSpPr/>
          <p:nvPr/>
        </p:nvSpPr>
        <p:spPr>
          <a:xfrm>
            <a:off x="5100007" y="5171585"/>
            <a:ext cx="264533" cy="93355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03C06F7-4A3A-4A2C-8499-E2DE4DC52F48}"/>
              </a:ext>
            </a:extLst>
          </p:cNvPr>
          <p:cNvSpPr/>
          <p:nvPr/>
        </p:nvSpPr>
        <p:spPr>
          <a:xfrm>
            <a:off x="6050280" y="4702367"/>
            <a:ext cx="1167384" cy="14062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6B32F8-C8A7-5C6B-74CE-26AF5B01895C}"/>
              </a:ext>
            </a:extLst>
          </p:cNvPr>
          <p:cNvSpPr txBox="1"/>
          <p:nvPr/>
        </p:nvSpPr>
        <p:spPr>
          <a:xfrm>
            <a:off x="5989320" y="3362391"/>
            <a:ext cx="217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Xy</a:t>
            </a:r>
            <a:r>
              <a:rPr kumimoji="1" lang="zh-CN" altLang="en-US" dirty="0"/>
              <a:t>箭头位置</a:t>
            </a:r>
            <a:endParaRPr kumimoji="1" lang="en-US" altLang="zh-CN" dirty="0"/>
          </a:p>
          <a:p>
            <a:r>
              <a:rPr kumimoji="1" lang="en-US" altLang="zh-CN" dirty="0" err="1"/>
              <a:t>Xytext</a:t>
            </a:r>
            <a:r>
              <a:rPr kumimoji="1" lang="zh-CN" altLang="en-US" dirty="0"/>
              <a:t>文字起始位置</a:t>
            </a:r>
          </a:p>
        </p:txBody>
      </p:sp>
    </p:spTree>
    <p:extLst>
      <p:ext uri="{BB962C8B-B14F-4D97-AF65-F5344CB8AC3E}">
        <p14:creationId xmlns:p14="http://schemas.microsoft.com/office/powerpoint/2010/main" val="158677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保存图表到文件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260953" y="1784891"/>
            <a:ext cx="7711440" cy="1019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sym typeface="+mn-ea"/>
              </a:rPr>
              <a:t>保存函数</a:t>
            </a: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b="1" dirty="0" err="1"/>
              <a:t>figure.savefig</a:t>
            </a:r>
            <a:r>
              <a:rPr lang="en-US" altLang="zh-CN" b="1" dirty="0"/>
              <a:t>(</a:t>
            </a:r>
            <a:r>
              <a:rPr lang="en-US" altLang="zh-CN" b="1" dirty="0" err="1"/>
              <a:t>filename,dpi,bbox_inches</a:t>
            </a:r>
            <a:r>
              <a:rPr lang="en-US" altLang="zh-CN" b="1" dirty="0"/>
              <a:t>)</a:t>
            </a:r>
          </a:p>
          <a:p>
            <a:pPr marL="457200" lvl="1" indent="0">
              <a:buNone/>
            </a:pPr>
            <a:r>
              <a:rPr lang="en-US" altLang="zh-CN" b="1" dirty="0" err="1"/>
              <a:t>plt.savefig</a:t>
            </a:r>
            <a:r>
              <a:rPr lang="en-US" altLang="zh-CN" b="1" dirty="0"/>
              <a:t>(</a:t>
            </a:r>
            <a:r>
              <a:rPr lang="en-US" altLang="zh-CN" b="1" dirty="0" err="1"/>
              <a:t>filename,dpi,bbox_inches</a:t>
            </a:r>
            <a:r>
              <a:rPr lang="en-US" altLang="zh-CN" b="1" dirty="0"/>
              <a:t>)</a:t>
            </a:r>
            <a:endParaRPr lang="zh-CN" altLang="zh-CN" b="1" dirty="0"/>
          </a:p>
          <a:p>
            <a:pPr marL="457200" lvl="1" indent="0">
              <a:buNone/>
            </a:pPr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0AF2301-6958-44CB-9CCF-CECF58EBD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93634"/>
              </p:ext>
            </p:extLst>
          </p:nvPr>
        </p:nvGraphicFramePr>
        <p:xfrm>
          <a:off x="1335024" y="3132193"/>
          <a:ext cx="6224016" cy="1644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4419">
                  <a:extLst>
                    <a:ext uri="{9D8B030D-6E8A-4147-A177-3AD203B41FA5}">
                      <a16:colId xmlns:a16="http://schemas.microsoft.com/office/drawing/2014/main" val="3314200278"/>
                    </a:ext>
                  </a:extLst>
                </a:gridCol>
                <a:gridCol w="4969597">
                  <a:extLst>
                    <a:ext uri="{9D8B030D-6E8A-4147-A177-3AD203B41FA5}">
                      <a16:colId xmlns:a16="http://schemas.microsoft.com/office/drawing/2014/main" val="1804677714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参数说明：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8146392"/>
                  </a:ext>
                </a:extLst>
              </a:tr>
              <a:tr h="410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filename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文件路径及文件名，文件类型可以是</a:t>
                      </a:r>
                      <a:r>
                        <a:rPr lang="en-US" sz="1200" dirty="0">
                          <a:effectLst/>
                        </a:rPr>
                        <a:t>jpg</a:t>
                      </a:r>
                      <a:r>
                        <a:rPr lang="zh-CN" sz="1200" dirty="0">
                          <a:effectLst/>
                        </a:rPr>
                        <a:t>、</a:t>
                      </a:r>
                      <a:r>
                        <a:rPr lang="en-US" sz="1200" dirty="0" err="1">
                          <a:effectLst/>
                        </a:rPr>
                        <a:t>png</a:t>
                      </a:r>
                      <a:r>
                        <a:rPr lang="zh-CN" sz="1200" dirty="0">
                          <a:effectLst/>
                        </a:rPr>
                        <a:t>、</a:t>
                      </a:r>
                      <a:r>
                        <a:rPr lang="en-US" sz="1200" dirty="0">
                          <a:effectLst/>
                        </a:rPr>
                        <a:t>pdf</a:t>
                      </a:r>
                      <a:r>
                        <a:rPr lang="zh-CN" sz="1200" dirty="0">
                          <a:effectLst/>
                        </a:rPr>
                        <a:t>、</a:t>
                      </a:r>
                      <a:r>
                        <a:rPr lang="en-US" sz="1200" dirty="0" err="1">
                          <a:effectLst/>
                        </a:rPr>
                        <a:t>svg</a:t>
                      </a:r>
                      <a:r>
                        <a:rPr lang="zh-CN" sz="1200" dirty="0">
                          <a:effectLst/>
                        </a:rPr>
                        <a:t>、</a:t>
                      </a:r>
                      <a:r>
                        <a:rPr lang="en-US" sz="1200" dirty="0" err="1">
                          <a:effectLst/>
                        </a:rPr>
                        <a:t>ps</a:t>
                      </a:r>
                      <a:r>
                        <a:rPr lang="zh-CN" sz="1200" dirty="0">
                          <a:effectLst/>
                        </a:rPr>
                        <a:t>等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986281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dpi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图片分辨率，每英寸点数，默认</a:t>
                      </a:r>
                      <a:r>
                        <a:rPr lang="en-US" sz="1200" dirty="0">
                          <a:effectLst/>
                        </a:rPr>
                        <a:t>100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016513"/>
                  </a:ext>
                </a:extLst>
              </a:tr>
              <a:tr h="4477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bbox_inches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图表需保存的部分，设置为“</a:t>
                      </a:r>
                      <a:r>
                        <a:rPr lang="en-US" sz="1200" dirty="0">
                          <a:effectLst/>
                        </a:rPr>
                        <a:t>tight</a:t>
                      </a:r>
                      <a:r>
                        <a:rPr lang="zh-CN" sz="1200" dirty="0">
                          <a:effectLst/>
                        </a:rPr>
                        <a:t>”可以剪除当前图表周围的空白部分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1022841"/>
                  </a:ext>
                </a:extLst>
              </a:tr>
            </a:tbl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098ABFC-58AC-4103-AC24-7E7D4ACAF837}"/>
              </a:ext>
            </a:extLst>
          </p:cNvPr>
          <p:cNvSpPr txBox="1">
            <a:spLocks/>
          </p:cNvSpPr>
          <p:nvPr/>
        </p:nvSpPr>
        <p:spPr>
          <a:xfrm>
            <a:off x="260953" y="5104449"/>
            <a:ext cx="7711440" cy="57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>
                <a:sym typeface="+mn-ea"/>
              </a:rPr>
              <a:t>将例</a:t>
            </a:r>
            <a:r>
              <a:rPr lang="en-US" altLang="zh-CN" dirty="0">
                <a:sym typeface="+mn-ea"/>
              </a:rPr>
              <a:t>4-2</a:t>
            </a:r>
            <a:r>
              <a:rPr lang="zh-CN" altLang="en-US" dirty="0">
                <a:sym typeface="+mn-ea"/>
              </a:rPr>
              <a:t>绘制图形保存到当前文件夹</a:t>
            </a:r>
            <a:endParaRPr lang="en-US" altLang="zh-CN" dirty="0"/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D4EB44CB-2409-4A9E-9C1E-DE4DC385E8FE}"/>
              </a:ext>
            </a:extLst>
          </p:cNvPr>
          <p:cNvSpPr txBox="1"/>
          <p:nvPr/>
        </p:nvSpPr>
        <p:spPr>
          <a:xfrm>
            <a:off x="1116711" y="5906690"/>
            <a:ext cx="5276850" cy="267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fig.savefig('2010-2012GDP.jpg',dpi=400,bbox_inches='tight')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9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9" grpId="0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函数绘图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49" y="1697926"/>
            <a:ext cx="7157817" cy="103917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 描述了变量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随自变量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的变化过程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根据给定的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坐标值绘图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28649" y="2737104"/>
            <a:ext cx="8208207" cy="110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：绘制                 和                的函数图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的范围采样生成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计算对应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1D12CB-4097-438C-9FB7-2646206D2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65E3E-5EE2-4652-B2C7-7B7F298FC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113" y="2746510"/>
            <a:ext cx="130252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B4D581-086A-4759-BEF1-11D93AD5D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7" y="28016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40C0050-45EF-4617-9285-45716762B8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231364"/>
              </p:ext>
            </p:extLst>
          </p:nvPr>
        </p:nvGraphicFramePr>
        <p:xfrm>
          <a:off x="4262148" y="2769369"/>
          <a:ext cx="619703" cy="32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4240" imgH="228600" progId="Equation.KSEE3">
                  <p:embed/>
                </p:oleObj>
              </mc:Choice>
              <mc:Fallback>
                <p:oleObj r:id="rId2" imgW="444240" imgH="228600" progId="Equation.KSEE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148" y="2769369"/>
                        <a:ext cx="619703" cy="320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>
            <a:extLst>
              <a:ext uri="{FF2B5EF4-FFF2-40B4-BE49-F238E27FC236}">
                <a16:creationId xmlns:a16="http://schemas.microsoft.com/office/drawing/2014/main" id="{C9C02E00-1F77-4232-8B6B-41E3D1485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792" y="2823859"/>
            <a:ext cx="110650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0951FE5-8AF8-420E-B2FA-0EEF2F71B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89849"/>
              </p:ext>
            </p:extLst>
          </p:nvPr>
        </p:nvGraphicFramePr>
        <p:xfrm>
          <a:off x="2502745" y="2780474"/>
          <a:ext cx="937725" cy="29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47640" imgH="203040" progId="Equation.KSEE3">
                  <p:embed/>
                </p:oleObj>
              </mc:Choice>
              <mc:Fallback>
                <p:oleObj r:id="rId4" imgW="647640" imgH="203040" progId="Equation.KSEE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745" y="2780474"/>
                        <a:ext cx="937725" cy="298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7">
            <a:extLst>
              <a:ext uri="{FF2B5EF4-FFF2-40B4-BE49-F238E27FC236}">
                <a16:creationId xmlns:a16="http://schemas.microsoft.com/office/drawing/2014/main" id="{545948A3-E1A9-4E45-ACE5-E634608F757E}"/>
              </a:ext>
            </a:extLst>
          </p:cNvPr>
          <p:cNvSpPr txBox="1"/>
          <p:nvPr/>
        </p:nvSpPr>
        <p:spPr>
          <a:xfrm>
            <a:off x="576548" y="4120897"/>
            <a:ext cx="4361478" cy="1061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numpy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as np              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导入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numpy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生成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数组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np.linspace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(0,6.28,50)   #start, end,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-points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np.sin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(x)               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计算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y=sin(x)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数组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color='r')   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用红色绘图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y=sin(x)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plt.plot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x,np.exp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(-x),c='b')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用蓝色绘图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exp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(-x)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78A3FFA-D04F-4CD6-92AF-529D17AA21F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281003" y="4603185"/>
            <a:ext cx="2724785" cy="1760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 bldLvl="2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散点图（</a:t>
            </a:r>
            <a:r>
              <a:rPr lang="en-US" altLang="zh-CN" dirty="0"/>
              <a:t>Scatter diagram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464310"/>
            <a:ext cx="7711440" cy="78511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ym typeface="+mn-ea"/>
              </a:rPr>
              <a:t>描述两个一维数据序列之间的关系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zh-CN" dirty="0"/>
              <a:t>将两组数据分别作为点的横坐标和纵坐标</a:t>
            </a:r>
            <a:endParaRPr lang="en-US" altLang="zh-CN" dirty="0">
              <a:sym typeface="+mn-ea"/>
            </a:endParaRPr>
          </a:p>
          <a:p>
            <a:pPr lvl="1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EFB116-AF4F-4A3C-B994-9B7F0515F354}"/>
              </a:ext>
            </a:extLst>
          </p:cNvPr>
          <p:cNvSpPr/>
          <p:nvPr/>
        </p:nvSpPr>
        <p:spPr>
          <a:xfrm>
            <a:off x="870066" y="2199111"/>
            <a:ext cx="6902334" cy="90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DataFrame.plot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(kind=’scatter’,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x,y,title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grid,xlim,ylim,label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,...)</a:t>
            </a:r>
            <a:endParaRPr lang="zh-CN" altLang="zh-CN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57086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DataFrame.plot.scatter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x,y,title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grid,xlim,ylim,label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,...)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E645515-5B3D-41B6-83CC-FD8AA5E7C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40974"/>
              </p:ext>
            </p:extLst>
          </p:nvPr>
        </p:nvGraphicFramePr>
        <p:xfrm>
          <a:off x="2001705" y="3265306"/>
          <a:ext cx="4541520" cy="996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1092">
                  <a:extLst>
                    <a:ext uri="{9D8B030D-6E8A-4147-A177-3AD203B41FA5}">
                      <a16:colId xmlns:a16="http://schemas.microsoft.com/office/drawing/2014/main" val="1458102160"/>
                    </a:ext>
                  </a:extLst>
                </a:gridCol>
                <a:gridCol w="3700428">
                  <a:extLst>
                    <a:ext uri="{9D8B030D-6E8A-4147-A177-3AD203B41FA5}">
                      <a16:colId xmlns:a16="http://schemas.microsoft.com/office/drawing/2014/main" val="166649257"/>
                    </a:ext>
                  </a:extLst>
                </a:gridCol>
              </a:tblGrid>
              <a:tr h="2491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参数说明：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3098931"/>
                  </a:ext>
                </a:extLst>
              </a:tr>
              <a:tr h="2491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DataFrame</a:t>
                      </a:r>
                      <a:r>
                        <a:rPr lang="zh-CN" sz="1050">
                          <a:effectLst/>
                        </a:rPr>
                        <a:t>中</a:t>
                      </a:r>
                      <a:r>
                        <a:rPr lang="en-US" sz="1050">
                          <a:effectLst/>
                        </a:rPr>
                        <a:t>x</a:t>
                      </a:r>
                      <a:r>
                        <a:rPr lang="zh-CN" sz="1050">
                          <a:effectLst/>
                        </a:rPr>
                        <a:t>轴对应的数据列名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4426559"/>
                  </a:ext>
                </a:extLst>
              </a:tr>
              <a:tr h="2491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DataFrame</a:t>
                      </a:r>
                      <a:r>
                        <a:rPr lang="zh-CN" sz="1050" dirty="0">
                          <a:effectLst/>
                        </a:rPr>
                        <a:t>中</a:t>
                      </a:r>
                      <a:r>
                        <a:rPr lang="en-US" sz="1050" dirty="0">
                          <a:effectLst/>
                        </a:rPr>
                        <a:t>y</a:t>
                      </a:r>
                      <a:r>
                        <a:rPr lang="zh-CN" sz="1050" dirty="0">
                          <a:effectLst/>
                        </a:rPr>
                        <a:t>轴对应的数据列名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5866782"/>
                  </a:ext>
                </a:extLst>
              </a:tr>
              <a:tr h="2491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label</a:t>
                      </a:r>
                      <a:endParaRPr lang="zh-CN" sz="105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图例标签</a:t>
                      </a:r>
                      <a:endParaRPr lang="zh-CN" sz="105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640274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E7B2D08-D66B-4605-9F6A-C299FE654FE8}"/>
              </a:ext>
            </a:extLst>
          </p:cNvPr>
          <p:cNvSpPr/>
          <p:nvPr/>
        </p:nvSpPr>
        <p:spPr>
          <a:xfrm>
            <a:off x="1433976" y="5636338"/>
            <a:ext cx="1801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plt.scatter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x,y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,...)</a:t>
            </a:r>
            <a:endParaRPr lang="zh-CN" altLang="en-US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03392124-AE8E-4933-B51A-F300E736F810}"/>
              </a:ext>
            </a:extLst>
          </p:cNvPr>
          <p:cNvSpPr txBox="1">
            <a:spLocks/>
          </p:cNvSpPr>
          <p:nvPr/>
        </p:nvSpPr>
        <p:spPr>
          <a:xfrm>
            <a:off x="803910" y="4778069"/>
            <a:ext cx="7711440" cy="615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Matplotlib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scatter</a:t>
            </a:r>
            <a:r>
              <a:rPr lang="zh-CN" altLang="en-US" dirty="0">
                <a:sym typeface="+mn-ea"/>
              </a:rPr>
              <a:t>函数也可以绘制散点图</a:t>
            </a:r>
          </a:p>
          <a:p>
            <a:pPr lvl="1"/>
            <a:r>
              <a:rPr lang="zh-CN" altLang="en-US" dirty="0"/>
              <a:t>图元的设置需要采用独立的语句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7779</TotalTime>
  <Words>3389</Words>
  <Application>Microsoft Macintosh PowerPoint</Application>
  <PresentationFormat>全屏显示(4:3)</PresentationFormat>
  <Paragraphs>359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等线 Light</vt:lpstr>
      <vt:lpstr>宋体</vt:lpstr>
      <vt:lpstr>Arial</vt:lpstr>
      <vt:lpstr>Calibri</vt:lpstr>
      <vt:lpstr>Courier New</vt:lpstr>
      <vt:lpstr>Times New Roman</vt:lpstr>
      <vt:lpstr>Office 主题​​</vt:lpstr>
      <vt:lpstr>Equation.KSEE3</vt:lpstr>
      <vt:lpstr>4.1.2 Pandas快速绘图</vt:lpstr>
      <vt:lpstr>PowerPoint 演示文稿</vt:lpstr>
      <vt:lpstr>4.1.3 Matplotlib精细绘图</vt:lpstr>
      <vt:lpstr>多子图绘制</vt:lpstr>
      <vt:lpstr>多子图绘制实例</vt:lpstr>
      <vt:lpstr>设置图元和说明</vt:lpstr>
      <vt:lpstr>保存图表到文件</vt:lpstr>
      <vt:lpstr>函数绘图</vt:lpstr>
      <vt:lpstr>散点图（Scatter diagram）</vt:lpstr>
      <vt:lpstr>散点图绘制</vt:lpstr>
      <vt:lpstr>散点图矩阵</vt:lpstr>
      <vt:lpstr>柱状图（Bar Chart）</vt:lpstr>
      <vt:lpstr>柱状图绘制</vt:lpstr>
      <vt:lpstr>折线图</vt:lpstr>
      <vt:lpstr>直方图（Histogram）</vt:lpstr>
      <vt:lpstr>直方图绘制</vt:lpstr>
      <vt:lpstr>密度图（Kernel Density Estimate）</vt:lpstr>
      <vt:lpstr>饼图（Pie Chart）</vt:lpstr>
      <vt:lpstr>饼图绘制</vt:lpstr>
      <vt:lpstr>箱须图（Box plot）</vt:lpstr>
      <vt:lpstr>箱须图（Box plot）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</dc:title>
  <dc:creator>Anita_hsong</dc:creator>
  <cp:lastModifiedBy>Huang Jerry</cp:lastModifiedBy>
  <cp:revision>381</cp:revision>
  <dcterms:created xsi:type="dcterms:W3CDTF">2016-06-12T11:22:00Z</dcterms:created>
  <dcterms:modified xsi:type="dcterms:W3CDTF">2023-05-29T13:17:49Z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