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48" r:id="rId2"/>
    <p:sldId id="328" r:id="rId3"/>
    <p:sldId id="347" r:id="rId4"/>
    <p:sldId id="349" r:id="rId5"/>
    <p:sldId id="329" r:id="rId6"/>
    <p:sldId id="350" r:id="rId7"/>
    <p:sldId id="321" r:id="rId8"/>
    <p:sldId id="352" r:id="rId9"/>
    <p:sldId id="353" r:id="rId10"/>
    <p:sldId id="354" r:id="rId11"/>
    <p:sldId id="355" r:id="rId12"/>
    <p:sldId id="356" r:id="rId13"/>
    <p:sldId id="262" r:id="rId14"/>
    <p:sldId id="318" r:id="rId15"/>
    <p:sldId id="359" r:id="rId16"/>
    <p:sldId id="360" r:id="rId17"/>
    <p:sldId id="3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ta_hson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428" autoAdjust="0"/>
  </p:normalViewPr>
  <p:slideViewPr>
    <p:cSldViewPr snapToGrid="0">
      <p:cViewPr>
        <p:scale>
          <a:sx n="138" d="100"/>
          <a:sy n="138" d="100"/>
        </p:scale>
        <p:origin x="-456" y="-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558AB-C121-4F75-BA36-B35F43D58A0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5C22-34E5-4155-9AEC-C295C0150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C380-6110-49F0-8C8E-E3F1625B4A18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DC8E-BFB4-402C-8B76-70249E38EF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有监督学习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94CAB7-4EA2-45F9-8331-ED7B281413AF}"/>
              </a:ext>
            </a:extLst>
          </p:cNvPr>
          <p:cNvSpPr txBox="1">
            <a:spLocks/>
          </p:cNvSpPr>
          <p:nvPr/>
        </p:nvSpPr>
        <p:spPr>
          <a:xfrm>
            <a:off x="707898" y="1526006"/>
            <a:ext cx="7886700" cy="308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利用经验（数据），学习表示事物的模型，关注利用模型预测未来数据</a:t>
            </a:r>
            <a:endParaRPr lang="en-US" altLang="zh-CN" dirty="0"/>
          </a:p>
          <a:p>
            <a:pPr lvl="1"/>
            <a:r>
              <a:rPr lang="zh-CN" altLang="en-US" dirty="0"/>
              <a:t>分类问题（</a:t>
            </a:r>
            <a:r>
              <a:rPr lang="en-US" altLang="zh-CN" dirty="0"/>
              <a:t>Classification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对事物所属类型的判别，类别的数量是已知的</a:t>
            </a:r>
            <a:endParaRPr lang="en-US" altLang="zh-CN" dirty="0"/>
          </a:p>
          <a:p>
            <a:pPr lvl="2"/>
            <a:r>
              <a:rPr lang="zh-CN" altLang="en-US" dirty="0"/>
              <a:t>例：鸟类型识别，垃圾邮件分类</a:t>
            </a:r>
            <a:endParaRPr lang="en-US" altLang="zh-CN" dirty="0"/>
          </a:p>
          <a:p>
            <a:pPr lvl="1"/>
            <a:r>
              <a:rPr lang="zh-CN" altLang="en-US" dirty="0"/>
              <a:t>回归问题（</a:t>
            </a:r>
            <a:r>
              <a:rPr lang="en-US" altLang="zh-CN" dirty="0"/>
              <a:t>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zh-CN" dirty="0"/>
              <a:t>预测目标是连续变量</a:t>
            </a:r>
            <a:endParaRPr lang="en-US" altLang="zh-CN" dirty="0"/>
          </a:p>
          <a:p>
            <a:pPr lvl="2"/>
            <a:r>
              <a:rPr lang="zh-CN" altLang="en-US" dirty="0"/>
              <a:t>例：根据父母身高预测孩子身高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26" name="Picture 2" descr="5t1做">
            <a:extLst>
              <a:ext uri="{FF2B5EF4-FFF2-40B4-BE49-F238E27FC236}">
                <a16:creationId xmlns:a16="http://schemas.microsoft.com/office/drawing/2014/main" id="{AEB53D68-942C-4544-AE76-268BD1FE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075" y="4749800"/>
            <a:ext cx="4295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回归模型性能评估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6"/>
            <a:ext cx="7125084" cy="9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采用均方根误差（</a:t>
            </a:r>
            <a:r>
              <a:rPr lang="en-US" altLang="zh-CN" dirty="0"/>
              <a:t>Root Mean Squared Error</a:t>
            </a:r>
            <a:r>
              <a:rPr lang="zh-CN" altLang="en-US" dirty="0"/>
              <a:t>，</a:t>
            </a:r>
            <a:r>
              <a:rPr lang="en-US" altLang="zh-CN" dirty="0"/>
              <a:t>RMSE</a:t>
            </a:r>
            <a:r>
              <a:rPr lang="zh-CN" altLang="en-US" dirty="0"/>
              <a:t>）来表示误差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回归模型的预测误差越小越好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C6DF8B6-DF8E-42FA-BB50-2FF86085C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3866" y="2317138"/>
                <a:ext cx="2925510" cy="1058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zh-CN" dirty="0"/>
                  <a:t>其中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样本的个数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样本目标变量的真实值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使用回归模型预测的目标变量值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CC6DF8B6-DF8E-42FA-BB50-2FF86085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66" y="2317138"/>
                <a:ext cx="2925510" cy="1058419"/>
              </a:xfrm>
              <a:prstGeom prst="rect">
                <a:avLst/>
              </a:prstGeom>
              <a:blipFill>
                <a:blip r:embed="rId2"/>
                <a:stretch>
                  <a:fillRect l="-208" t="-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379" y="5252954"/>
                <a:ext cx="5882069" cy="319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的数值范围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0~1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值越大，表示预测效果越好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79" y="5252954"/>
                <a:ext cx="5882069" cy="319611"/>
              </a:xfrm>
              <a:prstGeom prst="rect">
                <a:avLst/>
              </a:prstGeom>
              <a:blipFill>
                <a:blip r:embed="rId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53022E-F882-4662-B90C-C1569A080C25}"/>
                  </a:ext>
                </a:extLst>
              </p:cNvPr>
              <p:cNvSpPr/>
              <p:nvPr/>
            </p:nvSpPr>
            <p:spPr>
              <a:xfrm>
                <a:off x="1250821" y="2447629"/>
                <a:ext cx="2633471" cy="819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B53022E-F882-4662-B90C-C1569A08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21" y="2447629"/>
                <a:ext cx="2633471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56C2422-6F99-4421-9DB6-4B337CDEE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095" y="3794146"/>
                <a:ext cx="6571489" cy="349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20000"/>
                  </a:lnSpc>
                </a:pPr>
                <a:r>
                  <a:rPr lang="zh-CN" altLang="zh-CN" dirty="0"/>
                  <a:t>统计学上，使用模型的</a:t>
                </a:r>
                <a:r>
                  <a:rPr lang="zh-CN" altLang="zh-CN" b="1" dirty="0"/>
                  <a:t>决定系数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来衡量模型预测能力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56C2422-6F99-4421-9DB6-4B337CDE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5" y="3794146"/>
                <a:ext cx="6571489" cy="349945"/>
              </a:xfrm>
              <a:prstGeom prst="rect">
                <a:avLst/>
              </a:prstGeom>
              <a:blipFill>
                <a:blip r:embed="rId5"/>
                <a:stretch>
                  <a:fillRect t="-1724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BBA87-B50A-43B8-8B0D-4DCC4124F927}"/>
                  </a:ext>
                </a:extLst>
              </p:cNvPr>
              <p:cNvSpPr/>
              <p:nvPr/>
            </p:nvSpPr>
            <p:spPr>
              <a:xfrm>
                <a:off x="628650" y="4339546"/>
                <a:ext cx="6199632" cy="729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表示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的均值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BBA87-B50A-43B8-8B0D-4DCC4124F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9546"/>
                <a:ext cx="6199632" cy="72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EADBF6F-FB32-44B7-9E7C-95651A638822}"/>
              </a:ext>
            </a:extLst>
          </p:cNvPr>
          <p:cNvSpPr txBox="1">
            <a:spLocks/>
          </p:cNvSpPr>
          <p:nvPr/>
        </p:nvSpPr>
        <p:spPr>
          <a:xfrm>
            <a:off x="371855" y="5870994"/>
            <a:ext cx="6571489" cy="383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zh-CN" altLang="en-US" dirty="0"/>
              <a:t>通常训练获得模型用于预测新数据时的性能会降低</a:t>
            </a:r>
          </a:p>
        </p:txBody>
      </p:sp>
    </p:spTree>
    <p:extLst>
      <p:ext uri="{BB962C8B-B14F-4D97-AF65-F5344CB8AC3E}">
        <p14:creationId xmlns:p14="http://schemas.microsoft.com/office/powerpoint/2010/main" val="13619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0" grpId="0"/>
      <p:bldP spid="3" grpId="0"/>
      <p:bldP spid="10" grpId="0"/>
      <p:bldP spid="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训练集与测试集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5"/>
            <a:ext cx="7125084" cy="97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为了更准确地评价模型性能，通常将原始的数据切分为两部分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训练集</a:t>
            </a:r>
            <a:r>
              <a:rPr lang="zh-CN" altLang="en-US" dirty="0"/>
              <a:t>：</a:t>
            </a:r>
            <a:r>
              <a:rPr lang="zh-CN" altLang="zh-CN" dirty="0"/>
              <a:t>学习获得回归模型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测试集</a:t>
            </a:r>
            <a:r>
              <a:rPr lang="zh-CN" altLang="en-US" dirty="0"/>
              <a:t>：</a:t>
            </a:r>
            <a:r>
              <a:rPr lang="zh-CN" altLang="zh-CN" dirty="0"/>
              <a:t>视为未知数据</a:t>
            </a:r>
            <a:r>
              <a:rPr lang="zh-CN" altLang="en-US" dirty="0"/>
              <a:t>，用于评估模型性能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6C2422-6F99-4421-9DB6-4B337CDEE25E}"/>
              </a:ext>
            </a:extLst>
          </p:cNvPr>
          <p:cNvSpPr txBox="1">
            <a:spLocks/>
          </p:cNvSpPr>
          <p:nvPr/>
        </p:nvSpPr>
        <p:spPr>
          <a:xfrm>
            <a:off x="4100893" y="3685895"/>
            <a:ext cx="4317683" cy="979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 err="1"/>
              <a:t>model_selection</a:t>
            </a:r>
            <a:r>
              <a:rPr lang="zh-CN" altLang="zh-CN" dirty="0"/>
              <a:t>类提供数据集的切分方法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metrics</a:t>
            </a:r>
            <a:r>
              <a:rPr lang="zh-CN" altLang="zh-CN" dirty="0"/>
              <a:t>类实现了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包中各类机器学习算法的性能评估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3FE9EC-86A5-4C40-AD9F-62BAA558EA39}"/>
              </a:ext>
            </a:extLst>
          </p:cNvPr>
          <p:cNvSpPr/>
          <p:nvPr/>
        </p:nvSpPr>
        <p:spPr>
          <a:xfrm>
            <a:off x="243839" y="4798336"/>
            <a:ext cx="6368795" cy="160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latin typeface="Calibri" panose="020F0502020204030204" pitchFamily="34" charset="0"/>
                <a:ea typeface="宋体" panose="02010600030101010101" pitchFamily="2" charset="-122"/>
              </a:rPr>
              <a:t>数据集分割：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11061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model_selection.train_test_split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test_size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random_state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latin typeface="Calibri" panose="020F0502020204030204" pitchFamily="34" charset="0"/>
                <a:ea typeface="宋体" panose="02010600030101010101" pitchFamily="2" charset="-122"/>
              </a:rPr>
              <a:t>误差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RMSE</a:t>
            </a:r>
            <a:r>
              <a:rPr lang="zh-CN" altLang="zh-CN" sz="1400" b="1" kern="0" dirty="0">
                <a:latin typeface="Calibri" panose="020F0502020204030204" pitchFamily="34" charset="0"/>
                <a:ea typeface="宋体" panose="02010600030101010101" pitchFamily="2" charset="-122"/>
              </a:rPr>
              <a:t>计算：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err =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metrics.mean_squared_error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b="1" kern="0" dirty="0">
                <a:latin typeface="Calibri" panose="020F0502020204030204" pitchFamily="34" charset="0"/>
                <a:ea typeface="宋体" panose="02010600030101010101" pitchFamily="2" charset="-122"/>
              </a:rPr>
              <a:t>决定系数计算：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decision_score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linreg.score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1400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38B89A-DE89-49BE-BD6B-3B7C058E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74650"/>
              </p:ext>
            </p:extLst>
          </p:nvPr>
        </p:nvGraphicFramePr>
        <p:xfrm>
          <a:off x="5705854" y="5621377"/>
          <a:ext cx="3084578" cy="917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2">
                  <a:extLst>
                    <a:ext uri="{9D8B030D-6E8A-4147-A177-3AD203B41FA5}">
                      <a16:colId xmlns:a16="http://schemas.microsoft.com/office/drawing/2014/main" val="2909070608"/>
                    </a:ext>
                  </a:extLst>
                </a:gridCol>
                <a:gridCol w="2261616">
                  <a:extLst>
                    <a:ext uri="{9D8B030D-6E8A-4147-A177-3AD203B41FA5}">
                      <a16:colId xmlns:a16="http://schemas.microsoft.com/office/drawing/2014/main" val="4080240485"/>
                    </a:ext>
                  </a:extLst>
                </a:gridCol>
              </a:tblGrid>
              <a:tr h="22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624032"/>
                  </a:ext>
                </a:extLst>
              </a:tr>
              <a:tr h="232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test_size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0-1</a:t>
                      </a:r>
                      <a:r>
                        <a:rPr lang="zh-CN" sz="1100" kern="0">
                          <a:effectLst/>
                        </a:rPr>
                        <a:t>，测试集的比例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125558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random_state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随机数种子，</a:t>
                      </a:r>
                      <a:r>
                        <a:rPr lang="en-US" sz="1100" kern="0" dirty="0">
                          <a:effectLst/>
                        </a:rPr>
                        <a:t>1</a:t>
                      </a:r>
                      <a:r>
                        <a:rPr lang="zh-CN" sz="1100" kern="0" dirty="0">
                          <a:effectLst/>
                        </a:rPr>
                        <a:t>：每次得到相同样本划分，否则每次划分不一样。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5255010"/>
                  </a:ext>
                </a:extLst>
              </a:tr>
            </a:tbl>
          </a:graphicData>
        </a:graphic>
      </p:graphicFrame>
      <p:pic>
        <p:nvPicPr>
          <p:cNvPr id="3075" name="Picture 3" descr="5t6做">
            <a:extLst>
              <a:ext uri="{FF2B5EF4-FFF2-40B4-BE49-F238E27FC236}">
                <a16:creationId xmlns:a16="http://schemas.microsoft.com/office/drawing/2014/main" id="{A93F547B-4D33-43C6-ADCF-2FA9461CF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2" y="2679720"/>
            <a:ext cx="33813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1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：模型评估（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47917"/>
            <a:ext cx="5372353" cy="319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）切分为训练集和测试集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5" y="2882479"/>
            <a:ext cx="4603624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）在训练集上学习回归模型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83007181-010A-4DAC-8AD8-7273B95F223E}"/>
              </a:ext>
            </a:extLst>
          </p:cNvPr>
          <p:cNvSpPr txBox="1"/>
          <p:nvPr/>
        </p:nvSpPr>
        <p:spPr>
          <a:xfrm>
            <a:off x="1000887" y="2023064"/>
            <a:ext cx="5276850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model_selectio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 indent="-266700" latinLnBrk="1"/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model_selection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.train_test_split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test_size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=0.35,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random_state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=1)</a:t>
            </a:r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FA9F7F86-11FF-4D9E-A7D4-2D604559453F}"/>
              </a:ext>
            </a:extLst>
          </p:cNvPr>
          <p:cNvSpPr txBox="1"/>
          <p:nvPr/>
        </p:nvSpPr>
        <p:spPr>
          <a:xfrm>
            <a:off x="1000887" y="3279313"/>
            <a:ext cx="3668649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linregTr.fit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 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linregTr.intercept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linregTr.coef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2EAAA6A7-4737-4D21-8D9E-99EBDBEDC1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8539" y="3612581"/>
                <a:ext cx="3492437" cy="60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得到回归方程：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=0.046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+0.180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+0.004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+2.93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2EAAA6A7-4737-4D21-8D9E-99EBDBED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39" y="3612581"/>
                <a:ext cx="3492437" cy="607916"/>
              </a:xfrm>
              <a:prstGeom prst="rect">
                <a:avLst/>
              </a:prstGeom>
              <a:blipFill>
                <a:blip r:embed="rId2"/>
                <a:stretch>
                  <a:fillRect l="-175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3DE84E5-CD2E-46B1-9EF4-4C3AFC8D65F3}"/>
              </a:ext>
            </a:extLst>
          </p:cNvPr>
          <p:cNvSpPr txBox="1">
            <a:spLocks/>
          </p:cNvSpPr>
          <p:nvPr/>
        </p:nvSpPr>
        <p:spPr>
          <a:xfrm>
            <a:off x="768095" y="4203698"/>
            <a:ext cx="4338649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）在测试集上评估性能</a:t>
            </a: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369744F6-B2F4-4737-B70E-E7C02461F73C}"/>
              </a:ext>
            </a:extLst>
          </p:cNvPr>
          <p:cNvSpPr txBox="1"/>
          <p:nvPr/>
        </p:nvSpPr>
        <p:spPr>
          <a:xfrm>
            <a:off x="1061846" y="4595813"/>
            <a:ext cx="6954394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metrics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y_train_pred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linregTr.predict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y_test_pred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linregTr.predict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train_err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metrics.mean_squared_error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y_train_pred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metrics.mean_squared_error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y_test_pred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'The mean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squar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error of train and test are: {:.2f}, {:.2f}'.format(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train_err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test_err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predict_score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linregTr.score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X_test,y_test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39750" indent="-5384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print('The decision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coeficient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is: {:.2f} '.format(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predict_score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B65804-4299-4C47-981A-C02BB029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70" y="6300514"/>
            <a:ext cx="5089398" cy="38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宋体" panose="02010600030101010101" pitchFamily="2" charset="-122"/>
              </a:rPr>
              <a:t>	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mean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error of train and test are: 3.06, 2.32</a:t>
            </a:r>
            <a:r>
              <a:rPr kumimoji="0" lang="en-US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The decision coefficient is: 0.91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9" grpId="0" animBg="1"/>
      <p:bldP spid="10" grpId="0" animBg="1"/>
      <p:bldP spid="11" grpId="0"/>
      <p:bldP spid="13" grpId="0"/>
      <p:bldP spid="1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分类分析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1564482"/>
            <a:ext cx="7711440" cy="4519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分类学习最常见的监督学习问题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二分类问题：如手机垃圾短信识别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多分类问题：停车场车牌数字识别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分类学习采用不同的算法得到不同的分类模型</a:t>
            </a:r>
            <a:endParaRPr lang="en-US" altLang="zh-CN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+mn-ea"/>
              </a:rPr>
              <a:t>常见算法：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决策树（</a:t>
            </a:r>
            <a:r>
              <a:rPr lang="en-US" altLang="zh-CN" dirty="0">
                <a:sym typeface="+mn-ea"/>
              </a:rPr>
              <a:t>Decision Tree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贝叶斯分类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ym typeface="+mn-ea"/>
              </a:rPr>
              <a:t>KNN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K </a:t>
            </a:r>
            <a:r>
              <a:rPr lang="zh-CN" altLang="en-US" dirty="0">
                <a:sym typeface="+mn-ea"/>
              </a:rPr>
              <a:t>近邻）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支持向量机（</a:t>
            </a:r>
            <a:r>
              <a:rPr lang="en-US" altLang="zh-CN" dirty="0">
                <a:sym typeface="+mn-ea"/>
              </a:rPr>
              <a:t>SVM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Support Vector Machine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神经网络（</a:t>
            </a:r>
            <a:r>
              <a:rPr lang="en-US" altLang="zh-CN" dirty="0">
                <a:sym typeface="+mn-ea"/>
              </a:rPr>
              <a:t>Neural Network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集成学习（</a:t>
            </a:r>
            <a:r>
              <a:rPr lang="en-US" altLang="zh-CN" dirty="0">
                <a:sym typeface="+mn-ea"/>
              </a:rPr>
              <a:t>Ensemble learning</a:t>
            </a:r>
            <a:r>
              <a:rPr lang="zh-CN" altLang="en-US" dirty="0">
                <a:sym typeface="+mn-ea"/>
              </a:rPr>
              <a:t>）等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分类模型性能评估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49" y="1697926"/>
            <a:ext cx="7157817" cy="10391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使用分类器计算样本分类结果，得到预测类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计算每个样本真实类（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）对应的预测类，得到混淆矩阵（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confusion matrix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D12CB-4097-438C-9FB7-2646206D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B4D581-086A-4759-BEF1-11D93AD5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7" y="2801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6725B8-240B-4374-872C-95D3DFC56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32708"/>
              </p:ext>
            </p:extLst>
          </p:nvPr>
        </p:nvGraphicFramePr>
        <p:xfrm>
          <a:off x="4792665" y="2898087"/>
          <a:ext cx="3817620" cy="1061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917">
                  <a:extLst>
                    <a:ext uri="{9D8B030D-6E8A-4147-A177-3AD203B41FA5}">
                      <a16:colId xmlns:a16="http://schemas.microsoft.com/office/drawing/2014/main" val="2278732424"/>
                    </a:ext>
                  </a:extLst>
                </a:gridCol>
                <a:gridCol w="953608">
                  <a:extLst>
                    <a:ext uri="{9D8B030D-6E8A-4147-A177-3AD203B41FA5}">
                      <a16:colId xmlns:a16="http://schemas.microsoft.com/office/drawing/2014/main" val="569208263"/>
                    </a:ext>
                  </a:extLst>
                </a:gridCol>
                <a:gridCol w="1225095">
                  <a:extLst>
                    <a:ext uri="{9D8B030D-6E8A-4147-A177-3AD203B41FA5}">
                      <a16:colId xmlns:a16="http://schemas.microsoft.com/office/drawing/2014/main" val="1453166352"/>
                    </a:ext>
                  </a:extLst>
                </a:gridCol>
              </a:tblGrid>
              <a:tr h="678872">
                <a:tc>
                  <a:txBody>
                    <a:bodyPr/>
                    <a:lstStyle/>
                    <a:p>
                      <a:pPr indent="908050"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预测类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真实类</a:t>
                      </a:r>
                      <a:r>
                        <a:rPr lang="en-US" sz="1100" kern="0" dirty="0">
                          <a:effectLst/>
                        </a:rPr>
                        <a:t>      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Class=Yes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725995"/>
                  </a:ext>
                </a:extLst>
              </a:tr>
              <a:tr h="191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Class=Yes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92762297"/>
                  </a:ext>
                </a:extLst>
              </a:tr>
              <a:tr h="191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Class=No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d  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990918699"/>
                  </a:ext>
                </a:extLst>
              </a:tr>
            </a:tbl>
          </a:graphicData>
        </a:graphic>
      </p:graphicFrame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D6DD9A6-F607-4256-A92F-3515832ECD97}"/>
              </a:ext>
            </a:extLst>
          </p:cNvPr>
          <p:cNvSpPr txBox="1">
            <a:spLocks/>
          </p:cNvSpPr>
          <p:nvPr/>
        </p:nvSpPr>
        <p:spPr>
          <a:xfrm>
            <a:off x="628650" y="2956333"/>
            <a:ext cx="3476820" cy="48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计算准确率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Accuracy</a:t>
            </a: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604F2D-A50C-4F2F-8E6C-E7630E7E1AF1}"/>
                  </a:ext>
                </a:extLst>
              </p:cNvPr>
              <p:cNvSpPr/>
              <p:nvPr/>
            </p:nvSpPr>
            <p:spPr>
              <a:xfrm>
                <a:off x="1490810" y="3429000"/>
                <a:ext cx="2860527" cy="622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604F2D-A50C-4F2F-8E6C-E7630E7E1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10" y="3429000"/>
                <a:ext cx="2860527" cy="622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688FF2E-B6C8-4882-B1F8-CE6A77B78E5D}"/>
              </a:ext>
            </a:extLst>
          </p:cNvPr>
          <p:cNvSpPr txBox="1">
            <a:spLocks/>
          </p:cNvSpPr>
          <p:nvPr/>
        </p:nvSpPr>
        <p:spPr>
          <a:xfrm>
            <a:off x="675304" y="4435028"/>
            <a:ext cx="7249496" cy="725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实际问题，关心模型对某一特定类别的预测能力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使用精确率（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Precession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）、召回率（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Recall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F1-measure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9C323A-BB44-4298-BCB8-E7ED8D930660}"/>
                  </a:ext>
                </a:extLst>
              </p:cNvPr>
              <p:cNvSpPr/>
              <p:nvPr/>
            </p:nvSpPr>
            <p:spPr>
              <a:xfrm>
                <a:off x="808028" y="5362846"/>
                <a:ext cx="2165272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𝑃𝑟𝑒𝑐𝑖𝑠𝑠𝑖𝑜𝑛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9C323A-BB44-4298-BCB8-E7ED8D930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28" y="5362846"/>
                <a:ext cx="2165272" cy="571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A1CEE4-5338-46EA-BA34-5FA0031B0F72}"/>
                  </a:ext>
                </a:extLst>
              </p:cNvPr>
              <p:cNvSpPr/>
              <p:nvPr/>
            </p:nvSpPr>
            <p:spPr>
              <a:xfrm>
                <a:off x="3501156" y="5373926"/>
                <a:ext cx="1735154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A1CEE4-5338-46EA-BA34-5FA0031B0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56" y="5373926"/>
                <a:ext cx="1735154" cy="571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58136E-4418-4343-B3B4-888AAE03B8E7}"/>
                  </a:ext>
                </a:extLst>
              </p:cNvPr>
              <p:cNvSpPr/>
              <p:nvPr/>
            </p:nvSpPr>
            <p:spPr>
              <a:xfrm>
                <a:off x="5764167" y="5373926"/>
                <a:ext cx="187461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58136E-4418-4343-B3B4-888AAE03B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67" y="5373926"/>
                <a:ext cx="187461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build="p"/>
      <p:bldP spid="7" grpId="0"/>
      <p:bldP spid="20" grpId="0" build="p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决策树分类实现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2"/>
            <a:ext cx="7886700" cy="86093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决策树：</a:t>
            </a:r>
            <a:r>
              <a:rPr lang="en-US" altLang="zh-CN" dirty="0" err="1"/>
              <a:t>DecisionTreeClassifier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支持二分类和多分类问题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455BD8-936E-4EAD-86D1-2897B23A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0326"/>
              </p:ext>
            </p:extLst>
          </p:nvPr>
        </p:nvGraphicFramePr>
        <p:xfrm>
          <a:off x="2055114" y="5550642"/>
          <a:ext cx="5217414" cy="996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269">
                  <a:extLst>
                    <a:ext uri="{9D8B030D-6E8A-4147-A177-3AD203B41FA5}">
                      <a16:colId xmlns:a16="http://schemas.microsoft.com/office/drawing/2014/main" val="1991763266"/>
                    </a:ext>
                  </a:extLst>
                </a:gridCol>
                <a:gridCol w="4251145">
                  <a:extLst>
                    <a:ext uri="{9D8B030D-6E8A-4147-A177-3AD203B41FA5}">
                      <a16:colId xmlns:a16="http://schemas.microsoft.com/office/drawing/2014/main" val="4174319534"/>
                    </a:ext>
                  </a:extLst>
                </a:gridCol>
              </a:tblGrid>
              <a:tr h="3369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135058"/>
                  </a:ext>
                </a:extLst>
              </a:tr>
              <a:tr h="306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X</a:t>
                      </a:r>
                      <a:r>
                        <a:rPr lang="en-US" sz="1100" kern="100" dirty="0">
                          <a:effectLst/>
                        </a:rPr>
                        <a:t>[</a:t>
                      </a:r>
                      <a:r>
                        <a:rPr lang="en-US" sz="1100" kern="100" dirty="0" err="1">
                          <a:effectLst/>
                        </a:rPr>
                        <a:t>m,n</a:t>
                      </a:r>
                      <a:r>
                        <a:rPr lang="en-US" sz="1100" kern="10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样本特征</a:t>
                      </a:r>
                      <a:r>
                        <a:rPr lang="zh-CN" sz="1100" kern="100" dirty="0">
                          <a:effectLst/>
                        </a:rPr>
                        <a:t>二维数组，</a:t>
                      </a:r>
                      <a:r>
                        <a:rPr lang="en-US" sz="1100" i="1" kern="100" dirty="0">
                          <a:effectLst/>
                        </a:rPr>
                        <a:t>m </a:t>
                      </a:r>
                      <a:r>
                        <a:rPr lang="zh-CN" sz="1100" kern="100" dirty="0">
                          <a:effectLst/>
                        </a:rPr>
                        <a:t>样本数，</a:t>
                      </a:r>
                      <a:r>
                        <a:rPr lang="en-US" sz="1100" i="1" kern="100" dirty="0">
                          <a:effectLst/>
                        </a:rPr>
                        <a:t>n </a:t>
                      </a:r>
                      <a:r>
                        <a:rPr lang="zh-CN" sz="1100" kern="100" dirty="0">
                          <a:effectLst/>
                        </a:rPr>
                        <a:t>特征项个数，数值型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190418"/>
                  </a:ext>
                </a:extLst>
              </a:tr>
              <a:tr h="352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y</a:t>
                      </a:r>
                      <a:r>
                        <a:rPr lang="en-US" sz="1100" kern="100" dirty="0">
                          <a:effectLst/>
                        </a:rPr>
                        <a:t>[n]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分类标签的一维数组，必须为整数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99265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2914C8E-9D86-4B80-8FAA-F0D47F807EFF}"/>
              </a:ext>
            </a:extLst>
          </p:cNvPr>
          <p:cNvSpPr/>
          <p:nvPr/>
        </p:nvSpPr>
        <p:spPr>
          <a:xfrm>
            <a:off x="444246" y="2395788"/>
            <a:ext cx="8071104" cy="290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模型初始化：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tree.DecisionTreeClassifier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模型学习：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clf.fit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y)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Accuracy</a:t>
            </a: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计算：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clf.score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模型预测：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</a:rPr>
              <a:t>predicted_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clf.predict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混淆矩阵计算：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metrics.confusion_matrix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predicted_y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分类性能报告：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metrics.classification_report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(y,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predicted_y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5-3</a:t>
            </a:r>
            <a:r>
              <a:rPr lang="zh-CN" altLang="en-US" dirty="0"/>
              <a:t>：决策树分类（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8748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银行贷款偿还数据集共包括</a:t>
            </a:r>
            <a:r>
              <a:rPr lang="en-US" altLang="zh-CN" dirty="0"/>
              <a:t>15</a:t>
            </a:r>
            <a:r>
              <a:rPr lang="zh-CN" altLang="en-US" dirty="0"/>
              <a:t>个样本，保存在文本文件</a:t>
            </a:r>
            <a:r>
              <a:rPr lang="en-US" altLang="zh-CN" dirty="0"/>
              <a:t>bankdebt.csv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每个样本包含</a:t>
            </a:r>
            <a:r>
              <a:rPr lang="en-US" altLang="zh-CN" dirty="0"/>
              <a:t>3</a:t>
            </a:r>
            <a:r>
              <a:rPr lang="zh-CN" altLang="en-US" dirty="0"/>
              <a:t>个特征项，</a:t>
            </a:r>
            <a:r>
              <a:rPr lang="en-US" altLang="zh-CN" dirty="0"/>
              <a:t>1</a:t>
            </a:r>
            <a:r>
              <a:rPr lang="zh-CN" altLang="en-US" dirty="0"/>
              <a:t>个分类标签，二分类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20473" y="2734375"/>
            <a:ext cx="1713356" cy="350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）读取数据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20472" y="4001625"/>
            <a:ext cx="4324494" cy="350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）数据预处理，字符类型替换为数字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D846EF30-FE94-400C-B7B5-B7D841830989}"/>
              </a:ext>
            </a:extLst>
          </p:cNvPr>
          <p:cNvSpPr txBox="1"/>
          <p:nvPr/>
        </p:nvSpPr>
        <p:spPr>
          <a:xfrm>
            <a:off x="1037462" y="3168260"/>
            <a:ext cx="5814441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filename = 'data\bankdebt.csv'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nrows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5,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0, header = None)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print(data)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9365DC3-180B-4934-8CA7-3ADA14FAC1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3072" y="2784503"/>
            <a:ext cx="1713356" cy="9608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D60B6466-46D2-4DC6-B948-C75B68C81123}"/>
              </a:ext>
            </a:extLst>
          </p:cNvPr>
          <p:cNvSpPr txBox="1"/>
          <p:nvPr/>
        </p:nvSpPr>
        <p:spPr>
          <a:xfrm>
            <a:off x="952119" y="4469086"/>
            <a:ext cx="5276850" cy="154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0, header = None)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[data[1] == 'Yes',1 ] = 1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[data[1] == 'No',1 ] = 0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[data[4] == 'Yes',4 ] = 1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[data[4] == 'No',4 ] = 0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'Single',2 ] = 1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'Married',2 ] = 2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[data[2] == 'Divorced',2] = 3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[1:5,:] 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F7F041-90E9-4250-A7BF-674602DF9A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1903" y="4863138"/>
            <a:ext cx="1323975" cy="1152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58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5-3</a:t>
            </a:r>
            <a:r>
              <a:rPr lang="zh-CN" altLang="en-US" dirty="0"/>
              <a:t>：决策树分类（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477342"/>
            <a:ext cx="5372353" cy="384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）设置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，训练分类器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6" y="3964557"/>
            <a:ext cx="4392484" cy="384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）评估分类器性能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44E4B5BB-CE45-418F-A2D8-A7CFF90A5A88}"/>
              </a:ext>
            </a:extLst>
          </p:cNvPr>
          <p:cNvSpPr txBox="1"/>
          <p:nvPr/>
        </p:nvSpPr>
        <p:spPr>
          <a:xfrm>
            <a:off x="863598" y="1924656"/>
            <a:ext cx="3665730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 :, 1:3 ].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 :, 4].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导入决策树，训练分类器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tree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tree.DecisionTreeClassifier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clf.fit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clf.score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计算分类器的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Accuracy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277432-0536-448F-B0C6-F32CBBFC6238}"/>
              </a:ext>
            </a:extLst>
          </p:cNvPr>
          <p:cNvSpPr/>
          <p:nvPr/>
        </p:nvSpPr>
        <p:spPr>
          <a:xfrm>
            <a:off x="4793601" y="2816139"/>
            <a:ext cx="22878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输出的准确率结果为</a:t>
            </a: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1.0</a:t>
            </a:r>
            <a:endParaRPr lang="zh-CN" altLang="en-US" sz="1600" dirty="0">
              <a:ea typeface="等线" panose="02010600030101010101" pitchFamily="2" charset="-122"/>
            </a:endParaRP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7ED0E33D-4C89-42E0-8A54-E5EA10F189A6}"/>
              </a:ext>
            </a:extLst>
          </p:cNvPr>
          <p:cNvSpPr txBox="1"/>
          <p:nvPr/>
        </p:nvSpPr>
        <p:spPr>
          <a:xfrm>
            <a:off x="863598" y="4435644"/>
            <a:ext cx="5276850" cy="900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9580" indent="-449580"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clf.predict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metrics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metrics.classification_report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print('Confusion matrix:' 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49580" indent="-449580"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metrics.confusion_matrix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b="1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sz="1050" b="1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predicted_y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DD79EF-5364-42B6-ADCE-C84062AEB0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313" y="5783204"/>
            <a:ext cx="3162300" cy="821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99AF15-4966-4F75-ACCB-8A69910F47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4237" y="6162934"/>
            <a:ext cx="1108710" cy="4419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B74F78F-14D3-2B07-5A5A-41C730FD74FB}"/>
              </a:ext>
            </a:extLst>
          </p:cNvPr>
          <p:cNvSpPr txBox="1">
            <a:spLocks/>
          </p:cNvSpPr>
          <p:nvPr/>
        </p:nvSpPr>
        <p:spPr>
          <a:xfrm>
            <a:off x="393702" y="12686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3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9" grpId="0" animBg="1"/>
      <p:bldP spid="3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BCFB31-C3B5-4AAB-8E5B-0EA8DF6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35"/>
            <a:ext cx="7886700" cy="3951496"/>
          </a:xfrm>
        </p:spPr>
        <p:txBody>
          <a:bodyPr>
            <a:normAutofit/>
          </a:bodyPr>
          <a:lstStyle/>
          <a:p>
            <a:r>
              <a:rPr lang="zh-CN" altLang="en-US" dirty="0"/>
              <a:t>倾向于对事物本身特性的分析，常见问题包括</a:t>
            </a:r>
            <a:endParaRPr lang="en-US" altLang="zh-CN" dirty="0"/>
          </a:p>
          <a:p>
            <a:pPr lvl="1"/>
            <a:r>
              <a:rPr lang="zh-CN" altLang="en-US" dirty="0"/>
              <a:t>数据降维（</a:t>
            </a:r>
            <a:r>
              <a:rPr lang="en-US" altLang="zh-CN" dirty="0"/>
              <a:t>Dimensionality Reduction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对描述事物的特征数量进行压缩的方法</a:t>
            </a:r>
            <a:endParaRPr lang="en-US" altLang="zh-CN" dirty="0"/>
          </a:p>
          <a:p>
            <a:pPr lvl="2"/>
            <a:r>
              <a:rPr lang="zh-CN" altLang="en-US" dirty="0"/>
              <a:t>例：从已有的</a:t>
            </a:r>
            <a:r>
              <a:rPr lang="en-US" altLang="zh-CN" dirty="0"/>
              <a:t>100</a:t>
            </a:r>
            <a:r>
              <a:rPr lang="zh-CN" altLang="en-US" dirty="0"/>
              <a:t>个特征中选取部分特征表示音乐信号</a:t>
            </a:r>
            <a:endParaRPr lang="en-US" altLang="zh-CN" dirty="0"/>
          </a:p>
          <a:p>
            <a:pPr lvl="1"/>
            <a:r>
              <a:rPr lang="zh-CN" altLang="en-US" dirty="0"/>
              <a:t>聚类问题（</a:t>
            </a:r>
            <a:r>
              <a:rPr lang="en-US" altLang="zh-CN" dirty="0"/>
              <a:t>Clustering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将事物划分成不同的类别，但事先不知道类别的数量，根据事物之间的相似性，将相似的事物归为一簇</a:t>
            </a:r>
            <a:endParaRPr lang="en-US" altLang="zh-CN" dirty="0"/>
          </a:p>
          <a:p>
            <a:pPr lvl="2"/>
            <a:r>
              <a:rPr lang="zh-CN" altLang="en-US" dirty="0"/>
              <a:t>例：电子商务网站将具有类似背景与购买习惯的用户自动聚为一类</a:t>
            </a:r>
            <a:endParaRPr lang="en-US" altLang="zh-CN" dirty="0"/>
          </a:p>
        </p:txBody>
      </p:sp>
      <p:pic>
        <p:nvPicPr>
          <p:cNvPr id="2050" name="Picture 2" descr="5t2做">
            <a:extLst>
              <a:ext uri="{FF2B5EF4-FFF2-40B4-BE49-F238E27FC236}">
                <a16:creationId xmlns:a16="http://schemas.microsoft.com/office/drawing/2014/main" id="{5ADD756C-A14F-4FD8-BC3F-D2AAC152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5003483"/>
            <a:ext cx="5238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机器学习方法库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682496"/>
            <a:ext cx="7711440" cy="440299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Scikit</a:t>
            </a:r>
            <a:r>
              <a:rPr lang="en-US" altLang="zh-CN" dirty="0">
                <a:sym typeface="+mn-ea"/>
              </a:rPr>
              <a:t>-learn</a:t>
            </a:r>
            <a:r>
              <a:rPr lang="zh-CN" altLang="en-US" dirty="0">
                <a:sym typeface="+mn-ea"/>
              </a:rPr>
              <a:t>是目前使用最广泛的开源方法库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NumPy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SciPy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Pandas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Matplotlib</a:t>
            </a:r>
            <a:r>
              <a:rPr lang="zh-CN" altLang="en-US" dirty="0">
                <a:sym typeface="+mn-ea"/>
              </a:rPr>
              <a:t>开发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封装了大量经典以及最新的机器学习模型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基本功能分类、回归、聚类、数据降维、模型选择和数据预处理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Scikit</a:t>
            </a:r>
            <a:r>
              <a:rPr lang="en-US" altLang="zh-CN" dirty="0">
                <a:sym typeface="+mn-ea"/>
              </a:rPr>
              <a:t>-learn</a:t>
            </a:r>
            <a:r>
              <a:rPr lang="zh-CN" altLang="en-US" dirty="0">
                <a:sym typeface="+mn-ea"/>
              </a:rPr>
              <a:t>本身不支持深度学习与</a:t>
            </a:r>
            <a:r>
              <a:rPr lang="en-US" altLang="zh-CN" dirty="0">
                <a:sym typeface="+mn-ea"/>
              </a:rPr>
              <a:t>GPU</a:t>
            </a:r>
            <a:r>
              <a:rPr lang="zh-CN" altLang="en-US" dirty="0">
                <a:sym typeface="+mn-ea"/>
              </a:rPr>
              <a:t>加速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深度学习方法需要使用</a:t>
            </a:r>
            <a:r>
              <a:rPr lang="en-US" altLang="zh-CN" dirty="0" err="1">
                <a:sym typeface="+mn-ea"/>
              </a:rPr>
              <a:t>Tensorflow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Keras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Theano</a:t>
            </a:r>
            <a:r>
              <a:rPr lang="zh-CN" altLang="en-US" dirty="0">
                <a:sym typeface="+mn-ea"/>
              </a:rPr>
              <a:t>等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开源框架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Anaconda</a:t>
            </a:r>
            <a:r>
              <a:rPr lang="zh-CN" altLang="en-US" dirty="0">
                <a:sym typeface="+mn-ea"/>
              </a:rPr>
              <a:t>已集成了</a:t>
            </a:r>
            <a:r>
              <a:rPr lang="en-US" altLang="zh-CN" dirty="0" err="1">
                <a:sym typeface="+mn-ea"/>
              </a:rPr>
              <a:t>Scikit</a:t>
            </a:r>
            <a:r>
              <a:rPr lang="en-US" altLang="zh-CN" dirty="0">
                <a:sym typeface="+mn-ea"/>
              </a:rPr>
              <a:t>-learn</a:t>
            </a:r>
            <a:r>
              <a:rPr lang="zh-CN" altLang="en-US" dirty="0">
                <a:sym typeface="+mn-ea"/>
              </a:rPr>
              <a:t>工具包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导入即可使用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2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回归分析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CB52CD1-BD56-4A77-B8CE-5381C132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711440" cy="27168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一种预测性的建模分析技术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通过样本数据，学习目标变量和自变量之间的因果关系，建立数学表示模型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基于新的自变量，预测相应的目标变量</a:t>
            </a:r>
            <a:endParaRPr lang="en-US" altLang="zh-CN" dirty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常用方法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线性回归（</a:t>
            </a:r>
            <a:r>
              <a:rPr lang="en-US" altLang="zh-CN" dirty="0">
                <a:sym typeface="+mn-ea"/>
              </a:rPr>
              <a:t>Linear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逻辑回归（</a:t>
            </a:r>
            <a:r>
              <a:rPr lang="en-US" altLang="zh-CN" dirty="0">
                <a:sym typeface="+mn-ea"/>
              </a:rPr>
              <a:t>Logistic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多项式回归（</a:t>
            </a:r>
            <a:r>
              <a:rPr lang="en-US" altLang="zh-CN" dirty="0">
                <a:sym typeface="+mn-ea"/>
              </a:rPr>
              <a:t>Polynomial Regression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2246C7-CD1E-4C04-A615-C728E60CE85F}"/>
                  </a:ext>
                </a:extLst>
              </p:cNvPr>
              <p:cNvSpPr/>
              <p:nvPr/>
            </p:nvSpPr>
            <p:spPr>
              <a:xfrm>
                <a:off x="628650" y="4591404"/>
                <a:ext cx="7711440" cy="206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60"/>
                  </a:lnSpc>
                </a:pPr>
                <a:r>
                  <a:rPr lang="zh-CN" altLang="en-US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实例：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工厂产出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受各种投入要素如资本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、劳动力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、技术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等的影响，销售额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受价格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和公司对广告费投入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的影响。</a:t>
                </a:r>
                <a:endParaRPr lang="en-US" altLang="zh-CN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目标：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利用历史数据找出函数表示它们之间的关系，预测未来投资可能带来的产出或收益。</a:t>
                </a:r>
                <a:endParaRPr lang="en-US" altLang="zh-CN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     y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目标变量</a:t>
                </a:r>
                <a:endParaRPr lang="en-US" altLang="zh-CN" b="1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560"/>
                  </a:lnSpc>
                </a:pPr>
                <a:r>
                  <a:rPr lang="en-US" altLang="zh-CN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自变量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自变量的维度。</a:t>
                </a:r>
                <a:endParaRPr lang="zh-CN" altLang="en-US" dirty="0"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02246C7-CD1E-4C04-A615-C728E60CE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91404"/>
                <a:ext cx="7711440" cy="2069541"/>
              </a:xfrm>
              <a:prstGeom prst="rect">
                <a:avLst/>
              </a:prstGeom>
              <a:blipFill>
                <a:blip r:embed="rId2"/>
                <a:stretch>
                  <a:fillRect l="-632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5-1 </a:t>
            </a:r>
            <a:r>
              <a:rPr lang="zh-CN" altLang="en-US" dirty="0"/>
              <a:t>广告公司收益预测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CE717E3-FA70-45EB-8B8C-A5B8367D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711440" cy="2029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某公司为了推销产品，在电视、微博、微信等多种渠道投放广告。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目前企业搜集了</a:t>
            </a:r>
            <a:r>
              <a:rPr lang="en-US" altLang="zh-CN" b="1" dirty="0">
                <a:sym typeface="+mn-ea"/>
              </a:rPr>
              <a:t>200</a:t>
            </a:r>
            <a:r>
              <a:rPr lang="zh-CN" altLang="en-US" b="1" dirty="0">
                <a:sym typeface="+mn-ea"/>
              </a:rPr>
              <a:t>条历史数据</a:t>
            </a:r>
            <a:r>
              <a:rPr lang="zh-CN" altLang="en-US" dirty="0">
                <a:sym typeface="+mn-ea"/>
              </a:rPr>
              <a:t>（也称为</a:t>
            </a:r>
            <a:r>
              <a:rPr lang="zh-CN" altLang="en-US" b="1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）构成数据集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ym typeface="+mn-ea"/>
              </a:rPr>
              <a:t>每条数据给出每月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种渠道广告投放费用，以及产品销量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328E9B-3635-4DE0-A26E-3C487A08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35056"/>
              </p:ext>
            </p:extLst>
          </p:nvPr>
        </p:nvGraphicFramePr>
        <p:xfrm>
          <a:off x="2277853" y="3436781"/>
          <a:ext cx="4413033" cy="1730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145">
                  <a:extLst>
                    <a:ext uri="{9D8B030D-6E8A-4147-A177-3AD203B41FA5}">
                      <a16:colId xmlns:a16="http://schemas.microsoft.com/office/drawing/2014/main" val="1153695261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30908845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911249664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45643198"/>
                    </a:ext>
                  </a:extLst>
                </a:gridCol>
                <a:gridCol w="882722">
                  <a:extLst>
                    <a:ext uri="{9D8B030D-6E8A-4147-A177-3AD203B41FA5}">
                      <a16:colId xmlns:a16="http://schemas.microsoft.com/office/drawing/2014/main" val="1847598559"/>
                    </a:ext>
                  </a:extLst>
                </a:gridCol>
              </a:tblGrid>
              <a:tr h="362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电视（万元）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微博（万元）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微信（万元）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销量（万个）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88211748"/>
                  </a:ext>
                </a:extLst>
              </a:tr>
              <a:tr h="309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230.1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69.2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953056612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45.1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10.4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70097919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45.9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3071115241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151.5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41.3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58.5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18.5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919493480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10.8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58.4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12.9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0" marB="0" anchor="ctr"/>
                </a:tc>
                <a:extLst>
                  <a:ext uri="{0D108BD9-81ED-4DB2-BD59-A6C34878D82A}">
                    <a16:rowId xmlns:a16="http://schemas.microsoft.com/office/drawing/2014/main" val="2314088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6D5B26-142D-4A78-BD3E-D17B8F52C7A2}"/>
                  </a:ext>
                </a:extLst>
              </p:cNvPr>
              <p:cNvSpPr/>
              <p:nvPr/>
            </p:nvSpPr>
            <p:spPr>
              <a:xfrm>
                <a:off x="628650" y="5347532"/>
                <a:ext cx="7422274" cy="1289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latin typeface="Times New Roman" panose="02020603050405020304" pitchFamily="18" charset="0"/>
                  </a:rPr>
                  <a:t>线性回归问题，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将销量</a:t>
                </a:r>
                <a:r>
                  <a:rPr lang="en-US" altLang="zh-CN" i="1" kern="100" dirty="0">
                    <a:latin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Times New Roman" panose="02020603050405020304" pitchFamily="18" charset="0"/>
                  </a:rPr>
                  <a:t>表示为电视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、微博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和微信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kern="100" dirty="0">
                    <a:latin typeface="Times New Roman" panose="02020603050405020304" pitchFamily="18" charset="0"/>
                  </a:rPr>
                  <a:t>等渠道广告投入量的线性组合函数：</a:t>
                </a:r>
                <a:endParaRPr lang="zh-CN" altLang="zh-CN" sz="1400" kern="100" dirty="0">
                  <a:effectLst/>
                  <a:latin typeface="Times New Roman" panose="02020603050405020304" pitchFamily="18" charset="0"/>
                </a:endParaRPr>
              </a:p>
              <a:p>
                <a:pPr indent="266700"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A6D5B26-142D-4A78-BD3E-D17B8F52C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47532"/>
                <a:ext cx="7422274" cy="1289071"/>
              </a:xfrm>
              <a:prstGeom prst="rect">
                <a:avLst/>
              </a:prstGeom>
              <a:blipFill>
                <a:blip r:embed="rId2"/>
                <a:stretch>
                  <a:fillRect l="-493" r="-73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7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回归模型学习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82872" y="1749981"/>
                <a:ext cx="7767479" cy="2352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zh-CN" altLang="en-US" dirty="0">
                    <a:sym typeface="+mn-ea"/>
                  </a:rPr>
                  <a:t>有监督学习过程</a:t>
                </a:r>
                <a:endParaRPr lang="en-US" altLang="zh-CN" dirty="0">
                  <a:sym typeface="+mn-ea"/>
                </a:endParaRPr>
              </a:p>
              <a:p>
                <a:pPr lvl="2"/>
                <a:r>
                  <a:rPr lang="zh-CN" altLang="en-US" dirty="0">
                    <a:sym typeface="+mn-ea"/>
                  </a:rPr>
                  <a:t>基于给定的数据集，</a:t>
                </a:r>
                <a:r>
                  <a:rPr lang="zh-CN" altLang="zh-CN" dirty="0"/>
                  <a:t>获得模型参数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回归系数，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zh-CN" altLang="zh-CN" dirty="0"/>
                  <a:t>截距</a:t>
                </a:r>
                <a:r>
                  <a:rPr lang="zh-CN" altLang="en-US" dirty="0"/>
                  <a:t>，使得</a:t>
                </a:r>
                <a:r>
                  <a:rPr lang="zh-CN" altLang="zh-CN" dirty="0"/>
                  <a:t>模型在数据集上预测的误差最小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2" y="1749981"/>
                <a:ext cx="7767479" cy="2352627"/>
              </a:xfrm>
              <a:prstGeom prst="rect">
                <a:avLst/>
              </a:prstGeom>
              <a:blipFill>
                <a:blip r:embed="rId2"/>
                <a:stretch>
                  <a:fillRect t="-3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98ABFC-58AC-4103-AC24-7E7D4ACAF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872" y="4257105"/>
                <a:ext cx="5292503" cy="637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20000"/>
                  </a:lnSpc>
                </a:pPr>
                <a:r>
                  <a:rPr lang="zh-CN" altLang="zh-CN" dirty="0"/>
                  <a:t>企业</a:t>
                </a:r>
                <a:r>
                  <a:rPr lang="zh-CN" altLang="en-US" dirty="0"/>
                  <a:t>给出未来</a:t>
                </a:r>
                <a:r>
                  <a:rPr lang="zh-CN" altLang="zh-CN" dirty="0"/>
                  <a:t>在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种渠道分别投入</a:t>
                </a:r>
                <a:r>
                  <a:rPr lang="zh-CN" altLang="en-US" dirty="0"/>
                  <a:t>，即可</a:t>
                </a:r>
                <a:r>
                  <a:rPr lang="zh-CN" altLang="zh-CN" dirty="0"/>
                  <a:t>利用回归模型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对销量进行前期预测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A098ABFC-58AC-4103-AC24-7E7D4ACAF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72" y="4257105"/>
                <a:ext cx="5292503" cy="637983"/>
              </a:xfrm>
              <a:prstGeom prst="rect">
                <a:avLst/>
              </a:prstGeom>
              <a:blipFill>
                <a:blip r:embed="rId3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27ECC22-F174-4396-9720-95AB3C12E49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6128" y="3909378"/>
            <a:ext cx="2771775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7027E7-B9CC-4494-84F3-7750E4C88A68}"/>
              </a:ext>
            </a:extLst>
          </p:cNvPr>
          <p:cNvSpPr txBox="1">
            <a:spLocks/>
          </p:cNvSpPr>
          <p:nvPr/>
        </p:nvSpPr>
        <p:spPr>
          <a:xfrm>
            <a:off x="382872" y="3244373"/>
            <a:ext cx="7767479" cy="917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求解线性回归模型</a:t>
            </a:r>
            <a:endParaRPr lang="en-US" altLang="zh-CN" dirty="0"/>
          </a:p>
          <a:p>
            <a:pPr lvl="2"/>
            <a:r>
              <a:rPr lang="zh-CN" altLang="en-US" dirty="0"/>
              <a:t>统计学的“最小二乘法”，使得线性模型预测所有的训练数据时误差平方和最小。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9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9" grpId="0" build="p"/>
      <p:bldP spid="6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回归分析实现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39763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回归分析模型：</a:t>
            </a:r>
            <a:r>
              <a:rPr lang="en-US" altLang="zh-CN" dirty="0" err="1"/>
              <a:t>LinearRegression</a:t>
            </a:r>
            <a:r>
              <a:rPr lang="zh-CN" altLang="en-US" dirty="0"/>
              <a:t>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5F99C7-D806-46B9-8AFA-BB987ECF2432}"/>
              </a:ext>
            </a:extLst>
          </p:cNvPr>
          <p:cNvSpPr/>
          <p:nvPr/>
        </p:nvSpPr>
        <p:spPr>
          <a:xfrm>
            <a:off x="628650" y="2035293"/>
            <a:ext cx="598017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模型初始化：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LinearRegression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模型学习：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linreg.fit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(X, y)  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70865" algn="just">
              <a:spcBef>
                <a:spcPts val="600"/>
              </a:spcBef>
              <a:spcAft>
                <a:spcPts val="600"/>
              </a:spcAft>
            </a:pPr>
            <a:r>
              <a:rPr lang="zh-CN" altLang="zh-CN" b="1" kern="0" dirty="0">
                <a:latin typeface="Calibri" panose="020F0502020204030204" pitchFamily="34" charset="0"/>
                <a:ea typeface="宋体" panose="02010600030101010101" pitchFamily="2" charset="-122"/>
              </a:rPr>
              <a:t>模型预测：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b="1" kern="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linreg.predict</a:t>
            </a:r>
            <a:r>
              <a:rPr lang="en-US" altLang="zh-CN" b="1" kern="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(X)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455BD8-936E-4EAD-86D1-2897B23A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32453"/>
              </p:ext>
            </p:extLst>
          </p:nvPr>
        </p:nvGraphicFramePr>
        <p:xfrm>
          <a:off x="1774698" y="3395759"/>
          <a:ext cx="5217414" cy="1176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269">
                  <a:extLst>
                    <a:ext uri="{9D8B030D-6E8A-4147-A177-3AD203B41FA5}">
                      <a16:colId xmlns:a16="http://schemas.microsoft.com/office/drawing/2014/main" val="1991763266"/>
                    </a:ext>
                  </a:extLst>
                </a:gridCol>
                <a:gridCol w="4251145">
                  <a:extLst>
                    <a:ext uri="{9D8B030D-6E8A-4147-A177-3AD203B41FA5}">
                      <a16:colId xmlns:a16="http://schemas.microsoft.com/office/drawing/2014/main" val="4174319534"/>
                    </a:ext>
                  </a:extLst>
                </a:gridCol>
              </a:tblGrid>
              <a:tr h="3977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0">
                          <a:effectLst/>
                        </a:rPr>
                        <a:t>参数说明：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8135058"/>
                  </a:ext>
                </a:extLst>
              </a:tr>
              <a:tr h="361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X</a:t>
                      </a:r>
                      <a:r>
                        <a:rPr lang="en-US" sz="1100" kern="100" dirty="0">
                          <a:effectLst/>
                        </a:rPr>
                        <a:t>[</a:t>
                      </a:r>
                      <a:r>
                        <a:rPr lang="en-US" sz="1100" kern="100" dirty="0" err="1">
                          <a:effectLst/>
                        </a:rPr>
                        <a:t>m,n</a:t>
                      </a:r>
                      <a:r>
                        <a:rPr lang="en-US" sz="1100" kern="100" dirty="0">
                          <a:effectLst/>
                        </a:rPr>
                        <a:t>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自变量二维数组，</a:t>
                      </a:r>
                      <a:r>
                        <a:rPr lang="en-US" sz="1100" i="1" kern="100" dirty="0">
                          <a:effectLst/>
                        </a:rPr>
                        <a:t>m </a:t>
                      </a:r>
                      <a:r>
                        <a:rPr lang="zh-CN" sz="1100" kern="100" dirty="0">
                          <a:effectLst/>
                        </a:rPr>
                        <a:t>样本数，</a:t>
                      </a:r>
                      <a:r>
                        <a:rPr lang="en-US" sz="1100" i="1" kern="100" dirty="0">
                          <a:effectLst/>
                        </a:rPr>
                        <a:t>n </a:t>
                      </a:r>
                      <a:r>
                        <a:rPr lang="zh-CN" sz="1100" kern="100" dirty="0">
                          <a:effectLst/>
                        </a:rPr>
                        <a:t>特征项个数，数值型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190418"/>
                  </a:ext>
                </a:extLst>
              </a:tr>
              <a:tr h="4166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i="1" kern="100" dirty="0">
                          <a:effectLst/>
                        </a:rPr>
                        <a:t>y</a:t>
                      </a:r>
                      <a:r>
                        <a:rPr lang="en-US" sz="1100" kern="100" dirty="0">
                          <a:effectLst/>
                        </a:rPr>
                        <a:t>[n]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目标变量一维数组</a:t>
                      </a:r>
                      <a:r>
                        <a:rPr lang="zh-CN" altLang="zh-CN" sz="1050" kern="100" dirty="0">
                          <a:effectLst/>
                        </a:rPr>
                        <a:t>，数值型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9926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：训练回归模型（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3083"/>
            <a:ext cx="7886700" cy="66586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      从案例</a:t>
            </a:r>
            <a:r>
              <a:rPr lang="en-US" altLang="zh-CN" dirty="0"/>
              <a:t>5-1</a:t>
            </a:r>
            <a:r>
              <a:rPr lang="zh-CN" altLang="en-US" dirty="0"/>
              <a:t>的</a:t>
            </a:r>
            <a:r>
              <a:rPr lang="en-US" altLang="zh-CN" dirty="0"/>
              <a:t>advertising.csv</a:t>
            </a:r>
            <a:r>
              <a:rPr lang="zh-CN" altLang="en-US" dirty="0"/>
              <a:t>中读取历史数据，建立广告投入和销量关系的模型，并根据下个月的预计投入预测销量。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A4F54-8D64-4CE2-A22F-D5874C084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8873" y="2297492"/>
            <a:ext cx="2609850" cy="137001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4152521" y="2677136"/>
            <a:ext cx="1443990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）读取数据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10D62BC2-580C-42A1-9768-A21C5460FDB2}"/>
              </a:ext>
            </a:extLst>
          </p:cNvPr>
          <p:cNvSpPr txBox="1"/>
          <p:nvPr/>
        </p:nvSpPr>
        <p:spPr>
          <a:xfrm>
            <a:off x="4260341" y="3055343"/>
            <a:ext cx="3686937" cy="577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filename = 'data\data-5-advertising.csv'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pd.read_csv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(filename,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index_col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0)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[0:5, :].values)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890777" y="4173774"/>
            <a:ext cx="1443990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）可视化分析</a:t>
            </a: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AECA0EBC-5B0C-4A6D-8773-134F75E314F3}"/>
              </a:ext>
            </a:extLst>
          </p:cNvPr>
          <p:cNvSpPr txBox="1"/>
          <p:nvPr/>
        </p:nvSpPr>
        <p:spPr>
          <a:xfrm>
            <a:off x="888873" y="4541727"/>
            <a:ext cx="4115943" cy="10618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导入绘图库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matplotlib.pyplot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as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data.plot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(kind='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scatter',x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TV',y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Sales',title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='Sales with Advertising on TV')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plt.xlabel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("TV")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plt.ylabel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("sales")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6A7E20B-6963-4692-A9BA-0C198CAE7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0153" y="3872484"/>
            <a:ext cx="1782445" cy="1238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0C9D15-F615-4971-93AC-A170DC5686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3378" y="5304917"/>
            <a:ext cx="1733550" cy="1232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3B746D-0378-4745-918A-763DE973E3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75741" y="5294676"/>
            <a:ext cx="1743075" cy="1235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104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5-1</a:t>
            </a:r>
            <a:r>
              <a:rPr lang="zh-CN" altLang="en-US" dirty="0"/>
              <a:t>：训练回归模型（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434723-9399-4696-A358-1ECFA3968B92}"/>
              </a:ext>
            </a:extLst>
          </p:cNvPr>
          <p:cNvSpPr txBox="1">
            <a:spLocks/>
          </p:cNvSpPr>
          <p:nvPr/>
        </p:nvSpPr>
        <p:spPr>
          <a:xfrm>
            <a:off x="768095" y="1605046"/>
            <a:ext cx="5372353" cy="319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）建立</a:t>
            </a:r>
            <a:r>
              <a:rPr lang="en-US" altLang="zh-CN" dirty="0"/>
              <a:t>3</a:t>
            </a:r>
            <a:r>
              <a:rPr lang="zh-CN" altLang="en-US" dirty="0"/>
              <a:t>个自变量与目标变量的线性回归模型，计算误差。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C6DF8B6-DF8E-42FA-BB50-2FF86085C667}"/>
              </a:ext>
            </a:extLst>
          </p:cNvPr>
          <p:cNvSpPr txBox="1">
            <a:spLocks/>
          </p:cNvSpPr>
          <p:nvPr/>
        </p:nvSpPr>
        <p:spPr>
          <a:xfrm>
            <a:off x="768095" y="4048710"/>
            <a:ext cx="4603624" cy="300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）将回归模型保存到文件，新数据预测时，重新加载使用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66FB560F-AB4F-4B70-9373-8C5181F03603}"/>
              </a:ext>
            </a:extLst>
          </p:cNvPr>
          <p:cNvSpPr txBox="1"/>
          <p:nvPr/>
        </p:nvSpPr>
        <p:spPr>
          <a:xfrm>
            <a:off x="1110615" y="2094296"/>
            <a:ext cx="4199001" cy="1223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[:,0:3].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y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data.iloc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[:,3].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values.astype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(float)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sklearn.linear_model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LinearRegression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初始化模型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linreg.fit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(X, y)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输入数据，学习模型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输出线性回归模型的截距和回归系数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 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linreg.intercept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_,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linreg.coef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_)</a:t>
            </a:r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210A595E-C725-479C-A740-485DDC4327EA}"/>
              </a:ext>
            </a:extLst>
          </p:cNvPr>
          <p:cNvSpPr txBox="1"/>
          <p:nvPr/>
        </p:nvSpPr>
        <p:spPr>
          <a:xfrm>
            <a:off x="1110615" y="4518451"/>
            <a:ext cx="4826889" cy="13849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from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sklearn.externals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joblib.dump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, 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linreg.pkl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') 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保存至文件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重新加载预测数据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import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numpy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as np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load_linreg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joblib.load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linreg.pkl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') 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从文件读取模型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np.array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([[130.1,87.8,69.2]])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print("6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月广告投入：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",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endParaRPr 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atinLnBrk="1">
              <a:spcAft>
                <a:spcPts val="0"/>
              </a:spcAft>
            </a:pP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print("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预期销售：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",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load_linreg.predict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new_X</a:t>
            </a:r>
            <a:r>
              <a:rPr lang="en-US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宋体" panose="02010600030101010101" pitchFamily="2" charset="-122"/>
              </a:rPr>
              <a:t>) ) #</a:t>
            </a:r>
            <a:r>
              <a:rPr lang="zh-CN" sz="105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使用模型预测</a:t>
            </a:r>
            <a:endParaRPr lang="en-US" altLang="zh-CN" sz="1050" kern="12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2F734A2A-AFF2-4F04-9293-9D30482E5F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2107" y="2860619"/>
                <a:ext cx="3492437" cy="60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得到回归方程：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=0.046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+0.188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−0.001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+2.94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2F734A2A-AFF2-4F04-9293-9D30482E5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107" y="2860619"/>
                <a:ext cx="3492437" cy="607916"/>
              </a:xfrm>
              <a:prstGeom prst="rect">
                <a:avLst/>
              </a:prstGeom>
              <a:blipFill>
                <a:blip r:embed="rId2"/>
                <a:stretch>
                  <a:fillRect l="-175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0448" y="5643041"/>
                <a:ext cx="2108645" cy="3196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6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月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预期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销售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25.34</a:t>
                </a:r>
                <a:r>
                  <a:rPr lang="zh-CN" altLang="zh-CN" dirty="0"/>
                  <a:t>万个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9AD02079-0EFC-442C-9050-EA3BBC343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48" y="5643041"/>
                <a:ext cx="2108645" cy="319610"/>
              </a:xfrm>
              <a:prstGeom prst="rect">
                <a:avLst/>
              </a:prstGeom>
              <a:blipFill>
                <a:blip r:embed="rId3"/>
                <a:stretch>
                  <a:fillRect l="-289" t="-192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0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7" grpId="0" animBg="1"/>
      <p:bldP spid="18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2351</Words>
  <Application>Microsoft Macintosh PowerPoint</Application>
  <PresentationFormat>全屏显示(4:3)</PresentationFormat>
  <Paragraphs>252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等线 Light</vt:lpstr>
      <vt:lpstr>宋体</vt:lpstr>
      <vt:lpstr>Arial Unicode MS</vt:lpstr>
      <vt:lpstr>Arial</vt:lpstr>
      <vt:lpstr>Calibri</vt:lpstr>
      <vt:lpstr>Cambria Math</vt:lpstr>
      <vt:lpstr>Courier New</vt:lpstr>
      <vt:lpstr>Times New Roman</vt:lpstr>
      <vt:lpstr>Office 主题​​</vt:lpstr>
      <vt:lpstr>有监督学习</vt:lpstr>
      <vt:lpstr>无监督学习</vt:lpstr>
      <vt:lpstr>Python机器学习方法库</vt:lpstr>
      <vt:lpstr>5.2 回归分析</vt:lpstr>
      <vt:lpstr>案例5-1 广告公司收益预测</vt:lpstr>
      <vt:lpstr>回归模型学习</vt:lpstr>
      <vt:lpstr>回归分析实现</vt:lpstr>
      <vt:lpstr>例5-1：训练回归模型（1）</vt:lpstr>
      <vt:lpstr>例5-1：训练回归模型（2）</vt:lpstr>
      <vt:lpstr>回归模型性能评估</vt:lpstr>
      <vt:lpstr>训练集与测试集</vt:lpstr>
      <vt:lpstr>例5-1：模型评估（2）</vt:lpstr>
      <vt:lpstr>5.3 分类分析</vt:lpstr>
      <vt:lpstr>分类模型性能评估</vt:lpstr>
      <vt:lpstr>决策树分类实现</vt:lpstr>
      <vt:lpstr>例5-3：决策树分类（1）</vt:lpstr>
      <vt:lpstr>例5-3：决策树分类（2）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</dc:title>
  <dc:creator>Anita_hsong</dc:creator>
  <cp:lastModifiedBy>Huang Jerry</cp:lastModifiedBy>
  <cp:revision>469</cp:revision>
  <dcterms:created xsi:type="dcterms:W3CDTF">2016-06-12T11:22:00Z</dcterms:created>
  <dcterms:modified xsi:type="dcterms:W3CDTF">2023-05-29T14:32:17Z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