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495" r:id="rId2"/>
    <p:sldId id="496" r:id="rId3"/>
    <p:sldId id="497" r:id="rId4"/>
    <p:sldId id="500" r:id="rId5"/>
    <p:sldId id="501" r:id="rId6"/>
    <p:sldId id="502" r:id="rId7"/>
    <p:sldId id="503" r:id="rId8"/>
    <p:sldId id="504" r:id="rId9"/>
    <p:sldId id="508" r:id="rId10"/>
    <p:sldId id="509" r:id="rId11"/>
    <p:sldId id="510" r:id="rId12"/>
    <p:sldId id="511" r:id="rId13"/>
    <p:sldId id="512" r:id="rId14"/>
    <p:sldId id="513" r:id="rId15"/>
    <p:sldId id="514" r:id="rId16"/>
    <p:sldId id="505" r:id="rId17"/>
    <p:sldId id="516" r:id="rId18"/>
    <p:sldId id="517" r:id="rId19"/>
    <p:sldId id="518" r:id="rId20"/>
    <p:sldId id="519" r:id="rId21"/>
    <p:sldId id="520" r:id="rId22"/>
    <p:sldId id="521" r:id="rId23"/>
    <p:sldId id="522" r:id="rId24"/>
    <p:sldId id="523" r:id="rId25"/>
    <p:sldId id="524" r:id="rId26"/>
    <p:sldId id="525" r:id="rId27"/>
    <p:sldId id="506" r:id="rId28"/>
    <p:sldId id="526" r:id="rId29"/>
    <p:sldId id="527" r:id="rId30"/>
    <p:sldId id="528" r:id="rId31"/>
    <p:sldId id="529" r:id="rId32"/>
    <p:sldId id="530" r:id="rId33"/>
    <p:sldId id="531" r:id="rId34"/>
    <p:sldId id="532" r:id="rId35"/>
    <p:sldId id="533" r:id="rId36"/>
    <p:sldId id="534" r:id="rId37"/>
  </p:sldIdLst>
  <p:sldSz cx="9144000" cy="6858000" type="screen4x3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26BCA"/>
    <a:srgbClr val="016BBB"/>
    <a:srgbClr val="006600"/>
    <a:srgbClr val="0276E0"/>
    <a:srgbClr val="026DCE"/>
    <a:srgbClr val="02539C"/>
    <a:srgbClr val="026AC8"/>
    <a:srgbClr val="0255A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32" autoAdjust="0"/>
    <p:restoredTop sz="94301" autoAdjust="0"/>
  </p:normalViewPr>
  <p:slideViewPr>
    <p:cSldViewPr>
      <p:cViewPr varScale="1">
        <p:scale>
          <a:sx n="116" d="100"/>
          <a:sy n="116" d="100"/>
        </p:scale>
        <p:origin x="1016" y="184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-86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60"/>
    </p:cViewPr>
  </p:sorterViewPr>
  <p:notesViewPr>
    <p:cSldViewPr>
      <p:cViewPr varScale="1">
        <p:scale>
          <a:sx n="95" d="100"/>
          <a:sy n="95" d="100"/>
        </p:scale>
        <p:origin x="4042" y="62"/>
      </p:cViewPr>
      <p:guideLst>
        <p:guide orient="horz" pos="295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95161-C525-4802-9B57-5B3E986FDBC1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A82F5-4D64-4946-8E33-F6252E63C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220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BA40E-5606-4029-863C-DF903B52E771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C17DF-1D58-4647-8B50-01AC32906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8032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14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6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892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88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87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75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214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436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16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913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524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518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626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886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4759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68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6599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9375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467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4366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605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120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817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066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3961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3022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680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682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674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267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824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143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404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36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436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705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787218"/>
            <a:ext cx="6400800" cy="38515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 txBox="1"/>
          <p:nvPr userDrawn="1"/>
        </p:nvSpPr>
        <p:spPr>
          <a:xfrm>
            <a:off x="179514" y="6487289"/>
            <a:ext cx="1439863" cy="28384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b="1" dirty="0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94127" y="145882"/>
            <a:ext cx="5832475" cy="777240"/>
          </a:xfrm>
        </p:spPr>
        <p:txBody>
          <a:bodyPr/>
          <a:lstStyle>
            <a:lvl1pPr algn="l">
              <a:defRPr sz="22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1560" y="1758018"/>
            <a:ext cx="7920880" cy="3851582"/>
          </a:xfrm>
        </p:spPr>
        <p:txBody>
          <a:bodyPr>
            <a:normAutofit/>
          </a:bodyPr>
          <a:lstStyle>
            <a:lvl1pPr marL="457200" indent="-457200" algn="l"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9" name="灯片编号占位符 3"/>
          <p:cNvSpPr txBox="1"/>
          <p:nvPr userDrawn="1"/>
        </p:nvSpPr>
        <p:spPr>
          <a:xfrm>
            <a:off x="7429520" y="6429396"/>
            <a:ext cx="1714480" cy="42860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200" b="1" dirty="0">
                <a:solidFill>
                  <a:schemeClr val="bg1"/>
                </a:solidFill>
              </a:rPr>
              <a:t>东华大学计算机学院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 txBox="1"/>
          <p:nvPr userDrawn="1"/>
        </p:nvSpPr>
        <p:spPr>
          <a:xfrm>
            <a:off x="8399242" y="6488448"/>
            <a:ext cx="642515" cy="28384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b="1" dirty="0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灯片编号占位符 3"/>
          <p:cNvSpPr txBox="1"/>
          <p:nvPr userDrawn="1"/>
        </p:nvSpPr>
        <p:spPr>
          <a:xfrm>
            <a:off x="551143" y="6558157"/>
            <a:ext cx="3389136" cy="27907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000" b="1" dirty="0">
                <a:solidFill>
                  <a:schemeClr val="bg1"/>
                </a:solidFill>
              </a:rPr>
              <a:t>东华大学计算机科学与技术学院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5832475" cy="777240"/>
          </a:xfrm>
        </p:spPr>
        <p:txBody>
          <a:bodyPr/>
          <a:lstStyle>
            <a:lvl1pPr algn="l">
              <a:defRPr sz="22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idx="1"/>
          </p:nvPr>
        </p:nvSpPr>
        <p:spPr>
          <a:xfrm>
            <a:off x="230832" y="1009531"/>
            <a:ext cx="858964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742950" indent="-285750">
              <a:buFont typeface="Wingdings" panose="05000000000000000000" pitchFamily="2" charset="2"/>
              <a:buChar char="u"/>
              <a:defRPr sz="2000"/>
            </a:lvl2pPr>
            <a:lvl3pPr marL="1143000" indent="-228600">
              <a:buFont typeface="Wingdings" panose="05000000000000000000" pitchFamily="2" charset="2"/>
              <a:buChar char="l"/>
              <a:defRPr sz="1800"/>
            </a:lvl3pPr>
            <a:lvl4pPr marL="1600200" indent="-228600">
              <a:buFont typeface="Wingdings" panose="05000000000000000000" pitchFamily="2" charset="2"/>
              <a:buChar char="n"/>
              <a:defRPr sz="1600"/>
            </a:lvl4pPr>
            <a:lvl5pPr marL="2057400" indent="-228600">
              <a:buFont typeface="Wingdings" panose="05000000000000000000" pitchFamily="2" charset="2"/>
              <a:buChar char="Ø"/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 txBox="1"/>
          <p:nvPr userDrawn="1"/>
        </p:nvSpPr>
        <p:spPr>
          <a:xfrm>
            <a:off x="179514" y="6487289"/>
            <a:ext cx="1439863" cy="28384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b="1" dirty="0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灯片编号占位符 3"/>
          <p:cNvSpPr txBox="1"/>
          <p:nvPr userDrawn="1"/>
        </p:nvSpPr>
        <p:spPr>
          <a:xfrm>
            <a:off x="7429520" y="6429396"/>
            <a:ext cx="1714480" cy="42860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200" b="1" dirty="0">
                <a:solidFill>
                  <a:schemeClr val="bg1"/>
                </a:solidFill>
              </a:rPr>
              <a:t>东华大学计算机学院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384C6-77FA-4AF6-AF10-492DE6DC1E29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3.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数据文件读写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读取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CSV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文件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784976" cy="5472608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Blip>
                <a:blip r:embed="rId3"/>
              </a:buBlip>
            </a:pPr>
            <a:r>
              <a:rPr lang="zh-CN" altLang="en-US" dirty="0">
                <a:cs typeface="+mn-ea"/>
                <a:sym typeface="+mn-lt"/>
              </a:rPr>
              <a:t>CSV是一种特殊的文本文件，通常使用：</a:t>
            </a:r>
            <a:endParaRPr lang="en-US" altLang="zh-CN" dirty="0">
              <a:cs typeface="+mn-ea"/>
              <a:sym typeface="+mn-lt"/>
            </a:endParaRPr>
          </a:p>
          <a:p>
            <a:pPr marL="742950" lvl="2" indent="-34290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Blip>
                <a:blip r:embed="rId3"/>
              </a:buBlip>
            </a:pPr>
            <a:r>
              <a:rPr lang="zh-CN" altLang="en-US" dirty="0">
                <a:cs typeface="+mn-ea"/>
                <a:sym typeface="+mn-lt"/>
              </a:rPr>
              <a:t>逗号：字段之间的分隔符</a:t>
            </a:r>
            <a:endParaRPr lang="en-US" altLang="zh-CN" dirty="0">
              <a:cs typeface="+mn-ea"/>
              <a:sym typeface="+mn-lt"/>
            </a:endParaRPr>
          </a:p>
          <a:p>
            <a:pPr marL="742950" lvl="2" indent="-34290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Blip>
                <a:blip r:embed="rId3"/>
              </a:buBlip>
            </a:pPr>
            <a:r>
              <a:rPr lang="zh-CN" altLang="en-US" dirty="0">
                <a:cs typeface="+mn-ea"/>
                <a:sym typeface="+mn-lt"/>
              </a:rPr>
              <a:t>换行符：记录之间分隔符</a:t>
            </a:r>
            <a:endParaRPr lang="en-US" altLang="zh-CN" dirty="0">
              <a:cs typeface="+mn-ea"/>
              <a:sym typeface="+mn-lt"/>
            </a:endParaRPr>
          </a:p>
          <a:p>
            <a:pPr marL="342900" lvl="1" indent="-34290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Blip>
                <a:blip r:embed="rId3"/>
              </a:buBlip>
            </a:pPr>
            <a:r>
              <a:rPr lang="zh-CN" altLang="en-US" sz="2000" dirty="0">
                <a:cs typeface="+mn-ea"/>
                <a:sym typeface="+mn-lt"/>
              </a:rPr>
              <a:t>读取</a:t>
            </a:r>
            <a:r>
              <a:rPr lang="en-US" altLang="zh-CN" sz="2000" dirty="0">
                <a:cs typeface="+mn-ea"/>
                <a:sym typeface="+mn-lt"/>
              </a:rPr>
              <a:t>CSV</a:t>
            </a:r>
            <a:r>
              <a:rPr lang="zh-CN" altLang="en-US" sz="2000" dirty="0">
                <a:cs typeface="+mn-ea"/>
                <a:sym typeface="+mn-lt"/>
              </a:rPr>
              <a:t>文件方法</a:t>
            </a:r>
            <a:endParaRPr lang="en-US" altLang="zh-CN" sz="2000" dirty="0">
              <a:cs typeface="+mn-ea"/>
              <a:sym typeface="+mn-lt"/>
            </a:endParaRPr>
          </a:p>
          <a:p>
            <a:pPr marL="0" lvl="1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 </a:t>
            </a:r>
            <a:r>
              <a:rPr lang="en-US" altLang="zh-CN" b="1" dirty="0" err="1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read_csv</a:t>
            </a:r>
            <a:r>
              <a:rPr lang="en-US" altLang="zh-CN" sz="18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( </a:t>
            </a:r>
            <a:r>
              <a:rPr lang="en-US" altLang="zh-CN" sz="1800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file, </a:t>
            </a:r>
            <a:r>
              <a:rPr lang="en-US" altLang="zh-CN" sz="1800" dirty="0" err="1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sep</a:t>
            </a:r>
            <a:r>
              <a:rPr lang="en-US" altLang="zh-CN" sz="1800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=',', header='infer’, </a:t>
            </a:r>
            <a:r>
              <a:rPr lang="en-US" altLang="zh-CN" sz="1800" dirty="0" err="1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index_col</a:t>
            </a:r>
            <a:r>
              <a:rPr lang="en-US" altLang="zh-CN" sz="1800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=None, </a:t>
            </a:r>
          </a:p>
          <a:p>
            <a:pPr marL="0" lvl="1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r>
              <a:rPr lang="en-US" altLang="zh-CN" sz="1800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           names=None, </a:t>
            </a:r>
            <a:r>
              <a:rPr lang="en-US" altLang="zh-CN" sz="1800" dirty="0" err="1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skiprows</a:t>
            </a:r>
            <a:r>
              <a:rPr lang="en-US" altLang="zh-CN" sz="1800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,...</a:t>
            </a:r>
            <a:r>
              <a:rPr lang="en-US" altLang="zh-CN" sz="18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endParaRPr lang="en-US" altLang="zh-CN" sz="1800" b="1" dirty="0"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063044"/>
              </p:ext>
            </p:extLst>
          </p:nvPr>
        </p:nvGraphicFramePr>
        <p:xfrm>
          <a:off x="539552" y="3717032"/>
          <a:ext cx="7704856" cy="2592289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493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1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参数说明</a:t>
                      </a:r>
                      <a:r>
                        <a:rPr lang="zh-CN" altLang="en-US" sz="1400" kern="0" dirty="0">
                          <a:effectLst/>
                        </a:rPr>
                        <a:t>：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file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字符串，文件路径和文件名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sep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字符串，每行各数据之间的分隔符，默认为‘</a:t>
                      </a:r>
                      <a:r>
                        <a:rPr lang="en-US" sz="1400" kern="0" dirty="0">
                          <a:effectLst/>
                        </a:rPr>
                        <a:t>,</a:t>
                      </a:r>
                      <a:r>
                        <a:rPr lang="zh-CN" sz="1400" kern="0" dirty="0">
                          <a:effectLst/>
                        </a:rPr>
                        <a:t>’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header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header=None</a:t>
                      </a:r>
                      <a:r>
                        <a:rPr lang="zh-CN" sz="1400" kern="0">
                          <a:effectLst/>
                        </a:rPr>
                        <a:t>，文件中第一行不是列索引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index_col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数字，用作行索引的列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name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kern="0" dirty="0">
                          <a:effectLst/>
                        </a:rPr>
                        <a:t>列表</a:t>
                      </a:r>
                      <a:r>
                        <a:rPr lang="zh-CN" sz="1400" kern="0" dirty="0">
                          <a:effectLst/>
                        </a:rPr>
                        <a:t>，定义列索引，默认文件中第一行为列索引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skiprows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整数或列表，需要忽略的行数或需要跳过的行号列表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12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4.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数据清洗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3-9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908720"/>
            <a:ext cx="8661648" cy="547260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/>
              <a:t>从文件</a:t>
            </a:r>
            <a:r>
              <a:rPr lang="en-US" altLang="zh-CN" sz="2000" dirty="0"/>
              <a:t>studentsInfo.xlsx</a:t>
            </a:r>
            <a:r>
              <a:rPr lang="zh-CN" altLang="zh-CN" sz="2000" dirty="0"/>
              <a:t>的“</a:t>
            </a:r>
            <a:r>
              <a:rPr lang="en-US" altLang="zh-CN" sz="2000" dirty="0"/>
              <a:t>Group1</a:t>
            </a:r>
            <a:r>
              <a:rPr lang="zh-CN" altLang="zh-CN" sz="2000" dirty="0"/>
              <a:t>”</a:t>
            </a:r>
            <a:r>
              <a:rPr lang="zh-CN" altLang="en-US" sz="2000" dirty="0"/>
              <a:t>表单</a:t>
            </a:r>
            <a:r>
              <a:rPr lang="zh-CN" altLang="zh-CN" sz="2000" dirty="0"/>
              <a:t>中读取数据，滤除部分缺失数据，填充部分缺失数据。</a:t>
            </a:r>
            <a:endParaRPr lang="en-US" altLang="zh-CN" sz="2000" dirty="0"/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('data\studentsInfo.xlsx’,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'Group1',index_col=0) 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性别   年龄  身高   体重    省份   成绩   月生活费  课程兴趣  案例教学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序号                                                             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male  20.0  170  70.0 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LiaoNing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800.0     5     4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male  22.0  180  71.0  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GuangXi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77.0  1300.0     3     4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male   </a:t>
            </a:r>
            <a:r>
              <a:rPr lang="en-US" altLang="zh-CN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180  62.0   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FuJian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57.0  1000.0     2     4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male  20.0  177  72.0 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LiaoNing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79.0   900.0     4     4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male  20.0  172   </a:t>
            </a:r>
            <a:r>
              <a:rPr lang="en-US" altLang="zh-CN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ShanDong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91.0     </a:t>
            </a:r>
            <a:r>
              <a:rPr lang="en-US" altLang="zh-CN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5     5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en-US" sz="2000" dirty="0"/>
              <a:t>缺失数据被表示为</a:t>
            </a:r>
            <a:r>
              <a:rPr lang="en-US" altLang="zh-CN" sz="2000" dirty="0" err="1"/>
              <a:t>NaN</a:t>
            </a:r>
            <a:r>
              <a:rPr lang="zh-CN" altLang="en-US" sz="2000" dirty="0"/>
              <a:t>， 赋值时使用</a:t>
            </a:r>
            <a:r>
              <a:rPr lang="en-US" altLang="zh-CN" sz="2000" dirty="0" err="1"/>
              <a:t>np.nan</a:t>
            </a:r>
            <a:endParaRPr lang="en-US" altLang="zh-CN" sz="20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zh-CN" sz="1600" dirty="0"/>
              <a:t>样本容量大，忽略缺失行</a:t>
            </a:r>
            <a:endParaRPr lang="en-US" altLang="zh-CN" sz="16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/>
              <a:t>样本容量较小，</a:t>
            </a:r>
            <a:r>
              <a:rPr lang="zh-CN" altLang="zh-CN" sz="1600" dirty="0"/>
              <a:t>采用合适的值来</a:t>
            </a:r>
            <a:r>
              <a:rPr lang="zh-CN" altLang="en-US" sz="1600" dirty="0"/>
              <a:t>填</a:t>
            </a:r>
            <a:r>
              <a:rPr lang="zh-CN" altLang="zh-CN" sz="1600" dirty="0"/>
              <a:t>充</a:t>
            </a:r>
            <a:endParaRPr lang="en-US" altLang="zh-CN" sz="1600" dirty="0"/>
          </a:p>
          <a:p>
            <a:pPr marL="0" indent="0">
              <a:lnSpc>
                <a:spcPct val="110000"/>
              </a:lnSpc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80948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4.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数据清洗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3-9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续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733656" cy="55446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stu.dropna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缺省删除包含有缺失值的行（序号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的行被滤除）</a:t>
            </a:r>
            <a:endParaRPr lang="en-US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zh-CN" altLang="en-US" sz="12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性别   年龄  身高   体重    省份   成绩   月生活费  课程兴趣  案例教学</a:t>
            </a:r>
          </a:p>
          <a:p>
            <a:pPr marL="400050" lvl="1" indent="0">
              <a:buNone/>
            </a:pPr>
            <a:r>
              <a:rPr lang="zh-CN" altLang="en-US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序号                                                                 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male  22.0  180  71.0  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GuangXi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77.0  1300.0     3     4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male  20.0  177  72.0 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LiaoNing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79.0   900.0     4     4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 male  20.0  179  75.0   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YunNan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92.0   950.0     5     5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......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stu.dropna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(thresh=8) 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保留有效数据个数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≥8</a:t>
            </a:r>
            <a:r>
              <a:rPr lang="zh-CN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的行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序号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CN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的行被滤除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zh-CN" altLang="zh-CN" sz="12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性别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年龄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身高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体重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省份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月生活费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课程兴趣  案例教学</a:t>
            </a:r>
          </a:p>
          <a:p>
            <a:pPr marL="400050" lvl="1" indent="0">
              <a:buNone/>
            </a:pP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序号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male  20.0  170  70.0 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LiaoNing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800.0     5     4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male  22.0  180  71.0  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GuangXi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77.0  1300.0     3     4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male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180  62.0   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FuJian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57.0  1000.0     2     4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male  20.0  177  72.0 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LiaoNing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79.0   900.0     4     4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 male  20.0  179  75.0   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YunNan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92.0   950.0     5     5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407194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4.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数据清洗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缺失数据处理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2808312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b="1" dirty="0">
                <a:cs typeface="+mn-ea"/>
              </a:rPr>
              <a:t>2. </a:t>
            </a:r>
            <a:r>
              <a:rPr lang="zh-CN" altLang="en-US" sz="2000" b="1" dirty="0">
                <a:cs typeface="+mn-ea"/>
              </a:rPr>
              <a:t>数据填充</a:t>
            </a:r>
            <a:endParaRPr lang="en-US" altLang="zh-CN" sz="2000" b="1" dirty="0">
              <a:cs typeface="+mn-ea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zh-CN" altLang="en-US" sz="2000" dirty="0">
                <a:cs typeface="+mn-ea"/>
              </a:rPr>
              <a:t>填充有两种基本思路：</a:t>
            </a:r>
            <a:endParaRPr lang="en-US" altLang="zh-CN" sz="2000" dirty="0">
              <a:cs typeface="+mn-ea"/>
            </a:endParaRPr>
          </a:p>
          <a:p>
            <a:pPr marL="685800"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>
                <a:cs typeface="+mn-ea"/>
              </a:rPr>
              <a:t>用默认值填充</a:t>
            </a:r>
            <a:endParaRPr lang="en-US" altLang="zh-CN" sz="1600" dirty="0">
              <a:cs typeface="+mn-ea"/>
            </a:endParaRPr>
          </a:p>
          <a:p>
            <a:pPr marL="685800"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>
                <a:cs typeface="+mn-ea"/>
              </a:rPr>
              <a:t>用已有数据的均值</a:t>
            </a:r>
            <a:r>
              <a:rPr lang="en-US" altLang="zh-CN" sz="1600" dirty="0">
                <a:cs typeface="+mn-ea"/>
              </a:rPr>
              <a:t>/</a:t>
            </a:r>
            <a:r>
              <a:rPr lang="zh-CN" altLang="en-US" sz="1600" dirty="0">
                <a:cs typeface="+mn-ea"/>
              </a:rPr>
              <a:t>中位数来填充</a:t>
            </a:r>
            <a:endParaRPr lang="en-US" altLang="zh-CN" sz="1600" dirty="0">
              <a:cs typeface="+mn-ea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zh-CN" altLang="en-US" sz="2000" dirty="0">
                <a:cs typeface="+mn-ea"/>
              </a:rPr>
              <a:t>格式：</a:t>
            </a:r>
            <a:endParaRPr lang="en-US" altLang="zh-CN" sz="2000" dirty="0">
              <a:cs typeface="+mn-ea"/>
            </a:endParaRPr>
          </a:p>
          <a:p>
            <a:pPr marL="0" lvl="1" indent="0">
              <a:lnSpc>
                <a:spcPct val="150000"/>
              </a:lnSpc>
              <a:spcBef>
                <a:spcPct val="10000"/>
              </a:spcBef>
              <a:spcAft>
                <a:spcPts val="1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obj.fillna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(value, method,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...)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2000" dirty="0">
              <a:cs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52785"/>
              </p:ext>
            </p:extLst>
          </p:nvPr>
        </p:nvGraphicFramePr>
        <p:xfrm>
          <a:off x="755576" y="4005064"/>
          <a:ext cx="7632848" cy="165618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696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6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参数说明：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value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填充值，可以是标量、字典、</a:t>
                      </a:r>
                      <a:r>
                        <a:rPr lang="en-US" sz="1400" kern="0">
                          <a:effectLst/>
                        </a:rPr>
                        <a:t>Series</a:t>
                      </a:r>
                      <a:r>
                        <a:rPr lang="zh-CN" sz="1400" kern="0">
                          <a:effectLst/>
                        </a:rPr>
                        <a:t>或</a:t>
                      </a:r>
                      <a:r>
                        <a:rPr lang="en-US" sz="1400" kern="0">
                          <a:effectLst/>
                        </a:rPr>
                        <a:t>DataFrame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method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'</a:t>
                      </a:r>
                      <a:r>
                        <a:rPr lang="en-US" sz="1400" kern="0" dirty="0" err="1">
                          <a:effectLst/>
                        </a:rPr>
                        <a:t>ffill</a:t>
                      </a:r>
                      <a:r>
                        <a:rPr lang="en-US" sz="1400" kern="0" dirty="0">
                          <a:effectLst/>
                        </a:rPr>
                        <a:t>'</a:t>
                      </a:r>
                      <a:r>
                        <a:rPr lang="zh-CN" sz="1400" kern="0" dirty="0">
                          <a:effectLst/>
                        </a:rPr>
                        <a:t>：同列前一行数据填充缺失值，</a:t>
                      </a:r>
                      <a:r>
                        <a:rPr lang="en-US" sz="1400" kern="0" dirty="0">
                          <a:effectLst/>
                        </a:rPr>
                        <a:t>'</a:t>
                      </a:r>
                      <a:r>
                        <a:rPr lang="en-US" sz="1400" kern="0" dirty="0" err="1">
                          <a:effectLst/>
                        </a:rPr>
                        <a:t>bfill</a:t>
                      </a:r>
                      <a:r>
                        <a:rPr lang="en-US" sz="1400" kern="0" dirty="0">
                          <a:effectLst/>
                        </a:rPr>
                        <a:t>'</a:t>
                      </a:r>
                      <a:r>
                        <a:rPr lang="zh-CN" sz="1400" kern="0" dirty="0">
                          <a:effectLst/>
                        </a:rPr>
                        <a:t>：用后一行数据填充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inplace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是否修改原始数据的值，默认为</a:t>
                      </a:r>
                      <a:r>
                        <a:rPr lang="en-US" sz="1400" kern="0" dirty="0">
                          <a:effectLst/>
                        </a:rPr>
                        <a:t>False</a:t>
                      </a:r>
                      <a:r>
                        <a:rPr lang="zh-CN" sz="1400" kern="0" dirty="0">
                          <a:effectLst/>
                        </a:rPr>
                        <a:t>，产生一个新的数据对象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43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4.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数据清洗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3-9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续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733656" cy="554461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/>
              <a:t>案例</a:t>
            </a:r>
            <a:r>
              <a:rPr lang="en-US" altLang="zh-CN" sz="2000" dirty="0"/>
              <a:t>3-1</a:t>
            </a:r>
            <a:r>
              <a:rPr lang="zh-CN" altLang="zh-CN" sz="2000" dirty="0"/>
              <a:t>“年龄”和“体重”列有缺失数据</a:t>
            </a:r>
            <a:endParaRPr lang="en-US" altLang="zh-CN" sz="20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zh-CN" sz="1600" dirty="0"/>
              <a:t>年龄用默认值填充</a:t>
            </a:r>
            <a:endParaRPr lang="en-US" altLang="zh-CN" sz="16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zh-CN" sz="1600" dirty="0"/>
              <a:t>体重用平均值来填充</a:t>
            </a:r>
            <a:endParaRPr lang="en-US" altLang="zh-CN" sz="1600" dirty="0"/>
          </a:p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/>
              <a:t>列填充，构造</a:t>
            </a:r>
            <a:r>
              <a:rPr lang="en-US" altLang="zh-CN" sz="2000" b="1" dirty="0">
                <a:solidFill>
                  <a:srgbClr val="C00000"/>
                </a:solidFill>
              </a:rPr>
              <a:t>{</a:t>
            </a:r>
            <a:r>
              <a:rPr lang="zh-CN" altLang="zh-CN" sz="2000" b="1" dirty="0">
                <a:solidFill>
                  <a:srgbClr val="C00000"/>
                </a:solidFill>
              </a:rPr>
              <a:t>列索引名</a:t>
            </a:r>
            <a:r>
              <a:rPr lang="en-US" altLang="zh-CN" sz="2000" b="1" dirty="0">
                <a:solidFill>
                  <a:srgbClr val="C00000"/>
                </a:solidFill>
              </a:rPr>
              <a:t>:</a:t>
            </a:r>
            <a:r>
              <a:rPr lang="zh-CN" altLang="zh-CN" sz="2000" b="1" dirty="0">
                <a:solidFill>
                  <a:srgbClr val="C00000"/>
                </a:solidFill>
              </a:rPr>
              <a:t>值</a:t>
            </a:r>
            <a:r>
              <a:rPr lang="en-US" altLang="zh-CN" sz="2000" b="1" dirty="0">
                <a:solidFill>
                  <a:srgbClr val="C00000"/>
                </a:solidFill>
              </a:rPr>
              <a:t>}</a:t>
            </a:r>
            <a:r>
              <a:rPr lang="zh-CN" altLang="zh-CN" sz="2000" dirty="0"/>
              <a:t>形式的字典对象作为实际参数</a:t>
            </a:r>
            <a:endParaRPr lang="en-US" altLang="zh-CN" sz="2000" dirty="0"/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stu.fillna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 {</a:t>
            </a:r>
            <a:r>
              <a:rPr lang="en-US" altLang="zh-CN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zh-CN" alt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年龄</a:t>
            </a:r>
            <a:r>
              <a:rPr lang="en-US" altLang="zh-CN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’:20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zh-CN" alt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体重</a:t>
            </a:r>
            <a:r>
              <a:rPr lang="en-US" altLang="zh-CN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’:</a:t>
            </a:r>
            <a:r>
              <a:rPr lang="en-US" altLang="zh-CN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altLang="zh-CN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zh-CN" alt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体重</a:t>
            </a:r>
            <a:r>
              <a:rPr lang="en-US" altLang="zh-CN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’].mean()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)</a:t>
            </a:r>
            <a:endParaRPr lang="en-US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性别  年龄  身高  体重  省份  成绩  月生活费  课程兴趣  案例教学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序号     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male  20.0  170  70.000000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LiaoNing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800.0     5     4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male  22.0  180  71.000000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GuangXi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77.0  1300.0     3     4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male  </a:t>
            </a:r>
            <a:r>
              <a:rPr lang="en-US" altLang="zh-CN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20.0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180  62.000000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FuJian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57.0  1000.0     2     4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male  20.0  177  72.000000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LiaoNing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79.0   900.0     4     4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male  20.0  172  </a:t>
            </a:r>
            <a:r>
              <a:rPr lang="en-US" altLang="zh-CN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63.666667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ShanDong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91.0   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5     5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.......</a:t>
            </a:r>
          </a:p>
        </p:txBody>
      </p:sp>
    </p:spTree>
    <p:extLst>
      <p:ext uri="{BB962C8B-B14F-4D97-AF65-F5344CB8AC3E}">
        <p14:creationId xmlns:p14="http://schemas.microsoft.com/office/powerpoint/2010/main" val="125471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4.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数据清洗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3-9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续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733656" cy="554461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/>
              <a:t>用前一行数据替换当前行的空值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stu.fillna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(method='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ffill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每个空值用上一行同列的值填充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性别   年龄  身高   体重    省份   成绩   月生活费  课程兴趣  案例教学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序号                                                        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male  20.0  170  70.0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LiaoNing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800.0     5     4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male  22.0  180  71.0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GuangXi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77.0  1300.0     3     4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male </a:t>
            </a:r>
            <a:r>
              <a:rPr lang="en-US" altLang="zh-CN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22.0  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180  62.0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FuJian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57.0  1000.0     2     4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male  20.0  177  72.0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LiaoNing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79.0   900.0     4     4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male  20.0  172  </a:t>
            </a:r>
            <a:r>
              <a:rPr lang="en-US" altLang="zh-CN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72.0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ShanDong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91.0   </a:t>
            </a:r>
            <a:r>
              <a:rPr lang="en-US" altLang="zh-CN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900.0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5     5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.......</a:t>
            </a:r>
          </a:p>
          <a:p>
            <a:pPr marL="400050" lvl="1" indent="0">
              <a:buNone/>
            </a:pPr>
            <a:endParaRPr lang="en-US" altLang="zh-CN" sz="1600" dirty="0"/>
          </a:p>
          <a:p>
            <a:pPr marL="342900" lvl="1" indent="-342900">
              <a:lnSpc>
                <a:spcPct val="140000"/>
              </a:lnSpc>
              <a:spcBef>
                <a:spcPct val="19608"/>
              </a:spcBef>
              <a:buBlip>
                <a:blip r:embed="rId3"/>
              </a:buBlip>
            </a:pPr>
            <a:r>
              <a:rPr lang="zh-CN" altLang="en-US" dirty="0"/>
              <a:t>填充操作产生新的数据对象，原始数据不会被修改</a:t>
            </a:r>
            <a:endParaRPr lang="en-US" altLang="zh-CN" dirty="0"/>
          </a:p>
          <a:p>
            <a:pPr marL="342900" lvl="1" indent="-342900">
              <a:lnSpc>
                <a:spcPct val="140000"/>
              </a:lnSpc>
              <a:spcBef>
                <a:spcPct val="19608"/>
              </a:spcBef>
              <a:buBlip>
                <a:blip r:embed="rId3"/>
              </a:buBlip>
            </a:pPr>
            <a:r>
              <a:rPr lang="zh-CN" altLang="en-US" dirty="0"/>
              <a:t>直接填充原始数据中的缺失值</a:t>
            </a:r>
            <a:endParaRPr lang="en-US" altLang="zh-CN" dirty="0"/>
          </a:p>
          <a:p>
            <a:pPr marL="742950" lvl="2" indent="-342900">
              <a:lnSpc>
                <a:spcPct val="140000"/>
              </a:lnSpc>
              <a:spcBef>
                <a:spcPct val="19608"/>
              </a:spcBef>
              <a:buBlip>
                <a:blip r:embed="rId3"/>
              </a:buBlip>
            </a:pPr>
            <a:r>
              <a:rPr lang="en-US" altLang="zh-CN" dirty="0" err="1"/>
              <a:t>fillna</a:t>
            </a:r>
            <a:r>
              <a:rPr lang="en-US" altLang="zh-CN" dirty="0"/>
              <a:t>() </a:t>
            </a:r>
            <a:r>
              <a:rPr lang="zh-CN" altLang="en-US" dirty="0"/>
              <a:t>增加参数设置：</a:t>
            </a:r>
            <a:r>
              <a:rPr lang="en-US" altLang="zh-CN" dirty="0" err="1"/>
              <a:t>inplace</a:t>
            </a:r>
            <a:r>
              <a:rPr lang="en-US" altLang="zh-CN" dirty="0"/>
              <a:t>=True</a:t>
            </a:r>
          </a:p>
        </p:txBody>
      </p:sp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AD4222E6-5346-44F7-BBDC-5EEE1D3897EE}"/>
              </a:ext>
            </a:extLst>
          </p:cNvPr>
          <p:cNvSpPr/>
          <p:nvPr/>
        </p:nvSpPr>
        <p:spPr>
          <a:xfrm>
            <a:off x="6782216" y="2420888"/>
            <a:ext cx="2232248" cy="1080120"/>
          </a:xfrm>
          <a:prstGeom prst="wedgeEllipseCallout">
            <a:avLst>
              <a:gd name="adj1" fmla="val -96965"/>
              <a:gd name="adj2" fmla="val -4803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没有前一行，不填充</a:t>
            </a:r>
          </a:p>
        </p:txBody>
      </p:sp>
    </p:spTree>
    <p:extLst>
      <p:ext uri="{BB962C8B-B14F-4D97-AF65-F5344CB8AC3E}">
        <p14:creationId xmlns:p14="http://schemas.microsoft.com/office/powerpoint/2010/main" val="130753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4.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数据清洗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去重 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3-10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784976" cy="547260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en-US" sz="2000" dirty="0">
                <a:cs typeface="+mn-ea"/>
              </a:rPr>
              <a:t>例题：</a:t>
            </a:r>
            <a:r>
              <a:rPr lang="zh-CN" altLang="zh-CN" sz="2000" dirty="0">
                <a:cs typeface="+mn-ea"/>
              </a:rPr>
              <a:t>从文件</a:t>
            </a:r>
            <a:r>
              <a:rPr lang="en-US" altLang="zh-CN" sz="2000" dirty="0">
                <a:cs typeface="+mn-ea"/>
              </a:rPr>
              <a:t>studentsInfo.xlsx</a:t>
            </a:r>
            <a:r>
              <a:rPr lang="zh-CN" altLang="zh-CN" sz="2000" dirty="0">
                <a:cs typeface="+mn-ea"/>
              </a:rPr>
              <a:t>的“</a:t>
            </a:r>
            <a:r>
              <a:rPr lang="en-US" altLang="zh-CN" sz="2000" dirty="0">
                <a:cs typeface="+mn-ea"/>
              </a:rPr>
              <a:t>Group1”</a:t>
            </a:r>
            <a:r>
              <a:rPr lang="zh-CN" altLang="zh-CN" sz="2000" dirty="0">
                <a:cs typeface="+mn-ea"/>
              </a:rPr>
              <a:t>页中读取数据，去除重复数据。</a:t>
            </a:r>
            <a:endParaRPr lang="en-US" altLang="zh-CN" sz="2000" dirty="0">
              <a:cs typeface="+mn-ea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en-US" sz="2000" dirty="0">
                <a:cs typeface="+mn-ea"/>
              </a:rPr>
              <a:t>去重函数</a:t>
            </a:r>
            <a:endParaRPr lang="zh-CN" altLang="en-US" sz="2000" dirty="0">
              <a:cs typeface="+mn-ea"/>
              <a:sym typeface="+mn-lt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b="1" dirty="0"/>
              <a:t>    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obj.drop_duplicates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2000" dirty="0">
              <a:cs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('data\studentsInfo.xlsx’,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'Group1',index_col=0)   </a:t>
            </a:r>
            <a:endParaRPr lang="zh-CN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stu.drop_duplicates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去重（序号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的行被滤除）</a:t>
            </a:r>
          </a:p>
          <a:p>
            <a:pPr marL="40005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性别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年龄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身高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体重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省份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月生活费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课程兴趣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案例教学</a:t>
            </a:r>
          </a:p>
          <a:p>
            <a:pPr marL="400050" lvl="1" indent="0">
              <a:buNone/>
            </a:pP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序号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male  20.0  170  70.0 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LiaoNing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800.0     5     4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male  22.0  180  71.0  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GuangXi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77.0  1300.0     3     4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.......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female  20.0  162  47.0    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AnHui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78.0  1000.0     4     4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  male  19.0  169  76.0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HeiLongJiang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88.0  1100.0     5     5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932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284756"/>
            <a:ext cx="9144000" cy="1987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195477"/>
            <a:ext cx="9144000" cy="266429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2774" y="2727273"/>
            <a:ext cx="5988185" cy="632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5.</a:t>
            </a: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数据规整化</a:t>
            </a:r>
          </a:p>
        </p:txBody>
      </p:sp>
    </p:spTree>
    <p:extLst>
      <p:ext uri="{BB962C8B-B14F-4D97-AF65-F5344CB8AC3E}">
        <p14:creationId xmlns:p14="http://schemas.microsoft.com/office/powerpoint/2010/main" val="1759469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5.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数据规整化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数据合并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行数据追加 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3-11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936" y="3237765"/>
            <a:ext cx="8272536" cy="285553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#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分别建立原有数据和新数据的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DataFrame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对象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&gt;&gt;&gt;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colName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= ['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学号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', '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姓名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', '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专业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’ ]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#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列索引</a:t>
            </a:r>
          </a:p>
          <a:p>
            <a:pPr marL="0" indent="0">
              <a:lnSpc>
                <a:spcPct val="150000"/>
              </a:lnSpc>
              <a:spcBef>
                <a:spcPct val="19608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&gt;&gt;&gt; data1 = [ ['202003101','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赵成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','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软件工程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'], ['202005114','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李斌丽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','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机械制造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'], </a:t>
            </a:r>
          </a:p>
          <a:p>
            <a:pPr marL="0" indent="0">
              <a:lnSpc>
                <a:spcPct val="150000"/>
              </a:lnSpc>
              <a:spcBef>
                <a:spcPct val="19608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                     ['202009111','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孙武一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','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工业设计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'] ]  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#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值列表</a:t>
            </a:r>
          </a:p>
          <a:p>
            <a:pPr marL="0" indent="0">
              <a:lnSpc>
                <a:spcPct val="150000"/>
              </a:lnSpc>
              <a:spcBef>
                <a:spcPct val="19608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&gt;&gt;&gt; stu1 =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DataFrame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( data1, columns=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colName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)    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#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行索引自动生成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&gt;&gt;&gt; data2 = [['202003103','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王芳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','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软件工程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'], ['202005116','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袁一凡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','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工业设计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']]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&gt;&gt;&gt; stu2 =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DataFrame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( data2, columns=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colName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)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008228"/>
              </p:ext>
            </p:extLst>
          </p:nvPr>
        </p:nvGraphicFramePr>
        <p:xfrm>
          <a:off x="611560" y="1556792"/>
          <a:ext cx="7992887" cy="1368153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1360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5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12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8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学号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姓名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专业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学号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姓名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专业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202003101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赵成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软件工程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202003103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王芳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软件工程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202005114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李斌丽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机械制造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202005116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袁一凡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工业设计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202009111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孙武一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工业设计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547936" y="989112"/>
            <a:ext cx="8344544" cy="711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en-US" sz="2000" dirty="0"/>
              <a:t>将</a:t>
            </a:r>
            <a:r>
              <a:rPr lang="zh-CN" altLang="zh-CN" sz="2000" dirty="0"/>
              <a:t>新同学的信息</a:t>
            </a:r>
            <a:r>
              <a:rPr lang="zh-CN" altLang="en-US" sz="2000" dirty="0"/>
              <a:t>（右表）</a:t>
            </a:r>
            <a:r>
              <a:rPr lang="zh-CN" altLang="zh-CN" sz="2000" dirty="0"/>
              <a:t>添加学生基本信息</a:t>
            </a:r>
            <a:r>
              <a:rPr lang="zh-CN" altLang="en-US" sz="2000" dirty="0"/>
              <a:t>（左表）中</a:t>
            </a:r>
            <a:endParaRPr lang="en-US" altLang="zh-CN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628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820891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5.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数据规整化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数据合并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行数据追加 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3-11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续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61662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/>
              <a:t>原数据的列与新增数据的列完全相同</a:t>
            </a:r>
            <a:endParaRPr lang="en-US" altLang="zh-CN" sz="20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zh-CN" sz="1600" dirty="0"/>
              <a:t>轴向连接：</a:t>
            </a:r>
            <a:r>
              <a:rPr lang="en-US" altLang="zh-CN" sz="1600" b="1" dirty="0" err="1">
                <a:solidFill>
                  <a:srgbClr val="C00000"/>
                </a:solidFill>
              </a:rPr>
              <a:t>concat</a:t>
            </a:r>
            <a:r>
              <a:rPr lang="en-US" altLang="zh-CN" sz="1600" b="1" dirty="0">
                <a:solidFill>
                  <a:srgbClr val="C00000"/>
                </a:solidFill>
              </a:rPr>
              <a:t>()</a:t>
            </a:r>
            <a:r>
              <a:rPr lang="zh-CN" altLang="zh-CN" sz="1600" b="1" dirty="0">
                <a:solidFill>
                  <a:srgbClr val="C00000"/>
                </a:solidFill>
              </a:rPr>
              <a:t>函数</a:t>
            </a:r>
            <a:endParaRPr lang="en-US" altLang="zh-CN" sz="1600" b="1" dirty="0">
              <a:solidFill>
                <a:srgbClr val="C00000"/>
              </a:solidFill>
              <a:sym typeface="+mn-lt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&gt;&gt;&gt;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newstu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=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pd.concat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([stu1,stu2], axis=0)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#axis=0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，表示按行进行数据追加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&gt;&gt;&gt;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newstu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400050" lvl="1" indent="0">
              <a:buNone/>
            </a:pPr>
            <a:r>
              <a:rPr lang="zh-CN" altLang="en-US" sz="16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      </a:t>
            </a:r>
            <a:r>
              <a:rPr lang="zh-CN" altLang="en-US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学号           姓名    专业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0  202003101   </a:t>
            </a:r>
            <a:r>
              <a:rPr lang="zh-CN" altLang="en-US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赵成  软件工程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1  202005114  </a:t>
            </a:r>
            <a:r>
              <a:rPr lang="zh-CN" altLang="en-US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李斌丽  机械制造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2  202009111   </a:t>
            </a:r>
            <a:r>
              <a:rPr lang="zh-CN" altLang="en-US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孙武一  工业设计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0  202003103   </a:t>
            </a:r>
            <a:r>
              <a:rPr lang="zh-CN" altLang="en-US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王芳  软件工程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1  202005116    </a:t>
            </a:r>
            <a:r>
              <a:rPr lang="zh-CN" altLang="en-US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袁一凡  工业设计</a:t>
            </a:r>
            <a:endParaRPr lang="en-US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2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5.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数据规整化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数据合并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列数据连接 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3-12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100811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en-US" sz="2000" dirty="0"/>
              <a:t>分析各专业学生上图书馆的习惯</a:t>
            </a:r>
            <a:endParaRPr lang="en-US" altLang="zh-CN" sz="20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/>
              <a:t>去图书馆的信息保存在学生刷卡表中</a:t>
            </a:r>
            <a:endParaRPr lang="en-US" altLang="zh-CN" sz="16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/>
              <a:t>将教务数据表与刷卡信息表拼接起来</a:t>
            </a:r>
            <a:endParaRPr lang="en-US" altLang="zh-CN" sz="1600" dirty="0"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316377"/>
              </p:ext>
            </p:extLst>
          </p:nvPr>
        </p:nvGraphicFramePr>
        <p:xfrm>
          <a:off x="1187624" y="4651736"/>
          <a:ext cx="6480720" cy="168352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66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2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参数说明：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x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左数据对象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y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右数据对象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how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数据对象连接的方式，</a:t>
                      </a:r>
                      <a:r>
                        <a:rPr lang="en-US" sz="1400" kern="0" dirty="0">
                          <a:effectLst/>
                        </a:rPr>
                        <a:t>'inner'</a:t>
                      </a:r>
                      <a:r>
                        <a:rPr lang="zh-CN" sz="1400" kern="0" dirty="0">
                          <a:effectLst/>
                        </a:rPr>
                        <a:t>、</a:t>
                      </a:r>
                      <a:r>
                        <a:rPr lang="en-US" sz="1400" kern="0" dirty="0">
                          <a:effectLst/>
                        </a:rPr>
                        <a:t>'outer'</a:t>
                      </a:r>
                      <a:r>
                        <a:rPr lang="zh-CN" sz="1400" kern="0" dirty="0">
                          <a:effectLst/>
                        </a:rPr>
                        <a:t>、</a:t>
                      </a:r>
                      <a:r>
                        <a:rPr lang="en-US" sz="1400" kern="0" dirty="0">
                          <a:effectLst/>
                        </a:rPr>
                        <a:t>'left'</a:t>
                      </a:r>
                      <a:r>
                        <a:rPr lang="zh-CN" sz="1400" kern="0" dirty="0">
                          <a:effectLst/>
                        </a:rPr>
                        <a:t>、</a:t>
                      </a:r>
                      <a:r>
                        <a:rPr lang="en-US" sz="1400" kern="0" dirty="0">
                          <a:effectLst/>
                        </a:rPr>
                        <a:t>'right'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left_on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左数据对象用于连接的键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right_on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右数据对象用于连接的键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215516" y="3447833"/>
            <a:ext cx="8712968" cy="1116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40000"/>
              </a:lnSpc>
              <a:spcBef>
                <a:spcPct val="19608"/>
              </a:spcBef>
              <a:buFont typeface="Wingdings" panose="05000000000000000000" pitchFamily="2" charset="2"/>
              <a:buChar char="n"/>
            </a:pPr>
            <a:r>
              <a:rPr lang="zh-CN" altLang="en-US" dirty="0"/>
              <a:t>教务表</a:t>
            </a:r>
            <a:r>
              <a:rPr lang="zh-CN" altLang="zh-CN" dirty="0"/>
              <a:t>“学号”</a:t>
            </a:r>
            <a:r>
              <a:rPr lang="zh-CN" altLang="en-US" dirty="0"/>
              <a:t>与一卡通表“</a:t>
            </a:r>
            <a:r>
              <a:rPr lang="en-US" altLang="zh-CN" dirty="0"/>
              <a:t>ID</a:t>
            </a:r>
            <a:r>
              <a:rPr lang="zh-CN" altLang="en-US" dirty="0"/>
              <a:t>”表示相同概念</a:t>
            </a:r>
            <a:endParaRPr lang="en-US" altLang="zh-CN" dirty="0"/>
          </a:p>
          <a:p>
            <a:pPr lvl="2">
              <a:lnSpc>
                <a:spcPct val="140000"/>
              </a:lnSpc>
              <a:spcBef>
                <a:spcPct val="19608"/>
              </a:spcBef>
              <a:buFont typeface="Wingdings" panose="05000000000000000000" pitchFamily="2" charset="2"/>
              <a:buChar char="n"/>
            </a:pPr>
            <a:r>
              <a:rPr lang="zh-CN" altLang="en-US" dirty="0"/>
              <a:t>比较两张表</a:t>
            </a:r>
            <a:r>
              <a:rPr lang="zh-CN" altLang="zh-CN" dirty="0"/>
              <a:t>每行的“学号”</a:t>
            </a:r>
            <a:r>
              <a:rPr lang="zh-CN" altLang="en-US" dirty="0"/>
              <a:t>与“</a:t>
            </a:r>
            <a:r>
              <a:rPr lang="en-US" altLang="zh-CN" dirty="0"/>
              <a:t>ID</a:t>
            </a:r>
            <a:r>
              <a:rPr lang="zh-CN" altLang="en-US" dirty="0"/>
              <a:t>”</a:t>
            </a:r>
            <a:r>
              <a:rPr lang="zh-CN" altLang="zh-CN" dirty="0"/>
              <a:t>（键）</a:t>
            </a:r>
            <a:r>
              <a:rPr lang="zh-CN" altLang="en-US" dirty="0"/>
              <a:t>进行拼接</a:t>
            </a:r>
            <a:endParaRPr lang="en-US" altLang="zh-CN" dirty="0">
              <a:sym typeface="+mn-lt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FontTx/>
              <a:buNone/>
            </a:pPr>
            <a:r>
              <a:rPr lang="en-US" altLang="zh-CN" sz="2000" dirty="0"/>
              <a:t>         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merge (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x,y,how,left_on,right_on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...)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DB8F69D-0A85-43F3-BDE4-DCEFF3271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06714"/>
              </p:ext>
            </p:extLst>
          </p:nvPr>
        </p:nvGraphicFramePr>
        <p:xfrm>
          <a:off x="1171248" y="1844824"/>
          <a:ext cx="6408712" cy="1551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285">
                  <a:extLst>
                    <a:ext uri="{9D8B030D-6E8A-4147-A177-3AD203B41FA5}">
                      <a16:colId xmlns:a16="http://schemas.microsoft.com/office/drawing/2014/main" val="4111044774"/>
                    </a:ext>
                  </a:extLst>
                </a:gridCol>
                <a:gridCol w="1464317">
                  <a:extLst>
                    <a:ext uri="{9D8B030D-6E8A-4147-A177-3AD203B41FA5}">
                      <a16:colId xmlns:a16="http://schemas.microsoft.com/office/drawing/2014/main" val="1676247519"/>
                    </a:ext>
                  </a:extLst>
                </a:gridCol>
                <a:gridCol w="1871187">
                  <a:extLst>
                    <a:ext uri="{9D8B030D-6E8A-4147-A177-3AD203B41FA5}">
                      <a16:colId xmlns:a16="http://schemas.microsoft.com/office/drawing/2014/main" val="575499997"/>
                    </a:ext>
                  </a:extLst>
                </a:gridCol>
                <a:gridCol w="1609923">
                  <a:extLst>
                    <a:ext uri="{9D8B030D-6E8A-4147-A177-3AD203B41FA5}">
                      <a16:colId xmlns:a16="http://schemas.microsoft.com/office/drawing/2014/main" val="1324018638"/>
                    </a:ext>
                  </a:extLst>
                </a:gridCol>
              </a:tblGrid>
              <a:tr h="211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刷卡地点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刷卡时间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消费金额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158734"/>
                  </a:ext>
                </a:extLst>
              </a:tr>
              <a:tr h="2233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202003101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一食堂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20180305 11:45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14.2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744360"/>
                  </a:ext>
                </a:extLst>
              </a:tr>
              <a:tr h="2233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104574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教育超市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20180307 17:30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25.2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488331"/>
                  </a:ext>
                </a:extLst>
              </a:tr>
              <a:tr h="2233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202003103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图书馆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20180311 18:23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396751"/>
                  </a:ext>
                </a:extLst>
              </a:tr>
              <a:tr h="2233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202005116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图书馆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20180312 08:32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77087"/>
                  </a:ext>
                </a:extLst>
              </a:tr>
              <a:tr h="2233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202005114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二食堂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20180312 17:08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12.5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993674"/>
                  </a:ext>
                </a:extLst>
              </a:tr>
              <a:tr h="2233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202003101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图书馆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20180314 13:45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09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39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3.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数据文件读写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3-5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908720"/>
            <a:ext cx="8805664" cy="547260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en-US" sz="2000" dirty="0"/>
              <a:t>从</a:t>
            </a:r>
            <a:r>
              <a:rPr lang="en-US" altLang="zh-CN" sz="2000" dirty="0"/>
              <a:t>students1.csv</a:t>
            </a:r>
            <a:r>
              <a:rPr lang="zh-CN" altLang="en-US" sz="2000" dirty="0"/>
              <a:t>文件读出数据，保存为</a:t>
            </a:r>
            <a:r>
              <a:rPr lang="en-US" altLang="zh-CN" sz="2000" dirty="0" err="1"/>
              <a:t>DataFrame</a:t>
            </a:r>
            <a:r>
              <a:rPr lang="zh-CN" altLang="en-US" sz="2000" dirty="0"/>
              <a:t>对象</a:t>
            </a:r>
            <a:endParaRPr lang="en-US" altLang="zh-CN" sz="2000" dirty="0"/>
          </a:p>
          <a:p>
            <a:pPr marL="40005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student 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 'data\student1.csv ')     </a:t>
            </a:r>
            <a:endParaRPr lang="zh-CN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student[-3:]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显示最后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条数据</a:t>
            </a:r>
          </a:p>
          <a:p>
            <a:pPr marL="40005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序号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性别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年龄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身高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体重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省份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3  male  22  180  62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FuJian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57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4  male  20  177  72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LiaoNing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79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5  male  20  172  74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ShanDong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91</a:t>
            </a:r>
          </a:p>
          <a:p>
            <a:pPr marL="400050" lvl="1" indent="0">
              <a:buNone/>
            </a:pPr>
            <a:endParaRPr lang="en-US" altLang="zh-CN" sz="1600" dirty="0"/>
          </a:p>
          <a:p>
            <a:pPr marL="400050" lvl="1" indent="0">
              <a:buNone/>
            </a:pPr>
            <a:endParaRPr lang="zh-CN" altLang="zh-CN" sz="1600" dirty="0"/>
          </a:p>
        </p:txBody>
      </p:sp>
      <p:pic>
        <p:nvPicPr>
          <p:cNvPr id="12290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872658"/>
            <a:ext cx="2448272" cy="126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0" y="3725142"/>
            <a:ext cx="8805664" cy="2656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60000"/>
              </a:lnSpc>
              <a:buNone/>
            </a:pPr>
            <a:r>
              <a:rPr lang="zh-CN" altLang="zh-CN" sz="2200" dirty="0"/>
              <a:t>文件中每个同学已有序号，读取时</a:t>
            </a:r>
            <a:r>
              <a:rPr lang="zh-CN" altLang="en-US" sz="2200" dirty="0"/>
              <a:t>作为</a:t>
            </a:r>
            <a:r>
              <a:rPr lang="zh-CN" altLang="zh-CN" sz="2200" dirty="0"/>
              <a:t>行索引</a:t>
            </a:r>
            <a:endParaRPr lang="zh-CN" altLang="en-US" sz="2200" dirty="0"/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student 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 'data\student1.csv ',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0 )     </a:t>
            </a:r>
            <a:endParaRPr lang="zh-CN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student[ :3]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从开始到序号为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的行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性别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年龄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身高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体重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省份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序号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male  20  170  70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LiaoNing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71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male  22  180  71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GuangXi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77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male  22  180  62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FuJian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Font typeface="Wingdings" panose="05000000000000000000" pitchFamily="2" charset="2"/>
              <a:buNone/>
            </a:pPr>
            <a:endParaRPr lang="zh-CN" altLang="zh-CN" sz="16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0AAD9C4-BB90-4EF5-B855-2C056FA552B5}"/>
              </a:ext>
            </a:extLst>
          </p:cNvPr>
          <p:cNvSpPr/>
          <p:nvPr/>
        </p:nvSpPr>
        <p:spPr>
          <a:xfrm>
            <a:off x="539552" y="2132856"/>
            <a:ext cx="1008112" cy="1260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11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8280919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5.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数据规整化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数据合并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列数据连接 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3-12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续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4752528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en-US" sz="2000" dirty="0"/>
              <a:t>参数</a:t>
            </a:r>
            <a:r>
              <a:rPr lang="en-US" altLang="zh-CN" sz="2000" dirty="0"/>
              <a:t>how</a:t>
            </a:r>
            <a:r>
              <a:rPr lang="zh-CN" altLang="en-US" sz="2000" dirty="0"/>
              <a:t>定义了四种合并方式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）</a:t>
            </a:r>
            <a:r>
              <a:rPr lang="en-US" altLang="zh-CN" sz="1800" dirty="0"/>
              <a:t>inner</a:t>
            </a:r>
            <a:r>
              <a:rPr lang="zh-CN" altLang="en-US" sz="1800" dirty="0"/>
              <a:t>：内连接，拼接两个数据对象中键值交集的行，其余忽略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en-US" altLang="zh-CN" sz="1800" dirty="0"/>
              <a:t>outer</a:t>
            </a:r>
            <a:r>
              <a:rPr lang="zh-CN" altLang="en-US" sz="1800" dirty="0"/>
              <a:t>：外连接，拼接两个数据对象中键值并集的行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）</a:t>
            </a:r>
            <a:r>
              <a:rPr lang="en-US" altLang="zh-CN" sz="1800" dirty="0"/>
              <a:t>left</a:t>
            </a:r>
            <a:r>
              <a:rPr lang="zh-CN" altLang="en-US" sz="1800" dirty="0"/>
              <a:t>：左连接，取出</a:t>
            </a:r>
            <a:r>
              <a:rPr lang="en-US" altLang="zh-CN" sz="1800" dirty="0"/>
              <a:t>x</a:t>
            </a:r>
            <a:r>
              <a:rPr lang="zh-CN" altLang="en-US" sz="1800" dirty="0"/>
              <a:t>的全部行，拼接</a:t>
            </a:r>
            <a:r>
              <a:rPr lang="en-US" altLang="zh-CN" sz="1800" dirty="0"/>
              <a:t>y</a:t>
            </a:r>
            <a:r>
              <a:rPr lang="zh-CN" altLang="en-US" sz="1800" dirty="0"/>
              <a:t>中匹配的键值行。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）</a:t>
            </a:r>
            <a:r>
              <a:rPr lang="en-US" altLang="zh-CN" sz="1800" dirty="0"/>
              <a:t>right</a:t>
            </a:r>
            <a:r>
              <a:rPr lang="zh-CN" altLang="en-US" sz="1800" dirty="0"/>
              <a:t>：右连接，取出</a:t>
            </a:r>
            <a:r>
              <a:rPr lang="en-US" altLang="zh-CN" sz="1800" dirty="0"/>
              <a:t>y</a:t>
            </a:r>
            <a:r>
              <a:rPr lang="zh-CN" altLang="en-US" sz="1800" dirty="0"/>
              <a:t>的全部行，拼接</a:t>
            </a:r>
            <a:r>
              <a:rPr lang="en-US" altLang="zh-CN" sz="1800" dirty="0"/>
              <a:t>x</a:t>
            </a:r>
            <a:r>
              <a:rPr lang="zh-CN" altLang="en-US" sz="1800" dirty="0"/>
              <a:t>中匹配的键值行。</a:t>
            </a:r>
          </a:p>
          <a:p>
            <a:pPr>
              <a:lnSpc>
                <a:spcPct val="150000"/>
              </a:lnSpc>
              <a:spcBef>
                <a:spcPct val="19608"/>
              </a:spcBef>
            </a:pP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3</a:t>
            </a:r>
            <a:r>
              <a:rPr lang="zh-CN" altLang="en-US" sz="2000" dirty="0"/>
              <a:t>或</a:t>
            </a:r>
            <a:r>
              <a:rPr lang="en-US" altLang="zh-CN" sz="2000" dirty="0"/>
              <a:t>4</a:t>
            </a:r>
            <a:r>
              <a:rPr lang="zh-CN" altLang="en-US" sz="2000" dirty="0"/>
              <a:t>种合并方法</a:t>
            </a:r>
            <a:endParaRPr lang="en-US" altLang="zh-CN" sz="2000" dirty="0"/>
          </a:p>
          <a:p>
            <a:pPr lvl="1">
              <a:lnSpc>
                <a:spcPct val="150000"/>
              </a:lnSpc>
              <a:spcBef>
                <a:spcPct val="19608"/>
              </a:spcBef>
            </a:pPr>
            <a:r>
              <a:rPr lang="zh-CN" altLang="en-US" sz="1600" dirty="0"/>
              <a:t>当某列数据不存在则自动填充</a:t>
            </a:r>
            <a:r>
              <a:rPr lang="en-US" altLang="zh-CN" sz="1600" dirty="0" err="1"/>
              <a:t>NaN</a:t>
            </a:r>
            <a:endParaRPr lang="zh-CN" altLang="en-US" sz="1600" dirty="0"/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en-US" sz="2000" dirty="0">
                <a:cs typeface="+mn-ea"/>
                <a:sym typeface="+mn-lt"/>
              </a:rPr>
              <a:t>本例中分析学生去图书馆的信息</a:t>
            </a:r>
            <a:endParaRPr lang="en-US" altLang="zh-CN" sz="2000" dirty="0">
              <a:cs typeface="+mn-ea"/>
              <a:sym typeface="+mn-lt"/>
            </a:endParaRPr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>
                <a:cs typeface="+mn-ea"/>
                <a:sym typeface="+mn-lt"/>
              </a:rPr>
              <a:t>采用“</a:t>
            </a:r>
            <a:r>
              <a:rPr lang="en-US" altLang="zh-CN" sz="1600" dirty="0">
                <a:cs typeface="+mn-ea"/>
                <a:sym typeface="+mn-lt"/>
              </a:rPr>
              <a:t>left”</a:t>
            </a:r>
            <a:r>
              <a:rPr lang="zh-CN" altLang="en-US" sz="1600" dirty="0">
                <a:cs typeface="+mn-ea"/>
                <a:sym typeface="+mn-lt"/>
              </a:rPr>
              <a:t>方式合并“学生表”和“一卡通表”</a:t>
            </a:r>
            <a:endParaRPr lang="en-US" altLang="zh-CN" sz="1600" dirty="0">
              <a:cs typeface="+mn-ea"/>
              <a:sym typeface="+mn-lt"/>
            </a:endParaRPr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>
                <a:cs typeface="+mn-ea"/>
                <a:sym typeface="+mn-lt"/>
              </a:rPr>
              <a:t>忽略一卡通记录中非学生记录</a:t>
            </a:r>
            <a:endParaRPr lang="en-US" altLang="zh-CN" sz="1600" dirty="0">
              <a:cs typeface="+mn-ea"/>
              <a:sym typeface="+mn-lt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205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8280919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5.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数据规整化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数据合并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列数据合并 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3-12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续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439248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cardcol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['ID','</a:t>
            </a:r>
            <a:r>
              <a:rPr lang="zh-CN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刷卡地点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zh-CN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刷卡时间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zh-CN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消费金额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data3 = [ ['202003101','</a:t>
            </a:r>
            <a:r>
              <a:rPr lang="zh-CN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一食堂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','20180305 1145',14.2], ['104574','</a:t>
            </a:r>
            <a:r>
              <a:rPr lang="zh-CN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教育超市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','20180307 1730',25.2],['202003103','</a:t>
            </a:r>
            <a:r>
              <a:rPr lang="zh-CN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图书馆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','20180311 1823'],['202005116','</a:t>
            </a:r>
            <a:r>
              <a:rPr lang="zh-CN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图书馆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','20180312 0832'],['202005114','</a:t>
            </a:r>
            <a:r>
              <a:rPr lang="zh-CN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二食堂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','20180312 1708',12.5],['202003101','</a:t>
            </a:r>
            <a:r>
              <a:rPr lang="zh-CN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图书馆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','20180314 1345’]]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 = </a:t>
            </a:r>
            <a:r>
              <a:rPr lang="en-US" altLang="zh-CN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data3, columns=</a:t>
            </a:r>
            <a:r>
              <a:rPr lang="en-US" altLang="zh-CN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cardcol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altLang="zh-CN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创建一卡通数据对象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左连接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pd.merge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newstu,card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how='left', </a:t>
            </a:r>
            <a:r>
              <a:rPr lang="en-US" altLang="zh-CN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left_on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zh-CN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altLang="zh-CN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right_on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='ID')</a:t>
            </a:r>
            <a:r>
              <a:rPr lang="en-US" altLang="zh-CN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zh-CN" altLang="en-US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	姓名	专业	</a:t>
            </a: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	</a:t>
            </a:r>
            <a:r>
              <a:rPr lang="zh-CN" altLang="en-US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刷卡地点	刷卡时间	消费金额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	202003101	</a:t>
            </a:r>
            <a:r>
              <a:rPr lang="zh-CN" altLang="en-US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赵成	软件工程	</a:t>
            </a: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202003101	</a:t>
            </a:r>
            <a:r>
              <a:rPr lang="zh-CN" altLang="en-US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一食堂	</a:t>
            </a: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20180305 1145	14.2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	202003101	</a:t>
            </a:r>
            <a:r>
              <a:rPr lang="zh-CN" altLang="en-US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赵成	软件工程	</a:t>
            </a: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202003101	</a:t>
            </a:r>
            <a:r>
              <a:rPr lang="zh-CN" altLang="en-US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图书馆	</a:t>
            </a: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20180314 1345	</a:t>
            </a:r>
            <a:r>
              <a:rPr lang="en-US" altLang="zh-CN" sz="21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sz="21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	202005114	</a:t>
            </a:r>
            <a:r>
              <a:rPr lang="zh-CN" altLang="en-US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李斌丽	机械制造	</a:t>
            </a: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202005114	</a:t>
            </a:r>
            <a:r>
              <a:rPr lang="zh-CN" altLang="en-US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二食堂	</a:t>
            </a: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20180312 1708	12.5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	202009111	</a:t>
            </a:r>
            <a:r>
              <a:rPr lang="zh-CN" altLang="en-US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孙武一	工业设计	      </a:t>
            </a:r>
            <a:r>
              <a:rPr lang="en-US" altLang="zh-CN" sz="21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zh-CN" sz="21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zh-CN" sz="21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1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sz="21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	202003103	</a:t>
            </a:r>
            <a:r>
              <a:rPr lang="zh-CN" altLang="en-US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王芳	软件工程	</a:t>
            </a: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202003103	</a:t>
            </a:r>
            <a:r>
              <a:rPr lang="zh-CN" altLang="en-US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图书馆	</a:t>
            </a: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20180311 1823	</a:t>
            </a:r>
            <a:r>
              <a:rPr lang="en-US" altLang="zh-CN" sz="21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sz="21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	202005116	</a:t>
            </a:r>
            <a:r>
              <a:rPr lang="zh-CN" altLang="en-US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袁一凡	工业设计	</a:t>
            </a: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202005116	</a:t>
            </a:r>
            <a:r>
              <a:rPr lang="zh-CN" altLang="en-US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图书馆	</a:t>
            </a:r>
            <a:r>
              <a:rPr lang="en-US" altLang="zh-CN" sz="21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20180312 0832	</a:t>
            </a:r>
            <a:r>
              <a:rPr lang="en-US" altLang="zh-CN" sz="21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sz="21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04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5.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数据规整化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数据排序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237626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en-US" altLang="zh-CN" sz="2000" dirty="0"/>
              <a:t>Series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DataFrame</a:t>
            </a:r>
            <a:r>
              <a:rPr lang="zh-CN" altLang="en-US" sz="2000" dirty="0"/>
              <a:t> 都支持排序</a:t>
            </a:r>
            <a:endParaRPr lang="en-US" altLang="zh-CN" sz="20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/>
              <a:t>按照列数据值排序</a:t>
            </a:r>
            <a:endParaRPr lang="en-US" altLang="zh-CN" sz="16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/>
              <a:t>按列数据生成排名 </a:t>
            </a:r>
            <a:endParaRPr lang="en-US" altLang="zh-CN" sz="1600" dirty="0">
              <a:cs typeface="+mn-ea"/>
              <a:sym typeface="+mn-lt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cs typeface="+mn-ea"/>
                <a:sym typeface="+mn-lt"/>
              </a:rPr>
              <a:t>     </a:t>
            </a:r>
            <a:r>
              <a:rPr lang="en-US" altLang="zh-CN" sz="2000" b="1" dirty="0">
                <a:cs typeface="+mn-ea"/>
                <a:sym typeface="+mn-lt"/>
              </a:rPr>
              <a:t>1. </a:t>
            </a:r>
            <a:r>
              <a:rPr lang="en-US" altLang="zh-CN" sz="2000" b="1" dirty="0" err="1">
                <a:cs typeface="+mn-ea"/>
                <a:sym typeface="+mn-lt"/>
              </a:rPr>
              <a:t>DataFrame</a:t>
            </a:r>
            <a:r>
              <a:rPr lang="en-US" altLang="zh-CN" sz="2000" b="1" dirty="0">
                <a:cs typeface="+mn-ea"/>
                <a:sym typeface="+mn-lt"/>
              </a:rPr>
              <a:t> </a:t>
            </a:r>
            <a:r>
              <a:rPr lang="zh-CN" altLang="en-US" sz="2000" b="1" dirty="0">
                <a:cs typeface="+mn-ea"/>
                <a:sym typeface="+mn-lt"/>
              </a:rPr>
              <a:t>值排序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cs typeface="+mn-ea"/>
                <a:sym typeface="+mn-lt"/>
              </a:rPr>
              <a:t>      </a:t>
            </a:r>
            <a:r>
              <a:rPr lang="en-US" altLang="zh-CN" sz="2000" b="1" dirty="0" err="1">
                <a:cs typeface="+mn-ea"/>
                <a:sym typeface="+mn-lt"/>
              </a:rPr>
              <a:t>obj.sort_values</a:t>
            </a:r>
            <a:r>
              <a:rPr lang="en-US" altLang="zh-CN" sz="2000" b="1" dirty="0">
                <a:cs typeface="+mn-ea"/>
                <a:sym typeface="+mn-lt"/>
              </a:rPr>
              <a:t>(by, </a:t>
            </a:r>
            <a:r>
              <a:rPr lang="en-US" altLang="zh-CN" sz="2000" b="1" dirty="0" err="1">
                <a:cs typeface="+mn-ea"/>
                <a:sym typeface="+mn-lt"/>
              </a:rPr>
              <a:t>ascending,inplace</a:t>
            </a:r>
            <a:r>
              <a:rPr lang="en-US" altLang="zh-CN" sz="2000" b="1" dirty="0">
                <a:cs typeface="+mn-ea"/>
                <a:sym typeface="+mn-lt"/>
              </a:rPr>
              <a:t>...)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  <a:sym typeface="+mn-lt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2000" dirty="0"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997603"/>
              </p:ext>
            </p:extLst>
          </p:nvPr>
        </p:nvGraphicFramePr>
        <p:xfrm>
          <a:off x="611560" y="3501008"/>
          <a:ext cx="7272808" cy="158417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818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参数说明：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by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列索引，定义用于排序的列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ascending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排序方式，</a:t>
                      </a:r>
                      <a:r>
                        <a:rPr lang="en-US" sz="1400" kern="0" dirty="0">
                          <a:effectLst/>
                        </a:rPr>
                        <a:t>True</a:t>
                      </a:r>
                      <a:r>
                        <a:rPr lang="zh-CN" sz="1400" kern="0" dirty="0">
                          <a:effectLst/>
                        </a:rPr>
                        <a:t>为升序，</a:t>
                      </a:r>
                      <a:r>
                        <a:rPr lang="en-US" sz="1400" kern="0" dirty="0">
                          <a:effectLst/>
                        </a:rPr>
                        <a:t>False</a:t>
                      </a:r>
                      <a:r>
                        <a:rPr lang="zh-CN" sz="1400" kern="0" dirty="0">
                          <a:effectLst/>
                        </a:rPr>
                        <a:t>为降序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inplace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是否修改原始数据数据，</a:t>
                      </a:r>
                      <a:r>
                        <a:rPr lang="en-US" sz="1400" kern="0" dirty="0">
                          <a:effectLst/>
                        </a:rPr>
                        <a:t>True</a:t>
                      </a:r>
                      <a:r>
                        <a:rPr lang="zh-CN" sz="1400" kern="0" dirty="0">
                          <a:effectLst/>
                        </a:rPr>
                        <a:t>为修改，默认为</a:t>
                      </a:r>
                      <a:r>
                        <a:rPr lang="en-US" sz="1400" kern="0" dirty="0">
                          <a:effectLst/>
                        </a:rPr>
                        <a:t>False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88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5.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数据规整化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3-13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1845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/>
              <a:t>从文件</a:t>
            </a:r>
            <a:r>
              <a:rPr lang="en-US" altLang="zh-CN" sz="2000" dirty="0"/>
              <a:t>studentsInfo.xlsx</a:t>
            </a:r>
            <a:r>
              <a:rPr lang="zh-CN" altLang="zh-CN" sz="2000" dirty="0"/>
              <a:t>的“</a:t>
            </a:r>
            <a:r>
              <a:rPr lang="en-US" altLang="zh-CN" sz="2000" dirty="0"/>
              <a:t>Group3</a:t>
            </a:r>
            <a:r>
              <a:rPr lang="zh-CN" altLang="zh-CN" sz="2000" dirty="0"/>
              <a:t>”</a:t>
            </a:r>
            <a:r>
              <a:rPr lang="zh-CN" altLang="en-US" sz="2000" dirty="0"/>
              <a:t>表单中</a:t>
            </a:r>
            <a:r>
              <a:rPr lang="zh-CN" altLang="zh-CN" sz="2000" dirty="0"/>
              <a:t>读取数据，对“成绩”进行排序分析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spcBef>
                <a:spcPct val="19608"/>
              </a:spcBef>
              <a:buNone/>
            </a:pPr>
            <a:r>
              <a:rPr lang="en-US" altLang="zh-CN" sz="1600" dirty="0">
                <a:cs typeface="+mn-ea"/>
                <a:sym typeface="+mn-lt"/>
              </a:rPr>
              <a:t>#</a:t>
            </a:r>
            <a:r>
              <a:rPr lang="zh-CN" altLang="en-US" sz="1600" dirty="0">
                <a:cs typeface="+mn-ea"/>
                <a:sym typeface="+mn-lt"/>
              </a:rPr>
              <a:t>导入</a:t>
            </a:r>
            <a:r>
              <a:rPr lang="en-US" altLang="zh-CN" sz="1600" dirty="0">
                <a:cs typeface="+mn-ea"/>
                <a:sym typeface="+mn-lt"/>
              </a:rPr>
              <a:t>excel</a:t>
            </a:r>
            <a:r>
              <a:rPr lang="zh-CN" altLang="en-US" sz="1600" dirty="0">
                <a:cs typeface="+mn-ea"/>
                <a:sym typeface="+mn-lt"/>
              </a:rPr>
              <a:t>数据</a:t>
            </a:r>
          </a:p>
          <a:p>
            <a:pPr marL="0" indent="0">
              <a:lnSpc>
                <a:spcPct val="150000"/>
              </a:lnSpc>
              <a:spcBef>
                <a:spcPct val="19608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&gt;&gt;&gt;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stu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pd.read_excel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('data\studentsInfo.xlsx’,</a:t>
            </a:r>
          </a:p>
          <a:p>
            <a:pPr marL="0" indent="0">
              <a:lnSpc>
                <a:spcPct val="150000"/>
              </a:lnSpc>
              <a:spcBef>
                <a:spcPct val="19608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'Group3',index_col=0)</a:t>
            </a:r>
          </a:p>
          <a:p>
            <a:pPr marL="0" indent="0">
              <a:lnSpc>
                <a:spcPct val="150000"/>
              </a:lnSpc>
              <a:spcBef>
                <a:spcPct val="19608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&gt;&gt;&gt;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stu.sort_values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(by='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成绩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', ascending=False)     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#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按成绩降序排列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性别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年龄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身高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体重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省份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月生活费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课程兴趣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案例教学</a:t>
            </a:r>
          </a:p>
          <a:p>
            <a:pPr marL="400050" lvl="1" indent="0">
              <a:buNone/>
            </a:pPr>
            <a:r>
              <a:rPr lang="zh-CN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序号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  female  20  168  52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JiangSu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700     5     5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 female  21  165  45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ShangHai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1200     5     5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    male  21  169  80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GanSu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900     5     5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  female  19  167  42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HuBei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800     5     5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  female  20  161  51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GuangXi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1250     5     5</a:t>
            </a:r>
            <a:endParaRPr lang="zh-CN" altLang="zh-CN" sz="16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  <a:endParaRPr lang="zh-CN" altLang="en-US" sz="16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2000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117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5.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数据规整化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3-13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续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32859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en-US" sz="2000" dirty="0"/>
              <a:t>指定</a:t>
            </a:r>
            <a:r>
              <a:rPr lang="zh-CN" altLang="zh-CN" sz="2000" dirty="0"/>
              <a:t>多个列</a:t>
            </a:r>
            <a:r>
              <a:rPr lang="zh-CN" altLang="en-US" sz="2000" dirty="0"/>
              <a:t>排序</a:t>
            </a:r>
            <a:r>
              <a:rPr lang="zh-CN" altLang="zh-CN" sz="2000" dirty="0"/>
              <a:t>，如</a:t>
            </a:r>
            <a:r>
              <a:rPr lang="zh-CN" altLang="en-US" sz="2000" dirty="0"/>
              <a:t>：</a:t>
            </a:r>
            <a:r>
              <a:rPr lang="en-US" altLang="zh-CN" sz="2000" dirty="0"/>
              <a:t>by=['</a:t>
            </a:r>
            <a:r>
              <a:rPr lang="zh-CN" altLang="zh-CN" sz="2000" dirty="0"/>
              <a:t>身高</a:t>
            </a:r>
            <a:r>
              <a:rPr lang="en-US" altLang="zh-CN" sz="2000" dirty="0"/>
              <a:t>','</a:t>
            </a:r>
            <a:r>
              <a:rPr lang="zh-CN" altLang="zh-CN" sz="2000" dirty="0"/>
              <a:t>体重</a:t>
            </a:r>
            <a:r>
              <a:rPr lang="en-US" altLang="zh-CN" sz="2000" dirty="0"/>
              <a:t>’]</a:t>
            </a:r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zh-CN" sz="1600" dirty="0"/>
              <a:t>先按“身高”排序，</a:t>
            </a:r>
            <a:endParaRPr lang="en-US" altLang="zh-CN" sz="16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zh-CN" sz="1600" dirty="0"/>
              <a:t>若某些行的“身高”相同，这几行再按“体重”排序</a:t>
            </a:r>
            <a:endParaRPr lang="en-US" altLang="zh-CN" sz="1600" dirty="0"/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2000" dirty="0">
              <a:sym typeface="+mn-lt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&gt;&gt;&gt;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stu.sort_values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(by=['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身高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','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体重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'], ascending=True)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zh-CN" altLang="en-US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性别  年龄   身高  体重    省份  成绩  月生活费  课程兴趣  案例教学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zh-CN" altLang="en-US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序号                                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  female  21  </a:t>
            </a:r>
            <a:r>
              <a:rPr lang="en-US" altLang="zh-CN" sz="1600" b="1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160  49 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HeBei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59  1100     3     5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  female  22  </a:t>
            </a:r>
            <a:r>
              <a:rPr lang="en-US" altLang="zh-CN" sz="1600" b="1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160  52 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ShanXi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73   800     3     4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  female  20  161  51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GuangXi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80  1250     5     5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  female  21  162  49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ShanDong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65   950     4     4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1600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603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5.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数据规整化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数据排序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08" y="1052736"/>
            <a:ext cx="8856984" cy="3888432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b="1" dirty="0">
                <a:cs typeface="+mn-ea"/>
                <a:sym typeface="+mn-lt"/>
              </a:rPr>
              <a:t>2. </a:t>
            </a:r>
            <a:r>
              <a:rPr lang="zh-CN" altLang="en-US" sz="2000" b="1" dirty="0">
                <a:cs typeface="+mn-ea"/>
                <a:sym typeface="+mn-lt"/>
              </a:rPr>
              <a:t>排名</a:t>
            </a:r>
          </a:p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/>
              <a:t>排名给出每行的名次</a:t>
            </a:r>
            <a:endParaRPr lang="en-US" altLang="zh-CN" sz="20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zh-CN" sz="1600" dirty="0"/>
              <a:t>定义等值数据的处理方式，如并列名次取最小值或最大值，也可以取均值。</a:t>
            </a:r>
            <a:endParaRPr lang="en-US" altLang="zh-CN" sz="1600" dirty="0"/>
          </a:p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/>
              <a:t>排名函数形式</a:t>
            </a:r>
            <a:endParaRPr lang="en-US" altLang="zh-CN" sz="2000" dirty="0">
              <a:cs typeface="+mn-ea"/>
              <a:sym typeface="+mn-lt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b="1" dirty="0"/>
              <a:t>    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obj.rank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axis,method,ascending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,...)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02206"/>
              </p:ext>
            </p:extLst>
          </p:nvPr>
        </p:nvGraphicFramePr>
        <p:xfrm>
          <a:off x="611560" y="3843888"/>
          <a:ext cx="7632848" cy="1169288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3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参数说明：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3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axis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r>
                        <a:rPr lang="zh-CN" sz="1600" kern="0" dirty="0">
                          <a:effectLst/>
                        </a:rPr>
                        <a:t>：按行数据排名，</a:t>
                      </a:r>
                      <a:r>
                        <a:rPr lang="en-US" sz="1600" kern="0" dirty="0">
                          <a:effectLst/>
                        </a:rPr>
                        <a:t>1</a:t>
                      </a:r>
                      <a:r>
                        <a:rPr lang="zh-CN" sz="1600" kern="0" dirty="0">
                          <a:effectLst/>
                        </a:rPr>
                        <a:t>：按列数据排名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3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method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并列</a:t>
                      </a:r>
                      <a:r>
                        <a:rPr lang="zh-CN" altLang="en-US" sz="1600" kern="0" dirty="0">
                          <a:effectLst/>
                        </a:rPr>
                        <a:t>时</a:t>
                      </a:r>
                      <a:r>
                        <a:rPr lang="zh-CN" sz="1600" kern="0" dirty="0">
                          <a:effectLst/>
                        </a:rPr>
                        <a:t>取值</a:t>
                      </a:r>
                      <a:r>
                        <a:rPr lang="zh-CN" altLang="en-US" sz="1600" kern="0" dirty="0">
                          <a:effectLst/>
                        </a:rPr>
                        <a:t>方式</a:t>
                      </a:r>
                      <a:r>
                        <a:rPr lang="zh-CN" sz="1600" kern="0" dirty="0">
                          <a:effectLst/>
                        </a:rPr>
                        <a:t>：</a:t>
                      </a:r>
                      <a:r>
                        <a:rPr lang="en-US" sz="1600" kern="0" dirty="0">
                          <a:effectLst/>
                        </a:rPr>
                        <a:t>min</a:t>
                      </a:r>
                      <a:r>
                        <a:rPr lang="zh-CN" sz="1600" kern="0" dirty="0">
                          <a:effectLst/>
                        </a:rPr>
                        <a:t>、</a:t>
                      </a:r>
                      <a:r>
                        <a:rPr lang="en-US" sz="1600" kern="0" dirty="0">
                          <a:effectLst/>
                        </a:rPr>
                        <a:t>max</a:t>
                      </a:r>
                      <a:r>
                        <a:rPr lang="zh-CN" sz="1600" kern="0" dirty="0">
                          <a:effectLst/>
                        </a:rPr>
                        <a:t>、</a:t>
                      </a:r>
                      <a:r>
                        <a:rPr lang="en-US" sz="1600" kern="0" dirty="0">
                          <a:effectLst/>
                        </a:rPr>
                        <a:t>mean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3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ascending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排序方式，</a:t>
                      </a:r>
                      <a:r>
                        <a:rPr lang="en-US" sz="1600" kern="0" dirty="0">
                          <a:effectLst/>
                        </a:rPr>
                        <a:t>True</a:t>
                      </a:r>
                      <a:r>
                        <a:rPr lang="zh-CN" sz="1600" kern="0" dirty="0">
                          <a:effectLst/>
                        </a:rPr>
                        <a:t>为升序，</a:t>
                      </a:r>
                      <a:r>
                        <a:rPr lang="en-US" sz="1600" kern="0" dirty="0">
                          <a:effectLst/>
                        </a:rPr>
                        <a:t>False</a:t>
                      </a:r>
                      <a:r>
                        <a:rPr lang="zh-CN" sz="1600" kern="0" dirty="0">
                          <a:effectLst/>
                        </a:rPr>
                        <a:t>为降序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22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5.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数据规整化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3-14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18457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/>
              <a:t>对例</a:t>
            </a:r>
            <a:r>
              <a:rPr lang="en-US" altLang="zh-CN" sz="2000" dirty="0"/>
              <a:t>3-13</a:t>
            </a:r>
            <a:r>
              <a:rPr lang="zh-CN" altLang="zh-CN" sz="2000" dirty="0"/>
              <a:t>的成绩数据降序排名，增加“成绩排名”列。</a:t>
            </a:r>
            <a:endParaRPr lang="en-US" altLang="zh-CN" sz="2000" dirty="0"/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sym typeface="+mn-lt"/>
              </a:rPr>
              <a:t>&gt;&gt;&gt; </a:t>
            </a:r>
            <a:r>
              <a:rPr lang="en-US" altLang="zh-CN" sz="2000" dirty="0" err="1">
                <a:sym typeface="+mn-lt"/>
              </a:rPr>
              <a:t>stu</a:t>
            </a:r>
            <a:r>
              <a:rPr lang="en-US" altLang="zh-CN" sz="2000" dirty="0">
                <a:sym typeface="+mn-lt"/>
              </a:rPr>
              <a:t>['</a:t>
            </a:r>
            <a:r>
              <a:rPr lang="zh-CN" altLang="en-US" sz="2000" dirty="0">
                <a:sym typeface="+mn-lt"/>
              </a:rPr>
              <a:t>成绩排名</a:t>
            </a:r>
            <a:r>
              <a:rPr lang="en-US" altLang="zh-CN" sz="2000" dirty="0">
                <a:sym typeface="+mn-lt"/>
              </a:rPr>
              <a:t>'] = </a:t>
            </a:r>
            <a:r>
              <a:rPr lang="en-US" altLang="zh-CN" sz="2000" dirty="0" err="1">
                <a:sym typeface="+mn-lt"/>
              </a:rPr>
              <a:t>stu</a:t>
            </a:r>
            <a:r>
              <a:rPr lang="en-US" altLang="zh-CN" sz="2000" dirty="0">
                <a:sym typeface="+mn-lt"/>
              </a:rPr>
              <a:t>['</a:t>
            </a:r>
            <a:r>
              <a:rPr lang="zh-CN" altLang="en-US" sz="2000" dirty="0">
                <a:sym typeface="+mn-lt"/>
              </a:rPr>
              <a:t>成绩</a:t>
            </a:r>
            <a:r>
              <a:rPr lang="en-US" altLang="zh-CN" sz="2000" dirty="0">
                <a:sym typeface="+mn-lt"/>
              </a:rPr>
              <a:t>'].rank(</a:t>
            </a:r>
            <a:r>
              <a:rPr lang="en-US" altLang="zh-CN" sz="2000" b="1" dirty="0">
                <a:solidFill>
                  <a:srgbClr val="C00000"/>
                </a:solidFill>
                <a:sym typeface="+mn-lt"/>
              </a:rPr>
              <a:t>method='min'</a:t>
            </a:r>
            <a:r>
              <a:rPr lang="en-US" altLang="zh-CN" sz="2000" dirty="0">
                <a:solidFill>
                  <a:srgbClr val="C00000"/>
                </a:solidFill>
                <a:sym typeface="+mn-lt"/>
              </a:rPr>
              <a:t>, </a:t>
            </a:r>
            <a:r>
              <a:rPr lang="en-US" altLang="zh-CN" sz="2000" dirty="0">
                <a:sym typeface="+mn-lt"/>
              </a:rPr>
              <a:t>ascending=False)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&gt;&gt;&gt;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stu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zh-CN" altLang="en-US" b="1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</a:t>
            </a:r>
            <a:r>
              <a:rPr lang="zh-CN" altLang="en-US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性别 年龄 身高  体重  省份  成绩  月生活费  课程兴趣  案例教学 成绩排名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zh-CN" altLang="en-US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序号                                                           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21  female  21  165  45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ShangHai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 93  1200     5     5    </a:t>
            </a:r>
            <a:r>
              <a:rPr lang="en-US" altLang="zh-CN" sz="2000" b="1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2.0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22  female  19  167  42   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HuBei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 89   800     5     5    4.0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23    male  21  169  80   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GanSu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 93   900     5     5    </a:t>
            </a:r>
            <a:r>
              <a:rPr lang="en-US" altLang="zh-CN" sz="2000" b="1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2.0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24  female  21  160  49     </a:t>
            </a:r>
            <a:r>
              <a:rPr lang="en-US" altLang="zh-CN" sz="20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HeBei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 59  1100     3     5   10.0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.......</a:t>
            </a:r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1800" dirty="0"/>
          </a:p>
          <a:p>
            <a:pPr marL="400050" lvl="1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zh-CN" altLang="en-US" sz="1800" dirty="0"/>
              <a:t>排名结果显示，序号为</a:t>
            </a:r>
            <a:r>
              <a:rPr lang="en-US" altLang="zh-CN" sz="1800" dirty="0"/>
              <a:t>21</a:t>
            </a:r>
            <a:r>
              <a:rPr lang="zh-CN" altLang="en-US" sz="1800" dirty="0"/>
              <a:t>和</a:t>
            </a:r>
            <a:r>
              <a:rPr lang="en-US" altLang="zh-CN" sz="1800" dirty="0"/>
              <a:t>22</a:t>
            </a:r>
            <a:r>
              <a:rPr lang="zh-CN" altLang="en-US" sz="1800" dirty="0"/>
              <a:t>的两位学生</a:t>
            </a:r>
            <a:r>
              <a:rPr lang="zh-CN" altLang="en-US" sz="1800" b="1" dirty="0"/>
              <a:t>并列第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名，第</a:t>
            </a:r>
            <a:r>
              <a:rPr lang="en-US" altLang="zh-CN" sz="1800" b="1" dirty="0"/>
              <a:t>3</a:t>
            </a:r>
            <a:r>
              <a:rPr lang="zh-CN" altLang="en-US" sz="1800" b="1" dirty="0"/>
              <a:t>名空缺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192197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284756"/>
            <a:ext cx="9144000" cy="1987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195477"/>
            <a:ext cx="9144000" cy="266429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2774" y="2727273"/>
            <a:ext cx="5988185" cy="632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6.</a:t>
            </a: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统计分析</a:t>
            </a:r>
          </a:p>
        </p:txBody>
      </p:sp>
    </p:spTree>
    <p:extLst>
      <p:ext uri="{BB962C8B-B14F-4D97-AF65-F5344CB8AC3E}">
        <p14:creationId xmlns:p14="http://schemas.microsoft.com/office/powerpoint/2010/main" val="76349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-27384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6.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统计分析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通用函数与运算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12967" cy="50405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en-US" altLang="zh-CN" sz="2000" dirty="0" err="1"/>
              <a:t>DataFrame</a:t>
            </a:r>
            <a:r>
              <a:rPr lang="zh-CN" altLang="en-US" sz="2000" dirty="0"/>
              <a:t>、</a:t>
            </a:r>
            <a:r>
              <a:rPr lang="en-US" altLang="zh-CN" sz="2000" dirty="0"/>
              <a:t>Series</a:t>
            </a:r>
            <a:r>
              <a:rPr lang="zh-CN" altLang="en-US" sz="2000" dirty="0"/>
              <a:t>、标量之间的算术运算</a:t>
            </a: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046375"/>
              </p:ext>
            </p:extLst>
          </p:nvPr>
        </p:nvGraphicFramePr>
        <p:xfrm>
          <a:off x="539552" y="1772816"/>
          <a:ext cx="8352928" cy="216024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70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0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运算符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df.T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DataFrame</a:t>
                      </a:r>
                      <a:r>
                        <a:rPr lang="zh-CN" sz="1800" kern="100" dirty="0">
                          <a:effectLst/>
                        </a:rPr>
                        <a:t>转置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df1 + df2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按照索引和列相加，得到并集，</a:t>
                      </a:r>
                      <a:r>
                        <a:rPr lang="en-US" sz="1800" kern="100" dirty="0" err="1">
                          <a:effectLst/>
                        </a:rPr>
                        <a:t>NaN</a:t>
                      </a:r>
                      <a:r>
                        <a:rPr lang="zh-CN" sz="1800" kern="100" dirty="0">
                          <a:effectLst/>
                        </a:rPr>
                        <a:t>填充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df1.add(df2, fill_value=0)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按照索引和列相加，</a:t>
                      </a:r>
                      <a:r>
                        <a:rPr lang="en-US" sz="1800" kern="100" dirty="0" err="1">
                          <a:effectLst/>
                        </a:rPr>
                        <a:t>NaN</a:t>
                      </a:r>
                      <a:r>
                        <a:rPr lang="zh-CN" sz="1800" kern="100" dirty="0">
                          <a:effectLst/>
                        </a:rPr>
                        <a:t>用指定值填充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df1.add/sub//mul/div 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四则运算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df - sr  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DataFrame</a:t>
                      </a:r>
                      <a:r>
                        <a:rPr lang="zh-CN" sz="1800" kern="100" dirty="0">
                          <a:effectLst/>
                        </a:rPr>
                        <a:t>的所有行同时减去</a:t>
                      </a:r>
                      <a:r>
                        <a:rPr lang="en-US" sz="1800" kern="100" dirty="0">
                          <a:effectLst/>
                        </a:rPr>
                        <a:t>Series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df * n  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所有元素乘以</a:t>
                      </a:r>
                      <a:r>
                        <a:rPr lang="en-US" sz="1800" kern="100" dirty="0">
                          <a:effectLst/>
                        </a:rPr>
                        <a:t>n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4C5F11-2993-4E7A-9402-DF625A7F4571}"/>
              </a:ext>
            </a:extLst>
          </p:cNvPr>
          <p:cNvSpPr txBox="1">
            <a:spLocks/>
          </p:cNvSpPr>
          <p:nvPr/>
        </p:nvSpPr>
        <p:spPr>
          <a:xfrm>
            <a:off x="251521" y="4343702"/>
            <a:ext cx="8568951" cy="1533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en-US" altLang="zh-CN" sz="2000" dirty="0" err="1">
                <a:cs typeface="+mn-ea"/>
                <a:sym typeface="+mn-lt"/>
              </a:rPr>
              <a:t>DataFrame</a:t>
            </a:r>
            <a:r>
              <a:rPr lang="zh-CN" altLang="en-US" sz="2000" dirty="0">
                <a:cs typeface="+mn-ea"/>
                <a:sym typeface="+mn-lt"/>
              </a:rPr>
              <a:t>元素级的函数运算</a:t>
            </a:r>
            <a:endParaRPr lang="en-US" altLang="zh-CN" sz="2000" dirty="0">
              <a:cs typeface="+mn-ea"/>
              <a:sym typeface="+mn-lt"/>
            </a:endParaRPr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>
                <a:cs typeface="+mn-ea"/>
                <a:sym typeface="+mn-lt"/>
              </a:rPr>
              <a:t>通过</a:t>
            </a:r>
            <a:r>
              <a:rPr lang="en-US" altLang="zh-CN" sz="1600" dirty="0" err="1">
                <a:cs typeface="+mn-ea"/>
                <a:sym typeface="+mn-lt"/>
              </a:rPr>
              <a:t>numpy</a:t>
            </a:r>
            <a:r>
              <a:rPr lang="zh-CN" altLang="en-US" sz="1600" dirty="0">
                <a:cs typeface="+mn-ea"/>
                <a:sym typeface="+mn-lt"/>
              </a:rPr>
              <a:t>的一元通用函数</a:t>
            </a:r>
            <a:endParaRPr lang="en-US" altLang="zh-CN" sz="1600" dirty="0">
              <a:cs typeface="+mn-ea"/>
              <a:sym typeface="+mn-lt"/>
            </a:endParaRPr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>
                <a:cs typeface="+mn-ea"/>
                <a:sym typeface="+mn-lt"/>
              </a:rPr>
              <a:t>格式为：</a:t>
            </a:r>
            <a:r>
              <a:rPr lang="en-US" altLang="zh-CN" sz="1600" dirty="0">
                <a:cs typeface="+mn-ea"/>
                <a:sym typeface="+mn-lt"/>
              </a:rPr>
              <a:t>np.</a:t>
            </a:r>
            <a:r>
              <a:rPr lang="zh-CN" altLang="en-US" sz="1600" dirty="0">
                <a:cs typeface="+mn-ea"/>
                <a:sym typeface="+mn-lt"/>
              </a:rPr>
              <a:t>函数</a:t>
            </a:r>
            <a:r>
              <a:rPr lang="en-US" altLang="zh-CN" sz="1600" dirty="0">
                <a:cs typeface="+mn-ea"/>
                <a:sym typeface="+mn-lt"/>
              </a:rPr>
              <a:t>(</a:t>
            </a:r>
            <a:r>
              <a:rPr lang="zh-CN" altLang="en-US" sz="1600" dirty="0">
                <a:cs typeface="+mn-ea"/>
                <a:sym typeface="+mn-lt"/>
              </a:rPr>
              <a:t>对象</a:t>
            </a:r>
            <a:r>
              <a:rPr lang="en-US" altLang="zh-CN" sz="1600" dirty="0">
                <a:cs typeface="+mn-ea"/>
                <a:sym typeface="+mn-lt"/>
              </a:rPr>
              <a:t>)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D0DC82D-6074-4DBF-865A-42FABEA95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074412"/>
              </p:ext>
            </p:extLst>
          </p:nvPr>
        </p:nvGraphicFramePr>
        <p:xfrm>
          <a:off x="4932040" y="4863780"/>
          <a:ext cx="3672408" cy="13628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1864">
                  <a:extLst>
                    <a:ext uri="{9D8B030D-6E8A-4147-A177-3AD203B41FA5}">
                      <a16:colId xmlns:a16="http://schemas.microsoft.com/office/drawing/2014/main" val="3569740579"/>
                    </a:ext>
                  </a:extLst>
                </a:gridCol>
                <a:gridCol w="2660544">
                  <a:extLst>
                    <a:ext uri="{9D8B030D-6E8A-4147-A177-3AD203B41FA5}">
                      <a16:colId xmlns:a16="http://schemas.microsoft.com/office/drawing/2014/main" val="423098851"/>
                    </a:ext>
                  </a:extLst>
                </a:gridCol>
              </a:tblGrid>
              <a:tr h="272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函数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描述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6345085"/>
                  </a:ext>
                </a:extLst>
              </a:tr>
              <a:tr h="272566">
                <a:tc>
                  <a:txBody>
                    <a:bodyPr/>
                    <a:lstStyle/>
                    <a:p>
                      <a:pPr indent="18415"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abs</a:t>
                      </a:r>
                      <a:r>
                        <a:rPr lang="zh-CN" sz="1000" dirty="0">
                          <a:effectLst/>
                        </a:rPr>
                        <a:t>、</a:t>
                      </a:r>
                      <a:r>
                        <a:rPr lang="en-US" sz="1000" dirty="0">
                          <a:effectLst/>
                        </a:rPr>
                        <a:t>fabs</a:t>
                      </a:r>
                      <a:endParaRPr lang="zh-CN" sz="1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计算整数、浮点数或复数的绝对值</a:t>
                      </a:r>
                      <a:endParaRPr lang="zh-CN" sz="1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274616"/>
                  </a:ext>
                </a:extLst>
              </a:tr>
              <a:tr h="272566">
                <a:tc>
                  <a:txBody>
                    <a:bodyPr/>
                    <a:lstStyle/>
                    <a:p>
                      <a:pPr indent="18415"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sqrt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计算各元素的平方根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1092024"/>
                  </a:ext>
                </a:extLst>
              </a:tr>
              <a:tr h="272566">
                <a:tc>
                  <a:txBody>
                    <a:bodyPr/>
                    <a:lstStyle/>
                    <a:p>
                      <a:pPr indent="18415"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square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计算各元素的平方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1870559"/>
                  </a:ext>
                </a:extLst>
              </a:tr>
              <a:tr h="272566">
                <a:tc>
                  <a:txBody>
                    <a:bodyPr/>
                    <a:lstStyle/>
                    <a:p>
                      <a:pPr indent="18415"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exp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计算各元素的指数</a:t>
                      </a:r>
                      <a:endParaRPr lang="zh-CN" sz="1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0399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99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-27384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6.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统计分析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3-15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3285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/>
              <a:t>分析例</a:t>
            </a:r>
            <a:r>
              <a:rPr lang="en-US" altLang="zh-CN" sz="2000" dirty="0"/>
              <a:t>3-13</a:t>
            </a:r>
            <a:r>
              <a:rPr lang="zh-CN" altLang="zh-CN" sz="2000" dirty="0"/>
              <a:t>中同学的“身体质量”，即</a:t>
            </a:r>
            <a:r>
              <a:rPr lang="en-US" altLang="zh-CN" sz="2000" dirty="0"/>
              <a:t>BMI</a:t>
            </a:r>
            <a:r>
              <a:rPr lang="zh-CN" altLang="zh-CN" sz="2000" dirty="0"/>
              <a:t>（</a:t>
            </a:r>
            <a:r>
              <a:rPr lang="en-US" altLang="zh-CN" sz="2000" dirty="0"/>
              <a:t>Body Mass Index</a:t>
            </a:r>
            <a:r>
              <a:rPr lang="zh-CN" altLang="zh-CN" sz="2000" dirty="0"/>
              <a:t>）指数</a:t>
            </a:r>
            <a:endParaRPr lang="en-US" altLang="zh-CN" sz="20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zh-CN" sz="1600" dirty="0"/>
              <a:t>世界卫生组织对于</a:t>
            </a:r>
            <a:r>
              <a:rPr lang="en-US" altLang="zh-CN" sz="1600" dirty="0"/>
              <a:t>BMI</a:t>
            </a:r>
            <a:r>
              <a:rPr lang="zh-CN" altLang="zh-CN" sz="1600" dirty="0"/>
              <a:t>的定义： </a:t>
            </a:r>
            <a:endParaRPr lang="en-US" altLang="zh-CN" sz="1600" dirty="0"/>
          </a:p>
          <a:p>
            <a:pPr marL="0" indent="0" algn="ctr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/>
              <a:t>BMI</a:t>
            </a:r>
            <a:r>
              <a:rPr lang="zh-CN" altLang="zh-CN" sz="2000" dirty="0"/>
              <a:t>（</a:t>
            </a:r>
            <a:r>
              <a:rPr lang="en-US" altLang="zh-CN" sz="2000" dirty="0"/>
              <a:t>kg/m</a:t>
            </a:r>
            <a:r>
              <a:rPr lang="en-US" altLang="zh-CN" sz="2000" baseline="30000" dirty="0"/>
              <a:t>2</a:t>
            </a:r>
            <a:r>
              <a:rPr lang="zh-CN" altLang="zh-CN" sz="2000" dirty="0"/>
              <a:t>）</a:t>
            </a:r>
            <a:r>
              <a:rPr lang="en-US" altLang="zh-CN" sz="2000" dirty="0"/>
              <a:t> = </a:t>
            </a:r>
            <a:r>
              <a:rPr lang="zh-CN" altLang="zh-CN" sz="2000" dirty="0"/>
              <a:t>体重</a:t>
            </a:r>
            <a:r>
              <a:rPr lang="en-US" altLang="zh-CN" sz="2000" dirty="0"/>
              <a:t> / </a:t>
            </a:r>
            <a:r>
              <a:rPr lang="zh-CN" altLang="zh-CN" sz="2000" dirty="0"/>
              <a:t>身高</a:t>
            </a:r>
            <a:r>
              <a:rPr lang="en-US" altLang="zh-CN" sz="2000" baseline="30000" dirty="0"/>
              <a:t>2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/>
              <a:t>     </a:t>
            </a:r>
            <a:r>
              <a:rPr lang="zh-CN" altLang="zh-CN" sz="1700" dirty="0"/>
              <a:t>我国体质评判标准为：</a:t>
            </a:r>
            <a:endParaRPr lang="en-US" altLang="zh-CN" sz="1700" dirty="0"/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1700" dirty="0"/>
              <a:t>BMI≤18.5</a:t>
            </a:r>
            <a:r>
              <a:rPr lang="zh-CN" altLang="zh-CN" sz="1700" dirty="0"/>
              <a:t>，过轻；</a:t>
            </a:r>
            <a:r>
              <a:rPr lang="en-US" altLang="zh-CN" sz="1700" dirty="0"/>
              <a:t>	18.5~24</a:t>
            </a:r>
            <a:r>
              <a:rPr lang="zh-CN" altLang="zh-CN" sz="1700" dirty="0"/>
              <a:t>，正常；</a:t>
            </a:r>
            <a:r>
              <a:rPr lang="en-US" altLang="zh-CN" sz="1700" dirty="0"/>
              <a:t>24~28</a:t>
            </a:r>
            <a:r>
              <a:rPr lang="zh-CN" altLang="zh-CN" sz="1700" dirty="0"/>
              <a:t>，偏胖；</a:t>
            </a:r>
            <a:r>
              <a:rPr lang="en-US" altLang="zh-CN" sz="1700" dirty="0"/>
              <a:t>≥28</a:t>
            </a:r>
            <a:r>
              <a:rPr lang="zh-CN" altLang="zh-CN" sz="1700" dirty="0"/>
              <a:t>肥胖。</a:t>
            </a:r>
            <a:endParaRPr lang="en-US" altLang="zh-CN" sz="1700" dirty="0"/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1800" b="1" dirty="0">
              <a:sym typeface="+mn-lt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&gt;&gt;&gt; 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stu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['BMI'] = 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stu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['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体重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'] / ( 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np.square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(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stu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['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身高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']/100) )    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增加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zh-CN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列</a:t>
            </a: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&gt;&gt;&gt; 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stu</a:t>
            </a: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zh-CN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性别</a:t>
            </a: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年龄</a:t>
            </a: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身高</a:t>
            </a: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体重</a:t>
            </a: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省份</a:t>
            </a: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月生活费</a:t>
            </a: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课程兴趣</a:t>
            </a: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案例教学</a:t>
            </a: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BMI</a:t>
            </a:r>
            <a:endParaRPr lang="zh-CN" altLang="zh-CN" sz="14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zh-CN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序号</a:t>
            </a: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endParaRPr lang="zh-CN" altLang="zh-CN" sz="14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 female  21  165  45  </a:t>
            </a:r>
            <a:r>
              <a:rPr lang="en-US" altLang="zh-CN" sz="14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ShangHai</a:t>
            </a: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93  1200     5     5 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16.528926</a:t>
            </a:r>
            <a:endParaRPr lang="zh-CN" altLang="zh-CN" sz="1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  female  19  167  42     </a:t>
            </a:r>
            <a:r>
              <a:rPr lang="en-US" altLang="zh-CN" sz="14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HuBei</a:t>
            </a: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89   800     5     5 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15.059701</a:t>
            </a:r>
            <a:endParaRPr lang="zh-CN" altLang="zh-CN" sz="1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342900">
              <a:lnSpc>
                <a:spcPct val="120000"/>
              </a:lnSpc>
              <a:buAutoNum type="arabicPlain" startAt="23"/>
            </a:pP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male  21  169  80     </a:t>
            </a:r>
            <a:r>
              <a:rPr lang="en-US" altLang="zh-CN" sz="14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GanSu</a:t>
            </a:r>
            <a:r>
              <a:rPr lang="en-US" altLang="zh-CN" sz="14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93   900     5     5 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28.010224</a:t>
            </a:r>
          </a:p>
          <a:p>
            <a:pPr marL="400050" lvl="1" indent="0">
              <a:lnSpc>
                <a:spcPct val="120000"/>
              </a:lnSpc>
              <a:buNone/>
            </a:pPr>
            <a:endParaRPr lang="en-US" altLang="zh-CN" sz="1600" dirty="0"/>
          </a:p>
          <a:p>
            <a:pPr marL="400050" lvl="1" indent="0">
              <a:lnSpc>
                <a:spcPct val="120000"/>
              </a:lnSpc>
              <a:buNone/>
            </a:pPr>
            <a:r>
              <a:rPr lang="zh-CN" altLang="en-US" sz="1600" dirty="0"/>
              <a:t>结论：</a:t>
            </a:r>
            <a:r>
              <a:rPr lang="zh-CN" altLang="zh-CN" sz="1600" dirty="0"/>
              <a:t>两位女同学体重偏轻，男同学达到</a:t>
            </a:r>
            <a:r>
              <a:rPr lang="zh-CN" altLang="en-US" sz="1600" dirty="0"/>
              <a:t>了</a:t>
            </a:r>
            <a:r>
              <a:rPr lang="zh-CN" altLang="zh-CN" sz="1600" dirty="0"/>
              <a:t>肥胖</a:t>
            </a:r>
            <a:endParaRPr lang="en-US" altLang="zh-CN" sz="1600" dirty="0">
              <a:solidFill>
                <a:srgbClr val="C00000"/>
              </a:solidFill>
              <a:sym typeface="+mn-lt"/>
            </a:endParaRPr>
          </a:p>
        </p:txBody>
      </p:sp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F8BF1554-DBDA-4DF8-A3EB-99E39A4C485D}"/>
              </a:ext>
            </a:extLst>
          </p:cNvPr>
          <p:cNvSpPr/>
          <p:nvPr/>
        </p:nvSpPr>
        <p:spPr>
          <a:xfrm>
            <a:off x="6492192" y="4005064"/>
            <a:ext cx="2376264" cy="1080120"/>
          </a:xfrm>
          <a:prstGeom prst="wedgeEllipseCallout">
            <a:avLst>
              <a:gd name="adj1" fmla="val -96419"/>
              <a:gd name="adj2" fmla="val -9262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对列的每个元素计算</a:t>
            </a:r>
            <a:r>
              <a:rPr lang="en-US" altLang="zh-CN" dirty="0"/>
              <a:t>sqrt</a:t>
            </a:r>
            <a:r>
              <a:rPr lang="zh-CN" altLang="en-US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107228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7056783" cy="7772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3.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数据文件读写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文本文件编码格式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08912" cy="50405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/>
              <a:t>文本文件包含中文，</a:t>
            </a:r>
            <a:r>
              <a:rPr lang="zh-CN" altLang="en-US" sz="2000" dirty="0"/>
              <a:t>使用</a:t>
            </a:r>
            <a:r>
              <a:rPr lang="zh-CN" altLang="zh-CN" sz="2000" dirty="0"/>
              <a:t>“</a:t>
            </a:r>
            <a:r>
              <a:rPr lang="en-US" altLang="zh-CN" sz="2000" dirty="0"/>
              <a:t>UTF-8</a:t>
            </a:r>
            <a:r>
              <a:rPr lang="zh-CN" altLang="zh-CN" sz="2000" dirty="0"/>
              <a:t>”编码格式</a:t>
            </a:r>
            <a:r>
              <a:rPr lang="zh-CN" altLang="en-US" sz="2000" dirty="0"/>
              <a:t>保存</a:t>
            </a:r>
            <a:endParaRPr lang="en-US" altLang="zh-CN" sz="20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/>
              <a:t>其他格式，</a:t>
            </a:r>
            <a:r>
              <a:rPr lang="en-US" altLang="zh-CN" sz="1600" dirty="0"/>
              <a:t>Python 3</a:t>
            </a:r>
            <a:r>
              <a:rPr lang="zh-CN" altLang="zh-CN" sz="1600" dirty="0"/>
              <a:t>读取</a:t>
            </a:r>
            <a:r>
              <a:rPr lang="zh-CN" altLang="en-US" sz="1600" dirty="0"/>
              <a:t>时</a:t>
            </a:r>
            <a:r>
              <a:rPr lang="zh-CN" altLang="zh-CN" sz="1600" dirty="0"/>
              <a:t>报“</a:t>
            </a:r>
            <a:r>
              <a:rPr lang="en-US" altLang="zh-CN" sz="1600" dirty="0"/>
              <a:t>utf-8</a:t>
            </a:r>
            <a:r>
              <a:rPr lang="zh-CN" altLang="zh-CN" sz="1600" dirty="0"/>
              <a:t>” 错误</a:t>
            </a:r>
            <a:endParaRPr lang="en-US" altLang="zh-CN" sz="1600" dirty="0"/>
          </a:p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en-US" sz="2000" dirty="0"/>
              <a:t>保存方法</a:t>
            </a:r>
            <a:endParaRPr lang="en-US" altLang="zh-CN" sz="20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zh-CN" sz="1600" dirty="0"/>
              <a:t>用“记事本”程序打开文件</a:t>
            </a:r>
            <a:r>
              <a:rPr lang="zh-CN" altLang="en-US" sz="1600" dirty="0"/>
              <a:t>，</a:t>
            </a:r>
            <a:r>
              <a:rPr lang="zh-CN" altLang="zh-CN" sz="1600" dirty="0"/>
              <a:t>选择“文件”的“另存为”菜单</a:t>
            </a:r>
            <a:endParaRPr lang="en-US" altLang="zh-CN" sz="16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/>
              <a:t>点击</a:t>
            </a:r>
            <a:r>
              <a:rPr lang="zh-CN" altLang="zh-CN" sz="1600" dirty="0"/>
              <a:t>最下方的“编码”</a:t>
            </a:r>
            <a:r>
              <a:rPr lang="zh-CN" altLang="en-US" sz="1600" dirty="0"/>
              <a:t>下拉列表</a:t>
            </a:r>
            <a:endParaRPr lang="en-US" altLang="zh-CN" sz="16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en-US" sz="1600" dirty="0"/>
              <a:t>选择</a:t>
            </a:r>
            <a:r>
              <a:rPr lang="zh-CN" altLang="zh-CN" sz="1600" dirty="0"/>
              <a:t>“</a:t>
            </a:r>
            <a:r>
              <a:rPr lang="en-US" altLang="zh-CN" sz="1600" dirty="0"/>
              <a:t>UTF-8</a:t>
            </a:r>
            <a:r>
              <a:rPr lang="zh-CN" altLang="zh-CN" sz="1600" dirty="0"/>
              <a:t>”</a:t>
            </a:r>
            <a:r>
              <a:rPr lang="zh-CN" altLang="en-US" sz="1600" dirty="0"/>
              <a:t> →“</a:t>
            </a:r>
            <a:r>
              <a:rPr lang="zh-CN" altLang="zh-CN" sz="1600" dirty="0"/>
              <a:t>保存</a:t>
            </a:r>
            <a:r>
              <a:rPr lang="zh-CN" altLang="en-US" sz="1600" dirty="0"/>
              <a:t>”</a:t>
            </a:r>
            <a:endParaRPr lang="en-US" altLang="zh-CN" sz="1200" dirty="0"/>
          </a:p>
          <a:p>
            <a:pPr marL="400050" lvl="1" indent="0">
              <a:buNone/>
            </a:pPr>
            <a:endParaRPr lang="zh-CN" altLang="zh-CN" sz="16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537415" y="3789040"/>
            <a:ext cx="5067033" cy="2736304"/>
            <a:chOff x="2051720" y="3129136"/>
            <a:chExt cx="5067033" cy="2736304"/>
          </a:xfrm>
        </p:grpSpPr>
        <p:pic>
          <p:nvPicPr>
            <p:cNvPr id="13315" name="图片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3129136"/>
              <a:ext cx="5067033" cy="2736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3563888" y="5445224"/>
              <a:ext cx="1800200" cy="36004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928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-27384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6.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统计分析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统计函数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93610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en-US" altLang="zh-CN" sz="2000" dirty="0"/>
              <a:t>pandas</a:t>
            </a:r>
            <a:r>
              <a:rPr lang="zh-CN" altLang="zh-CN" sz="2000" dirty="0"/>
              <a:t>的常用统计函数</a:t>
            </a:r>
            <a:endParaRPr lang="en-US" altLang="zh-CN" sz="2000" dirty="0"/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  <a:sym typeface="+mn-lt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2000" dirty="0"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98266"/>
              </p:ext>
            </p:extLst>
          </p:nvPr>
        </p:nvGraphicFramePr>
        <p:xfrm>
          <a:off x="539552" y="1340768"/>
          <a:ext cx="7920880" cy="493976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09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3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          </a:t>
                      </a:r>
                      <a:r>
                        <a:rPr lang="zh-CN" sz="1600" kern="100" dirty="0">
                          <a:effectLst/>
                        </a:rPr>
                        <a:t>函数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            </a:t>
                      </a: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sr.value_counts</a:t>
                      </a:r>
                      <a:r>
                        <a:rPr lang="en-US" sz="1600" kern="100" dirty="0">
                          <a:effectLst/>
                        </a:rPr>
                        <a:t>()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Series</a:t>
                      </a:r>
                      <a:r>
                        <a:rPr lang="zh-CN" sz="1600" kern="100" dirty="0">
                          <a:effectLst/>
                        </a:rPr>
                        <a:t>统计频率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sr.describe()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返回基本统计量和分位数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sr1.corr(sr2)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sr1</a:t>
                      </a:r>
                      <a:r>
                        <a:rPr lang="zh-CN" sz="1600" kern="100" dirty="0">
                          <a:effectLst/>
                        </a:rPr>
                        <a:t>与</a:t>
                      </a:r>
                      <a:r>
                        <a:rPr lang="en-US" sz="1600" kern="100" dirty="0">
                          <a:effectLst/>
                        </a:rPr>
                        <a:t>sr2</a:t>
                      </a:r>
                      <a:r>
                        <a:rPr lang="zh-CN" sz="1600" kern="100" dirty="0">
                          <a:effectLst/>
                        </a:rPr>
                        <a:t>的相关系数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df.count()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统计每列数据个数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df.max()</a:t>
                      </a:r>
                      <a:r>
                        <a:rPr lang="zh-CN" sz="1600" kern="100">
                          <a:effectLst/>
                        </a:rPr>
                        <a:t>、</a:t>
                      </a:r>
                      <a:r>
                        <a:rPr lang="en-US" sz="1600" kern="100">
                          <a:effectLst/>
                        </a:rPr>
                        <a:t>df.min()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最大值和最小值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df.idxmax</a:t>
                      </a:r>
                      <a:r>
                        <a:rPr lang="en-US" sz="1600" kern="100" dirty="0">
                          <a:effectLst/>
                        </a:rPr>
                        <a:t>()</a:t>
                      </a:r>
                      <a:r>
                        <a:rPr lang="zh-CN" sz="1600" kern="100" dirty="0">
                          <a:effectLst/>
                        </a:rPr>
                        <a:t>、</a:t>
                      </a:r>
                      <a:r>
                        <a:rPr lang="en-US" sz="1600" kern="100" dirty="0" err="1">
                          <a:effectLst/>
                        </a:rPr>
                        <a:t>df.idxmin</a:t>
                      </a:r>
                      <a:r>
                        <a:rPr lang="en-US" sz="1600" kern="100" dirty="0">
                          <a:effectLst/>
                        </a:rPr>
                        <a:t>()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最大值、最小值对应的索引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df.sum()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按行或列求和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df.mean()</a:t>
                      </a:r>
                      <a:r>
                        <a:rPr lang="zh-CN" sz="1600" kern="100">
                          <a:effectLst/>
                        </a:rPr>
                        <a:t>、</a:t>
                      </a:r>
                      <a:r>
                        <a:rPr lang="en-US" sz="1600" kern="100">
                          <a:effectLst/>
                        </a:rPr>
                        <a:t>df.median()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计算均值、中位数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df.q</a:t>
                      </a:r>
                      <a:r>
                        <a:rPr lang="en-US" altLang="zh-CN" sz="1600" kern="100">
                          <a:effectLst/>
                        </a:rPr>
                        <a:t>u</a:t>
                      </a:r>
                      <a:r>
                        <a:rPr lang="en-US" sz="1600" kern="100">
                          <a:effectLst/>
                        </a:rPr>
                        <a:t>antile</a:t>
                      </a:r>
                      <a:r>
                        <a:rPr lang="en-US" sz="1600" kern="100" dirty="0">
                          <a:effectLst/>
                        </a:rPr>
                        <a:t>()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计算给定的四分位数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df.var()</a:t>
                      </a:r>
                      <a:r>
                        <a:rPr lang="zh-CN" sz="1600" kern="100">
                          <a:effectLst/>
                        </a:rPr>
                        <a:t>、</a:t>
                      </a:r>
                      <a:r>
                        <a:rPr lang="en-US" sz="1600" kern="100">
                          <a:effectLst/>
                        </a:rPr>
                        <a:t>df.std()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计算方差、标准差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df.mode()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计算众数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df.cumsum()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从</a:t>
                      </a:r>
                      <a:r>
                        <a:rPr lang="en-US" sz="1600" kern="100" dirty="0">
                          <a:effectLst/>
                        </a:rPr>
                        <a:t>0</a:t>
                      </a:r>
                      <a:r>
                        <a:rPr lang="zh-CN" sz="1600" kern="100" dirty="0">
                          <a:effectLst/>
                        </a:rPr>
                        <a:t>开始向前累加各元素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df.cov()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计算协方差矩阵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pd.crosstab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df</a:t>
                      </a:r>
                      <a:r>
                        <a:rPr lang="en-US" sz="1600" kern="100" dirty="0">
                          <a:effectLst/>
                        </a:rPr>
                        <a:t>[col1],</a:t>
                      </a:r>
                      <a:r>
                        <a:rPr lang="en-US" sz="1600" kern="100" dirty="0" err="1">
                          <a:effectLst/>
                        </a:rPr>
                        <a:t>df</a:t>
                      </a:r>
                      <a:r>
                        <a:rPr lang="en-US" sz="1600" kern="100" dirty="0">
                          <a:effectLst/>
                        </a:rPr>
                        <a:t>[col2])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pandas</a:t>
                      </a:r>
                      <a:r>
                        <a:rPr lang="zh-CN" sz="1600" kern="100" dirty="0">
                          <a:effectLst/>
                        </a:rPr>
                        <a:t>函数，交叉表，计算分组的频率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911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-27384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6.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统计分析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3-16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64704"/>
            <a:ext cx="8640960" cy="5832648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200" dirty="0"/>
              <a:t>对例</a:t>
            </a:r>
            <a:r>
              <a:rPr lang="en-US" altLang="zh-CN" sz="2200" dirty="0"/>
              <a:t>3-13</a:t>
            </a:r>
            <a:r>
              <a:rPr lang="zh-CN" altLang="zh-CN" sz="2200" dirty="0"/>
              <a:t>同学数据中的“成绩</a:t>
            </a:r>
            <a:r>
              <a:rPr lang="en-US" altLang="zh-CN" sz="2200" dirty="0"/>
              <a:t>/</a:t>
            </a:r>
            <a:r>
              <a:rPr lang="zh-CN" altLang="zh-CN" sz="2200" dirty="0"/>
              <a:t>月生活费”进行统计分析</a:t>
            </a:r>
            <a:endParaRPr lang="en-US" altLang="zh-CN" sz="2200" dirty="0"/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altLang="zh-CN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zh-CN" altLang="zh-CN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  <a:r>
              <a:rPr lang="en-US" altLang="zh-CN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'].mean()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计算成绩的平均值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78.0</a:t>
            </a:r>
            <a:endParaRPr lang="zh-CN" altLang="zh-CN" sz="15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altLang="zh-CN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zh-CN" altLang="zh-CN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月生活费</a:t>
            </a:r>
            <a:r>
              <a:rPr lang="en-US" altLang="zh-CN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'].quantile( [.25, .75] )#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计算月生活费的上、下四分位数</a:t>
            </a:r>
          </a:p>
          <a:p>
            <a:pPr marL="400050" lvl="1" indent="0">
              <a:buNone/>
            </a:pPr>
            <a:r>
              <a:rPr lang="en-US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0.25     800.0</a:t>
            </a:r>
            <a:endParaRPr lang="zh-CN" altLang="zh-CN" sz="15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0.75    1175.0</a:t>
            </a:r>
            <a:endParaRPr lang="zh-CN" altLang="zh-CN" sz="15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zh-CN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月生活费</a:t>
            </a:r>
            <a:r>
              <a:rPr lang="en-US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dtype: float64</a:t>
            </a:r>
          </a:p>
          <a:p>
            <a:pPr marL="0" indent="0">
              <a:buNone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indent="0">
              <a:buNone/>
            </a:pPr>
            <a:r>
              <a:rPr lang="zh-CN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描述统计函数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describe()</a:t>
            </a:r>
            <a:r>
              <a:rPr lang="zh-CN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一次计算多项统计值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[['</a:t>
            </a:r>
            <a:r>
              <a:rPr lang="zh-CN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身高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zh-CN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体重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zh-CN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']].describe()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对身高体重和成绩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列数据描述统计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00050" lvl="1" indent="0">
              <a:buNone/>
            </a:pPr>
            <a:r>
              <a:rPr lang="en-US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CN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身高</a:t>
            </a:r>
            <a:r>
              <a:rPr lang="en-US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CN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体重</a:t>
            </a:r>
            <a:r>
              <a:rPr lang="en-US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zh-CN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</a:p>
          <a:p>
            <a:pPr marL="400050" lvl="1" indent="0">
              <a:buNone/>
            </a:pPr>
            <a:r>
              <a:rPr lang="en-US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  10.000000  10.0000  10.000000</a:t>
            </a:r>
            <a:endParaRPr lang="zh-CN" altLang="zh-CN" sz="15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   165.500000  55.1000  78.000000</a:t>
            </a:r>
            <a:endParaRPr lang="zh-CN" altLang="zh-CN" sz="15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5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6.381397  12.8448  14.476034</a:t>
            </a:r>
            <a:endParaRPr lang="zh-CN" altLang="zh-CN" sz="15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    160.000000  42.0000  59.000000</a:t>
            </a:r>
            <a:endParaRPr lang="zh-CN" altLang="zh-CN" sz="15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25%    161.250000  49.0000  65.750000</a:t>
            </a:r>
            <a:endParaRPr lang="zh-CN" altLang="zh-CN" sz="15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50%    163.500000  51.5000  76.500000</a:t>
            </a:r>
            <a:endParaRPr lang="zh-CN" altLang="zh-CN" sz="15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75%    167.750000  53.5000  92.000000</a:t>
            </a:r>
            <a:endParaRPr lang="zh-CN" altLang="zh-CN" sz="15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5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    181.000000  80.0000  98.000000</a:t>
            </a:r>
          </a:p>
        </p:txBody>
      </p:sp>
    </p:spTree>
    <p:extLst>
      <p:ext uri="{BB962C8B-B14F-4D97-AF65-F5344CB8AC3E}">
        <p14:creationId xmlns:p14="http://schemas.microsoft.com/office/powerpoint/2010/main" val="138698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-27384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6.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统计分析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分组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244827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200" dirty="0"/>
              <a:t>根据某些索引将数据对象划分为多个组</a:t>
            </a:r>
            <a:endParaRPr lang="en-US" altLang="zh-CN" sz="22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zh-CN" sz="1800" dirty="0"/>
              <a:t>对每个分组进行排序或统计计算</a:t>
            </a:r>
            <a:endParaRPr lang="en-US" altLang="zh-CN" sz="18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endParaRPr lang="en-US" altLang="zh-CN" sz="1800" dirty="0"/>
          </a:p>
          <a:p>
            <a:pPr marL="400050" lvl="1" indent="0"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grouped =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obj.groupby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(col)</a:t>
            </a:r>
            <a:endParaRPr lang="zh-CN" altLang="zh-C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grouped.aggregate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({'col1':f1, 'col2':f2,...}) </a:t>
            </a:r>
            <a:endParaRPr lang="en-US" altLang="zh-C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17223"/>
              </p:ext>
            </p:extLst>
          </p:nvPr>
        </p:nvGraphicFramePr>
        <p:xfrm>
          <a:off x="611560" y="3573016"/>
          <a:ext cx="6840760" cy="122413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6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参数说明：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7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col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统计列索引名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7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f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</a:rPr>
                        <a:t>Numpy</a:t>
                      </a:r>
                      <a:r>
                        <a:rPr lang="zh-CN" sz="1400" kern="0" dirty="0">
                          <a:effectLst/>
                        </a:rPr>
                        <a:t>的聚合函数名，如：</a:t>
                      </a:r>
                      <a:r>
                        <a:rPr lang="en-US" sz="1400" kern="0" dirty="0">
                          <a:effectLst/>
                        </a:rPr>
                        <a:t>sum</a:t>
                      </a:r>
                      <a:r>
                        <a:rPr lang="zh-CN" sz="1400" kern="0" dirty="0">
                          <a:effectLst/>
                        </a:rPr>
                        <a:t>、</a:t>
                      </a:r>
                      <a:r>
                        <a:rPr lang="en-US" sz="1400" kern="0" dirty="0">
                          <a:effectLst/>
                        </a:rPr>
                        <a:t>mean</a:t>
                      </a:r>
                      <a:r>
                        <a:rPr lang="zh-CN" sz="1400" kern="0" dirty="0">
                          <a:effectLst/>
                        </a:rPr>
                        <a:t>、</a:t>
                      </a:r>
                      <a:r>
                        <a:rPr lang="en-US" sz="1400" kern="0" dirty="0" err="1">
                          <a:effectLst/>
                        </a:rPr>
                        <a:t>std</a:t>
                      </a:r>
                      <a:r>
                        <a:rPr lang="zh-CN" sz="1400" kern="0" dirty="0">
                          <a:effectLst/>
                        </a:rPr>
                        <a:t>等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29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-27384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6.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统计分析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3-17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640960" cy="5040560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/>
              <a:t>对例</a:t>
            </a:r>
            <a:r>
              <a:rPr lang="en-US" altLang="zh-CN" sz="2000" dirty="0"/>
              <a:t>3-13</a:t>
            </a:r>
            <a:r>
              <a:rPr lang="zh-CN" altLang="zh-CN" sz="2000" dirty="0"/>
              <a:t>同学数据中的“身高</a:t>
            </a:r>
            <a:r>
              <a:rPr lang="zh-CN" altLang="en-US" sz="2000" dirty="0"/>
              <a:t>、</a:t>
            </a:r>
            <a:r>
              <a:rPr lang="zh-CN" altLang="zh-CN" sz="2000" dirty="0"/>
              <a:t>月生活费”按“性别”</a:t>
            </a:r>
            <a:r>
              <a:rPr lang="zh-CN" altLang="en-US" sz="2000" dirty="0"/>
              <a:t>和“年龄”</a:t>
            </a:r>
            <a:r>
              <a:rPr lang="zh-CN" altLang="zh-CN" sz="2000" dirty="0"/>
              <a:t>进行分组分析</a:t>
            </a:r>
            <a:endParaRPr lang="en-US" altLang="zh-CN" sz="2000" dirty="0"/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zh-CN" altLang="zh-CN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grouped = </a:t>
            </a:r>
            <a:r>
              <a:rPr lang="en-US" altLang="zh-CN" sz="2000" b="1" dirty="0" err="1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stu.groupby</a:t>
            </a:r>
            <a:r>
              <a:rPr lang="en-US" altLang="zh-CN" sz="20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</a:t>
            </a:r>
            <a:r>
              <a:rPr lang="zh-CN" altLang="zh-CN" sz="20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性别</a:t>
            </a:r>
            <a:r>
              <a:rPr lang="en-US" altLang="zh-CN" sz="20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zh-CN" altLang="zh-CN" sz="20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年龄</a:t>
            </a:r>
            <a:r>
              <a:rPr lang="en-US" altLang="zh-CN" sz="20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 </a:t>
            </a:r>
            <a:endParaRPr lang="zh-CN" altLang="zh-CN" sz="2000" b="1" dirty="0">
              <a:solidFill>
                <a:srgbClr val="016BB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2000" b="1" dirty="0" err="1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grouped.aggregate</a:t>
            </a:r>
            <a:r>
              <a:rPr lang="en-US" altLang="zh-CN" sz="20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{'</a:t>
            </a:r>
            <a:r>
              <a:rPr lang="zh-CN" altLang="zh-CN" sz="20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身高</a:t>
            </a:r>
            <a:r>
              <a:rPr lang="en-US" altLang="zh-CN" sz="20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  <a:r>
              <a:rPr lang="en-US" altLang="zh-CN" sz="2000" b="1" dirty="0" err="1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np.mean</a:t>
            </a:r>
            <a:r>
              <a:rPr lang="en-US" altLang="zh-CN" sz="20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zh-CN" altLang="zh-CN" sz="20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月生活费</a:t>
            </a:r>
            <a:r>
              <a:rPr lang="en-US" altLang="zh-CN" sz="20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  <a:r>
              <a:rPr lang="en-US" altLang="zh-CN" sz="2000" b="1" dirty="0" err="1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en-US" altLang="zh-CN" sz="2000" b="1" dirty="0">
                <a:solidFill>
                  <a:srgbClr val="016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)</a:t>
            </a:r>
            <a:endParaRPr lang="zh-CN" altLang="zh-CN" sz="2000" b="1" dirty="0">
              <a:solidFill>
                <a:srgbClr val="016BB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身高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月生活费</a:t>
            </a:r>
          </a:p>
          <a:p>
            <a:pPr marL="400050" lvl="1" indent="0">
              <a:buNone/>
            </a:pP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性别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年龄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female 19  167     800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20  161    1250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21  160     1300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22  160     800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male   21  169     900</a:t>
            </a:r>
            <a:endParaRPr lang="en-US" altLang="zh-CN" sz="1600" b="1" dirty="0">
              <a:solidFill>
                <a:srgbClr val="016BB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200" b="1" dirty="0">
              <a:solidFill>
                <a:srgbClr val="016BBB"/>
              </a:solidFill>
            </a:endParaRPr>
          </a:p>
          <a:p>
            <a:pPr marL="0" indent="0">
              <a:buNone/>
            </a:pPr>
            <a:endParaRPr lang="en-US" altLang="zh-CN" sz="2200" b="1" dirty="0">
              <a:solidFill>
                <a:srgbClr val="016BBB"/>
              </a:solidFill>
            </a:endParaRPr>
          </a:p>
          <a:p>
            <a:pPr marL="400050" lvl="1" indent="0">
              <a:buNone/>
            </a:pPr>
            <a:r>
              <a:rPr lang="en-US" altLang="zh-CN" sz="1000" dirty="0"/>
              <a:t> </a:t>
            </a:r>
          </a:p>
        </p:txBody>
      </p:sp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5C1007D8-1887-4777-AAD1-0B467D9EB268}"/>
              </a:ext>
            </a:extLst>
          </p:cNvPr>
          <p:cNvSpPr/>
          <p:nvPr/>
        </p:nvSpPr>
        <p:spPr>
          <a:xfrm>
            <a:off x="5436096" y="3068960"/>
            <a:ext cx="2376264" cy="1080120"/>
          </a:xfrm>
          <a:prstGeom prst="wedgeEllipseCallout">
            <a:avLst>
              <a:gd name="adj1" fmla="val -96419"/>
              <a:gd name="adj2" fmla="val -9262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字典格式</a:t>
            </a:r>
            <a:r>
              <a:rPr lang="en-US" altLang="zh-CN" dirty="0"/>
              <a:t>: {  }</a:t>
            </a:r>
            <a:endParaRPr lang="zh-CN" altLang="en-US" dirty="0"/>
          </a:p>
        </p:txBody>
      </p:sp>
      <p:pic>
        <p:nvPicPr>
          <p:cNvPr id="6" name="图片 5" descr="表格, 日历&#10;&#10;描述已自动生成">
            <a:extLst>
              <a:ext uri="{FF2B5EF4-FFF2-40B4-BE49-F238E27FC236}">
                <a16:creationId xmlns:a16="http://schemas.microsoft.com/office/drawing/2014/main" id="{F7996D62-5B0A-D06B-A68B-69C8B5144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431505"/>
            <a:ext cx="4644516" cy="200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-27384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6.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统计分析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3-17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续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640960" cy="3672408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/>
              <a:t>统计函数</a:t>
            </a:r>
            <a:r>
              <a:rPr lang="en-US" altLang="zh-CN" sz="2000" dirty="0"/>
              <a:t>crosstab() </a:t>
            </a:r>
            <a:r>
              <a:rPr lang="zh-CN" altLang="zh-CN" sz="2000" dirty="0"/>
              <a:t>类似</a:t>
            </a:r>
            <a:r>
              <a:rPr lang="en-US" altLang="zh-CN" sz="2000" dirty="0"/>
              <a:t>Excel</a:t>
            </a:r>
            <a:r>
              <a:rPr lang="zh-CN" altLang="zh-CN" sz="2000" dirty="0"/>
              <a:t>交叉表</a:t>
            </a:r>
            <a:endParaRPr lang="en-US" altLang="zh-CN" sz="2000" dirty="0"/>
          </a:p>
          <a:p>
            <a:pPr lvl="1">
              <a:lnSpc>
                <a:spcPct val="140000"/>
              </a:lnSpc>
              <a:spcBef>
                <a:spcPct val="19608"/>
              </a:spcBef>
            </a:pPr>
            <a:r>
              <a:rPr lang="zh-CN" altLang="zh-CN" sz="1600" dirty="0"/>
              <a:t>按照</a:t>
            </a:r>
            <a:r>
              <a:rPr lang="zh-CN" altLang="en-US" sz="1600" dirty="0"/>
              <a:t>给定的</a:t>
            </a:r>
            <a:r>
              <a:rPr lang="zh-CN" altLang="zh-CN" sz="1600" dirty="0"/>
              <a:t>第一列分组，对第二列计数</a:t>
            </a:r>
            <a:endParaRPr lang="en-US" altLang="zh-CN" sz="1600" dirty="0"/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zh-CN" altLang="zh-CN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pd.crosstab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zh-CN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性别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zh-CN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月生活费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'])          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#pandas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函数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月生活费    </a:t>
            </a: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700   800   900   950   1100  1200  1250  1300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性别                                                   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female     1     2     0     1     1     1     1     1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       0     1     1     0     0     0     0     0</a:t>
            </a:r>
          </a:p>
          <a:p>
            <a:pPr marL="0" indent="0">
              <a:buNone/>
            </a:pPr>
            <a:endParaRPr lang="en-US" altLang="zh-CN" sz="1000" dirty="0"/>
          </a:p>
        </p:txBody>
      </p:sp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148A9B85-C152-4DF2-874E-84ED80BD98F3}"/>
              </a:ext>
            </a:extLst>
          </p:cNvPr>
          <p:cNvSpPr/>
          <p:nvPr/>
        </p:nvSpPr>
        <p:spPr>
          <a:xfrm>
            <a:off x="467544" y="5157192"/>
            <a:ext cx="1080120" cy="432048"/>
          </a:xfrm>
          <a:prstGeom prst="wedgeEllipseCallout">
            <a:avLst>
              <a:gd name="adj1" fmla="val -23819"/>
              <a:gd name="adj2" fmla="val -26391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分组列</a:t>
            </a:r>
          </a:p>
        </p:txBody>
      </p:sp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id="{E4771C9C-779B-442F-9006-8C4F34AE4500}"/>
              </a:ext>
            </a:extLst>
          </p:cNvPr>
          <p:cNvSpPr/>
          <p:nvPr/>
        </p:nvSpPr>
        <p:spPr>
          <a:xfrm>
            <a:off x="1523312" y="2780928"/>
            <a:ext cx="1080120" cy="432048"/>
          </a:xfrm>
          <a:prstGeom prst="wedgeEllipseCallout">
            <a:avLst>
              <a:gd name="adj1" fmla="val -92673"/>
              <a:gd name="adj2" fmla="val 8035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统计列</a:t>
            </a:r>
          </a:p>
        </p:txBody>
      </p:sp>
    </p:spTree>
    <p:extLst>
      <p:ext uri="{BB962C8B-B14F-4D97-AF65-F5344CB8AC3E}">
        <p14:creationId xmlns:p14="http://schemas.microsoft.com/office/powerpoint/2010/main" val="406557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-27384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6.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统计分析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相关性分析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0405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zh-CN" altLang="en-US" sz="2000" dirty="0">
                <a:cs typeface="+mn-ea"/>
                <a:sym typeface="+mn-lt"/>
              </a:rPr>
              <a:t>研究不同总体之间是否存在依存关系</a:t>
            </a:r>
            <a:endParaRPr lang="en-US" altLang="zh-CN" sz="2000" dirty="0">
              <a:cs typeface="+mn-ea"/>
              <a:sym typeface="+mn-lt"/>
            </a:endParaRPr>
          </a:p>
          <a:p>
            <a:pPr lvl="1">
              <a:lnSpc>
                <a:spcPct val="120000"/>
              </a:lnSpc>
              <a:spcBef>
                <a:spcPct val="19608"/>
              </a:spcBef>
            </a:pPr>
            <a:r>
              <a:rPr lang="zh-CN" altLang="en-US" sz="1600" dirty="0"/>
              <a:t>绘制散点图矩阵，直观地观察列之间的相关性</a:t>
            </a:r>
            <a:endParaRPr lang="en-US" altLang="zh-CN" sz="1600" dirty="0"/>
          </a:p>
          <a:p>
            <a:pPr lvl="2">
              <a:lnSpc>
                <a:spcPct val="120000"/>
              </a:lnSpc>
              <a:spcBef>
                <a:spcPct val="19608"/>
              </a:spcBef>
            </a:pPr>
            <a:r>
              <a:rPr lang="en-US" altLang="zh-CN" sz="1400" dirty="0" err="1">
                <a:cs typeface="+mn-ea"/>
                <a:sym typeface="+mn-lt"/>
              </a:rPr>
              <a:t>pd.plotting.scatter_matrix</a:t>
            </a:r>
            <a:r>
              <a:rPr lang="en-US" altLang="zh-CN" sz="1400" dirty="0">
                <a:cs typeface="+mn-ea"/>
                <a:sym typeface="+mn-lt"/>
              </a:rPr>
              <a:t>(</a:t>
            </a:r>
            <a:r>
              <a:rPr lang="en-US" altLang="zh-CN" sz="1400" dirty="0" err="1">
                <a:cs typeface="+mn-ea"/>
                <a:sym typeface="+mn-lt"/>
              </a:rPr>
              <a:t>data,diagonal</a:t>
            </a:r>
            <a:r>
              <a:rPr lang="en-US" altLang="zh-CN" sz="1400" dirty="0">
                <a:cs typeface="+mn-ea"/>
                <a:sym typeface="+mn-lt"/>
              </a:rPr>
              <a:t>='</a:t>
            </a:r>
            <a:r>
              <a:rPr lang="en-US" altLang="zh-CN" sz="1400" dirty="0" err="1">
                <a:cs typeface="+mn-ea"/>
                <a:sym typeface="+mn-lt"/>
              </a:rPr>
              <a:t>kde</a:t>
            </a:r>
            <a:r>
              <a:rPr lang="en-US" altLang="zh-CN" sz="1400" dirty="0">
                <a:cs typeface="+mn-ea"/>
                <a:sym typeface="+mn-lt"/>
              </a:rPr>
              <a:t>',color='k')  #</a:t>
            </a:r>
            <a:r>
              <a:rPr lang="zh-CN" altLang="en-US" sz="1400" dirty="0">
                <a:cs typeface="+mn-ea"/>
                <a:sym typeface="+mn-lt"/>
              </a:rPr>
              <a:t>绘图 </a:t>
            </a:r>
            <a:endParaRPr lang="en-US" altLang="zh-CN" sz="1400" dirty="0">
              <a:cs typeface="+mn-ea"/>
              <a:sym typeface="+mn-lt"/>
            </a:endParaRPr>
          </a:p>
          <a:p>
            <a:pPr lvl="1">
              <a:lnSpc>
                <a:spcPct val="120000"/>
              </a:lnSpc>
              <a:spcBef>
                <a:spcPct val="19608"/>
              </a:spcBef>
            </a:pPr>
            <a:r>
              <a:rPr lang="zh-CN" altLang="en-US" sz="1600" dirty="0">
                <a:cs typeface="+mn-ea"/>
                <a:sym typeface="+mn-lt"/>
              </a:rPr>
              <a:t>计算样本之间的相关系数  </a:t>
            </a:r>
            <a:r>
              <a:rPr lang="zh-CN" altLang="en-US" sz="1600" b="1" i="1" dirty="0">
                <a:cs typeface="+mn-ea"/>
                <a:sym typeface="+mn-lt"/>
              </a:rPr>
              <a:t>r</a:t>
            </a:r>
            <a:r>
              <a:rPr lang="zh-CN" altLang="en-US" sz="1600" dirty="0">
                <a:cs typeface="+mn-ea"/>
                <a:sym typeface="+mn-lt"/>
              </a:rPr>
              <a:t> 推断总体的相关程度</a:t>
            </a:r>
            <a:endParaRPr lang="en-US" altLang="zh-CN" sz="1600" dirty="0">
              <a:cs typeface="+mn-ea"/>
              <a:sym typeface="+mn-lt"/>
            </a:endParaRPr>
          </a:p>
          <a:p>
            <a:pPr lvl="1">
              <a:lnSpc>
                <a:spcPct val="120000"/>
              </a:lnSpc>
              <a:spcBef>
                <a:spcPct val="19608"/>
              </a:spcBef>
            </a:pPr>
            <a:r>
              <a:rPr lang="zh-CN" altLang="en-US" sz="1600" dirty="0">
                <a:cs typeface="+mn-ea"/>
                <a:sym typeface="+mn-lt"/>
              </a:rPr>
              <a:t>相关系数具有以下特征</a:t>
            </a:r>
            <a:endParaRPr lang="en-US" altLang="zh-CN" sz="1800" dirty="0"/>
          </a:p>
          <a:p>
            <a:pPr lvl="2">
              <a:lnSpc>
                <a:spcPct val="120000"/>
              </a:lnSpc>
              <a:spcBef>
                <a:spcPct val="19608"/>
              </a:spcBef>
            </a:pPr>
            <a:r>
              <a:rPr lang="zh-CN" altLang="zh-CN" sz="1400" dirty="0">
                <a:cs typeface="+mn-ea"/>
              </a:rPr>
              <a:t>相关系数的值介于–</a:t>
            </a:r>
            <a:r>
              <a:rPr lang="en-US" altLang="zh-CN" sz="1400" dirty="0">
                <a:cs typeface="+mn-ea"/>
              </a:rPr>
              <a:t>1</a:t>
            </a:r>
            <a:r>
              <a:rPr lang="zh-CN" altLang="zh-CN" sz="1400" dirty="0">
                <a:cs typeface="+mn-ea"/>
              </a:rPr>
              <a:t>与</a:t>
            </a:r>
            <a:r>
              <a:rPr lang="en-US" altLang="zh-CN" sz="1400" dirty="0">
                <a:cs typeface="+mn-ea"/>
              </a:rPr>
              <a:t>+1</a:t>
            </a:r>
            <a:r>
              <a:rPr lang="zh-CN" altLang="zh-CN" sz="1400" dirty="0">
                <a:cs typeface="+mn-ea"/>
              </a:rPr>
              <a:t>之间；</a:t>
            </a:r>
          </a:p>
          <a:p>
            <a:pPr lvl="2">
              <a:lnSpc>
                <a:spcPct val="120000"/>
              </a:lnSpc>
              <a:spcBef>
                <a:spcPct val="19608"/>
              </a:spcBef>
            </a:pPr>
            <a:r>
              <a:rPr lang="en-US" altLang="zh-CN" sz="1400" dirty="0">
                <a:cs typeface="+mn-ea"/>
              </a:rPr>
              <a:t>r=1</a:t>
            </a:r>
            <a:r>
              <a:rPr lang="zh-CN" altLang="en-US" sz="1400" dirty="0">
                <a:cs typeface="+mn-ea"/>
              </a:rPr>
              <a:t>：</a:t>
            </a:r>
            <a:r>
              <a:rPr lang="zh-CN" altLang="zh-CN" sz="1400" dirty="0">
                <a:cs typeface="+mn-ea"/>
              </a:rPr>
              <a:t>两个总体正相关；</a:t>
            </a:r>
            <a:r>
              <a:rPr lang="en-US" altLang="zh-CN" sz="1400" dirty="0">
                <a:cs typeface="+mn-ea"/>
              </a:rPr>
              <a:t>r=0</a:t>
            </a:r>
            <a:r>
              <a:rPr lang="zh-CN" altLang="en-US" sz="1400" dirty="0">
                <a:cs typeface="+mn-ea"/>
              </a:rPr>
              <a:t>：</a:t>
            </a:r>
            <a:r>
              <a:rPr lang="zh-CN" altLang="zh-CN" sz="1400" dirty="0">
                <a:cs typeface="+mn-ea"/>
              </a:rPr>
              <a:t>不相关；</a:t>
            </a:r>
            <a:r>
              <a:rPr lang="en-US" altLang="zh-CN" sz="1400" dirty="0">
                <a:cs typeface="+mn-ea"/>
              </a:rPr>
              <a:t>r=-1</a:t>
            </a:r>
            <a:r>
              <a:rPr lang="zh-CN" altLang="en-US" sz="1400" dirty="0">
                <a:cs typeface="+mn-ea"/>
              </a:rPr>
              <a:t>：</a:t>
            </a:r>
            <a:r>
              <a:rPr lang="zh-CN" altLang="zh-CN" sz="1400" dirty="0">
                <a:cs typeface="+mn-ea"/>
              </a:rPr>
              <a:t>负相关；</a:t>
            </a:r>
          </a:p>
          <a:p>
            <a:pPr lvl="2">
              <a:lnSpc>
                <a:spcPct val="120000"/>
              </a:lnSpc>
              <a:spcBef>
                <a:spcPct val="19608"/>
              </a:spcBef>
            </a:pPr>
            <a:r>
              <a:rPr lang="en-US" altLang="zh-CN" sz="1400" dirty="0">
                <a:cs typeface="+mn-ea"/>
              </a:rPr>
              <a:t>|r|&lt;0.3</a:t>
            </a:r>
            <a:r>
              <a:rPr lang="zh-CN" altLang="en-US" sz="1400" dirty="0">
                <a:cs typeface="+mn-ea"/>
              </a:rPr>
              <a:t>：</a:t>
            </a:r>
            <a:r>
              <a:rPr lang="zh-CN" altLang="zh-CN" sz="1400" dirty="0">
                <a:cs typeface="+mn-ea"/>
              </a:rPr>
              <a:t>低度相关；</a:t>
            </a:r>
            <a:r>
              <a:rPr lang="en-US" altLang="zh-CN" sz="1400" dirty="0">
                <a:cs typeface="+mn-ea"/>
              </a:rPr>
              <a:t>0.3</a:t>
            </a:r>
            <a:r>
              <a:rPr lang="zh-CN" altLang="zh-CN" sz="1400" dirty="0">
                <a:cs typeface="+mn-ea"/>
              </a:rPr>
              <a:t>≤</a:t>
            </a:r>
            <a:r>
              <a:rPr lang="en-US" altLang="zh-CN" sz="1400" dirty="0">
                <a:cs typeface="+mn-ea"/>
              </a:rPr>
              <a:t>|r|&lt;0.8</a:t>
            </a:r>
            <a:r>
              <a:rPr lang="zh-CN" altLang="en-US" sz="1400" dirty="0">
                <a:cs typeface="+mn-ea"/>
              </a:rPr>
              <a:t>：</a:t>
            </a:r>
            <a:r>
              <a:rPr lang="zh-CN" altLang="zh-CN" sz="1400" dirty="0">
                <a:cs typeface="+mn-ea"/>
              </a:rPr>
              <a:t>中等相关；</a:t>
            </a:r>
            <a:r>
              <a:rPr lang="en-US" altLang="zh-CN" sz="1400" dirty="0">
                <a:cs typeface="+mn-ea"/>
              </a:rPr>
              <a:t>0.8</a:t>
            </a:r>
            <a:r>
              <a:rPr lang="zh-CN" altLang="zh-CN" sz="1400" dirty="0">
                <a:cs typeface="+mn-ea"/>
              </a:rPr>
              <a:t>≤</a:t>
            </a:r>
            <a:r>
              <a:rPr lang="en-US" altLang="zh-CN" sz="1400" dirty="0">
                <a:cs typeface="+mn-ea"/>
              </a:rPr>
              <a:t>|r|&lt;1</a:t>
            </a:r>
            <a:r>
              <a:rPr lang="zh-CN" altLang="en-US" sz="1400" dirty="0">
                <a:cs typeface="+mn-ea"/>
              </a:rPr>
              <a:t>：</a:t>
            </a:r>
            <a:r>
              <a:rPr lang="zh-CN" altLang="zh-CN" sz="1400" dirty="0">
                <a:cs typeface="+mn-ea"/>
              </a:rPr>
              <a:t>高度相关。</a:t>
            </a:r>
          </a:p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zh-CN" altLang="zh-CN" sz="2000" dirty="0">
                <a:cs typeface="+mn-ea"/>
              </a:rPr>
              <a:t>当样本容量较大（</a:t>
            </a:r>
            <a:r>
              <a:rPr lang="en-US" altLang="zh-CN" sz="2000" dirty="0">
                <a:cs typeface="+mn-ea"/>
              </a:rPr>
              <a:t>≥30</a:t>
            </a:r>
            <a:r>
              <a:rPr lang="zh-CN" altLang="zh-CN" sz="2000" dirty="0">
                <a:cs typeface="+mn-ea"/>
              </a:rPr>
              <a:t>）时，相关性分析判断准确性较高</a:t>
            </a:r>
            <a:endParaRPr lang="en-US" altLang="zh-CN" sz="2000" dirty="0">
              <a:cs typeface="+mn-ea"/>
            </a:endParaRPr>
          </a:p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000" dirty="0" err="1"/>
              <a:t>DataFrame</a:t>
            </a:r>
            <a:r>
              <a:rPr lang="zh-CN" altLang="en-US" sz="2000" dirty="0"/>
              <a:t>相关性分析</a:t>
            </a:r>
            <a:r>
              <a:rPr lang="zh-CN" altLang="zh-CN" sz="2000" dirty="0"/>
              <a:t>函数</a:t>
            </a:r>
          </a:p>
          <a:p>
            <a:pPr marL="0" indent="0">
              <a:lnSpc>
                <a:spcPct val="120000"/>
              </a:lnSpc>
              <a:spcBef>
                <a:spcPct val="19608"/>
              </a:spcBef>
              <a:buNone/>
            </a:pPr>
            <a:r>
              <a:rPr lang="en-US" altLang="zh-CN" sz="2000" b="1" dirty="0"/>
              <a:t>    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DataFrame.corr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ct val="19608"/>
              </a:spcBef>
              <a:buNone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71965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-27384"/>
            <a:ext cx="7848871" cy="90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6.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统计分析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3-18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640960" cy="57606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/>
              <a:t>分析例</a:t>
            </a:r>
            <a:r>
              <a:rPr lang="en-US" altLang="zh-CN" sz="2000" dirty="0"/>
              <a:t>3-13</a:t>
            </a:r>
            <a:r>
              <a:rPr lang="zh-CN" altLang="zh-CN" sz="2000" dirty="0"/>
              <a:t>中同学身高</a:t>
            </a:r>
            <a:r>
              <a:rPr lang="zh-CN" altLang="en-US" sz="2000" dirty="0"/>
              <a:t>、</a:t>
            </a:r>
            <a:r>
              <a:rPr lang="zh-CN" altLang="zh-CN" sz="2000" dirty="0"/>
              <a:t>体重与成绩之间的相关性</a:t>
            </a:r>
            <a:r>
              <a:rPr lang="en-US" altLang="zh-CN" sz="1000" dirty="0"/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6F88AD-7E09-4A51-9261-ED6B1F77E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12" y="1838536"/>
            <a:ext cx="3483659" cy="2299726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6A41966-F02C-4C64-9813-B683068F4CF4}"/>
              </a:ext>
            </a:extLst>
          </p:cNvPr>
          <p:cNvSpPr txBox="1">
            <a:spLocks/>
          </p:cNvSpPr>
          <p:nvPr/>
        </p:nvSpPr>
        <p:spPr>
          <a:xfrm>
            <a:off x="3957271" y="1742390"/>
            <a:ext cx="4713117" cy="2619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两列数据之间的相关性</a:t>
            </a:r>
            <a:endParaRPr lang="en-US" altLang="zh-CN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身高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'].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体重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 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0.67573990985276822</a:t>
            </a:r>
          </a:p>
          <a:p>
            <a:pPr marL="0" indent="0">
              <a:buNone/>
            </a:pP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多列数据之间的相关性</a:t>
            </a:r>
            <a:endParaRPr lang="en-US" altLang="zh-CN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['</a:t>
            </a:r>
            <a:r>
              <a:rPr lang="zh-CN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身高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zh-CN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体重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zh-CN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 ].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身高</a:t>
            </a: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CN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体重</a:t>
            </a: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CN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身高</a:t>
            </a: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1.000000  0.675740  0.080587</a:t>
            </a:r>
            <a:endParaRPr lang="zh-CN" altLang="zh-CN" sz="19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体重</a:t>
            </a: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0.675740  1.000000 -0.072305</a:t>
            </a:r>
            <a:endParaRPr lang="zh-CN" altLang="zh-CN" sz="1900" dirty="0">
              <a:solidFill>
                <a:srgbClr val="026BC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成绩</a:t>
            </a:r>
            <a:r>
              <a:rPr lang="en-US" altLang="zh-CN" sz="19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0.080587 -0.072305  1.000000</a:t>
            </a:r>
          </a:p>
          <a:p>
            <a:pPr marL="400050" lvl="1" indent="0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marL="0" indent="0">
              <a:buFontTx/>
              <a:buNone/>
            </a:pPr>
            <a:endParaRPr lang="en-US" altLang="zh-CN" sz="10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9A397E6-E66C-40F4-B372-52A63E632407}"/>
              </a:ext>
            </a:extLst>
          </p:cNvPr>
          <p:cNvSpPr txBox="1">
            <a:spLocks/>
          </p:cNvSpPr>
          <p:nvPr/>
        </p:nvSpPr>
        <p:spPr>
          <a:xfrm>
            <a:off x="318863" y="4347998"/>
            <a:ext cx="8640960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marL="0" indent="0">
              <a:buFontTx/>
              <a:buNone/>
            </a:pPr>
            <a:r>
              <a:rPr lang="zh-CN" altLang="zh-CN" sz="2200" dirty="0"/>
              <a:t>分析表明</a:t>
            </a:r>
            <a:r>
              <a:rPr lang="zh-CN" altLang="en-US" sz="2200" dirty="0"/>
              <a:t>：</a:t>
            </a:r>
            <a:endParaRPr lang="en-US" altLang="zh-CN" sz="2200" dirty="0"/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）</a:t>
            </a:r>
            <a:r>
              <a:rPr lang="zh-CN" altLang="zh-CN" sz="1800" dirty="0"/>
              <a:t>身高与体重有一定关系，但不是很高</a:t>
            </a:r>
            <a:endParaRPr lang="en-US" altLang="zh-CN" sz="1800" dirty="0"/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zh-CN" altLang="zh-CN" sz="1800" dirty="0"/>
              <a:t>两者都与成绩没有相关性</a:t>
            </a:r>
            <a:r>
              <a:rPr lang="en-US" altLang="zh-CN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572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3.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数据文件读写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保存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CSV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文件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784976" cy="5472608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Blip>
                <a:blip r:embed="rId3"/>
              </a:buBlip>
            </a:pPr>
            <a:r>
              <a:rPr lang="zh-CN" altLang="en-US" dirty="0">
                <a:cs typeface="+mn-ea"/>
                <a:sym typeface="+mn-lt"/>
              </a:rPr>
              <a:t>数据保存到文件</a:t>
            </a:r>
            <a:endParaRPr lang="en-US" altLang="zh-CN" dirty="0">
              <a:cs typeface="+mn-ea"/>
              <a:sym typeface="+mn-lt"/>
            </a:endParaRPr>
          </a:p>
          <a:p>
            <a:pPr marL="0" lvl="1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r>
              <a:rPr lang="en-US" altLang="zh-CN" b="1" dirty="0"/>
              <a:t>     </a:t>
            </a:r>
            <a:r>
              <a:rPr lang="en-US" altLang="zh-CN" b="1" dirty="0" err="1"/>
              <a:t>to_csv</a:t>
            </a:r>
            <a:r>
              <a:rPr lang="en-US" altLang="zh-CN" b="1" dirty="0"/>
              <a:t> (file, </a:t>
            </a:r>
            <a:r>
              <a:rPr lang="en-US" altLang="zh-CN" b="1" dirty="0" err="1"/>
              <a:t>sep</a:t>
            </a:r>
            <a:r>
              <a:rPr lang="en-US" altLang="zh-CN" b="1" dirty="0"/>
              <a:t>, mode, index, header,...)</a:t>
            </a:r>
          </a:p>
          <a:p>
            <a:pPr marL="0" lvl="1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endParaRPr lang="en-US" altLang="zh-CN" b="1" dirty="0">
              <a:cs typeface="+mn-ea"/>
              <a:sym typeface="+mn-lt"/>
            </a:endParaRPr>
          </a:p>
          <a:p>
            <a:pPr marL="0" lvl="1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endParaRPr lang="en-US" altLang="zh-CN" dirty="0"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52972"/>
              </p:ext>
            </p:extLst>
          </p:nvPr>
        </p:nvGraphicFramePr>
        <p:xfrm>
          <a:off x="683568" y="2276872"/>
          <a:ext cx="7128792" cy="2424271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参数说明：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file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文件路径和文件名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sep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分隔符，默认为逗号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mode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导出模式，</a:t>
                      </a:r>
                      <a:r>
                        <a:rPr lang="en-US" sz="1800" kern="0" dirty="0">
                          <a:effectLst/>
                        </a:rPr>
                        <a:t>w</a:t>
                      </a:r>
                      <a:r>
                        <a:rPr lang="zh-CN" sz="1800" kern="0" dirty="0">
                          <a:effectLst/>
                        </a:rPr>
                        <a:t>为导出到新文件，</a:t>
                      </a:r>
                      <a:r>
                        <a:rPr lang="en-US" sz="1800" kern="0" dirty="0">
                          <a:effectLst/>
                        </a:rPr>
                        <a:t>a</a:t>
                      </a:r>
                      <a:r>
                        <a:rPr lang="zh-CN" sz="1800" kern="0" dirty="0">
                          <a:effectLst/>
                        </a:rPr>
                        <a:t>为追加到现有文件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index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是否导出行索引，默认为</a:t>
                      </a:r>
                      <a:r>
                        <a:rPr lang="en-US" sz="1800" kern="0" dirty="0">
                          <a:effectLst/>
                        </a:rPr>
                        <a:t>True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header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是否导出列索引，默认为</a:t>
                      </a:r>
                      <a:r>
                        <a:rPr lang="en-US" sz="1800" kern="0" dirty="0">
                          <a:effectLst/>
                        </a:rPr>
                        <a:t>True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11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3.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数据文件读写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3-7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908720"/>
            <a:ext cx="8517632" cy="547260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/>
              <a:t>新建</a:t>
            </a:r>
            <a:r>
              <a:rPr lang="en-US" altLang="zh-CN" sz="2000" dirty="0" err="1"/>
              <a:t>DataFrame</a:t>
            </a:r>
            <a:r>
              <a:rPr lang="zh-CN" altLang="zh-CN" sz="2000" dirty="0"/>
              <a:t>对象</a:t>
            </a:r>
            <a:r>
              <a:rPr lang="en-US" altLang="zh-CN" sz="2000" dirty="0"/>
              <a:t>student</a:t>
            </a:r>
            <a:r>
              <a:rPr lang="zh-CN" altLang="zh-CN" sz="2000" dirty="0"/>
              <a:t>，并将数据保存到</a:t>
            </a:r>
            <a:r>
              <a:rPr lang="en-US" altLang="zh-CN" sz="2000" dirty="0"/>
              <a:t>out.csv</a:t>
            </a:r>
            <a:r>
              <a:rPr lang="zh-CN" altLang="zh-CN" sz="2000" dirty="0"/>
              <a:t>文件</a:t>
            </a:r>
            <a:endParaRPr lang="en-US" altLang="zh-CN" b="1" dirty="0">
              <a:solidFill>
                <a:srgbClr val="016BBB"/>
              </a:solidFill>
            </a:endParaRPr>
          </a:p>
          <a:p>
            <a:pPr marL="400050" lvl="1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data = [[19,68,170],[20,65,165],[18,65,175]]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student =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data,index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=[1,2,3],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columns=['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age','weight','height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 ) 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student .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to_csv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('out.csv', mode='w', header=True, index=False) 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7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3.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数据文件读写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读取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Excel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文件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784976" cy="5472608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Blip>
                <a:blip r:embed="rId3"/>
              </a:buBlip>
            </a:pPr>
            <a:r>
              <a:rPr lang="zh-CN" altLang="zh-CN" dirty="0"/>
              <a:t>从</a:t>
            </a:r>
            <a:r>
              <a:rPr lang="en-US" altLang="zh-CN" dirty="0"/>
              <a:t>Excel</a:t>
            </a:r>
            <a:r>
              <a:rPr lang="zh-CN" altLang="zh-CN" dirty="0"/>
              <a:t>文件中读取数据的函数类似</a:t>
            </a:r>
            <a:r>
              <a:rPr lang="en-US" altLang="zh-CN" dirty="0"/>
              <a:t>CSV</a:t>
            </a:r>
            <a:r>
              <a:rPr lang="zh-CN" altLang="zh-CN" dirty="0"/>
              <a:t>文件</a:t>
            </a:r>
            <a:endParaRPr lang="en-US" altLang="zh-CN" dirty="0"/>
          </a:p>
          <a:p>
            <a:pPr marL="742950" lvl="2" indent="-34290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Blip>
                <a:blip r:embed="rId3"/>
              </a:buBlip>
            </a:pPr>
            <a:r>
              <a:rPr lang="zh-CN" altLang="en-US" dirty="0"/>
              <a:t>需</a:t>
            </a:r>
            <a:r>
              <a:rPr lang="zh-CN" altLang="zh-CN" dirty="0"/>
              <a:t>给出数据所在的</a:t>
            </a:r>
            <a:r>
              <a:rPr lang="en-US" altLang="zh-CN" dirty="0"/>
              <a:t>Sheet</a:t>
            </a:r>
            <a:r>
              <a:rPr lang="zh-CN" altLang="en-US" dirty="0"/>
              <a:t>表单</a:t>
            </a:r>
            <a:r>
              <a:rPr lang="zh-CN" altLang="zh-CN" dirty="0"/>
              <a:t>名</a:t>
            </a:r>
            <a:endParaRPr lang="en-US" altLang="zh-CN" dirty="0"/>
          </a:p>
          <a:p>
            <a:pPr marL="342900" lvl="1" indent="-34290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Blip>
                <a:blip r:embed="rId3"/>
              </a:buBlip>
            </a:pPr>
            <a:r>
              <a:rPr lang="zh-CN" altLang="en-US" dirty="0"/>
              <a:t>读取方法：</a:t>
            </a:r>
            <a:endParaRPr lang="en-US" altLang="zh-CN" dirty="0"/>
          </a:p>
          <a:p>
            <a:pPr marL="0" lvl="1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r>
              <a:rPr lang="en-US" altLang="zh-CN" b="1" dirty="0"/>
              <a:t>    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read_excel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(file,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sheetname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...)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0" lvl="1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7383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3.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数据文件读写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例题</a:t>
            </a:r>
            <a:r>
              <a:rPr lang="en-US" altLang="zh-CN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3-8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108012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zh-CN" sz="2000" dirty="0"/>
              <a:t>从</a:t>
            </a:r>
            <a:r>
              <a:rPr lang="zh-CN" altLang="en-US" sz="2000" dirty="0"/>
              <a:t>如图所示的</a:t>
            </a:r>
            <a:r>
              <a:rPr lang="en-US" altLang="zh-CN" sz="2000" dirty="0"/>
              <a:t>student3. </a:t>
            </a:r>
            <a:r>
              <a:rPr lang="en-US" altLang="zh-CN" sz="2000" dirty="0" err="1"/>
              <a:t>xlsx</a:t>
            </a:r>
            <a:r>
              <a:rPr lang="zh-CN" altLang="zh-CN" sz="2000" dirty="0"/>
              <a:t>文件“</a:t>
            </a:r>
            <a:r>
              <a:rPr lang="en-US" altLang="zh-CN" sz="2000" dirty="0"/>
              <a:t>Group1</a:t>
            </a:r>
            <a:r>
              <a:rPr lang="zh-CN" altLang="zh-CN" sz="2000" dirty="0"/>
              <a:t>” 页中读取数据，保存至</a:t>
            </a:r>
            <a:r>
              <a:rPr lang="en-US" altLang="zh-CN" sz="2000" dirty="0" err="1"/>
              <a:t>DataFrame</a:t>
            </a:r>
            <a:r>
              <a:rPr lang="zh-CN" altLang="zh-CN" sz="2000" dirty="0"/>
              <a:t>对象</a:t>
            </a:r>
            <a:endParaRPr lang="en-US" altLang="zh-CN" sz="2000" dirty="0"/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1600" dirty="0"/>
          </a:p>
        </p:txBody>
      </p:sp>
      <p:pic>
        <p:nvPicPr>
          <p:cNvPr id="17411" name="图片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588202"/>
            <a:ext cx="3462338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395536" y="3645024"/>
            <a:ext cx="8352928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700" dirty="0"/>
              <a:t>#</a:t>
            </a:r>
            <a:r>
              <a:rPr lang="zh-CN" altLang="en-US" sz="1700" dirty="0"/>
              <a:t>将序号列作为</a:t>
            </a:r>
            <a:r>
              <a:rPr lang="en-US" altLang="zh-CN" sz="1700" dirty="0"/>
              <a:t>index</a:t>
            </a:r>
            <a:r>
              <a:rPr lang="zh-CN" altLang="en-US" sz="1700" dirty="0"/>
              <a:t>，跳过前</a:t>
            </a:r>
            <a:r>
              <a:rPr lang="en-US" altLang="zh-CN" sz="1700" dirty="0"/>
              <a:t>3</a:t>
            </a:r>
            <a:r>
              <a:rPr lang="zh-CN" altLang="en-US" sz="1700" dirty="0"/>
              <a:t>行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student =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'data\student3.xlsx', 'Group1',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=0,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skiprows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=3 )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student[:2]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en-US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性别  年龄   身高  体重   省份  成绩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序号                                 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male  20  170  70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LiaoNing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71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male  22  180  71   </a:t>
            </a:r>
            <a:r>
              <a:rPr lang="en-US" altLang="zh-CN" sz="1600" dirty="0" err="1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GuangXi</a:t>
            </a:r>
            <a:r>
              <a:rPr lang="en-US" altLang="zh-CN" sz="1600" dirty="0">
                <a:solidFill>
                  <a:srgbClr val="026B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77 </a:t>
            </a:r>
          </a:p>
        </p:txBody>
      </p:sp>
      <p:sp>
        <p:nvSpPr>
          <p:cNvPr id="5" name="线形标注 1 4"/>
          <p:cNvSpPr/>
          <p:nvPr/>
        </p:nvSpPr>
        <p:spPr>
          <a:xfrm>
            <a:off x="5004048" y="5013176"/>
            <a:ext cx="3816424" cy="1080120"/>
          </a:xfrm>
          <a:prstGeom prst="borderCallout1">
            <a:avLst>
              <a:gd name="adj1" fmla="val -4178"/>
              <a:gd name="adj2" fmla="val 46719"/>
              <a:gd name="adj3" fmla="val -47432"/>
              <a:gd name="adj4" fmla="val 66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kiprows</a:t>
            </a:r>
            <a:r>
              <a:rPr lang="en-US" altLang="zh-CN" sz="1600" dirty="0"/>
              <a:t> = 3</a:t>
            </a:r>
            <a:r>
              <a:rPr lang="zh-CN" altLang="en-US" sz="1600" dirty="0"/>
              <a:t>，忽略前</a:t>
            </a:r>
            <a:r>
              <a:rPr lang="en-US" altLang="zh-CN" sz="1600" dirty="0"/>
              <a:t>3</a:t>
            </a:r>
            <a:r>
              <a:rPr lang="zh-CN" altLang="en-US" sz="1600" dirty="0"/>
              <a:t>行，即</a:t>
            </a:r>
            <a:r>
              <a:rPr lang="en-US" altLang="zh-CN" sz="1600" dirty="0"/>
              <a:t>0</a:t>
            </a:r>
            <a:r>
              <a:rPr lang="zh-CN" altLang="en-US" sz="1600" dirty="0"/>
              <a:t>、</a:t>
            </a: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2</a:t>
            </a:r>
            <a:r>
              <a:rPr lang="zh-CN" altLang="en-US" sz="1600" dirty="0"/>
              <a:t>行忽略指定行：给出行号列表</a:t>
            </a:r>
            <a:endParaRPr lang="en-US" altLang="zh-CN" sz="1600" dirty="0"/>
          </a:p>
          <a:p>
            <a:r>
              <a:rPr lang="zh-CN" altLang="en-US" sz="1600" dirty="0"/>
              <a:t>如</a:t>
            </a:r>
            <a:r>
              <a:rPr lang="en-US" altLang="zh-CN" sz="1600" dirty="0"/>
              <a:t>:</a:t>
            </a:r>
            <a:r>
              <a:rPr lang="zh-CN" altLang="en-US" sz="1600" dirty="0"/>
              <a:t>忽略第</a:t>
            </a: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3</a:t>
            </a:r>
            <a:r>
              <a:rPr lang="zh-CN" altLang="en-US" sz="1600" dirty="0"/>
              <a:t>行，</a:t>
            </a:r>
            <a:r>
              <a:rPr lang="en-US" altLang="zh-CN" sz="1600" dirty="0" err="1"/>
              <a:t>skiprows</a:t>
            </a:r>
            <a:r>
              <a:rPr lang="en-US" altLang="zh-CN" sz="1600" dirty="0"/>
              <a:t>=[1,2]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830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284756"/>
            <a:ext cx="9144000" cy="1987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195477"/>
            <a:ext cx="9144000" cy="266429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2774" y="2727273"/>
            <a:ext cx="5988185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4.</a:t>
            </a: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数据清洗</a:t>
            </a:r>
          </a:p>
        </p:txBody>
      </p:sp>
    </p:spTree>
    <p:extLst>
      <p:ext uri="{BB962C8B-B14F-4D97-AF65-F5344CB8AC3E}">
        <p14:creationId xmlns:p14="http://schemas.microsoft.com/office/powerpoint/2010/main" val="3799862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8358"/>
            <a:ext cx="6264695" cy="7772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9608"/>
              </a:spcBef>
            </a:pP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4. </a:t>
            </a:r>
            <a:r>
              <a:rPr lang="zh-CN" altLang="en-US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数据清洗 </a:t>
            </a:r>
            <a:r>
              <a:rPr lang="en-US" altLang="zh-CN" sz="2800" dirty="0">
                <a:solidFill>
                  <a:srgbClr val="0276E0"/>
                </a:solidFill>
                <a:latin typeface="Arial"/>
                <a:ea typeface="Microsoft YaHei"/>
                <a:cs typeface="+mn-ea"/>
                <a:sym typeface="+mn-lt"/>
              </a:rPr>
              <a:t>| 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Microsoft YaHei"/>
                <a:cs typeface="+mn-ea"/>
                <a:sym typeface="+mn-lt"/>
              </a:rPr>
              <a:t>缺失数据处理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47260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19608"/>
              </a:spcBef>
            </a:pPr>
            <a:r>
              <a:rPr lang="zh-CN" altLang="en-US" sz="2000" dirty="0">
                <a:cs typeface="+mn-ea"/>
                <a:sym typeface="+mn-lt"/>
              </a:rPr>
              <a:t>主要有数据滤除和数据填充两类方法</a:t>
            </a: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r>
              <a:rPr lang="en-US" altLang="zh-CN" sz="2000" dirty="0">
                <a:cs typeface="+mn-ea"/>
              </a:rPr>
              <a:t>     </a:t>
            </a:r>
            <a:r>
              <a:rPr lang="en-US" altLang="zh-CN" sz="2000" b="1" dirty="0">
                <a:cs typeface="+mn-ea"/>
              </a:rPr>
              <a:t>1. </a:t>
            </a:r>
            <a:r>
              <a:rPr lang="zh-CN" altLang="en-US" sz="2000" b="1" dirty="0">
                <a:cs typeface="+mn-ea"/>
              </a:rPr>
              <a:t>数据滤除</a:t>
            </a:r>
            <a:endParaRPr lang="en-US" altLang="zh-CN" sz="2000" b="1" dirty="0">
              <a:cs typeface="+mn-ea"/>
            </a:endParaRPr>
          </a:p>
          <a:p>
            <a:pPr marL="0" lvl="1" indent="0">
              <a:lnSpc>
                <a:spcPct val="130000"/>
              </a:lnSpc>
              <a:spcBef>
                <a:spcPct val="10000"/>
              </a:spcBef>
              <a:spcAft>
                <a:spcPts val="10"/>
              </a:spcAft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obj.dropna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(axis, how, thresh,...)</a:t>
            </a:r>
          </a:p>
          <a:p>
            <a:pPr>
              <a:lnSpc>
                <a:spcPct val="140000"/>
              </a:lnSpc>
              <a:spcBef>
                <a:spcPct val="19608"/>
              </a:spcBef>
            </a:pPr>
            <a:endParaRPr lang="en-US" altLang="zh-CN" sz="2000" dirty="0">
              <a:cs typeface="+mn-ea"/>
            </a:endParaRPr>
          </a:p>
          <a:p>
            <a:pPr marL="0" indent="0">
              <a:lnSpc>
                <a:spcPct val="140000"/>
              </a:lnSpc>
              <a:spcBef>
                <a:spcPct val="19608"/>
              </a:spcBef>
              <a:buNone/>
            </a:pPr>
            <a:endParaRPr lang="en-US" altLang="zh-CN" sz="2000" dirty="0">
              <a:cs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91837"/>
              </p:ext>
            </p:extLst>
          </p:nvPr>
        </p:nvGraphicFramePr>
        <p:xfrm>
          <a:off x="827584" y="2924944"/>
          <a:ext cx="6408712" cy="1692188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参数说明：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axis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</a:t>
                      </a:r>
                      <a:r>
                        <a:rPr lang="zh-CN" sz="1400" kern="0">
                          <a:effectLst/>
                        </a:rPr>
                        <a:t>表示按行滤除，</a:t>
                      </a:r>
                      <a:r>
                        <a:rPr lang="en-US" sz="1400" kern="0">
                          <a:effectLst/>
                        </a:rPr>
                        <a:t>1</a:t>
                      </a:r>
                      <a:r>
                        <a:rPr lang="zh-CN" sz="1400" kern="0">
                          <a:effectLst/>
                        </a:rPr>
                        <a:t>按列滤除，默认</a:t>
                      </a:r>
                      <a:r>
                        <a:rPr lang="en-US" sz="1400" kern="0">
                          <a:effectLst/>
                        </a:rPr>
                        <a:t>axis=0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how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'all'</a:t>
                      </a:r>
                      <a:r>
                        <a:rPr lang="zh-CN" sz="1400" kern="0">
                          <a:effectLst/>
                        </a:rPr>
                        <a:t>表示滤除全部值都为</a:t>
                      </a:r>
                      <a:r>
                        <a:rPr lang="en-US" sz="1400" kern="0">
                          <a:effectLst/>
                        </a:rPr>
                        <a:t>NaN</a:t>
                      </a:r>
                      <a:r>
                        <a:rPr lang="zh-CN" sz="1400" kern="0">
                          <a:effectLst/>
                        </a:rPr>
                        <a:t>的行或列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thresh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只留下有效数据大于等于</a:t>
                      </a:r>
                      <a:r>
                        <a:rPr lang="en-US" sz="1400" kern="0" dirty="0">
                          <a:effectLst/>
                        </a:rPr>
                        <a:t>thresh</a:t>
                      </a:r>
                      <a:r>
                        <a:rPr lang="zh-CN" sz="1400" kern="0" dirty="0">
                          <a:effectLst/>
                        </a:rPr>
                        <a:t>值的行或列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19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}"/>
</p:tagLst>
</file>

<file path=ppt/theme/theme1.xml><?xml version="1.0" encoding="utf-8"?>
<a:theme xmlns:a="http://schemas.openxmlformats.org/drawingml/2006/main" name="Office 主题​​">
  <a:themeElements>
    <a:clrScheme name="自定义 14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jcgaousr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6392</TotalTime>
  <Words>4330</Words>
  <Application>Microsoft Macintosh PowerPoint</Application>
  <PresentationFormat>全屏显示(4:3)</PresentationFormat>
  <Paragraphs>588</Paragraphs>
  <Slides>36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微软雅黑</vt:lpstr>
      <vt:lpstr>Arial</vt:lpstr>
      <vt:lpstr>Calibri</vt:lpstr>
      <vt:lpstr>Courier New</vt:lpstr>
      <vt:lpstr>Times New Roman</vt:lpstr>
      <vt:lpstr>Wingdings</vt:lpstr>
      <vt:lpstr>Office 主题​​</vt:lpstr>
      <vt:lpstr>3. 数据文件读写 | 读取CSV文件</vt:lpstr>
      <vt:lpstr>3. 数据文件读写 | 例题3-5</vt:lpstr>
      <vt:lpstr>3. 数据文件读写 | 文本文件编码格式</vt:lpstr>
      <vt:lpstr>3. 数据文件读写 | 保存CSV文件</vt:lpstr>
      <vt:lpstr>3. 数据文件读写 | 例题3-7</vt:lpstr>
      <vt:lpstr>3. 数据文件读写 | 读取Excel文件</vt:lpstr>
      <vt:lpstr>3. 数据文件读写 | 例题3-8</vt:lpstr>
      <vt:lpstr>PowerPoint 演示文稿</vt:lpstr>
      <vt:lpstr>4. 数据清洗 | 缺失数据处理</vt:lpstr>
      <vt:lpstr>4. 数据清洗 | 例题3-9</vt:lpstr>
      <vt:lpstr>4. 数据清洗 | 例题3-9续</vt:lpstr>
      <vt:lpstr>4. 数据清洗 | 缺失数据处理</vt:lpstr>
      <vt:lpstr>4. 数据清洗 | 例题3-9续</vt:lpstr>
      <vt:lpstr>4. 数据清洗 | 例题3-9续</vt:lpstr>
      <vt:lpstr>4. 数据清洗 | 去重 例题3-10</vt:lpstr>
      <vt:lpstr>PowerPoint 演示文稿</vt:lpstr>
      <vt:lpstr>5.数据规整化 | 数据合并 | 行数据追加 例题3-11</vt:lpstr>
      <vt:lpstr>5.数据规整化 | 数据合并 | 行数据追加 例题3-11续</vt:lpstr>
      <vt:lpstr>5.数据规整化 | 数据合并 | 列数据连接 例题3-12</vt:lpstr>
      <vt:lpstr>5.数据规整化 | 数据合并 | 列数据连接 例题3-12续</vt:lpstr>
      <vt:lpstr>5.数据规整化 | 数据合并 | 列数据合并 例题3-12续</vt:lpstr>
      <vt:lpstr>5.数据规整化 | 数据排序</vt:lpstr>
      <vt:lpstr>5.数据规整化 | 例题3-13</vt:lpstr>
      <vt:lpstr>5.数据规整化 | 例题3-13续</vt:lpstr>
      <vt:lpstr>5.数据规整化 | 数据排序</vt:lpstr>
      <vt:lpstr>5.数据规整化 | 例题3-14</vt:lpstr>
      <vt:lpstr>PowerPoint 演示文稿</vt:lpstr>
      <vt:lpstr>6.统计分析 | 通用函数与运算</vt:lpstr>
      <vt:lpstr>6.统计分析 | 例题3-15</vt:lpstr>
      <vt:lpstr>6.统计分析 | 统计函数</vt:lpstr>
      <vt:lpstr>6.统计分析 | 例题3-16</vt:lpstr>
      <vt:lpstr>6.统计分析 | 分组</vt:lpstr>
      <vt:lpstr>6.统计分析 | 例题3-17</vt:lpstr>
      <vt:lpstr>6.统计分析 | 例题3-17续</vt:lpstr>
      <vt:lpstr>6.统计分析 | 相关性分析</vt:lpstr>
      <vt:lpstr>6.统计分析 | 例题3-18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wangjing</dc:creator>
  <cp:lastModifiedBy>Huang Jerry</cp:lastModifiedBy>
  <cp:revision>1095</cp:revision>
  <dcterms:created xsi:type="dcterms:W3CDTF">2011-06-03T14:53:00Z</dcterms:created>
  <dcterms:modified xsi:type="dcterms:W3CDTF">2023-05-29T11:42:34Z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