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2" r:id="rId3"/>
    <p:sldId id="298" r:id="rId4"/>
    <p:sldId id="292" r:id="rId5"/>
    <p:sldId id="316" r:id="rId6"/>
    <p:sldId id="267" r:id="rId7"/>
    <p:sldId id="259" r:id="rId8"/>
    <p:sldId id="296" r:id="rId9"/>
    <p:sldId id="299" r:id="rId10"/>
    <p:sldId id="268" r:id="rId11"/>
    <p:sldId id="278" r:id="rId12"/>
    <p:sldId id="277" r:id="rId13"/>
    <p:sldId id="280" r:id="rId14"/>
    <p:sldId id="282" r:id="rId15"/>
    <p:sldId id="285" r:id="rId16"/>
    <p:sldId id="283" r:id="rId17"/>
    <p:sldId id="286" r:id="rId18"/>
    <p:sldId id="289" r:id="rId19"/>
    <p:sldId id="318" r:id="rId20"/>
    <p:sldId id="300" r:id="rId21"/>
    <p:sldId id="261" r:id="rId22"/>
    <p:sldId id="303" r:id="rId23"/>
    <p:sldId id="304" r:id="rId24"/>
    <p:sldId id="306" r:id="rId25"/>
    <p:sldId id="308" r:id="rId26"/>
    <p:sldId id="310" r:id="rId27"/>
    <p:sldId id="311" r:id="rId28"/>
    <p:sldId id="301" r:id="rId29"/>
    <p:sldId id="263" r:id="rId30"/>
    <p:sldId id="313" r:id="rId31"/>
    <p:sldId id="319" r:id="rId32"/>
    <p:sldId id="317" r:id="rId33"/>
    <p:sldId id="315" r:id="rId34"/>
    <p:sldId id="321" r:id="rId35"/>
    <p:sldId id="320" r:id="rId36"/>
    <p:sldId id="314" r:id="rId37"/>
    <p:sldId id="322" r:id="rId3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5BA50B7-DA7C-46B1-AEEF-CFC485755E37}">
          <p14:sldIdLst>
            <p14:sldId id="256"/>
            <p14:sldId id="262"/>
            <p14:sldId id="298"/>
            <p14:sldId id="292"/>
            <p14:sldId id="316"/>
            <p14:sldId id="267"/>
            <p14:sldId id="259"/>
            <p14:sldId id="296"/>
          </p14:sldIdLst>
        </p14:section>
        <p14:section name="device structure and fabrication" id="{B06E0F4E-0AB8-4DAE-B8A4-9230B8252825}">
          <p14:sldIdLst>
            <p14:sldId id="299"/>
            <p14:sldId id="268"/>
            <p14:sldId id="278"/>
            <p14:sldId id="277"/>
            <p14:sldId id="280"/>
            <p14:sldId id="282"/>
            <p14:sldId id="285"/>
            <p14:sldId id="283"/>
            <p14:sldId id="286"/>
            <p14:sldId id="289"/>
            <p14:sldId id="318"/>
          </p14:sldIdLst>
        </p14:section>
        <p14:section name="Results and Discussion" id="{A3174807-8BD3-45C2-A06C-62C081686FF6}">
          <p14:sldIdLst>
            <p14:sldId id="300"/>
            <p14:sldId id="261"/>
            <p14:sldId id="303"/>
            <p14:sldId id="304"/>
            <p14:sldId id="306"/>
            <p14:sldId id="308"/>
            <p14:sldId id="310"/>
            <p14:sldId id="311"/>
          </p14:sldIdLst>
        </p14:section>
        <p14:section name="Conclusion" id="{1F995661-0654-458E-9E47-3BE0E6279D93}">
          <p14:sldIdLst>
            <p14:sldId id="301"/>
            <p14:sldId id="263"/>
            <p14:sldId id="313"/>
          </p14:sldIdLst>
        </p14:section>
        <p14:section name="Q&amp;A" id="{DD617577-AEB2-4920-98D7-355108A57C4A}">
          <p14:sldIdLst>
            <p14:sldId id="319"/>
            <p14:sldId id="317"/>
            <p14:sldId id="315"/>
            <p14:sldId id="321"/>
            <p14:sldId id="320"/>
            <p14:sldId id="31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F"/>
    <a:srgbClr val="006600"/>
    <a:srgbClr val="003300"/>
    <a:srgbClr val="008000"/>
    <a:srgbClr val="FFFFE5"/>
    <a:srgbClr val="FFFFCC"/>
    <a:srgbClr val="A9D18E"/>
    <a:srgbClr val="DBDBD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1057" autoAdjust="0"/>
  </p:normalViewPr>
  <p:slideViewPr>
    <p:cSldViewPr snapToGrid="0">
      <p:cViewPr varScale="1">
        <p:scale>
          <a:sx n="105" d="100"/>
          <a:sy n="105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4F5A5-56C6-46B0-8AA7-C5179583F725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147D-349E-4E5D-B635-25F8A2DF7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7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3709-048D-4B38-98B0-EED34EA07E25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73F5-669A-4758-891C-E0BA5CA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1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morning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everyone, my name is Jian-Yu Lin, from Nation Taiwan University. Today I’m going to talk about my research topic: “Enhanced Memory Properties in MIS TD by Forming Trench Structure at the Gate Edge”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375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Here shows the top view and the cross section of the planar</a:t>
            </a:r>
            <a:r>
              <a:rPr lang="en-US" altLang="zh-TW" baseline="0" dirty="0" smtClean="0"/>
              <a:t> and trench MIS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And the depth of the trench is about  500nm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The oxide thickness </a:t>
            </a:r>
            <a:r>
              <a:rPr lang="en-US" altLang="zh-TW" baseline="0" smtClean="0"/>
              <a:t>is about 2.5nm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876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first,</a:t>
            </a:r>
            <a:r>
              <a:rPr lang="en-US" altLang="zh-TW" baseline="0" dirty="0" smtClean="0"/>
              <a:t> we use a p-type silicon wafer as substrate and perform RCA clean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2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Grow</a:t>
            </a:r>
            <a:r>
              <a:rPr lang="en-US" altLang="zh-TW" baseline="0" dirty="0" smtClean="0"/>
              <a:t> SiO2 layer by anodic oxidation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9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and RTA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Then</a:t>
            </a:r>
            <a:r>
              <a:rPr lang="en-US" altLang="zh-TW" baseline="0" dirty="0" smtClean="0"/>
              <a:t> we deposit 200nm Al by thermal evaporation as the top electrode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After that,</a:t>
            </a:r>
            <a:r>
              <a:rPr lang="en-US" altLang="zh-TW" baseline="0" dirty="0" smtClean="0"/>
              <a:t> we use photolithography to define our pattern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552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then we use PR as mask to perform</a:t>
            </a:r>
            <a:r>
              <a:rPr lang="en-US" altLang="zh-TW" baseline="0" dirty="0" smtClean="0"/>
              <a:t> RIE to form the trench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12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aseline="0" dirty="0" smtClean="0"/>
              <a:t>because after RIE, the Si substrate is exposed to the 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we form a layer of Al2O3 </a:t>
            </a:r>
            <a:r>
              <a:rPr lang="en-US" altLang="zh-TW" dirty="0" smtClean="0"/>
              <a:t>To protect</a:t>
            </a:r>
            <a:r>
              <a:rPr lang="en-US" altLang="zh-TW" baseline="0" dirty="0" smtClean="0"/>
              <a:t>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this Al2O3 layer is formed by first evaporate a film of Al, and then oxidize Al by nitric acid.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8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we lift-off the PR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65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At</a:t>
            </a:r>
            <a:r>
              <a:rPr lang="en-US" altLang="zh-TW" baseline="0" dirty="0" smtClean="0"/>
              <a:t> last we form a 200nm Al as back electrode by thermal evaporation after we removed native oxide by BOE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46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Here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is my outline , first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 will have a brief introduction of the physics and structure of Metal-insulator-semiconductor tunnel diode.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And its memory characteristics.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And then the fabrication process of my devices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followed by results and discussion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finally conclusion.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68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8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 the beginning, we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measure the I-V curves after Reset and Set stress.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we first apply </a:t>
            </a:r>
            <a:r>
              <a:rPr lang="en-US" altLang="zh-TW" sz="1200" baseline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negative voltage stress 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to the gate, which was used as RESET stress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and then we measure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the I-V curve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sweep from -0.5V~0.5V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64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After that, we apply positive stress to both planar and trench, </a:t>
            </a:r>
            <a:r>
              <a:rPr lang="en-US" altLang="zh-TW" sz="105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which was used as SET stress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then measure current sweep from +0.5V~-0.5V as shown in the figure as open symbol.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2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So in this figure,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we can see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Trench shows a more obvious 2-state current than planar,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which can be seen in the current difference of solid and open symbol @0.2V.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99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To Further examine the memory characteristics we measured 3 endurance tests.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For example: 1</a:t>
            </a:r>
            <a:r>
              <a:rPr lang="en-US" altLang="zh-TW" sz="1200" baseline="300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endurance....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14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endurance test are shown in this figure.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x-coordinate represent cycles number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y-coordinate represent read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@0.2V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under different stresses conditions: Trench MIS 4 different stable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current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levels compared with planar MIS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-&gt; which shows trench MIS has multi-level memory function.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besides, Trench MIS has a larger current window (red solid and open sample)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705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 the end,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we propose a electron trap mechanism to explain why trench MIS has better memory properties.</a:t>
            </a:r>
            <a:endParaRPr lang="en-US" altLang="zh-TW" sz="120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first, we start from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RESET stress operation: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RESET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traps electrons into the interface @the trench edge and SiO2 layer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AutoNum type="circleNumWdWhitePlain"/>
              <a:tabLst/>
              <a:defRPr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when we later read@0.2V, the electron appeal by the gate will see repulsive coulomb force stopping them from approaching gate.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AutoNum type="circleNumWdWhitePlain"/>
              <a:tabLst/>
              <a:defRPr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 a result, less electron can tunnel through gate and read current is small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. 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65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Then, we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apply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SET stress operation: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which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1200" baseline="0" dirty="0" err="1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detraps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electrons in the interface @the trench edge and SiO2 layer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AutoNum type="circleNumWdWhitePlain"/>
              <a:tabLst/>
              <a:defRPr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repulsive coulomb force is smaller 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AutoNum type="circleNumWdWhitePlain"/>
              <a:tabLst/>
              <a:defRPr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 a result, more electron can tunnel through gate and read current is high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So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why trench MIS has better memory properties is because it has more electron traps located @ trench edge.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Thus, can results a bigger change in coulomb force and thus bigger change in read current.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10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46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4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61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40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568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3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some</a:t>
            </a:r>
            <a:r>
              <a:rPr lang="en-US" altLang="zh-TW" baseline="0" dirty="0" smtClean="0"/>
              <a:t> part of the al oxide sidewall is too thin to protect the Si substrate from moisture and air.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aseline="0" dirty="0" smtClean="0"/>
              <a:t>So recently we tried to solve this problem by using different ways to form the sidewall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86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911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2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MIS-TD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is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similar to </a:t>
            </a:r>
            <a:r>
              <a:rPr lang="en-US" altLang="zh-TW" sz="1200" dirty="0" err="1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Mos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capacitor, except the oxide thickness is much more thinner so the electrons can directly tunnel through the oxide layer.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a result, when we measure the I-V curve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we can get a diode-like I-V curve.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 negative voltage, MIS-TD has a large forward bias current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 positive voltage, </a:t>
            </a:r>
            <a:r>
              <a:rPr lang="en-US" altLang="zh-TW" sz="105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MIS-TD has a</a:t>
            </a:r>
            <a:r>
              <a:rPr lang="en-US" altLang="zh-TW" sz="105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smaller reverse</a:t>
            </a:r>
            <a:r>
              <a:rPr lang="en-US" altLang="zh-TW" sz="105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bias saturation current</a:t>
            </a:r>
            <a:endParaRPr lang="zh-TW" altLang="zh-TW" sz="105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30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From our previous research,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we know that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at the reverse bias region the fringing electric field is larger than bulk electric field in MIS-TD.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Consequently, reverse bias saturation current mainly flow through device edge.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 </a:t>
            </a:r>
            <a:endParaRPr lang="en-US" altLang="zh-TW" sz="120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By utilizing this edge flowing saturation current And MIS-TDs have many applications such as 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temperature sensor, light sensor and it also can be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used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as a memory device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-&gt; so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in the next page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I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will talk about how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this MIS TD memory work.</a:t>
            </a:r>
            <a:endParaRPr lang="zh-TW" altLang="zh-TW" sz="105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1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also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In our previous work, we found that by applying –stress and +stress to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the gate of the MIS TD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we can manipulate the saturation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current to 2 different levels, shown in the right figure -&gt; which shows 2-state current characteristic .</a:t>
            </a:r>
            <a:endParaRPr lang="zh-TW" altLang="zh-TW" sz="105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zh-TW" sz="120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This implies</a:t>
            </a:r>
            <a:r>
              <a:rPr lang="en-US" altLang="zh-TW" sz="1200" baseline="0" dirty="0" smtClean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that MIS TD has the potential for memory device use</a:t>
            </a:r>
            <a:endParaRPr lang="zh-TW" altLang="zh-TW" sz="105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6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In</a:t>
            </a:r>
            <a:r>
              <a:rPr lang="en-US" altLang="zh-TW" baseline="0" dirty="0" smtClean="0"/>
              <a:t> this work, we propose a new structure of MIS-TD, called Trench MIS.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aseline="0" dirty="0" smtClean="0"/>
              <a:t>Compared with conventional planar MIS structure, Trench MIS has a </a:t>
            </a:r>
            <a:r>
              <a:rPr lang="en-US" altLang="zh-TW" sz="1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better memory properties</a:t>
            </a:r>
            <a:r>
              <a:rPr lang="en-US" altLang="zh-TW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zh-TW" altLang="en-U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4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 in the following results  and  discussion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section: we will show that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endurance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current @0.2V after SET, RESET stress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better memory properties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 2-state current 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times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larger CW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planar MIS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current window is the read current difference between SET and RESET states.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Planar current window=52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endParaRPr lang="en-US" altLang="zh-TW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Trench=650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39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F73F5-669A-4758-891C-E0BA5CA12B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0.sv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42670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5A069CB8-F204-4D06-B913-C5A26A89888A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形 13">
            <a:extLst>
              <a:ext uri="{FF2B5EF4-FFF2-40B4-BE49-F238E27FC236}">
                <a16:creationId xmlns:a16="http://schemas.microsoft.com/office/drawing/2014/main" id="{38DE8C51-6111-44FD-839A-6C24ADB3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96" y="90995"/>
            <a:ext cx="2834639" cy="45249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" y="5598821"/>
            <a:ext cx="1226093" cy="1226093"/>
          </a:xfrm>
          <a:prstGeom prst="rect">
            <a:avLst/>
          </a:prstGeom>
          <a:noFill/>
        </p:spPr>
      </p:pic>
      <p:pic>
        <p:nvPicPr>
          <p:cNvPr id="8" name="圖形 13">
            <a:extLst>
              <a:ext uri="{FF2B5EF4-FFF2-40B4-BE49-F238E27FC236}">
                <a16:creationId xmlns:a16="http://schemas.microsoft.com/office/drawing/2014/main" id="{38DE8C51-6111-44FD-839A-6C24ADB3A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96" y="90995"/>
            <a:ext cx="2834639" cy="4524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" y="5598821"/>
            <a:ext cx="1226093" cy="1226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60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8F265780-69A6-4B37-843D-020C5E57E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5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8F265780-69A6-4B37-843D-020C5E57E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3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606460"/>
            <a:ext cx="12188825" cy="25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" y="6585161"/>
            <a:ext cx="12192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97280" y="4431065"/>
            <a:ext cx="936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+mn-lt"/>
                <a:ea typeface="Times New Roman" charset="0"/>
                <a:cs typeface="Times New Roman" charset="0"/>
              </a:rPr>
              <a:t>Student</a:t>
            </a:r>
            <a:r>
              <a:rPr kumimoji="1" lang="en-US" altLang="zh-TW" sz="2400" baseline="0" dirty="0">
                <a:latin typeface="+mn-lt"/>
                <a:ea typeface="Times New Roman" charset="0"/>
                <a:cs typeface="Times New Roman" charset="0"/>
              </a:rPr>
              <a:t>:   Jian-Yu Lin</a:t>
            </a:r>
          </a:p>
          <a:p>
            <a:r>
              <a:rPr kumimoji="1" lang="en-US" altLang="zh-TW" sz="2400" baseline="0" dirty="0">
                <a:latin typeface="+mn-lt"/>
                <a:ea typeface="Times New Roman" charset="0"/>
                <a:cs typeface="Times New Roman" charset="0"/>
              </a:rPr>
              <a:t>Adviser:   Jenn-</a:t>
            </a:r>
            <a:r>
              <a:rPr kumimoji="1" lang="en-US" altLang="zh-TW" sz="2400" baseline="0" dirty="0" err="1">
                <a:latin typeface="+mn-lt"/>
                <a:ea typeface="Times New Roman" charset="0"/>
                <a:cs typeface="Times New Roman" charset="0"/>
              </a:rPr>
              <a:t>Gwo</a:t>
            </a:r>
            <a:r>
              <a:rPr kumimoji="1" lang="en-US" altLang="zh-TW" sz="2400" baseline="0" dirty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400" baseline="0" dirty="0" err="1">
                <a:latin typeface="+mn-lt"/>
                <a:ea typeface="Times New Roman" charset="0"/>
                <a:cs typeface="Times New Roman" charset="0"/>
              </a:rPr>
              <a:t>Hwu</a:t>
            </a:r>
            <a:endParaRPr kumimoji="1" lang="zh-TW" altLang="en-US" sz="2400" dirty="0">
              <a:latin typeface="+mn-lt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38720" y="65607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0CDB445-9A4C-9540-A14E-7E1B9737D0D6}" type="slidenum">
              <a:rPr kumimoji="1" lang="zh-TW" altLang="en-US" sz="18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07394" y="6606463"/>
            <a:ext cx="472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b="1" i="0" dirty="0">
                <a:solidFill>
                  <a:schemeClr val="bg1"/>
                </a:solidFill>
              </a:rPr>
              <a:t>NTUGIEE   C-V </a:t>
            </a:r>
            <a:r>
              <a:rPr kumimoji="1" lang="en-US" altLang="zh-TW" sz="1200" b="1" i="0" baseline="0" dirty="0">
                <a:solidFill>
                  <a:schemeClr val="bg1"/>
                </a:solidFill>
              </a:rPr>
              <a:t>LAB</a:t>
            </a:r>
            <a:endParaRPr kumimoji="1" lang="zh-TW" altLang="en-US" sz="12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5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42670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5A069CB8-F204-4D06-B913-C5A26A89888A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形 13">
            <a:extLst>
              <a:ext uri="{FF2B5EF4-FFF2-40B4-BE49-F238E27FC236}">
                <a16:creationId xmlns:a16="http://schemas.microsoft.com/office/drawing/2014/main" id="{38DE8C51-6111-44FD-839A-6C24ADB3A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96" y="90995"/>
            <a:ext cx="2834639" cy="45249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" y="5598821"/>
            <a:ext cx="1226093" cy="1226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41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3949"/>
            <a:ext cx="10058400" cy="968440"/>
          </a:xfr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65165"/>
            <a:ext cx="10058400" cy="45039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65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/>
          <a:p>
            <a:fld id="{8F265780-69A6-4B37-843D-020C5E57EA7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49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8596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8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183949"/>
            <a:ext cx="10058400" cy="968440"/>
          </a:xfr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8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92" y="108667"/>
            <a:ext cx="10058400" cy="98604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85897" y="6524366"/>
            <a:ext cx="2472271" cy="365125"/>
          </a:xfrm>
          <a:prstGeom prst="rect">
            <a:avLst/>
          </a:prstGeom>
        </p:spPr>
        <p:txBody>
          <a:bodyPr/>
          <a:lstStyle/>
          <a:p>
            <a:fld id="{FD816C96-82A1-4D77-8ADA-627AC6FE3D65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9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80" y="6606460"/>
            <a:ext cx="12188825" cy="25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sz="18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Rectangle 7"/>
          <p:cNvSpPr/>
          <p:nvPr/>
        </p:nvSpPr>
        <p:spPr>
          <a:xfrm>
            <a:off x="1" y="6585161"/>
            <a:ext cx="12192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文字方塊 15"/>
          <p:cNvSpPr txBox="1"/>
          <p:nvPr/>
        </p:nvSpPr>
        <p:spPr>
          <a:xfrm>
            <a:off x="3807394" y="6604373"/>
            <a:ext cx="472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b="1" i="0" dirty="0">
                <a:solidFill>
                  <a:schemeClr val="bg1"/>
                </a:solidFill>
              </a:rPr>
              <a:t>NTUGIEE   C-V LAB</a:t>
            </a:r>
            <a:endParaRPr kumimoji="1" lang="zh-TW" altLang="en-US" sz="1200" b="1" i="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38720" y="654783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0CDB445-9A4C-9540-A14E-7E1B9737D0D6}" type="slidenum">
              <a:rPr kumimoji="1" lang="zh-TW" altLang="en-US" sz="18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BACDC50-F3BD-46B2-B9C1-4EF8BC692C49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265780-69A6-4B37-843D-020C5E57E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4" y="5766248"/>
            <a:ext cx="1044000" cy="1044000"/>
          </a:xfrm>
          <a:prstGeom prst="rect">
            <a:avLst/>
          </a:prstGeom>
          <a:noFill/>
        </p:spPr>
      </p:pic>
      <p:sp>
        <p:nvSpPr>
          <p:cNvPr id="8" name="局部圓 7">
            <a:extLst>
              <a:ext uri="{FF2B5EF4-FFF2-40B4-BE49-F238E27FC236}">
                <a16:creationId xmlns:a16="http://schemas.microsoft.com/office/drawing/2014/main" id="{7D1F67BB-4AED-4012-B452-1C23653B80C0}"/>
              </a:ext>
            </a:extLst>
          </p:cNvPr>
          <p:cNvSpPr/>
          <p:nvPr userDrawn="1"/>
        </p:nvSpPr>
        <p:spPr>
          <a:xfrm>
            <a:off x="11586045" y="6498650"/>
            <a:ext cx="1224000" cy="720000"/>
          </a:xfrm>
          <a:prstGeom prst="pie">
            <a:avLst>
              <a:gd name="adj1" fmla="val 10768434"/>
              <a:gd name="adj2" fmla="val 162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742130" y="654783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0CDB445-9A4C-9540-A14E-7E1B9737D0D6}" type="slidenum">
              <a:rPr kumimoji="1" lang="zh-TW" altLang="en-US" sz="1800" b="1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689" r:id="rId14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Enhanced Memory Properties in MIS TD by Forming Trench Structure at the Gate </a:t>
            </a:r>
            <a:r>
              <a:rPr lang="en-US" altLang="zh-TW" sz="4000" b="1" dirty="0" smtClean="0"/>
              <a:t>Edge</a:t>
            </a:r>
            <a:endParaRPr lang="zh-TW" altLang="en-US" sz="4000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1097280" y="3737330"/>
            <a:ext cx="10058400" cy="2247834"/>
          </a:xfrm>
        </p:spPr>
        <p:txBody>
          <a:bodyPr/>
          <a:lstStyle/>
          <a:p>
            <a:pPr lvl="0" defTabSz="9144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Tx/>
              <a:buSzTx/>
            </a:pPr>
            <a:r>
              <a:rPr lang="en-US" altLang="zh-TW" sz="2000" b="1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新細明體" panose="02020500000000000000" pitchFamily="18" charset="-120"/>
              </a:rPr>
              <a:t>Presenter: Jian-Yu </a:t>
            </a:r>
            <a:r>
              <a:rPr lang="en-US" altLang="zh-TW" sz="2000" b="1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新細明體" panose="02020500000000000000" pitchFamily="18" charset="-120"/>
              </a:rPr>
              <a:t>Lin</a:t>
            </a:r>
            <a:r>
              <a:rPr lang="en-US" altLang="zh-TW" sz="2000" b="1" kern="0" cap="none" spc="0" baseline="30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1 </a:t>
            </a:r>
          </a:p>
          <a:p>
            <a:pPr defTabSz="9144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Tx/>
              <a:buSzTx/>
            </a:pPr>
            <a:r>
              <a:rPr lang="en-US" altLang="zh-TW" sz="2000" b="1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新細明體" panose="02020500000000000000" pitchFamily="18" charset="-120"/>
              </a:rPr>
              <a:t>Jian-Yu </a:t>
            </a:r>
            <a:r>
              <a:rPr lang="en-US" altLang="zh-TW" sz="2000" b="1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新細明體" panose="02020500000000000000" pitchFamily="18" charset="-120"/>
              </a:rPr>
              <a:t>Lin</a:t>
            </a:r>
            <a:r>
              <a:rPr lang="en-US" altLang="zh-TW" sz="2000" b="1" kern="0" cap="none" spc="0" baseline="30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1* </a:t>
            </a:r>
            <a:r>
              <a:rPr lang="en-US" altLang="zh-TW" sz="2000" b="1" kern="0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, Jenn-</a:t>
            </a:r>
            <a:r>
              <a:rPr lang="en-US" altLang="zh-TW" sz="2000" b="1" kern="0" cap="none" spc="0" dirty="0" err="1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Gwo</a:t>
            </a:r>
            <a:r>
              <a:rPr lang="en-US" altLang="zh-TW" sz="2000" b="1" kern="0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 </a:t>
            </a:r>
            <a:r>
              <a:rPr lang="en-US" altLang="zh-TW" sz="2000" b="1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Hwu</a:t>
            </a:r>
            <a:r>
              <a:rPr lang="en-US" altLang="zh-TW" sz="2000" b="1" kern="0" cap="none" spc="0" baseline="300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1, 2</a:t>
            </a:r>
            <a:r>
              <a:rPr lang="en-US" altLang="zh-TW" sz="2000" b="1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 </a:t>
            </a:r>
          </a:p>
          <a:p>
            <a:pPr marL="342900" indent="-342900" defTabSz="9144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zh-TW" sz="1600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Graduate </a:t>
            </a:r>
            <a:r>
              <a:rPr lang="en-US" altLang="zh-TW" sz="1600" kern="0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Institute of Electronics Engineering, </a:t>
            </a:r>
            <a:endParaRPr lang="en-US" altLang="zh-TW" sz="1600" kern="0" cap="none" spc="0" dirty="0" smtClean="0">
              <a:solidFill>
                <a:prstClr val="black">
                  <a:lumMod val="75000"/>
                  <a:lumOff val="25000"/>
                </a:prstClr>
              </a:solidFill>
              <a:ea typeface="Batang" panose="02030600000101010101" pitchFamily="18" charset="-127"/>
            </a:endParaRPr>
          </a:p>
          <a:p>
            <a:pPr marL="342900" indent="-342900" defTabSz="91440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</a:pPr>
            <a:r>
              <a:rPr lang="en-US" altLang="zh-TW" sz="1600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Department </a:t>
            </a:r>
            <a:r>
              <a:rPr lang="en-US" altLang="zh-TW" sz="1600" kern="0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of Electrical </a:t>
            </a:r>
            <a:r>
              <a:rPr lang="en-US" altLang="zh-TW" sz="1600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Engineering, National </a:t>
            </a:r>
            <a:r>
              <a:rPr lang="en-US" altLang="zh-TW" sz="1600" kern="0" cap="none" spc="0" dirty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Taiwan University, Taipei </a:t>
            </a:r>
            <a:r>
              <a:rPr lang="en-US" altLang="zh-TW" sz="1600" kern="0" cap="none" spc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Batang" panose="02030600000101010101" pitchFamily="18" charset="-127"/>
              </a:rPr>
              <a:t>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3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Structure and Fabrication</a:t>
            </a:r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975003" y="3145866"/>
            <a:ext cx="4421506" cy="1974487"/>
            <a:chOff x="4262198" y="1762886"/>
            <a:chExt cx="4421506" cy="1974487"/>
          </a:xfrm>
        </p:grpSpPr>
        <p:grpSp>
          <p:nvGrpSpPr>
            <p:cNvPr id="79" name="群組 78"/>
            <p:cNvGrpSpPr/>
            <p:nvPr/>
          </p:nvGrpSpPr>
          <p:grpSpPr>
            <a:xfrm>
              <a:off x="6607188" y="1762886"/>
              <a:ext cx="2076516" cy="1960680"/>
              <a:chOff x="6781934" y="1762886"/>
              <a:chExt cx="2076516" cy="1960680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6781934" y="1762886"/>
                <a:ext cx="1960679" cy="1960680"/>
                <a:chOff x="2805642" y="1744968"/>
                <a:chExt cx="2752986" cy="2752987"/>
              </a:xfrm>
            </p:grpSpPr>
            <p:sp>
              <p:nvSpPr>
                <p:cNvPr id="39" name="矩形 38"/>
                <p:cNvSpPr>
                  <a:spLocks/>
                </p:cNvSpPr>
                <p:nvPr/>
              </p:nvSpPr>
              <p:spPr>
                <a:xfrm>
                  <a:off x="2805642" y="1744968"/>
                  <a:ext cx="2752986" cy="2752987"/>
                </a:xfrm>
                <a:prstGeom prst="rect">
                  <a:avLst/>
                </a:prstGeom>
                <a:solidFill>
                  <a:srgbClr val="A9D18E"/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40" name="橢圓 39"/>
                <p:cNvSpPr/>
                <p:nvPr/>
              </p:nvSpPr>
              <p:spPr>
                <a:xfrm>
                  <a:off x="3001726" y="1924365"/>
                  <a:ext cx="2367311" cy="2367307"/>
                </a:xfrm>
                <a:prstGeom prst="ellipse">
                  <a:avLst/>
                </a:prstGeom>
                <a:solidFill>
                  <a:srgbClr val="A9D18E"/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3108512" y="2040050"/>
                  <a:ext cx="2135943" cy="213593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42" name="直線單箭頭接點 41"/>
                <p:cNvCxnSpPr>
                  <a:endCxn id="41" idx="6"/>
                </p:cNvCxnSpPr>
                <p:nvPr/>
              </p:nvCxnSpPr>
              <p:spPr>
                <a:xfrm>
                  <a:off x="4176483" y="3108018"/>
                  <a:ext cx="1067972" cy="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/>
                <p:cNvSpPr txBox="1"/>
                <p:nvPr/>
              </p:nvSpPr>
              <p:spPr>
                <a:xfrm>
                  <a:off x="4091929" y="2539739"/>
                  <a:ext cx="1383893" cy="561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latin typeface="Calibri" panose="020F0502020204030204" pitchFamily="34" charset="0"/>
                    </a:rPr>
                    <a:t>85 um</a:t>
                  </a:r>
                  <a:endParaRPr lang="zh-TW" altLang="en-US" sz="20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8092824" y="3354234"/>
                <a:ext cx="76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Al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TW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7562962" y="3062018"/>
                <a:ext cx="467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4262198" y="1776693"/>
              <a:ext cx="2100330" cy="1960680"/>
              <a:chOff x="3343253" y="1776604"/>
              <a:chExt cx="2100330" cy="1960680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343253" y="1776604"/>
                <a:ext cx="1960679" cy="1960680"/>
                <a:chOff x="2805642" y="1744968"/>
                <a:chExt cx="2752986" cy="2752987"/>
              </a:xfrm>
            </p:grpSpPr>
            <p:sp>
              <p:nvSpPr>
                <p:cNvPr id="44" name="矩形 43"/>
                <p:cNvSpPr>
                  <a:spLocks/>
                </p:cNvSpPr>
                <p:nvPr/>
              </p:nvSpPr>
              <p:spPr>
                <a:xfrm>
                  <a:off x="2805642" y="1744968"/>
                  <a:ext cx="2752986" cy="2752987"/>
                </a:xfrm>
                <a:prstGeom prst="rect">
                  <a:avLst/>
                </a:prstGeom>
                <a:solidFill>
                  <a:srgbClr val="9DC3E6"/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3108512" y="2040050"/>
                  <a:ext cx="2135943" cy="213593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46" name="直線單箭頭接點 45"/>
                <p:cNvCxnSpPr>
                  <a:endCxn id="45" idx="6"/>
                </p:cNvCxnSpPr>
                <p:nvPr/>
              </p:nvCxnSpPr>
              <p:spPr>
                <a:xfrm>
                  <a:off x="4176483" y="3108018"/>
                  <a:ext cx="1067972" cy="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4091929" y="2539739"/>
                  <a:ext cx="1383893" cy="561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latin typeface="Calibri" panose="020F0502020204030204" pitchFamily="34" charset="0"/>
                    </a:rPr>
                    <a:t>85 um</a:t>
                  </a:r>
                  <a:endParaRPr lang="zh-TW" altLang="en-US" sz="20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4611416" y="3351024"/>
                <a:ext cx="83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4107215" y="3056600"/>
                <a:ext cx="467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77" name="文字方塊 76"/>
          <p:cNvSpPr txBox="1"/>
          <p:nvPr/>
        </p:nvSpPr>
        <p:spPr>
          <a:xfrm>
            <a:off x="2331622" y="1456816"/>
            <a:ext cx="162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</a:rPr>
              <a:t>Top view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797943" y="1456816"/>
            <a:ext cx="209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</a:rPr>
              <a:t>Cross section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137468" y="2416317"/>
            <a:ext cx="162769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alibri" panose="020F0502020204030204" pitchFamily="34" charset="0"/>
              </a:rPr>
              <a:t>Planar MIS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482458" y="2416317"/>
            <a:ext cx="1627697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Trench MIS</a:t>
            </a:r>
            <a:endParaRPr lang="zh-TW" alt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59491" y="5667551"/>
            <a:ext cx="41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Calibri" panose="020F0502020204030204" pitchFamily="34" charset="0"/>
              </a:rPr>
              <a:t>Effective oxide thickness (EOT)=2.5 nm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5783774" y="2416317"/>
            <a:ext cx="6063628" cy="2937270"/>
            <a:chOff x="5783774" y="2416317"/>
            <a:chExt cx="6063628" cy="2937270"/>
          </a:xfrm>
        </p:grpSpPr>
        <p:grpSp>
          <p:nvGrpSpPr>
            <p:cNvPr id="95" name="群組 94"/>
            <p:cNvGrpSpPr/>
            <p:nvPr/>
          </p:nvGrpSpPr>
          <p:grpSpPr>
            <a:xfrm>
              <a:off x="5817527" y="2416317"/>
              <a:ext cx="2858799" cy="2937270"/>
              <a:chOff x="5817527" y="2416317"/>
              <a:chExt cx="2858799" cy="2937270"/>
            </a:xfrm>
          </p:grpSpPr>
          <p:sp>
            <p:nvSpPr>
              <p:cNvPr id="86" name="文字方塊 85"/>
              <p:cNvSpPr txBox="1"/>
              <p:nvPr/>
            </p:nvSpPr>
            <p:spPr>
              <a:xfrm>
                <a:off x="6400331" y="2416317"/>
                <a:ext cx="1627697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latin typeface="Calibri" panose="020F0502020204030204" pitchFamily="34" charset="0"/>
                  </a:rPr>
                  <a:t>Planar MIS</a:t>
                </a:r>
                <a:endParaRPr lang="zh-TW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5817527" y="2925173"/>
                <a:ext cx="2858799" cy="2428414"/>
                <a:chOff x="2947180" y="2949858"/>
                <a:chExt cx="2858799" cy="2428414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949663" y="4228363"/>
                  <a:ext cx="2856312" cy="690531"/>
                </a:xfrm>
                <a:prstGeom prst="rect">
                  <a:avLst/>
                </a:prstGeom>
                <a:solidFill>
                  <a:srgbClr val="FFFF6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16" name="群組 15"/>
                <p:cNvGrpSpPr/>
                <p:nvPr/>
              </p:nvGrpSpPr>
              <p:grpSpPr>
                <a:xfrm>
                  <a:off x="2947180" y="2949858"/>
                  <a:ext cx="2858799" cy="2428414"/>
                  <a:chOff x="3813981" y="3071244"/>
                  <a:chExt cx="3655046" cy="3104788"/>
                </a:xfrm>
              </p:grpSpPr>
              <p:sp>
                <p:nvSpPr>
                  <p:cNvPr id="17" name="梯形 16"/>
                  <p:cNvSpPr/>
                  <p:nvPr/>
                </p:nvSpPr>
                <p:spPr>
                  <a:xfrm>
                    <a:off x="3813982" y="3718178"/>
                    <a:ext cx="3652047" cy="720589"/>
                  </a:xfrm>
                  <a:prstGeom prst="trapezoid">
                    <a:avLst/>
                  </a:prstGeom>
                  <a:solidFill>
                    <a:srgbClr val="9DC3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9DC3E6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" name="手繪多邊形 17"/>
                  <p:cNvSpPr/>
                  <p:nvPr/>
                </p:nvSpPr>
                <p:spPr>
                  <a:xfrm>
                    <a:off x="4611195" y="3787205"/>
                    <a:ext cx="2064375" cy="288958"/>
                  </a:xfrm>
                  <a:custGeom>
                    <a:avLst/>
                    <a:gdLst>
                      <a:gd name="connsiteX0" fmla="*/ 1168182 w 2336364"/>
                      <a:gd name="connsiteY0" fmla="*/ 0 h 399751"/>
                      <a:gd name="connsiteX1" fmla="*/ 2336364 w 2336364"/>
                      <a:gd name="connsiteY1" fmla="*/ 399751 h 399751"/>
                      <a:gd name="connsiteX2" fmla="*/ 0 w 2336364"/>
                      <a:gd name="connsiteY2" fmla="*/ 399751 h 399751"/>
                      <a:gd name="connsiteX3" fmla="*/ 1168182 w 2336364"/>
                      <a:gd name="connsiteY3" fmla="*/ 0 h 399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36364" h="399751">
                        <a:moveTo>
                          <a:pt x="1168182" y="0"/>
                        </a:moveTo>
                        <a:cubicBezTo>
                          <a:pt x="1813351" y="0"/>
                          <a:pt x="2336364" y="178975"/>
                          <a:pt x="2336364" y="399751"/>
                        </a:cubicBezTo>
                        <a:lnTo>
                          <a:pt x="0" y="399751"/>
                        </a:lnTo>
                        <a:cubicBezTo>
                          <a:pt x="0" y="178975"/>
                          <a:pt x="523013" y="0"/>
                          <a:pt x="1168182" y="0"/>
                        </a:cubicBezTo>
                        <a:close/>
                      </a:path>
                    </a:pathLst>
                  </a:custGeom>
                  <a:solidFill>
                    <a:srgbClr val="DBDBDB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b="1"/>
                  </a:p>
                </p:txBody>
              </p:sp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3813981" y="3071244"/>
                    <a:ext cx="3655046" cy="3104788"/>
                    <a:chOff x="6001042" y="882924"/>
                    <a:chExt cx="4444295" cy="3775215"/>
                  </a:xfrm>
                </p:grpSpPr>
                <p:grpSp>
                  <p:nvGrpSpPr>
                    <p:cNvPr id="20" name="群組 19"/>
                    <p:cNvGrpSpPr/>
                    <p:nvPr/>
                  </p:nvGrpSpPr>
                  <p:grpSpPr>
                    <a:xfrm>
                      <a:off x="6001042" y="882924"/>
                      <a:ext cx="4444295" cy="3490371"/>
                      <a:chOff x="6001042" y="882924"/>
                      <a:chExt cx="4444295" cy="3490371"/>
                    </a:xfrm>
                  </p:grpSpPr>
                  <p:grpSp>
                    <p:nvGrpSpPr>
                      <p:cNvPr id="25" name="群組 24"/>
                      <p:cNvGrpSpPr/>
                      <p:nvPr/>
                    </p:nvGrpSpPr>
                    <p:grpSpPr>
                      <a:xfrm>
                        <a:off x="6001042" y="2018071"/>
                        <a:ext cx="4444295" cy="2355224"/>
                        <a:chOff x="5772441" y="3168725"/>
                        <a:chExt cx="4444295" cy="2355224"/>
                      </a:xfrm>
                    </p:grpSpPr>
                    <p:grpSp>
                      <p:nvGrpSpPr>
                        <p:cNvPr id="29" name="群組 28"/>
                        <p:cNvGrpSpPr/>
                        <p:nvPr/>
                      </p:nvGrpSpPr>
                      <p:grpSpPr>
                        <a:xfrm>
                          <a:off x="5772441" y="3574551"/>
                          <a:ext cx="4444295" cy="1949398"/>
                          <a:chOff x="6409895" y="3986087"/>
                          <a:chExt cx="3169909" cy="1691107"/>
                        </a:xfrm>
                      </p:grpSpPr>
                      <p:grpSp>
                        <p:nvGrpSpPr>
                          <p:cNvPr id="33" name="群組 32"/>
                          <p:cNvGrpSpPr/>
                          <p:nvPr/>
                        </p:nvGrpSpPr>
                        <p:grpSpPr>
                          <a:xfrm>
                            <a:off x="6412647" y="3986087"/>
                            <a:ext cx="3167157" cy="1137686"/>
                            <a:chOff x="8605213" y="3632327"/>
                            <a:chExt cx="1904329" cy="952599"/>
                          </a:xfrm>
                        </p:grpSpPr>
                        <p:sp>
                          <p:nvSpPr>
                            <p:cNvPr id="36" name="矩形 35"/>
                            <p:cNvSpPr/>
                            <p:nvPr/>
                          </p:nvSpPr>
                          <p:spPr>
                            <a:xfrm>
                              <a:off x="8605213" y="3722718"/>
                              <a:ext cx="1904329" cy="266609"/>
                            </a:xfrm>
                            <a:prstGeom prst="rect">
                              <a:avLst/>
                            </a:prstGeom>
                            <a:solidFill>
                              <a:srgbClr val="5B9BD5">
                                <a:lumMod val="60000"/>
                                <a:lumOff val="40000"/>
                              </a:srgbClr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TW" altLang="en-US" sz="14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新細明體" panose="02020500000000000000" pitchFamily="18" charset="-120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7" name="文字方塊 36"/>
                            <p:cNvSpPr txBox="1"/>
                            <p:nvPr/>
                          </p:nvSpPr>
                          <p:spPr>
                            <a:xfrm>
                              <a:off x="9298244" y="3632327"/>
                              <a:ext cx="554812" cy="41705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zh-TW" b="1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新細明體" panose="02020500000000000000" pitchFamily="18" charset="-120"/>
                                </a:rPr>
                                <a:t>SiO</a:t>
                              </a:r>
                              <a:r>
                                <a:rPr kumimoji="0" lang="en-US" altLang="zh-TW" b="1" i="0" u="none" strike="noStrike" kern="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新細明體" panose="02020500000000000000" pitchFamily="18" charset="-120"/>
                                </a:rPr>
                                <a:t>2</a:t>
                              </a:r>
                              <a:endParaRPr kumimoji="0" lang="zh-TW" altLang="en-US" b="1" i="0" u="none" strike="noStrike" kern="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新細明體" panose="02020500000000000000" pitchFamily="18" charset="-120"/>
                              </a:endParaRPr>
                            </a:p>
                          </p:txBody>
                        </p:sp>
                        <p:sp>
                          <p:nvSpPr>
                            <p:cNvPr id="38" name="文字方塊 37"/>
                            <p:cNvSpPr txBox="1"/>
                            <p:nvPr/>
                          </p:nvSpPr>
                          <p:spPr>
                            <a:xfrm>
                              <a:off x="9247467" y="4167870"/>
                              <a:ext cx="629890" cy="41705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zh-TW" b="1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新細明體" panose="02020500000000000000" pitchFamily="18" charset="-120"/>
                                </a:rPr>
                                <a:t>Si (p)</a:t>
                              </a:r>
                              <a:endParaRPr kumimoji="0" lang="zh-TW" altLang="en-US" b="1" i="0" u="none" strike="noStrike" kern="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新細明體" panose="02020500000000000000" pitchFamily="18" charset="-12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4" name="矩形 33"/>
                          <p:cNvSpPr/>
                          <p:nvPr/>
                        </p:nvSpPr>
                        <p:spPr>
                          <a:xfrm>
                            <a:off x="6409895" y="5264774"/>
                            <a:ext cx="3169905" cy="289483"/>
                          </a:xfrm>
                          <a:prstGeom prst="rect">
                            <a:avLst/>
                          </a:prstGeom>
                          <a:solidFill>
                            <a:srgbClr val="DBDBDB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TW" altLang="en-US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5" name="文字方塊 34"/>
                          <p:cNvSpPr txBox="1"/>
                          <p:nvPr/>
                        </p:nvSpPr>
                        <p:spPr>
                          <a:xfrm>
                            <a:off x="7624103" y="5179104"/>
                            <a:ext cx="733044" cy="49809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TW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新細明體" panose="02020500000000000000" pitchFamily="18" charset="-120"/>
                              </a:rPr>
                              <a:t>Al</a:t>
                            </a:r>
                            <a:endParaRPr kumimoji="0" lang="zh-TW" altLang="en-US" b="1" i="0" u="none" strike="noStrike" kern="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" name="群組 29"/>
                        <p:cNvGrpSpPr/>
                        <p:nvPr/>
                      </p:nvGrpSpPr>
                      <p:grpSpPr>
                        <a:xfrm>
                          <a:off x="6742563" y="3168725"/>
                          <a:ext cx="2512608" cy="574164"/>
                          <a:chOff x="3401618" y="2969916"/>
                          <a:chExt cx="2512608" cy="574164"/>
                        </a:xfrm>
                      </p:grpSpPr>
                      <p:sp>
                        <p:nvSpPr>
                          <p:cNvPr id="31" name="矩形 30"/>
                          <p:cNvSpPr/>
                          <p:nvPr/>
                        </p:nvSpPr>
                        <p:spPr>
                          <a:xfrm>
                            <a:off x="3401618" y="3048212"/>
                            <a:ext cx="2512608" cy="450977"/>
                          </a:xfrm>
                          <a:prstGeom prst="rect">
                            <a:avLst/>
                          </a:prstGeom>
                          <a:solidFill>
                            <a:srgbClr val="A5A5A5">
                              <a:lumMod val="40000"/>
                              <a:lumOff val="60000"/>
                            </a:srgbClr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TW" altLang="en-US" sz="14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2" name="文字方塊 31"/>
                          <p:cNvSpPr txBox="1"/>
                          <p:nvPr/>
                        </p:nvSpPr>
                        <p:spPr>
                          <a:xfrm>
                            <a:off x="4308752" y="2969916"/>
                            <a:ext cx="726352" cy="57416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TW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新細明體" panose="02020500000000000000" pitchFamily="18" charset="-120"/>
                              </a:rPr>
                              <a:t>Al</a:t>
                            </a:r>
                            <a:endParaRPr kumimoji="0" lang="zh-TW" altLang="en-US" b="1" i="0" u="none" strike="noStrike" kern="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新細明體" panose="02020500000000000000" pitchFamily="18" charset="-12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6" name="橢圓 2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172282" y="1474174"/>
                        <a:ext cx="122792" cy="99588"/>
                      </a:xfrm>
                      <a:prstGeom prst="ellipse">
                        <a:avLst/>
                      </a:prstGeom>
                      <a:solidFill>
                        <a:sysClr val="window" lastClr="FFFFFF"/>
                      </a:solidFill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" name="文字方塊 26"/>
                      <p:cNvSpPr txBox="1"/>
                      <p:nvPr/>
                    </p:nvSpPr>
                    <p:spPr>
                      <a:xfrm>
                        <a:off x="7843051" y="882924"/>
                        <a:ext cx="793606" cy="5741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 algn="ctr" defTabSz="914400"/>
                        <a:r>
                          <a:rPr lang="en-US" altLang="zh-TW" b="1" kern="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V</a:t>
                        </a:r>
                        <a:r>
                          <a:rPr lang="en-US" altLang="zh-TW" b="1" kern="0" baseline="-250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G</a:t>
                        </a:r>
                        <a:endParaRPr kumimoji="0" lang="zh-TW" altLang="en-US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28" name="直線接點 27"/>
                      <p:cNvCxnSpPr/>
                      <p:nvPr/>
                    </p:nvCxnSpPr>
                    <p:spPr>
                      <a:xfrm>
                        <a:off x="8239854" y="1567928"/>
                        <a:ext cx="0" cy="447725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cxnSp>
                  <p:nvCxnSpPr>
                    <p:cNvPr id="21" name="直線接點 20"/>
                    <p:cNvCxnSpPr/>
                    <p:nvPr/>
                  </p:nvCxnSpPr>
                  <p:spPr>
                    <a:xfrm flipV="1">
                      <a:off x="7929266" y="4482548"/>
                      <a:ext cx="57600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22" name="直線接點 21"/>
                    <p:cNvCxnSpPr/>
                    <p:nvPr/>
                  </p:nvCxnSpPr>
                  <p:spPr>
                    <a:xfrm flipV="1">
                      <a:off x="8035645" y="4565373"/>
                      <a:ext cx="39600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23" name="直線接點 22"/>
                    <p:cNvCxnSpPr/>
                    <p:nvPr/>
                  </p:nvCxnSpPr>
                  <p:spPr>
                    <a:xfrm flipV="1">
                      <a:off x="8124365" y="4658139"/>
                      <a:ext cx="216000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8233645" y="4231578"/>
                      <a:ext cx="0" cy="2520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</p:grpSp>
        </p:grpSp>
        <p:grpSp>
          <p:nvGrpSpPr>
            <p:cNvPr id="91" name="群組 90"/>
            <p:cNvGrpSpPr/>
            <p:nvPr/>
          </p:nvGrpSpPr>
          <p:grpSpPr>
            <a:xfrm>
              <a:off x="8831562" y="2416317"/>
              <a:ext cx="3015840" cy="2910150"/>
              <a:chOff x="8831562" y="2416317"/>
              <a:chExt cx="3015840" cy="2910150"/>
            </a:xfrm>
          </p:grpSpPr>
          <p:sp>
            <p:nvSpPr>
              <p:cNvPr id="87" name="文字方塊 86"/>
              <p:cNvSpPr txBox="1"/>
              <p:nvPr/>
            </p:nvSpPr>
            <p:spPr>
              <a:xfrm>
                <a:off x="9475421" y="2416317"/>
                <a:ext cx="1627697" cy="46166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Trench MIS</a:t>
                </a:r>
                <a:endParaRPr lang="zh-TW" altLang="en-US" sz="2400" b="1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梯形 50"/>
              <p:cNvSpPr/>
              <p:nvPr/>
            </p:nvSpPr>
            <p:spPr>
              <a:xfrm>
                <a:off x="8855717" y="3889428"/>
                <a:ext cx="2852475" cy="547358"/>
              </a:xfrm>
              <a:prstGeom prst="trapezoid">
                <a:avLst/>
              </a:prstGeom>
              <a:solidFill>
                <a:srgbClr val="A9D18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9DC3E6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2" name="手繪多邊形 51"/>
              <p:cNvSpPr/>
              <p:nvPr/>
            </p:nvSpPr>
            <p:spPr>
              <a:xfrm>
                <a:off x="9372897" y="3408045"/>
                <a:ext cx="1822296" cy="276549"/>
              </a:xfrm>
              <a:custGeom>
                <a:avLst/>
                <a:gdLst>
                  <a:gd name="connsiteX0" fmla="*/ 1168182 w 2336364"/>
                  <a:gd name="connsiteY0" fmla="*/ 0 h 399751"/>
                  <a:gd name="connsiteX1" fmla="*/ 2336364 w 2336364"/>
                  <a:gd name="connsiteY1" fmla="*/ 399751 h 399751"/>
                  <a:gd name="connsiteX2" fmla="*/ 0 w 2336364"/>
                  <a:gd name="connsiteY2" fmla="*/ 399751 h 399751"/>
                  <a:gd name="connsiteX3" fmla="*/ 1168182 w 2336364"/>
                  <a:gd name="connsiteY3" fmla="*/ 0 h 39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364" h="399751">
                    <a:moveTo>
                      <a:pt x="1168182" y="0"/>
                    </a:moveTo>
                    <a:cubicBezTo>
                      <a:pt x="1813351" y="0"/>
                      <a:pt x="2336364" y="178975"/>
                      <a:pt x="2336364" y="399751"/>
                    </a:cubicBezTo>
                    <a:lnTo>
                      <a:pt x="0" y="399751"/>
                    </a:lnTo>
                    <a:cubicBezTo>
                      <a:pt x="0" y="178975"/>
                      <a:pt x="523013" y="0"/>
                      <a:pt x="1168182" y="0"/>
                    </a:cubicBez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  <p:sp>
            <p:nvSpPr>
              <p:cNvPr id="53" name="手繪多邊形 52"/>
              <p:cNvSpPr/>
              <p:nvPr/>
            </p:nvSpPr>
            <p:spPr>
              <a:xfrm>
                <a:off x="9475421" y="3458043"/>
                <a:ext cx="1614653" cy="226009"/>
              </a:xfrm>
              <a:custGeom>
                <a:avLst/>
                <a:gdLst>
                  <a:gd name="connsiteX0" fmla="*/ 1168182 w 2336364"/>
                  <a:gd name="connsiteY0" fmla="*/ 0 h 399751"/>
                  <a:gd name="connsiteX1" fmla="*/ 2336364 w 2336364"/>
                  <a:gd name="connsiteY1" fmla="*/ 399751 h 399751"/>
                  <a:gd name="connsiteX2" fmla="*/ 0 w 2336364"/>
                  <a:gd name="connsiteY2" fmla="*/ 399751 h 399751"/>
                  <a:gd name="connsiteX3" fmla="*/ 1168182 w 2336364"/>
                  <a:gd name="connsiteY3" fmla="*/ 0 h 39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364" h="399751">
                    <a:moveTo>
                      <a:pt x="1168182" y="0"/>
                    </a:moveTo>
                    <a:cubicBezTo>
                      <a:pt x="1813351" y="0"/>
                      <a:pt x="2336364" y="178975"/>
                      <a:pt x="2336364" y="399751"/>
                    </a:cubicBezTo>
                    <a:lnTo>
                      <a:pt x="0" y="399751"/>
                    </a:lnTo>
                    <a:cubicBezTo>
                      <a:pt x="0" y="178975"/>
                      <a:pt x="523013" y="0"/>
                      <a:pt x="116818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  <p:sp>
            <p:nvSpPr>
              <p:cNvPr id="54" name="手繪多邊形 53"/>
              <p:cNvSpPr/>
              <p:nvPr/>
            </p:nvSpPr>
            <p:spPr>
              <a:xfrm>
                <a:off x="8856208" y="4120631"/>
                <a:ext cx="2854957" cy="755970"/>
              </a:xfrm>
              <a:custGeom>
                <a:avLst/>
                <a:gdLst>
                  <a:gd name="connsiteX0" fmla="*/ 791867 w 3650134"/>
                  <a:gd name="connsiteY0" fmla="*/ 0 h 966527"/>
                  <a:gd name="connsiteX1" fmla="*/ 2858268 w 3650134"/>
                  <a:gd name="connsiteY1" fmla="*/ 0 h 966527"/>
                  <a:gd name="connsiteX2" fmla="*/ 2858268 w 3650134"/>
                  <a:gd name="connsiteY2" fmla="*/ 528788 h 966527"/>
                  <a:gd name="connsiteX3" fmla="*/ 3650134 w 3650134"/>
                  <a:gd name="connsiteY3" fmla="*/ 528788 h 966527"/>
                  <a:gd name="connsiteX4" fmla="*/ 3650134 w 3650134"/>
                  <a:gd name="connsiteY4" fmla="*/ 966527 h 966527"/>
                  <a:gd name="connsiteX5" fmla="*/ 0 w 3650134"/>
                  <a:gd name="connsiteY5" fmla="*/ 966527 h 966527"/>
                  <a:gd name="connsiteX6" fmla="*/ 0 w 3650134"/>
                  <a:gd name="connsiteY6" fmla="*/ 528788 h 966527"/>
                  <a:gd name="connsiteX7" fmla="*/ 791867 w 3650134"/>
                  <a:gd name="connsiteY7" fmla="*/ 528788 h 966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134" h="966527">
                    <a:moveTo>
                      <a:pt x="791867" y="0"/>
                    </a:moveTo>
                    <a:lnTo>
                      <a:pt x="2858268" y="0"/>
                    </a:lnTo>
                    <a:lnTo>
                      <a:pt x="2858268" y="528788"/>
                    </a:lnTo>
                    <a:lnTo>
                      <a:pt x="3650134" y="528788"/>
                    </a:lnTo>
                    <a:lnTo>
                      <a:pt x="3650134" y="966527"/>
                    </a:lnTo>
                    <a:lnTo>
                      <a:pt x="0" y="966527"/>
                    </a:lnTo>
                    <a:lnTo>
                      <a:pt x="0" y="528788"/>
                    </a:lnTo>
                    <a:lnTo>
                      <a:pt x="791867" y="528788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475918" y="3969336"/>
                <a:ext cx="1616238" cy="239692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9893844" y="3884501"/>
                <a:ext cx="832166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9817684" y="4363549"/>
                <a:ext cx="944776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9511236" y="4195288"/>
                <a:ext cx="766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600" kern="0" dirty="0" smtClean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500nm</a:t>
                </a:r>
                <a:endParaRPr kumimoji="0" lang="zh-TW" altLang="en-US" sz="160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855717" y="4845904"/>
                <a:ext cx="2854957" cy="206181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9946919" y="4773908"/>
                <a:ext cx="66110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9475912" y="3678603"/>
                <a:ext cx="1616239" cy="290092"/>
              </a:xfrm>
              <a:prstGeom prst="rect">
                <a:avLst/>
              </a:prstGeom>
              <a:solidFill>
                <a:srgbClr val="A5A5A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0054391" y="3656621"/>
                <a:ext cx="467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64" name="橢圓 63"/>
              <p:cNvSpPr>
                <a:spLocks noChangeAspect="1"/>
              </p:cNvSpPr>
              <p:nvPr/>
            </p:nvSpPr>
            <p:spPr>
              <a:xfrm>
                <a:off x="10248533" y="3278376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10036754" y="2898053"/>
                <a:ext cx="51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kern="0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10291998" y="3338683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直線接點 58"/>
              <p:cNvCxnSpPr/>
              <p:nvPr/>
            </p:nvCxnSpPr>
            <p:spPr>
              <a:xfrm flipV="1">
                <a:off x="10092212" y="5213518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直線接點 59"/>
              <p:cNvCxnSpPr/>
              <p:nvPr/>
            </p:nvCxnSpPr>
            <p:spPr>
              <a:xfrm flipV="1">
                <a:off x="10160641" y="5266795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直線接點 60"/>
              <p:cNvCxnSpPr/>
              <p:nvPr/>
            </p:nvCxnSpPr>
            <p:spPr>
              <a:xfrm flipV="1">
                <a:off x="10217710" y="5326467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直線接點 61"/>
              <p:cNvCxnSpPr/>
              <p:nvPr/>
            </p:nvCxnSpPr>
            <p:spPr>
              <a:xfrm>
                <a:off x="10288004" y="5052081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手繪多邊形 55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>
                <a:off x="11090566" y="3681495"/>
                <a:ext cx="620108" cy="853616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57" name="手繪多邊形 56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 flipH="1">
                <a:off x="8856208" y="3683148"/>
                <a:ext cx="621432" cy="853616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11081776" y="4083667"/>
                <a:ext cx="76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Al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TW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0" name="肘形接點 49"/>
              <p:cNvCxnSpPr>
                <a:endCxn id="49" idx="0"/>
              </p:cNvCxnSpPr>
              <p:nvPr/>
            </p:nvCxnSpPr>
            <p:spPr>
              <a:xfrm>
                <a:off x="11135935" y="3925358"/>
                <a:ext cx="328654" cy="15830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單箭頭接點 3"/>
              <p:cNvCxnSpPr/>
              <p:nvPr/>
            </p:nvCxnSpPr>
            <p:spPr>
              <a:xfrm flipH="1">
                <a:off x="9544961" y="4203866"/>
                <a:ext cx="1592" cy="3641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>
                <a:off x="9550434" y="3968695"/>
                <a:ext cx="0" cy="24092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88"/>
              <p:cNvSpPr txBox="1"/>
              <p:nvPr/>
            </p:nvSpPr>
            <p:spPr>
              <a:xfrm>
                <a:off x="8831562" y="3882809"/>
                <a:ext cx="71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600" kern="0" dirty="0" smtClean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2.5nm</a:t>
                </a:r>
                <a:endParaRPr kumimoji="0" lang="zh-TW" altLang="en-US" sz="160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>
              <a:off x="5783774" y="3937650"/>
              <a:ext cx="766791" cy="338554"/>
              <a:chOff x="5783774" y="3937650"/>
              <a:chExt cx="766791" cy="338554"/>
            </a:xfrm>
          </p:grpSpPr>
          <p:sp>
            <p:nvSpPr>
              <p:cNvPr id="92" name="文字方塊 91"/>
              <p:cNvSpPr txBox="1"/>
              <p:nvPr/>
            </p:nvSpPr>
            <p:spPr>
              <a:xfrm>
                <a:off x="5783774" y="3937650"/>
                <a:ext cx="766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600" kern="0" dirty="0" smtClean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2.5nm</a:t>
                </a:r>
                <a:endParaRPr kumimoji="0" lang="zh-TW" altLang="en-US" sz="160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93" name="直線單箭頭接點 92"/>
              <p:cNvCxnSpPr/>
              <p:nvPr/>
            </p:nvCxnSpPr>
            <p:spPr>
              <a:xfrm>
                <a:off x="6536643" y="3991549"/>
                <a:ext cx="0" cy="24092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/>
          <p:cNvCxnSpPr/>
          <p:nvPr/>
        </p:nvCxnSpPr>
        <p:spPr>
          <a:xfrm flipH="1">
            <a:off x="5223168" y="1255039"/>
            <a:ext cx="0" cy="486867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45102" y="4463063"/>
            <a:ext cx="4432535" cy="8679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377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p-type (100)-oriented silicon wafers with a resistivity of 1–10 </a:t>
            </a:r>
            <a:r>
              <a:rPr lang="en-US" altLang="zh-TW" sz="20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Ω·cm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077637" y="1412002"/>
            <a:ext cx="6756915" cy="902304"/>
            <a:chOff x="5077637" y="5875420"/>
            <a:chExt cx="6756915" cy="902304"/>
          </a:xfrm>
        </p:grpSpPr>
        <p:sp>
          <p:nvSpPr>
            <p:cNvPr id="18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Radio Corporation of America (RCA) clean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9" name="橢圓 18"/>
            <p:cNvSpPr>
              <a:spLocks noChangeAspect="1"/>
            </p:cNvSpPr>
            <p:nvPr/>
          </p:nvSpPr>
          <p:spPr>
            <a:xfrm>
              <a:off x="5077637" y="6182572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425662" y="3596893"/>
            <a:ext cx="2856312" cy="690531"/>
            <a:chOff x="940754" y="4922481"/>
            <a:chExt cx="2856312" cy="690531"/>
          </a:xfrm>
        </p:grpSpPr>
        <p:sp>
          <p:nvSpPr>
            <p:cNvPr id="77" name="矩形 76"/>
            <p:cNvSpPr/>
            <p:nvPr/>
          </p:nvSpPr>
          <p:spPr>
            <a:xfrm>
              <a:off x="940754" y="4922481"/>
              <a:ext cx="2856312" cy="690531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04074" y="5109471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/>
          <p:cNvCxnSpPr/>
          <p:nvPr/>
        </p:nvCxnSpPr>
        <p:spPr>
          <a:xfrm flipH="1">
            <a:off x="5223168" y="1255039"/>
            <a:ext cx="0" cy="486867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5077637" y="2507325"/>
            <a:ext cx="6756915" cy="902304"/>
            <a:chOff x="5077637" y="2507325"/>
            <a:chExt cx="6756915" cy="902304"/>
          </a:xfrm>
        </p:grpSpPr>
        <p:sp>
          <p:nvSpPr>
            <p:cNvPr id="82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Grow </a:t>
              </a:r>
              <a:r>
                <a:rPr lang="en-US" altLang="ja-JP" sz="2400" dirty="0">
                  <a:latin typeface="Calibri" panose="020F0502020204030204" pitchFamily="34" charset="0"/>
                </a:rPr>
                <a:t>SiO</a:t>
              </a:r>
              <a:r>
                <a:rPr lang="en-US" altLang="ja-JP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ja-JP" sz="2400" dirty="0">
                  <a:latin typeface="Calibri" panose="020F0502020204030204" pitchFamily="34" charset="0"/>
                </a:rPr>
                <a:t> </a:t>
              </a:r>
              <a:r>
                <a:rPr lang="en-US" altLang="ja-JP" sz="2400" dirty="0" smtClean="0">
                  <a:latin typeface="Calibri" panose="020F0502020204030204" pitchFamily="34" charset="0"/>
                </a:rPr>
                <a:t>by </a:t>
              </a:r>
              <a:r>
                <a:rPr lang="en-US" altLang="ja-JP" sz="2400" dirty="0">
                  <a:latin typeface="Calibri" panose="020F0502020204030204" pitchFamily="34" charset="0"/>
                </a:rPr>
                <a:t>anodic </a:t>
              </a:r>
              <a:r>
                <a:rPr lang="en-US" altLang="ja-JP" sz="2400" dirty="0" smtClean="0">
                  <a:latin typeface="Calibri" panose="020F0502020204030204" pitchFamily="34" charset="0"/>
                </a:rPr>
                <a:t>oxidation</a:t>
              </a:r>
              <a:endParaRPr lang="en-US" altLang="ja-JP" sz="2400" dirty="0">
                <a:latin typeface="Calibri" panose="020F0502020204030204" pitchFamily="34" charset="0"/>
              </a:endParaRPr>
            </a:p>
          </p:txBody>
        </p:sp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5077637" y="2811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077637" y="1412002"/>
            <a:ext cx="6756915" cy="902304"/>
            <a:chOff x="5077637" y="5875420"/>
            <a:chExt cx="6756915" cy="902304"/>
          </a:xfrm>
        </p:grpSpPr>
        <p:sp>
          <p:nvSpPr>
            <p:cNvPr id="18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Radio Corporation of America (RCA) clean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9" name="橢圓 18"/>
            <p:cNvSpPr>
              <a:spLocks noChangeAspect="1"/>
            </p:cNvSpPr>
            <p:nvPr/>
          </p:nvSpPr>
          <p:spPr>
            <a:xfrm>
              <a:off x="5077637" y="6182572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425662" y="3596893"/>
            <a:ext cx="2856312" cy="690531"/>
            <a:chOff x="940754" y="4922481"/>
            <a:chExt cx="2856312" cy="690531"/>
          </a:xfrm>
        </p:grpSpPr>
        <p:sp>
          <p:nvSpPr>
            <p:cNvPr id="77" name="矩形 76"/>
            <p:cNvSpPr/>
            <p:nvPr/>
          </p:nvSpPr>
          <p:spPr>
            <a:xfrm>
              <a:off x="940754" y="4922481"/>
              <a:ext cx="2856312" cy="690531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04074" y="5109471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425657" y="3321056"/>
            <a:ext cx="2856317" cy="369332"/>
            <a:chOff x="1425657" y="3189571"/>
            <a:chExt cx="2856317" cy="369332"/>
          </a:xfrm>
        </p:grpSpPr>
        <p:sp>
          <p:nvSpPr>
            <p:cNvPr id="28" name="矩形 27"/>
            <p:cNvSpPr/>
            <p:nvPr/>
          </p:nvSpPr>
          <p:spPr>
            <a:xfrm>
              <a:off x="1425657" y="3272972"/>
              <a:ext cx="2856317" cy="252885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35318" y="3189571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61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/>
          <p:cNvCxnSpPr/>
          <p:nvPr/>
        </p:nvCxnSpPr>
        <p:spPr>
          <a:xfrm flipH="1">
            <a:off x="5223168" y="1255039"/>
            <a:ext cx="0" cy="486867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5077637" y="2507325"/>
            <a:ext cx="6756915" cy="902304"/>
            <a:chOff x="5077637" y="2507325"/>
            <a:chExt cx="6756915" cy="902304"/>
          </a:xfrm>
        </p:grpSpPr>
        <p:sp>
          <p:nvSpPr>
            <p:cNvPr id="82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Grow </a:t>
              </a:r>
              <a:r>
                <a:rPr lang="en-US" altLang="ja-JP" sz="2400" dirty="0">
                  <a:latin typeface="Calibri" panose="020F0502020204030204" pitchFamily="34" charset="0"/>
                </a:rPr>
                <a:t>SiO</a:t>
              </a:r>
              <a:r>
                <a:rPr lang="en-US" altLang="ja-JP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ja-JP" sz="2400" dirty="0">
                  <a:latin typeface="Calibri" panose="020F0502020204030204" pitchFamily="34" charset="0"/>
                </a:rPr>
                <a:t> by anodic oxidation</a:t>
              </a:r>
            </a:p>
          </p:txBody>
        </p:sp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5077637" y="2811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5077637" y="3617129"/>
            <a:ext cx="6756916" cy="954871"/>
            <a:chOff x="5077637" y="3617129"/>
            <a:chExt cx="6756916" cy="954871"/>
          </a:xfrm>
        </p:grpSpPr>
        <p:sp>
          <p:nvSpPr>
            <p:cNvPr id="83" name="內容版面配置區 2"/>
            <p:cNvSpPr txBox="1">
              <a:spLocks/>
            </p:cNvSpPr>
            <p:nvPr/>
          </p:nvSpPr>
          <p:spPr>
            <a:xfrm>
              <a:off x="5672053" y="3617129"/>
              <a:ext cx="6162500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Rapid </a:t>
              </a:r>
              <a:r>
                <a:rPr lang="en-US" altLang="zh-TW" sz="2400" dirty="0">
                  <a:latin typeface="Calibri" panose="020F0502020204030204" pitchFamily="34" charset="0"/>
                </a:rPr>
                <a:t>thermal annealing (RTA) 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in </a:t>
              </a:r>
              <a:r>
                <a:rPr lang="en-US" altLang="zh-TW" sz="2400" dirty="0">
                  <a:latin typeface="Calibri" panose="020F0502020204030204" pitchFamily="34" charset="0"/>
                </a:rPr>
                <a:t>N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zh-TW" sz="2400" dirty="0">
                  <a:latin typeface="Calibri" panose="020F0502020204030204" pitchFamily="34" charset="0"/>
                </a:rPr>
                <a:t> ambient @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 </a:t>
              </a:r>
              <a:r>
                <a:rPr lang="en-US" altLang="zh-TW" sz="2400" dirty="0">
                  <a:latin typeface="Calibri" panose="020F0502020204030204" pitchFamily="34" charset="0"/>
                </a:rPr>
                <a:t>950 °C for 15 s. </a:t>
              </a:r>
              <a:r>
                <a:rPr lang="en-US" altLang="zh-TW" sz="3200" dirty="0" smtClean="0">
                  <a:latin typeface="Calibri" panose="020F0502020204030204" pitchFamily="34" charset="0"/>
                </a:rPr>
                <a:t> </a:t>
              </a:r>
              <a:endParaRPr lang="zh-TW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7" name="橢圓 86"/>
            <p:cNvSpPr>
              <a:spLocks noChangeAspect="1"/>
            </p:cNvSpPr>
            <p:nvPr/>
          </p:nvSpPr>
          <p:spPr>
            <a:xfrm>
              <a:off x="5077637" y="3950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077637" y="1412002"/>
            <a:ext cx="6756915" cy="902304"/>
            <a:chOff x="5077637" y="5875420"/>
            <a:chExt cx="6756915" cy="902304"/>
          </a:xfrm>
        </p:grpSpPr>
        <p:sp>
          <p:nvSpPr>
            <p:cNvPr id="18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Radio Corporation of America (RCA) clean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9" name="橢圓 18"/>
            <p:cNvSpPr>
              <a:spLocks noChangeAspect="1"/>
            </p:cNvSpPr>
            <p:nvPr/>
          </p:nvSpPr>
          <p:spPr>
            <a:xfrm>
              <a:off x="5077637" y="6182572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425662" y="3596893"/>
            <a:ext cx="2856312" cy="690531"/>
            <a:chOff x="940754" y="4922481"/>
            <a:chExt cx="2856312" cy="690531"/>
          </a:xfrm>
        </p:grpSpPr>
        <p:sp>
          <p:nvSpPr>
            <p:cNvPr id="77" name="矩形 76"/>
            <p:cNvSpPr/>
            <p:nvPr/>
          </p:nvSpPr>
          <p:spPr>
            <a:xfrm>
              <a:off x="940754" y="4922481"/>
              <a:ext cx="2856312" cy="690531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04074" y="5109471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425657" y="3321056"/>
            <a:ext cx="2856317" cy="369332"/>
            <a:chOff x="1425657" y="3189571"/>
            <a:chExt cx="2856317" cy="369332"/>
          </a:xfrm>
        </p:grpSpPr>
        <p:sp>
          <p:nvSpPr>
            <p:cNvPr id="28" name="矩形 27"/>
            <p:cNvSpPr/>
            <p:nvPr/>
          </p:nvSpPr>
          <p:spPr>
            <a:xfrm>
              <a:off x="1425657" y="3272972"/>
              <a:ext cx="2856317" cy="252885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35318" y="3189571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9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/>
          <p:cNvCxnSpPr/>
          <p:nvPr/>
        </p:nvCxnSpPr>
        <p:spPr>
          <a:xfrm flipH="1">
            <a:off x="5223168" y="1255039"/>
            <a:ext cx="0" cy="486867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5077637" y="2507325"/>
            <a:ext cx="6756915" cy="902304"/>
            <a:chOff x="5077637" y="2507325"/>
            <a:chExt cx="6756915" cy="902304"/>
          </a:xfrm>
        </p:grpSpPr>
        <p:sp>
          <p:nvSpPr>
            <p:cNvPr id="82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Grow </a:t>
              </a:r>
              <a:r>
                <a:rPr lang="en-US" altLang="ja-JP" sz="2400" dirty="0">
                  <a:latin typeface="Calibri" panose="020F0502020204030204" pitchFamily="34" charset="0"/>
                </a:rPr>
                <a:t>SiO</a:t>
              </a:r>
              <a:r>
                <a:rPr lang="en-US" altLang="ja-JP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ja-JP" sz="2400" dirty="0">
                  <a:latin typeface="Calibri" panose="020F0502020204030204" pitchFamily="34" charset="0"/>
                </a:rPr>
                <a:t> by anodic oxidation</a:t>
              </a:r>
            </a:p>
          </p:txBody>
        </p:sp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5077637" y="2811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5077637" y="3617129"/>
            <a:ext cx="6756916" cy="954871"/>
            <a:chOff x="5077637" y="3617129"/>
            <a:chExt cx="6756916" cy="954871"/>
          </a:xfrm>
        </p:grpSpPr>
        <p:sp>
          <p:nvSpPr>
            <p:cNvPr id="83" name="內容版面配置區 2"/>
            <p:cNvSpPr txBox="1">
              <a:spLocks/>
            </p:cNvSpPr>
            <p:nvPr/>
          </p:nvSpPr>
          <p:spPr>
            <a:xfrm>
              <a:off x="5672053" y="3617129"/>
              <a:ext cx="6162500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Rapid </a:t>
              </a:r>
              <a:r>
                <a:rPr lang="en-US" altLang="zh-TW" sz="2400" dirty="0">
                  <a:latin typeface="Calibri" panose="020F0502020204030204" pitchFamily="34" charset="0"/>
                </a:rPr>
                <a:t>thermal annealing (RTA) 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in </a:t>
              </a:r>
              <a:r>
                <a:rPr lang="en-US" altLang="zh-TW" sz="2400" dirty="0">
                  <a:latin typeface="Calibri" panose="020F0502020204030204" pitchFamily="34" charset="0"/>
                </a:rPr>
                <a:t>N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zh-TW" sz="2400" dirty="0">
                  <a:latin typeface="Calibri" panose="020F0502020204030204" pitchFamily="34" charset="0"/>
                </a:rPr>
                <a:t> ambient @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 </a:t>
              </a:r>
              <a:r>
                <a:rPr lang="en-US" altLang="zh-TW" sz="2400" dirty="0">
                  <a:latin typeface="Calibri" panose="020F0502020204030204" pitchFamily="34" charset="0"/>
                </a:rPr>
                <a:t>950 °C for 15 s. </a:t>
              </a:r>
              <a:r>
                <a:rPr lang="en-US" altLang="zh-TW" sz="3200" dirty="0" smtClean="0">
                  <a:latin typeface="Calibri" panose="020F0502020204030204" pitchFamily="34" charset="0"/>
                </a:rPr>
                <a:t> </a:t>
              </a:r>
              <a:endParaRPr lang="zh-TW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87" name="橢圓 86"/>
            <p:cNvSpPr>
              <a:spLocks noChangeAspect="1"/>
            </p:cNvSpPr>
            <p:nvPr/>
          </p:nvSpPr>
          <p:spPr>
            <a:xfrm>
              <a:off x="5077637" y="3950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5077637" y="4780594"/>
            <a:ext cx="6756916" cy="954871"/>
            <a:chOff x="5077637" y="4780594"/>
            <a:chExt cx="6756916" cy="954871"/>
          </a:xfrm>
        </p:grpSpPr>
        <p:sp>
          <p:nvSpPr>
            <p:cNvPr id="84" name="內容版面配置區 2"/>
            <p:cNvSpPr txBox="1">
              <a:spLocks/>
            </p:cNvSpPr>
            <p:nvPr/>
          </p:nvSpPr>
          <p:spPr>
            <a:xfrm>
              <a:off x="5672052" y="4780594"/>
              <a:ext cx="6162501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Deposit 200 </a:t>
              </a:r>
              <a:r>
                <a:rPr lang="en-US" altLang="zh-TW" sz="2400" dirty="0">
                  <a:latin typeface="Calibri" panose="020F0502020204030204" pitchFamily="34" charset="0"/>
                </a:rPr>
                <a:t>nm 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Al by </a:t>
              </a:r>
              <a:r>
                <a:rPr lang="en-US" altLang="zh-TW" sz="2400" dirty="0">
                  <a:latin typeface="Calibri" panose="020F0502020204030204" pitchFamily="34" charset="0"/>
                </a:rPr>
                <a:t>thermal evaporation </a:t>
              </a:r>
              <a:endParaRPr lang="zh-TW" altLang="en-US" sz="4000" dirty="0">
                <a:latin typeface="Calibri" panose="020F0502020204030204" pitchFamily="34" charset="0"/>
              </a:endParaRPr>
            </a:p>
          </p:txBody>
        </p:sp>
        <p:sp>
          <p:nvSpPr>
            <p:cNvPr id="88" name="橢圓 87"/>
            <p:cNvSpPr>
              <a:spLocks noChangeAspect="1"/>
            </p:cNvSpPr>
            <p:nvPr/>
          </p:nvSpPr>
          <p:spPr>
            <a:xfrm>
              <a:off x="5077637" y="5114029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077637" y="1412002"/>
            <a:ext cx="6756915" cy="902304"/>
            <a:chOff x="5077637" y="5875420"/>
            <a:chExt cx="6756915" cy="902304"/>
          </a:xfrm>
        </p:grpSpPr>
        <p:sp>
          <p:nvSpPr>
            <p:cNvPr id="18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9023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Radio Corporation of America (RCA) clean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9" name="橢圓 18"/>
            <p:cNvSpPr>
              <a:spLocks noChangeAspect="1"/>
            </p:cNvSpPr>
            <p:nvPr/>
          </p:nvSpPr>
          <p:spPr>
            <a:xfrm>
              <a:off x="5077637" y="6182572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1425662" y="3596893"/>
            <a:ext cx="2856312" cy="690531"/>
            <a:chOff x="940754" y="4922481"/>
            <a:chExt cx="2856312" cy="690531"/>
          </a:xfrm>
        </p:grpSpPr>
        <p:sp>
          <p:nvSpPr>
            <p:cNvPr id="77" name="矩形 76"/>
            <p:cNvSpPr/>
            <p:nvPr/>
          </p:nvSpPr>
          <p:spPr>
            <a:xfrm>
              <a:off x="940754" y="4922481"/>
              <a:ext cx="2856312" cy="690531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04074" y="5109471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425657" y="3321056"/>
            <a:ext cx="2856317" cy="369332"/>
            <a:chOff x="1425657" y="3189571"/>
            <a:chExt cx="2856317" cy="369332"/>
          </a:xfrm>
        </p:grpSpPr>
        <p:sp>
          <p:nvSpPr>
            <p:cNvPr id="28" name="矩形 27"/>
            <p:cNvSpPr/>
            <p:nvPr/>
          </p:nvSpPr>
          <p:spPr>
            <a:xfrm>
              <a:off x="1425657" y="3272972"/>
              <a:ext cx="2856317" cy="252885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35318" y="3189571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1425657" y="3054975"/>
            <a:ext cx="2856317" cy="369332"/>
            <a:chOff x="1425657" y="3178921"/>
            <a:chExt cx="2856317" cy="369332"/>
          </a:xfrm>
        </p:grpSpPr>
        <p:sp>
          <p:nvSpPr>
            <p:cNvPr id="43" name="矩形 42"/>
            <p:cNvSpPr/>
            <p:nvPr/>
          </p:nvSpPr>
          <p:spPr>
            <a:xfrm>
              <a:off x="1425657" y="3208232"/>
              <a:ext cx="2856317" cy="317626"/>
            </a:xfrm>
            <a:prstGeom prst="rect">
              <a:avLst/>
            </a:prstGeom>
            <a:solidFill>
              <a:srgbClr val="DBDBD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487561" y="3178921"/>
              <a:ext cx="64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5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021581" y="3084286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5657" y="3093268"/>
            <a:ext cx="2856317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grpSp>
        <p:nvGrpSpPr>
          <p:cNvPr id="79" name="群組 78"/>
          <p:cNvGrpSpPr/>
          <p:nvPr/>
        </p:nvGrpSpPr>
        <p:grpSpPr>
          <a:xfrm>
            <a:off x="1425662" y="3596893"/>
            <a:ext cx="2856312" cy="690531"/>
            <a:chOff x="940754" y="4922481"/>
            <a:chExt cx="2856312" cy="690531"/>
          </a:xfrm>
        </p:grpSpPr>
        <p:sp>
          <p:nvSpPr>
            <p:cNvPr id="77" name="矩形 76"/>
            <p:cNvSpPr/>
            <p:nvPr/>
          </p:nvSpPr>
          <p:spPr>
            <a:xfrm>
              <a:off x="940754" y="4922481"/>
              <a:ext cx="2856312" cy="690531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904074" y="5109471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425657" y="3321056"/>
            <a:ext cx="2856317" cy="369332"/>
            <a:chOff x="1425657" y="3189571"/>
            <a:chExt cx="2856317" cy="369332"/>
          </a:xfrm>
        </p:grpSpPr>
        <p:sp>
          <p:nvSpPr>
            <p:cNvPr id="28" name="矩形 27"/>
            <p:cNvSpPr/>
            <p:nvPr/>
          </p:nvSpPr>
          <p:spPr>
            <a:xfrm>
              <a:off x="1425657" y="3272972"/>
              <a:ext cx="2856317" cy="252885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435318" y="3189571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2485828" y="3054975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21581" y="2800709"/>
            <a:ext cx="1616239" cy="29009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223168" y="1148986"/>
            <a:ext cx="0" cy="54067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077637" y="1148986"/>
            <a:ext cx="6756915" cy="595152"/>
            <a:chOff x="5077637" y="5875420"/>
            <a:chExt cx="6756915" cy="595152"/>
          </a:xfrm>
        </p:grpSpPr>
        <p:sp>
          <p:nvSpPr>
            <p:cNvPr id="19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5951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Circle structure patterned by photolithography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0" name="橢圓 19"/>
            <p:cNvSpPr>
              <a:spLocks noChangeAspect="1"/>
            </p:cNvSpPr>
            <p:nvPr/>
          </p:nvSpPr>
          <p:spPr>
            <a:xfrm>
              <a:off x="5077637" y="6028996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6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021581" y="3084286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485828" y="3054975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21581" y="2800709"/>
            <a:ext cx="1616239" cy="29009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手繪多邊形 49"/>
          <p:cNvSpPr/>
          <p:nvPr/>
        </p:nvSpPr>
        <p:spPr>
          <a:xfrm>
            <a:off x="1425657" y="3656303"/>
            <a:ext cx="2856316" cy="631121"/>
          </a:xfrm>
          <a:custGeom>
            <a:avLst/>
            <a:gdLst>
              <a:gd name="connsiteX0" fmla="*/ 595918 w 2856312"/>
              <a:gd name="connsiteY0" fmla="*/ 0 h 631121"/>
              <a:gd name="connsiteX1" fmla="*/ 2212157 w 2856312"/>
              <a:gd name="connsiteY1" fmla="*/ 0 h 631121"/>
              <a:gd name="connsiteX2" fmla="*/ 2212157 w 2856312"/>
              <a:gd name="connsiteY2" fmla="*/ 345395 h 631121"/>
              <a:gd name="connsiteX3" fmla="*/ 2856312 w 2856312"/>
              <a:gd name="connsiteY3" fmla="*/ 345395 h 631121"/>
              <a:gd name="connsiteX4" fmla="*/ 2856312 w 2856312"/>
              <a:gd name="connsiteY4" fmla="*/ 631121 h 631121"/>
              <a:gd name="connsiteX5" fmla="*/ 0 w 2856312"/>
              <a:gd name="connsiteY5" fmla="*/ 631121 h 631121"/>
              <a:gd name="connsiteX6" fmla="*/ 0 w 2856312"/>
              <a:gd name="connsiteY6" fmla="*/ 345395 h 631121"/>
              <a:gd name="connsiteX7" fmla="*/ 595918 w 2856312"/>
              <a:gd name="connsiteY7" fmla="*/ 345395 h 6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6312" h="631121">
                <a:moveTo>
                  <a:pt x="595918" y="0"/>
                </a:moveTo>
                <a:lnTo>
                  <a:pt x="2212157" y="0"/>
                </a:lnTo>
                <a:lnTo>
                  <a:pt x="2212157" y="345395"/>
                </a:lnTo>
                <a:lnTo>
                  <a:pt x="2856312" y="345395"/>
                </a:lnTo>
                <a:lnTo>
                  <a:pt x="2856312" y="631121"/>
                </a:lnTo>
                <a:lnTo>
                  <a:pt x="0" y="631121"/>
                </a:lnTo>
                <a:lnTo>
                  <a:pt x="0" y="345395"/>
                </a:lnTo>
                <a:lnTo>
                  <a:pt x="595918" y="345395"/>
                </a:lnTo>
                <a:close/>
              </a:path>
            </a:pathLst>
          </a:custGeom>
          <a:solidFill>
            <a:srgbClr val="FFFF6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5662" y="3593615"/>
            <a:ext cx="2856312" cy="690531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88982" y="3780605"/>
            <a:ext cx="9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 (p)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1581" y="3404457"/>
            <a:ext cx="1616239" cy="2528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25657" y="3405618"/>
            <a:ext cx="2856317" cy="2528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35318" y="3317778"/>
            <a:ext cx="8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SiO</a:t>
            </a:r>
            <a:r>
              <a:rPr kumimoji="0" lang="en-US" altLang="zh-TW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5223168" y="1148986"/>
            <a:ext cx="0" cy="54067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5077637" y="1148986"/>
            <a:ext cx="6756915" cy="595152"/>
            <a:chOff x="5077637" y="5875420"/>
            <a:chExt cx="6756915" cy="595152"/>
          </a:xfrm>
        </p:grpSpPr>
        <p:sp>
          <p:nvSpPr>
            <p:cNvPr id="55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5951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Circle structure patterned by photolithography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56" name="橢圓 55"/>
            <p:cNvSpPr>
              <a:spLocks noChangeAspect="1"/>
            </p:cNvSpPr>
            <p:nvPr/>
          </p:nvSpPr>
          <p:spPr>
            <a:xfrm>
              <a:off x="5077637" y="6028996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077637" y="1871953"/>
            <a:ext cx="6756915" cy="592343"/>
            <a:chOff x="5077637" y="2507325"/>
            <a:chExt cx="6756915" cy="592343"/>
          </a:xfrm>
        </p:grpSpPr>
        <p:sp>
          <p:nvSpPr>
            <p:cNvPr id="58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5923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Etch Si substrate by reactive ion etch (RIE)</a:t>
              </a:r>
              <a:endParaRPr lang="en-US" altLang="ja-JP" sz="2400" dirty="0">
                <a:latin typeface="Calibri" panose="020F0502020204030204" pitchFamily="34" charset="0"/>
              </a:endParaRPr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5077637" y="2660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021581" y="3084286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485828" y="3054975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21581" y="2800709"/>
            <a:ext cx="1616239" cy="290092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手繪多邊形 49"/>
          <p:cNvSpPr/>
          <p:nvPr/>
        </p:nvSpPr>
        <p:spPr>
          <a:xfrm>
            <a:off x="1428647" y="3659887"/>
            <a:ext cx="2856316" cy="631121"/>
          </a:xfrm>
          <a:custGeom>
            <a:avLst/>
            <a:gdLst>
              <a:gd name="connsiteX0" fmla="*/ 595918 w 2856312"/>
              <a:gd name="connsiteY0" fmla="*/ 0 h 631121"/>
              <a:gd name="connsiteX1" fmla="*/ 2212157 w 2856312"/>
              <a:gd name="connsiteY1" fmla="*/ 0 h 631121"/>
              <a:gd name="connsiteX2" fmla="*/ 2212157 w 2856312"/>
              <a:gd name="connsiteY2" fmla="*/ 345395 h 631121"/>
              <a:gd name="connsiteX3" fmla="*/ 2856312 w 2856312"/>
              <a:gd name="connsiteY3" fmla="*/ 345395 h 631121"/>
              <a:gd name="connsiteX4" fmla="*/ 2856312 w 2856312"/>
              <a:gd name="connsiteY4" fmla="*/ 631121 h 631121"/>
              <a:gd name="connsiteX5" fmla="*/ 0 w 2856312"/>
              <a:gd name="connsiteY5" fmla="*/ 631121 h 631121"/>
              <a:gd name="connsiteX6" fmla="*/ 0 w 2856312"/>
              <a:gd name="connsiteY6" fmla="*/ 345395 h 631121"/>
              <a:gd name="connsiteX7" fmla="*/ 595918 w 2856312"/>
              <a:gd name="connsiteY7" fmla="*/ 345395 h 6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6312" h="631121">
                <a:moveTo>
                  <a:pt x="595918" y="0"/>
                </a:moveTo>
                <a:lnTo>
                  <a:pt x="2212157" y="0"/>
                </a:lnTo>
                <a:lnTo>
                  <a:pt x="2212157" y="345395"/>
                </a:lnTo>
                <a:lnTo>
                  <a:pt x="2856312" y="345395"/>
                </a:lnTo>
                <a:lnTo>
                  <a:pt x="2856312" y="631121"/>
                </a:lnTo>
                <a:lnTo>
                  <a:pt x="0" y="631121"/>
                </a:lnTo>
                <a:lnTo>
                  <a:pt x="0" y="345395"/>
                </a:lnTo>
                <a:lnTo>
                  <a:pt x="595918" y="345395"/>
                </a:lnTo>
                <a:close/>
              </a:path>
            </a:pathLst>
          </a:custGeom>
          <a:solidFill>
            <a:srgbClr val="FFFF6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88982" y="3780605"/>
            <a:ext cx="9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 (p)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1581" y="3404457"/>
            <a:ext cx="1616239" cy="2528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35318" y="3317778"/>
            <a:ext cx="8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SiO</a:t>
            </a:r>
            <a:r>
              <a:rPr kumimoji="0" lang="en-US" altLang="zh-TW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28645" y="2692655"/>
            <a:ext cx="3022751" cy="1315779"/>
            <a:chOff x="1428645" y="2692655"/>
            <a:chExt cx="3022751" cy="1315779"/>
          </a:xfrm>
        </p:grpSpPr>
        <p:grpSp>
          <p:nvGrpSpPr>
            <p:cNvPr id="4" name="群組 3"/>
            <p:cNvGrpSpPr/>
            <p:nvPr/>
          </p:nvGrpSpPr>
          <p:grpSpPr>
            <a:xfrm>
              <a:off x="1428645" y="2692655"/>
              <a:ext cx="2856318" cy="1315779"/>
              <a:chOff x="1428645" y="2692655"/>
              <a:chExt cx="2856318" cy="131577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021581" y="2692655"/>
                <a:ext cx="1616239" cy="106782"/>
              </a:xfrm>
              <a:prstGeom prst="rect">
                <a:avLst/>
              </a:prstGeom>
              <a:solidFill>
                <a:srgbClr val="A9D18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手繪多邊形 29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 flipH="1">
                <a:off x="1428645" y="2692655"/>
                <a:ext cx="591177" cy="1315779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4" name="手繪多邊形 33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>
                <a:off x="3637820" y="2692655"/>
                <a:ext cx="647143" cy="1315779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3685770" y="2811668"/>
              <a:ext cx="765626" cy="527641"/>
              <a:chOff x="3685770" y="2811668"/>
              <a:chExt cx="765626" cy="527641"/>
            </a:xfrm>
          </p:grpSpPr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3685770" y="2969977"/>
                <a:ext cx="76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Al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TW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39" name="肘形接點 38"/>
              <p:cNvCxnSpPr>
                <a:endCxn id="36" idx="0"/>
              </p:cNvCxnSpPr>
              <p:nvPr/>
            </p:nvCxnSpPr>
            <p:spPr>
              <a:xfrm>
                <a:off x="3739929" y="2811668"/>
                <a:ext cx="328654" cy="15830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字方塊 5"/>
          <p:cNvSpPr txBox="1"/>
          <p:nvPr/>
        </p:nvSpPr>
        <p:spPr>
          <a:xfrm>
            <a:off x="1590262" y="4654342"/>
            <a:ext cx="264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Al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b="1" dirty="0" smtClean="0">
                <a:latin typeface="Calibri" panose="020F0502020204030204" pitchFamily="34" charset="0"/>
              </a:rPr>
              <a:t>O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3</a:t>
            </a:r>
            <a:r>
              <a:rPr lang="zh-TW" altLang="en-US" b="1" baseline="-25000" dirty="0" smtClean="0">
                <a:latin typeface="Calibri" panose="020F0502020204030204" pitchFamily="34" charset="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</a:rPr>
              <a:t>layer: </a:t>
            </a:r>
          </a:p>
          <a:p>
            <a:r>
              <a:rPr lang="en-US" altLang="zh-TW" b="1" dirty="0" smtClean="0">
                <a:latin typeface="Calibri" panose="020F0502020204030204" pitchFamily="34" charset="0"/>
              </a:rPr>
              <a:t>protect Si substrate from </a:t>
            </a:r>
            <a:r>
              <a:rPr lang="en-US" altLang="zh-TW" b="1" dirty="0">
                <a:latin typeface="Calibri" panose="020F0502020204030204" pitchFamily="34" charset="0"/>
              </a:rPr>
              <a:t>being exposed </a:t>
            </a:r>
            <a:r>
              <a:rPr lang="en-US" altLang="zh-TW" b="1" dirty="0" smtClean="0">
                <a:latin typeface="Calibri" panose="020F0502020204030204" pitchFamily="34" charset="0"/>
              </a:rPr>
              <a:t>to air.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223168" y="1148986"/>
            <a:ext cx="0" cy="54067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5077637" y="1148986"/>
            <a:ext cx="6756915" cy="595152"/>
            <a:chOff x="5077637" y="5875420"/>
            <a:chExt cx="6756915" cy="595152"/>
          </a:xfrm>
        </p:grpSpPr>
        <p:sp>
          <p:nvSpPr>
            <p:cNvPr id="44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5951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Circle structure patterned by photolithography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46" name="橢圓 45"/>
            <p:cNvSpPr>
              <a:spLocks noChangeAspect="1"/>
            </p:cNvSpPr>
            <p:nvPr/>
          </p:nvSpPr>
          <p:spPr>
            <a:xfrm>
              <a:off x="5077637" y="6028996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5077637" y="1871953"/>
            <a:ext cx="6756915" cy="592343"/>
            <a:chOff x="5077637" y="2507325"/>
            <a:chExt cx="6756915" cy="592343"/>
          </a:xfrm>
        </p:grpSpPr>
        <p:sp>
          <p:nvSpPr>
            <p:cNvPr id="49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5923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Etch Si substrate by reactive ion etch (RIE)</a:t>
              </a:r>
              <a:endParaRPr lang="en-US" altLang="ja-JP" sz="2400" dirty="0">
                <a:latin typeface="Calibri" panose="020F0502020204030204" pitchFamily="34" charset="0"/>
              </a:endParaRPr>
            </a:p>
          </p:txBody>
        </p:sp>
        <p:sp>
          <p:nvSpPr>
            <p:cNvPr id="51" name="橢圓 50"/>
            <p:cNvSpPr>
              <a:spLocks noChangeAspect="1"/>
            </p:cNvSpPr>
            <p:nvPr/>
          </p:nvSpPr>
          <p:spPr>
            <a:xfrm>
              <a:off x="5077637" y="2660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077637" y="2591916"/>
            <a:ext cx="6756916" cy="954871"/>
            <a:chOff x="5077637" y="3617129"/>
            <a:chExt cx="6756916" cy="954871"/>
          </a:xfrm>
        </p:grpSpPr>
        <p:sp>
          <p:nvSpPr>
            <p:cNvPr id="53" name="內容版面配置區 2"/>
            <p:cNvSpPr txBox="1">
              <a:spLocks/>
            </p:cNvSpPr>
            <p:nvPr/>
          </p:nvSpPr>
          <p:spPr>
            <a:xfrm>
              <a:off x="5672053" y="3617129"/>
              <a:ext cx="6162500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Form a </a:t>
              </a:r>
              <a:r>
                <a:rPr lang="en-US" altLang="zh-TW" sz="2400" dirty="0">
                  <a:latin typeface="Calibri" panose="020F0502020204030204" pitchFamily="34" charset="0"/>
                </a:rPr>
                <a:t>l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ayer </a:t>
              </a:r>
              <a:r>
                <a:rPr lang="en-US" altLang="zh-TW" sz="2400" dirty="0">
                  <a:latin typeface="Calibri" panose="020F0502020204030204" pitchFamily="34" charset="0"/>
                </a:rPr>
                <a:t>of Al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zh-TW" sz="2400" dirty="0">
                  <a:latin typeface="Calibri" panose="020F0502020204030204" pitchFamily="34" charset="0"/>
                </a:rPr>
                <a:t>O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3</a:t>
              </a:r>
              <a:r>
                <a:rPr lang="en-US" altLang="zh-TW" sz="2400" dirty="0">
                  <a:latin typeface="Calibri" panose="020F0502020204030204" pitchFamily="34" charset="0"/>
                </a:rPr>
                <a:t> 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: (1) thermal evaporate Al. (2) dip into </a:t>
              </a:r>
              <a:r>
                <a:rPr lang="en-US" altLang="zh-TW" sz="2400" dirty="0">
                  <a:latin typeface="Calibri" panose="020F0502020204030204" pitchFamily="34" charset="0"/>
                </a:rPr>
                <a:t>nitric acid (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HNO</a:t>
              </a:r>
              <a:r>
                <a:rPr lang="en-US" altLang="zh-TW" sz="2400" baseline="-25000" dirty="0" smtClean="0">
                  <a:latin typeface="Calibri" panose="020F0502020204030204" pitchFamily="34" charset="0"/>
                </a:rPr>
                <a:t>3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) to oxidize Al.</a:t>
              </a:r>
              <a:endParaRPr lang="zh-TW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54" name="橢圓 53"/>
            <p:cNvSpPr>
              <a:spLocks noChangeAspect="1"/>
            </p:cNvSpPr>
            <p:nvPr/>
          </p:nvSpPr>
          <p:spPr>
            <a:xfrm>
              <a:off x="5077637" y="3950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2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021581" y="3084286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223168" y="1148986"/>
            <a:ext cx="0" cy="54067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485828" y="3054975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077637" y="1148986"/>
            <a:ext cx="6756915" cy="595152"/>
            <a:chOff x="5077637" y="5875420"/>
            <a:chExt cx="6756915" cy="595152"/>
          </a:xfrm>
        </p:grpSpPr>
        <p:sp>
          <p:nvSpPr>
            <p:cNvPr id="32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5951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Circle structure patterned by photolithography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3" name="橢圓 32"/>
            <p:cNvSpPr>
              <a:spLocks noChangeAspect="1"/>
            </p:cNvSpPr>
            <p:nvPr/>
          </p:nvSpPr>
          <p:spPr>
            <a:xfrm>
              <a:off x="5077637" y="6028996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077637" y="1871953"/>
            <a:ext cx="6756915" cy="592343"/>
            <a:chOff x="5077637" y="2507325"/>
            <a:chExt cx="6756915" cy="592343"/>
          </a:xfrm>
        </p:grpSpPr>
        <p:sp>
          <p:nvSpPr>
            <p:cNvPr id="38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5923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Etch Si substrate by reactive ion etch (RIE)</a:t>
              </a:r>
              <a:endParaRPr lang="en-US" altLang="ja-JP" sz="2400" dirty="0">
                <a:latin typeface="Calibri" panose="020F0502020204030204" pitchFamily="34" charset="0"/>
              </a:endParaRPr>
            </a:p>
          </p:txBody>
        </p:sp>
        <p:sp>
          <p:nvSpPr>
            <p:cNvPr id="40" name="橢圓 39"/>
            <p:cNvSpPr>
              <a:spLocks noChangeAspect="1"/>
            </p:cNvSpPr>
            <p:nvPr/>
          </p:nvSpPr>
          <p:spPr>
            <a:xfrm>
              <a:off x="5077637" y="2660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手繪多邊形 49"/>
          <p:cNvSpPr/>
          <p:nvPr/>
        </p:nvSpPr>
        <p:spPr>
          <a:xfrm>
            <a:off x="1428647" y="3659887"/>
            <a:ext cx="2856316" cy="631121"/>
          </a:xfrm>
          <a:custGeom>
            <a:avLst/>
            <a:gdLst>
              <a:gd name="connsiteX0" fmla="*/ 595918 w 2856312"/>
              <a:gd name="connsiteY0" fmla="*/ 0 h 631121"/>
              <a:gd name="connsiteX1" fmla="*/ 2212157 w 2856312"/>
              <a:gd name="connsiteY1" fmla="*/ 0 h 631121"/>
              <a:gd name="connsiteX2" fmla="*/ 2212157 w 2856312"/>
              <a:gd name="connsiteY2" fmla="*/ 345395 h 631121"/>
              <a:gd name="connsiteX3" fmla="*/ 2856312 w 2856312"/>
              <a:gd name="connsiteY3" fmla="*/ 345395 h 631121"/>
              <a:gd name="connsiteX4" fmla="*/ 2856312 w 2856312"/>
              <a:gd name="connsiteY4" fmla="*/ 631121 h 631121"/>
              <a:gd name="connsiteX5" fmla="*/ 0 w 2856312"/>
              <a:gd name="connsiteY5" fmla="*/ 631121 h 631121"/>
              <a:gd name="connsiteX6" fmla="*/ 0 w 2856312"/>
              <a:gd name="connsiteY6" fmla="*/ 345395 h 631121"/>
              <a:gd name="connsiteX7" fmla="*/ 595918 w 2856312"/>
              <a:gd name="connsiteY7" fmla="*/ 345395 h 6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6312" h="631121">
                <a:moveTo>
                  <a:pt x="595918" y="0"/>
                </a:moveTo>
                <a:lnTo>
                  <a:pt x="2212157" y="0"/>
                </a:lnTo>
                <a:lnTo>
                  <a:pt x="2212157" y="345395"/>
                </a:lnTo>
                <a:lnTo>
                  <a:pt x="2856312" y="345395"/>
                </a:lnTo>
                <a:lnTo>
                  <a:pt x="2856312" y="631121"/>
                </a:lnTo>
                <a:lnTo>
                  <a:pt x="0" y="631121"/>
                </a:lnTo>
                <a:lnTo>
                  <a:pt x="0" y="345395"/>
                </a:lnTo>
                <a:lnTo>
                  <a:pt x="595918" y="345395"/>
                </a:lnTo>
                <a:close/>
              </a:path>
            </a:pathLst>
          </a:custGeom>
          <a:solidFill>
            <a:srgbClr val="FFFF6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88982" y="3780605"/>
            <a:ext cx="9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 (p)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1581" y="3404457"/>
            <a:ext cx="1616239" cy="2528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35318" y="3317778"/>
            <a:ext cx="8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SiO</a:t>
            </a:r>
            <a:r>
              <a:rPr kumimoji="0" lang="en-US" altLang="zh-TW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077637" y="2591916"/>
            <a:ext cx="6756916" cy="954871"/>
            <a:chOff x="5077637" y="3617129"/>
            <a:chExt cx="6756916" cy="954871"/>
          </a:xfrm>
        </p:grpSpPr>
        <p:sp>
          <p:nvSpPr>
            <p:cNvPr id="20" name="內容版面配置區 2"/>
            <p:cNvSpPr txBox="1">
              <a:spLocks/>
            </p:cNvSpPr>
            <p:nvPr/>
          </p:nvSpPr>
          <p:spPr>
            <a:xfrm>
              <a:off x="5672053" y="3617129"/>
              <a:ext cx="6162500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latin typeface="Calibri" panose="020F0502020204030204" pitchFamily="34" charset="0"/>
                </a:rPr>
                <a:t>Form a layer of Al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zh-TW" sz="2400" dirty="0">
                  <a:latin typeface="Calibri" panose="020F0502020204030204" pitchFamily="34" charset="0"/>
                </a:rPr>
                <a:t>O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3</a:t>
              </a:r>
              <a:r>
                <a:rPr lang="en-US" altLang="zh-TW" sz="2400" dirty="0">
                  <a:latin typeface="Calibri" panose="020F0502020204030204" pitchFamily="34" charset="0"/>
                </a:rPr>
                <a:t> : (1) thermal evaporate Al. (2) dip into 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nitric acid (HNO</a:t>
              </a:r>
              <a:r>
                <a:rPr lang="en-US" altLang="zh-TW" sz="2400" baseline="-25000" dirty="0" smtClean="0">
                  <a:latin typeface="Calibri" panose="020F0502020204030204" pitchFamily="34" charset="0"/>
                </a:rPr>
                <a:t>3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) to </a:t>
              </a:r>
              <a:r>
                <a:rPr lang="en-US" altLang="zh-TW" sz="2400" dirty="0">
                  <a:latin typeface="Calibri" panose="020F0502020204030204" pitchFamily="34" charset="0"/>
                </a:rPr>
                <a:t>oxidize Al.</a:t>
              </a:r>
              <a:endParaRPr lang="zh-TW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21" name="橢圓 20"/>
            <p:cNvSpPr>
              <a:spLocks noChangeAspect="1"/>
            </p:cNvSpPr>
            <p:nvPr/>
          </p:nvSpPr>
          <p:spPr>
            <a:xfrm>
              <a:off x="5077637" y="3950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428646" y="3084286"/>
            <a:ext cx="2983497" cy="924148"/>
            <a:chOff x="1428643" y="3084286"/>
            <a:chExt cx="2983497" cy="924148"/>
          </a:xfrm>
        </p:grpSpPr>
        <p:grpSp>
          <p:nvGrpSpPr>
            <p:cNvPr id="4" name="群組 3"/>
            <p:cNvGrpSpPr/>
            <p:nvPr/>
          </p:nvGrpSpPr>
          <p:grpSpPr>
            <a:xfrm>
              <a:off x="1428643" y="3084286"/>
              <a:ext cx="2856320" cy="924148"/>
              <a:chOff x="1428643" y="3084286"/>
              <a:chExt cx="2856320" cy="924148"/>
            </a:xfrm>
          </p:grpSpPr>
          <p:sp>
            <p:nvSpPr>
              <p:cNvPr id="30" name="手繪多邊形 29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 flipH="1">
                <a:off x="1428643" y="3084286"/>
                <a:ext cx="591177" cy="924148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4" name="手繪多邊形 33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>
                <a:off x="3637820" y="3084286"/>
                <a:ext cx="647143" cy="924148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3646514" y="3265998"/>
              <a:ext cx="765626" cy="527641"/>
              <a:chOff x="3646514" y="3265998"/>
              <a:chExt cx="765626" cy="527641"/>
            </a:xfrm>
          </p:grpSpPr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3646514" y="3424307"/>
                <a:ext cx="76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Al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TW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39" name="肘形接點 38"/>
              <p:cNvCxnSpPr>
                <a:endCxn id="36" idx="0"/>
              </p:cNvCxnSpPr>
              <p:nvPr/>
            </p:nvCxnSpPr>
            <p:spPr>
              <a:xfrm>
                <a:off x="3700673" y="3265998"/>
                <a:ext cx="328654" cy="15830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群組 28"/>
          <p:cNvGrpSpPr/>
          <p:nvPr/>
        </p:nvGrpSpPr>
        <p:grpSpPr>
          <a:xfrm>
            <a:off x="5077637" y="3685153"/>
            <a:ext cx="6756916" cy="457832"/>
            <a:chOff x="5077637" y="4780595"/>
            <a:chExt cx="6756916" cy="457832"/>
          </a:xfrm>
        </p:grpSpPr>
        <p:sp>
          <p:nvSpPr>
            <p:cNvPr id="42" name="內容版面配置區 2"/>
            <p:cNvSpPr txBox="1">
              <a:spLocks/>
            </p:cNvSpPr>
            <p:nvPr/>
          </p:nvSpPr>
          <p:spPr>
            <a:xfrm>
              <a:off x="5672052" y="4780595"/>
              <a:ext cx="6162501" cy="457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Lift-off PR</a:t>
              </a:r>
              <a:endParaRPr lang="zh-TW" altLang="en-US" sz="4000" dirty="0">
                <a:latin typeface="Calibri" panose="020F0502020204030204" pitchFamily="34" charset="0"/>
              </a:endParaRPr>
            </a:p>
          </p:txBody>
        </p:sp>
        <p:sp>
          <p:nvSpPr>
            <p:cNvPr id="44" name="橢圓 43"/>
            <p:cNvSpPr>
              <a:spLocks noChangeAspect="1"/>
            </p:cNvSpPr>
            <p:nvPr/>
          </p:nvSpPr>
          <p:spPr>
            <a:xfrm>
              <a:off x="5077637" y="4857017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1573140" y="5023957"/>
            <a:ext cx="264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Al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b="1" dirty="0" smtClean="0">
                <a:latin typeface="Calibri" panose="020F0502020204030204" pitchFamily="34" charset="0"/>
              </a:rPr>
              <a:t>O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3</a:t>
            </a:r>
            <a:r>
              <a:rPr lang="zh-TW" altLang="en-US" b="1" baseline="-25000" dirty="0" smtClean="0">
                <a:latin typeface="Calibri" panose="020F0502020204030204" pitchFamily="34" charset="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</a:rPr>
              <a:t>layer: </a:t>
            </a:r>
          </a:p>
          <a:p>
            <a:r>
              <a:rPr lang="en-US" altLang="zh-TW" b="1" dirty="0" smtClean="0">
                <a:latin typeface="Calibri" panose="020F0502020204030204" pitchFamily="34" charset="0"/>
              </a:rPr>
              <a:t>protect Si substrate from </a:t>
            </a:r>
            <a:r>
              <a:rPr lang="en-US" altLang="zh-TW" b="1" dirty="0">
                <a:latin typeface="Calibri" panose="020F0502020204030204" pitchFamily="34" charset="0"/>
              </a:rPr>
              <a:t>being exposed </a:t>
            </a:r>
            <a:r>
              <a:rPr lang="en-US" altLang="zh-TW" b="1" dirty="0" smtClean="0">
                <a:latin typeface="Calibri" panose="020F0502020204030204" pitchFamily="34" charset="0"/>
              </a:rPr>
              <a:t>to air.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428645" y="2692655"/>
            <a:ext cx="2856318" cy="1315779"/>
            <a:chOff x="1428645" y="2692655"/>
            <a:chExt cx="2856318" cy="1315779"/>
          </a:xfrm>
        </p:grpSpPr>
        <p:sp>
          <p:nvSpPr>
            <p:cNvPr id="59" name="矩形 58"/>
            <p:cNvSpPr/>
            <p:nvPr/>
          </p:nvSpPr>
          <p:spPr>
            <a:xfrm>
              <a:off x="2021581" y="2800709"/>
              <a:ext cx="1616239" cy="29009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PR</a:t>
              </a:r>
              <a:endParaRPr kumimoji="0" lang="zh-TW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1428645" y="2692655"/>
              <a:ext cx="2856318" cy="1315779"/>
              <a:chOff x="1428645" y="2692655"/>
              <a:chExt cx="2856318" cy="1315779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021581" y="2692655"/>
                <a:ext cx="1616239" cy="106782"/>
              </a:xfrm>
              <a:prstGeom prst="rect">
                <a:avLst/>
              </a:prstGeom>
              <a:solidFill>
                <a:srgbClr val="A9D18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6" name="手繪多邊形 65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 flipH="1">
                <a:off x="1428645" y="2692655"/>
                <a:ext cx="591177" cy="1315779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手繪多邊形 66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>
                <a:off x="3637820" y="2692655"/>
                <a:ext cx="647143" cy="1315779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021581" y="3084286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223168" y="1148986"/>
            <a:ext cx="0" cy="54067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092" y="144479"/>
            <a:ext cx="10058400" cy="1110560"/>
          </a:xfrm>
        </p:spPr>
        <p:txBody>
          <a:bodyPr/>
          <a:lstStyle/>
          <a:p>
            <a:r>
              <a:rPr lang="en-US" altLang="zh-TW" dirty="0"/>
              <a:t>Device Structure and Fabrication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485828" y="3054975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077637" y="1148986"/>
            <a:ext cx="6756915" cy="595152"/>
            <a:chOff x="5077637" y="5875420"/>
            <a:chExt cx="6756915" cy="595152"/>
          </a:xfrm>
        </p:grpSpPr>
        <p:sp>
          <p:nvSpPr>
            <p:cNvPr id="32" name="內容版面配置區 2"/>
            <p:cNvSpPr txBox="1">
              <a:spLocks/>
            </p:cNvSpPr>
            <p:nvPr/>
          </p:nvSpPr>
          <p:spPr>
            <a:xfrm>
              <a:off x="5672051" y="5875420"/>
              <a:ext cx="6162501" cy="5951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rm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Circle structure patterned by photolithography</a:t>
              </a:r>
              <a:endParaRPr lang="zh-TW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3" name="橢圓 32"/>
            <p:cNvSpPr>
              <a:spLocks noChangeAspect="1"/>
            </p:cNvSpPr>
            <p:nvPr/>
          </p:nvSpPr>
          <p:spPr>
            <a:xfrm>
              <a:off x="5077637" y="6028996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077637" y="1871953"/>
            <a:ext cx="6756915" cy="592343"/>
            <a:chOff x="5077637" y="2507325"/>
            <a:chExt cx="6756915" cy="592343"/>
          </a:xfrm>
        </p:grpSpPr>
        <p:sp>
          <p:nvSpPr>
            <p:cNvPr id="38" name="內容版面配置區 2"/>
            <p:cNvSpPr txBox="1">
              <a:spLocks/>
            </p:cNvSpPr>
            <p:nvPr/>
          </p:nvSpPr>
          <p:spPr>
            <a:xfrm>
              <a:off x="5672051" y="2507325"/>
              <a:ext cx="6162501" cy="5923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400" dirty="0" smtClean="0">
                  <a:latin typeface="Calibri" panose="020F0502020204030204" pitchFamily="34" charset="0"/>
                </a:rPr>
                <a:t>Etch Si substrate by reactive ion etch (RIE)</a:t>
              </a:r>
              <a:endParaRPr lang="en-US" altLang="ja-JP" sz="2400" dirty="0">
                <a:latin typeface="Calibri" panose="020F0502020204030204" pitchFamily="34" charset="0"/>
              </a:endParaRPr>
            </a:p>
          </p:txBody>
        </p:sp>
        <p:sp>
          <p:nvSpPr>
            <p:cNvPr id="40" name="橢圓 39"/>
            <p:cNvSpPr>
              <a:spLocks noChangeAspect="1"/>
            </p:cNvSpPr>
            <p:nvPr/>
          </p:nvSpPr>
          <p:spPr>
            <a:xfrm>
              <a:off x="5077637" y="2660668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手繪多邊形 49"/>
          <p:cNvSpPr/>
          <p:nvPr/>
        </p:nvSpPr>
        <p:spPr>
          <a:xfrm>
            <a:off x="1428647" y="3659887"/>
            <a:ext cx="2856316" cy="631121"/>
          </a:xfrm>
          <a:custGeom>
            <a:avLst/>
            <a:gdLst>
              <a:gd name="connsiteX0" fmla="*/ 595918 w 2856312"/>
              <a:gd name="connsiteY0" fmla="*/ 0 h 631121"/>
              <a:gd name="connsiteX1" fmla="*/ 2212157 w 2856312"/>
              <a:gd name="connsiteY1" fmla="*/ 0 h 631121"/>
              <a:gd name="connsiteX2" fmla="*/ 2212157 w 2856312"/>
              <a:gd name="connsiteY2" fmla="*/ 345395 h 631121"/>
              <a:gd name="connsiteX3" fmla="*/ 2856312 w 2856312"/>
              <a:gd name="connsiteY3" fmla="*/ 345395 h 631121"/>
              <a:gd name="connsiteX4" fmla="*/ 2856312 w 2856312"/>
              <a:gd name="connsiteY4" fmla="*/ 631121 h 631121"/>
              <a:gd name="connsiteX5" fmla="*/ 0 w 2856312"/>
              <a:gd name="connsiteY5" fmla="*/ 631121 h 631121"/>
              <a:gd name="connsiteX6" fmla="*/ 0 w 2856312"/>
              <a:gd name="connsiteY6" fmla="*/ 345395 h 631121"/>
              <a:gd name="connsiteX7" fmla="*/ 595918 w 2856312"/>
              <a:gd name="connsiteY7" fmla="*/ 345395 h 63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6312" h="631121">
                <a:moveTo>
                  <a:pt x="595918" y="0"/>
                </a:moveTo>
                <a:lnTo>
                  <a:pt x="2212157" y="0"/>
                </a:lnTo>
                <a:lnTo>
                  <a:pt x="2212157" y="345395"/>
                </a:lnTo>
                <a:lnTo>
                  <a:pt x="2856312" y="345395"/>
                </a:lnTo>
                <a:lnTo>
                  <a:pt x="2856312" y="631121"/>
                </a:lnTo>
                <a:lnTo>
                  <a:pt x="0" y="631121"/>
                </a:lnTo>
                <a:lnTo>
                  <a:pt x="0" y="345395"/>
                </a:lnTo>
                <a:lnTo>
                  <a:pt x="595918" y="345395"/>
                </a:lnTo>
                <a:close/>
              </a:path>
            </a:pathLst>
          </a:custGeom>
          <a:solidFill>
            <a:srgbClr val="FFFF6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88982" y="3780605"/>
            <a:ext cx="9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 (p)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1581" y="3404457"/>
            <a:ext cx="1616239" cy="2528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35318" y="3317778"/>
            <a:ext cx="8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SiO</a:t>
            </a:r>
            <a:r>
              <a:rPr kumimoji="0" lang="en-US" altLang="zh-TW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077637" y="2591916"/>
            <a:ext cx="6756916" cy="954871"/>
            <a:chOff x="5077637" y="3617129"/>
            <a:chExt cx="6756916" cy="954871"/>
          </a:xfrm>
        </p:grpSpPr>
        <p:sp>
          <p:nvSpPr>
            <p:cNvPr id="20" name="內容版面配置區 2"/>
            <p:cNvSpPr txBox="1">
              <a:spLocks/>
            </p:cNvSpPr>
            <p:nvPr/>
          </p:nvSpPr>
          <p:spPr>
            <a:xfrm>
              <a:off x="5672053" y="3617129"/>
              <a:ext cx="6162500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>
                  <a:latin typeface="Calibri" panose="020F0502020204030204" pitchFamily="34" charset="0"/>
                </a:rPr>
                <a:t>Form a layer of Al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2</a:t>
              </a:r>
              <a:r>
                <a:rPr lang="en-US" altLang="zh-TW" sz="2400" dirty="0">
                  <a:latin typeface="Calibri" panose="020F0502020204030204" pitchFamily="34" charset="0"/>
                </a:rPr>
                <a:t>O</a:t>
              </a:r>
              <a:r>
                <a:rPr lang="en-US" altLang="zh-TW" sz="2400" baseline="-25000" dirty="0">
                  <a:latin typeface="Calibri" panose="020F0502020204030204" pitchFamily="34" charset="0"/>
                </a:rPr>
                <a:t>3</a:t>
              </a:r>
              <a:r>
                <a:rPr lang="en-US" altLang="zh-TW" sz="2400" dirty="0">
                  <a:latin typeface="Calibri" panose="020F0502020204030204" pitchFamily="34" charset="0"/>
                </a:rPr>
                <a:t> : (1) thermal evaporate Al. (2) dip into nitric acid (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HNO</a:t>
              </a:r>
              <a:r>
                <a:rPr lang="en-US" altLang="zh-TW" sz="2400" baseline="-25000" dirty="0" smtClean="0">
                  <a:latin typeface="Calibri" panose="020F0502020204030204" pitchFamily="34" charset="0"/>
                </a:rPr>
                <a:t>3</a:t>
              </a:r>
              <a:r>
                <a:rPr lang="en-US" altLang="zh-TW" sz="2400" dirty="0" smtClean="0">
                  <a:latin typeface="Calibri" panose="020F0502020204030204" pitchFamily="34" charset="0"/>
                </a:rPr>
                <a:t>) </a:t>
              </a:r>
              <a:r>
                <a:rPr lang="en-US" altLang="zh-TW" sz="2400" dirty="0">
                  <a:latin typeface="Calibri" panose="020F0502020204030204" pitchFamily="34" charset="0"/>
                </a:rPr>
                <a:t>to oxidize Al.</a:t>
              </a:r>
              <a:endParaRPr lang="zh-TW" altLang="en-US" sz="3200" dirty="0">
                <a:latin typeface="Calibri" panose="020F0502020204030204" pitchFamily="34" charset="0"/>
              </a:endParaRPr>
            </a:p>
          </p:txBody>
        </p:sp>
        <p:sp>
          <p:nvSpPr>
            <p:cNvPr id="21" name="橢圓 20"/>
            <p:cNvSpPr>
              <a:spLocks noChangeAspect="1"/>
            </p:cNvSpPr>
            <p:nvPr/>
          </p:nvSpPr>
          <p:spPr>
            <a:xfrm>
              <a:off x="5077637" y="3950564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428646" y="3084286"/>
            <a:ext cx="2983497" cy="924148"/>
            <a:chOff x="1428643" y="3084286"/>
            <a:chExt cx="2983497" cy="924148"/>
          </a:xfrm>
        </p:grpSpPr>
        <p:grpSp>
          <p:nvGrpSpPr>
            <p:cNvPr id="4" name="群組 3"/>
            <p:cNvGrpSpPr/>
            <p:nvPr/>
          </p:nvGrpSpPr>
          <p:grpSpPr>
            <a:xfrm>
              <a:off x="1428643" y="3084286"/>
              <a:ext cx="2856320" cy="924148"/>
              <a:chOff x="1428643" y="3084286"/>
              <a:chExt cx="2856320" cy="924148"/>
            </a:xfrm>
          </p:grpSpPr>
          <p:sp>
            <p:nvSpPr>
              <p:cNvPr id="30" name="手繪多邊形 29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 flipH="1">
                <a:off x="1428643" y="3084286"/>
                <a:ext cx="591177" cy="924148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4" name="手繪多邊形 33">
                <a:extLst>
                  <a:ext uri="{FF2B5EF4-FFF2-40B4-BE49-F238E27FC236}">
                    <a16:creationId xmlns:a16="http://schemas.microsoft.com/office/drawing/2014/main" id="{EDEBA667-FAF2-4F50-B44E-B93607AD7854}"/>
                  </a:ext>
                </a:extLst>
              </p:cNvPr>
              <p:cNvSpPr/>
              <p:nvPr/>
            </p:nvSpPr>
            <p:spPr>
              <a:xfrm>
                <a:off x="3637820" y="3084286"/>
                <a:ext cx="647143" cy="924148"/>
              </a:xfrm>
              <a:custGeom>
                <a:avLst/>
                <a:gdLst>
                  <a:gd name="connsiteX0" fmla="*/ 0 w 784586"/>
                  <a:gd name="connsiteY0" fmla="*/ 0 h 1091369"/>
                  <a:gd name="connsiteX1" fmla="*/ 135566 w 784586"/>
                  <a:gd name="connsiteY1" fmla="*/ 0 h 1091369"/>
                  <a:gd name="connsiteX2" fmla="*/ 135566 w 784586"/>
                  <a:gd name="connsiteY2" fmla="*/ 962235 h 1091369"/>
                  <a:gd name="connsiteX3" fmla="*/ 784586 w 784586"/>
                  <a:gd name="connsiteY3" fmla="*/ 962235 h 1091369"/>
                  <a:gd name="connsiteX4" fmla="*/ 784586 w 784586"/>
                  <a:gd name="connsiteY4" fmla="*/ 1091369 h 1091369"/>
                  <a:gd name="connsiteX5" fmla="*/ 135566 w 784586"/>
                  <a:gd name="connsiteY5" fmla="*/ 1091369 h 1091369"/>
                  <a:gd name="connsiteX6" fmla="*/ 2135 w 784586"/>
                  <a:gd name="connsiteY6" fmla="*/ 1091369 h 1091369"/>
                  <a:gd name="connsiteX7" fmla="*/ 0 w 784586"/>
                  <a:gd name="connsiteY7" fmla="*/ 1091369 h 109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86" h="1091369">
                    <a:moveTo>
                      <a:pt x="0" y="0"/>
                    </a:moveTo>
                    <a:lnTo>
                      <a:pt x="135566" y="0"/>
                    </a:lnTo>
                    <a:lnTo>
                      <a:pt x="135566" y="962235"/>
                    </a:lnTo>
                    <a:lnTo>
                      <a:pt x="784586" y="962235"/>
                    </a:lnTo>
                    <a:lnTo>
                      <a:pt x="784586" y="1091369"/>
                    </a:lnTo>
                    <a:lnTo>
                      <a:pt x="135566" y="1091369"/>
                    </a:lnTo>
                    <a:lnTo>
                      <a:pt x="2135" y="1091369"/>
                    </a:lnTo>
                    <a:lnTo>
                      <a:pt x="0" y="1091369"/>
                    </a:lnTo>
                    <a:close/>
                  </a:path>
                </a:pathLst>
              </a:custGeom>
              <a:solidFill>
                <a:srgbClr val="A9D18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914292">
                  <a:defRPr/>
                </a:pPr>
                <a:endParaRPr lang="zh-TW" altLang="en-US" sz="1400" b="1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3646514" y="3265998"/>
              <a:ext cx="765626" cy="527641"/>
              <a:chOff x="3646514" y="3265998"/>
              <a:chExt cx="765626" cy="527641"/>
            </a:xfrm>
          </p:grpSpPr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3646514" y="3424307"/>
                <a:ext cx="76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Al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</a:t>
                </a:r>
                <a:r>
                  <a:rPr lang="en-US" altLang="zh-TW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TW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39" name="肘形接點 38"/>
              <p:cNvCxnSpPr>
                <a:endCxn id="36" idx="0"/>
              </p:cNvCxnSpPr>
              <p:nvPr/>
            </p:nvCxnSpPr>
            <p:spPr>
              <a:xfrm>
                <a:off x="3700673" y="3265998"/>
                <a:ext cx="328654" cy="15830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群組 28"/>
          <p:cNvGrpSpPr/>
          <p:nvPr/>
        </p:nvGrpSpPr>
        <p:grpSpPr>
          <a:xfrm>
            <a:off x="5077637" y="3685153"/>
            <a:ext cx="6756916" cy="457832"/>
            <a:chOff x="5077637" y="4780595"/>
            <a:chExt cx="6756916" cy="457832"/>
          </a:xfrm>
        </p:grpSpPr>
        <p:sp>
          <p:nvSpPr>
            <p:cNvPr id="42" name="內容版面配置區 2"/>
            <p:cNvSpPr txBox="1">
              <a:spLocks/>
            </p:cNvSpPr>
            <p:nvPr/>
          </p:nvSpPr>
          <p:spPr>
            <a:xfrm>
              <a:off x="5672052" y="4780595"/>
              <a:ext cx="6162501" cy="457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Lift-off PR</a:t>
              </a:r>
              <a:endParaRPr lang="zh-TW" altLang="en-US" sz="4000" dirty="0">
                <a:latin typeface="Calibri" panose="020F0502020204030204" pitchFamily="34" charset="0"/>
              </a:endParaRPr>
            </a:p>
          </p:txBody>
        </p:sp>
        <p:sp>
          <p:nvSpPr>
            <p:cNvPr id="44" name="橢圓 43"/>
            <p:cNvSpPr>
              <a:spLocks noChangeAspect="1"/>
            </p:cNvSpPr>
            <p:nvPr/>
          </p:nvSpPr>
          <p:spPr>
            <a:xfrm>
              <a:off x="5077637" y="4857017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428644" y="4264540"/>
            <a:ext cx="2856319" cy="369332"/>
            <a:chOff x="1428644" y="4264540"/>
            <a:chExt cx="2856319" cy="369332"/>
          </a:xfrm>
        </p:grpSpPr>
        <p:sp>
          <p:nvSpPr>
            <p:cNvPr id="46" name="矩形 45"/>
            <p:cNvSpPr/>
            <p:nvPr/>
          </p:nvSpPr>
          <p:spPr>
            <a:xfrm>
              <a:off x="1428644" y="4293851"/>
              <a:ext cx="2856319" cy="317626"/>
            </a:xfrm>
            <a:prstGeom prst="rect">
              <a:avLst/>
            </a:prstGeom>
            <a:solidFill>
              <a:srgbClr val="DBDBD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485828" y="4264540"/>
              <a:ext cx="64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582648" y="2347440"/>
            <a:ext cx="510488" cy="728630"/>
            <a:chOff x="2651197" y="1897183"/>
            <a:chExt cx="510488" cy="728630"/>
          </a:xfrm>
        </p:grpSpPr>
        <p:sp>
          <p:nvSpPr>
            <p:cNvPr id="49" name="橢圓 48"/>
            <p:cNvSpPr>
              <a:spLocks noChangeAspect="1"/>
            </p:cNvSpPr>
            <p:nvPr/>
          </p:nvSpPr>
          <p:spPr>
            <a:xfrm>
              <a:off x="2862975" y="2277506"/>
              <a:ext cx="78986" cy="6406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651197" y="1897183"/>
              <a:ext cx="510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/>
              <a:r>
                <a:rPr lang="en-US" altLang="zh-TW" b="1" kern="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V</a:t>
              </a:r>
              <a:r>
                <a:rPr lang="en-US" altLang="zh-TW" b="1" kern="0" baseline="-250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G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2906441" y="2337813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3" name="群組 52"/>
          <p:cNvGrpSpPr/>
          <p:nvPr/>
        </p:nvGrpSpPr>
        <p:grpSpPr>
          <a:xfrm>
            <a:off x="2644443" y="4611614"/>
            <a:ext cx="370513" cy="274386"/>
            <a:chOff x="2690110" y="4487225"/>
            <a:chExt cx="370513" cy="274386"/>
          </a:xfrm>
        </p:grpSpPr>
        <p:cxnSp>
          <p:nvCxnSpPr>
            <p:cNvPr id="54" name="直線接點 53"/>
            <p:cNvCxnSpPr/>
            <p:nvPr/>
          </p:nvCxnSpPr>
          <p:spPr>
            <a:xfrm flipV="1">
              <a:off x="2690110" y="4648662"/>
              <a:ext cx="3705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5" name="直線接點 54"/>
            <p:cNvCxnSpPr/>
            <p:nvPr/>
          </p:nvCxnSpPr>
          <p:spPr>
            <a:xfrm flipV="1">
              <a:off x="2758538" y="4701939"/>
              <a:ext cx="25472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6" name="直線接點 55"/>
            <p:cNvCxnSpPr/>
            <p:nvPr/>
          </p:nvCxnSpPr>
          <p:spPr>
            <a:xfrm flipV="1">
              <a:off x="2815608" y="4761611"/>
              <a:ext cx="1389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7" name="直線接點 56"/>
            <p:cNvCxnSpPr/>
            <p:nvPr/>
          </p:nvCxnSpPr>
          <p:spPr>
            <a:xfrm>
              <a:off x="2885902" y="4487225"/>
              <a:ext cx="0" cy="1620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8" name="文字方塊 57"/>
          <p:cNvSpPr txBox="1"/>
          <p:nvPr/>
        </p:nvSpPr>
        <p:spPr>
          <a:xfrm>
            <a:off x="1573140" y="5023957"/>
            <a:ext cx="264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Al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b="1" dirty="0" smtClean="0">
                <a:latin typeface="Calibri" panose="020F0502020204030204" pitchFamily="34" charset="0"/>
              </a:rPr>
              <a:t>O</a:t>
            </a:r>
            <a:r>
              <a:rPr lang="en-US" altLang="zh-TW" b="1" baseline="-25000" dirty="0" smtClean="0">
                <a:latin typeface="Calibri" panose="020F0502020204030204" pitchFamily="34" charset="0"/>
              </a:rPr>
              <a:t>3</a:t>
            </a:r>
            <a:r>
              <a:rPr lang="zh-TW" altLang="en-US" b="1" baseline="-25000" dirty="0" smtClean="0">
                <a:latin typeface="Calibri" panose="020F0502020204030204" pitchFamily="34" charset="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</a:rPr>
              <a:t>layer: </a:t>
            </a:r>
          </a:p>
          <a:p>
            <a:r>
              <a:rPr lang="en-US" altLang="zh-TW" b="1" dirty="0" smtClean="0">
                <a:latin typeface="Calibri" panose="020F0502020204030204" pitchFamily="34" charset="0"/>
              </a:rPr>
              <a:t>protect Si substrate from being exposed to air.</a:t>
            </a:r>
            <a:endParaRPr lang="zh-TW" altLang="en-US" b="1" dirty="0">
              <a:latin typeface="Calibri" panose="020F0502020204030204" pitchFamily="34" charset="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5077637" y="4278066"/>
            <a:ext cx="6756916" cy="954871"/>
            <a:chOff x="5077637" y="4780594"/>
            <a:chExt cx="6756916" cy="954871"/>
          </a:xfrm>
        </p:grpSpPr>
        <p:sp>
          <p:nvSpPr>
            <p:cNvPr id="69" name="內容版面配置區 2"/>
            <p:cNvSpPr txBox="1">
              <a:spLocks/>
            </p:cNvSpPr>
            <p:nvPr/>
          </p:nvSpPr>
          <p:spPr>
            <a:xfrm>
              <a:off x="5672052" y="4780594"/>
              <a:ext cx="6162501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removed backside native oxide by buffer oxide etchant (BOE)</a:t>
              </a:r>
              <a:endParaRPr lang="zh-TW" altLang="en-US" sz="4000" dirty="0">
                <a:latin typeface="Calibri" panose="020F0502020204030204" pitchFamily="34" charset="0"/>
              </a:endParaRPr>
            </a:p>
          </p:txBody>
        </p:sp>
        <p:sp>
          <p:nvSpPr>
            <p:cNvPr id="70" name="橢圓 69"/>
            <p:cNvSpPr>
              <a:spLocks noChangeAspect="1"/>
            </p:cNvSpPr>
            <p:nvPr/>
          </p:nvSpPr>
          <p:spPr>
            <a:xfrm>
              <a:off x="5077637" y="5114029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5077637" y="5373238"/>
            <a:ext cx="6756916" cy="954871"/>
            <a:chOff x="5077637" y="4780594"/>
            <a:chExt cx="6756916" cy="954871"/>
          </a:xfrm>
        </p:grpSpPr>
        <p:sp>
          <p:nvSpPr>
            <p:cNvPr id="72" name="內容版面配置區 2"/>
            <p:cNvSpPr txBox="1">
              <a:spLocks/>
            </p:cNvSpPr>
            <p:nvPr/>
          </p:nvSpPr>
          <p:spPr>
            <a:xfrm>
              <a:off x="5672052" y="4780594"/>
              <a:ext cx="6162501" cy="9548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91438" indent="-91438" algn="l" defTabSz="914377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4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  <a:lvl2pPr marL="384038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2pPr>
              <a:lvl3pPr marL="566914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3pPr>
              <a:lvl4pPr marL="749789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4pPr>
              <a:lvl5pPr marL="932665" indent="-182875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4"/>
                </a:buClr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5pPr>
              <a:lvl6pPr marL="109997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6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63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58" indent="-228594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dirty="0" smtClean="0">
                  <a:latin typeface="Calibri" panose="020F0502020204030204" pitchFamily="34" charset="0"/>
                </a:rPr>
                <a:t>200nm Al formed as back electrode by thermal evaporation</a:t>
              </a:r>
              <a:endParaRPr lang="zh-TW" altLang="en-US" sz="4000" dirty="0">
                <a:latin typeface="Calibri" panose="020F0502020204030204" pitchFamily="34" charset="0"/>
              </a:endParaRPr>
            </a:p>
          </p:txBody>
        </p:sp>
        <p:sp>
          <p:nvSpPr>
            <p:cNvPr id="73" name="橢圓 72"/>
            <p:cNvSpPr>
              <a:spLocks noChangeAspect="1"/>
            </p:cNvSpPr>
            <p:nvPr/>
          </p:nvSpPr>
          <p:spPr>
            <a:xfrm>
              <a:off x="5077637" y="5114029"/>
              <a:ext cx="288000" cy="2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Metal-Insulator-Semiconductor (MIS) Tunnel Diode (TD)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alibri" panose="020F0502020204030204" pitchFamily="34" charset="0"/>
              </a:rPr>
              <a:t> Memory Properties of MIS-TD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Device Structure and Fabrication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Results and Discussion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854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Introduction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Metal-Insulator-Semiconductor (MIS) Tunnel Diode (TD)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Memory Properties of MIS-TD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Device Structure and Fabrication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Results and Discussion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1671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I-V </a:t>
            </a:r>
            <a:r>
              <a:rPr lang="en-US" altLang="zh-TW" dirty="0" smtClean="0"/>
              <a:t>Curves: After Reset Stress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201443" y="1494627"/>
            <a:ext cx="2320428" cy="1959561"/>
            <a:chOff x="1456780" y="1652126"/>
            <a:chExt cx="3399027" cy="2654557"/>
          </a:xfrm>
        </p:grpSpPr>
        <p:grpSp>
          <p:nvGrpSpPr>
            <p:cNvPr id="6" name="群組 5"/>
            <p:cNvGrpSpPr/>
            <p:nvPr/>
          </p:nvGrpSpPr>
          <p:grpSpPr>
            <a:xfrm>
              <a:off x="1456780" y="2413808"/>
              <a:ext cx="3399027" cy="1699538"/>
              <a:chOff x="1428644" y="2992793"/>
              <a:chExt cx="3399027" cy="16995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021581" y="3084286"/>
                <a:ext cx="1616239" cy="317627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2428012" y="2992793"/>
                <a:ext cx="781657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388982" y="3780605"/>
                <a:ext cx="94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364341" y="3277041"/>
                <a:ext cx="946870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1428646" y="3084286"/>
                <a:ext cx="3399025" cy="924148"/>
                <a:chOff x="1428643" y="3084286"/>
                <a:chExt cx="3399025" cy="924148"/>
              </a:xfrm>
            </p:grpSpPr>
            <p:grpSp>
              <p:nvGrpSpPr>
                <p:cNvPr id="26" name="群組 25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30" name="手繪多邊形 29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1" name="手繪多邊形 30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3646514" y="3265998"/>
                  <a:ext cx="1181154" cy="658632"/>
                  <a:chOff x="3646514" y="3265998"/>
                  <a:chExt cx="1181154" cy="658632"/>
                </a:xfrm>
              </p:grpSpPr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514" y="3424307"/>
                    <a:ext cx="1181154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29" name="肘形接點 28"/>
                  <p:cNvCxnSpPr>
                    <a:endCxn id="28" idx="0"/>
                  </p:cNvCxnSpPr>
                  <p:nvPr/>
                </p:nvCxnSpPr>
                <p:spPr>
                  <a:xfrm>
                    <a:off x="3700673" y="3265998"/>
                    <a:ext cx="536419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群組 22"/>
              <p:cNvGrpSpPr/>
              <p:nvPr/>
            </p:nvGrpSpPr>
            <p:grpSpPr>
              <a:xfrm>
                <a:off x="1428644" y="4192008"/>
                <a:ext cx="2856319" cy="500323"/>
                <a:chOff x="1428644" y="4192008"/>
                <a:chExt cx="2856319" cy="50032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2477491" y="4192008"/>
                  <a:ext cx="723842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7" name="群組 6"/>
            <p:cNvGrpSpPr/>
            <p:nvPr/>
          </p:nvGrpSpPr>
          <p:grpSpPr>
            <a:xfrm>
              <a:off x="1748205" y="1652126"/>
              <a:ext cx="2130575" cy="858579"/>
              <a:chOff x="1731319" y="1694159"/>
              <a:chExt cx="2130575" cy="858579"/>
            </a:xfrm>
          </p:grpSpPr>
          <p:sp>
            <p:nvSpPr>
              <p:cNvPr id="13" name="橢圓 12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1731319" y="1694159"/>
                <a:ext cx="2130575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 smtClean="0">
                    <a:solidFill>
                      <a:srgbClr val="0070C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Reset: V</a:t>
                </a:r>
                <a:r>
                  <a:rPr lang="en-US" altLang="zh-TW" b="1" kern="0" baseline="-25000" dirty="0" smtClean="0">
                    <a:solidFill>
                      <a:srgbClr val="0070C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b="1" kern="0" dirty="0" smtClean="0">
                    <a:solidFill>
                      <a:srgbClr val="0070C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&lt;0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" name="群組 7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9" name="直線接點 8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直線接點 9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線接點 10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2" name="群組 61"/>
          <p:cNvGrpSpPr/>
          <p:nvPr/>
        </p:nvGrpSpPr>
        <p:grpSpPr>
          <a:xfrm>
            <a:off x="881015" y="1494627"/>
            <a:ext cx="1949935" cy="1959561"/>
            <a:chOff x="881015" y="1494627"/>
            <a:chExt cx="1949935" cy="1959561"/>
          </a:xfrm>
        </p:grpSpPr>
        <p:sp>
          <p:nvSpPr>
            <p:cNvPr id="61" name="矩形 60"/>
            <p:cNvSpPr/>
            <p:nvPr/>
          </p:nvSpPr>
          <p:spPr>
            <a:xfrm>
              <a:off x="881015" y="2547452"/>
              <a:ext cx="1949935" cy="466849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881015" y="1494627"/>
              <a:ext cx="1949935" cy="1959561"/>
              <a:chOff x="1456780" y="1652126"/>
              <a:chExt cx="2856319" cy="2654557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456780" y="2413808"/>
                <a:ext cx="2856319" cy="1699538"/>
                <a:chOff x="1428644" y="2992793"/>
                <a:chExt cx="2856319" cy="1699538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021581" y="3084286"/>
                  <a:ext cx="1616239" cy="317627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428012" y="2992793"/>
                  <a:ext cx="781657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428644" y="3404457"/>
                  <a:ext cx="2856319" cy="25288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0" name="文字方塊 49"/>
                <p:cNvSpPr txBox="1"/>
                <p:nvPr/>
              </p:nvSpPr>
              <p:spPr>
                <a:xfrm>
                  <a:off x="2364341" y="3277041"/>
                  <a:ext cx="946870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52" name="群組 51"/>
                <p:cNvGrpSpPr/>
                <p:nvPr/>
              </p:nvGrpSpPr>
              <p:grpSpPr>
                <a:xfrm>
                  <a:off x="1428644" y="4192008"/>
                  <a:ext cx="2856319" cy="500323"/>
                  <a:chOff x="1428644" y="4192008"/>
                  <a:chExt cx="2856319" cy="500323"/>
                </a:xfrm>
              </p:grpSpPr>
              <p:sp>
                <p:nvSpPr>
                  <p:cNvPr id="53" name="矩形 52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2477491" y="4192008"/>
                    <a:ext cx="723842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36" name="群組 35"/>
              <p:cNvGrpSpPr/>
              <p:nvPr/>
            </p:nvGrpSpPr>
            <p:grpSpPr>
              <a:xfrm>
                <a:off x="1748205" y="1652126"/>
                <a:ext cx="2130575" cy="858579"/>
                <a:chOff x="1731319" y="1694159"/>
                <a:chExt cx="2130575" cy="858579"/>
              </a:xfrm>
            </p:grpSpPr>
            <p:sp>
              <p:nvSpPr>
                <p:cNvPr id="42" name="橢圓 41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1731319" y="1694159"/>
                  <a:ext cx="2130575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 smtClean="0">
                      <a:solidFill>
                        <a:srgbClr val="0070C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Reset: V</a:t>
                  </a:r>
                  <a:r>
                    <a:rPr lang="en-US" altLang="zh-TW" b="1" kern="0" baseline="-25000" dirty="0" smtClean="0">
                      <a:solidFill>
                        <a:srgbClr val="0070C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r>
                    <a:rPr lang="en-US" altLang="zh-TW" b="1" kern="0" dirty="0" smtClean="0">
                      <a:solidFill>
                        <a:srgbClr val="0070C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&lt;0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直線接點 43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7" name="群組 36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" name="直線接點 38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" name="直線接點 39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aphicFrame>
        <p:nvGraphicFramePr>
          <p:cNvPr id="63" name="物件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60288"/>
              </p:ext>
            </p:extLst>
          </p:nvPr>
        </p:nvGraphicFramePr>
        <p:xfrm>
          <a:off x="5460256" y="1158828"/>
          <a:ext cx="6403804" cy="457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Graph" r:id="rId4" imgW="4008960" imgH="2865600" progId="Origin50.Graph">
                  <p:embed/>
                </p:oleObj>
              </mc:Choice>
              <mc:Fallback>
                <p:oleObj name="Graph" r:id="rId4" imgW="4008960" imgH="2865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0256" y="1158828"/>
                        <a:ext cx="6403804" cy="4577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67620" y="4094125"/>
            <a:ext cx="469263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</a:rPr>
              <a:t>Apply </a:t>
            </a:r>
            <a:r>
              <a:rPr lang="en-US" altLang="zh-TW" sz="2000" u="sng" dirty="0">
                <a:latin typeface="Calibri" panose="020F0502020204030204" pitchFamily="34" charset="0"/>
              </a:rPr>
              <a:t>-1.5V for 120s and then -1.75V for 20s</a:t>
            </a:r>
            <a:r>
              <a:rPr lang="en-US" altLang="zh-TW" sz="2000" dirty="0">
                <a:latin typeface="Calibri" panose="020F0502020204030204" pitchFamily="34" charset="0"/>
              </a:rPr>
              <a:t> to </a:t>
            </a:r>
            <a:r>
              <a:rPr lang="en-US" altLang="zh-TW" sz="2000" dirty="0" smtClean="0">
                <a:latin typeface="Calibri" panose="020F0502020204030204" pitchFamily="34" charset="0"/>
              </a:rPr>
              <a:t>gate </a:t>
            </a:r>
            <a:r>
              <a:rPr lang="en-US" altLang="zh-TW" sz="2000" dirty="0">
                <a:latin typeface="Calibri" panose="020F0502020204030204" pitchFamily="34" charset="0"/>
              </a:rPr>
              <a:t>as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“Reset” stress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</a:rPr>
              <a:t>Measure I-V from </a:t>
            </a:r>
            <a:r>
              <a:rPr lang="en-US" altLang="zh-TW" sz="2000" b="1" dirty="0">
                <a:latin typeface="Calibri" panose="020F0502020204030204" pitchFamily="34" charset="0"/>
              </a:rPr>
              <a:t>-</a:t>
            </a:r>
            <a:r>
              <a:rPr lang="en-US" altLang="zh-TW" sz="2000" b="1" dirty="0" smtClean="0">
                <a:latin typeface="Calibri" panose="020F0502020204030204" pitchFamily="34" charset="0"/>
              </a:rPr>
              <a:t>0.5V~0.5V </a:t>
            </a:r>
            <a:r>
              <a:rPr lang="en-US" altLang="zh-TW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(solid symbol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I-V </a:t>
            </a:r>
            <a:r>
              <a:rPr lang="en-US" altLang="zh-TW" dirty="0" smtClean="0"/>
              <a:t>Curves: </a:t>
            </a:r>
            <a:r>
              <a:rPr lang="en-US" altLang="zh-TW" dirty="0"/>
              <a:t>After S</a:t>
            </a:r>
            <a:r>
              <a:rPr lang="en-US" altLang="zh-TW" dirty="0" smtClean="0"/>
              <a:t>et </a:t>
            </a:r>
            <a:r>
              <a:rPr lang="en-US" altLang="zh-TW" dirty="0"/>
              <a:t>Stress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45000"/>
              </p:ext>
            </p:extLst>
          </p:nvPr>
        </p:nvGraphicFramePr>
        <p:xfrm>
          <a:off x="5452585" y="1163914"/>
          <a:ext cx="6407692" cy="458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Graph" r:id="rId4" imgW="4008960" imgH="2865600" progId="Origin50.Graph">
                  <p:embed/>
                </p:oleObj>
              </mc:Choice>
              <mc:Fallback>
                <p:oleObj name="Graph" r:id="rId4" imgW="4008960" imgH="2865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2585" y="1163914"/>
                        <a:ext cx="6407692" cy="458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群組 34"/>
          <p:cNvGrpSpPr/>
          <p:nvPr/>
        </p:nvGrpSpPr>
        <p:grpSpPr>
          <a:xfrm>
            <a:off x="3201443" y="1494627"/>
            <a:ext cx="2320428" cy="1959561"/>
            <a:chOff x="1456780" y="1652126"/>
            <a:chExt cx="3399027" cy="2654557"/>
          </a:xfrm>
        </p:grpSpPr>
        <p:grpSp>
          <p:nvGrpSpPr>
            <p:cNvPr id="36" name="群組 35"/>
            <p:cNvGrpSpPr/>
            <p:nvPr/>
          </p:nvGrpSpPr>
          <p:grpSpPr>
            <a:xfrm>
              <a:off x="1456780" y="2413808"/>
              <a:ext cx="3399027" cy="1699538"/>
              <a:chOff x="1428644" y="2992793"/>
              <a:chExt cx="3399027" cy="169953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021581" y="3084286"/>
                <a:ext cx="1616239" cy="317627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2428012" y="2992793"/>
                <a:ext cx="781657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388982" y="3780605"/>
                <a:ext cx="94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364341" y="3277041"/>
                <a:ext cx="946870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52" name="群組 51"/>
              <p:cNvGrpSpPr/>
              <p:nvPr/>
            </p:nvGrpSpPr>
            <p:grpSpPr>
              <a:xfrm>
                <a:off x="1428646" y="3084286"/>
                <a:ext cx="3399025" cy="924148"/>
                <a:chOff x="1428643" y="3084286"/>
                <a:chExt cx="3399025" cy="924148"/>
              </a:xfrm>
            </p:grpSpPr>
            <p:grpSp>
              <p:nvGrpSpPr>
                <p:cNvPr id="56" name="群組 55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60" name="手繪多邊形 59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1" name="手繪多邊形 60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57" name="群組 56"/>
                <p:cNvGrpSpPr/>
                <p:nvPr/>
              </p:nvGrpSpPr>
              <p:grpSpPr>
                <a:xfrm>
                  <a:off x="3646514" y="3265998"/>
                  <a:ext cx="1181154" cy="658632"/>
                  <a:chOff x="3646514" y="3265998"/>
                  <a:chExt cx="1181154" cy="658632"/>
                </a:xfrm>
              </p:grpSpPr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514" y="3424307"/>
                    <a:ext cx="1181154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59" name="肘形接點 58"/>
                  <p:cNvCxnSpPr>
                    <a:endCxn id="58" idx="0"/>
                  </p:cNvCxnSpPr>
                  <p:nvPr/>
                </p:nvCxnSpPr>
                <p:spPr>
                  <a:xfrm>
                    <a:off x="3700673" y="3265998"/>
                    <a:ext cx="536419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群組 52"/>
              <p:cNvGrpSpPr/>
              <p:nvPr/>
            </p:nvGrpSpPr>
            <p:grpSpPr>
              <a:xfrm>
                <a:off x="1428644" y="4192008"/>
                <a:ext cx="2856319" cy="500323"/>
                <a:chOff x="1428644" y="4192008"/>
                <a:chExt cx="2856319" cy="500323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477491" y="4192008"/>
                  <a:ext cx="723842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1748205" y="1652126"/>
              <a:ext cx="2130575" cy="858579"/>
              <a:chOff x="1731319" y="1694159"/>
              <a:chExt cx="2130575" cy="858579"/>
            </a:xfrm>
          </p:grpSpPr>
          <p:sp>
            <p:nvSpPr>
              <p:cNvPr id="43" name="橢圓 42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731319" y="1694159"/>
                <a:ext cx="2130575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Set: V</a:t>
                </a:r>
                <a:r>
                  <a:rPr lang="en-US" altLang="zh-TW" b="1" kern="0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b="1" kern="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&gt;0</a:t>
                </a:r>
                <a:endParaRPr lang="zh-TW" altLang="en-US" b="1" kern="0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" name="群組 37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39" name="直線接點 38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直線接點 39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直線接點 41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2" name="群組 61"/>
          <p:cNvGrpSpPr/>
          <p:nvPr/>
        </p:nvGrpSpPr>
        <p:grpSpPr>
          <a:xfrm>
            <a:off x="881015" y="1494627"/>
            <a:ext cx="1949935" cy="1959561"/>
            <a:chOff x="881015" y="1494627"/>
            <a:chExt cx="1949935" cy="1959561"/>
          </a:xfrm>
        </p:grpSpPr>
        <p:sp>
          <p:nvSpPr>
            <p:cNvPr id="63" name="矩形 62"/>
            <p:cNvSpPr/>
            <p:nvPr/>
          </p:nvSpPr>
          <p:spPr>
            <a:xfrm>
              <a:off x="881015" y="2547452"/>
              <a:ext cx="1949935" cy="466849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881015" y="1494627"/>
              <a:ext cx="1949935" cy="1959561"/>
              <a:chOff x="1456780" y="1652126"/>
              <a:chExt cx="2856319" cy="2654557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456780" y="2413808"/>
                <a:ext cx="2856319" cy="1699538"/>
                <a:chOff x="1428644" y="2992793"/>
                <a:chExt cx="2856319" cy="169953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2021581" y="3084286"/>
                  <a:ext cx="1616239" cy="317627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2428012" y="2992793"/>
                  <a:ext cx="781657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文字方塊 76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428644" y="3404457"/>
                  <a:ext cx="2856319" cy="25288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2364341" y="3277041"/>
                  <a:ext cx="946870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80" name="群組 79"/>
                <p:cNvGrpSpPr/>
                <p:nvPr/>
              </p:nvGrpSpPr>
              <p:grpSpPr>
                <a:xfrm>
                  <a:off x="1428644" y="4192008"/>
                  <a:ext cx="2856319" cy="500323"/>
                  <a:chOff x="1428644" y="4192008"/>
                  <a:chExt cx="2856319" cy="500323"/>
                </a:xfrm>
              </p:grpSpPr>
              <p:sp>
                <p:nvSpPr>
                  <p:cNvPr id="81" name="矩形 80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82" name="文字方塊 81"/>
                  <p:cNvSpPr txBox="1"/>
                  <p:nvPr/>
                </p:nvSpPr>
                <p:spPr>
                  <a:xfrm>
                    <a:off x="2477491" y="4192008"/>
                    <a:ext cx="723842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66" name="群組 65"/>
              <p:cNvGrpSpPr/>
              <p:nvPr/>
            </p:nvGrpSpPr>
            <p:grpSpPr>
              <a:xfrm>
                <a:off x="1748205" y="1652126"/>
                <a:ext cx="2130575" cy="858579"/>
                <a:chOff x="1731319" y="1694159"/>
                <a:chExt cx="2130575" cy="858579"/>
              </a:xfrm>
            </p:grpSpPr>
            <p:sp>
              <p:nvSpPr>
                <p:cNvPr id="72" name="橢圓 71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1731319" y="1694159"/>
                  <a:ext cx="2130575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>
                      <a:solidFill>
                        <a:srgbClr val="C0000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Set: V</a:t>
                  </a:r>
                  <a:r>
                    <a:rPr lang="en-US" altLang="zh-TW" b="1" kern="0" baseline="-25000" dirty="0">
                      <a:solidFill>
                        <a:srgbClr val="C0000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r>
                    <a:rPr lang="en-US" altLang="zh-TW" b="1" kern="0" dirty="0">
                      <a:solidFill>
                        <a:srgbClr val="C00000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&gt;0</a:t>
                  </a:r>
                  <a:endParaRPr lang="zh-TW" altLang="en-US" b="1" kern="0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直線接點 73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7" name="群組 66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68" name="直線接點 67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直線接點 68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" name="直線接點 69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1" name="直線接點 70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sp>
        <p:nvSpPr>
          <p:cNvPr id="3" name="矩形 2"/>
          <p:cNvSpPr/>
          <p:nvPr/>
        </p:nvSpPr>
        <p:spPr>
          <a:xfrm>
            <a:off x="619868" y="4220968"/>
            <a:ext cx="483271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926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zh-TW" sz="2000" dirty="0">
                <a:latin typeface="Calibri" panose="020F0502020204030204" pitchFamily="34" charset="0"/>
              </a:rPr>
              <a:t>Apply </a:t>
            </a:r>
            <a:r>
              <a:rPr lang="en-US" altLang="zh-TW" sz="2000" u="sng" dirty="0">
                <a:latin typeface="Calibri" panose="020F0502020204030204" pitchFamily="34" charset="0"/>
              </a:rPr>
              <a:t>+1V for 20s </a:t>
            </a:r>
            <a:r>
              <a:rPr lang="en-US" altLang="zh-TW" sz="2000" dirty="0">
                <a:latin typeface="Calibri" panose="020F0502020204030204" pitchFamily="34" charset="0"/>
              </a:rPr>
              <a:t>to gate as 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“Set” stress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US" altLang="zh-TW" sz="2000" dirty="0">
                <a:latin typeface="Calibri" panose="020F0502020204030204" pitchFamily="34" charset="0"/>
              </a:rPr>
              <a:t>Measure I-V from </a:t>
            </a:r>
            <a:r>
              <a:rPr lang="en-US" altLang="zh-TW" sz="2000" b="1" dirty="0">
                <a:latin typeface="Calibri" panose="020F0502020204030204" pitchFamily="34" charset="0"/>
              </a:rPr>
              <a:t>+0.5V~-</a:t>
            </a:r>
            <a:r>
              <a:rPr lang="en-US" altLang="zh-TW" sz="2000" b="1" dirty="0" smtClean="0">
                <a:latin typeface="Calibri" panose="020F0502020204030204" pitchFamily="34" charset="0"/>
              </a:rPr>
              <a:t>0.5V </a:t>
            </a:r>
            <a:r>
              <a:rPr lang="en-US" altLang="zh-TW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open symbol)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I-V Curves: </a:t>
            </a:r>
            <a:r>
              <a:rPr lang="en-US" altLang="zh-TW" dirty="0"/>
              <a:t>2-state </a:t>
            </a:r>
            <a:r>
              <a:rPr lang="en-US" altLang="zh-TW" dirty="0" smtClean="0"/>
              <a:t>Current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201443" y="1494627"/>
            <a:ext cx="2320428" cy="1959561"/>
            <a:chOff x="1456780" y="1652126"/>
            <a:chExt cx="3399027" cy="2654557"/>
          </a:xfrm>
        </p:grpSpPr>
        <p:grpSp>
          <p:nvGrpSpPr>
            <p:cNvPr id="36" name="群組 35"/>
            <p:cNvGrpSpPr/>
            <p:nvPr/>
          </p:nvGrpSpPr>
          <p:grpSpPr>
            <a:xfrm>
              <a:off x="1456780" y="2413808"/>
              <a:ext cx="3399027" cy="1699538"/>
              <a:chOff x="1428644" y="2992793"/>
              <a:chExt cx="3399027" cy="169953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021581" y="3084286"/>
                <a:ext cx="1616239" cy="317627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2428012" y="2992793"/>
                <a:ext cx="781657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388982" y="3780605"/>
                <a:ext cx="94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364341" y="3277041"/>
                <a:ext cx="946870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52" name="群組 51"/>
              <p:cNvGrpSpPr/>
              <p:nvPr/>
            </p:nvGrpSpPr>
            <p:grpSpPr>
              <a:xfrm>
                <a:off x="1428646" y="3084286"/>
                <a:ext cx="3399025" cy="924148"/>
                <a:chOff x="1428643" y="3084286"/>
                <a:chExt cx="3399025" cy="924148"/>
              </a:xfrm>
            </p:grpSpPr>
            <p:grpSp>
              <p:nvGrpSpPr>
                <p:cNvPr id="56" name="群組 55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60" name="手繪多邊形 59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1" name="手繪多邊形 60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57" name="群組 56"/>
                <p:cNvGrpSpPr/>
                <p:nvPr/>
              </p:nvGrpSpPr>
              <p:grpSpPr>
                <a:xfrm>
                  <a:off x="3646514" y="3265998"/>
                  <a:ext cx="1181154" cy="658632"/>
                  <a:chOff x="3646514" y="3265998"/>
                  <a:chExt cx="1181154" cy="658632"/>
                </a:xfrm>
              </p:grpSpPr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514" y="3424307"/>
                    <a:ext cx="1181154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59" name="肘形接點 58"/>
                  <p:cNvCxnSpPr>
                    <a:endCxn id="58" idx="0"/>
                  </p:cNvCxnSpPr>
                  <p:nvPr/>
                </p:nvCxnSpPr>
                <p:spPr>
                  <a:xfrm>
                    <a:off x="3700673" y="3265998"/>
                    <a:ext cx="536419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群組 52"/>
              <p:cNvGrpSpPr/>
              <p:nvPr/>
            </p:nvGrpSpPr>
            <p:grpSpPr>
              <a:xfrm>
                <a:off x="1428644" y="4192008"/>
                <a:ext cx="2856319" cy="500323"/>
                <a:chOff x="1428644" y="4192008"/>
                <a:chExt cx="2856319" cy="500323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477491" y="4192008"/>
                  <a:ext cx="723842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1748205" y="1652126"/>
              <a:ext cx="2130575" cy="858579"/>
              <a:chOff x="1731319" y="1694159"/>
              <a:chExt cx="2130575" cy="858579"/>
            </a:xfrm>
          </p:grpSpPr>
          <p:sp>
            <p:nvSpPr>
              <p:cNvPr id="43" name="橢圓 42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731319" y="1694159"/>
                <a:ext cx="2130575" cy="50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 err="1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kern="0" baseline="-25000" dirty="0" err="1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read</a:t>
                </a:r>
                <a:r>
                  <a:rPr lang="en-US" altLang="zh-TW" b="1" kern="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=0.2V</a:t>
                </a:r>
                <a:endParaRPr lang="zh-TW" altLang="en-US" b="1" kern="0" baseline="-2500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" name="群組 37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39" name="直線接點 38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直線接點 39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直線接點 41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2" name="群組 61"/>
          <p:cNvGrpSpPr/>
          <p:nvPr/>
        </p:nvGrpSpPr>
        <p:grpSpPr>
          <a:xfrm>
            <a:off x="881015" y="1494627"/>
            <a:ext cx="1949935" cy="1959561"/>
            <a:chOff x="881015" y="1494627"/>
            <a:chExt cx="1949935" cy="1959561"/>
          </a:xfrm>
        </p:grpSpPr>
        <p:sp>
          <p:nvSpPr>
            <p:cNvPr id="63" name="矩形 62"/>
            <p:cNvSpPr/>
            <p:nvPr/>
          </p:nvSpPr>
          <p:spPr>
            <a:xfrm>
              <a:off x="881015" y="2547452"/>
              <a:ext cx="1949935" cy="466849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881015" y="1494627"/>
              <a:ext cx="1949935" cy="1959561"/>
              <a:chOff x="1456780" y="1652126"/>
              <a:chExt cx="2856319" cy="2654557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1456780" y="2413808"/>
                <a:ext cx="2856319" cy="1699538"/>
                <a:chOff x="1428644" y="2992793"/>
                <a:chExt cx="2856319" cy="169953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2021581" y="3084286"/>
                  <a:ext cx="1616239" cy="317627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2428012" y="2992793"/>
                  <a:ext cx="781657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文字方塊 76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428644" y="3404457"/>
                  <a:ext cx="2856319" cy="25288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2364341" y="3277041"/>
                  <a:ext cx="946870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80" name="群組 79"/>
                <p:cNvGrpSpPr/>
                <p:nvPr/>
              </p:nvGrpSpPr>
              <p:grpSpPr>
                <a:xfrm>
                  <a:off x="1428644" y="4192008"/>
                  <a:ext cx="2856319" cy="500323"/>
                  <a:chOff x="1428644" y="4192008"/>
                  <a:chExt cx="2856319" cy="500323"/>
                </a:xfrm>
              </p:grpSpPr>
              <p:sp>
                <p:nvSpPr>
                  <p:cNvPr id="81" name="矩形 80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82" name="文字方塊 81"/>
                  <p:cNvSpPr txBox="1"/>
                  <p:nvPr/>
                </p:nvSpPr>
                <p:spPr>
                  <a:xfrm>
                    <a:off x="2477491" y="4192008"/>
                    <a:ext cx="723842" cy="500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66" name="群組 65"/>
              <p:cNvGrpSpPr/>
              <p:nvPr/>
            </p:nvGrpSpPr>
            <p:grpSpPr>
              <a:xfrm>
                <a:off x="1748205" y="1652126"/>
                <a:ext cx="2130575" cy="858579"/>
                <a:chOff x="1731319" y="1694159"/>
                <a:chExt cx="2130575" cy="858579"/>
              </a:xfrm>
            </p:grpSpPr>
            <p:sp>
              <p:nvSpPr>
                <p:cNvPr id="72" name="橢圓 71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1731319" y="1694159"/>
                  <a:ext cx="2130575" cy="500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 err="1" smtClean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TW" b="1" kern="0" baseline="-25000" dirty="0" err="1" smtClean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read</a:t>
                  </a:r>
                  <a:r>
                    <a:rPr lang="en-US" altLang="zh-TW" b="1" kern="0" dirty="0" smtClean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=0.2V</a:t>
                  </a:r>
                  <a:endParaRPr lang="zh-TW" altLang="en-US" b="1" kern="0" baseline="-25000" dirty="0"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直線接點 73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7" name="群組 66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68" name="直線接點 67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直線接點 68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" name="直線接點 69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1" name="直線接點 70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aphicFrame>
        <p:nvGraphicFramePr>
          <p:cNvPr id="83" name="物件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81639"/>
              </p:ext>
            </p:extLst>
          </p:nvPr>
        </p:nvGraphicFramePr>
        <p:xfrm>
          <a:off x="5446391" y="1152389"/>
          <a:ext cx="6413886" cy="458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Graph" r:id="rId4" imgW="4008960" imgH="2865600" progId="Origin50.Graph">
                  <p:embed/>
                </p:oleObj>
              </mc:Choice>
              <mc:Fallback>
                <p:oleObj name="Graph" r:id="rId4" imgW="4008960" imgH="2865600" progId="Origin50.Graph">
                  <p:embed/>
                  <p:pic>
                    <p:nvPicPr>
                      <p:cNvPr id="83" name="物件 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6391" y="1152389"/>
                        <a:ext cx="6413886" cy="4584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39865" y="4037714"/>
            <a:ext cx="4459019" cy="757130"/>
          </a:xfrm>
          <a:prstGeom prst="rect">
            <a:avLst/>
          </a:prstGeom>
          <a:solidFill>
            <a:srgbClr val="FFFFE5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defTabSz="914377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Trench MIS has a more obvious 2- </a:t>
            </a: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state current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phenomenon.</a:t>
            </a:r>
          </a:p>
        </p:txBody>
      </p:sp>
    </p:spTree>
    <p:extLst>
      <p:ext uri="{BB962C8B-B14F-4D97-AF65-F5344CB8AC3E}">
        <p14:creationId xmlns:p14="http://schemas.microsoft.com/office/powerpoint/2010/main" val="15185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Endurance Measurement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>
          <a:xfrm>
            <a:off x="7772401" y="2175063"/>
            <a:ext cx="3801291" cy="208342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Calibri" panose="020F0502020204030204" pitchFamily="34" charset="0"/>
              </a:rPr>
              <a:t>3 endurance measurements with different “set stress”.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same reset stress.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read @V</a:t>
            </a:r>
            <a:r>
              <a:rPr lang="en-US" altLang="zh-TW" baseline="-25000" dirty="0" smtClean="0">
                <a:latin typeface="Calibri" panose="020F0502020204030204" pitchFamily="34" charset="0"/>
              </a:rPr>
              <a:t>G</a:t>
            </a:r>
            <a:r>
              <a:rPr lang="en-US" altLang="zh-TW" dirty="0" smtClean="0">
                <a:latin typeface="Calibri" panose="020F0502020204030204" pitchFamily="34" charset="0"/>
              </a:rPr>
              <a:t>=0.2V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each 50 cycles.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0" y="1699011"/>
            <a:ext cx="7213693" cy="38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Endurance Results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23434" y="2327004"/>
            <a:ext cx="3390771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Calibri" panose="020F0502020204030204" pitchFamily="34" charset="0"/>
              </a:rPr>
              <a:t>Reset (solid), Set (open).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Calibri" panose="020F0502020204030204" pitchFamily="34" charset="0"/>
              </a:rPr>
              <a:t>Trench MIS: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latin typeface="Calibri" panose="020F0502020204030204" pitchFamily="34" charset="0"/>
              </a:rPr>
              <a:t>stabler</a:t>
            </a:r>
            <a:r>
              <a:rPr lang="en-US" altLang="zh-TW" sz="2000" dirty="0" smtClean="0">
                <a:latin typeface="Calibri" panose="020F0502020204030204" pitchFamily="34" charset="0"/>
              </a:rPr>
              <a:t> multi-level memory function.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larger current window.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23434" y="4291348"/>
            <a:ext cx="332479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E0EFF"/>
                </a:solidFill>
                <a:latin typeface="Calibri" panose="020F0502020204030204" pitchFamily="34" charset="0"/>
              </a:rPr>
              <a:t>Current Window=</a:t>
            </a:r>
          </a:p>
          <a:p>
            <a:pPr algn="ctr"/>
            <a:r>
              <a:rPr lang="en-US" altLang="zh-TW" dirty="0" smtClean="0">
                <a:solidFill>
                  <a:srgbClr val="0E0EFF"/>
                </a:solidFill>
                <a:latin typeface="Calibri" panose="020F0502020204030204" pitchFamily="34" charset="0"/>
              </a:rPr>
              <a:t>read </a:t>
            </a:r>
            <a:r>
              <a:rPr lang="en-US" altLang="zh-TW" dirty="0">
                <a:solidFill>
                  <a:srgbClr val="0E0EFF"/>
                </a:solidFill>
                <a:latin typeface="Calibri" panose="020F0502020204030204" pitchFamily="34" charset="0"/>
              </a:rPr>
              <a:t>current </a:t>
            </a:r>
            <a:r>
              <a:rPr lang="en-US" altLang="zh-TW" dirty="0" smtClean="0">
                <a:solidFill>
                  <a:srgbClr val="0E0EFF"/>
                </a:solidFill>
                <a:latin typeface="Calibri" panose="020F0502020204030204" pitchFamily="34" charset="0"/>
              </a:rPr>
              <a:t>(after “Set”, open)- </a:t>
            </a:r>
            <a:r>
              <a:rPr lang="en-US" altLang="zh-TW" dirty="0">
                <a:solidFill>
                  <a:srgbClr val="0E0EFF"/>
                </a:solidFill>
                <a:latin typeface="Calibri" panose="020F0502020204030204" pitchFamily="34" charset="0"/>
              </a:rPr>
              <a:t>read current </a:t>
            </a:r>
            <a:r>
              <a:rPr lang="en-US" altLang="zh-TW" dirty="0" smtClean="0">
                <a:solidFill>
                  <a:srgbClr val="0E0EFF"/>
                </a:solidFill>
                <a:latin typeface="Calibri" panose="020F0502020204030204" pitchFamily="34" charset="0"/>
              </a:rPr>
              <a:t>(after “Reset”, solid)</a:t>
            </a:r>
            <a:endParaRPr lang="zh-TW" altLang="en-US" b="1" dirty="0">
              <a:solidFill>
                <a:srgbClr val="0E0E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64818"/>
              </p:ext>
            </p:extLst>
          </p:nvPr>
        </p:nvGraphicFramePr>
        <p:xfrm>
          <a:off x="812922" y="1128464"/>
          <a:ext cx="7510512" cy="534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Graph" r:id="rId4" imgW="5114160" imgH="3639240" progId="Origin50.Graph">
                  <p:embed/>
                </p:oleObj>
              </mc:Choice>
              <mc:Fallback>
                <p:oleObj name="Graph" r:id="rId4" imgW="5114160" imgH="3639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922" y="1128464"/>
                        <a:ext cx="7510512" cy="5342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1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Electron Traps Mechanism: Reset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247447" y="4834417"/>
            <a:ext cx="2090713" cy="1053208"/>
            <a:chOff x="4091737" y="4667251"/>
            <a:chExt cx="2090713" cy="105320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03324" y="4667251"/>
              <a:ext cx="1534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rPr>
                <a:t>current flow</a:t>
              </a:r>
              <a:endParaRPr kumimoji="0" lang="zh-TW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4091737" y="4746964"/>
              <a:ext cx="2090713" cy="973495"/>
              <a:chOff x="4091737" y="4746964"/>
              <a:chExt cx="2090713" cy="973495"/>
            </a:xfrm>
          </p:grpSpPr>
          <p:sp>
            <p:nvSpPr>
              <p:cNvPr id="17" name="向下箭號 16"/>
              <p:cNvSpPr/>
              <p:nvPr/>
            </p:nvSpPr>
            <p:spPr bwMode="auto">
              <a:xfrm rot="5400000" flipV="1">
                <a:off x="5752725" y="4633992"/>
                <a:ext cx="316754" cy="542697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  <a:alpha val="6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4091737" y="5005197"/>
                <a:ext cx="2052575" cy="715262"/>
                <a:chOff x="4091737" y="5005197"/>
                <a:chExt cx="2052575" cy="715262"/>
              </a:xfrm>
            </p:grpSpPr>
            <p:sp>
              <p:nvSpPr>
                <p:cNvPr id="19" name="文字方塊 18"/>
                <p:cNvSpPr txBox="1"/>
                <p:nvPr/>
              </p:nvSpPr>
              <p:spPr>
                <a:xfrm>
                  <a:off x="4099479" y="5005197"/>
                  <a:ext cx="1627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rPr>
                    <a:t>electron flow</a:t>
                  </a:r>
                  <a:endParaRPr kumimoji="0" lang="zh-TW" alt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20" name="直線單箭頭接點 19"/>
                <p:cNvCxnSpPr/>
                <p:nvPr/>
              </p:nvCxnSpPr>
              <p:spPr bwMode="auto">
                <a:xfrm flipV="1">
                  <a:off x="5640312" y="5227961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4091737" y="5320349"/>
                  <a:ext cx="1627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00FF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rPr>
                    <a:t>fringing field</a:t>
                  </a:r>
                  <a:endParaRPr kumimoji="0" lang="zh-TW" alt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22" name="直線單箭頭接點 21"/>
                <p:cNvCxnSpPr/>
                <p:nvPr/>
              </p:nvCxnSpPr>
              <p:spPr bwMode="auto">
                <a:xfrm flipV="1">
                  <a:off x="5640312" y="5549906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grpSp>
        <p:nvGrpSpPr>
          <p:cNvPr id="97" name="群組 96"/>
          <p:cNvGrpSpPr/>
          <p:nvPr/>
        </p:nvGrpSpPr>
        <p:grpSpPr>
          <a:xfrm>
            <a:off x="1250764" y="1297049"/>
            <a:ext cx="4110513" cy="3701344"/>
            <a:chOff x="1250764" y="1560824"/>
            <a:chExt cx="4110513" cy="3701344"/>
          </a:xfrm>
        </p:grpSpPr>
        <p:grpSp>
          <p:nvGrpSpPr>
            <p:cNvPr id="5" name="群組 4"/>
            <p:cNvGrpSpPr/>
            <p:nvPr/>
          </p:nvGrpSpPr>
          <p:grpSpPr>
            <a:xfrm>
              <a:off x="1250764" y="1560824"/>
              <a:ext cx="4110513" cy="3336731"/>
              <a:chOff x="321081" y="1239845"/>
              <a:chExt cx="2803031" cy="2323133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321081" y="1239845"/>
                <a:ext cx="2803031" cy="2323133"/>
                <a:chOff x="381229" y="3931252"/>
                <a:chExt cx="4623852" cy="2323133"/>
              </a:xfrm>
            </p:grpSpPr>
            <p:sp>
              <p:nvSpPr>
                <p:cNvPr id="61" name="文字方塊 60"/>
                <p:cNvSpPr txBox="1"/>
                <p:nvPr/>
              </p:nvSpPr>
              <p:spPr>
                <a:xfrm>
                  <a:off x="2522993" y="4889487"/>
                  <a:ext cx="7439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/>
                      <a:cs typeface="Arial" panose="020B0604020202020204" pitchFamily="34" charset="0"/>
                    </a:rPr>
                    <a:t>Al</a:t>
                  </a:r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" name="群組 61"/>
                <p:cNvGrpSpPr/>
                <p:nvPr/>
              </p:nvGrpSpPr>
              <p:grpSpPr>
                <a:xfrm>
                  <a:off x="381229" y="3931252"/>
                  <a:ext cx="4623852" cy="2323133"/>
                  <a:chOff x="437790" y="2335944"/>
                  <a:chExt cx="4623852" cy="2323133"/>
                </a:xfrm>
              </p:grpSpPr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437790" y="2335944"/>
                    <a:ext cx="4529813" cy="2785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TW" sz="2000" b="1" kern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rPr>
                      <a:t>R</a:t>
                    </a:r>
                    <a:r>
                      <a:rPr kumimoji="0" lang="en-US" altLang="zh-TW" sz="2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rPr>
                      <a:t>eset</a:t>
                    </a:r>
                    <a:r>
                      <a:rPr kumimoji="0" lang="en-US" altLang="zh-TW" sz="2000" b="1" i="0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rPr>
                      <a:t> (-1.75V 20s), </a:t>
                    </a:r>
                    <a:r>
                      <a:rPr kumimoji="0" lang="en-US" altLang="zh-TW" sz="2000" b="0" i="0" u="none" strike="noStrike" kern="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rPr>
                      <a:t>then </a:t>
                    </a:r>
                    <a:r>
                      <a:rPr lang="en-US" altLang="zh-TW" sz="2000" kern="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Read “0</a:t>
                    </a:r>
                    <a:r>
                      <a:rPr lang="en-US" altLang="zh-TW" sz="2000" kern="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”</a:t>
                    </a:r>
                    <a:endParaRPr kumimoji="0" lang="en-US" altLang="zh-TW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4" name="群組 63"/>
                  <p:cNvGrpSpPr/>
                  <p:nvPr/>
                </p:nvGrpSpPr>
                <p:grpSpPr>
                  <a:xfrm>
                    <a:off x="1068273" y="2954395"/>
                    <a:ext cx="3993369" cy="1704682"/>
                    <a:chOff x="1068273" y="2954395"/>
                    <a:chExt cx="3993369" cy="1704682"/>
                  </a:xfrm>
                </p:grpSpPr>
                <p:grpSp>
                  <p:nvGrpSpPr>
                    <p:cNvPr id="65" name="群組 64"/>
                    <p:cNvGrpSpPr/>
                    <p:nvPr/>
                  </p:nvGrpSpPr>
                  <p:grpSpPr>
                    <a:xfrm>
                      <a:off x="1068273" y="3192368"/>
                      <a:ext cx="3993369" cy="1466709"/>
                      <a:chOff x="589072" y="3262699"/>
                      <a:chExt cx="3993369" cy="1466709"/>
                    </a:xfrm>
                  </p:grpSpPr>
                  <p:grpSp>
                    <p:nvGrpSpPr>
                      <p:cNvPr id="68" name="群組 67"/>
                      <p:cNvGrpSpPr/>
                      <p:nvPr/>
                    </p:nvGrpSpPr>
                    <p:grpSpPr>
                      <a:xfrm>
                        <a:off x="589072" y="3262699"/>
                        <a:ext cx="3993369" cy="1466709"/>
                        <a:chOff x="1045249" y="3420252"/>
                        <a:chExt cx="3993369" cy="2577917"/>
                      </a:xfrm>
                    </p:grpSpPr>
                    <p:grpSp>
                      <p:nvGrpSpPr>
                        <p:cNvPr id="70" name="群組 69"/>
                        <p:cNvGrpSpPr/>
                        <p:nvPr/>
                      </p:nvGrpSpPr>
                      <p:grpSpPr>
                        <a:xfrm>
                          <a:off x="1045249" y="3420252"/>
                          <a:ext cx="3993369" cy="2577917"/>
                          <a:chOff x="3198072" y="4287509"/>
                          <a:chExt cx="3993369" cy="2577917"/>
                        </a:xfrm>
                      </p:grpSpPr>
                      <p:grpSp>
                        <p:nvGrpSpPr>
                          <p:cNvPr id="72" name="群組 71"/>
                          <p:cNvGrpSpPr/>
                          <p:nvPr/>
                        </p:nvGrpSpPr>
                        <p:grpSpPr>
                          <a:xfrm>
                            <a:off x="3246909" y="4287509"/>
                            <a:ext cx="3944532" cy="2577917"/>
                            <a:chOff x="3246909" y="4287509"/>
                            <a:chExt cx="3944532" cy="2577917"/>
                          </a:xfrm>
                        </p:grpSpPr>
                        <p:grpSp>
                          <p:nvGrpSpPr>
                            <p:cNvPr id="74" name="群組 73"/>
                            <p:cNvGrpSpPr/>
                            <p:nvPr/>
                          </p:nvGrpSpPr>
                          <p:grpSpPr>
                            <a:xfrm>
                              <a:off x="3246909" y="4287509"/>
                              <a:ext cx="3944532" cy="2446452"/>
                              <a:chOff x="3246909" y="4287509"/>
                              <a:chExt cx="3944532" cy="2446452"/>
                            </a:xfrm>
                          </p:grpSpPr>
                          <p:grpSp>
                            <p:nvGrpSpPr>
                              <p:cNvPr id="76" name="群組 75"/>
                              <p:cNvGrpSpPr/>
                              <p:nvPr/>
                            </p:nvGrpSpPr>
                            <p:grpSpPr>
                              <a:xfrm>
                                <a:off x="3250105" y="4287509"/>
                                <a:ext cx="3941336" cy="2446452"/>
                                <a:chOff x="-1072249" y="83235"/>
                                <a:chExt cx="3942769" cy="2446720"/>
                              </a:xfrm>
                            </p:grpSpPr>
                            <p:sp>
                              <p:nvSpPr>
                                <p:cNvPr id="81" name="矩形 80"/>
                                <p:cNvSpPr/>
                                <p:nvPr/>
                              </p:nvSpPr>
                              <p:spPr>
                                <a:xfrm>
                                  <a:off x="1400693" y="83235"/>
                                  <a:ext cx="254601" cy="1581528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0AD47">
                                    <a:lumMod val="60000"/>
                                    <a:lumOff val="40000"/>
                                  </a:srgbClr>
                                </a:solidFill>
                                <a:ln w="12700" cap="flat" cmpd="sng" algn="ctr">
                                  <a:noFill/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2" name="矩形 81"/>
                                <p:cNvSpPr/>
                                <p:nvPr/>
                              </p:nvSpPr>
                              <p:spPr>
                                <a:xfrm>
                                  <a:off x="-373740" y="87756"/>
                                  <a:ext cx="1777033" cy="706897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ctr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2000" b="0" i="0" u="none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Al</a:t>
                                  </a:r>
                                  <a:endParaRPr kumimoji="0" lang="zh-TW" altLang="en-US" sz="20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3" name="矩形 82"/>
                                <p:cNvSpPr/>
                                <p:nvPr/>
                              </p:nvSpPr>
                              <p:spPr>
                                <a:xfrm>
                                  <a:off x="-373742" y="776671"/>
                                  <a:ext cx="1774391" cy="321842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81B2DF"/>
                                </a:solidFill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ctr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14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4" name="矩形 19"/>
                                <p:cNvSpPr/>
                                <p:nvPr/>
                              </p:nvSpPr>
                              <p:spPr>
                                <a:xfrm>
                                  <a:off x="238161" y="1098512"/>
                                  <a:ext cx="1167667" cy="5694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66"/>
                                </a:solidFill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5" name="矩形 19"/>
                                <p:cNvSpPr/>
                                <p:nvPr/>
                              </p:nvSpPr>
                              <p:spPr>
                                <a:xfrm>
                                  <a:off x="-1072249" y="1664763"/>
                                  <a:ext cx="3176464" cy="865192"/>
                                </a:xfrm>
                                <a:custGeom>
                                  <a:avLst/>
                                  <a:gdLst>
                                    <a:gd name="connsiteX0" fmla="*/ 0 w 1226121"/>
                                    <a:gd name="connsiteY0" fmla="*/ 0 h 618755"/>
                                    <a:gd name="connsiteX1" fmla="*/ 1226121 w 1226121"/>
                                    <a:gd name="connsiteY1" fmla="*/ 0 h 618755"/>
                                    <a:gd name="connsiteX2" fmla="*/ 1226121 w 1226121"/>
                                    <a:gd name="connsiteY2" fmla="*/ 618755 h 618755"/>
                                    <a:gd name="connsiteX3" fmla="*/ 0 w 1226121"/>
                                    <a:gd name="connsiteY3" fmla="*/ 618755 h 618755"/>
                                    <a:gd name="connsiteX4" fmla="*/ 0 w 1226121"/>
                                    <a:gd name="connsiteY4" fmla="*/ 0 h 618755"/>
                                    <a:gd name="connsiteX0" fmla="*/ 0 w 1226121"/>
                                    <a:gd name="connsiteY0" fmla="*/ 0 h 618755"/>
                                    <a:gd name="connsiteX1" fmla="*/ 977062 w 1226121"/>
                                    <a:gd name="connsiteY1" fmla="*/ 0 h 618755"/>
                                    <a:gd name="connsiteX2" fmla="*/ 1226121 w 1226121"/>
                                    <a:gd name="connsiteY2" fmla="*/ 618755 h 618755"/>
                                    <a:gd name="connsiteX3" fmla="*/ 0 w 1226121"/>
                                    <a:gd name="connsiteY3" fmla="*/ 618755 h 618755"/>
                                    <a:gd name="connsiteX4" fmla="*/ 0 w 1226121"/>
                                    <a:gd name="connsiteY4" fmla="*/ 0 h 618755"/>
                                    <a:gd name="connsiteX0" fmla="*/ 0 w 1226121"/>
                                    <a:gd name="connsiteY0" fmla="*/ 0 h 618755"/>
                                    <a:gd name="connsiteX1" fmla="*/ 859012 w 1226121"/>
                                    <a:gd name="connsiteY1" fmla="*/ 0 h 618755"/>
                                    <a:gd name="connsiteX2" fmla="*/ 1226121 w 1226121"/>
                                    <a:gd name="connsiteY2" fmla="*/ 618755 h 618755"/>
                                    <a:gd name="connsiteX3" fmla="*/ 0 w 1226121"/>
                                    <a:gd name="connsiteY3" fmla="*/ 618755 h 618755"/>
                                    <a:gd name="connsiteX4" fmla="*/ 0 w 1226121"/>
                                    <a:gd name="connsiteY4" fmla="*/ 0 h 618755"/>
                                    <a:gd name="connsiteX0" fmla="*/ 0 w 1226121"/>
                                    <a:gd name="connsiteY0" fmla="*/ 0 h 618755"/>
                                    <a:gd name="connsiteX1" fmla="*/ 1226121 w 1226121"/>
                                    <a:gd name="connsiteY1" fmla="*/ 0 h 618755"/>
                                    <a:gd name="connsiteX2" fmla="*/ 1226121 w 1226121"/>
                                    <a:gd name="connsiteY2" fmla="*/ 618755 h 618755"/>
                                    <a:gd name="connsiteX3" fmla="*/ 0 w 1226121"/>
                                    <a:gd name="connsiteY3" fmla="*/ 618755 h 618755"/>
                                    <a:gd name="connsiteX4" fmla="*/ 0 w 1226121"/>
                                    <a:gd name="connsiteY4" fmla="*/ 0 h 618755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226121" h="618755">
                                      <a:moveTo>
                                        <a:pt x="0" y="0"/>
                                      </a:moveTo>
                                      <a:lnTo>
                                        <a:pt x="1226121" y="0"/>
                                      </a:lnTo>
                                      <a:lnTo>
                                        <a:pt x="1226121" y="618755"/>
                                      </a:lnTo>
                                      <a:lnTo>
                                        <a:pt x="0" y="618755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66"/>
                                </a:solidFill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1200" b="0" i="0" u="none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 </a:t>
                                  </a:r>
                                  <a:endParaRPr kumimoji="0" lang="zh-TW" altLang="en-US" sz="14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6" name="矩形 85"/>
                                <p:cNvSpPr/>
                                <p:nvPr/>
                              </p:nvSpPr>
                              <p:spPr>
                                <a:xfrm rot="5400000">
                                  <a:off x="1765866" y="1332737"/>
                                  <a:ext cx="191167" cy="48552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0AD47">
                                    <a:lumMod val="60000"/>
                                    <a:lumOff val="40000"/>
                                  </a:srgbClr>
                                </a:solidFill>
                                <a:ln w="12700" cap="flat" cmpd="sng" algn="ctr">
                                  <a:noFill/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7" name="文字方塊 22"/>
                                <p:cNvSpPr txBox="1"/>
                                <p:nvPr/>
                              </p:nvSpPr>
                              <p:spPr>
                                <a:xfrm>
                                  <a:off x="1809872" y="153004"/>
                                  <a:ext cx="1060648" cy="48967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altLang="zh-TW" sz="20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Al</a:t>
                                  </a:r>
                                  <a:r>
                                    <a:rPr kumimoji="0" lang="en-US" altLang="zh-TW" sz="2000" b="0" i="0" u="none" strike="noStrike" kern="1200" cap="none" spc="0" normalizeH="0" baseline="-2500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2</a:t>
                                  </a:r>
                                  <a:r>
                                    <a:rPr kumimoji="0" lang="en-US" altLang="zh-TW" sz="20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O</a:t>
                                  </a:r>
                                  <a:r>
                                    <a:rPr kumimoji="0" lang="en-US" altLang="zh-TW" sz="2000" b="0" i="0" u="none" strike="noStrike" kern="1200" cap="none" spc="0" normalizeH="0" baseline="-2500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Arial" panose="020B0604020202020204" pitchFamily="34" charset="0"/>
                                      <a:ea typeface="微軟正黑體"/>
                                      <a:cs typeface="Arial" panose="020B0604020202020204" pitchFamily="34" charset="0"/>
                                    </a:rPr>
                                    <a:t>3</a:t>
                                  </a:r>
                                  <a:endParaRPr kumimoji="0" lang="zh-TW" altLang="en-US" sz="2000" b="0" i="0" u="none" strike="noStrike" kern="1200" cap="none" spc="0" normalizeH="0" baseline="-2500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7" name="群組 76"/>
                              <p:cNvGrpSpPr/>
                              <p:nvPr/>
                            </p:nvGrpSpPr>
                            <p:grpSpPr>
                              <a:xfrm flipH="1">
                                <a:off x="3246909" y="4287511"/>
                                <a:ext cx="717754" cy="1597857"/>
                                <a:chOff x="5863254" y="4440607"/>
                                <a:chExt cx="717754" cy="1597857"/>
                              </a:xfrm>
                            </p:grpSpPr>
                            <p:sp>
                              <p:nvSpPr>
                                <p:cNvPr id="79" name="矩形 78"/>
                                <p:cNvSpPr/>
                                <p:nvPr/>
                              </p:nvSpPr>
                              <p:spPr>
                                <a:xfrm>
                                  <a:off x="5863256" y="4440607"/>
                                  <a:ext cx="247237" cy="1584599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0AD47">
                                    <a:lumMod val="60000"/>
                                    <a:lumOff val="40000"/>
                                  </a:srgbClr>
                                </a:solidFill>
                                <a:ln w="12700" cap="flat" cmpd="sng" algn="ctr">
                                  <a:noFill/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0" name="矩形 79"/>
                                <p:cNvSpPr/>
                                <p:nvPr/>
                              </p:nvSpPr>
                              <p:spPr>
                                <a:xfrm rot="5400000">
                                  <a:off x="6126558" y="5584014"/>
                                  <a:ext cx="191146" cy="7177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0AD47">
                                    <a:lumMod val="60000"/>
                                    <a:lumOff val="40000"/>
                                  </a:srgbClr>
                                </a:solidFill>
                                <a:ln w="12700" cap="flat" cmpd="sng" algn="ctr">
                                  <a:noFill/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lvl="0" indent="0" algn="l" defTabSz="4572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zh-TW" alt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78" name="矩形 19"/>
                              <p:cNvSpPr/>
                              <p:nvPr/>
                            </p:nvSpPr>
                            <p:spPr>
                              <a:xfrm flipH="1">
                                <a:off x="3956387" y="5302471"/>
                                <a:ext cx="1151133" cy="569639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66"/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5" name="矩形 74"/>
                            <p:cNvSpPr/>
                            <p:nvPr/>
                          </p:nvSpPr>
                          <p:spPr>
                            <a:xfrm>
                              <a:off x="3250105" y="6711935"/>
                              <a:ext cx="3175313" cy="153491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8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algn="ctr" defTabSz="4572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TW" altLang="en-US" sz="12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微軟正黑體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3" name="文字方塊 22"/>
                          <p:cNvSpPr txBox="1"/>
                          <p:nvPr/>
                        </p:nvSpPr>
                        <p:spPr>
                          <a:xfrm>
                            <a:off x="3198072" y="6208296"/>
                            <a:ext cx="1092523" cy="4896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l" defTabSz="4572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TW" sz="20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微軟正黑體"/>
                                <a:cs typeface="Arial" panose="020B0604020202020204" pitchFamily="34" charset="0"/>
                              </a:rPr>
                              <a:t>Si (p)</a:t>
                            </a:r>
                            <a:endParaRPr kumimoji="0" lang="zh-TW" altLang="en-US" sz="20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71" name="直線單箭頭接點 70"/>
                        <p:cNvCxnSpPr/>
                        <p:nvPr/>
                      </p:nvCxnSpPr>
                      <p:spPr>
                        <a:xfrm flipV="1">
                          <a:off x="3696275" y="3734607"/>
                          <a:ext cx="404958" cy="0"/>
                        </a:xfrm>
                        <a:prstGeom prst="straightConnector1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69" name="文字方塊 68"/>
                      <p:cNvSpPr txBox="1"/>
                      <p:nvPr/>
                    </p:nvSpPr>
                    <p:spPr>
                      <a:xfrm>
                        <a:off x="1804160" y="3603740"/>
                        <a:ext cx="904695" cy="278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2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/>
                            <a:cs typeface="Arial" panose="020B0604020202020204" pitchFamily="34" charset="0"/>
                          </a:rPr>
                          <a:t>SiO</a:t>
                        </a:r>
                        <a:r>
                          <a:rPr kumimoji="0" lang="en-US" altLang="zh-TW" sz="2000" b="0" i="0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/>
                            <a:cs typeface="Arial" panose="020B0604020202020204" pitchFamily="34" charset="0"/>
                          </a:rPr>
                          <a:t>2</a:t>
                        </a:r>
                        <a:endParaRPr kumimoji="0" lang="zh-TW" altLang="zh-TW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66" name="直線接點 65"/>
                    <p:cNvCxnSpPr/>
                    <p:nvPr/>
                  </p:nvCxnSpPr>
                  <p:spPr bwMode="auto">
                    <a:xfrm flipV="1">
                      <a:off x="2702084" y="3023501"/>
                      <a:ext cx="0" cy="180000"/>
                    </a:xfrm>
                    <a:prstGeom prst="line">
                      <a:avLst/>
                    </a:prstGeom>
                    <a:solidFill>
                      <a:srgbClr val="FFCA08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sp>
                  <p:nvSpPr>
                    <p:cNvPr id="67" name="橢圓 66"/>
                    <p:cNvSpPr/>
                    <p:nvPr/>
                  </p:nvSpPr>
                  <p:spPr bwMode="auto">
                    <a:xfrm>
                      <a:off x="2643427" y="2954395"/>
                      <a:ext cx="118771" cy="7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0" name="群組 39"/>
              <p:cNvGrpSpPr/>
              <p:nvPr/>
            </p:nvGrpSpPr>
            <p:grpSpPr>
              <a:xfrm>
                <a:off x="1216430" y="2557766"/>
                <a:ext cx="955015" cy="80183"/>
                <a:chOff x="1216430" y="2557766"/>
                <a:chExt cx="955015" cy="80183"/>
              </a:xfrm>
            </p:grpSpPr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16430" y="2562318"/>
                  <a:ext cx="73647" cy="75192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61092" y="2562318"/>
                  <a:ext cx="73647" cy="75193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78067" y="2558257"/>
                  <a:ext cx="73647" cy="75193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36161" y="2561828"/>
                  <a:ext cx="73647" cy="75193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53136" y="2557766"/>
                  <a:ext cx="73647" cy="75193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0823" y="2561828"/>
                  <a:ext cx="73647" cy="75193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97798" y="2557767"/>
                  <a:ext cx="73647" cy="75192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6405" y="2562757"/>
                  <a:ext cx="73647" cy="75192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1095934" y="2567733"/>
                <a:ext cx="79824" cy="430664"/>
                <a:chOff x="1095934" y="2567733"/>
                <a:chExt cx="79824" cy="430664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919" y="2660532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5934" y="2834201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0012" y="2753331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2111" y="2567733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919" y="2923203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群組 41"/>
              <p:cNvGrpSpPr/>
              <p:nvPr/>
            </p:nvGrpSpPr>
            <p:grpSpPr>
              <a:xfrm flipH="1">
                <a:off x="2212281" y="2562319"/>
                <a:ext cx="83664" cy="429675"/>
                <a:chOff x="1108066" y="2559651"/>
                <a:chExt cx="83664" cy="429675"/>
              </a:xfrm>
            </p:grpSpPr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10389" y="2652326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18083" y="2835967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14129" y="2747626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8066" y="2559651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15788" y="2914132"/>
                  <a:ext cx="73647" cy="75194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DA2190-B350-4C99-B6C8-2110E3B34725}"/>
                </a:ext>
              </a:extLst>
            </p:cNvPr>
            <p:cNvSpPr/>
            <p:nvPr/>
          </p:nvSpPr>
          <p:spPr>
            <a:xfrm>
              <a:off x="1984272" y="3356955"/>
              <a:ext cx="4026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</a:t>
              </a:r>
              <a:r>
                <a:rPr kumimoji="0" lang="en-US" altLang="zh-TW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微軟正黑體"/>
                  <a:cs typeface="+mn-cs"/>
                </a:rPr>
                <a:t>-</a:t>
              </a:r>
              <a:endParaRPr kumimoji="0" lang="zh-TW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  <p:sp>
          <p:nvSpPr>
            <p:cNvPr id="7" name="向下箭號 6"/>
            <p:cNvSpPr/>
            <p:nvPr/>
          </p:nvSpPr>
          <p:spPr bwMode="auto">
            <a:xfrm>
              <a:off x="2582191" y="3151281"/>
              <a:ext cx="180000" cy="815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627193" y="4868066"/>
              <a:ext cx="543339" cy="394102"/>
              <a:chOff x="8594470" y="5417964"/>
              <a:chExt cx="370513" cy="274386"/>
            </a:xfrm>
          </p:grpSpPr>
          <p:cxnSp>
            <p:nvCxnSpPr>
              <p:cNvPr id="35" name="直線接點 34"/>
              <p:cNvCxnSpPr/>
              <p:nvPr/>
            </p:nvCxnSpPr>
            <p:spPr>
              <a:xfrm flipV="1">
                <a:off x="8594470" y="5579400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接點 35"/>
              <p:cNvCxnSpPr/>
              <p:nvPr/>
            </p:nvCxnSpPr>
            <p:spPr>
              <a:xfrm flipV="1">
                <a:off x="8662898" y="5632677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8719966" y="5692350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直線接點 37"/>
              <p:cNvCxnSpPr/>
              <p:nvPr/>
            </p:nvCxnSpPr>
            <p:spPr>
              <a:xfrm>
                <a:off x="8790262" y="5417964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" name="文字方塊 8"/>
            <p:cNvSpPr txBox="1"/>
            <p:nvPr/>
          </p:nvSpPr>
          <p:spPr>
            <a:xfrm>
              <a:off x="2440189" y="2020680"/>
              <a:ext cx="167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rPr>
                <a:t>V</a:t>
              </a:r>
              <a:r>
                <a:rPr lang="en-US" altLang="zh-TW" sz="2400" kern="0" baseline="-25000" dirty="0" smtClean="0">
                  <a:solidFill>
                    <a:prstClr val="black"/>
                  </a:solidFill>
                  <a:latin typeface="Times New Roman"/>
                  <a:ea typeface="微軟正黑體"/>
                  <a:cs typeface="Times New Roman" panose="02020603050405020304" pitchFamily="18" charset="0"/>
                </a:rPr>
                <a:t>read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rPr>
                <a:t>=0.2V</a:t>
              </a:r>
              <a:endParaRPr kumimoji="0" lang="zh-TW" alt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軟正黑體"/>
                <a:cs typeface="Times New Roman" panose="02020603050405020304" pitchFamily="18" charset="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398760" y="4016492"/>
              <a:ext cx="252303" cy="392746"/>
              <a:chOff x="7748653" y="5093700"/>
              <a:chExt cx="252303" cy="392746"/>
            </a:xfrm>
          </p:grpSpPr>
          <p:cxnSp>
            <p:nvCxnSpPr>
              <p:cNvPr id="32" name="直線單箭頭接點 31"/>
              <p:cNvCxnSpPr/>
              <p:nvPr/>
            </p:nvCxnSpPr>
            <p:spPr bwMode="auto">
              <a:xfrm flipV="1">
                <a:off x="7906404" y="5093700"/>
                <a:ext cx="31683" cy="25081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956" y="5378446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8653" y="5369120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470263" y="3142108"/>
              <a:ext cx="1589404" cy="1538891"/>
              <a:chOff x="7843674" y="4790412"/>
              <a:chExt cx="1090727" cy="818310"/>
            </a:xfrm>
          </p:grpSpPr>
          <p:sp>
            <p:nvSpPr>
              <p:cNvPr id="26" name="圓角化同側角落矩形 25"/>
              <p:cNvSpPr/>
              <p:nvPr/>
            </p:nvSpPr>
            <p:spPr bwMode="auto">
              <a:xfrm flipV="1">
                <a:off x="7855522" y="5041978"/>
                <a:ext cx="1077337" cy="2097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58DC0">
                  <a:alpha val="40000"/>
                </a:srgbClr>
              </a:solidFill>
              <a:ln w="9525" cap="rnd" cmpd="sng" algn="ctr">
                <a:solidFill>
                  <a:srgbClr val="9900FF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D200866-333C-48E3-A844-5706B8F69004}"/>
                  </a:ext>
                </a:extLst>
              </p:cNvPr>
              <p:cNvSpPr txBox="1"/>
              <p:nvPr/>
            </p:nvSpPr>
            <p:spPr>
              <a:xfrm>
                <a:off x="8008477" y="5232301"/>
                <a:ext cx="777270" cy="37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Times New Roman" panose="02020603050405020304" pitchFamily="18" charset="0"/>
                  </a:rPr>
                  <a:t>depletion region</a:t>
                </a:r>
                <a:endParaRPr kumimoji="0" lang="zh-TW" alt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弧形接點 27"/>
              <p:cNvCxnSpPr/>
              <p:nvPr/>
            </p:nvCxnSpPr>
            <p:spPr bwMode="auto">
              <a:xfrm rot="5400000">
                <a:off x="7721461" y="4912625"/>
                <a:ext cx="306975" cy="62549"/>
              </a:xfrm>
              <a:prstGeom prst="curvedConnector3">
                <a:avLst>
                  <a:gd name="adj1" fmla="val 86679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弧形接點 28"/>
              <p:cNvCxnSpPr/>
              <p:nvPr/>
            </p:nvCxnSpPr>
            <p:spPr bwMode="auto">
              <a:xfrm rot="5400000">
                <a:off x="7693960" y="5001322"/>
                <a:ext cx="432778" cy="17968"/>
              </a:xfrm>
              <a:prstGeom prst="curvedConnector3">
                <a:avLst>
                  <a:gd name="adj1" fmla="val 96515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弧形接點 29"/>
              <p:cNvCxnSpPr/>
              <p:nvPr/>
            </p:nvCxnSpPr>
            <p:spPr bwMode="auto">
              <a:xfrm rot="16200000" flipH="1">
                <a:off x="8749639" y="4928373"/>
                <a:ext cx="306975" cy="62549"/>
              </a:xfrm>
              <a:prstGeom prst="curvedConnector3">
                <a:avLst>
                  <a:gd name="adj1" fmla="val 86679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弧形接點 30"/>
              <p:cNvCxnSpPr/>
              <p:nvPr/>
            </p:nvCxnSpPr>
            <p:spPr bwMode="auto">
              <a:xfrm rot="16200000" flipH="1">
                <a:off x="8651337" y="5017070"/>
                <a:ext cx="432778" cy="17968"/>
              </a:xfrm>
              <a:prstGeom prst="curvedConnector3">
                <a:avLst>
                  <a:gd name="adj1" fmla="val 96515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2" name="群組 11"/>
            <p:cNvGrpSpPr/>
            <p:nvPr/>
          </p:nvGrpSpPr>
          <p:grpSpPr>
            <a:xfrm flipH="1">
              <a:off x="3877908" y="4029518"/>
              <a:ext cx="252303" cy="392746"/>
              <a:chOff x="7748653" y="5093700"/>
              <a:chExt cx="252303" cy="392746"/>
            </a:xfrm>
          </p:grpSpPr>
          <p:cxnSp>
            <p:nvCxnSpPr>
              <p:cNvPr id="23" name="直線單箭頭接點 22"/>
              <p:cNvCxnSpPr/>
              <p:nvPr/>
            </p:nvCxnSpPr>
            <p:spPr bwMode="auto">
              <a:xfrm flipV="1">
                <a:off x="7906404" y="5093700"/>
                <a:ext cx="31683" cy="25081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2956" y="5378446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8653" y="5369120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</p:grpSp>
        <p:sp>
          <p:nvSpPr>
            <p:cNvPr id="14" name="向下箭號 13"/>
            <p:cNvSpPr/>
            <p:nvPr/>
          </p:nvSpPr>
          <p:spPr bwMode="auto">
            <a:xfrm>
              <a:off x="3764309" y="3157290"/>
              <a:ext cx="180000" cy="815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</p:grpSp>
      <p:sp>
        <p:nvSpPr>
          <p:cNvPr id="98" name="文字方塊 97"/>
          <p:cNvSpPr txBox="1"/>
          <p:nvPr/>
        </p:nvSpPr>
        <p:spPr>
          <a:xfrm>
            <a:off x="397523" y="2127858"/>
            <a:ext cx="192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Reset: trap electrons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4" name="物件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31316"/>
              </p:ext>
            </p:extLst>
          </p:nvPr>
        </p:nvGraphicFramePr>
        <p:xfrm>
          <a:off x="5526608" y="1048751"/>
          <a:ext cx="5708838" cy="447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Graph" r:id="rId4" imgW="3571920" imgH="2800800" progId="Origin50.Graph">
                  <p:embed/>
                </p:oleObj>
              </mc:Choice>
              <mc:Fallback>
                <p:oleObj name="Graph" r:id="rId4" imgW="3571920" imgH="2800800" progId="Origin50.Graph">
                  <p:embed/>
                  <p:pic>
                    <p:nvPicPr>
                      <p:cNvPr id="159" name="物件 1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6608" y="1048751"/>
                        <a:ext cx="5708838" cy="447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文字方塊 87"/>
          <p:cNvSpPr txBox="1"/>
          <p:nvPr/>
        </p:nvSpPr>
        <p:spPr>
          <a:xfrm>
            <a:off x="6956428" y="5572473"/>
            <a:ext cx="37350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libri" panose="020F0502020204030204" pitchFamily="34" charset="0"/>
              </a:rPr>
              <a:t>Electrons trap in Al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3</a:t>
            </a:r>
            <a:r>
              <a:rPr lang="en-US" altLang="zh-TW" sz="2400" dirty="0" smtClean="0">
                <a:latin typeface="Calibri" panose="020F0502020204030204" pitchFamily="34" charset="0"/>
              </a:rPr>
              <a:t>/SiO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 interface and SiO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 layer.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Electron Traps </a:t>
            </a:r>
            <a:r>
              <a:rPr lang="en-US" altLang="zh-TW" dirty="0" smtClean="0"/>
              <a:t>Mechanism: Set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112206" y="5099496"/>
            <a:ext cx="2090713" cy="1053208"/>
            <a:chOff x="4091737" y="4667251"/>
            <a:chExt cx="2090713" cy="1053208"/>
          </a:xfrm>
        </p:grpSpPr>
        <p:sp>
          <p:nvSpPr>
            <p:cNvPr id="15" name="文字方塊 14"/>
            <p:cNvSpPr txBox="1"/>
            <p:nvPr/>
          </p:nvSpPr>
          <p:spPr>
            <a:xfrm>
              <a:off x="4103324" y="4667251"/>
              <a:ext cx="1534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rPr>
                <a:t>current flow</a:t>
              </a:r>
              <a:endParaRPr kumimoji="0" lang="zh-TW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4091737" y="4746964"/>
              <a:ext cx="2090713" cy="973495"/>
              <a:chOff x="4091737" y="4746964"/>
              <a:chExt cx="2090713" cy="973495"/>
            </a:xfrm>
          </p:grpSpPr>
          <p:sp>
            <p:nvSpPr>
              <p:cNvPr id="17" name="向下箭號 16"/>
              <p:cNvSpPr/>
              <p:nvPr/>
            </p:nvSpPr>
            <p:spPr bwMode="auto">
              <a:xfrm rot="5400000" flipV="1">
                <a:off x="5752725" y="4633992"/>
                <a:ext cx="316754" cy="542697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  <a:alpha val="6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4091737" y="5005197"/>
                <a:ext cx="2052575" cy="715262"/>
                <a:chOff x="4091737" y="5005197"/>
                <a:chExt cx="2052575" cy="715262"/>
              </a:xfrm>
            </p:grpSpPr>
            <p:sp>
              <p:nvSpPr>
                <p:cNvPr id="19" name="文字方塊 18"/>
                <p:cNvSpPr txBox="1"/>
                <p:nvPr/>
              </p:nvSpPr>
              <p:spPr>
                <a:xfrm>
                  <a:off x="4099479" y="5005197"/>
                  <a:ext cx="1627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rPr>
                    <a:t>electron flow</a:t>
                  </a:r>
                  <a:endParaRPr kumimoji="0" lang="zh-TW" alt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20" name="直線單箭頭接點 19"/>
                <p:cNvCxnSpPr/>
                <p:nvPr/>
              </p:nvCxnSpPr>
              <p:spPr bwMode="auto">
                <a:xfrm flipV="1">
                  <a:off x="5640312" y="5227961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4091737" y="5320349"/>
                  <a:ext cx="1627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00FF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rPr>
                    <a:t>fringing field</a:t>
                  </a:r>
                  <a:endParaRPr kumimoji="0" lang="zh-TW" alt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22" name="直線單箭頭接點 21"/>
                <p:cNvCxnSpPr/>
                <p:nvPr/>
              </p:nvCxnSpPr>
              <p:spPr bwMode="auto">
                <a:xfrm flipV="1">
                  <a:off x="5640312" y="5549906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grpSp>
        <p:nvGrpSpPr>
          <p:cNvPr id="88" name="群組 87"/>
          <p:cNvGrpSpPr/>
          <p:nvPr/>
        </p:nvGrpSpPr>
        <p:grpSpPr>
          <a:xfrm>
            <a:off x="1226668" y="1295987"/>
            <a:ext cx="3892201" cy="3716055"/>
            <a:chOff x="5873178" y="480878"/>
            <a:chExt cx="3892201" cy="3716055"/>
          </a:xfrm>
        </p:grpSpPr>
        <p:grpSp>
          <p:nvGrpSpPr>
            <p:cNvPr id="90" name="群組 89"/>
            <p:cNvGrpSpPr/>
            <p:nvPr/>
          </p:nvGrpSpPr>
          <p:grpSpPr>
            <a:xfrm>
              <a:off x="5873178" y="480878"/>
              <a:ext cx="3892201" cy="3716055"/>
              <a:chOff x="1606495" y="1295459"/>
              <a:chExt cx="3892201" cy="3716055"/>
            </a:xfrm>
          </p:grpSpPr>
          <p:grpSp>
            <p:nvGrpSpPr>
              <p:cNvPr id="142" name="群組 141"/>
              <p:cNvGrpSpPr/>
              <p:nvPr/>
            </p:nvGrpSpPr>
            <p:grpSpPr>
              <a:xfrm>
                <a:off x="1606495" y="1295459"/>
                <a:ext cx="3892201" cy="3349298"/>
                <a:chOff x="456382" y="3922503"/>
                <a:chExt cx="4378276" cy="2331882"/>
              </a:xfrm>
            </p:grpSpPr>
            <p:sp>
              <p:nvSpPr>
                <p:cNvPr id="152" name="文字方塊 151"/>
                <p:cNvSpPr txBox="1"/>
                <p:nvPr/>
              </p:nvSpPr>
              <p:spPr>
                <a:xfrm>
                  <a:off x="2522993" y="4889487"/>
                  <a:ext cx="7439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/>
                      <a:cs typeface="Arial" panose="020B0604020202020204" pitchFamily="34" charset="0"/>
                    </a:rPr>
                    <a:t>Al</a:t>
                  </a:r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" name="群組 152"/>
                <p:cNvGrpSpPr/>
                <p:nvPr/>
              </p:nvGrpSpPr>
              <p:grpSpPr>
                <a:xfrm>
                  <a:off x="456382" y="3922503"/>
                  <a:ext cx="4378276" cy="2331882"/>
                  <a:chOff x="512943" y="2327195"/>
                  <a:chExt cx="4378276" cy="2331882"/>
                </a:xfrm>
              </p:grpSpPr>
              <p:sp>
                <p:nvSpPr>
                  <p:cNvPr id="154" name="文字方塊 153"/>
                  <p:cNvSpPr txBox="1"/>
                  <p:nvPr/>
                </p:nvSpPr>
                <p:spPr>
                  <a:xfrm>
                    <a:off x="512943" y="2327195"/>
                    <a:ext cx="4378276" cy="2785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en-US" altLang="zh-TW" sz="2000" b="1" kern="0" dirty="0">
                        <a:solidFill>
                          <a:srgbClr val="0E0E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US" altLang="zh-TW" sz="2000" b="1" kern="0" dirty="0" smtClean="0">
                        <a:solidFill>
                          <a:srgbClr val="0E0E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et (+1V 10s</a:t>
                    </a:r>
                    <a:r>
                      <a:rPr lang="en-US" altLang="zh-TW" sz="2000" b="1" kern="0" dirty="0">
                        <a:solidFill>
                          <a:srgbClr val="0E0E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), </a:t>
                    </a:r>
                    <a:r>
                      <a:rPr lang="en-US" altLang="zh-TW" sz="2000" kern="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then Read “3</a:t>
                    </a:r>
                    <a:r>
                      <a:rPr lang="en-US" altLang="zh-TW" sz="2000" kern="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”</a:t>
                    </a:r>
                    <a:endParaRPr lang="en-US" altLang="zh-TW" sz="2000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5" name="群組 154"/>
                  <p:cNvGrpSpPr/>
                  <p:nvPr/>
                </p:nvGrpSpPr>
                <p:grpSpPr>
                  <a:xfrm>
                    <a:off x="1068273" y="2954395"/>
                    <a:ext cx="3227346" cy="1704682"/>
                    <a:chOff x="1068273" y="2954395"/>
                    <a:chExt cx="3227346" cy="1704682"/>
                  </a:xfrm>
                </p:grpSpPr>
                <p:grpSp>
                  <p:nvGrpSpPr>
                    <p:cNvPr id="156" name="群組 155"/>
                    <p:cNvGrpSpPr/>
                    <p:nvPr/>
                  </p:nvGrpSpPr>
                  <p:grpSpPr>
                    <a:xfrm>
                      <a:off x="1068273" y="3192368"/>
                      <a:ext cx="3227346" cy="1466709"/>
                      <a:chOff x="589072" y="3262699"/>
                      <a:chExt cx="3227346" cy="1466709"/>
                    </a:xfrm>
                  </p:grpSpPr>
                  <p:grpSp>
                    <p:nvGrpSpPr>
                      <p:cNvPr id="161" name="群組 160"/>
                      <p:cNvGrpSpPr/>
                      <p:nvPr/>
                    </p:nvGrpSpPr>
                    <p:grpSpPr>
                      <a:xfrm>
                        <a:off x="589072" y="3262699"/>
                        <a:ext cx="3227346" cy="1466709"/>
                        <a:chOff x="3198072" y="4287509"/>
                        <a:chExt cx="3227346" cy="2577917"/>
                      </a:xfrm>
                    </p:grpSpPr>
                    <p:grpSp>
                      <p:nvGrpSpPr>
                        <p:cNvPr id="163" name="群組 162"/>
                        <p:cNvGrpSpPr/>
                        <p:nvPr/>
                      </p:nvGrpSpPr>
                      <p:grpSpPr>
                        <a:xfrm>
                          <a:off x="3246909" y="4287509"/>
                          <a:ext cx="3178509" cy="2577917"/>
                          <a:chOff x="3246909" y="4287509"/>
                          <a:chExt cx="3178509" cy="2577917"/>
                        </a:xfrm>
                      </p:grpSpPr>
                      <p:grpSp>
                        <p:nvGrpSpPr>
                          <p:cNvPr id="165" name="群組 164"/>
                          <p:cNvGrpSpPr/>
                          <p:nvPr/>
                        </p:nvGrpSpPr>
                        <p:grpSpPr>
                          <a:xfrm>
                            <a:off x="3246909" y="4287509"/>
                            <a:ext cx="3178505" cy="2446452"/>
                            <a:chOff x="3246909" y="4287509"/>
                            <a:chExt cx="3178505" cy="2446452"/>
                          </a:xfrm>
                        </p:grpSpPr>
                        <p:grpSp>
                          <p:nvGrpSpPr>
                            <p:cNvPr id="167" name="群組 166"/>
                            <p:cNvGrpSpPr/>
                            <p:nvPr/>
                          </p:nvGrpSpPr>
                          <p:grpSpPr>
                            <a:xfrm>
                              <a:off x="3250105" y="4287509"/>
                              <a:ext cx="3175309" cy="2446452"/>
                              <a:chOff x="-1072249" y="83235"/>
                              <a:chExt cx="3176464" cy="2446720"/>
                            </a:xfrm>
                          </p:grpSpPr>
                          <p:sp>
                            <p:nvSpPr>
                              <p:cNvPr id="172" name="矩形 171"/>
                              <p:cNvSpPr/>
                              <p:nvPr/>
                            </p:nvSpPr>
                            <p:spPr>
                              <a:xfrm>
                                <a:off x="1400693" y="83235"/>
                                <a:ext cx="254601" cy="1581528"/>
                              </a:xfrm>
                              <a:prstGeom prst="rect">
                                <a:avLst/>
                              </a:prstGeom>
                              <a:solidFill>
                                <a:srgbClr val="70AD47">
                                  <a:lumMod val="60000"/>
                                  <a:lumOff val="40000"/>
                                </a:srgbClr>
                              </a:solidFill>
                              <a:ln w="12700" cap="flat" cmpd="sng" algn="ctr">
                                <a:noFill/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" name="矩形 172"/>
                              <p:cNvSpPr/>
                              <p:nvPr/>
                            </p:nvSpPr>
                            <p:spPr>
                              <a:xfrm>
                                <a:off x="-373740" y="87756"/>
                                <a:ext cx="1777033" cy="70689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ctr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en-US" sz="20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rPr>
                                  <a:t>Al</a:t>
                                </a:r>
                                <a:endParaRPr kumimoji="0" lang="zh-TW" altLang="en-US" sz="20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" name="矩形 173"/>
                              <p:cNvSpPr/>
                              <p:nvPr/>
                            </p:nvSpPr>
                            <p:spPr>
                              <a:xfrm>
                                <a:off x="-373742" y="776671"/>
                                <a:ext cx="1774391" cy="321842"/>
                              </a:xfrm>
                              <a:prstGeom prst="rect">
                                <a:avLst/>
                              </a:prstGeom>
                              <a:solidFill>
                                <a:srgbClr val="81B2DF"/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ctr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14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5" name="矩形 19"/>
                              <p:cNvSpPr/>
                              <p:nvPr/>
                            </p:nvSpPr>
                            <p:spPr>
                              <a:xfrm>
                                <a:off x="238161" y="1098512"/>
                                <a:ext cx="1167667" cy="56949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66"/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6" name="矩形 19"/>
                              <p:cNvSpPr/>
                              <p:nvPr/>
                            </p:nvSpPr>
                            <p:spPr>
                              <a:xfrm>
                                <a:off x="-1072249" y="1664763"/>
                                <a:ext cx="3176464" cy="865192"/>
                              </a:xfrm>
                              <a:custGeom>
                                <a:avLst/>
                                <a:gdLst>
                                  <a:gd name="connsiteX0" fmla="*/ 0 w 1226121"/>
                                  <a:gd name="connsiteY0" fmla="*/ 0 h 618755"/>
                                  <a:gd name="connsiteX1" fmla="*/ 1226121 w 1226121"/>
                                  <a:gd name="connsiteY1" fmla="*/ 0 h 618755"/>
                                  <a:gd name="connsiteX2" fmla="*/ 1226121 w 1226121"/>
                                  <a:gd name="connsiteY2" fmla="*/ 618755 h 618755"/>
                                  <a:gd name="connsiteX3" fmla="*/ 0 w 1226121"/>
                                  <a:gd name="connsiteY3" fmla="*/ 618755 h 618755"/>
                                  <a:gd name="connsiteX4" fmla="*/ 0 w 1226121"/>
                                  <a:gd name="connsiteY4" fmla="*/ 0 h 618755"/>
                                  <a:gd name="connsiteX0" fmla="*/ 0 w 1226121"/>
                                  <a:gd name="connsiteY0" fmla="*/ 0 h 618755"/>
                                  <a:gd name="connsiteX1" fmla="*/ 977062 w 1226121"/>
                                  <a:gd name="connsiteY1" fmla="*/ 0 h 618755"/>
                                  <a:gd name="connsiteX2" fmla="*/ 1226121 w 1226121"/>
                                  <a:gd name="connsiteY2" fmla="*/ 618755 h 618755"/>
                                  <a:gd name="connsiteX3" fmla="*/ 0 w 1226121"/>
                                  <a:gd name="connsiteY3" fmla="*/ 618755 h 618755"/>
                                  <a:gd name="connsiteX4" fmla="*/ 0 w 1226121"/>
                                  <a:gd name="connsiteY4" fmla="*/ 0 h 618755"/>
                                  <a:gd name="connsiteX0" fmla="*/ 0 w 1226121"/>
                                  <a:gd name="connsiteY0" fmla="*/ 0 h 618755"/>
                                  <a:gd name="connsiteX1" fmla="*/ 859012 w 1226121"/>
                                  <a:gd name="connsiteY1" fmla="*/ 0 h 618755"/>
                                  <a:gd name="connsiteX2" fmla="*/ 1226121 w 1226121"/>
                                  <a:gd name="connsiteY2" fmla="*/ 618755 h 618755"/>
                                  <a:gd name="connsiteX3" fmla="*/ 0 w 1226121"/>
                                  <a:gd name="connsiteY3" fmla="*/ 618755 h 618755"/>
                                  <a:gd name="connsiteX4" fmla="*/ 0 w 1226121"/>
                                  <a:gd name="connsiteY4" fmla="*/ 0 h 618755"/>
                                  <a:gd name="connsiteX0" fmla="*/ 0 w 1226121"/>
                                  <a:gd name="connsiteY0" fmla="*/ 0 h 618755"/>
                                  <a:gd name="connsiteX1" fmla="*/ 1226121 w 1226121"/>
                                  <a:gd name="connsiteY1" fmla="*/ 0 h 618755"/>
                                  <a:gd name="connsiteX2" fmla="*/ 1226121 w 1226121"/>
                                  <a:gd name="connsiteY2" fmla="*/ 618755 h 618755"/>
                                  <a:gd name="connsiteX3" fmla="*/ 0 w 1226121"/>
                                  <a:gd name="connsiteY3" fmla="*/ 618755 h 618755"/>
                                  <a:gd name="connsiteX4" fmla="*/ 0 w 1226121"/>
                                  <a:gd name="connsiteY4" fmla="*/ 0 h 61875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1226121" h="618755">
                                    <a:moveTo>
                                      <a:pt x="0" y="0"/>
                                    </a:moveTo>
                                    <a:lnTo>
                                      <a:pt x="1226121" y="0"/>
                                    </a:lnTo>
                                    <a:lnTo>
                                      <a:pt x="1226121" y="618755"/>
                                    </a:lnTo>
                                    <a:lnTo>
                                      <a:pt x="0" y="618755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66"/>
                              </a:solid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en-US" sz="12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微軟正黑體"/>
                                    <a:cs typeface="Arial" panose="020B0604020202020204" pitchFamily="34" charset="0"/>
                                  </a:rPr>
                                  <a:t> </a:t>
                                </a:r>
                                <a:endParaRPr kumimoji="0" lang="zh-TW" altLang="en-US" sz="14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7" name="矩形 176"/>
                              <p:cNvSpPr/>
                              <p:nvPr/>
                            </p:nvSpPr>
                            <p:spPr>
                              <a:xfrm rot="5400000">
                                <a:off x="1765866" y="1332737"/>
                                <a:ext cx="191167" cy="485525"/>
                              </a:xfrm>
                              <a:prstGeom prst="rect">
                                <a:avLst/>
                              </a:prstGeom>
                              <a:solidFill>
                                <a:srgbClr val="70AD47">
                                  <a:lumMod val="60000"/>
                                  <a:lumOff val="40000"/>
                                </a:srgbClr>
                              </a:solidFill>
                              <a:ln w="12700" cap="flat" cmpd="sng" algn="ctr">
                                <a:noFill/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8" name="群組 167"/>
                            <p:cNvGrpSpPr/>
                            <p:nvPr/>
                          </p:nvGrpSpPr>
                          <p:grpSpPr>
                            <a:xfrm flipH="1">
                              <a:off x="3246909" y="4287511"/>
                              <a:ext cx="717754" cy="1597857"/>
                              <a:chOff x="5863254" y="4440607"/>
                              <a:chExt cx="717754" cy="1597857"/>
                            </a:xfrm>
                          </p:grpSpPr>
                          <p:sp>
                            <p:nvSpPr>
                              <p:cNvPr id="170" name="矩形 169"/>
                              <p:cNvSpPr/>
                              <p:nvPr/>
                            </p:nvSpPr>
                            <p:spPr>
                              <a:xfrm>
                                <a:off x="5863256" y="4440607"/>
                                <a:ext cx="247237" cy="15845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70AD47">
                                  <a:lumMod val="60000"/>
                                  <a:lumOff val="40000"/>
                                </a:srgbClr>
                              </a:solidFill>
                              <a:ln w="12700" cap="flat" cmpd="sng" algn="ctr">
                                <a:noFill/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71" name="矩形 170"/>
                              <p:cNvSpPr/>
                              <p:nvPr/>
                            </p:nvSpPr>
                            <p:spPr>
                              <a:xfrm rot="5400000">
                                <a:off x="6126558" y="5584014"/>
                                <a:ext cx="191146" cy="7177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70AD47">
                                  <a:lumMod val="60000"/>
                                  <a:lumOff val="40000"/>
                                </a:srgbClr>
                              </a:solidFill>
                              <a:ln w="12700" cap="flat" cmpd="sng" algn="ctr">
                                <a:noFill/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lvl="0" indent="0" algn="l" defTabSz="4572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zh-TW" altLang="en-US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微軟正黑體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69" name="矩形 19"/>
                            <p:cNvSpPr/>
                            <p:nvPr/>
                          </p:nvSpPr>
                          <p:spPr>
                            <a:xfrm flipH="1">
                              <a:off x="3956387" y="5302471"/>
                              <a:ext cx="1151133" cy="569639"/>
                            </a:xfrm>
                            <a:prstGeom prst="rect">
                              <a:avLst/>
                            </a:prstGeom>
                            <a:solidFill>
                              <a:srgbClr val="FFFF66"/>
                            </a:solidFill>
                            <a:ln>
                              <a:noFill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algn="l" defTabSz="4572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zh-TW" altLang="en-US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微軟正黑體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66" name="矩形 165"/>
                          <p:cNvSpPr/>
                          <p:nvPr/>
                        </p:nvSpPr>
                        <p:spPr>
                          <a:xfrm>
                            <a:off x="3250105" y="6711935"/>
                            <a:ext cx="3175313" cy="15349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4572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TW" altLang="en-US" sz="12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4" name="文字方塊 22"/>
                        <p:cNvSpPr txBox="1"/>
                        <p:nvPr/>
                      </p:nvSpPr>
                      <p:spPr>
                        <a:xfrm>
                          <a:off x="3198072" y="6208296"/>
                          <a:ext cx="1092523" cy="48961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/>
                              <a:cs typeface="Arial" panose="020B0604020202020204" pitchFamily="34" charset="0"/>
                            </a:rPr>
                            <a:t>Si (p)</a:t>
                          </a:r>
                          <a:endParaRPr kumimoji="0" lang="zh-TW" altLang="en-US" sz="2000" b="0" i="0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60" name="文字方塊 159"/>
                      <p:cNvSpPr txBox="1"/>
                      <p:nvPr/>
                    </p:nvSpPr>
                    <p:spPr>
                      <a:xfrm>
                        <a:off x="1804160" y="3586838"/>
                        <a:ext cx="904695" cy="278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2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/>
                            <a:cs typeface="Arial" panose="020B0604020202020204" pitchFamily="34" charset="0"/>
                          </a:rPr>
                          <a:t>SiO</a:t>
                        </a:r>
                        <a:r>
                          <a:rPr kumimoji="0" lang="en-US" altLang="zh-TW" sz="2000" b="0" i="0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/>
                            <a:cs typeface="Arial" panose="020B0604020202020204" pitchFamily="34" charset="0"/>
                          </a:rPr>
                          <a:t>2</a:t>
                        </a:r>
                        <a:endParaRPr kumimoji="0" lang="zh-TW" altLang="zh-TW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57" name="直線接點 156"/>
                    <p:cNvCxnSpPr/>
                    <p:nvPr/>
                  </p:nvCxnSpPr>
                  <p:spPr bwMode="auto">
                    <a:xfrm flipV="1">
                      <a:off x="2702084" y="3023501"/>
                      <a:ext cx="0" cy="180000"/>
                    </a:xfrm>
                    <a:prstGeom prst="line">
                      <a:avLst/>
                    </a:prstGeom>
                    <a:solidFill>
                      <a:srgbClr val="FFCA08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sp>
                  <p:nvSpPr>
                    <p:cNvPr id="158" name="橢圓 157"/>
                    <p:cNvSpPr/>
                    <p:nvPr/>
                  </p:nvSpPr>
                  <p:spPr bwMode="auto">
                    <a:xfrm>
                      <a:off x="2643427" y="2954395"/>
                      <a:ext cx="118771" cy="7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A5DA2190-B350-4C99-B6C8-2110E3B34725}"/>
                  </a:ext>
                </a:extLst>
              </p:cNvPr>
              <p:cNvSpPr/>
              <p:nvPr/>
            </p:nvSpPr>
            <p:spPr>
              <a:xfrm>
                <a:off x="2308699" y="3207922"/>
                <a:ext cx="4026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</a:t>
                </a:r>
                <a:r>
                  <a:rPr kumimoji="0" lang="en-US" altLang="zh-TW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微軟正黑體"/>
                    <a:cs typeface="+mn-cs"/>
                  </a:rPr>
                  <a:t>-</a:t>
                </a:r>
                <a:endParaRPr kumimoji="0" lang="zh-TW" alt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endParaRPr>
              </a:p>
            </p:txBody>
          </p:sp>
          <p:sp>
            <p:nvSpPr>
              <p:cNvPr id="144" name="向下箭號 143"/>
              <p:cNvSpPr/>
              <p:nvPr/>
            </p:nvSpPr>
            <p:spPr bwMode="auto">
              <a:xfrm>
                <a:off x="2897501" y="2967462"/>
                <a:ext cx="360000" cy="815821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  <a:alpha val="6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grpSp>
            <p:nvGrpSpPr>
              <p:cNvPr id="145" name="群組 144"/>
              <p:cNvGrpSpPr/>
              <p:nvPr/>
            </p:nvGrpSpPr>
            <p:grpSpPr>
              <a:xfrm>
                <a:off x="4661124" y="4617412"/>
                <a:ext cx="543340" cy="394102"/>
                <a:chOff x="10466325" y="5419461"/>
                <a:chExt cx="370513" cy="274386"/>
              </a:xfrm>
            </p:grpSpPr>
            <p:cxnSp>
              <p:nvCxnSpPr>
                <p:cNvPr id="148" name="直線接點 147"/>
                <p:cNvCxnSpPr/>
                <p:nvPr/>
              </p:nvCxnSpPr>
              <p:spPr>
                <a:xfrm flipV="1">
                  <a:off x="10466325" y="558089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直線接點 148"/>
                <p:cNvCxnSpPr/>
                <p:nvPr/>
              </p:nvCxnSpPr>
              <p:spPr>
                <a:xfrm flipV="1">
                  <a:off x="10534753" y="563417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直線接點 149"/>
                <p:cNvCxnSpPr/>
                <p:nvPr/>
              </p:nvCxnSpPr>
              <p:spPr>
                <a:xfrm flipV="1">
                  <a:off x="10591822" y="5693847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1" name="直線接點 150"/>
                <p:cNvCxnSpPr/>
                <p:nvPr/>
              </p:nvCxnSpPr>
              <p:spPr>
                <a:xfrm>
                  <a:off x="10662116" y="5419461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46" name="文字方塊 145"/>
              <p:cNvSpPr txBox="1"/>
              <p:nvPr/>
            </p:nvSpPr>
            <p:spPr>
              <a:xfrm>
                <a:off x="2801744" y="1767876"/>
                <a:ext cx="1501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TW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TW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Times New Roman" panose="02020603050405020304" pitchFamily="18" charset="0"/>
                  </a:rPr>
                  <a:t> =0.2V</a:t>
                </a:r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向下箭號 146"/>
              <p:cNvSpPr/>
              <p:nvPr/>
            </p:nvSpPr>
            <p:spPr bwMode="auto">
              <a:xfrm>
                <a:off x="3856509" y="2956943"/>
                <a:ext cx="360000" cy="815821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  <a:alpha val="6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</p:grpSp>
        <p:sp>
          <p:nvSpPr>
            <p:cNvPr id="91" name="圓角化同側角落矩形 90"/>
            <p:cNvSpPr/>
            <p:nvPr/>
          </p:nvSpPr>
          <p:spPr bwMode="auto">
            <a:xfrm flipV="1">
              <a:off x="7037925" y="2551643"/>
              <a:ext cx="1576044" cy="4756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58DC0">
                <a:alpha val="40000"/>
              </a:srgbClr>
            </a:solidFill>
            <a:ln w="9525" cap="rnd" cmpd="sng" algn="ctr">
              <a:solidFill>
                <a:srgbClr val="99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D200866-333C-48E3-A844-5706B8F69004}"/>
                </a:ext>
              </a:extLst>
            </p:cNvPr>
            <p:cNvSpPr txBox="1"/>
            <p:nvPr/>
          </p:nvSpPr>
          <p:spPr>
            <a:xfrm>
              <a:off x="7256822" y="2955225"/>
              <a:ext cx="1175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rPr>
                <a:t>depletion region</a:t>
              </a:r>
              <a:endParaRPr kumimoji="0" lang="zh-TW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/>
                <a:ea typeface="微軟正黑體"/>
                <a:cs typeface="Times New Roman" panose="02020603050405020304" pitchFamily="18" charset="0"/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7040901" y="2155605"/>
              <a:ext cx="157699" cy="871652"/>
              <a:chOff x="7040901" y="2155605"/>
              <a:chExt cx="157699" cy="871652"/>
            </a:xfrm>
          </p:grpSpPr>
          <p:cxnSp>
            <p:nvCxnSpPr>
              <p:cNvPr id="138" name="弧形接點 137"/>
              <p:cNvCxnSpPr/>
              <p:nvPr/>
            </p:nvCxnSpPr>
            <p:spPr bwMode="auto">
              <a:xfrm rot="5400000">
                <a:off x="6898887" y="2297658"/>
                <a:ext cx="419254" cy="135148"/>
              </a:xfrm>
              <a:prstGeom prst="curvedConnector3">
                <a:avLst>
                  <a:gd name="adj1" fmla="val 877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9" name="弧形接點 138"/>
              <p:cNvCxnSpPr/>
              <p:nvPr/>
            </p:nvCxnSpPr>
            <p:spPr bwMode="auto">
              <a:xfrm rot="5400000">
                <a:off x="6875156" y="2378396"/>
                <a:ext cx="473283" cy="141794"/>
              </a:xfrm>
              <a:prstGeom prst="curvedConnector3">
                <a:avLst>
                  <a:gd name="adj1" fmla="val 91851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0" name="弧形接點 139"/>
              <p:cNvCxnSpPr/>
              <p:nvPr/>
            </p:nvCxnSpPr>
            <p:spPr bwMode="auto">
              <a:xfrm rot="5400000">
                <a:off x="6778537" y="2523586"/>
                <a:ext cx="715446" cy="98826"/>
              </a:xfrm>
              <a:prstGeom prst="curvedConnector3">
                <a:avLst>
                  <a:gd name="adj1" fmla="val 9328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1" name="弧形接點 140"/>
              <p:cNvCxnSpPr/>
              <p:nvPr/>
            </p:nvCxnSpPr>
            <p:spPr bwMode="auto">
              <a:xfrm rot="16200000" flipH="1">
                <a:off x="6766600" y="2595257"/>
                <a:ext cx="862817" cy="1183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94" name="群組 93"/>
            <p:cNvGrpSpPr/>
            <p:nvPr/>
          </p:nvGrpSpPr>
          <p:grpSpPr>
            <a:xfrm flipH="1">
              <a:off x="8451014" y="2155595"/>
              <a:ext cx="157699" cy="871652"/>
              <a:chOff x="7040901" y="2155605"/>
              <a:chExt cx="157699" cy="871652"/>
            </a:xfrm>
          </p:grpSpPr>
          <p:cxnSp>
            <p:nvCxnSpPr>
              <p:cNvPr id="134" name="弧形接點 133"/>
              <p:cNvCxnSpPr/>
              <p:nvPr/>
            </p:nvCxnSpPr>
            <p:spPr bwMode="auto">
              <a:xfrm rot="5400000">
                <a:off x="6898887" y="2297658"/>
                <a:ext cx="419254" cy="135148"/>
              </a:xfrm>
              <a:prstGeom prst="curvedConnector3">
                <a:avLst>
                  <a:gd name="adj1" fmla="val 877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5" name="弧形接點 134"/>
              <p:cNvCxnSpPr/>
              <p:nvPr/>
            </p:nvCxnSpPr>
            <p:spPr bwMode="auto">
              <a:xfrm rot="5400000">
                <a:off x="6875156" y="2378396"/>
                <a:ext cx="473283" cy="141794"/>
              </a:xfrm>
              <a:prstGeom prst="curvedConnector3">
                <a:avLst>
                  <a:gd name="adj1" fmla="val 91851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" name="弧形接點 135"/>
              <p:cNvCxnSpPr/>
              <p:nvPr/>
            </p:nvCxnSpPr>
            <p:spPr bwMode="auto">
              <a:xfrm rot="5400000">
                <a:off x="6778537" y="2523586"/>
                <a:ext cx="715446" cy="98826"/>
              </a:xfrm>
              <a:prstGeom prst="curvedConnector3">
                <a:avLst>
                  <a:gd name="adj1" fmla="val 9328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" name="弧形接點 136"/>
              <p:cNvCxnSpPr/>
              <p:nvPr/>
            </p:nvCxnSpPr>
            <p:spPr bwMode="auto">
              <a:xfrm rot="16200000" flipH="1">
                <a:off x="6766600" y="2595257"/>
                <a:ext cx="862817" cy="1183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95" name="群組 94"/>
            <p:cNvGrpSpPr/>
            <p:nvPr/>
          </p:nvGrpSpPr>
          <p:grpSpPr>
            <a:xfrm>
              <a:off x="6905973" y="3050190"/>
              <a:ext cx="472172" cy="480680"/>
              <a:chOff x="4965020" y="5774635"/>
              <a:chExt cx="472172" cy="480680"/>
            </a:xfrm>
          </p:grpSpPr>
          <p:grpSp>
            <p:nvGrpSpPr>
              <p:cNvPr id="121" name="群組 120"/>
              <p:cNvGrpSpPr/>
              <p:nvPr/>
            </p:nvGrpSpPr>
            <p:grpSpPr>
              <a:xfrm>
                <a:off x="4965020" y="5908699"/>
                <a:ext cx="472172" cy="346616"/>
                <a:chOff x="4965239" y="5892363"/>
                <a:chExt cx="472172" cy="346616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4965239" y="5892363"/>
                  <a:ext cx="472172" cy="203708"/>
                  <a:chOff x="5010314" y="5824185"/>
                  <a:chExt cx="472172" cy="203708"/>
                </a:xfrm>
              </p:grpSpPr>
              <p:sp>
                <p:nvSpPr>
                  <p:cNvPr id="130" name="橢圓 129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24284" y="5874472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31" name="橢圓 130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0314" y="5824185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32" name="橢圓 131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6953" y="5912114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33" name="橢圓 132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74486" y="5919893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</p:grpSp>
            <p:sp>
              <p:nvSpPr>
                <p:cNvPr id="128" name="橢圓 127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3511" y="6118462"/>
                  <a:ext cx="108000" cy="1080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129" name="橢圓 128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4210" y="6130979"/>
                  <a:ext cx="108000" cy="1080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</p:grpSp>
          <p:grpSp>
            <p:nvGrpSpPr>
              <p:cNvPr id="122" name="群組 121"/>
              <p:cNvGrpSpPr/>
              <p:nvPr/>
            </p:nvGrpSpPr>
            <p:grpSpPr>
              <a:xfrm>
                <a:off x="5063605" y="5774635"/>
                <a:ext cx="299906" cy="210465"/>
                <a:chOff x="5063605" y="5774635"/>
                <a:chExt cx="299906" cy="210465"/>
              </a:xfrm>
            </p:grpSpPr>
            <p:cxnSp>
              <p:nvCxnSpPr>
                <p:cNvPr id="123" name="直線單箭頭接點 122"/>
                <p:cNvCxnSpPr/>
                <p:nvPr/>
              </p:nvCxnSpPr>
              <p:spPr bwMode="auto">
                <a:xfrm flipV="1">
                  <a:off x="5063605" y="5774635"/>
                  <a:ext cx="78783" cy="11990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4" name="直線單箭頭接點 123"/>
                <p:cNvCxnSpPr/>
                <p:nvPr/>
              </p:nvCxnSpPr>
              <p:spPr bwMode="auto">
                <a:xfrm flipV="1">
                  <a:off x="5147307" y="5828170"/>
                  <a:ext cx="65066" cy="124961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5" name="直線單箭頭接點 124"/>
                <p:cNvCxnSpPr/>
                <p:nvPr/>
              </p:nvCxnSpPr>
              <p:spPr bwMode="auto">
                <a:xfrm flipV="1">
                  <a:off x="5252742" y="5845926"/>
                  <a:ext cx="42039" cy="13772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6" name="直線單箭頭接點 125"/>
                <p:cNvCxnSpPr/>
                <p:nvPr/>
              </p:nvCxnSpPr>
              <p:spPr bwMode="auto">
                <a:xfrm flipH="1" flipV="1">
                  <a:off x="5334085" y="5844655"/>
                  <a:ext cx="29426" cy="14044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grpSp>
          <p:nvGrpSpPr>
            <p:cNvPr id="96" name="群組 95"/>
            <p:cNvGrpSpPr/>
            <p:nvPr/>
          </p:nvGrpSpPr>
          <p:grpSpPr>
            <a:xfrm>
              <a:off x="7413049" y="2379591"/>
              <a:ext cx="851098" cy="115167"/>
              <a:chOff x="3599085" y="2548071"/>
              <a:chExt cx="851098" cy="115167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8807" y="2548776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2183" y="2548071"/>
                <a:ext cx="108000" cy="108000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9085" y="2555240"/>
                <a:ext cx="108000" cy="107998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955671" y="2420008"/>
              <a:ext cx="111078" cy="374577"/>
              <a:chOff x="3256053" y="2562386"/>
              <a:chExt cx="111078" cy="374577"/>
            </a:xfrm>
          </p:grpSpPr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6053" y="2828961"/>
                <a:ext cx="108000" cy="108002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9131" y="2562386"/>
                <a:ext cx="108000" cy="108002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>
              <a:off x="8597236" y="2409986"/>
              <a:ext cx="111078" cy="374577"/>
              <a:chOff x="3109749" y="2562386"/>
              <a:chExt cx="111078" cy="374577"/>
            </a:xfrm>
          </p:grpSpPr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9749" y="2828961"/>
                <a:ext cx="108000" cy="108002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2F86AD27-1139-4AB1-9CAD-1C85D64B0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2827" y="2562386"/>
                <a:ext cx="108000" cy="108002"/>
              </a:xfrm>
              <a:prstGeom prst="ellipse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 flipH="1">
              <a:off x="8296185" y="3041502"/>
              <a:ext cx="472172" cy="480680"/>
              <a:chOff x="4965020" y="5774635"/>
              <a:chExt cx="472172" cy="480680"/>
            </a:xfrm>
          </p:grpSpPr>
          <p:grpSp>
            <p:nvGrpSpPr>
              <p:cNvPr id="101" name="群組 100"/>
              <p:cNvGrpSpPr/>
              <p:nvPr/>
            </p:nvGrpSpPr>
            <p:grpSpPr>
              <a:xfrm>
                <a:off x="4965020" y="5908699"/>
                <a:ext cx="472172" cy="346616"/>
                <a:chOff x="4965239" y="5892363"/>
                <a:chExt cx="472172" cy="346616"/>
              </a:xfrm>
            </p:grpSpPr>
            <p:grpSp>
              <p:nvGrpSpPr>
                <p:cNvPr id="107" name="群組 106"/>
                <p:cNvGrpSpPr/>
                <p:nvPr/>
              </p:nvGrpSpPr>
              <p:grpSpPr>
                <a:xfrm>
                  <a:off x="4965239" y="5892363"/>
                  <a:ext cx="472172" cy="203708"/>
                  <a:chOff x="5010314" y="5824185"/>
                  <a:chExt cx="472172" cy="203708"/>
                </a:xfrm>
              </p:grpSpPr>
              <p:sp>
                <p:nvSpPr>
                  <p:cNvPr id="110" name="橢圓 109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24284" y="5874472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11" name="橢圓 110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0314" y="5824185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12" name="橢圓 111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6953" y="5912114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  <p:sp>
                <p:nvSpPr>
                  <p:cNvPr id="113" name="橢圓 112">
                    <a:extLst>
                      <a:ext uri="{FF2B5EF4-FFF2-40B4-BE49-F238E27FC236}">
                        <a16:creationId xmlns:a16="http://schemas.microsoft.com/office/drawing/2014/main" id="{2F86AD27-1139-4AB1-9CAD-1C85D64B0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74486" y="5919893"/>
                    <a:ext cx="108000" cy="108000"/>
                  </a:xfrm>
                  <a:prstGeom prst="ellipse">
                    <a:avLst/>
                  </a:prstGeom>
                  <a:solidFill>
                    <a:srgbClr val="FF0000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endParaRPr>
                  </a:p>
                </p:txBody>
              </p:sp>
            </p:grpSp>
            <p:sp>
              <p:nvSpPr>
                <p:cNvPr id="108" name="橢圓 107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3511" y="6118462"/>
                  <a:ext cx="108000" cy="1080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109" name="橢圓 108">
                  <a:extLst>
                    <a:ext uri="{FF2B5EF4-FFF2-40B4-BE49-F238E27FC236}">
                      <a16:creationId xmlns:a16="http://schemas.microsoft.com/office/drawing/2014/main" id="{2F86AD27-1139-4AB1-9CAD-1C85D64B0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4210" y="6130979"/>
                  <a:ext cx="108000" cy="108000"/>
                </a:xfrm>
                <a:prstGeom prst="ellipse">
                  <a:avLst/>
                </a:prstGeom>
                <a:solidFill>
                  <a:srgbClr val="FF0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</p:grpSp>
          <p:grpSp>
            <p:nvGrpSpPr>
              <p:cNvPr id="102" name="群組 101"/>
              <p:cNvGrpSpPr/>
              <p:nvPr/>
            </p:nvGrpSpPr>
            <p:grpSpPr>
              <a:xfrm>
                <a:off x="5063605" y="5774635"/>
                <a:ext cx="299906" cy="210465"/>
                <a:chOff x="5063605" y="5774635"/>
                <a:chExt cx="299906" cy="210465"/>
              </a:xfrm>
            </p:grpSpPr>
            <p:cxnSp>
              <p:nvCxnSpPr>
                <p:cNvPr id="103" name="直線單箭頭接點 102"/>
                <p:cNvCxnSpPr/>
                <p:nvPr/>
              </p:nvCxnSpPr>
              <p:spPr bwMode="auto">
                <a:xfrm flipV="1">
                  <a:off x="5063605" y="5774635"/>
                  <a:ext cx="78783" cy="11990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4" name="直線單箭頭接點 103"/>
                <p:cNvCxnSpPr/>
                <p:nvPr/>
              </p:nvCxnSpPr>
              <p:spPr bwMode="auto">
                <a:xfrm flipV="1">
                  <a:off x="5147307" y="5828170"/>
                  <a:ext cx="65066" cy="124961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5" name="直線單箭頭接點 104"/>
                <p:cNvCxnSpPr/>
                <p:nvPr/>
              </p:nvCxnSpPr>
              <p:spPr bwMode="auto">
                <a:xfrm flipV="1">
                  <a:off x="5252742" y="5845926"/>
                  <a:ext cx="42039" cy="13772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6" name="直線單箭頭接點 105"/>
                <p:cNvCxnSpPr/>
                <p:nvPr/>
              </p:nvCxnSpPr>
              <p:spPr bwMode="auto">
                <a:xfrm flipH="1" flipV="1">
                  <a:off x="5334085" y="5844655"/>
                  <a:ext cx="29426" cy="140445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sp>
        <p:nvSpPr>
          <p:cNvPr id="179" name="文字方塊 178"/>
          <p:cNvSpPr txBox="1"/>
          <p:nvPr/>
        </p:nvSpPr>
        <p:spPr>
          <a:xfrm>
            <a:off x="485538" y="2180879"/>
            <a:ext cx="147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E0EFF"/>
                </a:solidFill>
                <a:latin typeface="Calibri" panose="020F0502020204030204" pitchFamily="34" charset="0"/>
              </a:rPr>
              <a:t>Set: </a:t>
            </a:r>
            <a:r>
              <a:rPr lang="en-US" altLang="zh-TW" sz="2000" b="1" dirty="0" err="1" smtClean="0">
                <a:solidFill>
                  <a:srgbClr val="0E0EFF"/>
                </a:solidFill>
                <a:latin typeface="Calibri" panose="020F0502020204030204" pitchFamily="34" charset="0"/>
              </a:rPr>
              <a:t>detrap</a:t>
            </a:r>
            <a:r>
              <a:rPr lang="en-US" altLang="zh-TW" sz="2000" b="1" dirty="0" smtClean="0">
                <a:solidFill>
                  <a:srgbClr val="0E0EFF"/>
                </a:solidFill>
                <a:latin typeface="Calibri" panose="020F0502020204030204" pitchFamily="34" charset="0"/>
              </a:rPr>
              <a:t> electrons</a:t>
            </a:r>
            <a:endParaRPr lang="zh-TW" altLang="en-US" sz="2000" b="1" dirty="0">
              <a:solidFill>
                <a:srgbClr val="0E0EFF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714959" y="5600169"/>
            <a:ext cx="586275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>
                <a:latin typeface="Calibri" panose="020F0502020204030204" pitchFamily="34" charset="0"/>
              </a:rPr>
              <a:t>Trench structure offers </a:t>
            </a:r>
            <a:r>
              <a:rPr lang="en-US" altLang="zh-TW" sz="2400" u="sng" dirty="0">
                <a:latin typeface="Calibri" panose="020F0502020204030204" pitchFamily="34" charset="0"/>
              </a:rPr>
              <a:t>extra electron traps.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alibri" panose="020F0502020204030204" pitchFamily="34" charset="0"/>
              </a:rPr>
              <a:t> Better memory properties. 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25647"/>
              </p:ext>
            </p:extLst>
          </p:nvPr>
        </p:nvGraphicFramePr>
        <p:xfrm>
          <a:off x="5532680" y="1060487"/>
          <a:ext cx="5691318" cy="446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Graph" r:id="rId4" imgW="3571920" imgH="2800800" progId="Origin50.Graph">
                  <p:embed/>
                </p:oleObj>
              </mc:Choice>
              <mc:Fallback>
                <p:oleObj name="Graph" r:id="rId4" imgW="3571920" imgH="2800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2680" y="1060487"/>
                        <a:ext cx="5691318" cy="446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Introduction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Metal-Insulator-Semiconductor (MIS) Tunnel Diode (TD)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Memory Properties of MIS-TD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Device Structure and Fabrication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Results and Discussion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75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Conclusion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97279" y="1365165"/>
            <a:ext cx="10345783" cy="4503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libri" panose="020F0502020204030204" pitchFamily="34" charset="0"/>
              </a:rPr>
              <a:t>In this work, a new structure of MIS </a:t>
            </a:r>
            <a:r>
              <a:rPr lang="en-US" altLang="zh-TW" sz="2600" dirty="0" smtClean="0">
                <a:latin typeface="Calibri" panose="020F0502020204030204" pitchFamily="34" charset="0"/>
              </a:rPr>
              <a:t>TD,</a:t>
            </a:r>
            <a:r>
              <a:rPr lang="en-US" altLang="zh-TW" sz="2600" dirty="0">
                <a:latin typeface="Calibri" panose="020F0502020204030204" pitchFamily="34" charset="0"/>
              </a:rPr>
              <a:t> trench MIS </a:t>
            </a:r>
            <a:r>
              <a:rPr lang="en-US" altLang="zh-TW" sz="2600" dirty="0" smtClean="0">
                <a:latin typeface="Calibri" panose="020F0502020204030204" pitchFamily="34" charset="0"/>
              </a:rPr>
              <a:t>TD, </a:t>
            </a:r>
            <a:r>
              <a:rPr lang="en-US" altLang="zh-TW" sz="2600" dirty="0">
                <a:latin typeface="Calibri" panose="020F0502020204030204" pitchFamily="34" charset="0"/>
              </a:rPr>
              <a:t>is proposed</a:t>
            </a:r>
            <a:r>
              <a:rPr lang="en-US" altLang="zh-TW" sz="26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 smtClean="0">
                <a:latin typeface="Calibri" panose="020F0502020204030204" pitchFamily="34" charset="0"/>
              </a:rPr>
              <a:t>Trench MIS TDs have</a:t>
            </a:r>
            <a:r>
              <a:rPr lang="en-US" altLang="zh-TW" sz="2600" dirty="0">
                <a:latin typeface="Calibri" panose="020F0502020204030204" pitchFamily="34" charset="0"/>
              </a:rPr>
              <a:t> better memory properties than </a:t>
            </a:r>
            <a:r>
              <a:rPr lang="en-US" altLang="zh-TW" sz="2600" dirty="0" smtClean="0">
                <a:latin typeface="Calibri" panose="020F0502020204030204" pitchFamily="34" charset="0"/>
              </a:rPr>
              <a:t>planar MIS TD.</a:t>
            </a:r>
          </a:p>
          <a:p>
            <a:pPr marL="0" indent="0">
              <a:buNone/>
            </a:pPr>
            <a:endParaRPr lang="en-US" altLang="zh-TW" sz="2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 smtClean="0">
                <a:latin typeface="Calibri" panose="020F0502020204030204" pitchFamily="34" charset="0"/>
              </a:rPr>
              <a:t>Electron trap mechanism : more electron traps offered by trench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 smtClean="0">
                <a:latin typeface="Calibri" panose="020F0502020204030204" pitchFamily="34" charset="0"/>
              </a:rPr>
              <a:t> However, we still need more study to verify this mechanism.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Metal-Insulator-Semiconductor (MIS) Tunnel Diode (TD)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alibri" panose="020F0502020204030204" pitchFamily="34" charset="0"/>
              </a:rPr>
              <a:t> Memory Properties of MIS-TD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Device Structure and Fabrication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Results and Discussion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985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42669"/>
            <a:ext cx="10058400" cy="4887421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chemeClr val="tx1"/>
                </a:solidFill>
              </a:rPr>
              <a:t>Thank you for listening !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42669"/>
            <a:ext cx="10058400" cy="4887421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solidFill>
                  <a:schemeClr val="tx1"/>
                </a:solidFill>
              </a:rPr>
              <a:t>Q&amp;A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Anodic Oxidation (ANO)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5165"/>
            <a:ext cx="10058400" cy="989203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Can be performed in room temperature, then RTA.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Uniform oxide layer.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pic>
        <p:nvPicPr>
          <p:cNvPr id="90" name="圖片 8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7" y="3081048"/>
            <a:ext cx="3622432" cy="365385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315265" y="2588469"/>
            <a:ext cx="36224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libri" panose="020F0502020204030204" pitchFamily="34" charset="0"/>
              </a:rPr>
              <a:t>Si</a:t>
            </a:r>
            <a:r>
              <a:rPr lang="en-US" altLang="zh-TW" sz="2400" baseline="30000" dirty="0" smtClean="0">
                <a:latin typeface="Calibri" panose="020F0502020204030204" pitchFamily="34" charset="0"/>
              </a:rPr>
              <a:t>2+ </a:t>
            </a:r>
            <a:r>
              <a:rPr lang="en-US" altLang="zh-TW" sz="2400" dirty="0" smtClean="0">
                <a:latin typeface="Calibri" panose="020F0502020204030204" pitchFamily="34" charset="0"/>
              </a:rPr>
              <a:t>+2e</a:t>
            </a:r>
            <a:r>
              <a:rPr lang="en-US" altLang="zh-TW" sz="2400" baseline="30000" dirty="0" smtClean="0">
                <a:latin typeface="Calibri" panose="020F0502020204030204" pitchFamily="34" charset="0"/>
              </a:rPr>
              <a:t>-</a:t>
            </a:r>
            <a:r>
              <a:rPr lang="en-US" altLang="zh-TW" sz="2400" dirty="0" smtClean="0">
                <a:latin typeface="Calibri" panose="020F0502020204030204" pitchFamily="34" charset="0"/>
              </a:rPr>
              <a:t> +2H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O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TW" sz="2400" dirty="0" smtClean="0">
                <a:latin typeface="Calibri" panose="020F0502020204030204" pitchFamily="34" charset="0"/>
              </a:rPr>
              <a:t>SiO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+2H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endParaRPr lang="zh-TW" altLang="en-US" sz="2400" baseline="-25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Functions of Al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O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5165"/>
            <a:ext cx="10058400" cy="1184604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Functions of this layer: </a:t>
            </a:r>
          </a:p>
          <a:p>
            <a:pPr marL="658363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dirty="0" smtClean="0">
                <a:latin typeface="Calibri" panose="020F0502020204030204" pitchFamily="34" charset="0"/>
              </a:rPr>
              <a:t>protect Si substrate from moisture and air.</a:t>
            </a:r>
          </a:p>
          <a:p>
            <a:pPr marL="658363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dirty="0" smtClean="0">
                <a:latin typeface="Calibri" panose="020F0502020204030204" pitchFamily="34" charset="0"/>
              </a:rPr>
              <a:t>provide </a:t>
            </a:r>
            <a:r>
              <a:rPr lang="en-US" altLang="zh-TW" sz="2400" dirty="0">
                <a:latin typeface="Calibri" panose="020F0502020204030204" pitchFamily="34" charset="0"/>
              </a:rPr>
              <a:t>electron traps in </a:t>
            </a:r>
            <a:r>
              <a:rPr lang="en-US" altLang="zh-TW" sz="2400" dirty="0" smtClean="0">
                <a:latin typeface="Calibri" panose="020F0502020204030204" pitchFamily="34" charset="0"/>
              </a:rPr>
              <a:t>Al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3</a:t>
            </a:r>
            <a:r>
              <a:rPr lang="en-US" altLang="zh-TW" sz="2400" dirty="0" smtClean="0">
                <a:latin typeface="Calibri" panose="020F0502020204030204" pitchFamily="34" charset="0"/>
              </a:rPr>
              <a:t>/Si </a:t>
            </a:r>
            <a:r>
              <a:rPr lang="en-US" altLang="zh-TW" sz="2400" dirty="0">
                <a:latin typeface="Calibri" panose="020F0502020204030204" pitchFamily="34" charset="0"/>
              </a:rPr>
              <a:t>interface.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089607" y="2762545"/>
            <a:ext cx="4017606" cy="3109246"/>
            <a:chOff x="1456780" y="1782075"/>
            <a:chExt cx="3134986" cy="2524608"/>
          </a:xfrm>
        </p:grpSpPr>
        <p:grpSp>
          <p:nvGrpSpPr>
            <p:cNvPr id="103" name="群組 102"/>
            <p:cNvGrpSpPr/>
            <p:nvPr/>
          </p:nvGrpSpPr>
          <p:grpSpPr>
            <a:xfrm>
              <a:off x="1456780" y="2475990"/>
              <a:ext cx="3134986" cy="1584422"/>
              <a:chOff x="1428644" y="3054975"/>
              <a:chExt cx="3134986" cy="1584422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2021581" y="3084286"/>
                <a:ext cx="1616239" cy="317626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1" name="文字方塊 120"/>
              <p:cNvSpPr txBox="1"/>
              <p:nvPr/>
            </p:nvSpPr>
            <p:spPr>
              <a:xfrm>
                <a:off x="2485828" y="3054975"/>
                <a:ext cx="644550" cy="37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2" name="手繪多邊形 121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2388982" y="3780605"/>
                <a:ext cx="944777" cy="37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2435318" y="3317778"/>
                <a:ext cx="832167" cy="37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sz="24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126" name="群組 125"/>
              <p:cNvGrpSpPr/>
              <p:nvPr/>
            </p:nvGrpSpPr>
            <p:grpSpPr>
              <a:xfrm>
                <a:off x="1428646" y="3084286"/>
                <a:ext cx="3134984" cy="924148"/>
                <a:chOff x="1428643" y="3084286"/>
                <a:chExt cx="3134984" cy="924148"/>
              </a:xfrm>
            </p:grpSpPr>
            <p:grpSp>
              <p:nvGrpSpPr>
                <p:cNvPr id="130" name="群組 129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134" name="手繪多邊形 133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5" name="手繪多邊形 134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131" name="群組 130"/>
                <p:cNvGrpSpPr/>
                <p:nvPr/>
              </p:nvGrpSpPr>
              <p:grpSpPr>
                <a:xfrm>
                  <a:off x="3733486" y="3337464"/>
                  <a:ext cx="830141" cy="481931"/>
                  <a:chOff x="3733486" y="3337464"/>
                  <a:chExt cx="830141" cy="481931"/>
                </a:xfrm>
              </p:grpSpPr>
              <p:sp>
                <p:nvSpPr>
                  <p:cNvPr id="132" name="文字方塊 131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8001" y="3444538"/>
                    <a:ext cx="765626" cy="374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sz="24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sz="2400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sz="2400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133" name="肘形接點 132"/>
                  <p:cNvCxnSpPr/>
                  <p:nvPr/>
                </p:nvCxnSpPr>
                <p:spPr>
                  <a:xfrm>
                    <a:off x="3733486" y="3337464"/>
                    <a:ext cx="328654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7" name="群組 126"/>
              <p:cNvGrpSpPr/>
              <p:nvPr/>
            </p:nvGrpSpPr>
            <p:grpSpPr>
              <a:xfrm>
                <a:off x="1428644" y="4264540"/>
                <a:ext cx="2856319" cy="374857"/>
                <a:chOff x="1428644" y="4264540"/>
                <a:chExt cx="2856319" cy="374857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9" name="文字方塊 128"/>
                <p:cNvSpPr txBox="1"/>
                <p:nvPr/>
              </p:nvSpPr>
              <p:spPr>
                <a:xfrm>
                  <a:off x="2485828" y="4264540"/>
                  <a:ext cx="644550" cy="374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sz="24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104" name="群組 103"/>
            <p:cNvGrpSpPr/>
            <p:nvPr/>
          </p:nvGrpSpPr>
          <p:grpSpPr>
            <a:xfrm>
              <a:off x="2601715" y="1782075"/>
              <a:ext cx="510488" cy="728630"/>
              <a:chOff x="2584829" y="1824108"/>
              <a:chExt cx="510488" cy="728630"/>
            </a:xfrm>
          </p:grpSpPr>
          <p:sp>
            <p:nvSpPr>
              <p:cNvPr id="117" name="橢圓 116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2584829" y="1824108"/>
                <a:ext cx="510488" cy="37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sz="2400" b="1" kern="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2400" b="1" kern="0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kumimoji="0" lang="zh-TW" altLang="en-US" sz="24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直線接點 118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2" name="群組 111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113" name="直線接點 112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直線接點 113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線接點 114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線接點 115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" name="群組 4"/>
          <p:cNvGrpSpPr/>
          <p:nvPr/>
        </p:nvGrpSpPr>
        <p:grpSpPr>
          <a:xfrm>
            <a:off x="6838959" y="4341222"/>
            <a:ext cx="119281" cy="484035"/>
            <a:chOff x="4097268" y="3329637"/>
            <a:chExt cx="119281" cy="484035"/>
          </a:xfrm>
        </p:grpSpPr>
        <p:sp>
          <p:nvSpPr>
            <p:cNvPr id="140" name="橢圓 139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08549" y="3329637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41" name="橢圓 140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097268" y="3593401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03065" y="3466517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00632" y="3705670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394690" y="4121575"/>
            <a:ext cx="498472" cy="729688"/>
            <a:chOff x="1947696" y="3093180"/>
            <a:chExt cx="498472" cy="729688"/>
          </a:xfrm>
        </p:grpSpPr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6566" y="3337591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2189" y="3587032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8168" y="3470878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2F86AD27-1139-4AB1-9CAD-1C85D64B0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6566" y="3714866"/>
              <a:ext cx="108000" cy="108002"/>
            </a:xfrm>
            <a:prstGeom prst="ellipse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5DA2190-B350-4C99-B6C8-2110E3B34725}"/>
                </a:ext>
              </a:extLst>
            </p:cNvPr>
            <p:cNvSpPr/>
            <p:nvPr/>
          </p:nvSpPr>
          <p:spPr>
            <a:xfrm>
              <a:off x="1947696" y="3093180"/>
              <a:ext cx="4026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</a:t>
              </a:r>
              <a:r>
                <a:rPr kumimoji="0" lang="en-US" altLang="zh-TW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微軟正黑體"/>
                  <a:cs typeface="+mn-cs"/>
                </a:rPr>
                <a:t>-</a:t>
              </a:r>
              <a:endParaRPr kumimoji="0" lang="zh-TW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2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Uniformity of Al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O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 layer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5236" y="1581094"/>
            <a:ext cx="6494877" cy="4239414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u="sng" dirty="0" smtClean="0">
                <a:latin typeface="Calibri" panose="020F0502020204030204" pitchFamily="34" charset="0"/>
              </a:rPr>
              <a:t>Evaporated</a:t>
            </a:r>
            <a:r>
              <a:rPr lang="en-US" altLang="zh-TW" sz="2400" dirty="0" smtClean="0">
                <a:latin typeface="Calibri" panose="020F0502020204030204" pitchFamily="34" charset="0"/>
              </a:rPr>
              <a:t> Al oxidized by nitric acid.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The </a:t>
            </a:r>
            <a:r>
              <a:rPr lang="en-US" altLang="zh-TW" sz="2400" dirty="0">
                <a:latin typeface="Calibri" panose="020F0502020204030204" pitchFamily="34" charset="0"/>
              </a:rPr>
              <a:t>Al</a:t>
            </a:r>
            <a:r>
              <a:rPr lang="en-US" altLang="zh-TW" sz="2400" baseline="-25000" dirty="0">
                <a:latin typeface="Calibri" panose="020F0502020204030204" pitchFamily="34" charset="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</a:rPr>
              <a:t>O</a:t>
            </a:r>
            <a:r>
              <a:rPr lang="en-US" altLang="zh-TW" sz="2400" baseline="-25000" dirty="0">
                <a:latin typeface="Calibri" panose="020F0502020204030204" pitchFamily="34" charset="0"/>
              </a:rPr>
              <a:t>3</a:t>
            </a:r>
            <a:r>
              <a:rPr lang="en-US" altLang="zh-TW" sz="2400" dirty="0" smtClean="0">
                <a:latin typeface="Calibri" panose="020F0502020204030204" pitchFamily="34" charset="0"/>
              </a:rPr>
              <a:t> layer is non-uniform: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may influence the moisture and air protection.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201163" lvl="1" indent="0">
              <a:buNone/>
            </a:pP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Solutions (different ways to form sidewall):</a:t>
            </a:r>
          </a:p>
          <a:p>
            <a:pPr marL="658363" lvl="1" indent="-457200">
              <a:buFont typeface="+mj-lt"/>
              <a:buAutoNum type="alphaLcParenR"/>
            </a:pPr>
            <a:r>
              <a:rPr lang="en-US" altLang="zh-TW" sz="2400" dirty="0" smtClean="0">
                <a:latin typeface="Calibri" panose="020F0502020204030204" pitchFamily="34" charset="0"/>
              </a:rPr>
              <a:t>Al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</a:rPr>
              <a:t>O</a:t>
            </a:r>
            <a:r>
              <a:rPr lang="en-US" altLang="zh-TW" sz="2400" baseline="-25000" dirty="0" smtClean="0">
                <a:latin typeface="Calibri" panose="020F0502020204030204" pitchFamily="34" charset="0"/>
              </a:rPr>
              <a:t>3</a:t>
            </a:r>
            <a:r>
              <a:rPr lang="pt-BR" altLang="zh-TW" sz="2400" dirty="0" smtClean="0">
                <a:latin typeface="Calibri" panose="020F0502020204030204" pitchFamily="34" charset="0"/>
              </a:rPr>
              <a:t> sidewall: by </a:t>
            </a:r>
            <a:r>
              <a:rPr lang="en-US" altLang="zh-TW" sz="2400" dirty="0">
                <a:latin typeface="Calibri" panose="020F0502020204030204" pitchFamily="34" charset="0"/>
              </a:rPr>
              <a:t>s</a:t>
            </a:r>
            <a:r>
              <a:rPr lang="en-US" altLang="zh-TW" sz="2400" dirty="0" smtClean="0">
                <a:latin typeface="Calibri" panose="020F0502020204030204" pitchFamily="34" charset="0"/>
              </a:rPr>
              <a:t>putter </a:t>
            </a:r>
            <a:r>
              <a:rPr lang="pt-BR" altLang="zh-TW" sz="2400" dirty="0">
                <a:latin typeface="Calibri" panose="020F0502020204030204" pitchFamily="34" charset="0"/>
              </a:rPr>
              <a:t>Al target in Ar/O</a:t>
            </a:r>
            <a:r>
              <a:rPr lang="pt-BR" altLang="zh-TW" sz="2400" baseline="-25000" dirty="0">
                <a:latin typeface="Calibri" panose="020F0502020204030204" pitchFamily="34" charset="0"/>
              </a:rPr>
              <a:t>2</a:t>
            </a:r>
            <a:r>
              <a:rPr lang="pt-BR" altLang="zh-TW" sz="2400" dirty="0">
                <a:latin typeface="Calibri" panose="020F0502020204030204" pitchFamily="34" charset="0"/>
              </a:rPr>
              <a:t> </a:t>
            </a:r>
            <a:r>
              <a:rPr lang="pt-BR" altLang="zh-TW" sz="2400" dirty="0" smtClean="0">
                <a:latin typeface="Calibri" panose="020F0502020204030204" pitchFamily="34" charset="0"/>
              </a:rPr>
              <a:t>ambient.</a:t>
            </a:r>
          </a:p>
          <a:p>
            <a:pPr marL="658363" lvl="1" indent="-457200">
              <a:buFont typeface="+mj-lt"/>
              <a:buAutoNum type="alphaLcParenR"/>
            </a:pPr>
            <a:r>
              <a:rPr lang="pt-BR" altLang="zh-TW" sz="2400" dirty="0" smtClean="0">
                <a:latin typeface="Calibri" panose="020F0502020204030204" pitchFamily="34" charset="0"/>
              </a:rPr>
              <a:t>SiO</a:t>
            </a:r>
            <a:r>
              <a:rPr lang="pt-BR" altLang="zh-TW" sz="2400" baseline="-25000" dirty="0" smtClean="0">
                <a:latin typeface="Calibri" panose="020F0502020204030204" pitchFamily="34" charset="0"/>
              </a:rPr>
              <a:t>2</a:t>
            </a:r>
            <a:r>
              <a:rPr lang="pt-BR" altLang="zh-TW" sz="2400" dirty="0">
                <a:latin typeface="Calibri" panose="020F0502020204030204" pitchFamily="34" charset="0"/>
              </a:rPr>
              <a:t> sidewall: </a:t>
            </a:r>
            <a:r>
              <a:rPr lang="pt-BR" altLang="zh-TW" sz="2400" dirty="0" smtClean="0">
                <a:latin typeface="Calibri" panose="020F0502020204030204" pitchFamily="34" charset="0"/>
              </a:rPr>
              <a:t>by </a:t>
            </a:r>
            <a:r>
              <a:rPr lang="pt-BR" altLang="zh-TW" sz="2400" dirty="0">
                <a:latin typeface="Calibri" panose="020F0502020204030204" pitchFamily="34" charset="0"/>
              </a:rPr>
              <a:t>anodic </a:t>
            </a:r>
            <a:r>
              <a:rPr lang="pt-BR" altLang="zh-TW" sz="2400" dirty="0" smtClean="0">
                <a:latin typeface="Calibri" panose="020F0502020204030204" pitchFamily="34" charset="0"/>
              </a:rPr>
              <a:t>oxidation. 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111" name="群組 110"/>
          <p:cNvGrpSpPr/>
          <p:nvPr/>
        </p:nvGrpSpPr>
        <p:grpSpPr>
          <a:xfrm>
            <a:off x="8070452" y="3756137"/>
            <a:ext cx="3816654" cy="2524608"/>
            <a:chOff x="1829448" y="1757134"/>
            <a:chExt cx="3816654" cy="2524608"/>
          </a:xfrm>
        </p:grpSpPr>
        <p:grpSp>
          <p:nvGrpSpPr>
            <p:cNvPr id="113" name="群組 112"/>
            <p:cNvGrpSpPr/>
            <p:nvPr/>
          </p:nvGrpSpPr>
          <p:grpSpPr>
            <a:xfrm>
              <a:off x="1829448" y="1757134"/>
              <a:ext cx="2856322" cy="2524608"/>
              <a:chOff x="1456780" y="1782075"/>
              <a:chExt cx="2856322" cy="2524608"/>
            </a:xfrm>
          </p:grpSpPr>
          <p:grpSp>
            <p:nvGrpSpPr>
              <p:cNvPr id="117" name="群組 116"/>
              <p:cNvGrpSpPr/>
              <p:nvPr/>
            </p:nvGrpSpPr>
            <p:grpSpPr>
              <a:xfrm>
                <a:off x="1456780" y="2475990"/>
                <a:ext cx="2856322" cy="1578897"/>
                <a:chOff x="1428644" y="3054975"/>
                <a:chExt cx="2856322" cy="1578897"/>
              </a:xfrm>
            </p:grpSpPr>
            <p:sp>
              <p:nvSpPr>
                <p:cNvPr id="127" name="矩形 126"/>
                <p:cNvSpPr/>
                <p:nvPr/>
              </p:nvSpPr>
              <p:spPr>
                <a:xfrm>
                  <a:off x="2021581" y="3084286"/>
                  <a:ext cx="161623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8" name="文字方塊 127"/>
                <p:cNvSpPr txBox="1"/>
                <p:nvPr/>
              </p:nvSpPr>
              <p:spPr>
                <a:xfrm>
                  <a:off x="2485828" y="3054975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29" name="手繪多邊形 128"/>
                <p:cNvSpPr/>
                <p:nvPr/>
              </p:nvSpPr>
              <p:spPr>
                <a:xfrm>
                  <a:off x="1428647" y="3659887"/>
                  <a:ext cx="2856316" cy="631121"/>
                </a:xfrm>
                <a:custGeom>
                  <a:avLst/>
                  <a:gdLst>
                    <a:gd name="connsiteX0" fmla="*/ 595918 w 2856312"/>
                    <a:gd name="connsiteY0" fmla="*/ 0 h 631121"/>
                    <a:gd name="connsiteX1" fmla="*/ 2212157 w 2856312"/>
                    <a:gd name="connsiteY1" fmla="*/ 0 h 631121"/>
                    <a:gd name="connsiteX2" fmla="*/ 2212157 w 2856312"/>
                    <a:gd name="connsiteY2" fmla="*/ 345395 h 631121"/>
                    <a:gd name="connsiteX3" fmla="*/ 2856312 w 2856312"/>
                    <a:gd name="connsiteY3" fmla="*/ 345395 h 631121"/>
                    <a:gd name="connsiteX4" fmla="*/ 2856312 w 2856312"/>
                    <a:gd name="connsiteY4" fmla="*/ 631121 h 631121"/>
                    <a:gd name="connsiteX5" fmla="*/ 0 w 2856312"/>
                    <a:gd name="connsiteY5" fmla="*/ 631121 h 631121"/>
                    <a:gd name="connsiteX6" fmla="*/ 0 w 2856312"/>
                    <a:gd name="connsiteY6" fmla="*/ 345395 h 631121"/>
                    <a:gd name="connsiteX7" fmla="*/ 595918 w 2856312"/>
                    <a:gd name="connsiteY7" fmla="*/ 345395 h 6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56312" h="631121">
                      <a:moveTo>
                        <a:pt x="595918" y="0"/>
                      </a:moveTo>
                      <a:lnTo>
                        <a:pt x="2212157" y="0"/>
                      </a:lnTo>
                      <a:lnTo>
                        <a:pt x="2212157" y="345395"/>
                      </a:lnTo>
                      <a:lnTo>
                        <a:pt x="2856312" y="345395"/>
                      </a:lnTo>
                      <a:lnTo>
                        <a:pt x="2856312" y="631121"/>
                      </a:lnTo>
                      <a:lnTo>
                        <a:pt x="0" y="631121"/>
                      </a:lnTo>
                      <a:lnTo>
                        <a:pt x="0" y="345395"/>
                      </a:lnTo>
                      <a:lnTo>
                        <a:pt x="595918" y="345395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0" name="文字方塊 129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021581" y="3404457"/>
                  <a:ext cx="1616239" cy="252885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2" name="文字方塊 131"/>
                <p:cNvSpPr txBox="1"/>
                <p:nvPr/>
              </p:nvSpPr>
              <p:spPr>
                <a:xfrm>
                  <a:off x="2435318" y="3317778"/>
                  <a:ext cx="832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133" name="群組 132"/>
                <p:cNvGrpSpPr/>
                <p:nvPr/>
              </p:nvGrpSpPr>
              <p:grpSpPr>
                <a:xfrm>
                  <a:off x="1428645" y="3401912"/>
                  <a:ext cx="2856321" cy="606522"/>
                  <a:chOff x="1428642" y="3401912"/>
                  <a:chExt cx="2856321" cy="606522"/>
                </a:xfrm>
              </p:grpSpPr>
              <p:sp>
                <p:nvSpPr>
                  <p:cNvPr id="137" name="手繪多邊形 136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2" y="3401912"/>
                    <a:ext cx="591177" cy="606522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38" name="手繪多邊形 137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401912"/>
                    <a:ext cx="647143" cy="606522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134" name="群組 133"/>
                <p:cNvGrpSpPr/>
                <p:nvPr/>
              </p:nvGrpSpPr>
              <p:grpSpPr>
                <a:xfrm>
                  <a:off x="1428644" y="4264540"/>
                  <a:ext cx="2856319" cy="369332"/>
                  <a:chOff x="1428644" y="4264540"/>
                  <a:chExt cx="2856319" cy="369332"/>
                </a:xfrm>
              </p:grpSpPr>
              <p:sp>
                <p:nvSpPr>
                  <p:cNvPr id="135" name="矩形 134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36" name="文字方塊 135"/>
                  <p:cNvSpPr txBox="1"/>
                  <p:nvPr/>
                </p:nvSpPr>
                <p:spPr>
                  <a:xfrm>
                    <a:off x="2485828" y="4264540"/>
                    <a:ext cx="6445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118" name="群組 117"/>
              <p:cNvGrpSpPr/>
              <p:nvPr/>
            </p:nvGrpSpPr>
            <p:grpSpPr>
              <a:xfrm>
                <a:off x="2601715" y="1782075"/>
                <a:ext cx="510488" cy="728630"/>
                <a:chOff x="2584829" y="1824108"/>
                <a:chExt cx="510488" cy="728630"/>
              </a:xfrm>
            </p:grpSpPr>
            <p:sp>
              <p:nvSpPr>
                <p:cNvPr id="124" name="橢圓 123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文字方塊 124"/>
                <p:cNvSpPr txBox="1"/>
                <p:nvPr/>
              </p:nvSpPr>
              <p:spPr>
                <a:xfrm>
                  <a:off x="2584829" y="1824108"/>
                  <a:ext cx="510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TW" b="1" kern="0" baseline="-2500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6" name="直線接點 125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9" name="群組 118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120" name="直線接點 119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直線接點 120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直線接點 121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直線接點 122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114" name="群組 113"/>
            <p:cNvGrpSpPr/>
            <p:nvPr/>
          </p:nvGrpSpPr>
          <p:grpSpPr>
            <a:xfrm>
              <a:off x="4036868" y="2861190"/>
              <a:ext cx="1609234" cy="480573"/>
              <a:chOff x="8095066" y="2831782"/>
              <a:chExt cx="1609234" cy="480573"/>
            </a:xfrm>
          </p:grpSpPr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B442CE2-BF5F-448F-9AFD-9FBCD4056176}"/>
                  </a:ext>
                </a:extLst>
              </p:cNvPr>
              <p:cNvSpPr txBox="1"/>
              <p:nvPr/>
            </p:nvSpPr>
            <p:spPr>
              <a:xfrm>
                <a:off x="8095066" y="2943023"/>
                <a:ext cx="1609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zh-TW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US" altLang="zh-TW" b="1" baseline="300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nd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ANO </a:t>
                </a:r>
                <a:r>
                  <a:rPr lang="en-US" altLang="zh-TW" b="1" kern="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lang="en-US" altLang="zh-TW" b="1" kern="0" baseline="-250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lang="zh-TW" altLang="en-US" b="1" kern="0" baseline="-250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16" name="肘形接點 115"/>
              <p:cNvCxnSpPr/>
              <p:nvPr/>
            </p:nvCxnSpPr>
            <p:spPr>
              <a:xfrm>
                <a:off x="8149226" y="2831782"/>
                <a:ext cx="328654" cy="15830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群組 3"/>
          <p:cNvGrpSpPr/>
          <p:nvPr/>
        </p:nvGrpSpPr>
        <p:grpSpPr>
          <a:xfrm>
            <a:off x="8069955" y="1076020"/>
            <a:ext cx="2983996" cy="2524608"/>
            <a:chOff x="8069955" y="1076020"/>
            <a:chExt cx="2983996" cy="2524608"/>
          </a:xfrm>
        </p:grpSpPr>
        <p:grpSp>
          <p:nvGrpSpPr>
            <p:cNvPr id="63" name="群組 62"/>
            <p:cNvGrpSpPr/>
            <p:nvPr/>
          </p:nvGrpSpPr>
          <p:grpSpPr>
            <a:xfrm>
              <a:off x="8070452" y="1076020"/>
              <a:ext cx="2983499" cy="2524608"/>
              <a:chOff x="1456780" y="1782075"/>
              <a:chExt cx="2983499" cy="2524608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1456780" y="2475990"/>
                <a:ext cx="2983499" cy="1578897"/>
                <a:chOff x="1428644" y="3054975"/>
                <a:chExt cx="2983499" cy="1578897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021581" y="3084286"/>
                  <a:ext cx="161623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2485828" y="3054975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6" name="手繪多邊形 75"/>
                <p:cNvSpPr/>
                <p:nvPr/>
              </p:nvSpPr>
              <p:spPr>
                <a:xfrm>
                  <a:off x="1428647" y="3659887"/>
                  <a:ext cx="2856316" cy="631121"/>
                </a:xfrm>
                <a:custGeom>
                  <a:avLst/>
                  <a:gdLst>
                    <a:gd name="connsiteX0" fmla="*/ 595918 w 2856312"/>
                    <a:gd name="connsiteY0" fmla="*/ 0 h 631121"/>
                    <a:gd name="connsiteX1" fmla="*/ 2212157 w 2856312"/>
                    <a:gd name="connsiteY1" fmla="*/ 0 h 631121"/>
                    <a:gd name="connsiteX2" fmla="*/ 2212157 w 2856312"/>
                    <a:gd name="connsiteY2" fmla="*/ 345395 h 631121"/>
                    <a:gd name="connsiteX3" fmla="*/ 2856312 w 2856312"/>
                    <a:gd name="connsiteY3" fmla="*/ 345395 h 631121"/>
                    <a:gd name="connsiteX4" fmla="*/ 2856312 w 2856312"/>
                    <a:gd name="connsiteY4" fmla="*/ 631121 h 631121"/>
                    <a:gd name="connsiteX5" fmla="*/ 0 w 2856312"/>
                    <a:gd name="connsiteY5" fmla="*/ 631121 h 631121"/>
                    <a:gd name="connsiteX6" fmla="*/ 0 w 2856312"/>
                    <a:gd name="connsiteY6" fmla="*/ 345395 h 631121"/>
                    <a:gd name="connsiteX7" fmla="*/ 595918 w 2856312"/>
                    <a:gd name="connsiteY7" fmla="*/ 345395 h 6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56312" h="631121">
                      <a:moveTo>
                        <a:pt x="595918" y="0"/>
                      </a:moveTo>
                      <a:lnTo>
                        <a:pt x="2212157" y="0"/>
                      </a:lnTo>
                      <a:lnTo>
                        <a:pt x="2212157" y="345395"/>
                      </a:lnTo>
                      <a:lnTo>
                        <a:pt x="2856312" y="345395"/>
                      </a:lnTo>
                      <a:lnTo>
                        <a:pt x="2856312" y="631121"/>
                      </a:lnTo>
                      <a:lnTo>
                        <a:pt x="0" y="631121"/>
                      </a:lnTo>
                      <a:lnTo>
                        <a:pt x="0" y="345395"/>
                      </a:lnTo>
                      <a:lnTo>
                        <a:pt x="595918" y="345395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7" name="文字方塊 76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021581" y="3404457"/>
                  <a:ext cx="1616239" cy="252885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2435318" y="3317778"/>
                  <a:ext cx="832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80" name="群組 79"/>
                <p:cNvGrpSpPr/>
                <p:nvPr/>
              </p:nvGrpSpPr>
              <p:grpSpPr>
                <a:xfrm>
                  <a:off x="3637823" y="3084286"/>
                  <a:ext cx="774320" cy="924148"/>
                  <a:chOff x="3637820" y="3084286"/>
                  <a:chExt cx="774320" cy="924148"/>
                </a:xfrm>
              </p:grpSpPr>
              <p:sp>
                <p:nvSpPr>
                  <p:cNvPr id="89" name="手繪多邊形 88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grpSp>
                <p:nvGrpSpPr>
                  <p:cNvPr id="85" name="群組 84"/>
                  <p:cNvGrpSpPr/>
                  <p:nvPr/>
                </p:nvGrpSpPr>
                <p:grpSpPr>
                  <a:xfrm>
                    <a:off x="3646514" y="3265998"/>
                    <a:ext cx="765626" cy="527641"/>
                    <a:chOff x="3646514" y="3265998"/>
                    <a:chExt cx="765626" cy="527641"/>
                  </a:xfrm>
                </p:grpSpPr>
                <p:sp>
                  <p:nvSpPr>
                    <p:cNvPr id="86" name="文字方塊 85">
                      <a:extLst>
                        <a:ext uri="{FF2B5EF4-FFF2-40B4-BE49-F238E27FC236}">
                          <a16:creationId xmlns:a16="http://schemas.microsoft.com/office/drawing/2014/main" id="{FB442CE2-BF5F-448F-9AFD-9FBCD40561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6514" y="3424307"/>
                      <a:ext cx="7656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Al</a:t>
                      </a:r>
                      <a:r>
                        <a:rPr lang="en-US" altLang="zh-TW" b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zh-TW" b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TW" altLang="en-US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87" name="肘形接點 86"/>
                    <p:cNvCxnSpPr>
                      <a:endCxn id="86" idx="0"/>
                    </p:cNvCxnSpPr>
                    <p:nvPr/>
                  </p:nvCxnSpPr>
                  <p:spPr>
                    <a:xfrm>
                      <a:off x="3700673" y="3265998"/>
                      <a:ext cx="328654" cy="158309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群組 80"/>
                <p:cNvGrpSpPr/>
                <p:nvPr/>
              </p:nvGrpSpPr>
              <p:grpSpPr>
                <a:xfrm>
                  <a:off x="1428644" y="4264540"/>
                  <a:ext cx="2856319" cy="369332"/>
                  <a:chOff x="1428644" y="4264540"/>
                  <a:chExt cx="2856319" cy="369332"/>
                </a:xfrm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83" name="文字方塊 82"/>
                  <p:cNvSpPr txBox="1"/>
                  <p:nvPr/>
                </p:nvSpPr>
                <p:spPr>
                  <a:xfrm>
                    <a:off x="2485828" y="4264540"/>
                    <a:ext cx="6445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65" name="群組 64"/>
              <p:cNvGrpSpPr/>
              <p:nvPr/>
            </p:nvGrpSpPr>
            <p:grpSpPr>
              <a:xfrm>
                <a:off x="2601715" y="1782075"/>
                <a:ext cx="510488" cy="728630"/>
                <a:chOff x="2584829" y="1824108"/>
                <a:chExt cx="510488" cy="728630"/>
              </a:xfrm>
            </p:grpSpPr>
            <p:sp>
              <p:nvSpPr>
                <p:cNvPr id="71" name="橢圓 70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2584829" y="1824108"/>
                  <a:ext cx="510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TW" b="1" kern="0" baseline="-2500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直線接點 72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" name="群組 65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67" name="直線接點 66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" name="直線接點 67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直線接點 68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59" name="手繪多邊形 58">
              <a:extLst>
                <a:ext uri="{FF2B5EF4-FFF2-40B4-BE49-F238E27FC236}">
                  <a16:creationId xmlns:a16="http://schemas.microsoft.com/office/drawing/2014/main" id="{EDEBA667-FAF2-4F50-B44E-B93607AD7854}"/>
                </a:ext>
              </a:extLst>
            </p:cNvPr>
            <p:cNvSpPr/>
            <p:nvPr/>
          </p:nvSpPr>
          <p:spPr>
            <a:xfrm flipH="1">
              <a:off x="8069955" y="1793026"/>
              <a:ext cx="591179" cy="924148"/>
            </a:xfrm>
            <a:custGeom>
              <a:avLst/>
              <a:gdLst>
                <a:gd name="connsiteX0" fmla="*/ 0 w 784586"/>
                <a:gd name="connsiteY0" fmla="*/ 0 h 1091369"/>
                <a:gd name="connsiteX1" fmla="*/ 135566 w 784586"/>
                <a:gd name="connsiteY1" fmla="*/ 0 h 1091369"/>
                <a:gd name="connsiteX2" fmla="*/ 135566 w 784586"/>
                <a:gd name="connsiteY2" fmla="*/ 962235 h 1091369"/>
                <a:gd name="connsiteX3" fmla="*/ 784586 w 784586"/>
                <a:gd name="connsiteY3" fmla="*/ 962235 h 1091369"/>
                <a:gd name="connsiteX4" fmla="*/ 784586 w 784586"/>
                <a:gd name="connsiteY4" fmla="*/ 1091369 h 1091369"/>
                <a:gd name="connsiteX5" fmla="*/ 135566 w 784586"/>
                <a:gd name="connsiteY5" fmla="*/ 1091369 h 1091369"/>
                <a:gd name="connsiteX6" fmla="*/ 2135 w 784586"/>
                <a:gd name="connsiteY6" fmla="*/ 1091369 h 1091369"/>
                <a:gd name="connsiteX7" fmla="*/ 0 w 784586"/>
                <a:gd name="connsiteY7" fmla="*/ 1091369 h 1091369"/>
                <a:gd name="connsiteX0" fmla="*/ 0 w 784586"/>
                <a:gd name="connsiteY0" fmla="*/ 0 h 1091369"/>
                <a:gd name="connsiteX1" fmla="*/ 135566 w 784586"/>
                <a:gd name="connsiteY1" fmla="*/ 0 h 1091369"/>
                <a:gd name="connsiteX2" fmla="*/ 78266 w 784586"/>
                <a:gd name="connsiteY2" fmla="*/ 438011 h 1091369"/>
                <a:gd name="connsiteX3" fmla="*/ 135566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69523 w 784586"/>
                <a:gd name="connsiteY1" fmla="*/ 44076 h 1091369"/>
                <a:gd name="connsiteX2" fmla="*/ 78266 w 784586"/>
                <a:gd name="connsiteY2" fmla="*/ 438011 h 1091369"/>
                <a:gd name="connsiteX3" fmla="*/ 135566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69523 w 784586"/>
                <a:gd name="connsiteY1" fmla="*/ 44076 h 1091369"/>
                <a:gd name="connsiteX2" fmla="*/ 78266 w 784586"/>
                <a:gd name="connsiteY2" fmla="*/ 438011 h 1091369"/>
                <a:gd name="connsiteX3" fmla="*/ 135566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44757 w 784586"/>
                <a:gd name="connsiteY1" fmla="*/ 73461 h 1091369"/>
                <a:gd name="connsiteX2" fmla="*/ 78266 w 784586"/>
                <a:gd name="connsiteY2" fmla="*/ 438011 h 1091369"/>
                <a:gd name="connsiteX3" fmla="*/ 135566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44757 w 784586"/>
                <a:gd name="connsiteY1" fmla="*/ 73461 h 1091369"/>
                <a:gd name="connsiteX2" fmla="*/ 78266 w 784586"/>
                <a:gd name="connsiteY2" fmla="*/ 438011 h 1091369"/>
                <a:gd name="connsiteX3" fmla="*/ 135566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44757 w 784586"/>
                <a:gd name="connsiteY1" fmla="*/ 73461 h 1091369"/>
                <a:gd name="connsiteX2" fmla="*/ 78266 w 784586"/>
                <a:gd name="connsiteY2" fmla="*/ 438011 h 1091369"/>
                <a:gd name="connsiteX3" fmla="*/ 77778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  <a:gd name="connsiteX0" fmla="*/ 0 w 784586"/>
                <a:gd name="connsiteY0" fmla="*/ 0 h 1091369"/>
                <a:gd name="connsiteX1" fmla="*/ 44757 w 784586"/>
                <a:gd name="connsiteY1" fmla="*/ 73461 h 1091369"/>
                <a:gd name="connsiteX2" fmla="*/ 45245 w 784586"/>
                <a:gd name="connsiteY2" fmla="*/ 438011 h 1091369"/>
                <a:gd name="connsiteX3" fmla="*/ 77778 w 784586"/>
                <a:gd name="connsiteY3" fmla="*/ 962235 h 1091369"/>
                <a:gd name="connsiteX4" fmla="*/ 784586 w 784586"/>
                <a:gd name="connsiteY4" fmla="*/ 962235 h 1091369"/>
                <a:gd name="connsiteX5" fmla="*/ 784586 w 784586"/>
                <a:gd name="connsiteY5" fmla="*/ 1091369 h 1091369"/>
                <a:gd name="connsiteX6" fmla="*/ 135566 w 784586"/>
                <a:gd name="connsiteY6" fmla="*/ 1091369 h 1091369"/>
                <a:gd name="connsiteX7" fmla="*/ 2135 w 784586"/>
                <a:gd name="connsiteY7" fmla="*/ 1091369 h 1091369"/>
                <a:gd name="connsiteX8" fmla="*/ 0 w 784586"/>
                <a:gd name="connsiteY8" fmla="*/ 1091369 h 1091369"/>
                <a:gd name="connsiteX9" fmla="*/ 0 w 784586"/>
                <a:gd name="connsiteY9" fmla="*/ 0 h 109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4586" h="1091369">
                  <a:moveTo>
                    <a:pt x="0" y="0"/>
                  </a:moveTo>
                  <a:lnTo>
                    <a:pt x="44757" y="73461"/>
                  </a:lnTo>
                  <a:cubicBezTo>
                    <a:pt x="47671" y="251297"/>
                    <a:pt x="42331" y="296905"/>
                    <a:pt x="45245" y="438011"/>
                  </a:cubicBezTo>
                  <a:cubicBezTo>
                    <a:pt x="45082" y="612752"/>
                    <a:pt x="77941" y="787494"/>
                    <a:pt x="77778" y="962235"/>
                  </a:cubicBezTo>
                  <a:lnTo>
                    <a:pt x="784586" y="962235"/>
                  </a:lnTo>
                  <a:lnTo>
                    <a:pt x="784586" y="1091369"/>
                  </a:lnTo>
                  <a:lnTo>
                    <a:pt x="135566" y="1091369"/>
                  </a:lnTo>
                  <a:lnTo>
                    <a:pt x="2135" y="1091369"/>
                  </a:lnTo>
                  <a:lnTo>
                    <a:pt x="0" y="1091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92">
                <a:defRPr/>
              </a:pPr>
              <a:endParaRPr lang="zh-TW" altLang="en-US" sz="1400" b="1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7012067" y="1946922"/>
            <a:ext cx="1048870" cy="540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5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Quality of Al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O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5165"/>
            <a:ext cx="10058400" cy="530243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Purpose of this layer: protect Si substrate from moisture and air.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86383" y="5213291"/>
            <a:ext cx="4577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Current window 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easily degrades</a:t>
            </a:r>
            <a:r>
              <a:rPr lang="en-US" altLang="zh-TW" sz="20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might because the instability of  native oxide.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01375" y="2180825"/>
            <a:ext cx="4246149" cy="2896783"/>
            <a:chOff x="2175379" y="2180825"/>
            <a:chExt cx="4246149" cy="2896783"/>
          </a:xfrm>
        </p:grpSpPr>
        <p:grpSp>
          <p:nvGrpSpPr>
            <p:cNvPr id="8" name="群組 7"/>
            <p:cNvGrpSpPr/>
            <p:nvPr/>
          </p:nvGrpSpPr>
          <p:grpSpPr>
            <a:xfrm>
              <a:off x="2709981" y="2553000"/>
              <a:ext cx="3711547" cy="2524608"/>
              <a:chOff x="1829448" y="1757134"/>
              <a:chExt cx="3711547" cy="2524608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829448" y="1757134"/>
                <a:ext cx="2856322" cy="2524608"/>
                <a:chOff x="1456780" y="1782075"/>
                <a:chExt cx="2856322" cy="2524608"/>
              </a:xfrm>
            </p:grpSpPr>
            <p:grpSp>
              <p:nvGrpSpPr>
                <p:cNvPr id="53" name="群組 52"/>
                <p:cNvGrpSpPr/>
                <p:nvPr/>
              </p:nvGrpSpPr>
              <p:grpSpPr>
                <a:xfrm>
                  <a:off x="1456780" y="2475990"/>
                  <a:ext cx="2856322" cy="1578897"/>
                  <a:chOff x="1428644" y="3054975"/>
                  <a:chExt cx="2856322" cy="1578897"/>
                </a:xfrm>
              </p:grpSpPr>
              <p:sp>
                <p:nvSpPr>
                  <p:cNvPr id="91" name="矩形 90"/>
                  <p:cNvSpPr/>
                  <p:nvPr/>
                </p:nvSpPr>
                <p:spPr>
                  <a:xfrm>
                    <a:off x="2021581" y="3084286"/>
                    <a:ext cx="161623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2485828" y="3054975"/>
                    <a:ext cx="6445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3" name="手繪多邊形 92"/>
                  <p:cNvSpPr/>
                  <p:nvPr/>
                </p:nvSpPr>
                <p:spPr>
                  <a:xfrm>
                    <a:off x="1428647" y="3659887"/>
                    <a:ext cx="2856316" cy="631121"/>
                  </a:xfrm>
                  <a:custGeom>
                    <a:avLst/>
                    <a:gdLst>
                      <a:gd name="connsiteX0" fmla="*/ 595918 w 2856312"/>
                      <a:gd name="connsiteY0" fmla="*/ 0 h 631121"/>
                      <a:gd name="connsiteX1" fmla="*/ 2212157 w 2856312"/>
                      <a:gd name="connsiteY1" fmla="*/ 0 h 631121"/>
                      <a:gd name="connsiteX2" fmla="*/ 2212157 w 2856312"/>
                      <a:gd name="connsiteY2" fmla="*/ 345395 h 631121"/>
                      <a:gd name="connsiteX3" fmla="*/ 2856312 w 2856312"/>
                      <a:gd name="connsiteY3" fmla="*/ 345395 h 631121"/>
                      <a:gd name="connsiteX4" fmla="*/ 2856312 w 2856312"/>
                      <a:gd name="connsiteY4" fmla="*/ 631121 h 631121"/>
                      <a:gd name="connsiteX5" fmla="*/ 0 w 2856312"/>
                      <a:gd name="connsiteY5" fmla="*/ 631121 h 631121"/>
                      <a:gd name="connsiteX6" fmla="*/ 0 w 2856312"/>
                      <a:gd name="connsiteY6" fmla="*/ 345395 h 631121"/>
                      <a:gd name="connsiteX7" fmla="*/ 595918 w 2856312"/>
                      <a:gd name="connsiteY7" fmla="*/ 345395 h 631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56312" h="631121">
                        <a:moveTo>
                          <a:pt x="595918" y="0"/>
                        </a:moveTo>
                        <a:lnTo>
                          <a:pt x="2212157" y="0"/>
                        </a:lnTo>
                        <a:lnTo>
                          <a:pt x="2212157" y="345395"/>
                        </a:lnTo>
                        <a:lnTo>
                          <a:pt x="2856312" y="345395"/>
                        </a:lnTo>
                        <a:lnTo>
                          <a:pt x="2856312" y="631121"/>
                        </a:lnTo>
                        <a:lnTo>
                          <a:pt x="0" y="631121"/>
                        </a:lnTo>
                        <a:lnTo>
                          <a:pt x="0" y="345395"/>
                        </a:lnTo>
                        <a:lnTo>
                          <a:pt x="595918" y="345395"/>
                        </a:lnTo>
                        <a:close/>
                      </a:path>
                    </a:pathLst>
                  </a:custGeom>
                  <a:solidFill>
                    <a:srgbClr val="FFFF6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94" name="文字方塊 93"/>
                  <p:cNvSpPr txBox="1"/>
                  <p:nvPr/>
                </p:nvSpPr>
                <p:spPr>
                  <a:xfrm>
                    <a:off x="2388982" y="3780605"/>
                    <a:ext cx="9447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Si (p)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2021581" y="3404457"/>
                    <a:ext cx="1616239" cy="252885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96" name="文字方塊 95"/>
                  <p:cNvSpPr txBox="1"/>
                  <p:nvPr/>
                </p:nvSpPr>
                <p:spPr>
                  <a:xfrm>
                    <a:off x="2435318" y="3317778"/>
                    <a:ext cx="832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SiO</a:t>
                    </a:r>
                    <a:r>
                      <a:rPr kumimoji="0" lang="en-US" altLang="zh-TW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2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grpSp>
                <p:nvGrpSpPr>
                  <p:cNvPr id="101" name="群組 100"/>
                  <p:cNvGrpSpPr/>
                  <p:nvPr/>
                </p:nvGrpSpPr>
                <p:grpSpPr>
                  <a:xfrm>
                    <a:off x="1428645" y="3401912"/>
                    <a:ext cx="2856321" cy="606522"/>
                    <a:chOff x="1428642" y="3401912"/>
                    <a:chExt cx="2856321" cy="606522"/>
                  </a:xfrm>
                </p:grpSpPr>
                <p:sp>
                  <p:nvSpPr>
                    <p:cNvPr id="105" name="手繪多邊形 104">
                      <a:extLst>
                        <a:ext uri="{FF2B5EF4-FFF2-40B4-BE49-F238E27FC236}">
                          <a16:creationId xmlns:a16="http://schemas.microsoft.com/office/drawing/2014/main" id="{EDEBA667-FAF2-4F50-B44E-B93607AD785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428642" y="3401912"/>
                      <a:ext cx="591177" cy="606522"/>
                    </a:xfrm>
                    <a:custGeom>
                      <a:avLst/>
                      <a:gdLst>
                        <a:gd name="connsiteX0" fmla="*/ 0 w 784586"/>
                        <a:gd name="connsiteY0" fmla="*/ 0 h 1091369"/>
                        <a:gd name="connsiteX1" fmla="*/ 135566 w 784586"/>
                        <a:gd name="connsiteY1" fmla="*/ 0 h 1091369"/>
                        <a:gd name="connsiteX2" fmla="*/ 135566 w 784586"/>
                        <a:gd name="connsiteY2" fmla="*/ 962235 h 1091369"/>
                        <a:gd name="connsiteX3" fmla="*/ 784586 w 784586"/>
                        <a:gd name="connsiteY3" fmla="*/ 962235 h 1091369"/>
                        <a:gd name="connsiteX4" fmla="*/ 784586 w 784586"/>
                        <a:gd name="connsiteY4" fmla="*/ 1091369 h 1091369"/>
                        <a:gd name="connsiteX5" fmla="*/ 135566 w 784586"/>
                        <a:gd name="connsiteY5" fmla="*/ 1091369 h 1091369"/>
                        <a:gd name="connsiteX6" fmla="*/ 2135 w 784586"/>
                        <a:gd name="connsiteY6" fmla="*/ 1091369 h 1091369"/>
                        <a:gd name="connsiteX7" fmla="*/ 0 w 784586"/>
                        <a:gd name="connsiteY7" fmla="*/ 1091369 h 109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4586" h="1091369">
                          <a:moveTo>
                            <a:pt x="0" y="0"/>
                          </a:moveTo>
                          <a:lnTo>
                            <a:pt x="135566" y="0"/>
                          </a:lnTo>
                          <a:lnTo>
                            <a:pt x="135566" y="962235"/>
                          </a:lnTo>
                          <a:lnTo>
                            <a:pt x="784586" y="962235"/>
                          </a:lnTo>
                          <a:lnTo>
                            <a:pt x="784586" y="1091369"/>
                          </a:lnTo>
                          <a:lnTo>
                            <a:pt x="135566" y="1091369"/>
                          </a:lnTo>
                          <a:lnTo>
                            <a:pt x="2135" y="1091369"/>
                          </a:lnTo>
                          <a:lnTo>
                            <a:pt x="0" y="1091369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 defTabSz="914292">
                        <a:defRPr/>
                      </a:pPr>
                      <a:endParaRPr lang="zh-TW" altLang="en-US" sz="1400" b="1">
                        <a:solidFill>
                          <a:prstClr val="white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106" name="手繪多邊形 105">
                      <a:extLst>
                        <a:ext uri="{FF2B5EF4-FFF2-40B4-BE49-F238E27FC236}">
                          <a16:creationId xmlns:a16="http://schemas.microsoft.com/office/drawing/2014/main" id="{EDEBA667-FAF2-4F50-B44E-B93607AD7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7820" y="3401912"/>
                      <a:ext cx="647143" cy="606522"/>
                    </a:xfrm>
                    <a:custGeom>
                      <a:avLst/>
                      <a:gdLst>
                        <a:gd name="connsiteX0" fmla="*/ 0 w 784586"/>
                        <a:gd name="connsiteY0" fmla="*/ 0 h 1091369"/>
                        <a:gd name="connsiteX1" fmla="*/ 135566 w 784586"/>
                        <a:gd name="connsiteY1" fmla="*/ 0 h 1091369"/>
                        <a:gd name="connsiteX2" fmla="*/ 135566 w 784586"/>
                        <a:gd name="connsiteY2" fmla="*/ 962235 h 1091369"/>
                        <a:gd name="connsiteX3" fmla="*/ 784586 w 784586"/>
                        <a:gd name="connsiteY3" fmla="*/ 962235 h 1091369"/>
                        <a:gd name="connsiteX4" fmla="*/ 784586 w 784586"/>
                        <a:gd name="connsiteY4" fmla="*/ 1091369 h 1091369"/>
                        <a:gd name="connsiteX5" fmla="*/ 135566 w 784586"/>
                        <a:gd name="connsiteY5" fmla="*/ 1091369 h 1091369"/>
                        <a:gd name="connsiteX6" fmla="*/ 2135 w 784586"/>
                        <a:gd name="connsiteY6" fmla="*/ 1091369 h 1091369"/>
                        <a:gd name="connsiteX7" fmla="*/ 0 w 784586"/>
                        <a:gd name="connsiteY7" fmla="*/ 1091369 h 109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4586" h="1091369">
                          <a:moveTo>
                            <a:pt x="0" y="0"/>
                          </a:moveTo>
                          <a:lnTo>
                            <a:pt x="135566" y="0"/>
                          </a:lnTo>
                          <a:lnTo>
                            <a:pt x="135566" y="962235"/>
                          </a:lnTo>
                          <a:lnTo>
                            <a:pt x="784586" y="962235"/>
                          </a:lnTo>
                          <a:lnTo>
                            <a:pt x="784586" y="1091369"/>
                          </a:lnTo>
                          <a:lnTo>
                            <a:pt x="135566" y="1091369"/>
                          </a:lnTo>
                          <a:lnTo>
                            <a:pt x="2135" y="1091369"/>
                          </a:lnTo>
                          <a:lnTo>
                            <a:pt x="0" y="1091369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 defTabSz="914292">
                        <a:defRPr/>
                      </a:pPr>
                      <a:endParaRPr lang="zh-TW" altLang="en-US" sz="1400" b="1">
                        <a:solidFill>
                          <a:prstClr val="white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98" name="群組 97"/>
                  <p:cNvGrpSpPr/>
                  <p:nvPr/>
                </p:nvGrpSpPr>
                <p:grpSpPr>
                  <a:xfrm>
                    <a:off x="1428644" y="4264540"/>
                    <a:ext cx="2856319" cy="369332"/>
                    <a:chOff x="1428644" y="4264540"/>
                    <a:chExt cx="2856319" cy="369332"/>
                  </a:xfrm>
                </p:grpSpPr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1428644" y="4293851"/>
                      <a:ext cx="2856319" cy="317626"/>
                    </a:xfrm>
                    <a:prstGeom prst="rect">
                      <a:avLst/>
                    </a:prstGeom>
                    <a:solidFill>
                      <a:srgbClr val="DBDBDB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100" name="文字方塊 99"/>
                    <p:cNvSpPr txBox="1"/>
                    <p:nvPr/>
                  </p:nvSpPr>
                  <p:spPr>
                    <a:xfrm>
                      <a:off x="2485828" y="4264540"/>
                      <a:ext cx="6445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</a:rPr>
                        <a:t>Al</a:t>
                      </a:r>
                      <a:endParaRPr kumimoji="0" lang="zh-TW" altLang="en-US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</p:grpSp>
            </p:grpSp>
            <p:grpSp>
              <p:nvGrpSpPr>
                <p:cNvPr id="54" name="群組 53"/>
                <p:cNvGrpSpPr/>
                <p:nvPr/>
              </p:nvGrpSpPr>
              <p:grpSpPr>
                <a:xfrm>
                  <a:off x="2601715" y="1782075"/>
                  <a:ext cx="510488" cy="728630"/>
                  <a:chOff x="2584829" y="1824108"/>
                  <a:chExt cx="510488" cy="728630"/>
                </a:xfrm>
              </p:grpSpPr>
              <p:sp>
                <p:nvSpPr>
                  <p:cNvPr id="60" name="橢圓 59"/>
                  <p:cNvSpPr>
                    <a:spLocks noChangeAspect="1"/>
                  </p:cNvSpPr>
                  <p:nvPr/>
                </p:nvSpPr>
                <p:spPr>
                  <a:xfrm>
                    <a:off x="2796607" y="2204431"/>
                    <a:ext cx="78986" cy="6406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文字方塊 60"/>
                  <p:cNvSpPr txBox="1"/>
                  <p:nvPr/>
                </p:nvSpPr>
                <p:spPr>
                  <a:xfrm>
                    <a:off x="2584829" y="1824108"/>
                    <a:ext cx="5104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 defTabSz="914400"/>
                    <a:r>
                      <a:rPr lang="en-US" altLang="zh-TW" b="1" kern="0" dirty="0">
                        <a:solidFill>
                          <a:prstClr val="black"/>
                        </a:solidFill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V</a:t>
                    </a:r>
                    <a:r>
                      <a:rPr lang="en-US" altLang="zh-TW" b="1" kern="0" baseline="-25000" dirty="0">
                        <a:solidFill>
                          <a:prstClr val="black"/>
                        </a:solidFill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2" name="直線接點 61"/>
                  <p:cNvCxnSpPr/>
                  <p:nvPr/>
                </p:nvCxnSpPr>
                <p:spPr>
                  <a:xfrm>
                    <a:off x="2840073" y="2264738"/>
                    <a:ext cx="0" cy="2880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55" name="群組 54"/>
                <p:cNvGrpSpPr/>
                <p:nvPr/>
              </p:nvGrpSpPr>
              <p:grpSpPr>
                <a:xfrm>
                  <a:off x="2672579" y="4032297"/>
                  <a:ext cx="370513" cy="274386"/>
                  <a:chOff x="2623742" y="4414150"/>
                  <a:chExt cx="370513" cy="274386"/>
                </a:xfrm>
              </p:grpSpPr>
              <p:cxnSp>
                <p:nvCxnSpPr>
                  <p:cNvPr id="56" name="直線接點 55"/>
                  <p:cNvCxnSpPr/>
                  <p:nvPr/>
                </p:nvCxnSpPr>
                <p:spPr>
                  <a:xfrm flipV="1">
                    <a:off x="2623742" y="4575587"/>
                    <a:ext cx="370513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 flipV="1">
                    <a:off x="2692170" y="4628864"/>
                    <a:ext cx="25472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" name="直線接點 57"/>
                  <p:cNvCxnSpPr/>
                  <p:nvPr/>
                </p:nvCxnSpPr>
                <p:spPr>
                  <a:xfrm flipV="1">
                    <a:off x="2749240" y="4688536"/>
                    <a:ext cx="138942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" name="直線接點 58"/>
                  <p:cNvCxnSpPr/>
                  <p:nvPr/>
                </p:nvCxnSpPr>
                <p:spPr>
                  <a:xfrm>
                    <a:off x="2819534" y="4414150"/>
                    <a:ext cx="0" cy="1620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grpSp>
            <p:nvGrpSpPr>
              <p:cNvPr id="6" name="群組 5"/>
              <p:cNvGrpSpPr/>
              <p:nvPr/>
            </p:nvGrpSpPr>
            <p:grpSpPr>
              <a:xfrm>
                <a:off x="4036868" y="2861190"/>
                <a:ext cx="1504127" cy="480573"/>
                <a:chOff x="8095066" y="2831782"/>
                <a:chExt cx="1504127" cy="480573"/>
              </a:xfrm>
            </p:grpSpPr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FB442CE2-BF5F-448F-9AFD-9FBCD4056176}"/>
                    </a:ext>
                  </a:extLst>
                </p:cNvPr>
                <p:cNvSpPr txBox="1"/>
                <p:nvPr/>
              </p:nvSpPr>
              <p:spPr>
                <a:xfrm>
                  <a:off x="8095066" y="2943023"/>
                  <a:ext cx="1504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</a:rPr>
                    <a:t>native oxide</a:t>
                  </a:r>
                  <a:endParaRPr lang="zh-TW" altLang="en-US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108" name="肘形接點 107"/>
                <p:cNvCxnSpPr/>
                <p:nvPr/>
              </p:nvCxnSpPr>
              <p:spPr>
                <a:xfrm>
                  <a:off x="8149226" y="2831782"/>
                  <a:ext cx="328654" cy="158309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字方塊 108"/>
            <p:cNvSpPr txBox="1"/>
            <p:nvPr/>
          </p:nvSpPr>
          <p:spPr>
            <a:xfrm>
              <a:off x="2175379" y="2180825"/>
              <a:ext cx="382812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Calibri" panose="020F0502020204030204" pitchFamily="34" charset="0"/>
                </a:rPr>
                <a:t>Prototype trench MIS (native oxide)</a:t>
              </a:r>
              <a:endParaRPr lang="zh-TW" altLang="en-US" sz="20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161129" y="2180825"/>
            <a:ext cx="2983499" cy="2896783"/>
            <a:chOff x="6615776" y="2180825"/>
            <a:chExt cx="2983499" cy="2896783"/>
          </a:xfrm>
        </p:grpSpPr>
        <p:grpSp>
          <p:nvGrpSpPr>
            <p:cNvPr id="63" name="群組 62"/>
            <p:cNvGrpSpPr/>
            <p:nvPr/>
          </p:nvGrpSpPr>
          <p:grpSpPr>
            <a:xfrm>
              <a:off x="6615776" y="2553000"/>
              <a:ext cx="2983499" cy="2524608"/>
              <a:chOff x="1456780" y="1782075"/>
              <a:chExt cx="2983499" cy="2524608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1456780" y="2475990"/>
                <a:ext cx="2983499" cy="1578897"/>
                <a:chOff x="1428644" y="3054975"/>
                <a:chExt cx="2983499" cy="1578897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021581" y="3084286"/>
                  <a:ext cx="161623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2485828" y="3054975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6" name="手繪多邊形 75"/>
                <p:cNvSpPr/>
                <p:nvPr/>
              </p:nvSpPr>
              <p:spPr>
                <a:xfrm>
                  <a:off x="1428647" y="3659887"/>
                  <a:ext cx="2856316" cy="631121"/>
                </a:xfrm>
                <a:custGeom>
                  <a:avLst/>
                  <a:gdLst>
                    <a:gd name="connsiteX0" fmla="*/ 595918 w 2856312"/>
                    <a:gd name="connsiteY0" fmla="*/ 0 h 631121"/>
                    <a:gd name="connsiteX1" fmla="*/ 2212157 w 2856312"/>
                    <a:gd name="connsiteY1" fmla="*/ 0 h 631121"/>
                    <a:gd name="connsiteX2" fmla="*/ 2212157 w 2856312"/>
                    <a:gd name="connsiteY2" fmla="*/ 345395 h 631121"/>
                    <a:gd name="connsiteX3" fmla="*/ 2856312 w 2856312"/>
                    <a:gd name="connsiteY3" fmla="*/ 345395 h 631121"/>
                    <a:gd name="connsiteX4" fmla="*/ 2856312 w 2856312"/>
                    <a:gd name="connsiteY4" fmla="*/ 631121 h 631121"/>
                    <a:gd name="connsiteX5" fmla="*/ 0 w 2856312"/>
                    <a:gd name="connsiteY5" fmla="*/ 631121 h 631121"/>
                    <a:gd name="connsiteX6" fmla="*/ 0 w 2856312"/>
                    <a:gd name="connsiteY6" fmla="*/ 345395 h 631121"/>
                    <a:gd name="connsiteX7" fmla="*/ 595918 w 2856312"/>
                    <a:gd name="connsiteY7" fmla="*/ 345395 h 6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56312" h="631121">
                      <a:moveTo>
                        <a:pt x="595918" y="0"/>
                      </a:moveTo>
                      <a:lnTo>
                        <a:pt x="2212157" y="0"/>
                      </a:lnTo>
                      <a:lnTo>
                        <a:pt x="2212157" y="345395"/>
                      </a:lnTo>
                      <a:lnTo>
                        <a:pt x="2856312" y="345395"/>
                      </a:lnTo>
                      <a:lnTo>
                        <a:pt x="2856312" y="631121"/>
                      </a:lnTo>
                      <a:lnTo>
                        <a:pt x="0" y="631121"/>
                      </a:lnTo>
                      <a:lnTo>
                        <a:pt x="0" y="345395"/>
                      </a:lnTo>
                      <a:lnTo>
                        <a:pt x="595918" y="345395"/>
                      </a:lnTo>
                      <a:close/>
                    </a:path>
                  </a:pathLst>
                </a:custGeom>
                <a:solidFill>
                  <a:srgbClr val="FFFF6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7" name="文字方塊 76"/>
                <p:cNvSpPr txBox="1"/>
                <p:nvPr/>
              </p:nvSpPr>
              <p:spPr>
                <a:xfrm>
                  <a:off x="2388982" y="3780605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021581" y="3404457"/>
                  <a:ext cx="1616239" cy="252885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2435318" y="3317778"/>
                  <a:ext cx="832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80" name="群組 79"/>
                <p:cNvGrpSpPr/>
                <p:nvPr/>
              </p:nvGrpSpPr>
              <p:grpSpPr>
                <a:xfrm>
                  <a:off x="1428646" y="3084286"/>
                  <a:ext cx="2983497" cy="924148"/>
                  <a:chOff x="1428643" y="3084286"/>
                  <a:chExt cx="2983497" cy="924148"/>
                </a:xfrm>
              </p:grpSpPr>
              <p:grpSp>
                <p:nvGrpSpPr>
                  <p:cNvPr id="84" name="群組 83"/>
                  <p:cNvGrpSpPr/>
                  <p:nvPr/>
                </p:nvGrpSpPr>
                <p:grpSpPr>
                  <a:xfrm>
                    <a:off x="1428643" y="3084286"/>
                    <a:ext cx="2856320" cy="924148"/>
                    <a:chOff x="1428643" y="3084286"/>
                    <a:chExt cx="2856320" cy="924148"/>
                  </a:xfrm>
                </p:grpSpPr>
                <p:sp>
                  <p:nvSpPr>
                    <p:cNvPr id="88" name="手繪多邊形 87">
                      <a:extLst>
                        <a:ext uri="{FF2B5EF4-FFF2-40B4-BE49-F238E27FC236}">
                          <a16:creationId xmlns:a16="http://schemas.microsoft.com/office/drawing/2014/main" id="{EDEBA667-FAF2-4F50-B44E-B93607AD785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428643" y="3084286"/>
                      <a:ext cx="591177" cy="924148"/>
                    </a:xfrm>
                    <a:custGeom>
                      <a:avLst/>
                      <a:gdLst>
                        <a:gd name="connsiteX0" fmla="*/ 0 w 784586"/>
                        <a:gd name="connsiteY0" fmla="*/ 0 h 1091369"/>
                        <a:gd name="connsiteX1" fmla="*/ 135566 w 784586"/>
                        <a:gd name="connsiteY1" fmla="*/ 0 h 1091369"/>
                        <a:gd name="connsiteX2" fmla="*/ 135566 w 784586"/>
                        <a:gd name="connsiteY2" fmla="*/ 962235 h 1091369"/>
                        <a:gd name="connsiteX3" fmla="*/ 784586 w 784586"/>
                        <a:gd name="connsiteY3" fmla="*/ 962235 h 1091369"/>
                        <a:gd name="connsiteX4" fmla="*/ 784586 w 784586"/>
                        <a:gd name="connsiteY4" fmla="*/ 1091369 h 1091369"/>
                        <a:gd name="connsiteX5" fmla="*/ 135566 w 784586"/>
                        <a:gd name="connsiteY5" fmla="*/ 1091369 h 1091369"/>
                        <a:gd name="connsiteX6" fmla="*/ 2135 w 784586"/>
                        <a:gd name="connsiteY6" fmla="*/ 1091369 h 1091369"/>
                        <a:gd name="connsiteX7" fmla="*/ 0 w 784586"/>
                        <a:gd name="connsiteY7" fmla="*/ 1091369 h 109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4586" h="1091369">
                          <a:moveTo>
                            <a:pt x="0" y="0"/>
                          </a:moveTo>
                          <a:lnTo>
                            <a:pt x="135566" y="0"/>
                          </a:lnTo>
                          <a:lnTo>
                            <a:pt x="135566" y="962235"/>
                          </a:lnTo>
                          <a:lnTo>
                            <a:pt x="784586" y="962235"/>
                          </a:lnTo>
                          <a:lnTo>
                            <a:pt x="784586" y="1091369"/>
                          </a:lnTo>
                          <a:lnTo>
                            <a:pt x="135566" y="1091369"/>
                          </a:lnTo>
                          <a:lnTo>
                            <a:pt x="2135" y="1091369"/>
                          </a:lnTo>
                          <a:lnTo>
                            <a:pt x="0" y="1091369"/>
                          </a:lnTo>
                          <a:close/>
                        </a:path>
                      </a:pathLst>
                    </a:custGeom>
                    <a:solidFill>
                      <a:srgbClr val="A9D18E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 defTabSz="914292">
                        <a:defRPr/>
                      </a:pPr>
                      <a:endParaRPr lang="zh-TW" altLang="en-US" sz="1400" b="1">
                        <a:solidFill>
                          <a:prstClr val="white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9" name="手繪多邊形 88">
                      <a:extLst>
                        <a:ext uri="{FF2B5EF4-FFF2-40B4-BE49-F238E27FC236}">
                          <a16:creationId xmlns:a16="http://schemas.microsoft.com/office/drawing/2014/main" id="{EDEBA667-FAF2-4F50-B44E-B93607AD7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7820" y="3084286"/>
                      <a:ext cx="647143" cy="924148"/>
                    </a:xfrm>
                    <a:custGeom>
                      <a:avLst/>
                      <a:gdLst>
                        <a:gd name="connsiteX0" fmla="*/ 0 w 784586"/>
                        <a:gd name="connsiteY0" fmla="*/ 0 h 1091369"/>
                        <a:gd name="connsiteX1" fmla="*/ 135566 w 784586"/>
                        <a:gd name="connsiteY1" fmla="*/ 0 h 1091369"/>
                        <a:gd name="connsiteX2" fmla="*/ 135566 w 784586"/>
                        <a:gd name="connsiteY2" fmla="*/ 962235 h 1091369"/>
                        <a:gd name="connsiteX3" fmla="*/ 784586 w 784586"/>
                        <a:gd name="connsiteY3" fmla="*/ 962235 h 1091369"/>
                        <a:gd name="connsiteX4" fmla="*/ 784586 w 784586"/>
                        <a:gd name="connsiteY4" fmla="*/ 1091369 h 1091369"/>
                        <a:gd name="connsiteX5" fmla="*/ 135566 w 784586"/>
                        <a:gd name="connsiteY5" fmla="*/ 1091369 h 1091369"/>
                        <a:gd name="connsiteX6" fmla="*/ 2135 w 784586"/>
                        <a:gd name="connsiteY6" fmla="*/ 1091369 h 1091369"/>
                        <a:gd name="connsiteX7" fmla="*/ 0 w 784586"/>
                        <a:gd name="connsiteY7" fmla="*/ 1091369 h 109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4586" h="1091369">
                          <a:moveTo>
                            <a:pt x="0" y="0"/>
                          </a:moveTo>
                          <a:lnTo>
                            <a:pt x="135566" y="0"/>
                          </a:lnTo>
                          <a:lnTo>
                            <a:pt x="135566" y="962235"/>
                          </a:lnTo>
                          <a:lnTo>
                            <a:pt x="784586" y="962235"/>
                          </a:lnTo>
                          <a:lnTo>
                            <a:pt x="784586" y="1091369"/>
                          </a:lnTo>
                          <a:lnTo>
                            <a:pt x="135566" y="1091369"/>
                          </a:lnTo>
                          <a:lnTo>
                            <a:pt x="2135" y="1091369"/>
                          </a:lnTo>
                          <a:lnTo>
                            <a:pt x="0" y="1091369"/>
                          </a:lnTo>
                          <a:close/>
                        </a:path>
                      </a:pathLst>
                    </a:custGeom>
                    <a:solidFill>
                      <a:srgbClr val="A9D18E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 defTabSz="914292">
                        <a:defRPr/>
                      </a:pPr>
                      <a:endParaRPr lang="zh-TW" altLang="en-US" sz="1400" b="1">
                        <a:solidFill>
                          <a:prstClr val="white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85" name="群組 84"/>
                  <p:cNvGrpSpPr/>
                  <p:nvPr/>
                </p:nvGrpSpPr>
                <p:grpSpPr>
                  <a:xfrm>
                    <a:off x="3646514" y="3265998"/>
                    <a:ext cx="765626" cy="527641"/>
                    <a:chOff x="3646514" y="3265998"/>
                    <a:chExt cx="765626" cy="527641"/>
                  </a:xfrm>
                </p:grpSpPr>
                <p:sp>
                  <p:nvSpPr>
                    <p:cNvPr id="86" name="文字方塊 85">
                      <a:extLst>
                        <a:ext uri="{FF2B5EF4-FFF2-40B4-BE49-F238E27FC236}">
                          <a16:creationId xmlns:a16="http://schemas.microsoft.com/office/drawing/2014/main" id="{FB442CE2-BF5F-448F-9AFD-9FBCD40561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6514" y="3424307"/>
                      <a:ext cx="7656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Al</a:t>
                      </a:r>
                      <a:r>
                        <a:rPr lang="en-US" altLang="zh-TW" b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zh-TW" b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TW" altLang="en-US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87" name="肘形接點 86"/>
                    <p:cNvCxnSpPr>
                      <a:endCxn id="86" idx="0"/>
                    </p:cNvCxnSpPr>
                    <p:nvPr/>
                  </p:nvCxnSpPr>
                  <p:spPr>
                    <a:xfrm>
                      <a:off x="3700673" y="3265998"/>
                      <a:ext cx="328654" cy="158309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群組 80"/>
                <p:cNvGrpSpPr/>
                <p:nvPr/>
              </p:nvGrpSpPr>
              <p:grpSpPr>
                <a:xfrm>
                  <a:off x="1428644" y="4264540"/>
                  <a:ext cx="2856319" cy="369332"/>
                  <a:chOff x="1428644" y="4264540"/>
                  <a:chExt cx="2856319" cy="369332"/>
                </a:xfrm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1428644" y="4293851"/>
                    <a:ext cx="2856319" cy="317626"/>
                  </a:xfrm>
                  <a:prstGeom prst="rect">
                    <a:avLst/>
                  </a:prstGeom>
                  <a:solidFill>
                    <a:srgbClr val="DBDBDB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83" name="文字方塊 82"/>
                  <p:cNvSpPr txBox="1"/>
                  <p:nvPr/>
                </p:nvSpPr>
                <p:spPr>
                  <a:xfrm>
                    <a:off x="2485828" y="4264540"/>
                    <a:ext cx="6445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a:t>Al</a:t>
                    </a:r>
                    <a:endParaRPr kumimoji="0" lang="zh-TW" altLang="en-US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65" name="群組 64"/>
              <p:cNvGrpSpPr/>
              <p:nvPr/>
            </p:nvGrpSpPr>
            <p:grpSpPr>
              <a:xfrm>
                <a:off x="2601715" y="1782075"/>
                <a:ext cx="510488" cy="728630"/>
                <a:chOff x="2584829" y="1824108"/>
                <a:chExt cx="510488" cy="728630"/>
              </a:xfrm>
            </p:grpSpPr>
            <p:sp>
              <p:nvSpPr>
                <p:cNvPr id="71" name="橢圓 70"/>
                <p:cNvSpPr>
                  <a:spLocks noChangeAspect="1"/>
                </p:cNvSpPr>
                <p:nvPr/>
              </p:nvSpPr>
              <p:spPr>
                <a:xfrm>
                  <a:off x="2796607" y="2204431"/>
                  <a:ext cx="78986" cy="6406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2584829" y="1824108"/>
                  <a:ext cx="510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 defTabSz="914400"/>
                  <a:r>
                    <a:rPr lang="en-US" altLang="zh-TW" b="1" kern="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TW" b="1" kern="0" baseline="-25000" dirty="0">
                      <a:solidFill>
                        <a:prstClr val="black"/>
                      </a:solidFill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直線接點 72"/>
                <p:cNvCxnSpPr/>
                <p:nvPr/>
              </p:nvCxnSpPr>
              <p:spPr>
                <a:xfrm>
                  <a:off x="2840073" y="2264738"/>
                  <a:ext cx="0" cy="288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" name="群組 65"/>
              <p:cNvGrpSpPr/>
              <p:nvPr/>
            </p:nvGrpSpPr>
            <p:grpSpPr>
              <a:xfrm>
                <a:off x="2672579" y="4032297"/>
                <a:ext cx="370513" cy="274386"/>
                <a:chOff x="2623742" y="4414150"/>
                <a:chExt cx="370513" cy="274386"/>
              </a:xfrm>
            </p:grpSpPr>
            <p:cxnSp>
              <p:nvCxnSpPr>
                <p:cNvPr id="67" name="直線接點 66"/>
                <p:cNvCxnSpPr/>
                <p:nvPr/>
              </p:nvCxnSpPr>
              <p:spPr>
                <a:xfrm flipV="1">
                  <a:off x="2623742" y="4575587"/>
                  <a:ext cx="37051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" name="直線接點 67"/>
                <p:cNvCxnSpPr/>
                <p:nvPr/>
              </p:nvCxnSpPr>
              <p:spPr>
                <a:xfrm flipV="1">
                  <a:off x="2692170" y="4628864"/>
                  <a:ext cx="25472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9" name="直線接點 68"/>
                <p:cNvCxnSpPr/>
                <p:nvPr/>
              </p:nvCxnSpPr>
              <p:spPr>
                <a:xfrm flipV="1">
                  <a:off x="2749240" y="4688536"/>
                  <a:ext cx="13894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2819534" y="4414150"/>
                  <a:ext cx="0" cy="16209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0" name="文字方塊 109"/>
            <p:cNvSpPr txBox="1"/>
            <p:nvPr/>
          </p:nvSpPr>
          <p:spPr>
            <a:xfrm>
              <a:off x="6706560" y="2180825"/>
              <a:ext cx="26108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Calibri" panose="020F0502020204030204" pitchFamily="34" charset="0"/>
                </a:rPr>
                <a:t>trench MIS in this work </a:t>
              </a:r>
              <a:endParaRPr lang="zh-TW" alt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11" name="文字方塊 110"/>
          <p:cNvSpPr txBox="1"/>
          <p:nvPr/>
        </p:nvSpPr>
        <p:spPr>
          <a:xfrm>
            <a:off x="6671833" y="5213291"/>
            <a:ext cx="39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Current window is more stable.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Acceptable quality of </a:t>
            </a:r>
            <a:r>
              <a:rPr lang="en-US" altLang="zh-TW" sz="2000" dirty="0">
                <a:latin typeface="Calibri" panose="020F0502020204030204" pitchFamily="34" charset="0"/>
              </a:rPr>
              <a:t>Al</a:t>
            </a:r>
            <a:r>
              <a:rPr lang="en-US" altLang="zh-TW" sz="2000" baseline="-25000" dirty="0">
                <a:latin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</a:rPr>
              <a:t>O</a:t>
            </a:r>
            <a:r>
              <a:rPr lang="en-US" altLang="zh-TW" sz="2000" baseline="-25000" dirty="0">
                <a:latin typeface="Calibri" panose="020F0502020204030204" pitchFamily="34" charset="0"/>
              </a:rPr>
              <a:t>3</a:t>
            </a:r>
            <a:r>
              <a:rPr lang="en-US" altLang="zh-TW" sz="2000" dirty="0">
                <a:latin typeface="Calibri" panose="020F0502020204030204" pitchFamily="34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</a:rPr>
              <a:t>Layer.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Calibri" panose="020F0502020204030204" pitchFamily="34" charset="0"/>
              </a:rPr>
              <a:t>but can be improved.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5800195" y="3627806"/>
            <a:ext cx="1094848" cy="4429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Further Verification of the Mechanism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2964" y="4754752"/>
            <a:ext cx="5512526" cy="1453852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Calibri" panose="020F0502020204030204" pitchFamily="34" charset="0"/>
              </a:rPr>
              <a:t>Trench structure offers electron traps at gate edge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More edge (by different mask pattern design).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Calibri" panose="020F0502020204030204" pitchFamily="34" charset="0"/>
              </a:rPr>
              <a:t>Better current window.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5018189" y="1567912"/>
            <a:ext cx="2700000" cy="2700000"/>
            <a:chOff x="297180" y="2966137"/>
            <a:chExt cx="3060000" cy="3060000"/>
          </a:xfrm>
        </p:grpSpPr>
        <p:sp>
          <p:nvSpPr>
            <p:cNvPr id="5" name="橢圓 4"/>
            <p:cNvSpPr>
              <a:spLocks noChangeAspect="1"/>
            </p:cNvSpPr>
            <p:nvPr/>
          </p:nvSpPr>
          <p:spPr>
            <a:xfrm>
              <a:off x="297180" y="2966137"/>
              <a:ext cx="3060000" cy="30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156922" y="4258880"/>
              <a:ext cx="1318385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Al</a:t>
              </a:r>
              <a:endParaRPr lang="zh-TW" altLang="en-US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399396" y="1707344"/>
            <a:ext cx="2983499" cy="2524608"/>
            <a:chOff x="1456780" y="1782075"/>
            <a:chExt cx="2983499" cy="2524608"/>
          </a:xfrm>
        </p:grpSpPr>
        <p:grpSp>
          <p:nvGrpSpPr>
            <p:cNvPr id="64" name="群組 63"/>
            <p:cNvGrpSpPr/>
            <p:nvPr/>
          </p:nvGrpSpPr>
          <p:grpSpPr>
            <a:xfrm>
              <a:off x="1456780" y="2475990"/>
              <a:ext cx="2983499" cy="1578897"/>
              <a:chOff x="1428644" y="3054975"/>
              <a:chExt cx="2983499" cy="157889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021581" y="3084286"/>
                <a:ext cx="1616239" cy="317626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2485828" y="3054975"/>
                <a:ext cx="6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76" name="手繪多邊形 75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2388982" y="3780605"/>
                <a:ext cx="94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435318" y="3317778"/>
                <a:ext cx="83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80" name="群組 79"/>
              <p:cNvGrpSpPr/>
              <p:nvPr/>
            </p:nvGrpSpPr>
            <p:grpSpPr>
              <a:xfrm>
                <a:off x="1428646" y="3084286"/>
                <a:ext cx="2983497" cy="924148"/>
                <a:chOff x="1428643" y="3084286"/>
                <a:chExt cx="2983497" cy="924148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88" name="手繪多邊形 87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9" name="手繪多邊形 88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5" name="群組 84"/>
                <p:cNvGrpSpPr/>
                <p:nvPr/>
              </p:nvGrpSpPr>
              <p:grpSpPr>
                <a:xfrm>
                  <a:off x="3646514" y="3265998"/>
                  <a:ext cx="765626" cy="527641"/>
                  <a:chOff x="3646514" y="3265998"/>
                  <a:chExt cx="765626" cy="527641"/>
                </a:xfrm>
              </p:grpSpPr>
              <p:sp>
                <p:nvSpPr>
                  <p:cNvPr id="86" name="文字方塊 85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514" y="3424307"/>
                    <a:ext cx="7656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87" name="肘形接點 86"/>
                  <p:cNvCxnSpPr>
                    <a:endCxn id="86" idx="0"/>
                  </p:cNvCxnSpPr>
                  <p:nvPr/>
                </p:nvCxnSpPr>
                <p:spPr>
                  <a:xfrm>
                    <a:off x="3700673" y="3265998"/>
                    <a:ext cx="328654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群組 80"/>
              <p:cNvGrpSpPr/>
              <p:nvPr/>
            </p:nvGrpSpPr>
            <p:grpSpPr>
              <a:xfrm>
                <a:off x="1428644" y="4264540"/>
                <a:ext cx="2856319" cy="369332"/>
                <a:chOff x="1428644" y="4264540"/>
                <a:chExt cx="2856319" cy="369332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3" name="文字方塊 82"/>
                <p:cNvSpPr txBox="1"/>
                <p:nvPr/>
              </p:nvSpPr>
              <p:spPr>
                <a:xfrm>
                  <a:off x="2485828" y="4264540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65" name="群組 64"/>
            <p:cNvGrpSpPr/>
            <p:nvPr/>
          </p:nvGrpSpPr>
          <p:grpSpPr>
            <a:xfrm>
              <a:off x="2601715" y="1782075"/>
              <a:ext cx="510488" cy="728630"/>
              <a:chOff x="2584829" y="1824108"/>
              <a:chExt cx="510488" cy="728630"/>
            </a:xfrm>
          </p:grpSpPr>
          <p:sp>
            <p:nvSpPr>
              <p:cNvPr id="71" name="橢圓 70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84829" y="1824108"/>
                <a:ext cx="51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kern="0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直線接點 72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6" name="群組 65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67" name="直線接點 66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直線接點 67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直線接點 68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直線接點 69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90" name="文字方塊 89"/>
          <p:cNvSpPr txBox="1"/>
          <p:nvPr/>
        </p:nvSpPr>
        <p:spPr>
          <a:xfrm>
            <a:off x="4436664" y="1152389"/>
            <a:ext cx="162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Calibri" panose="020F0502020204030204" pitchFamily="34" charset="0"/>
              </a:rPr>
              <a:t>Top view:</a:t>
            </a:r>
            <a:endParaRPr lang="zh-TW" altLang="en-US" sz="2800" dirty="0">
              <a:latin typeface="Calibri" panose="020F050202020403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829760" y="1566929"/>
            <a:ext cx="2700000" cy="2700000"/>
            <a:chOff x="8669019" y="1566929"/>
            <a:chExt cx="2700000" cy="2700000"/>
          </a:xfrm>
        </p:grpSpPr>
        <p:grpSp>
          <p:nvGrpSpPr>
            <p:cNvPr id="10" name="群組 9"/>
            <p:cNvGrpSpPr>
              <a:grpSpLocks noChangeAspect="1"/>
            </p:cNvGrpSpPr>
            <p:nvPr/>
          </p:nvGrpSpPr>
          <p:grpSpPr>
            <a:xfrm>
              <a:off x="8669019" y="1566929"/>
              <a:ext cx="2700000" cy="2700000"/>
              <a:chOff x="7335791" y="2993303"/>
              <a:chExt cx="3060000" cy="3060000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7335791" y="2993303"/>
                <a:ext cx="3060000" cy="3060000"/>
                <a:chOff x="3707130" y="3011137"/>
                <a:chExt cx="3060000" cy="3060000"/>
              </a:xfrm>
            </p:grpSpPr>
            <p:sp>
              <p:nvSpPr>
                <p:cNvPr id="38" name="橢圓 37"/>
                <p:cNvSpPr>
                  <a:spLocks noChangeAspect="1"/>
                </p:cNvSpPr>
                <p:nvPr/>
              </p:nvSpPr>
              <p:spPr>
                <a:xfrm>
                  <a:off x="3707130" y="3011137"/>
                  <a:ext cx="3060000" cy="30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橢圓 38"/>
                <p:cNvSpPr>
                  <a:spLocks noChangeAspect="1"/>
                </p:cNvSpPr>
                <p:nvPr/>
              </p:nvSpPr>
              <p:spPr>
                <a:xfrm>
                  <a:off x="3797130" y="3101137"/>
                  <a:ext cx="2880000" cy="28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/>
                <p:cNvSpPr>
                  <a:spLocks noChangeAspect="1"/>
                </p:cNvSpPr>
                <p:nvPr/>
              </p:nvSpPr>
              <p:spPr>
                <a:xfrm>
                  <a:off x="3887130" y="3191137"/>
                  <a:ext cx="2700000" cy="270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6" name="橢圓 25"/>
              <p:cNvSpPr>
                <a:spLocks noChangeAspect="1"/>
              </p:cNvSpPr>
              <p:nvPr/>
            </p:nvSpPr>
            <p:spPr>
              <a:xfrm>
                <a:off x="7605791" y="3276471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>
                <a:spLocks noChangeAspect="1"/>
              </p:cNvSpPr>
              <p:nvPr/>
            </p:nvSpPr>
            <p:spPr>
              <a:xfrm>
                <a:off x="7695791" y="3353303"/>
                <a:ext cx="2340000" cy="234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>
                <a:spLocks noChangeAspect="1"/>
              </p:cNvSpPr>
              <p:nvPr/>
            </p:nvSpPr>
            <p:spPr>
              <a:xfrm>
                <a:off x="7785791" y="345647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>
                <a:spLocks noChangeAspect="1"/>
              </p:cNvSpPr>
              <p:nvPr/>
            </p:nvSpPr>
            <p:spPr>
              <a:xfrm>
                <a:off x="7875791" y="3551137"/>
                <a:ext cx="1980000" cy="198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>
                <a:spLocks noChangeAspect="1"/>
              </p:cNvSpPr>
              <p:nvPr/>
            </p:nvSpPr>
            <p:spPr>
              <a:xfrm>
                <a:off x="7965791" y="364113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>
                <a:spLocks noChangeAspect="1"/>
              </p:cNvSpPr>
              <p:nvPr/>
            </p:nvSpPr>
            <p:spPr>
              <a:xfrm>
                <a:off x="8055791" y="3754049"/>
                <a:ext cx="1620000" cy="16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>
                <a:spLocks noChangeAspect="1"/>
              </p:cNvSpPr>
              <p:nvPr/>
            </p:nvSpPr>
            <p:spPr>
              <a:xfrm>
                <a:off x="8145791" y="384404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>
                <a:spLocks noChangeAspect="1"/>
              </p:cNvSpPr>
              <p:nvPr/>
            </p:nvSpPr>
            <p:spPr>
              <a:xfrm>
                <a:off x="8233613" y="3934049"/>
                <a:ext cx="1260000" cy="126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>
                <a:spLocks noChangeAspect="1"/>
              </p:cNvSpPr>
              <p:nvPr/>
            </p:nvSpPr>
            <p:spPr>
              <a:xfrm>
                <a:off x="8323613" y="4018971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>
                <a:spLocks noChangeAspect="1"/>
              </p:cNvSpPr>
              <p:nvPr/>
            </p:nvSpPr>
            <p:spPr>
              <a:xfrm>
                <a:off x="8413613" y="4114049"/>
                <a:ext cx="900000" cy="90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5400000">
                <a:off x="8775791" y="3038303"/>
                <a:ext cx="180000" cy="297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775791" y="3038303"/>
                <a:ext cx="180000" cy="297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2" name="文字方塊 51"/>
            <p:cNvSpPr txBox="1"/>
            <p:nvPr/>
          </p:nvSpPr>
          <p:spPr>
            <a:xfrm>
              <a:off x="9421509" y="2763734"/>
              <a:ext cx="116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Al</a:t>
              </a:r>
              <a:endParaRPr lang="zh-TW" altLang="en-US" dirty="0"/>
            </a:p>
          </p:txBody>
        </p:sp>
      </p:grpSp>
      <p:sp>
        <p:nvSpPr>
          <p:cNvPr id="8" name="向右箭號 7"/>
          <p:cNvSpPr/>
          <p:nvPr/>
        </p:nvSpPr>
        <p:spPr>
          <a:xfrm>
            <a:off x="7845972" y="2585925"/>
            <a:ext cx="875997" cy="7256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of Stress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5165"/>
            <a:ext cx="10058400" cy="21353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Currently, the “Reset” and “Set” stress time is still too long (&gt;1s)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Possible ways to improve:</a:t>
            </a:r>
          </a:p>
          <a:p>
            <a:pPr marL="658363" lvl="1" indent="-457200"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sz="2400" dirty="0" smtClean="0">
                <a:latin typeface="Calibri" panose="020F0502020204030204" pitchFamily="34" charset="0"/>
              </a:rPr>
              <a:t>increase the edge of the pattern under the same footprint. </a:t>
            </a:r>
          </a:p>
          <a:p>
            <a:pPr marL="658363" lvl="1" indent="-457200"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sz="2400" dirty="0" smtClean="0">
                <a:latin typeface="Calibri" panose="020F0502020204030204" pitchFamily="34" charset="0"/>
              </a:rPr>
              <a:t>increase the depth of the trench structure.</a:t>
            </a:r>
          </a:p>
          <a:p>
            <a:pPr marL="201163" lvl="1" indent="0">
              <a:buClr>
                <a:schemeClr val="tx1"/>
              </a:buClr>
              <a:buNone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∵ </a:t>
            </a:r>
            <a:r>
              <a:rPr lang="en-US" altLang="zh-TW" sz="2400" dirty="0" smtClean="0">
                <a:latin typeface="Calibri" panose="020F0502020204030204" pitchFamily="34" charset="0"/>
              </a:rPr>
              <a:t>more edge or more trench </a:t>
            </a:r>
            <a:r>
              <a:rPr lang="en-US" altLang="zh-TW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TW" sz="2400" dirty="0" smtClean="0">
                <a:latin typeface="Calibri" panose="020F0502020204030204" pitchFamily="34" charset="0"/>
              </a:rPr>
              <a:t>more electron traps.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3145967" y="3891297"/>
            <a:ext cx="2052000" cy="2052000"/>
            <a:chOff x="8669019" y="1566929"/>
            <a:chExt cx="2700000" cy="2700000"/>
          </a:xfrm>
        </p:grpSpPr>
        <p:grpSp>
          <p:nvGrpSpPr>
            <p:cNvPr id="5" name="群組 4"/>
            <p:cNvGrpSpPr>
              <a:grpSpLocks noChangeAspect="1"/>
            </p:cNvGrpSpPr>
            <p:nvPr/>
          </p:nvGrpSpPr>
          <p:grpSpPr>
            <a:xfrm>
              <a:off x="8669019" y="1566929"/>
              <a:ext cx="2700000" cy="2700000"/>
              <a:chOff x="7335791" y="2993303"/>
              <a:chExt cx="3060000" cy="3060000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7335791" y="2993303"/>
                <a:ext cx="3060000" cy="3060000"/>
                <a:chOff x="3707130" y="3011137"/>
                <a:chExt cx="3060000" cy="3060000"/>
              </a:xfrm>
            </p:grpSpPr>
            <p:sp>
              <p:nvSpPr>
                <p:cNvPr id="20" name="橢圓 19"/>
                <p:cNvSpPr>
                  <a:spLocks noChangeAspect="1"/>
                </p:cNvSpPr>
                <p:nvPr/>
              </p:nvSpPr>
              <p:spPr>
                <a:xfrm>
                  <a:off x="3707130" y="3011137"/>
                  <a:ext cx="3060000" cy="30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>
                  <a:spLocks noChangeAspect="1"/>
                </p:cNvSpPr>
                <p:nvPr/>
              </p:nvSpPr>
              <p:spPr>
                <a:xfrm>
                  <a:off x="3797130" y="3101137"/>
                  <a:ext cx="2880000" cy="28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>
                  <a:spLocks noChangeAspect="1"/>
                </p:cNvSpPr>
                <p:nvPr/>
              </p:nvSpPr>
              <p:spPr>
                <a:xfrm>
                  <a:off x="3887130" y="3191137"/>
                  <a:ext cx="2700000" cy="270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橢圓 7"/>
              <p:cNvSpPr>
                <a:spLocks noChangeAspect="1"/>
              </p:cNvSpPr>
              <p:nvPr/>
            </p:nvSpPr>
            <p:spPr>
              <a:xfrm>
                <a:off x="7605791" y="3276471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>
                <a:spLocks noChangeAspect="1"/>
              </p:cNvSpPr>
              <p:nvPr/>
            </p:nvSpPr>
            <p:spPr>
              <a:xfrm>
                <a:off x="7695791" y="3353303"/>
                <a:ext cx="2340000" cy="234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>
                <a:spLocks noChangeAspect="1"/>
              </p:cNvSpPr>
              <p:nvPr/>
            </p:nvSpPr>
            <p:spPr>
              <a:xfrm>
                <a:off x="7785791" y="345647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>
                <a:spLocks noChangeAspect="1"/>
              </p:cNvSpPr>
              <p:nvPr/>
            </p:nvSpPr>
            <p:spPr>
              <a:xfrm>
                <a:off x="7875791" y="3551137"/>
                <a:ext cx="1980000" cy="198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>
                <a:spLocks noChangeAspect="1"/>
              </p:cNvSpPr>
              <p:nvPr/>
            </p:nvSpPr>
            <p:spPr>
              <a:xfrm>
                <a:off x="7965791" y="364113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>
                <a:spLocks noChangeAspect="1"/>
              </p:cNvSpPr>
              <p:nvPr/>
            </p:nvSpPr>
            <p:spPr>
              <a:xfrm>
                <a:off x="8055791" y="3754049"/>
                <a:ext cx="1620000" cy="16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>
                <a:spLocks noChangeAspect="1"/>
              </p:cNvSpPr>
              <p:nvPr/>
            </p:nvSpPr>
            <p:spPr>
              <a:xfrm>
                <a:off x="8145791" y="384404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>
                <a:spLocks noChangeAspect="1"/>
              </p:cNvSpPr>
              <p:nvPr/>
            </p:nvSpPr>
            <p:spPr>
              <a:xfrm>
                <a:off x="8233613" y="3934049"/>
                <a:ext cx="1260000" cy="126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>
                <a:spLocks noChangeAspect="1"/>
              </p:cNvSpPr>
              <p:nvPr/>
            </p:nvSpPr>
            <p:spPr>
              <a:xfrm>
                <a:off x="8323613" y="4018971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>
                <a:spLocks noChangeAspect="1"/>
              </p:cNvSpPr>
              <p:nvPr/>
            </p:nvSpPr>
            <p:spPr>
              <a:xfrm>
                <a:off x="8413613" y="4114049"/>
                <a:ext cx="900000" cy="90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5400000">
                <a:off x="8775791" y="3038303"/>
                <a:ext cx="180000" cy="297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775791" y="3038303"/>
                <a:ext cx="180000" cy="297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9307132" y="2695705"/>
              <a:ext cx="1351922" cy="485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Al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451133" y="3534960"/>
            <a:ext cx="3536219" cy="2428414"/>
            <a:chOff x="8855717" y="2898053"/>
            <a:chExt cx="3536219" cy="2428414"/>
          </a:xfrm>
        </p:grpSpPr>
        <p:sp>
          <p:nvSpPr>
            <p:cNvPr id="30" name="梯形 29"/>
            <p:cNvSpPr/>
            <p:nvPr/>
          </p:nvSpPr>
          <p:spPr>
            <a:xfrm>
              <a:off x="8855717" y="3889428"/>
              <a:ext cx="2852475" cy="547358"/>
            </a:xfrm>
            <a:prstGeom prst="trapezoid">
              <a:avLst/>
            </a:prstGeom>
            <a:solidFill>
              <a:srgbClr val="A9D18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srgbClr val="9DC3E6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9372897" y="3408045"/>
              <a:ext cx="1822296" cy="276549"/>
            </a:xfrm>
            <a:custGeom>
              <a:avLst/>
              <a:gdLst>
                <a:gd name="connsiteX0" fmla="*/ 1168182 w 2336364"/>
                <a:gd name="connsiteY0" fmla="*/ 0 h 399751"/>
                <a:gd name="connsiteX1" fmla="*/ 2336364 w 2336364"/>
                <a:gd name="connsiteY1" fmla="*/ 399751 h 399751"/>
                <a:gd name="connsiteX2" fmla="*/ 0 w 2336364"/>
                <a:gd name="connsiteY2" fmla="*/ 399751 h 399751"/>
                <a:gd name="connsiteX3" fmla="*/ 1168182 w 2336364"/>
                <a:gd name="connsiteY3" fmla="*/ 0 h 3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364" h="399751">
                  <a:moveTo>
                    <a:pt x="1168182" y="0"/>
                  </a:moveTo>
                  <a:cubicBezTo>
                    <a:pt x="1813351" y="0"/>
                    <a:pt x="2336364" y="178975"/>
                    <a:pt x="2336364" y="399751"/>
                  </a:cubicBezTo>
                  <a:lnTo>
                    <a:pt x="0" y="399751"/>
                  </a:lnTo>
                  <a:cubicBezTo>
                    <a:pt x="0" y="178975"/>
                    <a:pt x="523013" y="0"/>
                    <a:pt x="1168182" y="0"/>
                  </a:cubicBezTo>
                  <a:close/>
                </a:path>
              </a:pathLst>
            </a:cu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9475421" y="3458043"/>
              <a:ext cx="1614653" cy="226009"/>
            </a:xfrm>
            <a:custGeom>
              <a:avLst/>
              <a:gdLst>
                <a:gd name="connsiteX0" fmla="*/ 1168182 w 2336364"/>
                <a:gd name="connsiteY0" fmla="*/ 0 h 399751"/>
                <a:gd name="connsiteX1" fmla="*/ 2336364 w 2336364"/>
                <a:gd name="connsiteY1" fmla="*/ 399751 h 399751"/>
                <a:gd name="connsiteX2" fmla="*/ 0 w 2336364"/>
                <a:gd name="connsiteY2" fmla="*/ 399751 h 399751"/>
                <a:gd name="connsiteX3" fmla="*/ 1168182 w 2336364"/>
                <a:gd name="connsiteY3" fmla="*/ 0 h 3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364" h="399751">
                  <a:moveTo>
                    <a:pt x="1168182" y="0"/>
                  </a:moveTo>
                  <a:cubicBezTo>
                    <a:pt x="1813351" y="0"/>
                    <a:pt x="2336364" y="178975"/>
                    <a:pt x="2336364" y="399751"/>
                  </a:cubicBezTo>
                  <a:lnTo>
                    <a:pt x="0" y="399751"/>
                  </a:lnTo>
                  <a:cubicBezTo>
                    <a:pt x="0" y="178975"/>
                    <a:pt x="523013" y="0"/>
                    <a:pt x="1168182" y="0"/>
                  </a:cubicBezTo>
                  <a:close/>
                </a:path>
              </a:pathLst>
            </a:custGeom>
            <a:solidFill>
              <a:srgbClr val="DBDBD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33" name="手繪多邊形 32"/>
            <p:cNvSpPr/>
            <p:nvPr/>
          </p:nvSpPr>
          <p:spPr>
            <a:xfrm>
              <a:off x="8856208" y="4120631"/>
              <a:ext cx="2854957" cy="755970"/>
            </a:xfrm>
            <a:custGeom>
              <a:avLst/>
              <a:gdLst>
                <a:gd name="connsiteX0" fmla="*/ 791867 w 3650134"/>
                <a:gd name="connsiteY0" fmla="*/ 0 h 966527"/>
                <a:gd name="connsiteX1" fmla="*/ 2858268 w 3650134"/>
                <a:gd name="connsiteY1" fmla="*/ 0 h 966527"/>
                <a:gd name="connsiteX2" fmla="*/ 2858268 w 3650134"/>
                <a:gd name="connsiteY2" fmla="*/ 528788 h 966527"/>
                <a:gd name="connsiteX3" fmla="*/ 3650134 w 3650134"/>
                <a:gd name="connsiteY3" fmla="*/ 528788 h 966527"/>
                <a:gd name="connsiteX4" fmla="*/ 3650134 w 3650134"/>
                <a:gd name="connsiteY4" fmla="*/ 966527 h 966527"/>
                <a:gd name="connsiteX5" fmla="*/ 0 w 3650134"/>
                <a:gd name="connsiteY5" fmla="*/ 966527 h 966527"/>
                <a:gd name="connsiteX6" fmla="*/ 0 w 3650134"/>
                <a:gd name="connsiteY6" fmla="*/ 528788 h 966527"/>
                <a:gd name="connsiteX7" fmla="*/ 791867 w 3650134"/>
                <a:gd name="connsiteY7" fmla="*/ 528788 h 96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0134" h="966527">
                  <a:moveTo>
                    <a:pt x="791867" y="0"/>
                  </a:moveTo>
                  <a:lnTo>
                    <a:pt x="2858268" y="0"/>
                  </a:lnTo>
                  <a:lnTo>
                    <a:pt x="2858268" y="528788"/>
                  </a:lnTo>
                  <a:lnTo>
                    <a:pt x="3650134" y="528788"/>
                  </a:lnTo>
                  <a:lnTo>
                    <a:pt x="3650134" y="966527"/>
                  </a:lnTo>
                  <a:lnTo>
                    <a:pt x="0" y="966527"/>
                  </a:lnTo>
                  <a:lnTo>
                    <a:pt x="0" y="528788"/>
                  </a:lnTo>
                  <a:lnTo>
                    <a:pt x="791867" y="528788"/>
                  </a:ln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475918" y="3969336"/>
              <a:ext cx="1616238" cy="2396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9893844" y="3884501"/>
              <a:ext cx="832166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9817684" y="4363549"/>
              <a:ext cx="944776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9511236" y="4195288"/>
              <a:ext cx="766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600" kern="0" dirty="0" smtClean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500nm</a:t>
              </a:r>
              <a:endParaRPr kumimoji="0" lang="zh-TW" altLang="en-US" sz="16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855717" y="4845904"/>
              <a:ext cx="2854957" cy="206181"/>
            </a:xfrm>
            <a:prstGeom prst="rect">
              <a:avLst/>
            </a:prstGeom>
            <a:solidFill>
              <a:srgbClr val="DBDBD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946919" y="4773908"/>
              <a:ext cx="6611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475912" y="3678603"/>
              <a:ext cx="1616239" cy="290092"/>
            </a:xfrm>
            <a:prstGeom prst="rect">
              <a:avLst/>
            </a:prstGeom>
            <a:solidFill>
              <a:srgbClr val="A5A5A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0054391" y="3656621"/>
              <a:ext cx="46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/>
            <p:cNvSpPr>
              <a:spLocks noChangeAspect="1"/>
            </p:cNvSpPr>
            <p:nvPr/>
          </p:nvSpPr>
          <p:spPr>
            <a:xfrm>
              <a:off x="10248533" y="3278376"/>
              <a:ext cx="78986" cy="6406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0036754" y="2898053"/>
              <a:ext cx="510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/>
              <a:r>
                <a:rPr lang="en-US" altLang="zh-TW" b="1" kern="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V</a:t>
              </a:r>
              <a:r>
                <a:rPr lang="en-US" altLang="zh-TW" b="1" kern="0" baseline="-250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G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10291998" y="3338683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5" name="直線接點 44"/>
            <p:cNvCxnSpPr/>
            <p:nvPr/>
          </p:nvCxnSpPr>
          <p:spPr>
            <a:xfrm flipV="1">
              <a:off x="10092212" y="5213518"/>
              <a:ext cx="3705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直線接點 45"/>
            <p:cNvCxnSpPr/>
            <p:nvPr/>
          </p:nvCxnSpPr>
          <p:spPr>
            <a:xfrm flipV="1">
              <a:off x="10160641" y="5266795"/>
              <a:ext cx="25472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直線接點 46"/>
            <p:cNvCxnSpPr/>
            <p:nvPr/>
          </p:nvCxnSpPr>
          <p:spPr>
            <a:xfrm flipV="1">
              <a:off x="10217710" y="5326467"/>
              <a:ext cx="1389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" name="直線接點 47"/>
            <p:cNvCxnSpPr/>
            <p:nvPr/>
          </p:nvCxnSpPr>
          <p:spPr>
            <a:xfrm>
              <a:off x="10288004" y="5052081"/>
              <a:ext cx="0" cy="1620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" name="手繪多邊形 48">
              <a:extLst>
                <a:ext uri="{FF2B5EF4-FFF2-40B4-BE49-F238E27FC236}">
                  <a16:creationId xmlns:a16="http://schemas.microsoft.com/office/drawing/2014/main" id="{EDEBA667-FAF2-4F50-B44E-B93607AD7854}"/>
                </a:ext>
              </a:extLst>
            </p:cNvPr>
            <p:cNvSpPr/>
            <p:nvPr/>
          </p:nvSpPr>
          <p:spPr>
            <a:xfrm>
              <a:off x="11090566" y="3681495"/>
              <a:ext cx="620108" cy="853616"/>
            </a:xfrm>
            <a:custGeom>
              <a:avLst/>
              <a:gdLst>
                <a:gd name="connsiteX0" fmla="*/ 0 w 784586"/>
                <a:gd name="connsiteY0" fmla="*/ 0 h 1091369"/>
                <a:gd name="connsiteX1" fmla="*/ 135566 w 784586"/>
                <a:gd name="connsiteY1" fmla="*/ 0 h 1091369"/>
                <a:gd name="connsiteX2" fmla="*/ 135566 w 784586"/>
                <a:gd name="connsiteY2" fmla="*/ 962235 h 1091369"/>
                <a:gd name="connsiteX3" fmla="*/ 784586 w 784586"/>
                <a:gd name="connsiteY3" fmla="*/ 962235 h 1091369"/>
                <a:gd name="connsiteX4" fmla="*/ 784586 w 784586"/>
                <a:gd name="connsiteY4" fmla="*/ 1091369 h 1091369"/>
                <a:gd name="connsiteX5" fmla="*/ 135566 w 784586"/>
                <a:gd name="connsiteY5" fmla="*/ 1091369 h 1091369"/>
                <a:gd name="connsiteX6" fmla="*/ 2135 w 784586"/>
                <a:gd name="connsiteY6" fmla="*/ 1091369 h 1091369"/>
                <a:gd name="connsiteX7" fmla="*/ 0 w 784586"/>
                <a:gd name="connsiteY7" fmla="*/ 1091369 h 109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86" h="1091369">
                  <a:moveTo>
                    <a:pt x="0" y="0"/>
                  </a:moveTo>
                  <a:lnTo>
                    <a:pt x="135566" y="0"/>
                  </a:lnTo>
                  <a:lnTo>
                    <a:pt x="135566" y="962235"/>
                  </a:lnTo>
                  <a:lnTo>
                    <a:pt x="784586" y="962235"/>
                  </a:lnTo>
                  <a:lnTo>
                    <a:pt x="784586" y="1091369"/>
                  </a:lnTo>
                  <a:lnTo>
                    <a:pt x="135566" y="1091369"/>
                  </a:lnTo>
                  <a:lnTo>
                    <a:pt x="2135" y="1091369"/>
                  </a:lnTo>
                  <a:lnTo>
                    <a:pt x="0" y="1091369"/>
                  </a:lnTo>
                  <a:close/>
                </a:path>
              </a:pathLst>
            </a:cu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92">
                <a:defRPr/>
              </a:pPr>
              <a:endParaRPr lang="zh-TW" altLang="en-US" sz="1400" b="1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0" name="手繪多邊形 49">
              <a:extLst>
                <a:ext uri="{FF2B5EF4-FFF2-40B4-BE49-F238E27FC236}">
                  <a16:creationId xmlns:a16="http://schemas.microsoft.com/office/drawing/2014/main" id="{EDEBA667-FAF2-4F50-B44E-B93607AD7854}"/>
                </a:ext>
              </a:extLst>
            </p:cNvPr>
            <p:cNvSpPr/>
            <p:nvPr/>
          </p:nvSpPr>
          <p:spPr>
            <a:xfrm flipH="1">
              <a:off x="8856208" y="3683148"/>
              <a:ext cx="621432" cy="853616"/>
            </a:xfrm>
            <a:custGeom>
              <a:avLst/>
              <a:gdLst>
                <a:gd name="connsiteX0" fmla="*/ 0 w 784586"/>
                <a:gd name="connsiteY0" fmla="*/ 0 h 1091369"/>
                <a:gd name="connsiteX1" fmla="*/ 135566 w 784586"/>
                <a:gd name="connsiteY1" fmla="*/ 0 h 1091369"/>
                <a:gd name="connsiteX2" fmla="*/ 135566 w 784586"/>
                <a:gd name="connsiteY2" fmla="*/ 962235 h 1091369"/>
                <a:gd name="connsiteX3" fmla="*/ 784586 w 784586"/>
                <a:gd name="connsiteY3" fmla="*/ 962235 h 1091369"/>
                <a:gd name="connsiteX4" fmla="*/ 784586 w 784586"/>
                <a:gd name="connsiteY4" fmla="*/ 1091369 h 1091369"/>
                <a:gd name="connsiteX5" fmla="*/ 135566 w 784586"/>
                <a:gd name="connsiteY5" fmla="*/ 1091369 h 1091369"/>
                <a:gd name="connsiteX6" fmla="*/ 2135 w 784586"/>
                <a:gd name="connsiteY6" fmla="*/ 1091369 h 1091369"/>
                <a:gd name="connsiteX7" fmla="*/ 0 w 784586"/>
                <a:gd name="connsiteY7" fmla="*/ 1091369 h 109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86" h="1091369">
                  <a:moveTo>
                    <a:pt x="0" y="0"/>
                  </a:moveTo>
                  <a:lnTo>
                    <a:pt x="135566" y="0"/>
                  </a:lnTo>
                  <a:lnTo>
                    <a:pt x="135566" y="962235"/>
                  </a:lnTo>
                  <a:lnTo>
                    <a:pt x="784586" y="962235"/>
                  </a:lnTo>
                  <a:lnTo>
                    <a:pt x="784586" y="1091369"/>
                  </a:lnTo>
                  <a:lnTo>
                    <a:pt x="135566" y="1091369"/>
                  </a:lnTo>
                  <a:lnTo>
                    <a:pt x="2135" y="1091369"/>
                  </a:lnTo>
                  <a:lnTo>
                    <a:pt x="0" y="1091369"/>
                  </a:lnTo>
                  <a:close/>
                </a:path>
              </a:pathLst>
            </a:cu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92">
                <a:defRPr/>
              </a:pPr>
              <a:endParaRPr lang="zh-TW" altLang="en-US" sz="1400" b="1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B442CE2-BF5F-448F-9AFD-9FBCD4056176}"/>
                </a:ext>
              </a:extLst>
            </p:cNvPr>
            <p:cNvSpPr txBox="1"/>
            <p:nvPr/>
          </p:nvSpPr>
          <p:spPr>
            <a:xfrm>
              <a:off x="11626310" y="4486118"/>
              <a:ext cx="765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Al</a:t>
              </a:r>
              <a:r>
                <a:rPr lang="en-US" altLang="zh-TW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zh-TW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O</a:t>
              </a:r>
              <a:r>
                <a:rPr lang="en-US" altLang="zh-TW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3</a:t>
              </a:r>
              <a:endParaRPr lang="zh-TW" altLang="en-US" b="1" baseline="-250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肘形接點 51"/>
            <p:cNvCxnSpPr/>
            <p:nvPr/>
          </p:nvCxnSpPr>
          <p:spPr>
            <a:xfrm>
              <a:off x="11650669" y="4412342"/>
              <a:ext cx="328654" cy="15830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H="1">
              <a:off x="9544961" y="4203866"/>
              <a:ext cx="1592" cy="36417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8540955" y="4756897"/>
            <a:ext cx="292518" cy="546436"/>
          </a:xfrm>
          <a:prstGeom prst="rect">
            <a:avLst/>
          </a:prstGeom>
          <a:noFill/>
          <a:ln w="38100">
            <a:solidFill>
              <a:srgbClr val="0E0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群組 122"/>
          <p:cNvGrpSpPr/>
          <p:nvPr/>
        </p:nvGrpSpPr>
        <p:grpSpPr>
          <a:xfrm>
            <a:off x="1478612" y="3104225"/>
            <a:ext cx="2855992" cy="1079518"/>
            <a:chOff x="929996" y="5078187"/>
            <a:chExt cx="2855992" cy="888949"/>
          </a:xfrm>
        </p:grpSpPr>
        <p:sp>
          <p:nvSpPr>
            <p:cNvPr id="130" name="矩形 129"/>
            <p:cNvSpPr/>
            <p:nvPr/>
          </p:nvSpPr>
          <p:spPr>
            <a:xfrm>
              <a:off x="929996" y="5078187"/>
              <a:ext cx="2855992" cy="888949"/>
            </a:xfrm>
            <a:prstGeom prst="rect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885437" y="5356943"/>
              <a:ext cx="944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 (p)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481773" y="2838592"/>
            <a:ext cx="2852832" cy="369332"/>
            <a:chOff x="1481773" y="2838592"/>
            <a:chExt cx="2852832" cy="369332"/>
          </a:xfrm>
        </p:grpSpPr>
        <p:sp>
          <p:nvSpPr>
            <p:cNvPr id="27" name="矩形 26"/>
            <p:cNvSpPr/>
            <p:nvPr/>
          </p:nvSpPr>
          <p:spPr>
            <a:xfrm>
              <a:off x="1481773" y="2940224"/>
              <a:ext cx="2852832" cy="191869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493846" y="2838592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MIS Tunnel Diode?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5300" y="5518605"/>
            <a:ext cx="2882360" cy="514255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u"/>
            </a:pPr>
            <a:r>
              <a:rPr lang="en-US" altLang="zh-TW" sz="2400" dirty="0">
                <a:latin typeface="Calibri" panose="020F0502020204030204" pitchFamily="34" charset="0"/>
              </a:rPr>
              <a:t>Diode-like I-V </a:t>
            </a:r>
            <a:r>
              <a:rPr lang="en-US" altLang="zh-TW" sz="2400" dirty="0" smtClean="0">
                <a:latin typeface="Calibri" panose="020F0502020204030204" pitchFamily="34" charset="0"/>
              </a:rPr>
              <a:t>curve.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>
              <a:latin typeface="Calibri" panose="020F0502020204030204" pitchFamily="3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098324" y="2624199"/>
            <a:ext cx="1616239" cy="317626"/>
          </a:xfrm>
          <a:prstGeom prst="rect">
            <a:avLst/>
          </a:prstGeom>
          <a:solidFill>
            <a:srgbClr val="DBDBDB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557065" y="2590742"/>
            <a:ext cx="6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Al</a:t>
            </a:r>
            <a:endParaRPr kumimoji="0" lang="zh-TW" altLang="en-US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24" name="群組 123"/>
          <p:cNvGrpSpPr/>
          <p:nvPr/>
        </p:nvGrpSpPr>
        <p:grpSpPr>
          <a:xfrm>
            <a:off x="1478285" y="4135180"/>
            <a:ext cx="2856319" cy="369332"/>
            <a:chOff x="1428644" y="4599413"/>
            <a:chExt cx="2856319" cy="369332"/>
          </a:xfrm>
        </p:grpSpPr>
        <p:sp>
          <p:nvSpPr>
            <p:cNvPr id="128" name="矩形 127"/>
            <p:cNvSpPr/>
            <p:nvPr/>
          </p:nvSpPr>
          <p:spPr>
            <a:xfrm>
              <a:off x="1428644" y="4628724"/>
              <a:ext cx="2856319" cy="317626"/>
            </a:xfrm>
            <a:prstGeom prst="rect">
              <a:avLst/>
            </a:prstGeom>
            <a:solidFill>
              <a:srgbClr val="DBDBD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2507424" y="4599413"/>
              <a:ext cx="64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651197" y="1897183"/>
            <a:ext cx="510488" cy="728630"/>
            <a:chOff x="2651197" y="1897183"/>
            <a:chExt cx="510488" cy="728630"/>
          </a:xfrm>
        </p:grpSpPr>
        <p:sp>
          <p:nvSpPr>
            <p:cNvPr id="118" name="橢圓 117"/>
            <p:cNvSpPr>
              <a:spLocks noChangeAspect="1"/>
            </p:cNvSpPr>
            <p:nvPr/>
          </p:nvSpPr>
          <p:spPr>
            <a:xfrm>
              <a:off x="2862975" y="2277506"/>
              <a:ext cx="78986" cy="6406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2651197" y="1897183"/>
              <a:ext cx="510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/>
              <a:r>
                <a:rPr lang="en-US" altLang="zh-TW" b="1" kern="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V</a:t>
              </a:r>
              <a:r>
                <a:rPr lang="en-US" altLang="zh-TW" b="1" kern="0" baseline="-250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G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2906441" y="2337813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群組 5"/>
          <p:cNvGrpSpPr/>
          <p:nvPr/>
        </p:nvGrpSpPr>
        <p:grpSpPr>
          <a:xfrm>
            <a:off x="2690110" y="4487225"/>
            <a:ext cx="370513" cy="274386"/>
            <a:chOff x="2690110" y="4487225"/>
            <a:chExt cx="370513" cy="274386"/>
          </a:xfrm>
        </p:grpSpPr>
        <p:cxnSp>
          <p:nvCxnSpPr>
            <p:cNvPr id="114" name="直線接點 113"/>
            <p:cNvCxnSpPr/>
            <p:nvPr/>
          </p:nvCxnSpPr>
          <p:spPr>
            <a:xfrm flipV="1">
              <a:off x="2690110" y="4648662"/>
              <a:ext cx="3705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5" name="直線接點 114"/>
            <p:cNvCxnSpPr/>
            <p:nvPr/>
          </p:nvCxnSpPr>
          <p:spPr>
            <a:xfrm flipV="1">
              <a:off x="2758538" y="4701939"/>
              <a:ext cx="25472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6" name="直線接點 115"/>
            <p:cNvCxnSpPr/>
            <p:nvPr/>
          </p:nvCxnSpPr>
          <p:spPr>
            <a:xfrm flipV="1">
              <a:off x="2815608" y="4761611"/>
              <a:ext cx="1389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直線接點 116"/>
            <p:cNvCxnSpPr/>
            <p:nvPr/>
          </p:nvCxnSpPr>
          <p:spPr>
            <a:xfrm>
              <a:off x="2885902" y="4487225"/>
              <a:ext cx="0" cy="1620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5" name="文字方塊 154"/>
          <p:cNvSpPr txBox="1"/>
          <p:nvPr/>
        </p:nvSpPr>
        <p:spPr>
          <a:xfrm>
            <a:off x="1825295" y="1418507"/>
            <a:ext cx="21543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Calibri" panose="020F0502020204030204" pitchFamily="34" charset="0"/>
              </a:rPr>
              <a:t>MOS capacitor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125" name="群組 124"/>
          <p:cNvGrpSpPr/>
          <p:nvPr/>
        </p:nvGrpSpPr>
        <p:grpSpPr>
          <a:xfrm>
            <a:off x="1478285" y="2940224"/>
            <a:ext cx="2856319" cy="423000"/>
            <a:chOff x="1386441" y="2236839"/>
            <a:chExt cx="2856319" cy="423000"/>
          </a:xfrm>
        </p:grpSpPr>
        <p:sp>
          <p:nvSpPr>
            <p:cNvPr id="126" name="矩形 125"/>
            <p:cNvSpPr/>
            <p:nvPr/>
          </p:nvSpPr>
          <p:spPr>
            <a:xfrm>
              <a:off x="1386441" y="2236839"/>
              <a:ext cx="2856319" cy="423000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98515" y="2258059"/>
              <a:ext cx="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SiO</a:t>
              </a:r>
              <a:r>
                <a:rPr kumimoji="0" lang="en-US" altLang="zh-TW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463141" y="1417634"/>
            <a:ext cx="285084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MIS tunnel diode (TD)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109100" y="2762271"/>
            <a:ext cx="2787887" cy="1324105"/>
            <a:chOff x="5241877" y="2731162"/>
            <a:chExt cx="2787887" cy="1324105"/>
          </a:xfrm>
        </p:grpSpPr>
        <p:sp>
          <p:nvSpPr>
            <p:cNvPr id="32" name="向下箭號 31"/>
            <p:cNvSpPr/>
            <p:nvPr/>
          </p:nvSpPr>
          <p:spPr bwMode="auto">
            <a:xfrm>
              <a:off x="6483414" y="2731162"/>
              <a:ext cx="360000" cy="815821"/>
            </a:xfrm>
            <a:prstGeom prst="downArrow">
              <a:avLst/>
            </a:prstGeom>
            <a:solidFill>
              <a:srgbClr val="00B050">
                <a:alpha val="65000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33" name="向下箭號 32"/>
            <p:cNvSpPr/>
            <p:nvPr/>
          </p:nvSpPr>
          <p:spPr bwMode="auto">
            <a:xfrm>
              <a:off x="5241877" y="2731162"/>
              <a:ext cx="360000" cy="815821"/>
            </a:xfrm>
            <a:prstGeom prst="downArrow">
              <a:avLst/>
            </a:prstGeom>
            <a:solidFill>
              <a:srgbClr val="00B050">
                <a:alpha val="65000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812745" y="3131937"/>
              <a:ext cx="12170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008000"/>
                  </a:solidFill>
                  <a:latin typeface="Calibri" panose="020F0502020204030204" pitchFamily="34" charset="0"/>
                </a:rPr>
                <a:t>Direct</a:t>
              </a:r>
            </a:p>
            <a:p>
              <a:pPr algn="ctr"/>
              <a:r>
                <a:rPr lang="en-US" altLang="zh-TW" b="1" dirty="0" smtClean="0">
                  <a:solidFill>
                    <a:srgbClr val="008000"/>
                  </a:solidFill>
                  <a:latin typeface="Calibri" panose="020F0502020204030204" pitchFamily="34" charset="0"/>
                </a:rPr>
                <a:t>tunneling current </a:t>
              </a:r>
              <a:endParaRPr lang="zh-TW" altLang="en-US" b="1" dirty="0">
                <a:solidFill>
                  <a:srgbClr val="008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92447"/>
              </p:ext>
            </p:extLst>
          </p:nvPr>
        </p:nvGraphicFramePr>
        <p:xfrm>
          <a:off x="5408063" y="1175494"/>
          <a:ext cx="6116280" cy="465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Graph" r:id="rId4" imgW="3663360" imgH="2790000" progId="Origin50.Graph">
                  <p:embed/>
                </p:oleObj>
              </mc:Choice>
              <mc:Fallback>
                <p:oleObj name="Graph" r:id="rId4" imgW="3663360" imgH="2790000" progId="Origin50.Graph">
                  <p:embed/>
                  <p:pic>
                    <p:nvPicPr>
                      <p:cNvPr id="164" name="物件 1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8063" y="1175494"/>
                        <a:ext cx="6116280" cy="465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117546" y="2168380"/>
            <a:ext cx="24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oxide thickness &lt; 4 nm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5" grpId="0" animBg="1"/>
      <p:bldP spid="30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 Tunnel Diode (Reverse Bias)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7323" y="5549987"/>
            <a:ext cx="7693179" cy="10186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Fringing electric field &gt;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</a:rPr>
              <a:t>bulk </a:t>
            </a:r>
            <a:r>
              <a:rPr lang="en-US" altLang="zh-TW" sz="2400" dirty="0">
                <a:latin typeface="Calibri" panose="020F0502020204030204" pitchFamily="34" charset="0"/>
              </a:rPr>
              <a:t>electric </a:t>
            </a:r>
            <a:r>
              <a:rPr lang="en-US" altLang="zh-TW" sz="2400" dirty="0" smtClean="0">
                <a:latin typeface="Calibri" panose="020F0502020204030204" pitchFamily="34" charset="0"/>
              </a:rPr>
              <a:t>field.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Saturation current mainly flow through gate edge.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886322" y="1293578"/>
            <a:ext cx="2215371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At reverse bias</a:t>
            </a:r>
            <a:endParaRPr lang="zh-TW" alt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92447"/>
              </p:ext>
            </p:extLst>
          </p:nvPr>
        </p:nvGraphicFramePr>
        <p:xfrm>
          <a:off x="5408063" y="1175494"/>
          <a:ext cx="6116280" cy="465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Graph" r:id="rId4" imgW="3663360" imgH="2790000" progId="Origin50.Graph">
                  <p:embed/>
                </p:oleObj>
              </mc:Choice>
              <mc:Fallback>
                <p:oleObj name="Graph" r:id="rId4" imgW="3663360" imgH="2790000" progId="Origin50.Graph">
                  <p:embed/>
                  <p:pic>
                    <p:nvPicPr>
                      <p:cNvPr id="35" name="物件 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8063" y="1175494"/>
                        <a:ext cx="6116280" cy="465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群組 40"/>
          <p:cNvGrpSpPr/>
          <p:nvPr/>
        </p:nvGrpSpPr>
        <p:grpSpPr>
          <a:xfrm>
            <a:off x="1932344" y="4168604"/>
            <a:ext cx="2090713" cy="758277"/>
            <a:chOff x="4091737" y="4962182"/>
            <a:chExt cx="2090713" cy="758277"/>
          </a:xfrm>
        </p:grpSpPr>
        <p:sp>
          <p:nvSpPr>
            <p:cNvPr id="42" name="文字方塊 41"/>
            <p:cNvSpPr txBox="1"/>
            <p:nvPr/>
          </p:nvSpPr>
          <p:spPr>
            <a:xfrm>
              <a:off x="4103324" y="4962182"/>
              <a:ext cx="1534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微軟正黑體"/>
                  <a:cs typeface="+mn-cs"/>
                </a:rPr>
                <a:t>current flow</a:t>
              </a:r>
              <a:endParaRPr kumimoji="0" lang="zh-TW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微軟正黑體"/>
                <a:cs typeface="+mn-cs"/>
              </a:endParaRPr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4091737" y="5041895"/>
              <a:ext cx="2090713" cy="678564"/>
              <a:chOff x="4091737" y="5041895"/>
              <a:chExt cx="2090713" cy="678564"/>
            </a:xfrm>
          </p:grpSpPr>
          <p:sp>
            <p:nvSpPr>
              <p:cNvPr id="44" name="向下箭號 43"/>
              <p:cNvSpPr/>
              <p:nvPr/>
            </p:nvSpPr>
            <p:spPr bwMode="auto">
              <a:xfrm rot="5400000" flipV="1">
                <a:off x="5752725" y="4928923"/>
                <a:ext cx="316754" cy="542697"/>
              </a:xfrm>
              <a:prstGeom prst="downArrow">
                <a:avLst/>
              </a:prstGeom>
              <a:solidFill>
                <a:srgbClr val="008000">
                  <a:alpha val="65000"/>
                </a:srgb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4091737" y="5320349"/>
                <a:ext cx="2052575" cy="400110"/>
                <a:chOff x="4091737" y="5320349"/>
                <a:chExt cx="2052575" cy="400110"/>
              </a:xfrm>
            </p:grpSpPr>
            <p:sp>
              <p:nvSpPr>
                <p:cNvPr id="48" name="文字方塊 47"/>
                <p:cNvSpPr txBox="1"/>
                <p:nvPr/>
              </p:nvSpPr>
              <p:spPr>
                <a:xfrm>
                  <a:off x="4091737" y="5320349"/>
                  <a:ext cx="1627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00FF"/>
                      </a:solidFill>
                      <a:effectLst/>
                      <a:uLnTx/>
                      <a:uFillTx/>
                      <a:latin typeface="Times New Roman"/>
                      <a:ea typeface="微軟正黑體"/>
                      <a:cs typeface="+mn-cs"/>
                    </a:rPr>
                    <a:t>fringing field</a:t>
                  </a:r>
                  <a:endParaRPr kumimoji="0" lang="zh-TW" alt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900FF"/>
                    </a:solidFill>
                    <a:effectLst/>
                    <a:uLnTx/>
                    <a:uFillTx/>
                    <a:latin typeface="Times New Roman"/>
                    <a:ea typeface="微軟正黑體"/>
                    <a:cs typeface="+mn-cs"/>
                  </a:endParaRPr>
                </a:p>
              </p:txBody>
            </p:sp>
            <p:cxnSp>
              <p:nvCxnSpPr>
                <p:cNvPr id="49" name="直線單箭頭接點 48"/>
                <p:cNvCxnSpPr/>
                <p:nvPr/>
              </p:nvCxnSpPr>
              <p:spPr bwMode="auto">
                <a:xfrm flipV="1">
                  <a:off x="5640312" y="5549906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grpSp>
        <p:nvGrpSpPr>
          <p:cNvPr id="8" name="群組 7"/>
          <p:cNvGrpSpPr/>
          <p:nvPr/>
        </p:nvGrpSpPr>
        <p:grpSpPr>
          <a:xfrm>
            <a:off x="1532442" y="1793676"/>
            <a:ext cx="2713353" cy="2285955"/>
            <a:chOff x="1282536" y="1761332"/>
            <a:chExt cx="3052069" cy="3000279"/>
          </a:xfrm>
        </p:grpSpPr>
        <p:grpSp>
          <p:nvGrpSpPr>
            <p:cNvPr id="123" name="群組 122"/>
            <p:cNvGrpSpPr/>
            <p:nvPr/>
          </p:nvGrpSpPr>
          <p:grpSpPr>
            <a:xfrm>
              <a:off x="1380611" y="3104225"/>
              <a:ext cx="2953993" cy="1079518"/>
              <a:chOff x="831995" y="5078187"/>
              <a:chExt cx="2953993" cy="88894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929996" y="5078187"/>
                <a:ext cx="2855992" cy="888949"/>
              </a:xfrm>
              <a:prstGeom prst="rect">
                <a:avLst/>
              </a:pr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831995" y="5455818"/>
                <a:ext cx="763864" cy="36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1282536" y="2802173"/>
              <a:ext cx="3052069" cy="444346"/>
              <a:chOff x="1282536" y="2802173"/>
              <a:chExt cx="3052069" cy="44434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481773" y="2940224"/>
                <a:ext cx="2852832" cy="191869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1282536" y="2802173"/>
                <a:ext cx="899647" cy="44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2098324" y="2624199"/>
              <a:ext cx="1616239" cy="317626"/>
            </a:xfrm>
            <a:prstGeom prst="rect">
              <a:avLst/>
            </a:prstGeom>
            <a:solidFill>
              <a:srgbClr val="DBDBD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557065" y="2590742"/>
              <a:ext cx="644550" cy="444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Al</a:t>
              </a:r>
              <a:endParaRPr kumimoji="0" lang="zh-TW" altLang="en-US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124" name="群組 123"/>
            <p:cNvGrpSpPr/>
            <p:nvPr/>
          </p:nvGrpSpPr>
          <p:grpSpPr>
            <a:xfrm>
              <a:off x="1478285" y="4135180"/>
              <a:ext cx="2856319" cy="444347"/>
              <a:chOff x="1428644" y="4599413"/>
              <a:chExt cx="2856319" cy="444347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428644" y="4628724"/>
                <a:ext cx="2856319" cy="317626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2507424" y="4599413"/>
                <a:ext cx="644550" cy="44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2487345" y="1761332"/>
              <a:ext cx="952306" cy="864481"/>
              <a:chOff x="2487345" y="1761332"/>
              <a:chExt cx="952306" cy="864481"/>
            </a:xfrm>
          </p:grpSpPr>
          <p:sp>
            <p:nvSpPr>
              <p:cNvPr id="118" name="橢圓 117"/>
              <p:cNvSpPr>
                <a:spLocks noChangeAspect="1"/>
              </p:cNvSpPr>
              <p:nvPr/>
            </p:nvSpPr>
            <p:spPr>
              <a:xfrm>
                <a:off x="2862975" y="2277506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2487345" y="1761332"/>
                <a:ext cx="952306" cy="44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sz="1600" b="1" kern="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1600" b="1" kern="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sz="1600" b="1" kern="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&gt;0</a:t>
                </a:r>
                <a:endParaRPr kumimoji="0" lang="zh-TW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直線接點 119"/>
              <p:cNvCxnSpPr/>
              <p:nvPr/>
            </p:nvCxnSpPr>
            <p:spPr>
              <a:xfrm>
                <a:off x="2906441" y="2337813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" name="群組 5"/>
            <p:cNvGrpSpPr/>
            <p:nvPr/>
          </p:nvGrpSpPr>
          <p:grpSpPr>
            <a:xfrm>
              <a:off x="2690110" y="4487225"/>
              <a:ext cx="370513" cy="274386"/>
              <a:chOff x="2690110" y="4487225"/>
              <a:chExt cx="370513" cy="274386"/>
            </a:xfrm>
          </p:grpSpPr>
          <p:cxnSp>
            <p:nvCxnSpPr>
              <p:cNvPr id="114" name="直線接點 113"/>
              <p:cNvCxnSpPr/>
              <p:nvPr/>
            </p:nvCxnSpPr>
            <p:spPr>
              <a:xfrm flipV="1">
                <a:off x="2690110" y="4648662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線接點 114"/>
              <p:cNvCxnSpPr/>
              <p:nvPr/>
            </p:nvCxnSpPr>
            <p:spPr>
              <a:xfrm flipV="1">
                <a:off x="2758538" y="4701939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線接點 115"/>
              <p:cNvCxnSpPr/>
              <p:nvPr/>
            </p:nvCxnSpPr>
            <p:spPr>
              <a:xfrm flipV="1">
                <a:off x="2815608" y="4761611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7" name="直線接點 116"/>
              <p:cNvCxnSpPr/>
              <p:nvPr/>
            </p:nvCxnSpPr>
            <p:spPr>
              <a:xfrm>
                <a:off x="2885902" y="4487225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" name="群組 2"/>
            <p:cNvGrpSpPr/>
            <p:nvPr/>
          </p:nvGrpSpPr>
          <p:grpSpPr>
            <a:xfrm>
              <a:off x="3678512" y="2797016"/>
              <a:ext cx="157700" cy="871652"/>
              <a:chOff x="3678512" y="2797016"/>
              <a:chExt cx="157700" cy="871652"/>
            </a:xfrm>
          </p:grpSpPr>
          <p:cxnSp>
            <p:nvCxnSpPr>
              <p:cNvPr id="36" name="弧形接點 35"/>
              <p:cNvCxnSpPr/>
              <p:nvPr/>
            </p:nvCxnSpPr>
            <p:spPr bwMode="auto">
              <a:xfrm rot="16200000" flipH="1">
                <a:off x="3558971" y="2939069"/>
                <a:ext cx="419254" cy="135148"/>
              </a:xfrm>
              <a:prstGeom prst="curvedConnector3">
                <a:avLst>
                  <a:gd name="adj1" fmla="val 877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弧形接點 36"/>
              <p:cNvCxnSpPr/>
              <p:nvPr/>
            </p:nvCxnSpPr>
            <p:spPr bwMode="auto">
              <a:xfrm rot="16200000" flipH="1">
                <a:off x="3528673" y="3019807"/>
                <a:ext cx="473283" cy="141794"/>
              </a:xfrm>
              <a:prstGeom prst="curvedConnector3">
                <a:avLst>
                  <a:gd name="adj1" fmla="val 91851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弧形接點 38"/>
              <p:cNvCxnSpPr/>
              <p:nvPr/>
            </p:nvCxnSpPr>
            <p:spPr bwMode="auto">
              <a:xfrm rot="16200000" flipH="1">
                <a:off x="3383129" y="3164997"/>
                <a:ext cx="715446" cy="98826"/>
              </a:xfrm>
              <a:prstGeom prst="curvedConnector3">
                <a:avLst>
                  <a:gd name="adj1" fmla="val 9328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弧形接點 39"/>
              <p:cNvCxnSpPr/>
              <p:nvPr/>
            </p:nvCxnSpPr>
            <p:spPr bwMode="auto">
              <a:xfrm rot="5400000">
                <a:off x="3247695" y="3236668"/>
                <a:ext cx="862817" cy="1183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0" name="圓角化同側角落矩形 49"/>
            <p:cNvSpPr/>
            <p:nvPr/>
          </p:nvSpPr>
          <p:spPr bwMode="auto">
            <a:xfrm flipV="1">
              <a:off x="1980898" y="3129241"/>
              <a:ext cx="1855274" cy="5627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58DC0">
                <a:alpha val="40000"/>
              </a:srgbClr>
            </a:solidFill>
            <a:ln w="9525" cap="rnd" cmpd="sng" algn="ctr">
              <a:solidFill>
                <a:srgbClr val="99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D200866-333C-48E3-A844-5706B8F69004}"/>
                </a:ext>
              </a:extLst>
            </p:cNvPr>
            <p:cNvSpPr txBox="1"/>
            <p:nvPr/>
          </p:nvSpPr>
          <p:spPr>
            <a:xfrm>
              <a:off x="1845724" y="3655912"/>
              <a:ext cx="2128409" cy="4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0" cap="none" spc="0" normalizeH="0" baseline="0" noProof="0" dirty="0">
                  <a:ln>
                    <a:noFill/>
                  </a:ln>
                  <a:solidFill>
                    <a:srgbClr val="9900FF"/>
                  </a:solidFill>
                  <a:effectLst/>
                  <a:uLnTx/>
                  <a:uFillTx/>
                  <a:latin typeface="Times New Roman"/>
                  <a:ea typeface="微軟正黑體"/>
                  <a:cs typeface="Times New Roman" panose="02020603050405020304" pitchFamily="18" charset="0"/>
                </a:rPr>
                <a:t>depletion region</a:t>
              </a:r>
              <a:endParaRPr kumimoji="0" lang="zh-TW" altLang="en-US" b="1" i="0" u="none" strike="noStrike" kern="0" cap="none" spc="0" normalizeH="0" baseline="-2500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/>
                <a:ea typeface="微軟正黑體"/>
                <a:cs typeface="Times New Roman" panose="02020603050405020304" pitchFamily="18" charset="0"/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 flipH="1">
              <a:off x="1980898" y="2809358"/>
              <a:ext cx="157700" cy="871652"/>
              <a:chOff x="3678512" y="2797016"/>
              <a:chExt cx="157700" cy="871652"/>
            </a:xfrm>
          </p:grpSpPr>
          <p:cxnSp>
            <p:nvCxnSpPr>
              <p:cNvPr id="53" name="弧形接點 52"/>
              <p:cNvCxnSpPr/>
              <p:nvPr/>
            </p:nvCxnSpPr>
            <p:spPr bwMode="auto">
              <a:xfrm rot="16200000" flipH="1">
                <a:off x="3558971" y="2939069"/>
                <a:ext cx="419254" cy="135148"/>
              </a:xfrm>
              <a:prstGeom prst="curvedConnector3">
                <a:avLst>
                  <a:gd name="adj1" fmla="val 877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4" name="弧形接點 53"/>
              <p:cNvCxnSpPr/>
              <p:nvPr/>
            </p:nvCxnSpPr>
            <p:spPr bwMode="auto">
              <a:xfrm rot="16200000" flipH="1">
                <a:off x="3528673" y="3019807"/>
                <a:ext cx="473283" cy="141794"/>
              </a:xfrm>
              <a:prstGeom prst="curvedConnector3">
                <a:avLst>
                  <a:gd name="adj1" fmla="val 91851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弧形接點 54"/>
              <p:cNvCxnSpPr/>
              <p:nvPr/>
            </p:nvCxnSpPr>
            <p:spPr bwMode="auto">
              <a:xfrm rot="16200000" flipH="1">
                <a:off x="3383129" y="3164997"/>
                <a:ext cx="715446" cy="98826"/>
              </a:xfrm>
              <a:prstGeom prst="curvedConnector3">
                <a:avLst>
                  <a:gd name="adj1" fmla="val 9328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弧形接點 55"/>
              <p:cNvCxnSpPr/>
              <p:nvPr/>
            </p:nvCxnSpPr>
            <p:spPr bwMode="auto">
              <a:xfrm rot="5400000">
                <a:off x="3247695" y="3236668"/>
                <a:ext cx="862817" cy="1183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1" name="群組 30"/>
            <p:cNvGrpSpPr/>
            <p:nvPr/>
          </p:nvGrpSpPr>
          <p:grpSpPr>
            <a:xfrm>
              <a:off x="2109100" y="2762271"/>
              <a:ext cx="1601537" cy="815821"/>
              <a:chOff x="5241877" y="2731162"/>
              <a:chExt cx="1601537" cy="815821"/>
            </a:xfrm>
          </p:grpSpPr>
          <p:sp>
            <p:nvSpPr>
              <p:cNvPr id="32" name="向下箭號 31"/>
              <p:cNvSpPr/>
              <p:nvPr/>
            </p:nvSpPr>
            <p:spPr bwMode="auto">
              <a:xfrm>
                <a:off x="6483414" y="2731162"/>
                <a:ext cx="360000" cy="815821"/>
              </a:xfrm>
              <a:prstGeom prst="downArrow">
                <a:avLst/>
              </a:prstGeom>
              <a:solidFill>
                <a:srgbClr val="00B050">
                  <a:alpha val="65000"/>
                </a:srgb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33" name="向下箭號 32"/>
              <p:cNvSpPr/>
              <p:nvPr/>
            </p:nvSpPr>
            <p:spPr bwMode="auto">
              <a:xfrm>
                <a:off x="5241877" y="2731162"/>
                <a:ext cx="360000" cy="815821"/>
              </a:xfrm>
              <a:prstGeom prst="downArrow">
                <a:avLst/>
              </a:prstGeom>
              <a:solidFill>
                <a:srgbClr val="00B050">
                  <a:alpha val="65000"/>
                </a:srgb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charset="0"/>
                  <a:ea typeface="新細明體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1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</a:t>
            </a:r>
            <a:r>
              <a:rPr lang="en-US" altLang="zh-TW" dirty="0" smtClean="0"/>
              <a:t>Properties </a:t>
            </a:r>
            <a:r>
              <a:rPr lang="en-US" altLang="zh-TW" dirty="0"/>
              <a:t>of MIS-TD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68737" y="2047166"/>
            <a:ext cx="5972741" cy="1968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In previous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Apply 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negative</a:t>
            </a:r>
            <a:r>
              <a:rPr lang="en-US" altLang="zh-TW" sz="2400" dirty="0" smtClean="0">
                <a:latin typeface="Calibri" panose="020F0502020204030204" pitchFamily="34" charset="0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positive</a:t>
            </a:r>
            <a:r>
              <a:rPr lang="en-US" altLang="zh-TW" sz="2400" dirty="0" smtClean="0">
                <a:latin typeface="Calibri" panose="020F0502020204030204" pitchFamily="34" charset="0"/>
              </a:rPr>
              <a:t> stress to MIS-TD.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Lower</a:t>
            </a:r>
            <a:r>
              <a:rPr lang="en-US" altLang="zh-TW" sz="2400" dirty="0" smtClean="0">
                <a:latin typeface="Calibri" panose="020F0502020204030204" pitchFamily="34" charset="0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higher</a:t>
            </a:r>
            <a:r>
              <a:rPr lang="en-US" altLang="zh-TW" sz="2400" dirty="0" smtClean="0">
                <a:latin typeface="Calibri" panose="020F0502020204030204" pitchFamily="34" charset="0"/>
              </a:rPr>
              <a:t> current was measured.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2-state current phenomenon.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5654" y="566124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smtClean="0"/>
              <a:t>Reference: </a:t>
            </a:r>
            <a:r>
              <a:rPr lang="en-US" altLang="zh-TW" sz="1000" b="0" dirty="0" smtClean="0"/>
              <a:t>Tzu-Yu </a:t>
            </a:r>
            <a:r>
              <a:rPr lang="en-US" altLang="zh-TW" sz="1000" b="0" dirty="0"/>
              <a:t>Chen </a:t>
            </a:r>
            <a:r>
              <a:rPr lang="en-US" altLang="zh-TW" sz="1000" b="0" i="1" dirty="0"/>
              <a:t>et al</a:t>
            </a:r>
            <a:r>
              <a:rPr lang="en-US" altLang="zh-TW" sz="1000" b="0" dirty="0"/>
              <a:t>., </a:t>
            </a:r>
            <a:r>
              <a:rPr lang="en-US" altLang="zh-TW" sz="1000" b="0" dirty="0" smtClean="0"/>
              <a:t>“Effect of Electrons Trapping/De-Trapping at Si-SiO2 Interface on Two-State Current in MOS(p) Structure with Ultra-Thin SiO2</a:t>
            </a:r>
          </a:p>
          <a:p>
            <a:r>
              <a:rPr lang="en-US" altLang="zh-TW" sz="1000" b="0" dirty="0" smtClean="0"/>
              <a:t>by Anodization,“ </a:t>
            </a:r>
            <a:r>
              <a:rPr lang="en-US" altLang="zh-TW" sz="1000" b="0" i="1" dirty="0" smtClean="0"/>
              <a:t>ECS Journal of Solid State Science and Technology</a:t>
            </a:r>
            <a:r>
              <a:rPr lang="en-US" altLang="zh-TW" sz="1000" b="0" dirty="0" smtClean="0"/>
              <a:t>, 2 (9) Q159-Q164, 2013.  </a:t>
            </a:r>
            <a:r>
              <a:rPr lang="en-US" altLang="zh-TW" sz="1000" dirty="0" smtClean="0">
                <a:solidFill>
                  <a:srgbClr val="000000"/>
                </a:solidFill>
              </a:rPr>
              <a:t>DOI</a:t>
            </a:r>
            <a:r>
              <a:rPr lang="en-US" altLang="zh-TW" sz="1000" dirty="0">
                <a:solidFill>
                  <a:srgbClr val="000000"/>
                </a:solidFill>
              </a:rPr>
              <a:t>: </a:t>
            </a:r>
            <a:r>
              <a:rPr lang="en-US" altLang="zh-TW" sz="1000" dirty="0">
                <a:solidFill>
                  <a:srgbClr val="0000FF"/>
                </a:solidFill>
              </a:rPr>
              <a:t>10.1149/2.025309jss</a:t>
            </a:r>
            <a:endParaRPr lang="zh-TW" altLang="en-US" sz="1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6428936" y="1365166"/>
            <a:ext cx="5324952" cy="4099120"/>
            <a:chOff x="6808763" y="1365166"/>
            <a:chExt cx="5324952" cy="409912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8763" y="1365166"/>
              <a:ext cx="5324952" cy="4099120"/>
            </a:xfrm>
            <a:prstGeom prst="rect">
              <a:avLst/>
            </a:prstGeom>
          </p:spPr>
        </p:pic>
        <p:sp>
          <p:nvSpPr>
            <p:cNvPr id="2" name="橢圓 1"/>
            <p:cNvSpPr/>
            <p:nvPr/>
          </p:nvSpPr>
          <p:spPr>
            <a:xfrm>
              <a:off x="9805182" y="3657599"/>
              <a:ext cx="323556" cy="68931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9805182" y="2869801"/>
              <a:ext cx="323556" cy="689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內容版面配置區 4"/>
          <p:cNvSpPr txBox="1">
            <a:spLocks/>
          </p:cNvSpPr>
          <p:nvPr/>
        </p:nvSpPr>
        <p:spPr>
          <a:xfrm>
            <a:off x="1336431" y="4586066"/>
            <a:ext cx="5106572" cy="519904"/>
          </a:xfrm>
          <a:prstGeom prst="roundRect">
            <a:avLst/>
          </a:prstGeom>
          <a:ln w="38100">
            <a:solidFill>
              <a:srgbClr val="00B050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Potential for memory device use.</a:t>
            </a:r>
          </a:p>
          <a:p>
            <a:pPr marL="0" indent="0" algn="ctr">
              <a:buNone/>
            </a:pPr>
            <a:endParaRPr lang="en-US" altLang="zh-TW" sz="2800" b="1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this work…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5166"/>
            <a:ext cx="10058400" cy="5420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New structure of MIS-TD is proposed.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765086" y="2656272"/>
            <a:ext cx="2856320" cy="2524608"/>
            <a:chOff x="4494438" y="1782075"/>
            <a:chExt cx="2856320" cy="2524608"/>
          </a:xfrm>
        </p:grpSpPr>
        <p:grpSp>
          <p:nvGrpSpPr>
            <p:cNvPr id="32" name="群組 31"/>
            <p:cNvGrpSpPr/>
            <p:nvPr/>
          </p:nvGrpSpPr>
          <p:grpSpPr>
            <a:xfrm>
              <a:off x="4494438" y="2481637"/>
              <a:ext cx="2856320" cy="1583373"/>
              <a:chOff x="5728937" y="2769888"/>
              <a:chExt cx="2856320" cy="1583373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5729264" y="3291493"/>
                <a:ext cx="2855992" cy="741004"/>
                <a:chOff x="929996" y="5356943"/>
                <a:chExt cx="2855992" cy="610193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929996" y="5418802"/>
                  <a:ext cx="2855992" cy="548334"/>
                </a:xfrm>
                <a:prstGeom prst="rect">
                  <a:avLst/>
                </a:prstGeom>
                <a:solidFill>
                  <a:srgbClr val="FFFF6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1885437" y="5356943"/>
                  <a:ext cx="944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 (p)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" name="群組 23"/>
              <p:cNvGrpSpPr/>
              <p:nvPr/>
            </p:nvGrpSpPr>
            <p:grpSpPr>
              <a:xfrm>
                <a:off x="5728937" y="3029379"/>
                <a:ext cx="2856320" cy="369332"/>
                <a:chOff x="1478285" y="3180630"/>
                <a:chExt cx="2856320" cy="36933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478285" y="3262429"/>
                  <a:ext cx="2856320" cy="254774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2493846" y="3180630"/>
                  <a:ext cx="832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SiO</a:t>
                  </a:r>
                  <a:r>
                    <a:rPr kumimoji="0" lang="en-US" altLang="zh-TW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2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6348976" y="2787948"/>
                <a:ext cx="1616239" cy="322569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807717" y="2769888"/>
                <a:ext cx="6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5729264" y="3983929"/>
                <a:ext cx="2855992" cy="369332"/>
                <a:chOff x="1428971" y="4599413"/>
                <a:chExt cx="2855992" cy="369332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1428971" y="4628724"/>
                  <a:ext cx="2855992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2507424" y="4599413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51" name="群組 50"/>
            <p:cNvGrpSpPr/>
            <p:nvPr/>
          </p:nvGrpSpPr>
          <p:grpSpPr>
            <a:xfrm>
              <a:off x="5638633" y="1782075"/>
              <a:ext cx="510488" cy="728630"/>
              <a:chOff x="2584829" y="1824108"/>
              <a:chExt cx="510488" cy="728630"/>
            </a:xfrm>
          </p:grpSpPr>
          <p:sp>
            <p:nvSpPr>
              <p:cNvPr id="52" name="橢圓 51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2584829" y="1824108"/>
                <a:ext cx="51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kern="0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5" name="群組 54"/>
            <p:cNvGrpSpPr/>
            <p:nvPr/>
          </p:nvGrpSpPr>
          <p:grpSpPr>
            <a:xfrm>
              <a:off x="5709497" y="4032297"/>
              <a:ext cx="370513" cy="274386"/>
              <a:chOff x="2623742" y="4414150"/>
              <a:chExt cx="370513" cy="274386"/>
            </a:xfrm>
          </p:grpSpPr>
          <p:cxnSp>
            <p:nvCxnSpPr>
              <p:cNvPr id="56" name="直線接點 55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直線接點 56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直線接點 58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63" name="文字方塊 62"/>
          <p:cNvSpPr txBox="1"/>
          <p:nvPr/>
        </p:nvSpPr>
        <p:spPr>
          <a:xfrm>
            <a:off x="1367573" y="2158474"/>
            <a:ext cx="365133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alibri" panose="020F0502020204030204" pitchFamily="34" charset="0"/>
              </a:rPr>
              <a:t>Conventional: Planar MIS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811770" y="2158474"/>
            <a:ext cx="365133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New Structure: Trench MIS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209283" y="2659002"/>
            <a:ext cx="2983499" cy="2524608"/>
            <a:chOff x="1456780" y="1782075"/>
            <a:chExt cx="2983499" cy="2524608"/>
          </a:xfrm>
        </p:grpSpPr>
        <p:grpSp>
          <p:nvGrpSpPr>
            <p:cNvPr id="66" name="群組 65"/>
            <p:cNvGrpSpPr/>
            <p:nvPr/>
          </p:nvGrpSpPr>
          <p:grpSpPr>
            <a:xfrm>
              <a:off x="1456780" y="2475990"/>
              <a:ext cx="2983499" cy="1578897"/>
              <a:chOff x="1428644" y="3054975"/>
              <a:chExt cx="2983499" cy="1578897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021581" y="3084286"/>
                <a:ext cx="1616239" cy="317626"/>
              </a:xfrm>
              <a:prstGeom prst="rect">
                <a:avLst/>
              </a:prstGeom>
              <a:solidFill>
                <a:srgbClr val="DBDBD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2485828" y="3054975"/>
                <a:ext cx="6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Al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78" name="手繪多邊形 77"/>
              <p:cNvSpPr/>
              <p:nvPr/>
            </p:nvSpPr>
            <p:spPr>
              <a:xfrm>
                <a:off x="1428647" y="3659887"/>
                <a:ext cx="2856316" cy="631121"/>
              </a:xfrm>
              <a:custGeom>
                <a:avLst/>
                <a:gdLst>
                  <a:gd name="connsiteX0" fmla="*/ 595918 w 2856312"/>
                  <a:gd name="connsiteY0" fmla="*/ 0 h 631121"/>
                  <a:gd name="connsiteX1" fmla="*/ 2212157 w 2856312"/>
                  <a:gd name="connsiteY1" fmla="*/ 0 h 631121"/>
                  <a:gd name="connsiteX2" fmla="*/ 2212157 w 2856312"/>
                  <a:gd name="connsiteY2" fmla="*/ 345395 h 631121"/>
                  <a:gd name="connsiteX3" fmla="*/ 2856312 w 2856312"/>
                  <a:gd name="connsiteY3" fmla="*/ 345395 h 631121"/>
                  <a:gd name="connsiteX4" fmla="*/ 2856312 w 2856312"/>
                  <a:gd name="connsiteY4" fmla="*/ 631121 h 631121"/>
                  <a:gd name="connsiteX5" fmla="*/ 0 w 2856312"/>
                  <a:gd name="connsiteY5" fmla="*/ 631121 h 631121"/>
                  <a:gd name="connsiteX6" fmla="*/ 0 w 2856312"/>
                  <a:gd name="connsiteY6" fmla="*/ 345395 h 631121"/>
                  <a:gd name="connsiteX7" fmla="*/ 595918 w 2856312"/>
                  <a:gd name="connsiteY7" fmla="*/ 345395 h 63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6312" h="631121">
                    <a:moveTo>
                      <a:pt x="595918" y="0"/>
                    </a:moveTo>
                    <a:lnTo>
                      <a:pt x="2212157" y="0"/>
                    </a:lnTo>
                    <a:lnTo>
                      <a:pt x="2212157" y="345395"/>
                    </a:lnTo>
                    <a:lnTo>
                      <a:pt x="2856312" y="345395"/>
                    </a:lnTo>
                    <a:lnTo>
                      <a:pt x="2856312" y="631121"/>
                    </a:lnTo>
                    <a:lnTo>
                      <a:pt x="0" y="631121"/>
                    </a:lnTo>
                    <a:lnTo>
                      <a:pt x="0" y="345395"/>
                    </a:lnTo>
                    <a:lnTo>
                      <a:pt x="595918" y="345395"/>
                    </a:ln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388982" y="3780605"/>
                <a:ext cx="94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 (p)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021581" y="3404457"/>
                <a:ext cx="1616239" cy="252885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435318" y="3317778"/>
                <a:ext cx="83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SiO</a:t>
                </a:r>
                <a:r>
                  <a:rPr kumimoji="0" lang="en-US" altLang="zh-TW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2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82" name="群組 81"/>
              <p:cNvGrpSpPr/>
              <p:nvPr/>
            </p:nvGrpSpPr>
            <p:grpSpPr>
              <a:xfrm>
                <a:off x="1428646" y="3084286"/>
                <a:ext cx="2983497" cy="924148"/>
                <a:chOff x="1428643" y="3084286"/>
                <a:chExt cx="2983497" cy="924148"/>
              </a:xfrm>
            </p:grpSpPr>
            <p:grpSp>
              <p:nvGrpSpPr>
                <p:cNvPr id="86" name="群組 85"/>
                <p:cNvGrpSpPr/>
                <p:nvPr/>
              </p:nvGrpSpPr>
              <p:grpSpPr>
                <a:xfrm>
                  <a:off x="1428643" y="3084286"/>
                  <a:ext cx="2856320" cy="924148"/>
                  <a:chOff x="1428643" y="3084286"/>
                  <a:chExt cx="2856320" cy="924148"/>
                </a:xfrm>
              </p:grpSpPr>
              <p:sp>
                <p:nvSpPr>
                  <p:cNvPr id="90" name="手繪多邊形 89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 flipH="1">
                    <a:off x="1428643" y="3084286"/>
                    <a:ext cx="591177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1" name="手繪多邊形 90">
                    <a:extLst>
                      <a:ext uri="{FF2B5EF4-FFF2-40B4-BE49-F238E27FC236}">
                        <a16:creationId xmlns:a16="http://schemas.microsoft.com/office/drawing/2014/main" id="{EDEBA667-FAF2-4F50-B44E-B93607AD7854}"/>
                      </a:ext>
                    </a:extLst>
                  </p:cNvPr>
                  <p:cNvSpPr/>
                  <p:nvPr/>
                </p:nvSpPr>
                <p:spPr>
                  <a:xfrm>
                    <a:off x="3637820" y="3084286"/>
                    <a:ext cx="647143" cy="924148"/>
                  </a:xfrm>
                  <a:custGeom>
                    <a:avLst/>
                    <a:gdLst>
                      <a:gd name="connsiteX0" fmla="*/ 0 w 784586"/>
                      <a:gd name="connsiteY0" fmla="*/ 0 h 1091369"/>
                      <a:gd name="connsiteX1" fmla="*/ 135566 w 784586"/>
                      <a:gd name="connsiteY1" fmla="*/ 0 h 1091369"/>
                      <a:gd name="connsiteX2" fmla="*/ 135566 w 784586"/>
                      <a:gd name="connsiteY2" fmla="*/ 962235 h 1091369"/>
                      <a:gd name="connsiteX3" fmla="*/ 784586 w 784586"/>
                      <a:gd name="connsiteY3" fmla="*/ 962235 h 1091369"/>
                      <a:gd name="connsiteX4" fmla="*/ 784586 w 784586"/>
                      <a:gd name="connsiteY4" fmla="*/ 1091369 h 1091369"/>
                      <a:gd name="connsiteX5" fmla="*/ 135566 w 784586"/>
                      <a:gd name="connsiteY5" fmla="*/ 1091369 h 1091369"/>
                      <a:gd name="connsiteX6" fmla="*/ 2135 w 784586"/>
                      <a:gd name="connsiteY6" fmla="*/ 1091369 h 1091369"/>
                      <a:gd name="connsiteX7" fmla="*/ 0 w 784586"/>
                      <a:gd name="connsiteY7" fmla="*/ 1091369 h 1091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4586" h="1091369">
                        <a:moveTo>
                          <a:pt x="0" y="0"/>
                        </a:moveTo>
                        <a:lnTo>
                          <a:pt x="135566" y="0"/>
                        </a:lnTo>
                        <a:lnTo>
                          <a:pt x="135566" y="962235"/>
                        </a:lnTo>
                        <a:lnTo>
                          <a:pt x="784586" y="962235"/>
                        </a:lnTo>
                        <a:lnTo>
                          <a:pt x="784586" y="1091369"/>
                        </a:lnTo>
                        <a:lnTo>
                          <a:pt x="135566" y="1091369"/>
                        </a:lnTo>
                        <a:lnTo>
                          <a:pt x="2135" y="1091369"/>
                        </a:lnTo>
                        <a:lnTo>
                          <a:pt x="0" y="1091369"/>
                        </a:lnTo>
                        <a:close/>
                      </a:path>
                    </a:pathLst>
                  </a:custGeom>
                  <a:solidFill>
                    <a:srgbClr val="A9D18E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 defTabSz="914292">
                      <a:defRPr/>
                    </a:pPr>
                    <a:endParaRPr lang="zh-TW" altLang="en-US" sz="1400" b="1">
                      <a:solidFill>
                        <a:prstClr val="white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7" name="群組 86"/>
                <p:cNvGrpSpPr/>
                <p:nvPr/>
              </p:nvGrpSpPr>
              <p:grpSpPr>
                <a:xfrm>
                  <a:off x="3646514" y="3265998"/>
                  <a:ext cx="765626" cy="527641"/>
                  <a:chOff x="3646514" y="3265998"/>
                  <a:chExt cx="765626" cy="527641"/>
                </a:xfrm>
              </p:grpSpPr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FB442CE2-BF5F-448F-9AFD-9FBCD40561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6514" y="3424307"/>
                    <a:ext cx="7656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Al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2</a:t>
                    </a: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O</a:t>
                    </a:r>
                    <a:r>
                      <a:rPr lang="en-US" altLang="zh-TW" b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rPr>
                      <a:t>3</a:t>
                    </a:r>
                    <a:endParaRPr lang="zh-TW" altLang="en-US" b="1" baseline="-25000" dirty="0">
                      <a:solidFill>
                        <a:srgbClr val="FF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89" name="肘形接點 88"/>
                  <p:cNvCxnSpPr>
                    <a:endCxn id="88" idx="0"/>
                  </p:cNvCxnSpPr>
                  <p:nvPr/>
                </p:nvCxnSpPr>
                <p:spPr>
                  <a:xfrm>
                    <a:off x="3700673" y="3265998"/>
                    <a:ext cx="328654" cy="158309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群組 82"/>
              <p:cNvGrpSpPr/>
              <p:nvPr/>
            </p:nvGrpSpPr>
            <p:grpSpPr>
              <a:xfrm>
                <a:off x="1428644" y="4264540"/>
                <a:ext cx="2856319" cy="369332"/>
                <a:chOff x="1428644" y="4264540"/>
                <a:chExt cx="2856319" cy="369332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1428644" y="4293851"/>
                  <a:ext cx="2856319" cy="317626"/>
                </a:xfrm>
                <a:prstGeom prst="rect">
                  <a:avLst/>
                </a:prstGeom>
                <a:solidFill>
                  <a:srgbClr val="DBDBD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2485828" y="4264540"/>
                  <a:ext cx="6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</a:rPr>
                    <a:t>Al</a:t>
                  </a:r>
                  <a:endParaRPr kumimoji="0" lang="zh-TW" altLang="en-US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67" name="群組 66"/>
            <p:cNvGrpSpPr/>
            <p:nvPr/>
          </p:nvGrpSpPr>
          <p:grpSpPr>
            <a:xfrm>
              <a:off x="2601715" y="1782075"/>
              <a:ext cx="510488" cy="728630"/>
              <a:chOff x="2584829" y="1824108"/>
              <a:chExt cx="510488" cy="728630"/>
            </a:xfrm>
          </p:grpSpPr>
          <p:sp>
            <p:nvSpPr>
              <p:cNvPr id="73" name="橢圓 72"/>
              <p:cNvSpPr>
                <a:spLocks noChangeAspect="1"/>
              </p:cNvSpPr>
              <p:nvPr/>
            </p:nvSpPr>
            <p:spPr>
              <a:xfrm>
                <a:off x="2796607" y="2204431"/>
                <a:ext cx="78986" cy="6406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2584829" y="1824108"/>
                <a:ext cx="51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/>
                <a:r>
                  <a:rPr lang="en-US" altLang="zh-TW" b="1" kern="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V</a:t>
                </a:r>
                <a:r>
                  <a:rPr lang="en-US" altLang="zh-TW" b="1" kern="0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kumimoji="0" lang="zh-TW" altLang="en-US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線接點 74"/>
              <p:cNvCxnSpPr/>
              <p:nvPr/>
            </p:nvCxnSpPr>
            <p:spPr>
              <a:xfrm>
                <a:off x="2840073" y="2264738"/>
                <a:ext cx="0" cy="288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8" name="群組 67"/>
            <p:cNvGrpSpPr/>
            <p:nvPr/>
          </p:nvGrpSpPr>
          <p:grpSpPr>
            <a:xfrm>
              <a:off x="2672579" y="4032297"/>
              <a:ext cx="370513" cy="274386"/>
              <a:chOff x="2623742" y="4414150"/>
              <a:chExt cx="370513" cy="274386"/>
            </a:xfrm>
          </p:grpSpPr>
          <p:cxnSp>
            <p:nvCxnSpPr>
              <p:cNvPr id="69" name="直線接點 68"/>
              <p:cNvCxnSpPr/>
              <p:nvPr/>
            </p:nvCxnSpPr>
            <p:spPr>
              <a:xfrm flipV="1">
                <a:off x="2623742" y="4575587"/>
                <a:ext cx="37051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直線接點 69"/>
              <p:cNvCxnSpPr/>
              <p:nvPr/>
            </p:nvCxnSpPr>
            <p:spPr>
              <a:xfrm flipV="1">
                <a:off x="2692170" y="4628864"/>
                <a:ext cx="254728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直線接點 70"/>
              <p:cNvCxnSpPr/>
              <p:nvPr/>
            </p:nvCxnSpPr>
            <p:spPr>
              <a:xfrm flipV="1">
                <a:off x="2749240" y="4688536"/>
                <a:ext cx="13894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直線接點 71"/>
              <p:cNvCxnSpPr/>
              <p:nvPr/>
            </p:nvCxnSpPr>
            <p:spPr>
              <a:xfrm>
                <a:off x="2819534" y="4414150"/>
                <a:ext cx="0" cy="16209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92" name="矩形 91"/>
          <p:cNvSpPr/>
          <p:nvPr/>
        </p:nvSpPr>
        <p:spPr>
          <a:xfrm>
            <a:off x="6700965" y="5601570"/>
            <a:ext cx="3882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better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memory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properties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5114798" y="3486337"/>
            <a:ext cx="1668169" cy="88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this work…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9231" y="1680339"/>
            <a:ext cx="5057969" cy="1766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Calibri" panose="020F0502020204030204" pitchFamily="34" charset="0"/>
              </a:rPr>
              <a:t>Trench MIS TDs have </a:t>
            </a:r>
            <a:r>
              <a:rPr lang="en-US" altLang="zh-TW" sz="2400" b="1" u="sng" dirty="0" smtClean="0">
                <a:latin typeface="Calibri" panose="020F0502020204030204" pitchFamily="34" charset="0"/>
              </a:rPr>
              <a:t>better memory properties</a:t>
            </a:r>
            <a:r>
              <a:rPr lang="en-US" altLang="zh-TW" sz="2400" u="sng" dirty="0" smtClean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 more </a:t>
            </a:r>
            <a:r>
              <a:rPr lang="en-US" altLang="zh-TW" sz="2400" b="1" u="sng" dirty="0" smtClean="0">
                <a:latin typeface="Calibri" panose="020F0502020204030204" pitchFamily="34" charset="0"/>
              </a:rPr>
              <a:t>obvious 2-state current.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Calibri" panose="020F0502020204030204" pitchFamily="34" charset="0"/>
              </a:rPr>
              <a:t> 10 times </a:t>
            </a:r>
            <a:r>
              <a:rPr lang="en-US" altLang="zh-TW" sz="2400" b="1" u="sng" dirty="0" smtClean="0">
                <a:latin typeface="Calibri" panose="020F0502020204030204" pitchFamily="34" charset="0"/>
              </a:rPr>
              <a:t>larger current window.</a:t>
            </a:r>
            <a:endParaRPr lang="zh-TW" altLang="en-US" sz="2400" b="1" u="sng" dirty="0">
              <a:latin typeface="Calibri" panose="020F050202020403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152534" y="4029250"/>
            <a:ext cx="4411361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Current Window (CW)=</a:t>
            </a:r>
          </a:p>
          <a:p>
            <a:pPr algn="ctr"/>
            <a:r>
              <a:rPr lang="en-US" altLang="zh-TW" sz="24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read </a:t>
            </a:r>
            <a:r>
              <a:rPr lang="en-US" altLang="zh-TW" sz="2400" dirty="0">
                <a:solidFill>
                  <a:srgbClr val="008000"/>
                </a:solidFill>
                <a:latin typeface="Calibri" panose="020F0502020204030204" pitchFamily="34" charset="0"/>
              </a:rPr>
              <a:t>current </a:t>
            </a:r>
            <a:r>
              <a:rPr lang="en-US" altLang="zh-TW" sz="24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(after “Set”, open)- </a:t>
            </a:r>
            <a:r>
              <a:rPr lang="en-US" altLang="zh-TW" sz="2400" dirty="0">
                <a:solidFill>
                  <a:srgbClr val="008000"/>
                </a:solidFill>
                <a:latin typeface="Calibri" panose="020F0502020204030204" pitchFamily="34" charset="0"/>
              </a:rPr>
              <a:t>read current </a:t>
            </a:r>
            <a:r>
              <a:rPr lang="en-US" altLang="zh-TW" sz="24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(after “Reset”, solid)</a:t>
            </a:r>
            <a:endParaRPr lang="zh-TW" altLang="en-US" sz="2400" b="1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58286" y="1152389"/>
            <a:ext cx="5785571" cy="4658179"/>
            <a:chOff x="558286" y="1489403"/>
            <a:chExt cx="5785571" cy="4658179"/>
          </a:xfrm>
        </p:grpSpPr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875595"/>
                </p:ext>
              </p:extLst>
            </p:nvPr>
          </p:nvGraphicFramePr>
          <p:xfrm>
            <a:off x="558286" y="1489403"/>
            <a:ext cx="5785571" cy="4658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" name="Graph" r:id="rId4" imgW="3584880" imgH="2885400" progId="Origin50.Graph">
                    <p:embed/>
                  </p:oleObj>
                </mc:Choice>
                <mc:Fallback>
                  <p:oleObj name="Graph" r:id="rId4" imgW="3584880" imgH="28854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8286" y="1489403"/>
                          <a:ext cx="5785571" cy="46581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群組 7"/>
            <p:cNvGrpSpPr/>
            <p:nvPr/>
          </p:nvGrpSpPr>
          <p:grpSpPr>
            <a:xfrm>
              <a:off x="2443942" y="1917131"/>
              <a:ext cx="1999260" cy="3031713"/>
              <a:chOff x="2443942" y="1917131"/>
              <a:chExt cx="1999260" cy="3031713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>
                <a:off x="2443942" y="3801687"/>
                <a:ext cx="0" cy="1147157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2458940" y="4035237"/>
                <a:ext cx="9921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Current</a:t>
                </a:r>
              </a:p>
              <a:p>
                <a:r>
                  <a:rPr lang="en-US" altLang="zh-TW" b="1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Window</a:t>
                </a:r>
                <a:endParaRPr lang="zh-TW" alt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>
                <a:off x="3436073" y="2302011"/>
                <a:ext cx="0" cy="404515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3436073" y="2892636"/>
                <a:ext cx="0" cy="404515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3451071" y="1917131"/>
                <a:ext cx="9921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Current</a:t>
                </a:r>
              </a:p>
              <a:p>
                <a:r>
                  <a:rPr lang="en-US" altLang="zh-TW" b="1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Window</a:t>
                </a:r>
                <a:endParaRPr lang="zh-TW" altLang="en-US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3528802" y="3383923"/>
              <a:ext cx="1801501" cy="1770044"/>
              <a:chOff x="3528802" y="3383923"/>
              <a:chExt cx="1801501" cy="1770044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3528802" y="3383923"/>
                <a:ext cx="234306" cy="1770044"/>
                <a:chOff x="3528802" y="3383923"/>
                <a:chExt cx="234306" cy="1770044"/>
              </a:xfrm>
            </p:grpSpPr>
            <p:sp>
              <p:nvSpPr>
                <p:cNvPr id="11" name="橢圓 10"/>
                <p:cNvSpPr/>
                <p:nvPr/>
              </p:nvSpPr>
              <p:spPr>
                <a:xfrm>
                  <a:off x="3528802" y="4846272"/>
                  <a:ext cx="234306" cy="307695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3528802" y="3383923"/>
                  <a:ext cx="234306" cy="307695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736597" y="3435540"/>
                <a:ext cx="1593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2-state current</a:t>
                </a:r>
                <a:endParaRPr lang="zh-TW" alt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8" name="文字方塊 17"/>
          <p:cNvSpPr txBox="1"/>
          <p:nvPr/>
        </p:nvSpPr>
        <p:spPr>
          <a:xfrm>
            <a:off x="2443942" y="5883737"/>
            <a:ext cx="275912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Calibri" panose="020F0502020204030204" pitchFamily="34" charset="0"/>
              </a:rPr>
              <a:t>Reset: -1.75V for 20s</a:t>
            </a:r>
          </a:p>
          <a:p>
            <a:pPr algn="ctr"/>
            <a:r>
              <a:rPr lang="en-US" altLang="zh-TW" sz="2000" dirty="0" smtClean="0">
                <a:latin typeface="Calibri" panose="020F0502020204030204" pitchFamily="34" charset="0"/>
              </a:rPr>
              <a:t>Set: +1V for 10s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Introduction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Metal-Insulator-Semiconductor (MIS) Tunnel Diode (TD)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Memory Properties of MIS-TD</a:t>
            </a:r>
          </a:p>
          <a:p>
            <a:pPr>
              <a:buClrTx/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</a:rPr>
              <a:t>Device Structure and Fabrication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Results and Discussion</a:t>
            </a: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9778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 IEDM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IEDMs" id="{C12494FF-B374-4C77-B748-C4CC8BCD7ADE}" vid="{08605E0C-BD1E-4E89-8D07-F9EAE3CA0FF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IEDMs</Template>
  <TotalTime>6327</TotalTime>
  <Words>2520</Words>
  <Application>Microsoft Office PowerPoint</Application>
  <PresentationFormat>寬螢幕</PresentationFormat>
  <Paragraphs>491</Paragraphs>
  <Slides>37</Slides>
  <Notes>36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Batang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2020 IEDMs</vt:lpstr>
      <vt:lpstr>Graph</vt:lpstr>
      <vt:lpstr>Enhanced Memory Properties in MIS TD by Forming Trench Structure at the Gate Edge</vt:lpstr>
      <vt:lpstr>Outline</vt:lpstr>
      <vt:lpstr>Outline</vt:lpstr>
      <vt:lpstr>What is MIS Tunnel Diode?</vt:lpstr>
      <vt:lpstr>MIS Tunnel Diode (Reverse Bias)</vt:lpstr>
      <vt:lpstr>Memory Properties of MIS-TD</vt:lpstr>
      <vt:lpstr>In this work…</vt:lpstr>
      <vt:lpstr>In this work…</vt:lpstr>
      <vt:lpstr>Outline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Device Structure and Fabrication</vt:lpstr>
      <vt:lpstr>Outline</vt:lpstr>
      <vt:lpstr>I-V Curves: After Reset Stress</vt:lpstr>
      <vt:lpstr>I-V Curves: After Set Stress</vt:lpstr>
      <vt:lpstr>I-V Curves: 2-state Current</vt:lpstr>
      <vt:lpstr>Memory Endurance Measurement</vt:lpstr>
      <vt:lpstr>Memory Endurance Results</vt:lpstr>
      <vt:lpstr>Electron Traps Mechanism: Reset</vt:lpstr>
      <vt:lpstr>Electron Traps Mechanism: Set</vt:lpstr>
      <vt:lpstr>Outline</vt:lpstr>
      <vt:lpstr>Conclusion</vt:lpstr>
      <vt:lpstr>Thank you for listening !</vt:lpstr>
      <vt:lpstr>Q&amp;A</vt:lpstr>
      <vt:lpstr>Anodic Oxidation (ANO)</vt:lpstr>
      <vt:lpstr>Functions of Al2O3 Layer</vt:lpstr>
      <vt:lpstr>Uniformity of Al2O3 layer </vt:lpstr>
      <vt:lpstr>Quality of Al2O3 Layer</vt:lpstr>
      <vt:lpstr>Further Verification of the Mechanism </vt:lpstr>
      <vt:lpstr>Improvement of Stress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Jian-Yu Lin</dc:creator>
  <cp:lastModifiedBy>Jian-Yu Lin</cp:lastModifiedBy>
  <cp:revision>241</cp:revision>
  <dcterms:created xsi:type="dcterms:W3CDTF">2020-09-20T02:32:01Z</dcterms:created>
  <dcterms:modified xsi:type="dcterms:W3CDTF">2020-10-14T15:09:48Z</dcterms:modified>
</cp:coreProperties>
</file>